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45" r:id="rId2"/>
    <p:sldId id="556" r:id="rId3"/>
    <p:sldId id="557" r:id="rId4"/>
    <p:sldId id="558" r:id="rId5"/>
    <p:sldId id="559" r:id="rId6"/>
    <p:sldId id="561" r:id="rId7"/>
    <p:sldId id="560" r:id="rId8"/>
    <p:sldId id="562" r:id="rId9"/>
    <p:sldId id="563" r:id="rId10"/>
    <p:sldId id="564" r:id="rId11"/>
    <p:sldId id="535" r:id="rId12"/>
    <p:sldId id="550" r:id="rId13"/>
    <p:sldId id="566" r:id="rId14"/>
    <p:sldId id="565" r:id="rId15"/>
    <p:sldId id="534" r:id="rId16"/>
    <p:sldId id="551" r:id="rId17"/>
    <p:sldId id="568" r:id="rId18"/>
    <p:sldId id="567" r:id="rId19"/>
    <p:sldId id="569" r:id="rId20"/>
    <p:sldId id="538" r:id="rId2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66"/>
    <a:srgbClr val="66FFFF"/>
    <a:srgbClr val="9999FF"/>
    <a:srgbClr val="9933FF"/>
    <a:srgbClr val="339966"/>
    <a:srgbClr val="FF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193" autoAdjust="0"/>
    <p:restoredTop sz="85778" autoAdjust="0"/>
  </p:normalViewPr>
  <p:slideViewPr>
    <p:cSldViewPr>
      <p:cViewPr>
        <p:scale>
          <a:sx n="50" d="100"/>
          <a:sy n="50" d="100"/>
        </p:scale>
        <p:origin x="-121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8"/>
    </p:cViewPr>
  </p:sorterViewPr>
  <p:notesViewPr>
    <p:cSldViewPr>
      <p:cViewPr>
        <p:scale>
          <a:sx n="75" d="100"/>
          <a:sy n="75" d="100"/>
        </p:scale>
        <p:origin x="-732" y="-60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80" rIns="90560" bIns="45280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550" y="0"/>
            <a:ext cx="299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80" rIns="90560" bIns="4528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US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1888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80" rIns="90560" bIns="45280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550" y="8751888"/>
            <a:ext cx="299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80" rIns="90560" bIns="4528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E7933A42-673D-43E6-8E12-BA7D08650C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9" tIns="45814" rIns="91629" bIns="45814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9" tIns="45814" rIns="91629" bIns="4581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9" tIns="45814" rIns="91629" bIns="45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9" tIns="45814" rIns="91629" bIns="45814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9" tIns="45814" rIns="91629" bIns="4581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C92E1484-95DF-4ADD-BA05-0D508BB23E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CFA3D-C5AA-4A96-825D-5A0842BA5E69}" type="slidenum">
              <a:rPr lang="en-US"/>
              <a:pPr/>
              <a:t>5</a:t>
            </a:fld>
            <a:endParaRPr lang="en-US"/>
          </a:p>
        </p:txBody>
      </p:sp>
      <p:sp>
        <p:nvSpPr>
          <p:cNvPr id="490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Randomized evaluations are not the focus of today’s talk.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9F085-CC65-4BCD-8056-0E536680E2A6}" type="slidenum">
              <a:rPr lang="en-US"/>
              <a:pPr/>
              <a:t>6</a:t>
            </a:fld>
            <a:endParaRPr lang="en-US"/>
          </a:p>
        </p:txBody>
      </p:sp>
      <p:sp>
        <p:nvSpPr>
          <p:cNvPr id="494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Systems can help in this case.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CFAB-8FB1-4028-B23E-807591157885}" type="slidenum">
              <a:rPr lang="en-US"/>
              <a:pPr/>
              <a:t>7</a:t>
            </a:fld>
            <a:endParaRPr lang="en-US"/>
          </a:p>
        </p:txBody>
      </p:sp>
      <p:sp>
        <p:nvSpPr>
          <p:cNvPr id="492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Systems can help in this case.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EED46-CA58-414B-83F4-C49F82C023F7}" type="slidenum">
              <a:rPr lang="en-US"/>
              <a:pPr/>
              <a:t>8</a:t>
            </a:fld>
            <a:endParaRPr lang="en-US"/>
          </a:p>
        </p:txBody>
      </p:sp>
      <p:sp>
        <p:nvSpPr>
          <p:cNvPr id="496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Systems can help in this case.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DF66B-2867-4AB9-B60C-61D3049563D4}" type="slidenum">
              <a:rPr lang="en-US"/>
              <a:pPr/>
              <a:t>9</a:t>
            </a:fld>
            <a:endParaRPr lang="en-US"/>
          </a:p>
        </p:txBody>
      </p:sp>
      <p:sp>
        <p:nvSpPr>
          <p:cNvPr id="498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Systems can help in this case.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56541-AD6E-4DC5-A537-AFAC9FEDD6E5}" type="slidenum">
              <a:rPr lang="en-US"/>
              <a:pPr/>
              <a:t>12</a:t>
            </a:fld>
            <a:endParaRPr lang="en-US"/>
          </a:p>
        </p:txBody>
      </p:sp>
      <p:sp>
        <p:nvSpPr>
          <p:cNvPr id="473090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Sistema de Atención a Beneficiarios (SAB)*  for beneficiaries of IMAS</a:t>
            </a:r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2EDB8-AEF5-4A50-AB2C-9E7943C51B98}" type="slidenum">
              <a:rPr lang="en-US"/>
              <a:pPr/>
              <a:t>15</a:t>
            </a:fld>
            <a:endParaRPr lang="en-US"/>
          </a:p>
        </p:txBody>
      </p:sp>
      <p:sp>
        <p:nvSpPr>
          <p:cNvPr id="466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two groups were drawn from identical distributions of observables and unobservables we could compare means across the groups.  </a:t>
            </a:r>
          </a:p>
          <a:p>
            <a:r>
              <a:rPr lang="en-US"/>
              <a:t>	They are similar but not identical.  So we use two methodologies:</a:t>
            </a:r>
          </a:p>
          <a:p>
            <a:r>
              <a:rPr lang="en-US"/>
              <a:t>		1) standard parametric regressions:  advantages – using more observations (more likely to have significant results), very robust to choice of explanatory variables (in this case)  disadvantages - </a:t>
            </a:r>
            <a:r>
              <a:rPr lang="en-US">
                <a:cs typeface="Times New Roman" pitchFamily="18" charset="0"/>
              </a:rPr>
              <a:t>methodology using disparate observations (not in dense parts of the sample)</a:t>
            </a:r>
            <a:r>
              <a:rPr lang="en-US"/>
              <a:t> </a:t>
            </a:r>
          </a:p>
          <a:p>
            <a:r>
              <a:rPr lang="en-US"/>
              <a:t>		2) propensity score matching methods:  advantage:  non-parametric, and matching based on a priori probability of program participation</a:t>
            </a:r>
          </a:p>
          <a:p>
            <a:r>
              <a:rPr lang="en-US"/>
              <a:t>Disadvantage: complex, throws out poor matches so reduces sample size, loss of significance, tends to be highly sensative to variables used in participation equations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F581A-BCDA-4984-B7E4-94D4CAD7F623}" type="slidenum">
              <a:rPr lang="en-US"/>
              <a:pPr/>
              <a:t>16</a:t>
            </a:fld>
            <a:endParaRPr lang="en-US"/>
          </a:p>
        </p:txBody>
      </p:sp>
      <p:sp>
        <p:nvSpPr>
          <p:cNvPr id="475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Cost of $15 per survey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0D66B-B7AD-4BF1-9CF7-9D1F7E1BF59D}" type="slidenum">
              <a:rPr lang="en-US"/>
              <a:pPr/>
              <a:t>19</a:t>
            </a:fld>
            <a:endParaRPr lang="en-US"/>
          </a:p>
        </p:txBody>
      </p:sp>
      <p:sp>
        <p:nvSpPr>
          <p:cNvPr id="506882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E8AD8-07D7-4503-AC8B-F35B517C6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46016-1339-4F83-9F8E-2CCB72DC3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4C666-9793-4AF2-9CDE-0AB234908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660D3-8AE6-409A-BF4A-67A59C996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C1DF-6FFB-445E-95EF-D77C30B7A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6D0AA-3A56-466D-A62E-45EA3301F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FFF55-4008-4AC7-B700-6363BDA3C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23FF-ABA0-4796-AEDB-CA7E6BB2A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D9028-3446-487B-A716-DE05E3B4E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258AD-43A9-4FCB-8318-C76848D6D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60BF-7C61-43DF-8359-8E04D24BF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45F7">
                <a:gamma/>
                <a:shade val="46275"/>
                <a:invGamma/>
              </a:srgbClr>
            </a:gs>
            <a:gs pos="50000">
              <a:srgbClr val="0445F7"/>
            </a:gs>
            <a:gs pos="100000">
              <a:srgbClr val="0445F7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1E2512-7DA2-4C5D-B155-654668600B8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s-ES" sz="3200" b="1">
                <a:latin typeface="Arial" pitchFamily="34" charset="0"/>
              </a:rPr>
              <a:t>Más allá de los Beneficiarios: El uso de los Sistemas de Información para la Evaluación de Costo-Efectividad</a:t>
            </a:r>
            <a:endParaRPr lang="es-ES" sz="3200">
              <a:latin typeface="Arial" pitchFamily="34" charset="0"/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es-ES" sz="2400"/>
              <a:t>Suzanne Duryea</a:t>
            </a:r>
          </a:p>
          <a:p>
            <a:r>
              <a:rPr lang="es-ES" sz="2400"/>
              <a:t>RES - BID</a:t>
            </a:r>
          </a:p>
          <a:p>
            <a:r>
              <a:rPr lang="es-ES" sz="2400"/>
              <a:t>10 de Diciembre de 2003</a:t>
            </a: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381000" y="381000"/>
          <a:ext cx="604838" cy="765175"/>
        </p:xfrm>
        <a:graphic>
          <a:graphicData uri="http://schemas.openxmlformats.org/presentationml/2006/ole">
            <p:oleObj spid="_x0000_s462852" r:id="rId3" imgW="2238480" imgH="282888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/>
              <a:t>Ejemplo de una evaluación </a:t>
            </a:r>
            <a:br>
              <a:rPr lang="es-ES"/>
            </a:br>
            <a:r>
              <a:rPr lang="es-ES"/>
              <a:t>ex-post:  Superémonos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839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S. Duryea and A. Morrison (2003)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Se basa fuertemente en sistemas de información del </a:t>
            </a:r>
            <a:r>
              <a:rPr lang="en-US" sz="2800"/>
              <a:t>Instituto Mixto de Ayuda Social (IMAS), Costa Rica: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		Sistema de Información sobre la </a:t>
            </a:r>
            <a:br>
              <a:rPr lang="en-US" sz="2800">
                <a:cs typeface="Times New Roman" pitchFamily="18" charset="0"/>
              </a:rPr>
            </a:br>
            <a:r>
              <a:rPr lang="en-US" sz="2800">
                <a:cs typeface="Times New Roman" pitchFamily="18" charset="0"/>
              </a:rPr>
              <a:t>	Población Objetivo (SIPO)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		Sistema de Atención a Beneficiarios (SAB)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s-E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/>
              <a:t>Superémonos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Cupón de Comida (US$30 por mes durante la etapa de asistencia a la escuela)</a:t>
            </a:r>
          </a:p>
          <a:p>
            <a:pPr>
              <a:lnSpc>
                <a:spcPct val="90000"/>
              </a:lnSpc>
            </a:pPr>
            <a:r>
              <a:rPr lang="es-ES"/>
              <a:t>El objetivo son los hogares pobres con hijos en edad de asistir a la escuela (6 a 18 años) pero en riesgo de baja asistencia usando el SIPO (proxy means test)</a:t>
            </a:r>
          </a:p>
          <a:p>
            <a:pPr>
              <a:lnSpc>
                <a:spcPct val="90000"/>
              </a:lnSpc>
            </a:pPr>
            <a:r>
              <a:rPr lang="es-ES"/>
              <a:t>Transferencia condicionada: las familias acuerdan que todos sus hijos asistan con regularidad a la escuela.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sz="3200">
                <a:cs typeface="Times New Roman" pitchFamily="18" charset="0"/>
              </a:rPr>
              <a:t>Sistema de Información sobre la </a:t>
            </a:r>
            <a:br>
              <a:rPr lang="es-ES" sz="3200">
                <a:cs typeface="Times New Roman" pitchFamily="18" charset="0"/>
              </a:rPr>
            </a:br>
            <a:r>
              <a:rPr lang="es-ES" sz="3200">
                <a:cs typeface="Times New Roman" pitchFamily="18" charset="0"/>
              </a:rPr>
              <a:t>Población Objetivo (SIPO)</a:t>
            </a:r>
            <a:r>
              <a:rPr lang="es-ES">
                <a:cs typeface="Times New Roman" pitchFamily="18" charset="0"/>
              </a:rPr>
              <a:t> 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endParaRPr lang="es-ES"/>
          </a:p>
          <a:p>
            <a:r>
              <a:rPr lang="es-ES"/>
              <a:t>Mecanismo de focalización</a:t>
            </a:r>
          </a:p>
          <a:p>
            <a:r>
              <a:rPr lang="es-ES"/>
              <a:t>El ranking del SIPO depende de </a:t>
            </a:r>
          </a:p>
          <a:p>
            <a:pPr lvl="4">
              <a:buFontTx/>
              <a:buNone/>
            </a:pPr>
            <a:r>
              <a:rPr lang="es-ES"/>
              <a:t>La ocupación del jefe del hogar</a:t>
            </a:r>
          </a:p>
          <a:p>
            <a:pPr lvl="4">
              <a:buFontTx/>
              <a:buNone/>
            </a:pPr>
            <a:r>
              <a:rPr lang="es-ES"/>
              <a:t>Material de construcción de la vivienda</a:t>
            </a:r>
          </a:p>
          <a:p>
            <a:pPr lvl="4">
              <a:buFontTx/>
              <a:buNone/>
            </a:pPr>
            <a:r>
              <a:rPr lang="es-ES"/>
              <a:t>Ingreso del hogar</a:t>
            </a:r>
          </a:p>
          <a:p>
            <a:pPr lvl="4">
              <a:buFontTx/>
              <a:buNone/>
            </a:pPr>
            <a:r>
              <a:rPr lang="es-ES"/>
              <a:t>Educación del jefe del hogar</a:t>
            </a:r>
          </a:p>
          <a:p>
            <a:pPr lvl="4">
              <a:buFontTx/>
              <a:buNone/>
            </a:pPr>
            <a:r>
              <a:rPr lang="es-ES"/>
              <a:t>Riqueza neta del hogar</a:t>
            </a:r>
          </a:p>
          <a:p>
            <a:pPr lvl="4">
              <a:buFontTx/>
              <a:buNone/>
            </a:pPr>
            <a:endParaRPr lang="es-ES"/>
          </a:p>
          <a:p>
            <a:r>
              <a:rPr lang="es-ES"/>
              <a:t>Más de 250,000 hogares</a:t>
            </a:r>
          </a:p>
          <a:p>
            <a:pPr>
              <a:buFontTx/>
              <a:buNone/>
            </a:pPr>
            <a:endParaRPr lang="es-ES"/>
          </a:p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SIPO y SAB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s-ES" sz="2800"/>
              <a:t>Muy eficientes</a:t>
            </a:r>
          </a:p>
          <a:p>
            <a:r>
              <a:rPr lang="es-ES" sz="2800"/>
              <a:t>Provisto IMAS con una lista de características (3 regiones requeridas, edades entre 10 y 16 años, inicio del programa en 2001),  proveen una lista de referencia cruzada de beneficiarios en minutos.</a:t>
            </a:r>
          </a:p>
          <a:p>
            <a:r>
              <a:rPr lang="es-ES" sz="2800"/>
              <a:t>Estuvieron en el campo con nuestra encuesta durante dos meses. </a:t>
            </a:r>
          </a:p>
          <a:p>
            <a:r>
              <a:rPr lang="es-ES" sz="2800"/>
              <a:t>Muy rápidos en comparación con adicionar preguntas a las encuestas de hogares nacionales.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609600"/>
          </a:xfrm>
        </p:spPr>
        <p:txBody>
          <a:bodyPr/>
          <a:lstStyle/>
          <a:p>
            <a:r>
              <a:rPr lang="es-ES" sz="3200"/>
              <a:t>Faltó un componente crucial para la evaluación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>
                <a:cs typeface="Arial" pitchFamily="34" charset="0"/>
              </a:rPr>
              <a:t>Sin embargo: no había información  disponible en el SAB con respecto al grupo contrafáctico potencial (aquellos por encima del nivel crítico).</a:t>
            </a:r>
            <a:endParaRPr lang="es-ES" sz="1400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    Formamos este grupo realizando encuestas en los  mismos barrios y obteniendo familias con probabilidades similares de participar en  Superémonos   (propensity matching approach)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400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 Costo de recolección de datos para la evaluación de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 Superémonos, 1.788 hogares, menos de US $30.000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 México Progresa, 24.407 hogares, US $450.000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 Argentina Trabajar, 2.800 hogares, US $350.000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>
                <a:cs typeface="Arial" pitchFamily="34" charset="0"/>
              </a:rPr>
              <a:t>  Fuente: Blomquist 2003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s-ES" sz="3200" b="1">
                <a:solidFill>
                  <a:schemeClr val="tx1"/>
                </a:solidFill>
              </a:rPr>
              <a:t>Síntesis de información  de </a:t>
            </a:r>
            <a:br>
              <a:rPr lang="es-ES" sz="3200" b="1">
                <a:solidFill>
                  <a:schemeClr val="tx1"/>
                </a:solidFill>
              </a:rPr>
            </a:br>
            <a:r>
              <a:rPr lang="es-ES" sz="3200" b="1">
                <a:solidFill>
                  <a:schemeClr val="tx1"/>
                </a:solidFill>
              </a:rPr>
              <a:t>las muestras encuestadas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6456363"/>
            <a:ext cx="698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/>
              <a:t> </a:t>
            </a:r>
            <a:endParaRPr lang="en-US" sz="2400"/>
          </a:p>
        </p:txBody>
      </p:sp>
      <p:grpSp>
        <p:nvGrpSpPr>
          <p:cNvPr id="435255" name="Group 55"/>
          <p:cNvGrpSpPr>
            <a:grpSpLocks/>
          </p:cNvGrpSpPr>
          <p:nvPr/>
        </p:nvGrpSpPr>
        <p:grpSpPr bwMode="auto">
          <a:xfrm>
            <a:off x="0" y="990600"/>
            <a:ext cx="8929688" cy="5176838"/>
            <a:chOff x="31" y="641"/>
            <a:chExt cx="5625" cy="3261"/>
          </a:xfrm>
        </p:grpSpPr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31" y="64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09" name="Rectangle 9"/>
            <p:cNvSpPr>
              <a:spLocks noChangeArrowheads="1"/>
            </p:cNvSpPr>
            <p:nvPr/>
          </p:nvSpPr>
          <p:spPr bwMode="auto">
            <a:xfrm>
              <a:off x="2325" y="12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10" name="Rectangle 10"/>
            <p:cNvSpPr>
              <a:spLocks noChangeArrowheads="1"/>
            </p:cNvSpPr>
            <p:nvPr/>
          </p:nvSpPr>
          <p:spPr bwMode="auto">
            <a:xfrm>
              <a:off x="2343" y="143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11" name="Rectangle 11"/>
            <p:cNvSpPr>
              <a:spLocks noChangeArrowheads="1"/>
            </p:cNvSpPr>
            <p:nvPr/>
          </p:nvSpPr>
          <p:spPr bwMode="auto">
            <a:xfrm>
              <a:off x="3524" y="1243"/>
              <a:ext cx="93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Superémonos-</a:t>
              </a:r>
              <a:endParaRPr lang="es-ES" sz="2400"/>
            </a:p>
          </p:txBody>
        </p:sp>
        <p:sp>
          <p:nvSpPr>
            <p:cNvPr id="435212" name="Rectangle 12"/>
            <p:cNvSpPr>
              <a:spLocks noChangeArrowheads="1"/>
            </p:cNvSpPr>
            <p:nvPr/>
          </p:nvSpPr>
          <p:spPr bwMode="auto">
            <a:xfrm>
              <a:off x="3657" y="1438"/>
              <a:ext cx="8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Lista  IMAS</a:t>
              </a:r>
              <a:endParaRPr lang="es-ES" sz="2400"/>
            </a:p>
          </p:txBody>
        </p:sp>
        <p:sp>
          <p:nvSpPr>
            <p:cNvPr id="435213" name="Rectangle 13"/>
            <p:cNvSpPr>
              <a:spLocks noChangeArrowheads="1"/>
            </p:cNvSpPr>
            <p:nvPr/>
          </p:nvSpPr>
          <p:spPr bwMode="auto">
            <a:xfrm>
              <a:off x="4997" y="1243"/>
              <a:ext cx="65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Grupo de</a:t>
              </a:r>
              <a:endParaRPr lang="es-ES" sz="2400"/>
            </a:p>
          </p:txBody>
        </p:sp>
        <p:sp>
          <p:nvSpPr>
            <p:cNvPr id="435214" name="Rectangle 14"/>
            <p:cNvSpPr>
              <a:spLocks noChangeArrowheads="1"/>
            </p:cNvSpPr>
            <p:nvPr/>
          </p:nvSpPr>
          <p:spPr bwMode="auto">
            <a:xfrm>
              <a:off x="4807" y="1438"/>
              <a:ext cx="77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     Control</a:t>
              </a:r>
              <a:endParaRPr lang="es-ES" sz="2400"/>
            </a:p>
          </p:txBody>
        </p:sp>
        <p:sp>
          <p:nvSpPr>
            <p:cNvPr id="435215" name="Rectangle 15"/>
            <p:cNvSpPr>
              <a:spLocks noChangeArrowheads="1"/>
            </p:cNvSpPr>
            <p:nvPr/>
          </p:nvSpPr>
          <p:spPr bwMode="auto">
            <a:xfrm>
              <a:off x="31" y="1852"/>
              <a:ext cx="207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Número total de observaciones</a:t>
              </a:r>
              <a:endParaRPr lang="es-ES" sz="2400"/>
            </a:p>
          </p:txBody>
        </p:sp>
        <p:sp>
          <p:nvSpPr>
            <p:cNvPr id="435216" name="Rectangle 16"/>
            <p:cNvSpPr>
              <a:spLocks noChangeArrowheads="1"/>
            </p:cNvSpPr>
            <p:nvPr/>
          </p:nvSpPr>
          <p:spPr bwMode="auto">
            <a:xfrm>
              <a:off x="2537" y="185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17" name="Rectangle 17"/>
            <p:cNvSpPr>
              <a:spLocks noChangeArrowheads="1"/>
            </p:cNvSpPr>
            <p:nvPr/>
          </p:nvSpPr>
          <p:spPr bwMode="auto">
            <a:xfrm>
              <a:off x="3841" y="1855"/>
              <a:ext cx="22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746</a:t>
              </a:r>
              <a:endParaRPr lang="es-ES" sz="2400"/>
            </a:p>
          </p:txBody>
        </p:sp>
        <p:sp>
          <p:nvSpPr>
            <p:cNvPr id="435218" name="Rectangle 18"/>
            <p:cNvSpPr>
              <a:spLocks noChangeArrowheads="1"/>
            </p:cNvSpPr>
            <p:nvPr/>
          </p:nvSpPr>
          <p:spPr bwMode="auto">
            <a:xfrm>
              <a:off x="5126" y="1855"/>
              <a:ext cx="30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1032</a:t>
              </a:r>
              <a:endParaRPr lang="es-ES" sz="2400"/>
            </a:p>
          </p:txBody>
        </p:sp>
        <p:sp>
          <p:nvSpPr>
            <p:cNvPr id="435219" name="Rectangle 19"/>
            <p:cNvSpPr>
              <a:spLocks noChangeArrowheads="1"/>
            </p:cNvSpPr>
            <p:nvPr/>
          </p:nvSpPr>
          <p:spPr bwMode="auto">
            <a:xfrm>
              <a:off x="31" y="2054"/>
              <a:ext cx="18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Edad promedio de los niños</a:t>
              </a:r>
              <a:endParaRPr lang="es-ES" sz="2400"/>
            </a:p>
          </p:txBody>
        </p:sp>
        <p:sp>
          <p:nvSpPr>
            <p:cNvPr id="435220" name="Rectangle 20"/>
            <p:cNvSpPr>
              <a:spLocks noChangeArrowheads="1"/>
            </p:cNvSpPr>
            <p:nvPr/>
          </p:nvSpPr>
          <p:spPr bwMode="auto">
            <a:xfrm>
              <a:off x="2485" y="20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21" name="Rectangle 21"/>
            <p:cNvSpPr>
              <a:spLocks noChangeArrowheads="1"/>
            </p:cNvSpPr>
            <p:nvPr/>
          </p:nvSpPr>
          <p:spPr bwMode="auto">
            <a:xfrm>
              <a:off x="3786" y="2057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12,90</a:t>
              </a:r>
              <a:endParaRPr lang="es-ES" sz="2400"/>
            </a:p>
          </p:txBody>
        </p:sp>
        <p:sp>
          <p:nvSpPr>
            <p:cNvPr id="435222" name="Rectangle 22"/>
            <p:cNvSpPr>
              <a:spLocks noChangeArrowheads="1"/>
            </p:cNvSpPr>
            <p:nvPr/>
          </p:nvSpPr>
          <p:spPr bwMode="auto">
            <a:xfrm>
              <a:off x="5108" y="2057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12,95</a:t>
              </a:r>
              <a:endParaRPr lang="es-ES" sz="2400"/>
            </a:p>
          </p:txBody>
        </p:sp>
        <p:sp>
          <p:nvSpPr>
            <p:cNvPr id="435223" name="Rectangle 23"/>
            <p:cNvSpPr>
              <a:spLocks noChangeArrowheads="1"/>
            </p:cNvSpPr>
            <p:nvPr/>
          </p:nvSpPr>
          <p:spPr bwMode="auto">
            <a:xfrm>
              <a:off x="31" y="2255"/>
              <a:ext cx="152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de mujeres</a:t>
              </a:r>
              <a:endParaRPr lang="es-ES" sz="2400"/>
            </a:p>
          </p:txBody>
        </p:sp>
        <p:sp>
          <p:nvSpPr>
            <p:cNvPr id="435224" name="Rectangle 24"/>
            <p:cNvSpPr>
              <a:spLocks noChangeArrowheads="1"/>
            </p:cNvSpPr>
            <p:nvPr/>
          </p:nvSpPr>
          <p:spPr bwMode="auto">
            <a:xfrm>
              <a:off x="2485" y="225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25" name="Rectangle 25"/>
            <p:cNvSpPr>
              <a:spLocks noChangeArrowheads="1"/>
            </p:cNvSpPr>
            <p:nvPr/>
          </p:nvSpPr>
          <p:spPr bwMode="auto">
            <a:xfrm>
              <a:off x="3786" y="2259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50,27</a:t>
              </a:r>
              <a:endParaRPr lang="es-ES" sz="2400"/>
            </a:p>
          </p:txBody>
        </p:sp>
        <p:sp>
          <p:nvSpPr>
            <p:cNvPr id="435226" name="Rectangle 26"/>
            <p:cNvSpPr>
              <a:spLocks noChangeArrowheads="1"/>
            </p:cNvSpPr>
            <p:nvPr/>
          </p:nvSpPr>
          <p:spPr bwMode="auto">
            <a:xfrm>
              <a:off x="5108" y="2259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48,55</a:t>
              </a:r>
              <a:endParaRPr lang="es-ES" sz="2400"/>
            </a:p>
          </p:txBody>
        </p:sp>
        <p:sp>
          <p:nvSpPr>
            <p:cNvPr id="435227" name="Rectangle 27"/>
            <p:cNvSpPr>
              <a:spLocks noChangeArrowheads="1"/>
            </p:cNvSpPr>
            <p:nvPr/>
          </p:nvSpPr>
          <p:spPr bwMode="auto">
            <a:xfrm>
              <a:off x="31" y="2457"/>
              <a:ext cx="160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en  San José</a:t>
              </a:r>
              <a:endParaRPr lang="es-ES" sz="2400"/>
            </a:p>
          </p:txBody>
        </p:sp>
        <p:sp>
          <p:nvSpPr>
            <p:cNvPr id="435228" name="Rectangle 28"/>
            <p:cNvSpPr>
              <a:spLocks noChangeArrowheads="1"/>
            </p:cNvSpPr>
            <p:nvPr/>
          </p:nvSpPr>
          <p:spPr bwMode="auto">
            <a:xfrm>
              <a:off x="2485" y="246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29" name="Rectangle 29"/>
            <p:cNvSpPr>
              <a:spLocks noChangeArrowheads="1"/>
            </p:cNvSpPr>
            <p:nvPr/>
          </p:nvSpPr>
          <p:spPr bwMode="auto">
            <a:xfrm>
              <a:off x="3786" y="2461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60,19</a:t>
              </a:r>
              <a:endParaRPr lang="es-ES" sz="2400"/>
            </a:p>
          </p:txBody>
        </p:sp>
        <p:sp>
          <p:nvSpPr>
            <p:cNvPr id="435230" name="Rectangle 30"/>
            <p:cNvSpPr>
              <a:spLocks noChangeArrowheads="1"/>
            </p:cNvSpPr>
            <p:nvPr/>
          </p:nvSpPr>
          <p:spPr bwMode="auto">
            <a:xfrm>
              <a:off x="5108" y="2461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56,88</a:t>
              </a:r>
              <a:endParaRPr lang="es-ES" sz="2400"/>
            </a:p>
          </p:txBody>
        </p:sp>
        <p:sp>
          <p:nvSpPr>
            <p:cNvPr id="435231" name="Rectangle 31"/>
            <p:cNvSpPr>
              <a:spLocks noChangeArrowheads="1"/>
            </p:cNvSpPr>
            <p:nvPr/>
          </p:nvSpPr>
          <p:spPr bwMode="auto">
            <a:xfrm>
              <a:off x="31" y="2659"/>
              <a:ext cx="15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en Alajuela</a:t>
              </a:r>
              <a:endParaRPr lang="es-ES" sz="2400"/>
            </a:p>
          </p:txBody>
        </p:sp>
        <p:sp>
          <p:nvSpPr>
            <p:cNvPr id="435232" name="Rectangle 32"/>
            <p:cNvSpPr>
              <a:spLocks noChangeArrowheads="1"/>
            </p:cNvSpPr>
            <p:nvPr/>
          </p:nvSpPr>
          <p:spPr bwMode="auto">
            <a:xfrm>
              <a:off x="2519" y="266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33" name="Rectangle 33"/>
            <p:cNvSpPr>
              <a:spLocks noChangeArrowheads="1"/>
            </p:cNvSpPr>
            <p:nvPr/>
          </p:nvSpPr>
          <p:spPr bwMode="auto">
            <a:xfrm>
              <a:off x="3823" y="2663"/>
              <a:ext cx="2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6,03</a:t>
              </a:r>
              <a:endParaRPr lang="es-ES" sz="2400"/>
            </a:p>
          </p:txBody>
        </p:sp>
        <p:sp>
          <p:nvSpPr>
            <p:cNvPr id="435234" name="Rectangle 34"/>
            <p:cNvSpPr>
              <a:spLocks noChangeArrowheads="1"/>
            </p:cNvSpPr>
            <p:nvPr/>
          </p:nvSpPr>
          <p:spPr bwMode="auto">
            <a:xfrm>
              <a:off x="5145" y="2663"/>
              <a:ext cx="2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4,94</a:t>
              </a:r>
              <a:endParaRPr lang="es-ES" sz="2400"/>
            </a:p>
          </p:txBody>
        </p:sp>
        <p:sp>
          <p:nvSpPr>
            <p:cNvPr id="435235" name="Rectangle 35"/>
            <p:cNvSpPr>
              <a:spLocks noChangeArrowheads="1"/>
            </p:cNvSpPr>
            <p:nvPr/>
          </p:nvSpPr>
          <p:spPr bwMode="auto">
            <a:xfrm>
              <a:off x="31" y="2861"/>
              <a:ext cx="15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en Cartago</a:t>
              </a:r>
              <a:endParaRPr lang="es-ES" sz="2400"/>
            </a:p>
          </p:txBody>
        </p:sp>
        <p:sp>
          <p:nvSpPr>
            <p:cNvPr id="435236" name="Rectangle 36"/>
            <p:cNvSpPr>
              <a:spLocks noChangeArrowheads="1"/>
            </p:cNvSpPr>
            <p:nvPr/>
          </p:nvSpPr>
          <p:spPr bwMode="auto">
            <a:xfrm>
              <a:off x="2485" y="286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37" name="Rectangle 37"/>
            <p:cNvSpPr>
              <a:spLocks noChangeArrowheads="1"/>
            </p:cNvSpPr>
            <p:nvPr/>
          </p:nvSpPr>
          <p:spPr bwMode="auto">
            <a:xfrm>
              <a:off x="3786" y="2864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33,78</a:t>
              </a:r>
              <a:endParaRPr lang="es-ES" sz="2400"/>
            </a:p>
          </p:txBody>
        </p:sp>
        <p:sp>
          <p:nvSpPr>
            <p:cNvPr id="435238" name="Rectangle 38"/>
            <p:cNvSpPr>
              <a:spLocks noChangeArrowheads="1"/>
            </p:cNvSpPr>
            <p:nvPr/>
          </p:nvSpPr>
          <p:spPr bwMode="auto">
            <a:xfrm>
              <a:off x="5108" y="2864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38,18</a:t>
              </a:r>
              <a:endParaRPr lang="es-ES" sz="2400"/>
            </a:p>
          </p:txBody>
        </p:sp>
        <p:sp>
          <p:nvSpPr>
            <p:cNvPr id="435239" name="Rectangle 39"/>
            <p:cNvSpPr>
              <a:spLocks noChangeArrowheads="1"/>
            </p:cNvSpPr>
            <p:nvPr/>
          </p:nvSpPr>
          <p:spPr bwMode="auto">
            <a:xfrm>
              <a:off x="31" y="3063"/>
              <a:ext cx="182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de madres con  </a:t>
              </a:r>
              <a:endParaRPr lang="es-ES" sz="2400"/>
            </a:p>
          </p:txBody>
        </p:sp>
        <p:sp>
          <p:nvSpPr>
            <p:cNvPr id="435240" name="Rectangle 40"/>
            <p:cNvSpPr>
              <a:spLocks noChangeArrowheads="1"/>
            </p:cNvSpPr>
            <p:nvPr/>
          </p:nvSpPr>
          <p:spPr bwMode="auto">
            <a:xfrm>
              <a:off x="2626" y="3066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41" name="Rectangle 41"/>
            <p:cNvSpPr>
              <a:spLocks noChangeArrowheads="1"/>
            </p:cNvSpPr>
            <p:nvPr/>
          </p:nvSpPr>
          <p:spPr bwMode="auto">
            <a:xfrm>
              <a:off x="3927" y="3066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42" name="Rectangle 42"/>
            <p:cNvSpPr>
              <a:spLocks noChangeArrowheads="1"/>
            </p:cNvSpPr>
            <p:nvPr/>
          </p:nvSpPr>
          <p:spPr bwMode="auto">
            <a:xfrm>
              <a:off x="5250" y="3066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43" name="Rectangle 43"/>
            <p:cNvSpPr>
              <a:spLocks noChangeArrowheads="1"/>
            </p:cNvSpPr>
            <p:nvPr/>
          </p:nvSpPr>
          <p:spPr bwMode="auto">
            <a:xfrm>
              <a:off x="31" y="3265"/>
              <a:ext cx="221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   educación primaria incompleta</a:t>
              </a:r>
              <a:endParaRPr lang="es-ES" sz="2400"/>
            </a:p>
          </p:txBody>
        </p:sp>
        <p:sp>
          <p:nvSpPr>
            <p:cNvPr id="435244" name="Rectangle 44"/>
            <p:cNvSpPr>
              <a:spLocks noChangeArrowheads="1"/>
            </p:cNvSpPr>
            <p:nvPr/>
          </p:nvSpPr>
          <p:spPr bwMode="auto">
            <a:xfrm>
              <a:off x="2485" y="326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45" name="Rectangle 45"/>
            <p:cNvSpPr>
              <a:spLocks noChangeArrowheads="1"/>
            </p:cNvSpPr>
            <p:nvPr/>
          </p:nvSpPr>
          <p:spPr bwMode="auto">
            <a:xfrm>
              <a:off x="3786" y="3268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36,46</a:t>
              </a:r>
              <a:endParaRPr lang="es-ES" sz="2400"/>
            </a:p>
          </p:txBody>
        </p:sp>
        <p:sp>
          <p:nvSpPr>
            <p:cNvPr id="435246" name="Rectangle 46"/>
            <p:cNvSpPr>
              <a:spLocks noChangeArrowheads="1"/>
            </p:cNvSpPr>
            <p:nvPr/>
          </p:nvSpPr>
          <p:spPr bwMode="auto">
            <a:xfrm>
              <a:off x="5108" y="3268"/>
              <a:ext cx="3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35,76</a:t>
              </a:r>
              <a:endParaRPr lang="es-ES" sz="2400"/>
            </a:p>
          </p:txBody>
        </p:sp>
        <p:sp>
          <p:nvSpPr>
            <p:cNvPr id="435247" name="Rectangle 47"/>
            <p:cNvSpPr>
              <a:spLocks noChangeArrowheads="1"/>
            </p:cNvSpPr>
            <p:nvPr/>
          </p:nvSpPr>
          <p:spPr bwMode="auto">
            <a:xfrm>
              <a:off x="31" y="3467"/>
              <a:ext cx="151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Porcentaje de hogares</a:t>
              </a:r>
              <a:endParaRPr lang="es-ES" sz="2400"/>
            </a:p>
          </p:txBody>
        </p:sp>
        <p:sp>
          <p:nvSpPr>
            <p:cNvPr id="435248" name="Rectangle 48"/>
            <p:cNvSpPr>
              <a:spLocks noChangeArrowheads="1"/>
            </p:cNvSpPr>
            <p:nvPr/>
          </p:nvSpPr>
          <p:spPr bwMode="auto">
            <a:xfrm>
              <a:off x="2626" y="347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49" name="Rectangle 49"/>
            <p:cNvSpPr>
              <a:spLocks noChangeArrowheads="1"/>
            </p:cNvSpPr>
            <p:nvPr/>
          </p:nvSpPr>
          <p:spPr bwMode="auto">
            <a:xfrm>
              <a:off x="3927" y="347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50" name="Rectangle 50"/>
            <p:cNvSpPr>
              <a:spLocks noChangeArrowheads="1"/>
            </p:cNvSpPr>
            <p:nvPr/>
          </p:nvSpPr>
          <p:spPr bwMode="auto">
            <a:xfrm>
              <a:off x="5250" y="347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 </a:t>
              </a:r>
              <a:endParaRPr lang="es-ES" sz="2400"/>
            </a:p>
          </p:txBody>
        </p:sp>
        <p:sp>
          <p:nvSpPr>
            <p:cNvPr id="435251" name="Rectangle 51"/>
            <p:cNvSpPr>
              <a:spLocks noChangeArrowheads="1"/>
            </p:cNvSpPr>
            <p:nvPr/>
          </p:nvSpPr>
          <p:spPr bwMode="auto">
            <a:xfrm>
              <a:off x="31" y="3669"/>
              <a:ext cx="121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 b="1"/>
                <a:t>      sin electricidad</a:t>
              </a:r>
              <a:endParaRPr lang="es-ES" sz="2400"/>
            </a:p>
          </p:txBody>
        </p:sp>
        <p:sp>
          <p:nvSpPr>
            <p:cNvPr id="435252" name="Rectangle 52"/>
            <p:cNvSpPr>
              <a:spLocks noChangeArrowheads="1"/>
            </p:cNvSpPr>
            <p:nvPr/>
          </p:nvSpPr>
          <p:spPr bwMode="auto">
            <a:xfrm>
              <a:off x="2519" y="367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 sz="2400"/>
            </a:p>
          </p:txBody>
        </p:sp>
        <p:sp>
          <p:nvSpPr>
            <p:cNvPr id="435253" name="Rectangle 53"/>
            <p:cNvSpPr>
              <a:spLocks noChangeArrowheads="1"/>
            </p:cNvSpPr>
            <p:nvPr/>
          </p:nvSpPr>
          <p:spPr bwMode="auto">
            <a:xfrm>
              <a:off x="3823" y="3672"/>
              <a:ext cx="2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4,29</a:t>
              </a:r>
              <a:endParaRPr lang="es-ES" sz="2400"/>
            </a:p>
          </p:txBody>
        </p:sp>
        <p:sp>
          <p:nvSpPr>
            <p:cNvPr id="435254" name="Rectangle 54"/>
            <p:cNvSpPr>
              <a:spLocks noChangeArrowheads="1"/>
            </p:cNvSpPr>
            <p:nvPr/>
          </p:nvSpPr>
          <p:spPr bwMode="auto">
            <a:xfrm>
              <a:off x="5145" y="3672"/>
              <a:ext cx="2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900"/>
                <a:t>3,88</a:t>
              </a:r>
              <a:endParaRPr lang="es-ES" sz="24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" sz="3600"/>
              <a:t>Diseño e implementación de la encuesta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Nuestra encuesta (“tailor-made” )</a:t>
            </a:r>
          </a:p>
          <a:p>
            <a:pPr>
              <a:lnSpc>
                <a:spcPct val="90000"/>
              </a:lnSpc>
            </a:pPr>
            <a:r>
              <a:rPr lang="es-ES" sz="2800"/>
              <a:t>Testeos de campo </a:t>
            </a:r>
          </a:p>
          <a:p>
            <a:pPr>
              <a:lnSpc>
                <a:spcPct val="90000"/>
              </a:lnSpc>
            </a:pPr>
            <a:r>
              <a:rPr lang="es-ES" sz="2800"/>
              <a:t>Potencia testeada  </a:t>
            </a:r>
          </a:p>
          <a:p>
            <a:pPr>
              <a:lnSpc>
                <a:spcPct val="90000"/>
              </a:lnSpc>
            </a:pPr>
            <a:r>
              <a:rPr lang="es-ES" sz="2800"/>
              <a:t>Tamaño de la muestra: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2400"/>
              <a:t>	746 beneficiarios de Superémonos.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2400"/>
              <a:t>	 1,042 no-beneficiarios.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ES" sz="1400"/>
          </a:p>
          <a:p>
            <a:pPr>
              <a:lnSpc>
                <a:spcPct val="90000"/>
              </a:lnSpc>
            </a:pPr>
            <a:r>
              <a:rPr lang="es-ES" sz="2800">
                <a:sym typeface="Symbol" pitchFamily="18" charset="2"/>
              </a:rPr>
              <a:t>Datos recolectados en tres centros urbanos: San José, Alajuela y Cartago.</a:t>
            </a:r>
          </a:p>
          <a:p>
            <a:pPr>
              <a:lnSpc>
                <a:spcPct val="90000"/>
              </a:lnSpc>
            </a:pPr>
            <a:r>
              <a:rPr lang="es-ES" sz="2800">
                <a:sym typeface="Symbol" pitchFamily="18" charset="2"/>
              </a:rPr>
              <a:t>Información obtenida sobre participación laboral, asistencia escolar, desempeño educativo y un conjunto de características del hogar. </a:t>
            </a:r>
          </a:p>
          <a:p>
            <a:pPr>
              <a:lnSpc>
                <a:spcPct val="90000"/>
              </a:lnSpc>
            </a:pPr>
            <a:r>
              <a:rPr lang="es-ES" sz="2800">
                <a:sym typeface="Symbol" pitchFamily="18" charset="2"/>
              </a:rPr>
              <a:t>Costo aproximado: US </a:t>
            </a:r>
            <a:r>
              <a:rPr lang="es-ES" sz="2800">
                <a:sym typeface="SPSS Marker Set" pitchFamily="2" charset="2"/>
              </a:rPr>
              <a:t>$15 por encuesta  (sin direcciones)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r>
              <a:rPr lang="es-ES" sz="3600"/>
              <a:t>Estrategia de Duryea y Morrison : </a:t>
            </a:r>
            <a:br>
              <a:rPr lang="es-ES" sz="3600"/>
            </a:br>
            <a:r>
              <a:rPr lang="es-ES" sz="3600"/>
              <a:t>Evaluación Ex-Post </a:t>
            </a:r>
            <a:br>
              <a:rPr lang="es-ES" sz="3600"/>
            </a:br>
            <a:r>
              <a:rPr lang="es-ES" sz="3600"/>
              <a:t>S</a:t>
            </a:r>
            <a:r>
              <a:rPr lang="es-ES" sz="2800"/>
              <a:t>istema de información usado solo para identificar a los beneficiarios</a:t>
            </a:r>
          </a:p>
        </p:txBody>
      </p:sp>
      <p:sp>
        <p:nvSpPr>
          <p:cNvPr id="5048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   Encontramos que de los beneficiarios entre 12 y 15 años de edad, presentan 5 </a:t>
            </a:r>
            <a:r>
              <a:rPr lang="es-MX" sz="2800">
                <a:cs typeface="Times New Roman" pitchFamily="18" charset="0"/>
              </a:rPr>
              <a:t>puntos porcentuales </a:t>
            </a:r>
            <a:r>
              <a:rPr lang="es-ES" sz="2800"/>
              <a:t>más  de probabilidad de asistir a la escuela con relación a los no-beneficiarios.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En este programa no tenemos razones para pensar en problemas de selección serios. El récord académico no se consideró para la elegibilidad. La metodología ex-post puede ser apropiada.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r>
              <a:rPr lang="es-ES" sz="3600"/>
              <a:t>Estrategia alternativa: Lo que podríamos haber hecho. </a:t>
            </a:r>
            <a:r>
              <a:rPr lang="es-ES" sz="3600" i="1"/>
              <a:t>“</a:t>
            </a:r>
            <a:r>
              <a:rPr lang="es-ES" sz="2800" i="1"/>
              <a:t>Double Difference”</a:t>
            </a:r>
            <a:r>
              <a:rPr lang="es-ES" sz="2800"/>
              <a:t>: Sistemas de información usados para identificar tratamiento y grupos de control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Crear un grupo de comparación formado por aquellos que están justo por encima del nivel crítico en el SIPO para participar en Superémonos.</a:t>
            </a:r>
          </a:p>
          <a:p>
            <a:pPr>
              <a:lnSpc>
                <a:spcPct val="90000"/>
              </a:lnSpc>
            </a:pPr>
            <a:r>
              <a:rPr lang="es-ES"/>
              <a:t>Unir 3 no-beneficiarios con cada beneficiario (basado en el ranking del SIPO dentro de la misma unidad geográfica).</a:t>
            </a:r>
          </a:p>
          <a:p>
            <a:pPr>
              <a:lnSpc>
                <a:spcPct val="90000"/>
              </a:lnSpc>
            </a:pPr>
            <a:r>
              <a:rPr lang="es-ES"/>
              <a:t>Seguir a los beneficiarios y no-beneficiarios a lo largo del tiempo (</a:t>
            </a:r>
            <a:r>
              <a:rPr lang="es-ES" i="1"/>
              <a:t>“double difference”</a:t>
            </a:r>
            <a:r>
              <a:rPr lang="es-ES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Line 2"/>
          <p:cNvSpPr>
            <a:spLocks noChangeShapeType="1"/>
          </p:cNvSpPr>
          <p:nvPr/>
        </p:nvSpPr>
        <p:spPr bwMode="auto">
          <a:xfrm>
            <a:off x="658813" y="5480050"/>
            <a:ext cx="790892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658813" y="4884738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0" name="Line 4"/>
          <p:cNvSpPr>
            <a:spLocks noChangeShapeType="1"/>
          </p:cNvSpPr>
          <p:nvPr/>
        </p:nvSpPr>
        <p:spPr bwMode="auto">
          <a:xfrm>
            <a:off x="658813" y="4289425"/>
            <a:ext cx="7908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1" name="Line 5"/>
          <p:cNvSpPr>
            <a:spLocks noChangeShapeType="1"/>
          </p:cNvSpPr>
          <p:nvPr/>
        </p:nvSpPr>
        <p:spPr bwMode="auto">
          <a:xfrm>
            <a:off x="658813" y="3694113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>
            <a:off x="658813" y="3100388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3" name="Line 7"/>
          <p:cNvSpPr>
            <a:spLocks noChangeShapeType="1"/>
          </p:cNvSpPr>
          <p:nvPr/>
        </p:nvSpPr>
        <p:spPr bwMode="auto">
          <a:xfrm>
            <a:off x="658813" y="2503488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4" name="Line 8"/>
          <p:cNvSpPr>
            <a:spLocks noChangeShapeType="1"/>
          </p:cNvSpPr>
          <p:nvPr/>
        </p:nvSpPr>
        <p:spPr bwMode="auto">
          <a:xfrm>
            <a:off x="658813" y="1909763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5" name="Line 9"/>
          <p:cNvSpPr>
            <a:spLocks noChangeShapeType="1"/>
          </p:cNvSpPr>
          <p:nvPr/>
        </p:nvSpPr>
        <p:spPr bwMode="auto">
          <a:xfrm>
            <a:off x="658813" y="1312863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6" name="Rectangle 10"/>
          <p:cNvSpPr>
            <a:spLocks noChangeArrowheads="1"/>
          </p:cNvSpPr>
          <p:nvPr/>
        </p:nvSpPr>
        <p:spPr bwMode="auto">
          <a:xfrm>
            <a:off x="658813" y="1312863"/>
            <a:ext cx="7908925" cy="4762500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7" name="Line 11"/>
          <p:cNvSpPr>
            <a:spLocks noChangeShapeType="1"/>
          </p:cNvSpPr>
          <p:nvPr/>
        </p:nvSpPr>
        <p:spPr bwMode="auto">
          <a:xfrm>
            <a:off x="658813" y="1312863"/>
            <a:ext cx="1587" cy="4762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8" name="Line 12"/>
          <p:cNvSpPr>
            <a:spLocks noChangeShapeType="1"/>
          </p:cNvSpPr>
          <p:nvPr/>
        </p:nvSpPr>
        <p:spPr bwMode="auto">
          <a:xfrm>
            <a:off x="619125" y="60753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9" name="Line 13"/>
          <p:cNvSpPr>
            <a:spLocks noChangeShapeType="1"/>
          </p:cNvSpPr>
          <p:nvPr/>
        </p:nvSpPr>
        <p:spPr bwMode="auto">
          <a:xfrm>
            <a:off x="619125" y="5480050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0" name="Line 14"/>
          <p:cNvSpPr>
            <a:spLocks noChangeShapeType="1"/>
          </p:cNvSpPr>
          <p:nvPr/>
        </p:nvSpPr>
        <p:spPr bwMode="auto">
          <a:xfrm>
            <a:off x="619125" y="488473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1" name="Line 15"/>
          <p:cNvSpPr>
            <a:spLocks noChangeShapeType="1"/>
          </p:cNvSpPr>
          <p:nvPr/>
        </p:nvSpPr>
        <p:spPr bwMode="auto">
          <a:xfrm>
            <a:off x="619125" y="428942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2" name="Line 16"/>
          <p:cNvSpPr>
            <a:spLocks noChangeShapeType="1"/>
          </p:cNvSpPr>
          <p:nvPr/>
        </p:nvSpPr>
        <p:spPr bwMode="auto">
          <a:xfrm>
            <a:off x="619125" y="36941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3" name="Line 17"/>
          <p:cNvSpPr>
            <a:spLocks noChangeShapeType="1"/>
          </p:cNvSpPr>
          <p:nvPr/>
        </p:nvSpPr>
        <p:spPr bwMode="auto">
          <a:xfrm>
            <a:off x="619125" y="310038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4" name="Line 18"/>
          <p:cNvSpPr>
            <a:spLocks noChangeShapeType="1"/>
          </p:cNvSpPr>
          <p:nvPr/>
        </p:nvSpPr>
        <p:spPr bwMode="auto">
          <a:xfrm>
            <a:off x="619125" y="250348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5" name="Line 19"/>
          <p:cNvSpPr>
            <a:spLocks noChangeShapeType="1"/>
          </p:cNvSpPr>
          <p:nvPr/>
        </p:nvSpPr>
        <p:spPr bwMode="auto">
          <a:xfrm>
            <a:off x="619125" y="19097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6" name="Line 20"/>
          <p:cNvSpPr>
            <a:spLocks noChangeShapeType="1"/>
          </p:cNvSpPr>
          <p:nvPr/>
        </p:nvSpPr>
        <p:spPr bwMode="auto">
          <a:xfrm>
            <a:off x="619125" y="13128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7" name="Line 21"/>
          <p:cNvSpPr>
            <a:spLocks noChangeShapeType="1"/>
          </p:cNvSpPr>
          <p:nvPr/>
        </p:nvSpPr>
        <p:spPr bwMode="auto">
          <a:xfrm>
            <a:off x="658813" y="6075363"/>
            <a:ext cx="7908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8" name="Line 22"/>
          <p:cNvSpPr>
            <a:spLocks noChangeShapeType="1"/>
          </p:cNvSpPr>
          <p:nvPr/>
        </p:nvSpPr>
        <p:spPr bwMode="auto">
          <a:xfrm flipV="1">
            <a:off x="658813" y="60753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9" name="Line 23"/>
          <p:cNvSpPr>
            <a:spLocks noChangeShapeType="1"/>
          </p:cNvSpPr>
          <p:nvPr/>
        </p:nvSpPr>
        <p:spPr bwMode="auto">
          <a:xfrm flipV="1">
            <a:off x="1449388" y="60753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0" name="Line 24"/>
          <p:cNvSpPr>
            <a:spLocks noChangeShapeType="1"/>
          </p:cNvSpPr>
          <p:nvPr/>
        </p:nvSpPr>
        <p:spPr bwMode="auto">
          <a:xfrm flipV="1">
            <a:off x="2241550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1" name="Line 25"/>
          <p:cNvSpPr>
            <a:spLocks noChangeShapeType="1"/>
          </p:cNvSpPr>
          <p:nvPr/>
        </p:nvSpPr>
        <p:spPr bwMode="auto">
          <a:xfrm flipV="1">
            <a:off x="3032125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2" name="Line 26"/>
          <p:cNvSpPr>
            <a:spLocks noChangeShapeType="1"/>
          </p:cNvSpPr>
          <p:nvPr/>
        </p:nvSpPr>
        <p:spPr bwMode="auto">
          <a:xfrm flipV="1">
            <a:off x="3821113" y="60753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3" name="Line 27"/>
          <p:cNvSpPr>
            <a:spLocks noChangeShapeType="1"/>
          </p:cNvSpPr>
          <p:nvPr/>
        </p:nvSpPr>
        <p:spPr bwMode="auto">
          <a:xfrm flipV="1">
            <a:off x="4613275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 flipV="1">
            <a:off x="5403850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5" name="Line 29"/>
          <p:cNvSpPr>
            <a:spLocks noChangeShapeType="1"/>
          </p:cNvSpPr>
          <p:nvPr/>
        </p:nvSpPr>
        <p:spPr bwMode="auto">
          <a:xfrm flipV="1">
            <a:off x="6194425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6" name="Line 30"/>
          <p:cNvSpPr>
            <a:spLocks noChangeShapeType="1"/>
          </p:cNvSpPr>
          <p:nvPr/>
        </p:nvSpPr>
        <p:spPr bwMode="auto">
          <a:xfrm flipV="1">
            <a:off x="6985000" y="60753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7" name="Line 31"/>
          <p:cNvSpPr>
            <a:spLocks noChangeShapeType="1"/>
          </p:cNvSpPr>
          <p:nvPr/>
        </p:nvSpPr>
        <p:spPr bwMode="auto">
          <a:xfrm flipV="1">
            <a:off x="7777163" y="60753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8" name="Line 32"/>
          <p:cNvSpPr>
            <a:spLocks noChangeShapeType="1"/>
          </p:cNvSpPr>
          <p:nvPr/>
        </p:nvSpPr>
        <p:spPr bwMode="auto">
          <a:xfrm flipV="1">
            <a:off x="8567738" y="60753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9" name="Line 33"/>
          <p:cNvSpPr>
            <a:spLocks noChangeShapeType="1"/>
          </p:cNvSpPr>
          <p:nvPr/>
        </p:nvSpPr>
        <p:spPr bwMode="auto">
          <a:xfrm flipV="1">
            <a:off x="1054100" y="3455988"/>
            <a:ext cx="790575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0" name="Line 34"/>
          <p:cNvSpPr>
            <a:spLocks noChangeShapeType="1"/>
          </p:cNvSpPr>
          <p:nvPr/>
        </p:nvSpPr>
        <p:spPr bwMode="auto">
          <a:xfrm flipV="1">
            <a:off x="1844675" y="3217863"/>
            <a:ext cx="792163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1" name="Line 35"/>
          <p:cNvSpPr>
            <a:spLocks noChangeShapeType="1"/>
          </p:cNvSpPr>
          <p:nvPr/>
        </p:nvSpPr>
        <p:spPr bwMode="auto">
          <a:xfrm flipV="1">
            <a:off x="2636838" y="2979738"/>
            <a:ext cx="788987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2" name="Line 36"/>
          <p:cNvSpPr>
            <a:spLocks noChangeShapeType="1"/>
          </p:cNvSpPr>
          <p:nvPr/>
        </p:nvSpPr>
        <p:spPr bwMode="auto">
          <a:xfrm flipV="1">
            <a:off x="3425825" y="2741613"/>
            <a:ext cx="790575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3" name="Line 37"/>
          <p:cNvSpPr>
            <a:spLocks noChangeShapeType="1"/>
          </p:cNvSpPr>
          <p:nvPr/>
        </p:nvSpPr>
        <p:spPr bwMode="auto">
          <a:xfrm flipV="1">
            <a:off x="4216400" y="2503488"/>
            <a:ext cx="792163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4" name="Line 38"/>
          <p:cNvSpPr>
            <a:spLocks noChangeShapeType="1"/>
          </p:cNvSpPr>
          <p:nvPr/>
        </p:nvSpPr>
        <p:spPr bwMode="auto">
          <a:xfrm flipV="1">
            <a:off x="5008563" y="2265363"/>
            <a:ext cx="790575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5" name="Line 39"/>
          <p:cNvSpPr>
            <a:spLocks noChangeShapeType="1"/>
          </p:cNvSpPr>
          <p:nvPr/>
        </p:nvSpPr>
        <p:spPr bwMode="auto">
          <a:xfrm flipV="1">
            <a:off x="5799138" y="2027238"/>
            <a:ext cx="790575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6" name="Line 40"/>
          <p:cNvSpPr>
            <a:spLocks noChangeShapeType="1"/>
          </p:cNvSpPr>
          <p:nvPr/>
        </p:nvSpPr>
        <p:spPr bwMode="auto">
          <a:xfrm flipV="1">
            <a:off x="6589713" y="1789113"/>
            <a:ext cx="792162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7" name="Line 41"/>
          <p:cNvSpPr>
            <a:spLocks noChangeShapeType="1"/>
          </p:cNvSpPr>
          <p:nvPr/>
        </p:nvSpPr>
        <p:spPr bwMode="auto">
          <a:xfrm flipV="1">
            <a:off x="7381875" y="1550988"/>
            <a:ext cx="790575" cy="238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8" name="Line 42"/>
          <p:cNvSpPr>
            <a:spLocks noChangeShapeType="1"/>
          </p:cNvSpPr>
          <p:nvPr/>
        </p:nvSpPr>
        <p:spPr bwMode="auto">
          <a:xfrm flipV="1">
            <a:off x="1054100" y="4765675"/>
            <a:ext cx="790575" cy="357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9" name="Line 43"/>
          <p:cNvSpPr>
            <a:spLocks noChangeShapeType="1"/>
          </p:cNvSpPr>
          <p:nvPr/>
        </p:nvSpPr>
        <p:spPr bwMode="auto">
          <a:xfrm flipV="1">
            <a:off x="1844675" y="4408488"/>
            <a:ext cx="792163" cy="3571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0" name="Line 44"/>
          <p:cNvSpPr>
            <a:spLocks noChangeShapeType="1"/>
          </p:cNvSpPr>
          <p:nvPr/>
        </p:nvSpPr>
        <p:spPr bwMode="auto">
          <a:xfrm flipV="1">
            <a:off x="2636838" y="4051300"/>
            <a:ext cx="788987" cy="357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1" name="Line 45"/>
          <p:cNvSpPr>
            <a:spLocks noChangeShapeType="1"/>
          </p:cNvSpPr>
          <p:nvPr/>
        </p:nvSpPr>
        <p:spPr bwMode="auto">
          <a:xfrm flipV="1">
            <a:off x="3425825" y="3694113"/>
            <a:ext cx="790575" cy="3571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2" name="Line 46"/>
          <p:cNvSpPr>
            <a:spLocks noChangeShapeType="1"/>
          </p:cNvSpPr>
          <p:nvPr/>
        </p:nvSpPr>
        <p:spPr bwMode="auto">
          <a:xfrm flipV="1">
            <a:off x="4216400" y="3336925"/>
            <a:ext cx="792163" cy="357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3" name="Line 47"/>
          <p:cNvSpPr>
            <a:spLocks noChangeShapeType="1"/>
          </p:cNvSpPr>
          <p:nvPr/>
        </p:nvSpPr>
        <p:spPr bwMode="auto">
          <a:xfrm flipV="1">
            <a:off x="5008563" y="2979738"/>
            <a:ext cx="790575" cy="3571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4" name="Line 48"/>
          <p:cNvSpPr>
            <a:spLocks noChangeShapeType="1"/>
          </p:cNvSpPr>
          <p:nvPr/>
        </p:nvSpPr>
        <p:spPr bwMode="auto">
          <a:xfrm flipV="1">
            <a:off x="5799138" y="2622550"/>
            <a:ext cx="790575" cy="357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5" name="Line 49"/>
          <p:cNvSpPr>
            <a:spLocks noChangeShapeType="1"/>
          </p:cNvSpPr>
          <p:nvPr/>
        </p:nvSpPr>
        <p:spPr bwMode="auto">
          <a:xfrm flipV="1">
            <a:off x="6589713" y="2265363"/>
            <a:ext cx="792162" cy="3571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6" name="Line 50"/>
          <p:cNvSpPr>
            <a:spLocks noChangeShapeType="1"/>
          </p:cNvSpPr>
          <p:nvPr/>
        </p:nvSpPr>
        <p:spPr bwMode="auto">
          <a:xfrm flipV="1">
            <a:off x="7381875" y="1909763"/>
            <a:ext cx="790575" cy="355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7" name="Freeform 51"/>
          <p:cNvSpPr>
            <a:spLocks/>
          </p:cNvSpPr>
          <p:nvPr/>
        </p:nvSpPr>
        <p:spPr bwMode="auto">
          <a:xfrm>
            <a:off x="1020763" y="3660775"/>
            <a:ext cx="66675" cy="666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2" y="21"/>
              </a:cxn>
              <a:cxn ang="0">
                <a:pos x="21" y="42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2" h="42">
                <a:moveTo>
                  <a:pt x="21" y="0"/>
                </a:moveTo>
                <a:lnTo>
                  <a:pt x="42" y="21"/>
                </a:lnTo>
                <a:lnTo>
                  <a:pt x="21" y="42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8" name="Freeform 52"/>
          <p:cNvSpPr>
            <a:spLocks/>
          </p:cNvSpPr>
          <p:nvPr/>
        </p:nvSpPr>
        <p:spPr bwMode="auto">
          <a:xfrm>
            <a:off x="1809750" y="3422650"/>
            <a:ext cx="68263" cy="6667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43" y="21"/>
              </a:cxn>
              <a:cxn ang="0">
                <a:pos x="22" y="42"/>
              </a:cxn>
              <a:cxn ang="0">
                <a:pos x="0" y="21"/>
              </a:cxn>
              <a:cxn ang="0">
                <a:pos x="22" y="0"/>
              </a:cxn>
            </a:cxnLst>
            <a:rect l="0" t="0" r="r" b="b"/>
            <a:pathLst>
              <a:path w="43" h="42">
                <a:moveTo>
                  <a:pt x="22" y="0"/>
                </a:moveTo>
                <a:lnTo>
                  <a:pt x="43" y="21"/>
                </a:lnTo>
                <a:lnTo>
                  <a:pt x="22" y="42"/>
                </a:lnTo>
                <a:lnTo>
                  <a:pt x="0" y="21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9" name="Freeform 53"/>
          <p:cNvSpPr>
            <a:spLocks/>
          </p:cNvSpPr>
          <p:nvPr/>
        </p:nvSpPr>
        <p:spPr bwMode="auto">
          <a:xfrm>
            <a:off x="2601913" y="3184525"/>
            <a:ext cx="68262" cy="6826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43" y="21"/>
              </a:cxn>
              <a:cxn ang="0">
                <a:pos x="22" y="43"/>
              </a:cxn>
              <a:cxn ang="0">
                <a:pos x="0" y="21"/>
              </a:cxn>
              <a:cxn ang="0">
                <a:pos x="22" y="0"/>
              </a:cxn>
            </a:cxnLst>
            <a:rect l="0" t="0" r="r" b="b"/>
            <a:pathLst>
              <a:path w="43" h="43">
                <a:moveTo>
                  <a:pt x="22" y="0"/>
                </a:moveTo>
                <a:lnTo>
                  <a:pt x="43" y="21"/>
                </a:lnTo>
                <a:lnTo>
                  <a:pt x="22" y="43"/>
                </a:lnTo>
                <a:lnTo>
                  <a:pt x="0" y="21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0" name="Freeform 54"/>
          <p:cNvSpPr>
            <a:spLocks/>
          </p:cNvSpPr>
          <p:nvPr/>
        </p:nvSpPr>
        <p:spPr bwMode="auto">
          <a:xfrm>
            <a:off x="3392488" y="2944813"/>
            <a:ext cx="68262" cy="68262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3" y="22"/>
              </a:cxn>
              <a:cxn ang="0">
                <a:pos x="21" y="43"/>
              </a:cxn>
              <a:cxn ang="0">
                <a:pos x="0" y="22"/>
              </a:cxn>
              <a:cxn ang="0">
                <a:pos x="21" y="0"/>
              </a:cxn>
            </a:cxnLst>
            <a:rect l="0" t="0" r="r" b="b"/>
            <a:pathLst>
              <a:path w="43" h="43">
                <a:moveTo>
                  <a:pt x="21" y="0"/>
                </a:moveTo>
                <a:lnTo>
                  <a:pt x="43" y="22"/>
                </a:lnTo>
                <a:lnTo>
                  <a:pt x="21" y="43"/>
                </a:lnTo>
                <a:lnTo>
                  <a:pt x="0" y="22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1" name="Freeform 55"/>
          <p:cNvSpPr>
            <a:spLocks/>
          </p:cNvSpPr>
          <p:nvPr/>
        </p:nvSpPr>
        <p:spPr bwMode="auto">
          <a:xfrm>
            <a:off x="4183063" y="2708275"/>
            <a:ext cx="68262" cy="666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3" y="21"/>
              </a:cxn>
              <a:cxn ang="0">
                <a:pos x="21" y="42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3" h="42">
                <a:moveTo>
                  <a:pt x="21" y="0"/>
                </a:moveTo>
                <a:lnTo>
                  <a:pt x="43" y="21"/>
                </a:lnTo>
                <a:lnTo>
                  <a:pt x="21" y="42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2" name="Freeform 56"/>
          <p:cNvSpPr>
            <a:spLocks/>
          </p:cNvSpPr>
          <p:nvPr/>
        </p:nvSpPr>
        <p:spPr bwMode="auto">
          <a:xfrm>
            <a:off x="4975225" y="2470150"/>
            <a:ext cx="68263" cy="666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3" y="21"/>
              </a:cxn>
              <a:cxn ang="0">
                <a:pos x="21" y="42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3" h="42">
                <a:moveTo>
                  <a:pt x="21" y="0"/>
                </a:moveTo>
                <a:lnTo>
                  <a:pt x="43" y="21"/>
                </a:lnTo>
                <a:lnTo>
                  <a:pt x="21" y="42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3" name="Freeform 57"/>
          <p:cNvSpPr>
            <a:spLocks/>
          </p:cNvSpPr>
          <p:nvPr/>
        </p:nvSpPr>
        <p:spPr bwMode="auto">
          <a:xfrm>
            <a:off x="5765800" y="2232025"/>
            <a:ext cx="66675" cy="666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2" y="21"/>
              </a:cxn>
              <a:cxn ang="0">
                <a:pos x="21" y="42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2" h="42">
                <a:moveTo>
                  <a:pt x="21" y="0"/>
                </a:moveTo>
                <a:lnTo>
                  <a:pt x="42" y="21"/>
                </a:lnTo>
                <a:lnTo>
                  <a:pt x="21" y="42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4" name="Freeform 58"/>
          <p:cNvSpPr>
            <a:spLocks/>
          </p:cNvSpPr>
          <p:nvPr/>
        </p:nvSpPr>
        <p:spPr bwMode="auto">
          <a:xfrm>
            <a:off x="6556375" y="1993900"/>
            <a:ext cx="66675" cy="6826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2" y="21"/>
              </a:cxn>
              <a:cxn ang="0">
                <a:pos x="21" y="43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2" h="43">
                <a:moveTo>
                  <a:pt x="21" y="0"/>
                </a:moveTo>
                <a:lnTo>
                  <a:pt x="42" y="21"/>
                </a:lnTo>
                <a:lnTo>
                  <a:pt x="21" y="43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5" name="Freeform 59"/>
          <p:cNvSpPr>
            <a:spLocks/>
          </p:cNvSpPr>
          <p:nvPr/>
        </p:nvSpPr>
        <p:spPr bwMode="auto">
          <a:xfrm>
            <a:off x="7348538" y="1754188"/>
            <a:ext cx="66675" cy="68262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2" y="22"/>
              </a:cxn>
              <a:cxn ang="0">
                <a:pos x="21" y="43"/>
              </a:cxn>
              <a:cxn ang="0">
                <a:pos x="0" y="22"/>
              </a:cxn>
              <a:cxn ang="0">
                <a:pos x="21" y="0"/>
              </a:cxn>
            </a:cxnLst>
            <a:rect l="0" t="0" r="r" b="b"/>
            <a:pathLst>
              <a:path w="42" h="43">
                <a:moveTo>
                  <a:pt x="21" y="0"/>
                </a:moveTo>
                <a:lnTo>
                  <a:pt x="42" y="22"/>
                </a:lnTo>
                <a:lnTo>
                  <a:pt x="21" y="43"/>
                </a:lnTo>
                <a:lnTo>
                  <a:pt x="0" y="22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6" name="Freeform 60"/>
          <p:cNvSpPr>
            <a:spLocks/>
          </p:cNvSpPr>
          <p:nvPr/>
        </p:nvSpPr>
        <p:spPr bwMode="auto">
          <a:xfrm>
            <a:off x="8139113" y="1517650"/>
            <a:ext cx="66675" cy="666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2" y="21"/>
              </a:cxn>
              <a:cxn ang="0">
                <a:pos x="21" y="42"/>
              </a:cxn>
              <a:cxn ang="0">
                <a:pos x="0" y="21"/>
              </a:cxn>
              <a:cxn ang="0">
                <a:pos x="21" y="0"/>
              </a:cxn>
            </a:cxnLst>
            <a:rect l="0" t="0" r="r" b="b"/>
            <a:pathLst>
              <a:path w="42" h="42">
                <a:moveTo>
                  <a:pt x="21" y="0"/>
                </a:moveTo>
                <a:lnTo>
                  <a:pt x="42" y="21"/>
                </a:lnTo>
                <a:lnTo>
                  <a:pt x="21" y="42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7" name="Rectangle 61"/>
          <p:cNvSpPr>
            <a:spLocks noChangeArrowheads="1"/>
          </p:cNvSpPr>
          <p:nvPr/>
        </p:nvSpPr>
        <p:spPr bwMode="auto">
          <a:xfrm>
            <a:off x="1020763" y="5087938"/>
            <a:ext cx="66675" cy="68262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8" name="Rectangle 62"/>
          <p:cNvSpPr>
            <a:spLocks noChangeArrowheads="1"/>
          </p:cNvSpPr>
          <p:nvPr/>
        </p:nvSpPr>
        <p:spPr bwMode="auto">
          <a:xfrm>
            <a:off x="1809750" y="4732338"/>
            <a:ext cx="68263" cy="66675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9" name="Rectangle 63"/>
          <p:cNvSpPr>
            <a:spLocks noChangeArrowheads="1"/>
          </p:cNvSpPr>
          <p:nvPr/>
        </p:nvSpPr>
        <p:spPr bwMode="auto">
          <a:xfrm>
            <a:off x="2601913" y="4375150"/>
            <a:ext cx="68262" cy="68263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0" name="Rectangle 64"/>
          <p:cNvSpPr>
            <a:spLocks noChangeArrowheads="1"/>
          </p:cNvSpPr>
          <p:nvPr/>
        </p:nvSpPr>
        <p:spPr bwMode="auto">
          <a:xfrm>
            <a:off x="3392488" y="4016375"/>
            <a:ext cx="68262" cy="68263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1" name="Rectangle 65"/>
          <p:cNvSpPr>
            <a:spLocks noChangeArrowheads="1"/>
          </p:cNvSpPr>
          <p:nvPr/>
        </p:nvSpPr>
        <p:spPr bwMode="auto">
          <a:xfrm>
            <a:off x="4183063" y="3660775"/>
            <a:ext cx="68262" cy="66675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2" name="Rectangle 66"/>
          <p:cNvSpPr>
            <a:spLocks noChangeArrowheads="1"/>
          </p:cNvSpPr>
          <p:nvPr/>
        </p:nvSpPr>
        <p:spPr bwMode="auto">
          <a:xfrm>
            <a:off x="4975225" y="3303588"/>
            <a:ext cx="68263" cy="68262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3" name="Rectangle 67"/>
          <p:cNvSpPr>
            <a:spLocks noChangeArrowheads="1"/>
          </p:cNvSpPr>
          <p:nvPr/>
        </p:nvSpPr>
        <p:spPr bwMode="auto">
          <a:xfrm>
            <a:off x="5765800" y="2944813"/>
            <a:ext cx="66675" cy="68262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4" name="Rectangle 68"/>
          <p:cNvSpPr>
            <a:spLocks noChangeArrowheads="1"/>
          </p:cNvSpPr>
          <p:nvPr/>
        </p:nvSpPr>
        <p:spPr bwMode="auto">
          <a:xfrm>
            <a:off x="6556375" y="2589213"/>
            <a:ext cx="66675" cy="66675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5" name="Rectangle 69"/>
          <p:cNvSpPr>
            <a:spLocks noChangeArrowheads="1"/>
          </p:cNvSpPr>
          <p:nvPr/>
        </p:nvSpPr>
        <p:spPr bwMode="auto">
          <a:xfrm>
            <a:off x="7348538" y="2232025"/>
            <a:ext cx="66675" cy="66675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6" name="Rectangle 70"/>
          <p:cNvSpPr>
            <a:spLocks noChangeArrowheads="1"/>
          </p:cNvSpPr>
          <p:nvPr/>
        </p:nvSpPr>
        <p:spPr bwMode="auto">
          <a:xfrm>
            <a:off x="8139113" y="1874838"/>
            <a:ext cx="66675" cy="68262"/>
          </a:xfrm>
          <a:prstGeom prst="rect">
            <a:avLst/>
          </a:prstGeom>
          <a:solidFill>
            <a:srgbClr val="FF00FF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7" name="Rectangle 71"/>
          <p:cNvSpPr>
            <a:spLocks noChangeArrowheads="1"/>
          </p:cNvSpPr>
          <p:nvPr/>
        </p:nvSpPr>
        <p:spPr bwMode="auto">
          <a:xfrm>
            <a:off x="228600" y="0"/>
            <a:ext cx="8840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chemeClr val="tx2"/>
                </a:solidFill>
                <a:latin typeface="Arial" pitchFamily="34" charset="0"/>
              </a:rPr>
              <a:t>Ejemplo hipotético:  Efecto de un programa de transferencia condicional </a:t>
            </a:r>
          </a:p>
          <a:p>
            <a:r>
              <a:rPr lang="es-ES" sz="2000" b="1">
                <a:solidFill>
                  <a:schemeClr val="tx2"/>
                </a:solidFill>
                <a:latin typeface="Arial" pitchFamily="34" charset="0"/>
              </a:rPr>
              <a:t>en actividades en horario escolar</a:t>
            </a:r>
            <a:endParaRPr lang="es-ES" sz="2000">
              <a:solidFill>
                <a:schemeClr val="tx2"/>
              </a:solidFill>
            </a:endParaRPr>
          </a:p>
        </p:txBody>
      </p:sp>
      <p:sp>
        <p:nvSpPr>
          <p:cNvPr id="505928" name="Rectangle 72"/>
          <p:cNvSpPr>
            <a:spLocks noChangeArrowheads="1"/>
          </p:cNvSpPr>
          <p:nvPr/>
        </p:nvSpPr>
        <p:spPr bwMode="auto">
          <a:xfrm>
            <a:off x="762000" y="609600"/>
            <a:ext cx="700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 i="1">
                <a:solidFill>
                  <a:schemeClr val="tx2"/>
                </a:solidFill>
                <a:latin typeface="Arial" pitchFamily="34" charset="0"/>
              </a:rPr>
              <a:t>“Double Difference”</a:t>
            </a:r>
            <a:r>
              <a:rPr lang="es-ES" sz="2000" b="1">
                <a:solidFill>
                  <a:schemeClr val="tx2"/>
                </a:solidFill>
                <a:latin typeface="Arial" pitchFamily="34" charset="0"/>
              </a:rPr>
              <a:t> mide un efecto positivo del programa</a:t>
            </a:r>
            <a:endParaRPr lang="es-ES" sz="2000">
              <a:solidFill>
                <a:schemeClr val="tx2"/>
              </a:solidFill>
            </a:endParaRPr>
          </a:p>
        </p:txBody>
      </p:sp>
      <p:sp>
        <p:nvSpPr>
          <p:cNvPr id="505929" name="Rectangle 73"/>
          <p:cNvSpPr>
            <a:spLocks noChangeArrowheads="1"/>
          </p:cNvSpPr>
          <p:nvPr/>
        </p:nvSpPr>
        <p:spPr bwMode="auto">
          <a:xfrm>
            <a:off x="838200" y="914400"/>
            <a:ext cx="712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chemeClr val="tx2"/>
                </a:solidFill>
                <a:latin typeface="Arial" pitchFamily="34" charset="0"/>
              </a:rPr>
              <a:t>Medidas Ex-Post no captan el efecto positivo del programa</a:t>
            </a:r>
            <a:endParaRPr lang="es-ES" sz="2000">
              <a:solidFill>
                <a:schemeClr val="tx2"/>
              </a:solidFill>
            </a:endParaRPr>
          </a:p>
        </p:txBody>
      </p:sp>
      <p:sp>
        <p:nvSpPr>
          <p:cNvPr id="505930" name="Rectangle 74"/>
          <p:cNvSpPr>
            <a:spLocks noChangeArrowheads="1"/>
          </p:cNvSpPr>
          <p:nvPr/>
        </p:nvSpPr>
        <p:spPr bwMode="auto">
          <a:xfrm>
            <a:off x="485775" y="599757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0</a:t>
            </a:r>
            <a:endParaRPr lang="en-US" sz="1400" b="1"/>
          </a:p>
        </p:txBody>
      </p:sp>
      <p:sp>
        <p:nvSpPr>
          <p:cNvPr id="505931" name="Rectangle 75"/>
          <p:cNvSpPr>
            <a:spLocks noChangeArrowheads="1"/>
          </p:cNvSpPr>
          <p:nvPr/>
        </p:nvSpPr>
        <p:spPr bwMode="auto">
          <a:xfrm>
            <a:off x="485775" y="540385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5</a:t>
            </a:r>
            <a:endParaRPr lang="en-US" sz="1400" b="1"/>
          </a:p>
        </p:txBody>
      </p:sp>
      <p:sp>
        <p:nvSpPr>
          <p:cNvPr id="505932" name="Rectangle 76"/>
          <p:cNvSpPr>
            <a:spLocks noChangeArrowheads="1"/>
          </p:cNvSpPr>
          <p:nvPr/>
        </p:nvSpPr>
        <p:spPr bwMode="auto">
          <a:xfrm>
            <a:off x="411163" y="480695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10</a:t>
            </a:r>
            <a:endParaRPr lang="en-US" sz="1400" b="1"/>
          </a:p>
        </p:txBody>
      </p:sp>
      <p:sp>
        <p:nvSpPr>
          <p:cNvPr id="505933" name="Rectangle 77"/>
          <p:cNvSpPr>
            <a:spLocks noChangeArrowheads="1"/>
          </p:cNvSpPr>
          <p:nvPr/>
        </p:nvSpPr>
        <p:spPr bwMode="auto">
          <a:xfrm>
            <a:off x="411163" y="42132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15</a:t>
            </a:r>
            <a:endParaRPr lang="en-US" sz="1400" b="1"/>
          </a:p>
        </p:txBody>
      </p:sp>
      <p:sp>
        <p:nvSpPr>
          <p:cNvPr id="505934" name="Rectangle 78"/>
          <p:cNvSpPr>
            <a:spLocks noChangeArrowheads="1"/>
          </p:cNvSpPr>
          <p:nvPr/>
        </p:nvSpPr>
        <p:spPr bwMode="auto">
          <a:xfrm>
            <a:off x="411163" y="36163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20</a:t>
            </a:r>
            <a:endParaRPr lang="en-US" sz="1400" b="1"/>
          </a:p>
        </p:txBody>
      </p:sp>
      <p:sp>
        <p:nvSpPr>
          <p:cNvPr id="505935" name="Rectangle 79"/>
          <p:cNvSpPr>
            <a:spLocks noChangeArrowheads="1"/>
          </p:cNvSpPr>
          <p:nvPr/>
        </p:nvSpPr>
        <p:spPr bwMode="auto">
          <a:xfrm>
            <a:off x="411163" y="3022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25</a:t>
            </a:r>
            <a:endParaRPr lang="en-US" sz="1400" b="1"/>
          </a:p>
        </p:txBody>
      </p:sp>
      <p:sp>
        <p:nvSpPr>
          <p:cNvPr id="505936" name="Rectangle 80"/>
          <p:cNvSpPr>
            <a:spLocks noChangeArrowheads="1"/>
          </p:cNvSpPr>
          <p:nvPr/>
        </p:nvSpPr>
        <p:spPr bwMode="auto">
          <a:xfrm>
            <a:off x="411163" y="24257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30</a:t>
            </a:r>
            <a:endParaRPr lang="en-US" sz="1400" b="1"/>
          </a:p>
        </p:txBody>
      </p:sp>
      <p:sp>
        <p:nvSpPr>
          <p:cNvPr id="505937" name="Rectangle 81"/>
          <p:cNvSpPr>
            <a:spLocks noChangeArrowheads="1"/>
          </p:cNvSpPr>
          <p:nvPr/>
        </p:nvSpPr>
        <p:spPr bwMode="auto">
          <a:xfrm>
            <a:off x="411163" y="18319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35</a:t>
            </a:r>
            <a:endParaRPr lang="en-US" sz="1400" b="1"/>
          </a:p>
        </p:txBody>
      </p:sp>
      <p:sp>
        <p:nvSpPr>
          <p:cNvPr id="505938" name="Rectangle 82"/>
          <p:cNvSpPr>
            <a:spLocks noChangeArrowheads="1"/>
          </p:cNvSpPr>
          <p:nvPr/>
        </p:nvSpPr>
        <p:spPr bwMode="auto">
          <a:xfrm>
            <a:off x="411163" y="12350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latin typeface="Arial" pitchFamily="34" charset="0"/>
              </a:rPr>
              <a:t>40</a:t>
            </a:r>
            <a:endParaRPr lang="en-US" sz="1400" b="1"/>
          </a:p>
        </p:txBody>
      </p:sp>
      <p:sp>
        <p:nvSpPr>
          <p:cNvPr id="505939" name="Rectangle 83"/>
          <p:cNvSpPr>
            <a:spLocks noChangeArrowheads="1"/>
          </p:cNvSpPr>
          <p:nvPr/>
        </p:nvSpPr>
        <p:spPr bwMode="auto">
          <a:xfrm>
            <a:off x="1017588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0</a:t>
            </a:r>
            <a:endParaRPr lang="en-US" sz="1800" b="1"/>
          </a:p>
        </p:txBody>
      </p:sp>
      <p:sp>
        <p:nvSpPr>
          <p:cNvPr id="505940" name="Rectangle 84"/>
          <p:cNvSpPr>
            <a:spLocks noChangeArrowheads="1"/>
          </p:cNvSpPr>
          <p:nvPr/>
        </p:nvSpPr>
        <p:spPr bwMode="auto">
          <a:xfrm>
            <a:off x="1806575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1</a:t>
            </a:r>
            <a:endParaRPr lang="en-US" sz="1800" b="1"/>
          </a:p>
        </p:txBody>
      </p:sp>
      <p:sp>
        <p:nvSpPr>
          <p:cNvPr id="505941" name="Rectangle 85"/>
          <p:cNvSpPr>
            <a:spLocks noChangeArrowheads="1"/>
          </p:cNvSpPr>
          <p:nvPr/>
        </p:nvSpPr>
        <p:spPr bwMode="auto">
          <a:xfrm>
            <a:off x="2598738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2</a:t>
            </a:r>
            <a:endParaRPr lang="en-US" sz="1800" b="1"/>
          </a:p>
        </p:txBody>
      </p:sp>
      <p:sp>
        <p:nvSpPr>
          <p:cNvPr id="505942" name="Rectangle 86"/>
          <p:cNvSpPr>
            <a:spLocks noChangeArrowheads="1"/>
          </p:cNvSpPr>
          <p:nvPr/>
        </p:nvSpPr>
        <p:spPr bwMode="auto">
          <a:xfrm>
            <a:off x="3389313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3</a:t>
            </a:r>
            <a:endParaRPr lang="en-US" sz="1800" b="1"/>
          </a:p>
        </p:txBody>
      </p:sp>
      <p:sp>
        <p:nvSpPr>
          <p:cNvPr id="505943" name="Rectangle 87"/>
          <p:cNvSpPr>
            <a:spLocks noChangeArrowheads="1"/>
          </p:cNvSpPr>
          <p:nvPr/>
        </p:nvSpPr>
        <p:spPr bwMode="auto">
          <a:xfrm>
            <a:off x="4179888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4</a:t>
            </a:r>
            <a:endParaRPr lang="en-US" sz="1800" b="1"/>
          </a:p>
        </p:txBody>
      </p:sp>
      <p:sp>
        <p:nvSpPr>
          <p:cNvPr id="505944" name="Rectangle 88"/>
          <p:cNvSpPr>
            <a:spLocks noChangeArrowheads="1"/>
          </p:cNvSpPr>
          <p:nvPr/>
        </p:nvSpPr>
        <p:spPr bwMode="auto">
          <a:xfrm>
            <a:off x="4972050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5</a:t>
            </a:r>
            <a:endParaRPr lang="en-US" sz="1800" b="1"/>
          </a:p>
        </p:txBody>
      </p:sp>
      <p:sp>
        <p:nvSpPr>
          <p:cNvPr id="505945" name="Rectangle 89"/>
          <p:cNvSpPr>
            <a:spLocks noChangeArrowheads="1"/>
          </p:cNvSpPr>
          <p:nvPr/>
        </p:nvSpPr>
        <p:spPr bwMode="auto">
          <a:xfrm>
            <a:off x="5762625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6</a:t>
            </a:r>
            <a:endParaRPr lang="en-US" sz="1800" b="1"/>
          </a:p>
        </p:txBody>
      </p:sp>
      <p:sp>
        <p:nvSpPr>
          <p:cNvPr id="505946" name="Rectangle 90"/>
          <p:cNvSpPr>
            <a:spLocks noChangeArrowheads="1"/>
          </p:cNvSpPr>
          <p:nvPr/>
        </p:nvSpPr>
        <p:spPr bwMode="auto">
          <a:xfrm>
            <a:off x="6553200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7</a:t>
            </a:r>
            <a:endParaRPr lang="en-US" sz="1800" b="1"/>
          </a:p>
        </p:txBody>
      </p:sp>
      <p:sp>
        <p:nvSpPr>
          <p:cNvPr id="505947" name="Rectangle 91"/>
          <p:cNvSpPr>
            <a:spLocks noChangeArrowheads="1"/>
          </p:cNvSpPr>
          <p:nvPr/>
        </p:nvSpPr>
        <p:spPr bwMode="auto">
          <a:xfrm>
            <a:off x="7345363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8</a:t>
            </a:r>
            <a:endParaRPr lang="en-US" sz="1800" b="1"/>
          </a:p>
        </p:txBody>
      </p:sp>
      <p:sp>
        <p:nvSpPr>
          <p:cNvPr id="505948" name="Rectangle 92"/>
          <p:cNvSpPr>
            <a:spLocks noChangeArrowheads="1"/>
          </p:cNvSpPr>
          <p:nvPr/>
        </p:nvSpPr>
        <p:spPr bwMode="auto">
          <a:xfrm>
            <a:off x="8134350" y="61896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latin typeface="Arial" pitchFamily="34" charset="0"/>
              </a:rPr>
              <a:t>9</a:t>
            </a:r>
            <a:endParaRPr lang="en-US" sz="1800" b="1"/>
          </a:p>
        </p:txBody>
      </p:sp>
      <p:sp>
        <p:nvSpPr>
          <p:cNvPr id="505949" name="Rectangle 93"/>
          <p:cNvSpPr>
            <a:spLocks noChangeArrowheads="1"/>
          </p:cNvSpPr>
          <p:nvPr/>
        </p:nvSpPr>
        <p:spPr bwMode="auto">
          <a:xfrm>
            <a:off x="2895600" y="6583363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800" b="1">
                <a:latin typeface="Arial" pitchFamily="34" charset="0"/>
              </a:rPr>
              <a:t>Meses de ejecución del programa</a:t>
            </a:r>
            <a:endParaRPr lang="es-ES" sz="1800" b="1"/>
          </a:p>
        </p:txBody>
      </p:sp>
      <p:sp>
        <p:nvSpPr>
          <p:cNvPr id="505950" name="Rectangle 94"/>
          <p:cNvSpPr>
            <a:spLocks noChangeArrowheads="1"/>
          </p:cNvSpPr>
          <p:nvPr/>
        </p:nvSpPr>
        <p:spPr bwMode="auto">
          <a:xfrm rot="16200000">
            <a:off x="-1858962" y="3382962"/>
            <a:ext cx="396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latin typeface="Arial" pitchFamily="34" charset="0"/>
              </a:rPr>
              <a:t>Horas gastadas en actividades escolares</a:t>
            </a:r>
            <a:endParaRPr lang="es-ES" sz="1600"/>
          </a:p>
        </p:txBody>
      </p:sp>
      <p:grpSp>
        <p:nvGrpSpPr>
          <p:cNvPr id="505951" name="Group 95"/>
          <p:cNvGrpSpPr>
            <a:grpSpLocks/>
          </p:cNvGrpSpPr>
          <p:nvPr/>
        </p:nvGrpSpPr>
        <p:grpSpPr bwMode="auto">
          <a:xfrm>
            <a:off x="8154988" y="1562100"/>
            <a:ext cx="42862" cy="301625"/>
            <a:chOff x="5137" y="984"/>
            <a:chExt cx="27" cy="190"/>
          </a:xfrm>
        </p:grpSpPr>
        <p:sp>
          <p:nvSpPr>
            <p:cNvPr id="505952" name="Freeform 96"/>
            <p:cNvSpPr>
              <a:spLocks/>
            </p:cNvSpPr>
            <p:nvPr/>
          </p:nvSpPr>
          <p:spPr bwMode="auto">
            <a:xfrm>
              <a:off x="5137" y="984"/>
              <a:ext cx="27" cy="26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5" y="8"/>
                </a:cxn>
                <a:cxn ang="0">
                  <a:pos x="23" y="4"/>
                </a:cxn>
                <a:cxn ang="0">
                  <a:pos x="18" y="1"/>
                </a:cxn>
                <a:cxn ang="0">
                  <a:pos x="13" y="0"/>
                </a:cxn>
                <a:cxn ang="0">
                  <a:pos x="8" y="1"/>
                </a:cxn>
                <a:cxn ang="0">
                  <a:pos x="4" y="4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" y="18"/>
                </a:cxn>
                <a:cxn ang="0">
                  <a:pos x="4" y="23"/>
                </a:cxn>
                <a:cxn ang="0">
                  <a:pos x="8" y="25"/>
                </a:cxn>
                <a:cxn ang="0">
                  <a:pos x="13" y="26"/>
                </a:cxn>
                <a:cxn ang="0">
                  <a:pos x="18" y="25"/>
                </a:cxn>
                <a:cxn ang="0">
                  <a:pos x="23" y="23"/>
                </a:cxn>
                <a:cxn ang="0">
                  <a:pos x="25" y="18"/>
                </a:cxn>
                <a:cxn ang="0">
                  <a:pos x="27" y="13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5" y="8"/>
                  </a:lnTo>
                  <a:lnTo>
                    <a:pt x="23" y="4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lnTo>
                    <a:pt x="18" y="25"/>
                  </a:lnTo>
                  <a:lnTo>
                    <a:pt x="23" y="23"/>
                  </a:lnTo>
                  <a:lnTo>
                    <a:pt x="25" y="18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53" name="Freeform 97"/>
            <p:cNvSpPr>
              <a:spLocks/>
            </p:cNvSpPr>
            <p:nvPr/>
          </p:nvSpPr>
          <p:spPr bwMode="auto">
            <a:xfrm>
              <a:off x="5137" y="1038"/>
              <a:ext cx="27" cy="27"/>
            </a:xfrm>
            <a:custGeom>
              <a:avLst/>
              <a:gdLst/>
              <a:ahLst/>
              <a:cxnLst>
                <a:cxn ang="0">
                  <a:pos x="27" y="14"/>
                </a:cxn>
                <a:cxn ang="0">
                  <a:pos x="25" y="9"/>
                </a:cxn>
                <a:cxn ang="0">
                  <a:pos x="23" y="4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4"/>
                </a:cxn>
                <a:cxn ang="0">
                  <a:pos x="1" y="9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4" y="24"/>
                </a:cxn>
                <a:cxn ang="0">
                  <a:pos x="8" y="26"/>
                </a:cxn>
                <a:cxn ang="0">
                  <a:pos x="13" y="27"/>
                </a:cxn>
                <a:cxn ang="0">
                  <a:pos x="18" y="26"/>
                </a:cxn>
                <a:cxn ang="0">
                  <a:pos x="23" y="24"/>
                </a:cxn>
                <a:cxn ang="0">
                  <a:pos x="25" y="19"/>
                </a:cxn>
                <a:cxn ang="0">
                  <a:pos x="27" y="14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5" y="9"/>
                  </a:lnTo>
                  <a:lnTo>
                    <a:pt x="23" y="4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3" y="27"/>
                  </a:lnTo>
                  <a:lnTo>
                    <a:pt x="18" y="26"/>
                  </a:lnTo>
                  <a:lnTo>
                    <a:pt x="23" y="24"/>
                  </a:lnTo>
                  <a:lnTo>
                    <a:pt x="25" y="19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54" name="Freeform 98"/>
            <p:cNvSpPr>
              <a:spLocks/>
            </p:cNvSpPr>
            <p:nvPr/>
          </p:nvSpPr>
          <p:spPr bwMode="auto">
            <a:xfrm>
              <a:off x="5137" y="1092"/>
              <a:ext cx="27" cy="28"/>
            </a:xfrm>
            <a:custGeom>
              <a:avLst/>
              <a:gdLst/>
              <a:ahLst/>
              <a:cxnLst>
                <a:cxn ang="0">
                  <a:pos x="27" y="14"/>
                </a:cxn>
                <a:cxn ang="0">
                  <a:pos x="25" y="9"/>
                </a:cxn>
                <a:cxn ang="0">
                  <a:pos x="23" y="4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4"/>
                </a:cxn>
                <a:cxn ang="0">
                  <a:pos x="1" y="9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4" y="25"/>
                </a:cxn>
                <a:cxn ang="0">
                  <a:pos x="8" y="27"/>
                </a:cxn>
                <a:cxn ang="0">
                  <a:pos x="13" y="28"/>
                </a:cxn>
                <a:cxn ang="0">
                  <a:pos x="18" y="27"/>
                </a:cxn>
                <a:cxn ang="0">
                  <a:pos x="23" y="25"/>
                </a:cxn>
                <a:cxn ang="0">
                  <a:pos x="25" y="19"/>
                </a:cxn>
                <a:cxn ang="0">
                  <a:pos x="27" y="14"/>
                </a:cxn>
              </a:cxnLst>
              <a:rect l="0" t="0" r="r" b="b"/>
              <a:pathLst>
                <a:path w="27" h="28">
                  <a:moveTo>
                    <a:pt x="27" y="14"/>
                  </a:moveTo>
                  <a:lnTo>
                    <a:pt x="25" y="9"/>
                  </a:lnTo>
                  <a:lnTo>
                    <a:pt x="23" y="4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3" y="28"/>
                  </a:lnTo>
                  <a:lnTo>
                    <a:pt x="18" y="27"/>
                  </a:lnTo>
                  <a:lnTo>
                    <a:pt x="23" y="25"/>
                  </a:lnTo>
                  <a:lnTo>
                    <a:pt x="25" y="19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55" name="Freeform 99"/>
            <p:cNvSpPr>
              <a:spLocks/>
            </p:cNvSpPr>
            <p:nvPr/>
          </p:nvSpPr>
          <p:spPr bwMode="auto">
            <a:xfrm>
              <a:off x="5137" y="1147"/>
              <a:ext cx="27" cy="27"/>
            </a:xfrm>
            <a:custGeom>
              <a:avLst/>
              <a:gdLst/>
              <a:ahLst/>
              <a:cxnLst>
                <a:cxn ang="0">
                  <a:pos x="27" y="14"/>
                </a:cxn>
                <a:cxn ang="0">
                  <a:pos x="25" y="9"/>
                </a:cxn>
                <a:cxn ang="0">
                  <a:pos x="23" y="4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4"/>
                </a:cxn>
                <a:cxn ang="0">
                  <a:pos x="1" y="9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4" y="24"/>
                </a:cxn>
                <a:cxn ang="0">
                  <a:pos x="8" y="26"/>
                </a:cxn>
                <a:cxn ang="0">
                  <a:pos x="13" y="27"/>
                </a:cxn>
                <a:cxn ang="0">
                  <a:pos x="18" y="26"/>
                </a:cxn>
                <a:cxn ang="0">
                  <a:pos x="23" y="24"/>
                </a:cxn>
                <a:cxn ang="0">
                  <a:pos x="25" y="19"/>
                </a:cxn>
                <a:cxn ang="0">
                  <a:pos x="27" y="14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5" y="9"/>
                  </a:lnTo>
                  <a:lnTo>
                    <a:pt x="23" y="4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3" y="27"/>
                  </a:lnTo>
                  <a:lnTo>
                    <a:pt x="18" y="26"/>
                  </a:lnTo>
                  <a:lnTo>
                    <a:pt x="23" y="24"/>
                  </a:lnTo>
                  <a:lnTo>
                    <a:pt x="25" y="19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5956" name="Rectangle 100"/>
          <p:cNvSpPr>
            <a:spLocks noChangeArrowheads="1"/>
          </p:cNvSpPr>
          <p:nvPr/>
        </p:nvSpPr>
        <p:spPr bwMode="auto">
          <a:xfrm>
            <a:off x="7132638" y="2217738"/>
            <a:ext cx="909637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7" name="Rectangle 101"/>
          <p:cNvSpPr>
            <a:spLocks noChangeArrowheads="1"/>
          </p:cNvSpPr>
          <p:nvPr/>
        </p:nvSpPr>
        <p:spPr bwMode="auto">
          <a:xfrm>
            <a:off x="6858000" y="2514600"/>
            <a:ext cx="1419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Arial" pitchFamily="34" charset="0"/>
              </a:rPr>
              <a:t>A = Diferencia </a:t>
            </a:r>
          </a:p>
          <a:p>
            <a:r>
              <a:rPr lang="en-US" sz="1600" b="1">
                <a:solidFill>
                  <a:schemeClr val="tx2"/>
                </a:solidFill>
                <a:latin typeface="Arial" pitchFamily="34" charset="0"/>
              </a:rPr>
              <a:t>Ex-Post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505960" name="Rectangle 104"/>
          <p:cNvSpPr>
            <a:spLocks noChangeArrowheads="1"/>
          </p:cNvSpPr>
          <p:nvPr/>
        </p:nvSpPr>
        <p:spPr bwMode="auto">
          <a:xfrm>
            <a:off x="909638" y="5521325"/>
            <a:ext cx="735012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1" name="Rectangle 105"/>
          <p:cNvSpPr>
            <a:spLocks noChangeArrowheads="1"/>
          </p:cNvSpPr>
          <p:nvPr/>
        </p:nvSpPr>
        <p:spPr bwMode="auto">
          <a:xfrm>
            <a:off x="977900" y="5540375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Antes</a:t>
            </a:r>
          </a:p>
        </p:txBody>
      </p:sp>
      <p:sp>
        <p:nvSpPr>
          <p:cNvPr id="505962" name="Rectangle 106"/>
          <p:cNvSpPr>
            <a:spLocks noChangeArrowheads="1"/>
          </p:cNvSpPr>
          <p:nvPr/>
        </p:nvSpPr>
        <p:spPr bwMode="auto">
          <a:xfrm>
            <a:off x="7883525" y="5567363"/>
            <a:ext cx="5937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3" name="Rectangle 107"/>
          <p:cNvSpPr>
            <a:spLocks noChangeArrowheads="1"/>
          </p:cNvSpPr>
          <p:nvPr/>
        </p:nvSpPr>
        <p:spPr bwMode="auto">
          <a:xfrm>
            <a:off x="7961313" y="5586413"/>
            <a:ext cx="952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Arial" pitchFamily="34" charset="0"/>
              </a:rPr>
              <a:t>Después</a:t>
            </a:r>
          </a:p>
        </p:txBody>
      </p:sp>
      <p:sp>
        <p:nvSpPr>
          <p:cNvPr id="505964" name="Rectangle 108"/>
          <p:cNvSpPr>
            <a:spLocks noChangeArrowheads="1"/>
          </p:cNvSpPr>
          <p:nvPr/>
        </p:nvSpPr>
        <p:spPr bwMode="auto">
          <a:xfrm>
            <a:off x="1209675" y="5056188"/>
            <a:ext cx="1163638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5" name="Rectangle 109"/>
          <p:cNvSpPr>
            <a:spLocks noChangeArrowheads="1"/>
          </p:cNvSpPr>
          <p:nvPr/>
        </p:nvSpPr>
        <p:spPr bwMode="auto">
          <a:xfrm>
            <a:off x="1289050" y="5083175"/>
            <a:ext cx="143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800" b="1">
                <a:solidFill>
                  <a:srgbClr val="FF00FF"/>
                </a:solidFill>
                <a:latin typeface="Arial" pitchFamily="34" charset="0"/>
              </a:rPr>
              <a:t>Beneficiarios</a:t>
            </a:r>
            <a:endParaRPr lang="es-ES" sz="1800" b="1">
              <a:solidFill>
                <a:srgbClr val="FF00FF"/>
              </a:solidFill>
            </a:endParaRPr>
          </a:p>
        </p:txBody>
      </p:sp>
      <p:sp>
        <p:nvSpPr>
          <p:cNvPr id="505966" name="Rectangle 110"/>
          <p:cNvSpPr>
            <a:spLocks noChangeArrowheads="1"/>
          </p:cNvSpPr>
          <p:nvPr/>
        </p:nvSpPr>
        <p:spPr bwMode="auto">
          <a:xfrm>
            <a:off x="987425" y="2841625"/>
            <a:ext cx="13858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7" name="Rectangle 111"/>
          <p:cNvSpPr>
            <a:spLocks noChangeArrowheads="1"/>
          </p:cNvSpPr>
          <p:nvPr/>
        </p:nvSpPr>
        <p:spPr bwMode="auto">
          <a:xfrm>
            <a:off x="1447800" y="2819400"/>
            <a:ext cx="373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34" charset="0"/>
              </a:rPr>
              <a:t>No</a:t>
            </a:r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-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505968" name="Rectangle 112"/>
          <p:cNvSpPr>
            <a:spLocks noChangeArrowheads="1"/>
          </p:cNvSpPr>
          <p:nvPr/>
        </p:nvSpPr>
        <p:spPr bwMode="auto">
          <a:xfrm>
            <a:off x="1143000" y="3124200"/>
            <a:ext cx="143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34" charset="0"/>
              </a:rPr>
              <a:t>Beneficiarios</a:t>
            </a:r>
          </a:p>
        </p:txBody>
      </p:sp>
      <p:sp>
        <p:nvSpPr>
          <p:cNvPr id="505969" name="Rectangle 113"/>
          <p:cNvSpPr>
            <a:spLocks noChangeArrowheads="1"/>
          </p:cNvSpPr>
          <p:nvPr/>
        </p:nvSpPr>
        <p:spPr bwMode="auto">
          <a:xfrm>
            <a:off x="8255000" y="1582738"/>
            <a:ext cx="2301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70" name="Rectangle 114"/>
          <p:cNvSpPr>
            <a:spLocks noChangeArrowheads="1"/>
          </p:cNvSpPr>
          <p:nvPr/>
        </p:nvSpPr>
        <p:spPr bwMode="auto">
          <a:xfrm>
            <a:off x="8305800" y="1524000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Arial" pitchFamily="34" charset="0"/>
              </a:rPr>
              <a:t>A</a:t>
            </a:r>
          </a:p>
        </p:txBody>
      </p:sp>
      <p:grpSp>
        <p:nvGrpSpPr>
          <p:cNvPr id="505971" name="Group 115"/>
          <p:cNvGrpSpPr>
            <a:grpSpLocks/>
          </p:cNvGrpSpPr>
          <p:nvPr/>
        </p:nvGrpSpPr>
        <p:grpSpPr bwMode="auto">
          <a:xfrm>
            <a:off x="1039813" y="1579563"/>
            <a:ext cx="33337" cy="2103437"/>
            <a:chOff x="655" y="995"/>
            <a:chExt cx="21" cy="1325"/>
          </a:xfrm>
        </p:grpSpPr>
        <p:sp>
          <p:nvSpPr>
            <p:cNvPr id="505972" name="Freeform 116"/>
            <p:cNvSpPr>
              <a:spLocks/>
            </p:cNvSpPr>
            <p:nvPr/>
          </p:nvSpPr>
          <p:spPr bwMode="auto">
            <a:xfrm>
              <a:off x="655" y="2303"/>
              <a:ext cx="17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7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3" name="Freeform 117"/>
            <p:cNvSpPr>
              <a:spLocks/>
            </p:cNvSpPr>
            <p:nvPr/>
          </p:nvSpPr>
          <p:spPr bwMode="auto">
            <a:xfrm>
              <a:off x="655" y="2268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4" name="Freeform 118"/>
            <p:cNvSpPr>
              <a:spLocks/>
            </p:cNvSpPr>
            <p:nvPr/>
          </p:nvSpPr>
          <p:spPr bwMode="auto">
            <a:xfrm>
              <a:off x="655" y="223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5" name="Freeform 119"/>
            <p:cNvSpPr>
              <a:spLocks/>
            </p:cNvSpPr>
            <p:nvPr/>
          </p:nvSpPr>
          <p:spPr bwMode="auto">
            <a:xfrm>
              <a:off x="655" y="2199"/>
              <a:ext cx="17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10"/>
                </a:cxn>
                <a:cxn ang="0">
                  <a:pos x="17" y="10"/>
                </a:cxn>
                <a:cxn ang="0">
                  <a:pos x="16" y="7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7"/>
                </a:cxn>
                <a:cxn ang="0">
                  <a:pos x="0" y="10"/>
                </a:cxn>
              </a:cxnLst>
              <a:rect l="0" t="0" r="r" b="b"/>
              <a:pathLst>
                <a:path w="17" h="19">
                  <a:moveTo>
                    <a:pt x="0" y="10"/>
                  </a:moveTo>
                  <a:lnTo>
                    <a:pt x="1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6" name="Freeform 120"/>
            <p:cNvSpPr>
              <a:spLocks/>
            </p:cNvSpPr>
            <p:nvPr/>
          </p:nvSpPr>
          <p:spPr bwMode="auto">
            <a:xfrm>
              <a:off x="655" y="2165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7" name="Freeform 121"/>
            <p:cNvSpPr>
              <a:spLocks/>
            </p:cNvSpPr>
            <p:nvPr/>
          </p:nvSpPr>
          <p:spPr bwMode="auto">
            <a:xfrm>
              <a:off x="655" y="2131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8" name="Freeform 122"/>
            <p:cNvSpPr>
              <a:spLocks/>
            </p:cNvSpPr>
            <p:nvPr/>
          </p:nvSpPr>
          <p:spPr bwMode="auto">
            <a:xfrm>
              <a:off x="655" y="2096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79" name="Freeform 123"/>
            <p:cNvSpPr>
              <a:spLocks/>
            </p:cNvSpPr>
            <p:nvPr/>
          </p:nvSpPr>
          <p:spPr bwMode="auto">
            <a:xfrm>
              <a:off x="655" y="2062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0" name="Freeform 124"/>
            <p:cNvSpPr>
              <a:spLocks/>
            </p:cNvSpPr>
            <p:nvPr/>
          </p:nvSpPr>
          <p:spPr bwMode="auto">
            <a:xfrm>
              <a:off x="656" y="2027"/>
              <a:ext cx="17" cy="1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8"/>
                </a:cxn>
                <a:cxn ang="0">
                  <a:pos x="11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10"/>
                </a:cxn>
                <a:cxn ang="0">
                  <a:pos x="17" y="10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10"/>
                </a:cxn>
              </a:cxnLst>
              <a:rect l="0" t="0" r="r" b="b"/>
              <a:pathLst>
                <a:path w="17" h="18">
                  <a:moveTo>
                    <a:pt x="0" y="10"/>
                  </a:move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1" name="Freeform 125"/>
            <p:cNvSpPr>
              <a:spLocks/>
            </p:cNvSpPr>
            <p:nvPr/>
          </p:nvSpPr>
          <p:spPr bwMode="auto">
            <a:xfrm>
              <a:off x="656" y="1993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2" name="Freeform 126"/>
            <p:cNvSpPr>
              <a:spLocks/>
            </p:cNvSpPr>
            <p:nvPr/>
          </p:nvSpPr>
          <p:spPr bwMode="auto">
            <a:xfrm>
              <a:off x="656" y="1959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3" name="Freeform 127"/>
            <p:cNvSpPr>
              <a:spLocks/>
            </p:cNvSpPr>
            <p:nvPr/>
          </p:nvSpPr>
          <p:spPr bwMode="auto">
            <a:xfrm>
              <a:off x="656" y="192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4" name="Freeform 128"/>
            <p:cNvSpPr>
              <a:spLocks/>
            </p:cNvSpPr>
            <p:nvPr/>
          </p:nvSpPr>
          <p:spPr bwMode="auto">
            <a:xfrm>
              <a:off x="656" y="1890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5" name="Freeform 129"/>
            <p:cNvSpPr>
              <a:spLocks/>
            </p:cNvSpPr>
            <p:nvPr/>
          </p:nvSpPr>
          <p:spPr bwMode="auto">
            <a:xfrm>
              <a:off x="656" y="1855"/>
              <a:ext cx="17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6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9">
                  <a:moveTo>
                    <a:pt x="0" y="9"/>
                  </a:moveTo>
                  <a:lnTo>
                    <a:pt x="1" y="12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6" name="Freeform 130"/>
            <p:cNvSpPr>
              <a:spLocks/>
            </p:cNvSpPr>
            <p:nvPr/>
          </p:nvSpPr>
          <p:spPr bwMode="auto">
            <a:xfrm>
              <a:off x="656" y="1821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7" name="Freeform 131"/>
            <p:cNvSpPr>
              <a:spLocks/>
            </p:cNvSpPr>
            <p:nvPr/>
          </p:nvSpPr>
          <p:spPr bwMode="auto">
            <a:xfrm>
              <a:off x="656" y="1787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8" name="Freeform 132"/>
            <p:cNvSpPr>
              <a:spLocks/>
            </p:cNvSpPr>
            <p:nvPr/>
          </p:nvSpPr>
          <p:spPr bwMode="auto">
            <a:xfrm>
              <a:off x="657" y="1752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89" name="Freeform 133"/>
            <p:cNvSpPr>
              <a:spLocks/>
            </p:cNvSpPr>
            <p:nvPr/>
          </p:nvSpPr>
          <p:spPr bwMode="auto">
            <a:xfrm>
              <a:off x="657" y="1718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0" name="Freeform 134"/>
            <p:cNvSpPr>
              <a:spLocks/>
            </p:cNvSpPr>
            <p:nvPr/>
          </p:nvSpPr>
          <p:spPr bwMode="auto">
            <a:xfrm>
              <a:off x="657" y="1683"/>
              <a:ext cx="17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9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9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9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1" name="Freeform 135"/>
            <p:cNvSpPr>
              <a:spLocks/>
            </p:cNvSpPr>
            <p:nvPr/>
          </p:nvSpPr>
          <p:spPr bwMode="auto">
            <a:xfrm>
              <a:off x="657" y="1649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2" name="Freeform 136"/>
            <p:cNvSpPr>
              <a:spLocks/>
            </p:cNvSpPr>
            <p:nvPr/>
          </p:nvSpPr>
          <p:spPr bwMode="auto">
            <a:xfrm>
              <a:off x="657" y="1614"/>
              <a:ext cx="17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6" y="13"/>
                </a:cxn>
                <a:cxn ang="0">
                  <a:pos x="17" y="10"/>
                </a:cxn>
                <a:cxn ang="0">
                  <a:pos x="17" y="10"/>
                </a:cxn>
                <a:cxn ang="0">
                  <a:pos x="16" y="7"/>
                </a:cxn>
                <a:cxn ang="0">
                  <a:pos x="15" y="4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10"/>
                </a:cxn>
              </a:cxnLst>
              <a:rect l="0" t="0" r="r" b="b"/>
              <a:pathLst>
                <a:path w="17" h="19">
                  <a:moveTo>
                    <a:pt x="0" y="10"/>
                  </a:moveTo>
                  <a:lnTo>
                    <a:pt x="1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6" y="13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6" y="7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3" name="Freeform 137"/>
            <p:cNvSpPr>
              <a:spLocks/>
            </p:cNvSpPr>
            <p:nvPr/>
          </p:nvSpPr>
          <p:spPr bwMode="auto">
            <a:xfrm>
              <a:off x="657" y="1580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4" name="Freeform 138"/>
            <p:cNvSpPr>
              <a:spLocks/>
            </p:cNvSpPr>
            <p:nvPr/>
          </p:nvSpPr>
          <p:spPr bwMode="auto">
            <a:xfrm>
              <a:off x="657" y="1546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5" name="Freeform 139"/>
            <p:cNvSpPr>
              <a:spLocks/>
            </p:cNvSpPr>
            <p:nvPr/>
          </p:nvSpPr>
          <p:spPr bwMode="auto">
            <a:xfrm>
              <a:off x="658" y="1511"/>
              <a:ext cx="17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7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6" name="Freeform 140"/>
            <p:cNvSpPr>
              <a:spLocks/>
            </p:cNvSpPr>
            <p:nvPr/>
          </p:nvSpPr>
          <p:spPr bwMode="auto">
            <a:xfrm>
              <a:off x="658" y="1477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7" name="Freeform 141"/>
            <p:cNvSpPr>
              <a:spLocks/>
            </p:cNvSpPr>
            <p:nvPr/>
          </p:nvSpPr>
          <p:spPr bwMode="auto">
            <a:xfrm>
              <a:off x="658" y="1442"/>
              <a:ext cx="17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10"/>
                </a:cxn>
                <a:cxn ang="0">
                  <a:pos x="17" y="10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10"/>
                </a:cxn>
              </a:cxnLst>
              <a:rect l="0" t="0" r="r" b="b"/>
              <a:pathLst>
                <a:path w="17" h="19">
                  <a:moveTo>
                    <a:pt x="0" y="10"/>
                  </a:move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8" name="Freeform 142"/>
            <p:cNvSpPr>
              <a:spLocks/>
            </p:cNvSpPr>
            <p:nvPr/>
          </p:nvSpPr>
          <p:spPr bwMode="auto">
            <a:xfrm>
              <a:off x="658" y="1408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99" name="Freeform 143"/>
            <p:cNvSpPr>
              <a:spLocks/>
            </p:cNvSpPr>
            <p:nvPr/>
          </p:nvSpPr>
          <p:spPr bwMode="auto">
            <a:xfrm>
              <a:off x="658" y="137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0" name="Freeform 144"/>
            <p:cNvSpPr>
              <a:spLocks/>
            </p:cNvSpPr>
            <p:nvPr/>
          </p:nvSpPr>
          <p:spPr bwMode="auto">
            <a:xfrm>
              <a:off x="658" y="1339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1" name="Freeform 145"/>
            <p:cNvSpPr>
              <a:spLocks/>
            </p:cNvSpPr>
            <p:nvPr/>
          </p:nvSpPr>
          <p:spPr bwMode="auto">
            <a:xfrm>
              <a:off x="658" y="1305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2" name="Freeform 146"/>
            <p:cNvSpPr>
              <a:spLocks/>
            </p:cNvSpPr>
            <p:nvPr/>
          </p:nvSpPr>
          <p:spPr bwMode="auto">
            <a:xfrm>
              <a:off x="658" y="1270"/>
              <a:ext cx="17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9">
                  <a:moveTo>
                    <a:pt x="0" y="9"/>
                  </a:move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3" name="Freeform 147"/>
            <p:cNvSpPr>
              <a:spLocks/>
            </p:cNvSpPr>
            <p:nvPr/>
          </p:nvSpPr>
          <p:spPr bwMode="auto">
            <a:xfrm>
              <a:off x="659" y="1236"/>
              <a:ext cx="17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7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4" name="Freeform 148"/>
            <p:cNvSpPr>
              <a:spLocks/>
            </p:cNvSpPr>
            <p:nvPr/>
          </p:nvSpPr>
          <p:spPr bwMode="auto">
            <a:xfrm>
              <a:off x="659" y="1202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5" name="Freeform 149"/>
            <p:cNvSpPr>
              <a:spLocks/>
            </p:cNvSpPr>
            <p:nvPr/>
          </p:nvSpPr>
          <p:spPr bwMode="auto">
            <a:xfrm>
              <a:off x="659" y="1167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6" name="Freeform 150"/>
            <p:cNvSpPr>
              <a:spLocks/>
            </p:cNvSpPr>
            <p:nvPr/>
          </p:nvSpPr>
          <p:spPr bwMode="auto">
            <a:xfrm>
              <a:off x="659" y="1133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7" name="Freeform 151"/>
            <p:cNvSpPr>
              <a:spLocks/>
            </p:cNvSpPr>
            <p:nvPr/>
          </p:nvSpPr>
          <p:spPr bwMode="auto">
            <a:xfrm>
              <a:off x="659" y="1098"/>
              <a:ext cx="17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9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8" name="Freeform 152"/>
            <p:cNvSpPr>
              <a:spLocks/>
            </p:cNvSpPr>
            <p:nvPr/>
          </p:nvSpPr>
          <p:spPr bwMode="auto">
            <a:xfrm>
              <a:off x="659" y="106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09" name="Freeform 153"/>
            <p:cNvSpPr>
              <a:spLocks/>
            </p:cNvSpPr>
            <p:nvPr/>
          </p:nvSpPr>
          <p:spPr bwMode="auto">
            <a:xfrm>
              <a:off x="659" y="1029"/>
              <a:ext cx="17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10"/>
                </a:cxn>
                <a:cxn ang="0">
                  <a:pos x="17" y="10"/>
                </a:cxn>
                <a:cxn ang="0">
                  <a:pos x="17" y="7"/>
                </a:cxn>
                <a:cxn ang="0">
                  <a:pos x="15" y="4"/>
                </a:cxn>
                <a:cxn ang="0">
                  <a:pos x="12" y="2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10"/>
                </a:cxn>
              </a:cxnLst>
              <a:rect l="0" t="0" r="r" b="b"/>
              <a:pathLst>
                <a:path w="17" h="19">
                  <a:moveTo>
                    <a:pt x="0" y="10"/>
                  </a:move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0" name="Freeform 154"/>
            <p:cNvSpPr>
              <a:spLocks/>
            </p:cNvSpPr>
            <p:nvPr/>
          </p:nvSpPr>
          <p:spPr bwMode="auto">
            <a:xfrm>
              <a:off x="659" y="995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6011" name="Group 155"/>
          <p:cNvGrpSpPr>
            <a:grpSpLocks/>
          </p:cNvGrpSpPr>
          <p:nvPr/>
        </p:nvGrpSpPr>
        <p:grpSpPr bwMode="auto">
          <a:xfrm>
            <a:off x="8170863" y="1911350"/>
            <a:ext cx="34925" cy="3194050"/>
            <a:chOff x="5147" y="1204"/>
            <a:chExt cx="22" cy="2012"/>
          </a:xfrm>
        </p:grpSpPr>
        <p:sp>
          <p:nvSpPr>
            <p:cNvPr id="506012" name="Freeform 156"/>
            <p:cNvSpPr>
              <a:spLocks/>
            </p:cNvSpPr>
            <p:nvPr/>
          </p:nvSpPr>
          <p:spPr bwMode="auto">
            <a:xfrm>
              <a:off x="5151" y="1204"/>
              <a:ext cx="18" cy="17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7" y="5"/>
                </a:cxn>
                <a:cxn ang="0">
                  <a:pos x="15" y="2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3" y="14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2" y="16"/>
                </a:cxn>
                <a:cxn ang="0">
                  <a:pos x="15" y="14"/>
                </a:cxn>
                <a:cxn ang="0">
                  <a:pos x="17" y="11"/>
                </a:cxn>
                <a:cxn ang="0">
                  <a:pos x="17" y="8"/>
                </a:cxn>
                <a:cxn ang="0">
                  <a:pos x="18" y="8"/>
                </a:cxn>
              </a:cxnLst>
              <a:rect l="0" t="0" r="r" b="b"/>
              <a:pathLst>
                <a:path w="18" h="17">
                  <a:moveTo>
                    <a:pt x="18" y="8"/>
                  </a:moveTo>
                  <a:lnTo>
                    <a:pt x="17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15" y="14"/>
                  </a:lnTo>
                  <a:lnTo>
                    <a:pt x="17" y="11"/>
                  </a:lnTo>
                  <a:lnTo>
                    <a:pt x="17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3" name="Freeform 157"/>
            <p:cNvSpPr>
              <a:spLocks/>
            </p:cNvSpPr>
            <p:nvPr/>
          </p:nvSpPr>
          <p:spPr bwMode="auto">
            <a:xfrm>
              <a:off x="5151" y="1237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4" name="Freeform 158"/>
            <p:cNvSpPr>
              <a:spLocks/>
            </p:cNvSpPr>
            <p:nvPr/>
          </p:nvSpPr>
          <p:spPr bwMode="auto">
            <a:xfrm>
              <a:off x="5151" y="1271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5" name="Freeform 159"/>
            <p:cNvSpPr>
              <a:spLocks/>
            </p:cNvSpPr>
            <p:nvPr/>
          </p:nvSpPr>
          <p:spPr bwMode="auto">
            <a:xfrm>
              <a:off x="5151" y="1306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6" name="Freeform 160"/>
            <p:cNvSpPr>
              <a:spLocks/>
            </p:cNvSpPr>
            <p:nvPr/>
          </p:nvSpPr>
          <p:spPr bwMode="auto">
            <a:xfrm>
              <a:off x="5151" y="134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7" name="Freeform 161"/>
            <p:cNvSpPr>
              <a:spLocks/>
            </p:cNvSpPr>
            <p:nvPr/>
          </p:nvSpPr>
          <p:spPr bwMode="auto">
            <a:xfrm>
              <a:off x="5151" y="1375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8" name="Freeform 162"/>
            <p:cNvSpPr>
              <a:spLocks/>
            </p:cNvSpPr>
            <p:nvPr/>
          </p:nvSpPr>
          <p:spPr bwMode="auto">
            <a:xfrm>
              <a:off x="5151" y="1409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19" name="Freeform 163"/>
            <p:cNvSpPr>
              <a:spLocks/>
            </p:cNvSpPr>
            <p:nvPr/>
          </p:nvSpPr>
          <p:spPr bwMode="auto">
            <a:xfrm>
              <a:off x="5151" y="1443"/>
              <a:ext cx="17" cy="19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6" y="7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10"/>
                </a:cxn>
              </a:cxnLst>
              <a:rect l="0" t="0" r="r" b="b"/>
              <a:pathLst>
                <a:path w="17" h="19">
                  <a:moveTo>
                    <a:pt x="17" y="10"/>
                  </a:moveTo>
                  <a:lnTo>
                    <a:pt x="16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0" name="Freeform 164"/>
            <p:cNvSpPr>
              <a:spLocks/>
            </p:cNvSpPr>
            <p:nvPr/>
          </p:nvSpPr>
          <p:spPr bwMode="auto">
            <a:xfrm>
              <a:off x="5151" y="147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1" name="Freeform 165"/>
            <p:cNvSpPr>
              <a:spLocks/>
            </p:cNvSpPr>
            <p:nvPr/>
          </p:nvSpPr>
          <p:spPr bwMode="auto">
            <a:xfrm>
              <a:off x="5151" y="1512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2" name="Freeform 166"/>
            <p:cNvSpPr>
              <a:spLocks/>
            </p:cNvSpPr>
            <p:nvPr/>
          </p:nvSpPr>
          <p:spPr bwMode="auto">
            <a:xfrm>
              <a:off x="5151" y="1547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3" name="Freeform 167"/>
            <p:cNvSpPr>
              <a:spLocks/>
            </p:cNvSpPr>
            <p:nvPr/>
          </p:nvSpPr>
          <p:spPr bwMode="auto">
            <a:xfrm>
              <a:off x="5151" y="1581"/>
              <a:ext cx="17" cy="17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7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4" name="Freeform 168"/>
            <p:cNvSpPr>
              <a:spLocks/>
            </p:cNvSpPr>
            <p:nvPr/>
          </p:nvSpPr>
          <p:spPr bwMode="auto">
            <a:xfrm>
              <a:off x="5150" y="1615"/>
              <a:ext cx="17" cy="19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7" y="7"/>
                </a:cxn>
                <a:cxn ang="0">
                  <a:pos x="15" y="4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10"/>
                </a:cxn>
              </a:cxnLst>
              <a:rect l="0" t="0" r="r" b="b"/>
              <a:pathLst>
                <a:path w="17" h="19">
                  <a:moveTo>
                    <a:pt x="17" y="10"/>
                  </a:moveTo>
                  <a:lnTo>
                    <a:pt x="17" y="7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5" name="Freeform 169"/>
            <p:cNvSpPr>
              <a:spLocks/>
            </p:cNvSpPr>
            <p:nvPr/>
          </p:nvSpPr>
          <p:spPr bwMode="auto">
            <a:xfrm>
              <a:off x="5150" y="165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6" name="Freeform 170"/>
            <p:cNvSpPr>
              <a:spLocks/>
            </p:cNvSpPr>
            <p:nvPr/>
          </p:nvSpPr>
          <p:spPr bwMode="auto">
            <a:xfrm>
              <a:off x="5150" y="1684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7" name="Freeform 171"/>
            <p:cNvSpPr>
              <a:spLocks/>
            </p:cNvSpPr>
            <p:nvPr/>
          </p:nvSpPr>
          <p:spPr bwMode="auto">
            <a:xfrm>
              <a:off x="5150" y="1719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8" name="Freeform 172"/>
            <p:cNvSpPr>
              <a:spLocks/>
            </p:cNvSpPr>
            <p:nvPr/>
          </p:nvSpPr>
          <p:spPr bwMode="auto">
            <a:xfrm>
              <a:off x="5150" y="1753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29" name="Freeform 173"/>
            <p:cNvSpPr>
              <a:spLocks/>
            </p:cNvSpPr>
            <p:nvPr/>
          </p:nvSpPr>
          <p:spPr bwMode="auto">
            <a:xfrm>
              <a:off x="5150" y="178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0" name="Freeform 174"/>
            <p:cNvSpPr>
              <a:spLocks/>
            </p:cNvSpPr>
            <p:nvPr/>
          </p:nvSpPr>
          <p:spPr bwMode="auto">
            <a:xfrm>
              <a:off x="5150" y="1822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1" name="Freeform 175"/>
            <p:cNvSpPr>
              <a:spLocks/>
            </p:cNvSpPr>
            <p:nvPr/>
          </p:nvSpPr>
          <p:spPr bwMode="auto">
            <a:xfrm>
              <a:off x="5150" y="1856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2" name="Freeform 176"/>
            <p:cNvSpPr>
              <a:spLocks/>
            </p:cNvSpPr>
            <p:nvPr/>
          </p:nvSpPr>
          <p:spPr bwMode="auto">
            <a:xfrm>
              <a:off x="5150" y="1891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3" name="Freeform 177"/>
            <p:cNvSpPr>
              <a:spLocks/>
            </p:cNvSpPr>
            <p:nvPr/>
          </p:nvSpPr>
          <p:spPr bwMode="auto">
            <a:xfrm>
              <a:off x="5150" y="1925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4" name="Freeform 178"/>
            <p:cNvSpPr>
              <a:spLocks/>
            </p:cNvSpPr>
            <p:nvPr/>
          </p:nvSpPr>
          <p:spPr bwMode="auto">
            <a:xfrm>
              <a:off x="5150" y="196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5" name="Freeform 179"/>
            <p:cNvSpPr>
              <a:spLocks/>
            </p:cNvSpPr>
            <p:nvPr/>
          </p:nvSpPr>
          <p:spPr bwMode="auto">
            <a:xfrm>
              <a:off x="5150" y="1994"/>
              <a:ext cx="17" cy="17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7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6" name="Freeform 180"/>
            <p:cNvSpPr>
              <a:spLocks/>
            </p:cNvSpPr>
            <p:nvPr/>
          </p:nvSpPr>
          <p:spPr bwMode="auto">
            <a:xfrm>
              <a:off x="5149" y="2028"/>
              <a:ext cx="17" cy="19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10"/>
                </a:cxn>
              </a:cxnLst>
              <a:rect l="0" t="0" r="r" b="b"/>
              <a:pathLst>
                <a:path w="17" h="19">
                  <a:moveTo>
                    <a:pt x="17" y="10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7" name="Freeform 181"/>
            <p:cNvSpPr>
              <a:spLocks/>
            </p:cNvSpPr>
            <p:nvPr/>
          </p:nvSpPr>
          <p:spPr bwMode="auto">
            <a:xfrm>
              <a:off x="5149" y="2063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8" name="Freeform 182"/>
            <p:cNvSpPr>
              <a:spLocks/>
            </p:cNvSpPr>
            <p:nvPr/>
          </p:nvSpPr>
          <p:spPr bwMode="auto">
            <a:xfrm>
              <a:off x="5149" y="2097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39" name="Freeform 183"/>
            <p:cNvSpPr>
              <a:spLocks/>
            </p:cNvSpPr>
            <p:nvPr/>
          </p:nvSpPr>
          <p:spPr bwMode="auto">
            <a:xfrm>
              <a:off x="5149" y="2132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0" name="Freeform 184"/>
            <p:cNvSpPr>
              <a:spLocks/>
            </p:cNvSpPr>
            <p:nvPr/>
          </p:nvSpPr>
          <p:spPr bwMode="auto">
            <a:xfrm>
              <a:off x="5149" y="2166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1" name="Freeform 185"/>
            <p:cNvSpPr>
              <a:spLocks/>
            </p:cNvSpPr>
            <p:nvPr/>
          </p:nvSpPr>
          <p:spPr bwMode="auto">
            <a:xfrm>
              <a:off x="5149" y="2200"/>
              <a:ext cx="17" cy="19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6" y="7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6" y="13"/>
                </a:cxn>
                <a:cxn ang="0">
                  <a:pos x="17" y="10"/>
                </a:cxn>
              </a:cxnLst>
              <a:rect l="0" t="0" r="r" b="b"/>
              <a:pathLst>
                <a:path w="17" h="19">
                  <a:moveTo>
                    <a:pt x="17" y="10"/>
                  </a:moveTo>
                  <a:lnTo>
                    <a:pt x="16" y="7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6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2" name="Freeform 186"/>
            <p:cNvSpPr>
              <a:spLocks/>
            </p:cNvSpPr>
            <p:nvPr/>
          </p:nvSpPr>
          <p:spPr bwMode="auto">
            <a:xfrm>
              <a:off x="5149" y="2235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3" name="Freeform 187"/>
            <p:cNvSpPr>
              <a:spLocks/>
            </p:cNvSpPr>
            <p:nvPr/>
          </p:nvSpPr>
          <p:spPr bwMode="auto">
            <a:xfrm>
              <a:off x="5149" y="2269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9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9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4" name="Freeform 188"/>
            <p:cNvSpPr>
              <a:spLocks/>
            </p:cNvSpPr>
            <p:nvPr/>
          </p:nvSpPr>
          <p:spPr bwMode="auto">
            <a:xfrm>
              <a:off x="5149" y="2304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5" name="Freeform 189"/>
            <p:cNvSpPr>
              <a:spLocks/>
            </p:cNvSpPr>
            <p:nvPr/>
          </p:nvSpPr>
          <p:spPr bwMode="auto">
            <a:xfrm>
              <a:off x="5149" y="233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6" name="Freeform 190"/>
            <p:cNvSpPr>
              <a:spLocks/>
            </p:cNvSpPr>
            <p:nvPr/>
          </p:nvSpPr>
          <p:spPr bwMode="auto">
            <a:xfrm>
              <a:off x="5149" y="2373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7" name="Freeform 191"/>
            <p:cNvSpPr>
              <a:spLocks/>
            </p:cNvSpPr>
            <p:nvPr/>
          </p:nvSpPr>
          <p:spPr bwMode="auto">
            <a:xfrm>
              <a:off x="5148" y="2407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8" name="Freeform 192"/>
            <p:cNvSpPr>
              <a:spLocks/>
            </p:cNvSpPr>
            <p:nvPr/>
          </p:nvSpPr>
          <p:spPr bwMode="auto">
            <a:xfrm>
              <a:off x="5148" y="2441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6"/>
                </a:cxn>
                <a:cxn ang="0">
                  <a:pos x="6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49" name="Freeform 193"/>
            <p:cNvSpPr>
              <a:spLocks/>
            </p:cNvSpPr>
            <p:nvPr/>
          </p:nvSpPr>
          <p:spPr bwMode="auto">
            <a:xfrm>
              <a:off x="5148" y="2476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0" name="Freeform 194"/>
            <p:cNvSpPr>
              <a:spLocks/>
            </p:cNvSpPr>
            <p:nvPr/>
          </p:nvSpPr>
          <p:spPr bwMode="auto">
            <a:xfrm>
              <a:off x="5148" y="251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1" name="Freeform 195"/>
            <p:cNvSpPr>
              <a:spLocks/>
            </p:cNvSpPr>
            <p:nvPr/>
          </p:nvSpPr>
          <p:spPr bwMode="auto">
            <a:xfrm>
              <a:off x="5148" y="2545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2" name="Freeform 196"/>
            <p:cNvSpPr>
              <a:spLocks/>
            </p:cNvSpPr>
            <p:nvPr/>
          </p:nvSpPr>
          <p:spPr bwMode="auto">
            <a:xfrm>
              <a:off x="5148" y="2579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3" name="Freeform 197"/>
            <p:cNvSpPr>
              <a:spLocks/>
            </p:cNvSpPr>
            <p:nvPr/>
          </p:nvSpPr>
          <p:spPr bwMode="auto">
            <a:xfrm>
              <a:off x="5148" y="2613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4" name="Freeform 198"/>
            <p:cNvSpPr>
              <a:spLocks/>
            </p:cNvSpPr>
            <p:nvPr/>
          </p:nvSpPr>
          <p:spPr bwMode="auto">
            <a:xfrm>
              <a:off x="5148" y="264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5" name="Freeform 199"/>
            <p:cNvSpPr>
              <a:spLocks/>
            </p:cNvSpPr>
            <p:nvPr/>
          </p:nvSpPr>
          <p:spPr bwMode="auto">
            <a:xfrm>
              <a:off x="5148" y="2682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6" name="Freeform 200"/>
            <p:cNvSpPr>
              <a:spLocks/>
            </p:cNvSpPr>
            <p:nvPr/>
          </p:nvSpPr>
          <p:spPr bwMode="auto">
            <a:xfrm>
              <a:off x="5148" y="2717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7" name="Freeform 201"/>
            <p:cNvSpPr>
              <a:spLocks/>
            </p:cNvSpPr>
            <p:nvPr/>
          </p:nvSpPr>
          <p:spPr bwMode="auto">
            <a:xfrm>
              <a:off x="5148" y="2751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8" name="Freeform 202"/>
            <p:cNvSpPr>
              <a:spLocks/>
            </p:cNvSpPr>
            <p:nvPr/>
          </p:nvSpPr>
          <p:spPr bwMode="auto">
            <a:xfrm>
              <a:off x="5148" y="2785"/>
              <a:ext cx="17" cy="18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6" y="7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8"/>
                </a:cxn>
                <a:cxn ang="0">
                  <a:pos x="11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10"/>
                </a:cxn>
              </a:cxnLst>
              <a:rect l="0" t="0" r="r" b="b"/>
              <a:pathLst>
                <a:path w="17" h="18">
                  <a:moveTo>
                    <a:pt x="17" y="10"/>
                  </a:moveTo>
                  <a:lnTo>
                    <a:pt x="16" y="7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59" name="Freeform 203"/>
            <p:cNvSpPr>
              <a:spLocks/>
            </p:cNvSpPr>
            <p:nvPr/>
          </p:nvSpPr>
          <p:spPr bwMode="auto">
            <a:xfrm>
              <a:off x="5147" y="282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0" name="Freeform 204"/>
            <p:cNvSpPr>
              <a:spLocks/>
            </p:cNvSpPr>
            <p:nvPr/>
          </p:nvSpPr>
          <p:spPr bwMode="auto">
            <a:xfrm>
              <a:off x="5147" y="2854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6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1" name="Freeform 205"/>
            <p:cNvSpPr>
              <a:spLocks/>
            </p:cNvSpPr>
            <p:nvPr/>
          </p:nvSpPr>
          <p:spPr bwMode="auto">
            <a:xfrm>
              <a:off x="5147" y="2889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2" name="Freeform 206"/>
            <p:cNvSpPr>
              <a:spLocks/>
            </p:cNvSpPr>
            <p:nvPr/>
          </p:nvSpPr>
          <p:spPr bwMode="auto">
            <a:xfrm>
              <a:off x="5147" y="2923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7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3" name="Freeform 207"/>
            <p:cNvSpPr>
              <a:spLocks/>
            </p:cNvSpPr>
            <p:nvPr/>
          </p:nvSpPr>
          <p:spPr bwMode="auto">
            <a:xfrm>
              <a:off x="5147" y="2957"/>
              <a:ext cx="17" cy="19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6" y="7"/>
                </a:cxn>
                <a:cxn ang="0">
                  <a:pos x="15" y="4"/>
                </a:cxn>
                <a:cxn ang="0">
                  <a:pos x="12" y="2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3" y="16"/>
                </a:cxn>
                <a:cxn ang="0">
                  <a:pos x="5" y="18"/>
                </a:cxn>
                <a:cxn ang="0">
                  <a:pos x="9" y="19"/>
                </a:cxn>
                <a:cxn ang="0">
                  <a:pos x="12" y="18"/>
                </a:cxn>
                <a:cxn ang="0">
                  <a:pos x="15" y="16"/>
                </a:cxn>
                <a:cxn ang="0">
                  <a:pos x="16" y="13"/>
                </a:cxn>
                <a:cxn ang="0">
                  <a:pos x="17" y="10"/>
                </a:cxn>
              </a:cxnLst>
              <a:rect l="0" t="0" r="r" b="b"/>
              <a:pathLst>
                <a:path w="17" h="19">
                  <a:moveTo>
                    <a:pt x="17" y="10"/>
                  </a:moveTo>
                  <a:lnTo>
                    <a:pt x="16" y="7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5" y="16"/>
                  </a:lnTo>
                  <a:lnTo>
                    <a:pt x="16" y="1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4" name="Freeform 208"/>
            <p:cNvSpPr>
              <a:spLocks/>
            </p:cNvSpPr>
            <p:nvPr/>
          </p:nvSpPr>
          <p:spPr bwMode="auto">
            <a:xfrm>
              <a:off x="5147" y="2992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9" y="18"/>
                </a:cxn>
                <a:cxn ang="0">
                  <a:pos x="12" y="17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5" name="Freeform 209"/>
            <p:cNvSpPr>
              <a:spLocks/>
            </p:cNvSpPr>
            <p:nvPr/>
          </p:nvSpPr>
          <p:spPr bwMode="auto">
            <a:xfrm>
              <a:off x="5147" y="3026"/>
              <a:ext cx="17" cy="19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5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8"/>
                </a:cxn>
                <a:cxn ang="0">
                  <a:pos x="8" y="19"/>
                </a:cxn>
                <a:cxn ang="0">
                  <a:pos x="12" y="18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9">
                  <a:moveTo>
                    <a:pt x="17" y="9"/>
                  </a:moveTo>
                  <a:lnTo>
                    <a:pt x="16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6" name="Freeform 210"/>
            <p:cNvSpPr>
              <a:spLocks/>
            </p:cNvSpPr>
            <p:nvPr/>
          </p:nvSpPr>
          <p:spPr bwMode="auto">
            <a:xfrm>
              <a:off x="5147" y="3061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7" name="Freeform 211"/>
            <p:cNvSpPr>
              <a:spLocks/>
            </p:cNvSpPr>
            <p:nvPr/>
          </p:nvSpPr>
          <p:spPr bwMode="auto">
            <a:xfrm>
              <a:off x="5147" y="3095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8" name="Freeform 212"/>
            <p:cNvSpPr>
              <a:spLocks/>
            </p:cNvSpPr>
            <p:nvPr/>
          </p:nvSpPr>
          <p:spPr bwMode="auto">
            <a:xfrm>
              <a:off x="5147" y="3130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69" name="Freeform 213"/>
            <p:cNvSpPr>
              <a:spLocks/>
            </p:cNvSpPr>
            <p:nvPr/>
          </p:nvSpPr>
          <p:spPr bwMode="auto">
            <a:xfrm>
              <a:off x="5147" y="3164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2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70" name="Freeform 214"/>
            <p:cNvSpPr>
              <a:spLocks/>
            </p:cNvSpPr>
            <p:nvPr/>
          </p:nvSpPr>
          <p:spPr bwMode="auto">
            <a:xfrm>
              <a:off x="5147" y="319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6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5" y="18"/>
                </a:cxn>
                <a:cxn ang="0">
                  <a:pos x="8" y="18"/>
                </a:cxn>
                <a:cxn ang="0">
                  <a:pos x="11" y="18"/>
                </a:cxn>
                <a:cxn ang="0">
                  <a:pos x="14" y="16"/>
                </a:cxn>
                <a:cxn ang="0">
                  <a:pos x="16" y="13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6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6" y="13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6071" name="Rectangle 215"/>
          <p:cNvSpPr>
            <a:spLocks noChangeArrowheads="1"/>
          </p:cNvSpPr>
          <p:nvPr/>
        </p:nvSpPr>
        <p:spPr bwMode="auto">
          <a:xfrm>
            <a:off x="1139825" y="2090738"/>
            <a:ext cx="2603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072" name="Rectangle 216"/>
          <p:cNvSpPr>
            <a:spLocks noChangeArrowheads="1"/>
          </p:cNvSpPr>
          <p:nvPr/>
        </p:nvSpPr>
        <p:spPr bwMode="auto">
          <a:xfrm>
            <a:off x="1201738" y="222885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B</a:t>
            </a:r>
            <a:r>
              <a:rPr lang="en-US" sz="1500" b="1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/>
          </a:p>
        </p:txBody>
      </p:sp>
      <p:sp>
        <p:nvSpPr>
          <p:cNvPr id="506073" name="Rectangle 217"/>
          <p:cNvSpPr>
            <a:spLocks noChangeArrowheads="1"/>
          </p:cNvSpPr>
          <p:nvPr/>
        </p:nvSpPr>
        <p:spPr bwMode="auto">
          <a:xfrm>
            <a:off x="8245475" y="3397250"/>
            <a:ext cx="239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074" name="Rectangle 218"/>
          <p:cNvSpPr>
            <a:spLocks noChangeArrowheads="1"/>
          </p:cNvSpPr>
          <p:nvPr/>
        </p:nvSpPr>
        <p:spPr bwMode="auto">
          <a:xfrm>
            <a:off x="8229600" y="3124200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C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506075" name="Rectangle 219"/>
          <p:cNvSpPr>
            <a:spLocks noChangeArrowheads="1"/>
          </p:cNvSpPr>
          <p:nvPr/>
        </p:nvSpPr>
        <p:spPr bwMode="auto">
          <a:xfrm>
            <a:off x="1352550" y="1582738"/>
            <a:ext cx="34512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076" name="Rectangle 220"/>
          <p:cNvSpPr>
            <a:spLocks noChangeArrowheads="1"/>
          </p:cNvSpPr>
          <p:nvPr/>
        </p:nvSpPr>
        <p:spPr bwMode="auto">
          <a:xfrm>
            <a:off x="1600200" y="1676400"/>
            <a:ext cx="3716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  <a:latin typeface="Arial" pitchFamily="34" charset="0"/>
              </a:rPr>
              <a:t>Double Difference = C - B = 27 - 18 =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600" b="1">
                <a:solidFill>
                  <a:schemeClr val="accent1"/>
                </a:solidFill>
                <a:latin typeface="Arial" pitchFamily="34" charset="0"/>
              </a:rPr>
              <a:t>9 </a:t>
            </a:r>
          </a:p>
        </p:txBody>
      </p:sp>
      <p:sp>
        <p:nvSpPr>
          <p:cNvPr id="506077" name="Rectangle 221"/>
          <p:cNvSpPr>
            <a:spLocks noChangeArrowheads="1"/>
          </p:cNvSpPr>
          <p:nvPr/>
        </p:nvSpPr>
        <p:spPr bwMode="auto">
          <a:xfrm>
            <a:off x="1447800" y="1981200"/>
            <a:ext cx="3865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  <a:latin typeface="Arial" pitchFamily="34" charset="0"/>
              </a:rPr>
              <a:t>El cambio en los beneficiarios es mayor</a:t>
            </a:r>
            <a:endParaRPr lang="en-US" sz="16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/>
              <a:t>Sistemas de Información</a:t>
            </a:r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Sistemas de Información como el SISBEN, CAS o SIPO fueron desarrollados para focalizar mejor a los beneficiarios (principalmente pobres o poblaciones en riesgo).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Se utiliza un ranking cuantitativo como una medida de la pobreza y/o falta de recursos generadores de ingreso en la familia. Aquellas familias que quedan por debajo de un determinado nivel crítico del ranking son elegibles para participar en ciertos programas.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sz="3600"/>
              <a:t>Conclusiones y Recomendaciones </a:t>
            </a:r>
            <a:br>
              <a:rPr lang="es-ES" sz="3600"/>
            </a:br>
            <a:r>
              <a:rPr lang="es-ES" sz="3600"/>
              <a:t>de Política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endParaRPr lang="es-E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z="2800"/>
              <a:t>Los sistemas de información son críticos, tanto para la focalización como para la evaluación.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z="2800"/>
              <a:t>Los sistemas de información pueden facilitar las evaluaciones costo-efectividad ex-post.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z="2800"/>
              <a:t>Es posible ajustar los sistemas de información para proveer evaluaciones más rigurosas a un costo razonable. Monitoreando a los no-beneficiarios en adición a los beneficiarios es la principal modificación necesaria.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z="2800"/>
              <a:t>Se debe favorecer un cumplimiento mas estricto en la implementación  de los niveles críticos del ranking.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s-ES"/>
              <a:t>Sistemas de Información </a:t>
            </a:r>
            <a:br>
              <a:rPr lang="es-ES"/>
            </a:br>
            <a:r>
              <a:rPr lang="es-ES"/>
              <a:t>para Programas Sociales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038600"/>
          </a:xfrm>
        </p:spPr>
        <p:txBody>
          <a:bodyPr/>
          <a:lstStyle/>
          <a:p>
            <a:r>
              <a:rPr lang="es-ES">
                <a:cs typeface="Arial" pitchFamily="34" charset="0"/>
              </a:rPr>
              <a:t>Pueden facilitar cierto tipo de evaluaciones.</a:t>
            </a:r>
          </a:p>
          <a:p>
            <a:pPr>
              <a:buFontTx/>
              <a:buNone/>
            </a:pPr>
            <a:endParaRPr lang="es-ES">
              <a:cs typeface="Arial" pitchFamily="34" charset="0"/>
            </a:endParaRPr>
          </a:p>
          <a:p>
            <a:r>
              <a:rPr lang="es-ES">
                <a:cs typeface="Arial" pitchFamily="34" charset="0"/>
              </a:rPr>
              <a:t>Junto con algunos elementos adicionales, las bases de datos pueden otorgar una adecuada base para la evaluación.</a:t>
            </a:r>
            <a:endParaRPr lang="es-ES"/>
          </a:p>
          <a:p>
            <a:pPr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/>
              <a:t>¿Qué queremos decir con “</a:t>
            </a:r>
            <a:r>
              <a:rPr lang="es-ES" i="1"/>
              <a:t>evaluación del impacto”</a:t>
            </a:r>
            <a:r>
              <a:rPr lang="es-ES"/>
              <a:t>?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cs typeface="Arial" pitchFamily="34" charset="0"/>
              </a:rPr>
              <a:t>“¿Qué le hubiera ocurrido a los beneficiarios en la ausencia del programa?”</a:t>
            </a:r>
          </a:p>
          <a:p>
            <a:pPr>
              <a:buFontTx/>
              <a:buNone/>
            </a:pPr>
            <a:endParaRPr lang="es-ES">
              <a:cs typeface="Arial" pitchFamily="34" charset="0"/>
            </a:endParaRPr>
          </a:p>
          <a:p>
            <a:r>
              <a:rPr lang="es-ES">
                <a:cs typeface="Arial" pitchFamily="34" charset="0"/>
              </a:rPr>
              <a:t>“¿Cuál fue el efecto del programa?”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s-ES" sz="4200"/>
              <a:t>Algunas opciones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10600" cy="5181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Aft>
                <a:spcPct val="15000"/>
              </a:spcAft>
              <a:buFontTx/>
              <a:buAutoNum type="arabicParenR"/>
            </a:pPr>
            <a:r>
              <a:rPr lang="es-ES" sz="2600">
                <a:cs typeface="Arial" pitchFamily="34" charset="0"/>
              </a:rPr>
              <a:t>Diseños aleatorios</a:t>
            </a:r>
          </a:p>
          <a:p>
            <a:pPr marL="533400" indent="-533400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s-ES" sz="2600">
                <a:cs typeface="Arial" pitchFamily="34" charset="0"/>
              </a:rPr>
              <a:t>	Ejemplos:	</a:t>
            </a:r>
          </a:p>
          <a:p>
            <a:pPr marL="533400" indent="-533400" algn="just">
              <a:lnSpc>
                <a:spcPct val="80000"/>
              </a:lnSpc>
              <a:spcBef>
                <a:spcPct val="0"/>
              </a:spcBef>
              <a:spcAft>
                <a:spcPct val="5000"/>
              </a:spcAft>
            </a:pPr>
            <a:r>
              <a:rPr lang="es-ES" sz="2600">
                <a:cs typeface="Arial" pitchFamily="34" charset="0"/>
              </a:rPr>
              <a:t>Regiones geográficas son </a:t>
            </a:r>
            <a:r>
              <a:rPr lang="es-ES" sz="2600" b="1">
                <a:cs typeface="Arial" pitchFamily="34" charset="0"/>
              </a:rPr>
              <a:t>seleccionadas aleatoriamente </a:t>
            </a:r>
            <a:r>
              <a:rPr lang="es-ES" sz="2600">
                <a:cs typeface="Arial" pitchFamily="34" charset="0"/>
              </a:rPr>
              <a:t>para una posterior</a:t>
            </a:r>
            <a:r>
              <a:rPr lang="es-ES" sz="2600" b="1">
                <a:cs typeface="Arial" pitchFamily="34" charset="0"/>
              </a:rPr>
              <a:t> </a:t>
            </a:r>
            <a:r>
              <a:rPr lang="es-ES" sz="2600">
                <a:cs typeface="Arial" pitchFamily="34" charset="0"/>
              </a:rPr>
              <a:t>etapa del programa (Oportunidades, PRAF)</a:t>
            </a:r>
          </a:p>
          <a:p>
            <a:pPr marL="533400" indent="-533400" algn="just">
              <a:lnSpc>
                <a:spcPct val="80000"/>
              </a:lnSpc>
              <a:spcBef>
                <a:spcPct val="0"/>
              </a:spcBef>
              <a:spcAft>
                <a:spcPct val="5000"/>
              </a:spcAft>
            </a:pPr>
            <a:r>
              <a:rPr lang="es-ES" sz="2600">
                <a:cs typeface="Arial" pitchFamily="34" charset="0"/>
              </a:rPr>
              <a:t>Se eligen aleatoriamente individuos para formar un grupo de control (como los </a:t>
            </a:r>
            <a:r>
              <a:rPr lang="es-ES" sz="2600" i="1">
                <a:cs typeface="Arial" pitchFamily="34" charset="0"/>
              </a:rPr>
              <a:t>“vouchers”</a:t>
            </a:r>
            <a:r>
              <a:rPr lang="es-ES" sz="2600">
                <a:cs typeface="Arial" pitchFamily="34" charset="0"/>
              </a:rPr>
              <a:t> de educación en Colombia)</a:t>
            </a:r>
          </a:p>
          <a:p>
            <a:pPr marL="533400" indent="-533400" algn="just">
              <a:lnSpc>
                <a:spcPct val="80000"/>
              </a:lnSpc>
              <a:spcBef>
                <a:spcPct val="0"/>
              </a:spcBef>
              <a:spcAft>
                <a:spcPct val="5000"/>
              </a:spcAft>
              <a:buFontTx/>
              <a:buNone/>
            </a:pPr>
            <a:endParaRPr lang="es-ES" sz="1600">
              <a:cs typeface="Arial" pitchFamily="34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30000"/>
              </a:spcBef>
              <a:spcAft>
                <a:spcPct val="15000"/>
              </a:spcAft>
              <a:buFontTx/>
              <a:buNone/>
            </a:pPr>
            <a:r>
              <a:rPr lang="es-ES" sz="2600">
                <a:cs typeface="Arial" pitchFamily="34" charset="0"/>
              </a:rPr>
              <a:t>	Las evaluaciones aleatorias son consideradas por los expertos como la mejor opción ya que resuelven muchos de los problemas que se encuentran al evaluar. (Duflo and Kremer, 2003)</a:t>
            </a:r>
          </a:p>
          <a:p>
            <a:pPr marL="533400" indent="-533400" algn="just">
              <a:lnSpc>
                <a:spcPct val="80000"/>
              </a:lnSpc>
              <a:spcBef>
                <a:spcPct val="30000"/>
              </a:spcBef>
              <a:spcAft>
                <a:spcPct val="15000"/>
              </a:spcAft>
              <a:buFontTx/>
              <a:buNone/>
            </a:pPr>
            <a:r>
              <a:rPr lang="es-ES" sz="2600">
                <a:cs typeface="Arial" pitchFamily="34" charset="0"/>
              </a:rPr>
              <a:t> 	Sin embargo, los diseños aleatorios pueden ser políticamente dificultosos y no siempre son viables o apropiados. </a:t>
            </a:r>
            <a:endParaRPr lang="es-E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s-ES" sz="4200"/>
              <a:t>Algunas opciones</a:t>
            </a:r>
            <a:endParaRPr lang="en-US" sz="420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2) Ex-Post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	El objetivo es comparar resultados entre los beneficiarios y los no-beneficiarios que eran similares ANTES de la participación en el programa.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0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Sólo observar a los individuos una vez que ha pasado suficiente tiempo como para que el programa tenga  efecto.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    Supuesto crucial: Luego de controlar por características observables, beneficiarios y no-beneficiarios no difieren en las características no observables.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s-ES" sz="4200"/>
              <a:t>Algunas opciones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cs typeface="Arial" pitchFamily="34" charset="0"/>
              </a:rPr>
              <a:t>3) Comparaciones antes y después -- “</a:t>
            </a:r>
            <a:r>
              <a:rPr lang="es-ES" sz="2800" b="1" i="1">
                <a:cs typeface="Arial" pitchFamily="34" charset="0"/>
              </a:rPr>
              <a:t>Double Difference</a:t>
            </a:r>
            <a:r>
              <a:rPr lang="es-ES" sz="2800">
                <a:cs typeface="Arial" pitchFamily="34" charset="0"/>
              </a:rPr>
              <a:t>”	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s-ES" sz="2800">
                <a:cs typeface="Arial" pitchFamily="34" charset="0"/>
              </a:rPr>
              <a:t>	Monitorear a los beneficiarios y no-beneficiarios a lo largo del tiempo necesario para que el programa tenga efecto. </a:t>
            </a:r>
            <a:endParaRPr lang="es-ES" sz="1600"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s-ES" sz="2800">
                <a:cs typeface="Arial" pitchFamily="34" charset="0"/>
              </a:rPr>
              <a:t>	I.e., tomando una </a:t>
            </a:r>
            <a:r>
              <a:rPr lang="es-MX" sz="2800"/>
              <a:t>línea de base</a:t>
            </a:r>
            <a:r>
              <a:rPr lang="es-ES" sz="2800">
                <a:cs typeface="Arial" pitchFamily="34" charset="0"/>
              </a:rPr>
              <a:t> para ambos grupos comparar los cambios en el comportamiento de los beneficiarios con los cambios de los no-beneficiarios. Se remueven todas las diferencias no observables invariantes en el tiempo.</a:t>
            </a:r>
            <a:endParaRPr lang="es-ES" sz="1400"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s-ES" sz="2800">
                <a:cs typeface="Arial" pitchFamily="34" charset="0"/>
              </a:rPr>
              <a:t>	Supuesto crucial:  No hay ninguna diferencia no observable variante en el tiempo entre beneficiarios y no-beneficiarios.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s-ES" sz="3600"/>
              <a:t>Creación de un Grupo contrafáctico</a:t>
            </a:r>
          </a:p>
        </p:txBody>
      </p:sp>
      <p:sp>
        <p:nvSpPr>
          <p:cNvPr id="495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>
                <a:cs typeface="Arial" pitchFamily="34" charset="0"/>
              </a:rPr>
              <a:t>La parte más crítica del diseño de la evaluación es quién puede ser usado como comparación natural.</a:t>
            </a:r>
            <a:endParaRPr lang="es-ES" sz="140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800">
                <a:cs typeface="Arial" pitchFamily="34" charset="0"/>
              </a:rPr>
              <a:t>Los Sistemas de Información pueden jugar un rol importante.</a:t>
            </a:r>
            <a:endParaRPr lang="es-ES" sz="140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800">
                <a:cs typeface="Arial" pitchFamily="34" charset="0"/>
              </a:rPr>
              <a:t>Hay familias que no califican para los programas porque están levemente por encima del nivel crítico del ranking. Estas familias son similares a aquellas con una posición cercana en el ranking pero que califican para los programas. </a:t>
            </a:r>
            <a:r>
              <a:rPr lang="es-ES" sz="2800" b="1">
                <a:cs typeface="Arial" pitchFamily="34" charset="0"/>
              </a:rPr>
              <a:t>Diseño Discontinuo</a:t>
            </a:r>
            <a:r>
              <a:rPr lang="es-ES" sz="2800">
                <a:cs typeface="Arial" pitchFamily="34" charset="0"/>
              </a:rPr>
              <a:t>:  (Campbell, 1969, Buddlemeyer and Skoufias 2003) </a:t>
            </a:r>
          </a:p>
          <a:p>
            <a:pPr>
              <a:lnSpc>
                <a:spcPct val="90000"/>
              </a:lnSpc>
            </a:pPr>
            <a:r>
              <a:rPr lang="es-ES" sz="2800">
                <a:cs typeface="Arial" pitchFamily="34" charset="0"/>
              </a:rPr>
              <a:t>Asignar el programa y luego comparar resultados entre familias. </a:t>
            </a:r>
            <a:endParaRPr lang="es-E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s-ES"/>
              <a:t>Advertencia importante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>
                <a:cs typeface="Arial" pitchFamily="34" charset="0"/>
              </a:rPr>
              <a:t>	Esto mide el efecto medio a nivel local (local average treatment effect): no necesariamente compara el impacto en las familias más pobres.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>
                <a:cs typeface="Arial" pitchFamily="34" charset="0"/>
              </a:rPr>
              <a:t>	Si hay efectos heterogéneos a niveles distintos del ranking esto está solamente midiendo el efecto del nivel crítico del ranking.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cs typeface="Arial" pitchFamily="34" charset="0"/>
              </a:rPr>
              <a:t>   </a:t>
            </a:r>
            <a:r>
              <a:rPr lang="es-ES">
                <a:cs typeface="Arial" pitchFamily="34" charset="0"/>
              </a:rPr>
              <a:t>Debe existir un nivel crítico: son necesarias reglas de cumplimiento.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57258</TotalTime>
  <Words>1048</Words>
  <Application>Microsoft Office PowerPoint</Application>
  <PresentationFormat>On-screen Show (4:3)</PresentationFormat>
  <Paragraphs>208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Symbol</vt:lpstr>
      <vt:lpstr>SPSS Marker Set</vt:lpstr>
      <vt:lpstr>Default Design</vt:lpstr>
      <vt:lpstr>Más allá de los Beneficiarios: El uso de los Sistemas de Información para la Evaluación de Costo-Efectividad</vt:lpstr>
      <vt:lpstr>Sistemas de Información</vt:lpstr>
      <vt:lpstr>Sistemas de Información  para Programas Sociales</vt:lpstr>
      <vt:lpstr>¿Qué queremos decir con “evaluación del impacto”?</vt:lpstr>
      <vt:lpstr>Algunas opciones</vt:lpstr>
      <vt:lpstr>Algunas opciones</vt:lpstr>
      <vt:lpstr>Algunas opciones</vt:lpstr>
      <vt:lpstr>Creación de un Grupo contrafáctico</vt:lpstr>
      <vt:lpstr>Advertencia importante</vt:lpstr>
      <vt:lpstr>Ejemplo de una evaluación  ex-post:  Superémonos</vt:lpstr>
      <vt:lpstr>Superémonos</vt:lpstr>
      <vt:lpstr>Sistema de Información sobre la  Población Objetivo (SIPO) </vt:lpstr>
      <vt:lpstr>SIPO y SAB</vt:lpstr>
      <vt:lpstr>Faltó un componente crucial para la evaluación</vt:lpstr>
      <vt:lpstr>Síntesis de información  de  las muestras encuestadas</vt:lpstr>
      <vt:lpstr>Diseño e implementación de la encuesta</vt:lpstr>
      <vt:lpstr>Estrategia de Duryea y Morrison :  Evaluación Ex-Post  Sistema de información usado solo para identificar a los beneficiarios</vt:lpstr>
      <vt:lpstr>Estrategia alternativa: Lo que podríamos haber hecho. “Double Difference”: Sistemas de información usados para identificar tratamiento y grupos de control</vt:lpstr>
      <vt:lpstr>Slide 19</vt:lpstr>
      <vt:lpstr>Conclusiones y Recomendaciones  de Política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</dc:creator>
  <cp:lastModifiedBy>anarod</cp:lastModifiedBy>
  <cp:revision>494</cp:revision>
  <cp:lastPrinted>2001-01-12T13:20:31Z</cp:lastPrinted>
  <dcterms:created xsi:type="dcterms:W3CDTF">1998-06-29T19:48:11Z</dcterms:created>
  <dcterms:modified xsi:type="dcterms:W3CDTF">2010-07-11T03:26:34Z</dcterms:modified>
</cp:coreProperties>
</file>