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7" r:id="rId4"/>
    <p:sldId id="298" r:id="rId5"/>
    <p:sldId id="299" r:id="rId6"/>
    <p:sldId id="300" r:id="rId7"/>
    <p:sldId id="296" r:id="rId8"/>
  </p:sldIdLst>
  <p:sldSz cx="9144000" cy="6858000" type="screen4x3"/>
  <p:notesSz cx="6669088" cy="9928225"/>
  <p:embeddedFontLst>
    <p:embeddedFont>
      <p:font typeface="Tahoma" pitchFamily="34" charset="0"/>
      <p:regular r:id="rId11"/>
      <p:bold r:id="rId12"/>
    </p:embeddedFont>
    <p:embeddedFont>
      <p:font typeface="Book Antiqua" pitchFamily="18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CC33"/>
    <a:srgbClr val="990033"/>
    <a:srgbClr val="111225"/>
    <a:srgbClr val="003399"/>
    <a:srgbClr val="336699"/>
    <a:srgbClr val="008080"/>
    <a:srgbClr val="0099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394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-3570" y="-444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fld id="{C9BCF091-B6CE-47AB-AE18-01DEB364794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4075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8" rIns="91756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>
                <a:latin typeface="Times New Roman" pitchFamily="18" charset="0"/>
              </a:defRPr>
            </a:lvl1pPr>
          </a:lstStyle>
          <a:p>
            <a:fld id="{5ABC9C73-6713-4B4B-A85D-FB3993A882A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77FF1-122A-407D-A399-0D4ED506AFC4}" type="slidenum">
              <a:rPr lang="es-ES"/>
              <a:pPr/>
              <a:t>1</a:t>
            </a:fld>
            <a:endParaRPr lang="es-ES"/>
          </a:p>
        </p:txBody>
      </p:sp>
      <p:sp>
        <p:nvSpPr>
          <p:cNvPr id="1128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3B556-0E81-4D45-A722-CA69A3BA5D13}" type="slidenum">
              <a:rPr lang="es-ES"/>
              <a:pPr/>
              <a:t>2</a:t>
            </a:fld>
            <a:endParaRPr lang="es-ES"/>
          </a:p>
        </p:txBody>
      </p:sp>
      <p:sp>
        <p:nvSpPr>
          <p:cNvPr id="1129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481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482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2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7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7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3487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7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3488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4886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4887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058131-E85C-4FE8-899D-F35A939E9451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34891" name="Text Box 75"/>
          <p:cNvSpPr txBox="1">
            <a:spLocks noChangeArrowheads="1"/>
          </p:cNvSpPr>
          <p:nvPr userDrawn="1"/>
        </p:nvSpPr>
        <p:spPr bwMode="auto">
          <a:xfrm>
            <a:off x="838200" y="6400800"/>
            <a:ext cx="3962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sz="1400">
                <a:latin typeface="Book Antiqua" pitchFamily="18" charset="0"/>
              </a:rPr>
              <a:t>Consejo Superior de Investigaciones Científicas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sz="1400">
                <a:latin typeface="Book Antiqua" pitchFamily="18" charset="0"/>
              </a:rPr>
              <a:t>Instituto de Políticas y Bienes Públicos (IPP)</a:t>
            </a:r>
          </a:p>
        </p:txBody>
      </p:sp>
      <p:pic>
        <p:nvPicPr>
          <p:cNvPr id="34892" name="Picture 76" descr="logotipo cs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914400" cy="1066800"/>
          </a:xfrm>
          <a:prstGeom prst="rect">
            <a:avLst/>
          </a:prstGeom>
          <a:noFill/>
        </p:spPr>
      </p:pic>
      <p:sp>
        <p:nvSpPr>
          <p:cNvPr id="34893" name="Text Box 77"/>
          <p:cNvSpPr txBox="1">
            <a:spLocks noChangeArrowheads="1"/>
          </p:cNvSpPr>
          <p:nvPr userDrawn="1"/>
        </p:nvSpPr>
        <p:spPr bwMode="auto">
          <a:xfrm>
            <a:off x="136525" y="1587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" sz="20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0AF67-20BC-470D-A27A-C84720D9AD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609600"/>
            <a:ext cx="20764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60769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B06A89-AF63-41BC-A848-2F9FAB6F7D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86480B-8703-4AB6-9B59-375436C822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E16F29-4B76-405F-9AB4-2E63A3437D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4A4C1-9E14-45B0-9D9C-045C4EB843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D0B4DB-51A0-461B-B5C2-AC66A1A8013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8A7E6B-A6B0-44D5-B824-6DE2424C892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28EBE7-C9BE-42FC-BC10-4A0652EB2D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BD10A5-D36D-44F5-AB2C-E84361A235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968BA1-E85A-4A68-844A-FE3CF7CCC12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379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6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19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2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849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51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3852" name="Line 1084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3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4" name="Arc 1086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855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3856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  <a:endParaRPr lang="es-ES_tradnl" smtClean="0"/>
          </a:p>
          <a:p>
            <a:pPr lvl="4"/>
            <a:endParaRPr lang="es-ES" smtClean="0"/>
          </a:p>
          <a:p>
            <a:pPr lvl="4"/>
            <a:endParaRPr lang="es-ES" smtClean="0"/>
          </a:p>
        </p:txBody>
      </p:sp>
      <p:sp>
        <p:nvSpPr>
          <p:cNvPr id="33858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7175" y="6237288"/>
            <a:ext cx="245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s-ES"/>
          </a:p>
        </p:txBody>
      </p:sp>
      <p:sp>
        <p:nvSpPr>
          <p:cNvPr id="33859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8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E5BC99B7-AFB7-4343-B3E3-AB640D8EC796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33861" name="Text Box 1093"/>
          <p:cNvSpPr txBox="1">
            <a:spLocks noChangeArrowheads="1"/>
          </p:cNvSpPr>
          <p:nvPr/>
        </p:nvSpPr>
        <p:spPr bwMode="auto">
          <a:xfrm>
            <a:off x="395288" y="6453188"/>
            <a:ext cx="38719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sz="1200">
                <a:latin typeface="Book Antiqua" pitchFamily="18" charset="0"/>
              </a:rPr>
              <a:t>Consejo Superior de Investigaciones Científicas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1000">
                <a:latin typeface="Book Antiqua" pitchFamily="18" charset="0"/>
              </a:rPr>
              <a:t>Instituto de Políticas y Bienes Públicos (IPP)</a:t>
            </a:r>
            <a:endParaRPr lang="es-ES" sz="1000">
              <a:latin typeface="Book Antiqua" pitchFamily="18" charset="0"/>
            </a:endParaRPr>
          </a:p>
        </p:txBody>
      </p:sp>
      <p:pic>
        <p:nvPicPr>
          <p:cNvPr id="33865" name="Picture 1097" descr="logotipo csi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700" y="6381750"/>
            <a:ext cx="406400" cy="476250"/>
          </a:xfrm>
          <a:prstGeom prst="rect">
            <a:avLst/>
          </a:prstGeom>
          <a:noFill/>
        </p:spPr>
      </p:pic>
      <p:sp>
        <p:nvSpPr>
          <p:cNvPr id="33866" name="Rectangle 1098"/>
          <p:cNvSpPr>
            <a:spLocks noChangeArrowheads="1"/>
          </p:cNvSpPr>
          <p:nvPr/>
        </p:nvSpPr>
        <p:spPr bwMode="auto">
          <a:xfrm flipH="1">
            <a:off x="4645025" y="0"/>
            <a:ext cx="4805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900" i="1">
                <a:latin typeface="Times New Roman" pitchFamily="18" charset="0"/>
              </a:rPr>
              <a:t>SPRITTE (Spanish Policy Research on Innovation &amp; Technology, Training &amp; Education</a:t>
            </a:r>
            <a:r>
              <a:rPr lang="es-ES_tradnl" sz="900" i="1"/>
              <a:t>)</a:t>
            </a:r>
            <a:endParaRPr lang="es-ES" sz="900" i="1"/>
          </a:p>
        </p:txBody>
      </p:sp>
      <p:sp>
        <p:nvSpPr>
          <p:cNvPr id="33870" name="Rectangle 1102"/>
          <p:cNvSpPr>
            <a:spLocks noChangeArrowheads="1"/>
          </p:cNvSpPr>
          <p:nvPr/>
        </p:nvSpPr>
        <p:spPr bwMode="auto">
          <a:xfrm>
            <a:off x="53975" y="300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Ø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 sz="2400">
          <a:solidFill>
            <a:srgbClr val="9900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500A97F-0057-4B78-9046-52C3833A9D18}" type="slidenum">
              <a:rPr lang="es-ES"/>
              <a:pPr/>
              <a:t>1</a:t>
            </a:fld>
            <a:endParaRPr lang="es-ES"/>
          </a:p>
        </p:txBody>
      </p:sp>
      <p:sp>
        <p:nvSpPr>
          <p:cNvPr id="1089538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827088" y="1557338"/>
            <a:ext cx="7935912" cy="1439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2800"/>
              <a:t>Monitoreo y Evaluación en las políticas de capital humano en ciencia y tecnología (RHCT)</a:t>
            </a:r>
            <a:br>
              <a:rPr lang="es-ES_tradnl" sz="2800"/>
            </a:br>
            <a:r>
              <a:rPr lang="es-ES_tradnl" sz="2800"/>
              <a:t>Temas principales</a:t>
            </a:r>
            <a:endParaRPr lang="es-ES" sz="2800"/>
          </a:p>
        </p:txBody>
      </p:sp>
      <p:sp>
        <p:nvSpPr>
          <p:cNvPr id="1089539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990600" y="3213100"/>
            <a:ext cx="7181850" cy="216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s-ES" sz="20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s-ES" sz="20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Dra. Laura Cruz Castro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Consejo Superior de Investigaciones Científicas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s-ES" sz="200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es-ES" sz="1600"/>
              <a:t>Santiago, Chile 15 y 16 noviembre 2007,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es-ES_tradnl" sz="1600"/>
              <a:t>Reunión Sub-regional del Cono Sur de la Red CIT del BID</a:t>
            </a:r>
            <a:endParaRPr lang="es-E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76284-B5C2-49AB-9E2D-528CB011051E}" type="slidenum">
              <a:rPr lang="es-ES"/>
              <a:pPr/>
              <a:t>2</a:t>
            </a:fld>
            <a:endParaRPr lang="es-E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Estructura de la Introducción</a:t>
            </a:r>
          </a:p>
        </p:txBody>
      </p:sp>
      <p:sp>
        <p:nvSpPr>
          <p:cNvPr id="1091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s-ES_tradnl" sz="3200"/>
              <a:t>Dimensiones de la Evaluación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s-ES_tradnl" sz="3200"/>
              <a:t>Tipos de evaluación de impacto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s-ES_tradnl" sz="3200"/>
              <a:t>Aspectos metodológicos de la evaluación ex post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s-ES_tradnl" sz="3200"/>
              <a:t>Evaluación de las políticas de oferta y del ajuste con la demanda</a:t>
            </a:r>
            <a:endParaRPr lang="es-ES" sz="3600"/>
          </a:p>
          <a:p>
            <a:pPr marL="533400" indent="-533400">
              <a:buFont typeface="Wingdings" pitchFamily="2" charset="2"/>
              <a:buNone/>
            </a:pPr>
            <a:endParaRPr lang="es-E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A3A5B-1634-4F58-856E-DAD600A93F9F}" type="slidenum">
              <a:rPr lang="es-ES"/>
              <a:pPr/>
              <a:t>3</a:t>
            </a:fld>
            <a:endParaRPr lang="es-ES"/>
          </a:p>
        </p:txBody>
      </p:sp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 Dimensiones de la Evaluación</a:t>
            </a:r>
          </a:p>
        </p:txBody>
      </p:sp>
      <p:sp>
        <p:nvSpPr>
          <p:cNvPr id="1172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200"/>
              <a:t>¿De qué hablamos cuando hablamos de evaluación?</a:t>
            </a:r>
          </a:p>
          <a:p>
            <a:r>
              <a:rPr lang="es-ES" sz="3200"/>
              <a:t>La propiedad</a:t>
            </a:r>
          </a:p>
          <a:p>
            <a:r>
              <a:rPr lang="es-ES" sz="3200"/>
              <a:t>La calidad y eficiencia en la financiación</a:t>
            </a:r>
          </a:p>
          <a:p>
            <a:r>
              <a:rPr lang="es-ES" sz="3200"/>
              <a:t>La evaluación de efectos o impactos</a:t>
            </a:r>
          </a:p>
          <a:p>
            <a:r>
              <a:rPr lang="es-ES" sz="3200"/>
              <a:t>La retroalimentación para la política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4C7E1-5418-4267-9CC3-2EC4168F4E11}" type="slidenum">
              <a:rPr lang="es-ES"/>
              <a:pPr/>
              <a:t>4</a:t>
            </a:fld>
            <a:endParaRPr lang="es-ES"/>
          </a:p>
        </p:txBody>
      </p:sp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de evaluación de impacto</a:t>
            </a:r>
          </a:p>
        </p:txBody>
      </p:sp>
      <p:sp>
        <p:nvSpPr>
          <p:cNvPr id="1173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 sz="3200"/>
          </a:p>
          <a:p>
            <a:r>
              <a:rPr lang="es-ES" sz="3200"/>
              <a:t>El concepto de Adicionalidad</a:t>
            </a:r>
          </a:p>
          <a:p>
            <a:r>
              <a:rPr lang="es-ES" sz="3200"/>
              <a:t>Adicionalidad sobre los inputs o la inversión</a:t>
            </a:r>
          </a:p>
          <a:p>
            <a:r>
              <a:rPr lang="es-ES" sz="3200"/>
              <a:t>Adicionalidad sobre los outputs o resultados</a:t>
            </a:r>
          </a:p>
          <a:p>
            <a:r>
              <a:rPr lang="es-ES" sz="3200"/>
              <a:t>Adicionalidad sobre los comportamientos organizativos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70240B-9C3A-4449-819B-B62A1FBC545A}" type="slidenum">
              <a:rPr lang="es-ES"/>
              <a:pPr/>
              <a:t>5</a:t>
            </a:fld>
            <a:endParaRPr lang="es-ES"/>
          </a:p>
        </p:txBody>
      </p:sp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Algunos Aspectos metodológicos de la evaluación ex post</a:t>
            </a:r>
          </a:p>
        </p:txBody>
      </p:sp>
      <p:sp>
        <p:nvSpPr>
          <p:cNvPr id="1174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Condición de posibilidad: que el programa tuviese objetivos cuantificables y contrastables en el diseño del programa</a:t>
            </a:r>
          </a:p>
          <a:p>
            <a:pPr>
              <a:lnSpc>
                <a:spcPct val="90000"/>
              </a:lnSpc>
            </a:pPr>
            <a:r>
              <a:rPr lang="es-ES"/>
              <a:t>3 límites a la evaluación ex post:</a:t>
            </a:r>
          </a:p>
          <a:p>
            <a:pPr lvl="1">
              <a:lnSpc>
                <a:spcPct val="90000"/>
              </a:lnSpc>
            </a:pPr>
            <a:r>
              <a:rPr lang="es-ES"/>
              <a:t>A veces no se toman medidas en dos momentos del tiempo</a:t>
            </a:r>
          </a:p>
          <a:p>
            <a:pPr lvl="1">
              <a:lnSpc>
                <a:spcPct val="90000"/>
              </a:lnSpc>
            </a:pPr>
            <a:r>
              <a:rPr lang="es-ES"/>
              <a:t>El tiempo requerido para que se den efectos</a:t>
            </a:r>
          </a:p>
          <a:p>
            <a:pPr lvl="1">
              <a:lnSpc>
                <a:spcPct val="90000"/>
              </a:lnSpc>
            </a:pPr>
            <a:r>
              <a:rPr lang="es-ES"/>
              <a:t>El problema de la atribución y las explicaciones alternativas</a:t>
            </a:r>
          </a:p>
          <a:p>
            <a:pPr>
              <a:lnSpc>
                <a:spcPct val="90000"/>
              </a:lnSpc>
            </a:pPr>
            <a:r>
              <a:rPr lang="es-ES"/>
              <a:t>La solución ideal (aunque costosa): los grupos de control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94A95-1DC7-497D-BA8B-5FEA30457906}" type="slidenum">
              <a:rPr lang="es-ES"/>
              <a:pPr/>
              <a:t>6</a:t>
            </a:fld>
            <a:endParaRPr lang="es-ES"/>
          </a:p>
        </p:txBody>
      </p:sp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Evaluación de las políticas de oferta y del ajuste con la demanda</a:t>
            </a:r>
          </a:p>
        </p:txBody>
      </p:sp>
      <p:sp>
        <p:nvSpPr>
          <p:cNvPr id="1176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200"/>
              <a:t>Las políticas de oferta ¿son más fáciles de evaluar?</a:t>
            </a:r>
          </a:p>
          <a:p>
            <a:r>
              <a:rPr lang="es-ES" sz="3200"/>
              <a:t>Las políticas de oferta y la atribución</a:t>
            </a:r>
          </a:p>
          <a:p>
            <a:r>
              <a:rPr lang="es-ES" sz="3200"/>
              <a:t>Aspecto positivo: indicadores más consolidados</a:t>
            </a:r>
          </a:p>
          <a:p>
            <a:r>
              <a:rPr lang="es-ES" sz="3200"/>
              <a:t>El monitoreo de las becas de formación</a:t>
            </a:r>
          </a:p>
          <a:p>
            <a:r>
              <a:rPr lang="es-ES" sz="3200"/>
              <a:t>La evaluación del ajuste requiere metodología de encuesta y ejercicios de prospectiva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E7A98-2659-4085-9D35-73AD84DB4332}" type="slidenum">
              <a:rPr lang="es-ES"/>
              <a:pPr/>
              <a:t>7</a:t>
            </a:fld>
            <a:endParaRPr lang="es-ES"/>
          </a:p>
        </p:txBody>
      </p:sp>
      <p:sp>
        <p:nvSpPr>
          <p:cNvPr id="116941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305800" cy="3179762"/>
          </a:xfrm>
        </p:spPr>
        <p:txBody>
          <a:bodyPr/>
          <a:lstStyle/>
          <a:p>
            <a:r>
              <a:rPr lang="es-ES_tradnl" sz="4000"/>
              <a:t>Muchas Gracias</a:t>
            </a:r>
            <a:br>
              <a:rPr lang="es-ES_tradnl" sz="4000"/>
            </a:br>
            <a:r>
              <a:rPr lang="es-ES_tradnl" sz="4000"/>
              <a:t/>
            </a:r>
            <a:br>
              <a:rPr lang="es-ES_tradnl" sz="4000"/>
            </a:br>
            <a:r>
              <a:rPr lang="es-ES_tradnl" sz="4000"/>
              <a:t>laura.cruz@iesam.csic.es</a:t>
            </a:r>
            <a:r>
              <a:rPr lang="es-ES_tradnl"/>
              <a:t/>
            </a:r>
            <a:br>
              <a:rPr lang="es-ES_tradnl"/>
            </a:b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Guía">
  <a:themeElements>
    <a:clrScheme name="Guí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uí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uí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presentaciones\Guía.pot</Template>
  <TotalTime>5780</TotalTime>
  <Words>277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Tahoma</vt:lpstr>
      <vt:lpstr>Wingdings</vt:lpstr>
      <vt:lpstr>Arial</vt:lpstr>
      <vt:lpstr>Book Antiqua</vt:lpstr>
      <vt:lpstr>Guía</vt:lpstr>
      <vt:lpstr>Monitoreo y Evaluación en las políticas de capital humano en ciencia y tecnología (RHCT) Temas principales</vt:lpstr>
      <vt:lpstr>Estructura de la Introducción</vt:lpstr>
      <vt:lpstr> Dimensiones de la Evaluación</vt:lpstr>
      <vt:lpstr>Tipos de evaluación de impacto</vt:lpstr>
      <vt:lpstr>Algunos Aspectos metodológicos de la evaluación ex post</vt:lpstr>
      <vt:lpstr>Evaluación de las políticas de oferta y del ajuste con la demanda</vt:lpstr>
      <vt:lpstr>Muchas Gracias  laura.cruz@iesam.csic.es </vt:lpstr>
    </vt:vector>
  </TitlesOfParts>
  <Company>CSIC-IPP-SPRITTE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IDB Presentation</dc:title>
  <dc:subject>Santiago Chile Nov 15-16,  2007</dc:subject>
  <dc:creator>Laura Cruz</dc:creator>
  <cp:lastModifiedBy>anarod</cp:lastModifiedBy>
  <cp:revision>1238</cp:revision>
  <cp:lastPrinted>1601-01-01T00:00:00Z</cp:lastPrinted>
  <dcterms:created xsi:type="dcterms:W3CDTF">1601-01-01T00:00:00Z</dcterms:created>
  <dcterms:modified xsi:type="dcterms:W3CDTF">2010-07-13T13:47:07Z</dcterms:modified>
</cp:coreProperties>
</file>