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8" r:id="rId1"/>
  </p:sldMasterIdLst>
  <p:notesMasterIdLst>
    <p:notesMasterId r:id="rId13"/>
  </p:notesMasterIdLst>
  <p:handoutMasterIdLst>
    <p:handoutMasterId r:id="rId14"/>
  </p:handoutMasterIdLst>
  <p:sldIdLst>
    <p:sldId id="256" r:id="rId2"/>
    <p:sldId id="257" r:id="rId3"/>
    <p:sldId id="269" r:id="rId4"/>
    <p:sldId id="259" r:id="rId5"/>
    <p:sldId id="260" r:id="rId6"/>
    <p:sldId id="262" r:id="rId7"/>
    <p:sldId id="264" r:id="rId8"/>
    <p:sldId id="266" r:id="rId9"/>
    <p:sldId id="274" r:id="rId10"/>
    <p:sldId id="273" r:id="rId11"/>
    <p:sldId id="271"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00"/>
    <a:srgbClr val="669900"/>
    <a:srgbClr val="000000"/>
    <a:srgbClr val="FFFFCC"/>
    <a:srgbClr val="CC3300"/>
    <a:srgbClr val="FFFF99"/>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68" d="100"/>
          <a:sy n="68" d="100"/>
        </p:scale>
        <p:origin x="-7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92" y="-6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457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458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458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21448AE-BB04-4894-8535-D65C347C810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536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B4BEA9E-4964-4A21-B2FB-B8339C10495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CA414B5-B0B8-4BB4-93F4-2734A944AFD7}" type="slidenum">
              <a:rPr lang="en-US"/>
              <a:pPr/>
              <a:t>1</a:t>
            </a:fld>
            <a:endParaRPr lang="en-US"/>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pPr marL="228600" indent="-228600"/>
            <a:r>
              <a:rPr lang="en-US"/>
              <a:t>Thank you to IADB for invitation to participate in this meeting.  In my presentation today which will explore the poverty impact of microfinance.  I will be drawing on three main bodies of work and one minor one:</a:t>
            </a:r>
          </a:p>
          <a:p>
            <a:pPr marL="228600" indent="-228600">
              <a:buFontTx/>
              <a:buAutoNum type="arabicPeriod"/>
            </a:pPr>
            <a:r>
              <a:rPr lang="en-US"/>
              <a:t>Three longitudinal undertaken by USAID’s AIMS project in India with SEWA Bank; in Peru with Mibanco and in Zimbabwe with Zambuko trust</a:t>
            </a:r>
          </a:p>
          <a:p>
            <a:pPr marL="228600" indent="-228600">
              <a:buFontTx/>
              <a:buAutoNum type="arabicPeriod"/>
            </a:pPr>
            <a:r>
              <a:rPr lang="en-US"/>
              <a:t>WDR</a:t>
            </a:r>
          </a:p>
          <a:p>
            <a:pPr marL="228600" indent="-228600">
              <a:buFontTx/>
              <a:buAutoNum type="arabicPeriod"/>
            </a:pPr>
            <a:r>
              <a:rPr lang="en-US"/>
              <a:t>Infomration gleaned from a wide variety of studies including but no limited to those undertaken by USAID</a:t>
            </a:r>
          </a:p>
          <a:p>
            <a:pPr marL="228600" indent="-228600">
              <a:buFontTx/>
              <a:buAutoNum type="arabicPeriod"/>
            </a:pPr>
            <a:r>
              <a:rPr lang="en-US"/>
              <a:t>Recent trip to latin America where I had pleasure of meeting with Santa and visiting MFIs in Mexico, Honduras and Peru. </a:t>
            </a:r>
          </a:p>
          <a:p>
            <a:pPr marL="228600" indent="-228600"/>
            <a:r>
              <a:rPr lang="en-US"/>
              <a:t>I want to begin this discussion of poverty and impact – by being clear what impacts we are concerned with.  If we want to talk about poverty we need to begin with the who, who is getting out poverty who are the clients?  The I want to review some key findings on impact at the household, enterprise and individual levels.  Such results have led to an emerging consensus not only on the impact but on the key issues that affect impact.  I want to conclude with a proposal about  for improving impact.  My hypothesis is that if we deliver more appropriate products and services the industry can have a greater impact. </a:t>
            </a:r>
          </a:p>
          <a:p>
            <a:pPr marL="228600" indent="-228600"/>
            <a:r>
              <a:rPr lang="en-US"/>
              <a:t> </a:t>
            </a:r>
          </a:p>
        </p:txBody>
      </p:sp>
      <p:sp>
        <p:nvSpPr>
          <p:cNvPr id="28676" name="Rectangle 4"/>
          <p:cNvSpPr>
            <a:spLocks noChangeArrowheads="1"/>
          </p:cNvSpPr>
          <p:nvPr/>
        </p:nvSpPr>
        <p:spPr bwMode="auto">
          <a:xfrm>
            <a:off x="0" y="4206875"/>
            <a:ext cx="6858000" cy="731838"/>
          </a:xfrm>
          <a:prstGeom prst="rect">
            <a:avLst/>
          </a:prstGeom>
          <a:noFill/>
          <a:ln w="9525">
            <a:noFill/>
            <a:miter lim="800000"/>
            <a:headEnd/>
            <a:tailEnd/>
          </a:ln>
          <a:effectLst/>
        </p:spPr>
        <p:txBody>
          <a:bodyPr>
            <a:spAutoFit/>
          </a:bodyPr>
          <a:lstStyle/>
          <a:p>
            <a:pPr algn="ctr"/>
            <a:r>
              <a:rPr lang="es-CO" sz="1200">
                <a:cs typeface="Times New Roman" pitchFamily="18" charset="0"/>
              </a:rPr>
              <a:t>Microfinanzas y pobreza</a:t>
            </a:r>
          </a:p>
          <a:p>
            <a:pPr algn="ctr" eaLnBrk="0" hangingPunct="0"/>
            <a:r>
              <a:rPr lang="es-CO" sz="1200">
                <a:cs typeface="Times New Roman" pitchFamily="18" charset="0"/>
              </a:rPr>
              <a:t> </a:t>
            </a:r>
          </a:p>
          <a:p>
            <a:pPr eaLnBrk="0" hangingPunct="0"/>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04C579-DBF2-4151-9C36-423099241C6F}" type="slidenum">
              <a:rPr lang="en-US"/>
              <a:pPr/>
              <a:t>2</a:t>
            </a:fld>
            <a:endParaRPr lang="en-US"/>
          </a:p>
        </p:txBody>
      </p:sp>
      <p:sp>
        <p:nvSpPr>
          <p:cNvPr id="16386" name="Rectangle 2"/>
          <p:cNvSpPr>
            <a:spLocks noRot="1"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a:t>For me income growth and reducing vulnerability are the two prongs of poverty reduction. </a:t>
            </a:r>
          </a:p>
          <a:p>
            <a:endParaRPr lang="en-US"/>
          </a:p>
          <a:p>
            <a:r>
              <a:rPr lang="en-US"/>
              <a:t>Income growth, largely through putting more household members to work and through enterprise growth are key.  As measured changes in household income we look at static indicators of change.  By contrast vulnerability defines the dynamics of poverty alleviation.  “Life for the poor is one long risk (Card Bank client).  </a:t>
            </a:r>
          </a:p>
          <a:p>
            <a:r>
              <a:rPr lang="en-US"/>
              <a:t>Why do I mean?  Getting out of poverty for the poor is rarely a straight route out, rather a jaggered route, two steps forward and one back when confronted with a shock.  By shocks I mean structural changes, life cycle events, and emergencies. It isn’t just major stress events like school fees or marriages.  But the little things. The common place things that significantly affect the forward progress.  For most people especially the poor sickness and the loss of a income earner, the two predominant shocks we have identified can significantly affect the fortunes of the poor and the not so poor. Get </a:t>
            </a:r>
            <a:r>
              <a:rPr lang="en-US">
                <a:solidFill>
                  <a:srgbClr val="FF0000"/>
                </a:solidFill>
              </a:rPr>
              <a:t>story from Bolivia.</a:t>
            </a:r>
            <a:r>
              <a:rPr lang="en-US"/>
              <a:t>    In addition, there are the many shocks that the better off among the working poor might weather that can adversely affect poorer people.  Take the example of a hurricane.</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AFDB9D-F0CC-431E-81A4-8B381C7FFFD8}" type="slidenum">
              <a:rPr lang="en-US"/>
              <a:pPr/>
              <a:t>3</a:t>
            </a:fld>
            <a:endParaRPr lang="en-US"/>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US"/>
              <a:t>Explain the levels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7A5719-82BC-469A-A53B-D8FBBDC38DC6}" type="slidenum">
              <a:rPr lang="en-US"/>
              <a:pPr/>
              <a:t>4</a:t>
            </a:fld>
            <a:endParaRPr lang="en-US"/>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a:t>Drawing on data not only from these studies mentioned at the beginning but also a review of 53 other reports and many discussions with MFIs in classes I have taught and among people I have met we can argue that the majority of MF clients belong to the narrow band defined by this oval.  Broadly we can argue that </a:t>
            </a:r>
          </a:p>
          <a:p>
            <a:endParaRPr lang="en-US"/>
          </a:p>
          <a:p>
            <a:r>
              <a:rPr lang="en-US"/>
              <a:t>Most clients are moderate poor and vulnerable non-poor</a:t>
            </a:r>
          </a:p>
          <a:p>
            <a:r>
              <a:rPr lang="en-US"/>
              <a:t>extreme poor to a considerable degree are largely excluded </a:t>
            </a:r>
          </a:p>
          <a:p>
            <a:r>
              <a:rPr lang="en-US"/>
              <a:t>program reach a range of clients but targeted programs have more extreme poor</a:t>
            </a:r>
          </a:p>
          <a:p>
            <a:r>
              <a:rPr lang="en-US"/>
              <a:t>destitute outside of reach of microfinance programs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C7F4BC-22FB-44CA-9B03-81CE8D09B934}" type="slidenum">
              <a:rPr lang="en-US"/>
              <a:pPr/>
              <a:t>5</a:t>
            </a:fld>
            <a:endParaRPr lang="en-US"/>
          </a:p>
        </p:txBody>
      </p:sp>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a:t> Under increases in household incomes – stabilization of basic informal sector income can allow risk taking in by other income earners. Often income growth not from M/E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34AA7-F91F-4665-AF94-1CDBF2A6810B}" type="slidenum">
              <a:rPr lang="en-US"/>
              <a:pPr/>
              <a:t>8</a:t>
            </a:fld>
            <a:endParaRPr lang="en-US"/>
          </a:p>
        </p:txBody>
      </p:sp>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a:t>Context matter:  types and magnitudes of impacts vary by country – little real consistency across countries (this is study with same methodology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EA0E09-17A6-4C43-86CC-23C8A32051C4}" type="slidenum">
              <a:rPr lang="en-US"/>
              <a:pPr/>
              <a:t>9</a:t>
            </a:fld>
            <a:endParaRPr lang="en-US"/>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n-US"/>
              <a:t>Mention that ODEF as example of MFI that is moving towards market led micorfinance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36495B-B502-4283-AF10-3A88C575C86A}" type="slidenum">
              <a:rPr lang="en-US"/>
              <a:pPr/>
              <a:t>10</a:t>
            </a:fld>
            <a:endParaRPr lang="en-US"/>
          </a:p>
        </p:txBody>
      </p:sp>
      <p:sp>
        <p:nvSpPr>
          <p:cNvPr id="23554" name="Rectangle 2"/>
          <p:cNvSpPr>
            <a:spLocks noRot="1" noChangeArrowheads="1" noTextEdit="1"/>
          </p:cNvSpPr>
          <p:nvPr>
            <p:ph type="sldImg"/>
          </p:nvPr>
        </p:nvSpPr>
        <p:spPr>
          <a:xfrm>
            <a:off x="1146175" y="685800"/>
            <a:ext cx="4572000" cy="3429000"/>
          </a:xfrm>
          <a:ln/>
        </p:spPr>
      </p:sp>
      <p:sp>
        <p:nvSpPr>
          <p:cNvPr id="23555" name="Rectangle 3"/>
          <p:cNvSpPr>
            <a:spLocks noGrp="1" noChangeArrowheads="1"/>
          </p:cNvSpPr>
          <p:nvPr>
            <p:ph type="body" idx="1"/>
          </p:nvPr>
        </p:nvSpPr>
        <p:spPr>
          <a:xfrm>
            <a:off x="914400" y="4343400"/>
            <a:ext cx="5029200" cy="4114800"/>
          </a:xfrm>
        </p:spPr>
        <p:txBody>
          <a:bodyPr/>
          <a:lstStyle/>
          <a:p>
            <a:r>
              <a:rPr lang="en-US"/>
              <a:t>C = Credit</a:t>
            </a:r>
          </a:p>
          <a:p>
            <a:r>
              <a:rPr lang="en-US"/>
              <a:t>S = Savings</a:t>
            </a:r>
          </a:p>
          <a:p>
            <a:r>
              <a:rPr lang="en-US"/>
              <a:t>I = Insurance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356532-D874-4919-8468-2431EC9E2DAD}" type="slidenum">
              <a:rPr lang="en-US"/>
              <a:pPr/>
              <a:t>11</a:t>
            </a:fld>
            <a:endParaRPr lang="en-US"/>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27771DE6-DB74-4116-8A5C-887DC75CBEAA}" type="datetime3">
              <a:rPr lang="en-US"/>
              <a:pPr/>
              <a:t>11 July 2010</a:t>
            </a:fld>
            <a:endParaRPr lang="en-US"/>
          </a:p>
        </p:txBody>
      </p:sp>
      <p:sp>
        <p:nvSpPr>
          <p:cNvPr id="5" name="Footer Placeholder 4"/>
          <p:cNvSpPr>
            <a:spLocks noGrp="1"/>
          </p:cNvSpPr>
          <p:nvPr>
            <p:ph type="ftr" sz="quarter" idx="11"/>
          </p:nvPr>
        </p:nvSpPr>
        <p:spPr/>
        <p:txBody>
          <a:bodyPr/>
          <a:lstStyle>
            <a:lvl1pPr>
              <a:defRPr/>
            </a:lvl1pPr>
          </a:lstStyle>
          <a:p>
            <a:r>
              <a:rPr lang="en-US"/>
              <a:t>Monique Cohen                          Microfinance Opportunities  </a:t>
            </a:r>
          </a:p>
        </p:txBody>
      </p:sp>
      <p:sp>
        <p:nvSpPr>
          <p:cNvPr id="6" name="Slide Number Placeholder 5"/>
          <p:cNvSpPr>
            <a:spLocks noGrp="1"/>
          </p:cNvSpPr>
          <p:nvPr>
            <p:ph type="sldNum" sz="quarter" idx="12"/>
          </p:nvPr>
        </p:nvSpPr>
        <p:spPr/>
        <p:txBody>
          <a:bodyPr/>
          <a:lstStyle>
            <a:lvl1pPr>
              <a:defRPr/>
            </a:lvl1pPr>
          </a:lstStyle>
          <a:p>
            <a:fld id="{5B255028-A226-4C7C-8EEA-22ECF40842C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933C0B8-C021-43E8-852C-9199165C659F}" type="datetime3">
              <a:rPr lang="en-US"/>
              <a:pPr/>
              <a:t>11 July 2010</a:t>
            </a:fld>
            <a:endParaRPr lang="en-US"/>
          </a:p>
        </p:txBody>
      </p:sp>
      <p:sp>
        <p:nvSpPr>
          <p:cNvPr id="5" name="Footer Placeholder 4"/>
          <p:cNvSpPr>
            <a:spLocks noGrp="1"/>
          </p:cNvSpPr>
          <p:nvPr>
            <p:ph type="ftr" sz="quarter" idx="11"/>
          </p:nvPr>
        </p:nvSpPr>
        <p:spPr/>
        <p:txBody>
          <a:bodyPr/>
          <a:lstStyle>
            <a:lvl1pPr>
              <a:defRPr/>
            </a:lvl1pPr>
          </a:lstStyle>
          <a:p>
            <a:r>
              <a:rPr lang="en-US"/>
              <a:t>Monique Cohen                          Microfinance Opportunities  </a:t>
            </a:r>
          </a:p>
        </p:txBody>
      </p:sp>
      <p:sp>
        <p:nvSpPr>
          <p:cNvPr id="6" name="Slide Number Placeholder 5"/>
          <p:cNvSpPr>
            <a:spLocks noGrp="1"/>
          </p:cNvSpPr>
          <p:nvPr>
            <p:ph type="sldNum" sz="quarter" idx="12"/>
          </p:nvPr>
        </p:nvSpPr>
        <p:spPr/>
        <p:txBody>
          <a:bodyPr/>
          <a:lstStyle>
            <a:lvl1pPr>
              <a:defRPr/>
            </a:lvl1pPr>
          </a:lstStyle>
          <a:p>
            <a:fld id="{D095BD55-0FA8-482B-AF75-E102E5F063A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516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516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AF2ED70-6CF2-4C64-8B8D-ACC5714CF44C}" type="datetime3">
              <a:rPr lang="en-US"/>
              <a:pPr/>
              <a:t>11 July 2010</a:t>
            </a:fld>
            <a:endParaRPr lang="en-US"/>
          </a:p>
        </p:txBody>
      </p:sp>
      <p:sp>
        <p:nvSpPr>
          <p:cNvPr id="5" name="Footer Placeholder 4"/>
          <p:cNvSpPr>
            <a:spLocks noGrp="1"/>
          </p:cNvSpPr>
          <p:nvPr>
            <p:ph type="ftr" sz="quarter" idx="11"/>
          </p:nvPr>
        </p:nvSpPr>
        <p:spPr/>
        <p:txBody>
          <a:bodyPr/>
          <a:lstStyle>
            <a:lvl1pPr>
              <a:defRPr/>
            </a:lvl1pPr>
          </a:lstStyle>
          <a:p>
            <a:r>
              <a:rPr lang="en-US"/>
              <a:t>Monique Cohen                          Microfinance Opportunities  </a:t>
            </a:r>
          </a:p>
        </p:txBody>
      </p:sp>
      <p:sp>
        <p:nvSpPr>
          <p:cNvPr id="6" name="Slide Number Placeholder 5"/>
          <p:cNvSpPr>
            <a:spLocks noGrp="1"/>
          </p:cNvSpPr>
          <p:nvPr>
            <p:ph type="sldNum" sz="quarter" idx="12"/>
          </p:nvPr>
        </p:nvSpPr>
        <p:spPr/>
        <p:txBody>
          <a:bodyPr/>
          <a:lstStyle>
            <a:lvl1pPr>
              <a:defRPr/>
            </a:lvl1pPr>
          </a:lstStyle>
          <a:p>
            <a:fld id="{8A8951D6-FA33-4F02-AC49-71E605E80FA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0BAAD38-4F39-4357-932A-897B11E5225F}" type="datetime3">
              <a:rPr lang="en-US"/>
              <a:pPr/>
              <a:t>11 July 2010</a:t>
            </a:fld>
            <a:endParaRPr lang="en-US"/>
          </a:p>
        </p:txBody>
      </p:sp>
      <p:sp>
        <p:nvSpPr>
          <p:cNvPr id="5" name="Footer Placeholder 4"/>
          <p:cNvSpPr>
            <a:spLocks noGrp="1"/>
          </p:cNvSpPr>
          <p:nvPr>
            <p:ph type="ftr" sz="quarter" idx="11"/>
          </p:nvPr>
        </p:nvSpPr>
        <p:spPr/>
        <p:txBody>
          <a:bodyPr/>
          <a:lstStyle>
            <a:lvl1pPr>
              <a:defRPr/>
            </a:lvl1pPr>
          </a:lstStyle>
          <a:p>
            <a:r>
              <a:rPr lang="en-US"/>
              <a:t>Monique Cohen                          Microfinance Opportunities  </a:t>
            </a:r>
          </a:p>
        </p:txBody>
      </p:sp>
      <p:sp>
        <p:nvSpPr>
          <p:cNvPr id="6" name="Slide Number Placeholder 5"/>
          <p:cNvSpPr>
            <a:spLocks noGrp="1"/>
          </p:cNvSpPr>
          <p:nvPr>
            <p:ph type="sldNum" sz="quarter" idx="12"/>
          </p:nvPr>
        </p:nvSpPr>
        <p:spPr/>
        <p:txBody>
          <a:bodyPr/>
          <a:lstStyle>
            <a:lvl1pPr>
              <a:defRPr/>
            </a:lvl1pPr>
          </a:lstStyle>
          <a:p>
            <a:fld id="{67F37B91-D805-4594-A686-66C209737C7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5C088FD-5FE2-4EAE-B46E-A7A85863968B}" type="datetime3">
              <a:rPr lang="en-US"/>
              <a:pPr/>
              <a:t>11 July 2010</a:t>
            </a:fld>
            <a:endParaRPr lang="en-US"/>
          </a:p>
        </p:txBody>
      </p:sp>
      <p:sp>
        <p:nvSpPr>
          <p:cNvPr id="5" name="Footer Placeholder 4"/>
          <p:cNvSpPr>
            <a:spLocks noGrp="1"/>
          </p:cNvSpPr>
          <p:nvPr>
            <p:ph type="ftr" sz="quarter" idx="11"/>
          </p:nvPr>
        </p:nvSpPr>
        <p:spPr/>
        <p:txBody>
          <a:bodyPr/>
          <a:lstStyle>
            <a:lvl1pPr>
              <a:defRPr/>
            </a:lvl1pPr>
          </a:lstStyle>
          <a:p>
            <a:r>
              <a:rPr lang="en-US"/>
              <a:t>Monique Cohen                          Microfinance Opportunities  </a:t>
            </a:r>
          </a:p>
        </p:txBody>
      </p:sp>
      <p:sp>
        <p:nvSpPr>
          <p:cNvPr id="6" name="Slide Number Placeholder 5"/>
          <p:cNvSpPr>
            <a:spLocks noGrp="1"/>
          </p:cNvSpPr>
          <p:nvPr>
            <p:ph type="sldNum" sz="quarter" idx="12"/>
          </p:nvPr>
        </p:nvSpPr>
        <p:spPr/>
        <p:txBody>
          <a:bodyPr/>
          <a:lstStyle>
            <a:lvl1pPr>
              <a:defRPr/>
            </a:lvl1pPr>
          </a:lstStyle>
          <a:p>
            <a:fld id="{C48220F2-031B-4EDF-961C-D897FAF60F1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80B4B785-BB78-48A6-9FAE-014897CEA309}" type="datetime3">
              <a:rPr lang="en-US"/>
              <a:pPr/>
              <a:t>11 July 2010</a:t>
            </a:fld>
            <a:endParaRPr lang="en-US"/>
          </a:p>
        </p:txBody>
      </p:sp>
      <p:sp>
        <p:nvSpPr>
          <p:cNvPr id="6" name="Footer Placeholder 5"/>
          <p:cNvSpPr>
            <a:spLocks noGrp="1"/>
          </p:cNvSpPr>
          <p:nvPr>
            <p:ph type="ftr" sz="quarter" idx="11"/>
          </p:nvPr>
        </p:nvSpPr>
        <p:spPr/>
        <p:txBody>
          <a:bodyPr/>
          <a:lstStyle>
            <a:lvl1pPr>
              <a:defRPr/>
            </a:lvl1pPr>
          </a:lstStyle>
          <a:p>
            <a:r>
              <a:rPr lang="en-US"/>
              <a:t>Monique Cohen                          Microfinance Opportunities  </a:t>
            </a:r>
          </a:p>
        </p:txBody>
      </p:sp>
      <p:sp>
        <p:nvSpPr>
          <p:cNvPr id="7" name="Slide Number Placeholder 6"/>
          <p:cNvSpPr>
            <a:spLocks noGrp="1"/>
          </p:cNvSpPr>
          <p:nvPr>
            <p:ph type="sldNum" sz="quarter" idx="12"/>
          </p:nvPr>
        </p:nvSpPr>
        <p:spPr/>
        <p:txBody>
          <a:bodyPr/>
          <a:lstStyle>
            <a:lvl1pPr>
              <a:defRPr/>
            </a:lvl1pPr>
          </a:lstStyle>
          <a:p>
            <a:fld id="{277DBF23-271D-420F-9920-BE10872A0DD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AB32EBF7-A7B9-483F-8E33-517C8FBF676F}" type="datetime3">
              <a:rPr lang="en-US"/>
              <a:pPr/>
              <a:t>11 July 2010</a:t>
            </a:fld>
            <a:endParaRPr lang="en-US"/>
          </a:p>
        </p:txBody>
      </p:sp>
      <p:sp>
        <p:nvSpPr>
          <p:cNvPr id="8" name="Footer Placeholder 7"/>
          <p:cNvSpPr>
            <a:spLocks noGrp="1"/>
          </p:cNvSpPr>
          <p:nvPr>
            <p:ph type="ftr" sz="quarter" idx="11"/>
          </p:nvPr>
        </p:nvSpPr>
        <p:spPr/>
        <p:txBody>
          <a:bodyPr/>
          <a:lstStyle>
            <a:lvl1pPr>
              <a:defRPr/>
            </a:lvl1pPr>
          </a:lstStyle>
          <a:p>
            <a:r>
              <a:rPr lang="en-US"/>
              <a:t>Monique Cohen                          Microfinance Opportunities  </a:t>
            </a:r>
          </a:p>
        </p:txBody>
      </p:sp>
      <p:sp>
        <p:nvSpPr>
          <p:cNvPr id="9" name="Slide Number Placeholder 8"/>
          <p:cNvSpPr>
            <a:spLocks noGrp="1"/>
          </p:cNvSpPr>
          <p:nvPr>
            <p:ph type="sldNum" sz="quarter" idx="12"/>
          </p:nvPr>
        </p:nvSpPr>
        <p:spPr/>
        <p:txBody>
          <a:bodyPr/>
          <a:lstStyle>
            <a:lvl1pPr>
              <a:defRPr/>
            </a:lvl1pPr>
          </a:lstStyle>
          <a:p>
            <a:fld id="{4DAF62F3-05A5-466F-B23F-EB517BC5F6C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DF0D1560-372C-4936-B5B2-9C8C88FD85D5}" type="datetime3">
              <a:rPr lang="en-US"/>
              <a:pPr/>
              <a:t>11 July 2010</a:t>
            </a:fld>
            <a:endParaRPr lang="en-US"/>
          </a:p>
        </p:txBody>
      </p:sp>
      <p:sp>
        <p:nvSpPr>
          <p:cNvPr id="4" name="Footer Placeholder 3"/>
          <p:cNvSpPr>
            <a:spLocks noGrp="1"/>
          </p:cNvSpPr>
          <p:nvPr>
            <p:ph type="ftr" sz="quarter" idx="11"/>
          </p:nvPr>
        </p:nvSpPr>
        <p:spPr/>
        <p:txBody>
          <a:bodyPr/>
          <a:lstStyle>
            <a:lvl1pPr>
              <a:defRPr/>
            </a:lvl1pPr>
          </a:lstStyle>
          <a:p>
            <a:r>
              <a:rPr lang="en-US"/>
              <a:t>Monique Cohen                          Microfinance Opportunities  </a:t>
            </a:r>
          </a:p>
        </p:txBody>
      </p:sp>
      <p:sp>
        <p:nvSpPr>
          <p:cNvPr id="5" name="Slide Number Placeholder 4"/>
          <p:cNvSpPr>
            <a:spLocks noGrp="1"/>
          </p:cNvSpPr>
          <p:nvPr>
            <p:ph type="sldNum" sz="quarter" idx="12"/>
          </p:nvPr>
        </p:nvSpPr>
        <p:spPr/>
        <p:txBody>
          <a:bodyPr/>
          <a:lstStyle>
            <a:lvl1pPr>
              <a:defRPr/>
            </a:lvl1pPr>
          </a:lstStyle>
          <a:p>
            <a:fld id="{E271520D-D349-4DF1-86AE-AEB42528177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8D474E3-AF1F-4987-B749-467E0AC4EA76}" type="datetime3">
              <a:rPr lang="en-US"/>
              <a:pPr/>
              <a:t>11 July 2010</a:t>
            </a:fld>
            <a:endParaRPr lang="en-US"/>
          </a:p>
        </p:txBody>
      </p:sp>
      <p:sp>
        <p:nvSpPr>
          <p:cNvPr id="3" name="Footer Placeholder 2"/>
          <p:cNvSpPr>
            <a:spLocks noGrp="1"/>
          </p:cNvSpPr>
          <p:nvPr>
            <p:ph type="ftr" sz="quarter" idx="11"/>
          </p:nvPr>
        </p:nvSpPr>
        <p:spPr/>
        <p:txBody>
          <a:bodyPr/>
          <a:lstStyle>
            <a:lvl1pPr>
              <a:defRPr/>
            </a:lvl1pPr>
          </a:lstStyle>
          <a:p>
            <a:r>
              <a:rPr lang="en-US"/>
              <a:t>Monique Cohen                          Microfinance Opportunities  </a:t>
            </a:r>
          </a:p>
        </p:txBody>
      </p:sp>
      <p:sp>
        <p:nvSpPr>
          <p:cNvPr id="4" name="Slide Number Placeholder 3"/>
          <p:cNvSpPr>
            <a:spLocks noGrp="1"/>
          </p:cNvSpPr>
          <p:nvPr>
            <p:ph type="sldNum" sz="quarter" idx="12"/>
          </p:nvPr>
        </p:nvSpPr>
        <p:spPr/>
        <p:txBody>
          <a:bodyPr/>
          <a:lstStyle>
            <a:lvl1pPr>
              <a:defRPr/>
            </a:lvl1pPr>
          </a:lstStyle>
          <a:p>
            <a:fld id="{09BFE8B5-EFFF-4257-A0F1-DE337B8DA2B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2E2EFD4-9491-457D-A24D-C91FE17A9E4E}" type="datetime3">
              <a:rPr lang="en-US"/>
              <a:pPr/>
              <a:t>11 July 2010</a:t>
            </a:fld>
            <a:endParaRPr lang="en-US"/>
          </a:p>
        </p:txBody>
      </p:sp>
      <p:sp>
        <p:nvSpPr>
          <p:cNvPr id="6" name="Footer Placeholder 5"/>
          <p:cNvSpPr>
            <a:spLocks noGrp="1"/>
          </p:cNvSpPr>
          <p:nvPr>
            <p:ph type="ftr" sz="quarter" idx="11"/>
          </p:nvPr>
        </p:nvSpPr>
        <p:spPr/>
        <p:txBody>
          <a:bodyPr/>
          <a:lstStyle>
            <a:lvl1pPr>
              <a:defRPr/>
            </a:lvl1pPr>
          </a:lstStyle>
          <a:p>
            <a:r>
              <a:rPr lang="en-US"/>
              <a:t>Monique Cohen                          Microfinance Opportunities  </a:t>
            </a:r>
          </a:p>
        </p:txBody>
      </p:sp>
      <p:sp>
        <p:nvSpPr>
          <p:cNvPr id="7" name="Slide Number Placeholder 6"/>
          <p:cNvSpPr>
            <a:spLocks noGrp="1"/>
          </p:cNvSpPr>
          <p:nvPr>
            <p:ph type="sldNum" sz="quarter" idx="12"/>
          </p:nvPr>
        </p:nvSpPr>
        <p:spPr/>
        <p:txBody>
          <a:bodyPr/>
          <a:lstStyle>
            <a:lvl1pPr>
              <a:defRPr/>
            </a:lvl1pPr>
          </a:lstStyle>
          <a:p>
            <a:fld id="{44D77E43-AFD9-4604-BE6F-2771A06DC14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D6DD0D9-3059-4353-BF72-7DC223A5E369}" type="datetime3">
              <a:rPr lang="en-US"/>
              <a:pPr/>
              <a:t>11 July 2010</a:t>
            </a:fld>
            <a:endParaRPr lang="en-US"/>
          </a:p>
        </p:txBody>
      </p:sp>
      <p:sp>
        <p:nvSpPr>
          <p:cNvPr id="6" name="Footer Placeholder 5"/>
          <p:cNvSpPr>
            <a:spLocks noGrp="1"/>
          </p:cNvSpPr>
          <p:nvPr>
            <p:ph type="ftr" sz="quarter" idx="11"/>
          </p:nvPr>
        </p:nvSpPr>
        <p:spPr/>
        <p:txBody>
          <a:bodyPr/>
          <a:lstStyle>
            <a:lvl1pPr>
              <a:defRPr/>
            </a:lvl1pPr>
          </a:lstStyle>
          <a:p>
            <a:r>
              <a:rPr lang="en-US"/>
              <a:t>Monique Cohen                          Microfinance Opportunities  </a:t>
            </a:r>
          </a:p>
        </p:txBody>
      </p:sp>
      <p:sp>
        <p:nvSpPr>
          <p:cNvPr id="7" name="Slide Number Placeholder 6"/>
          <p:cNvSpPr>
            <a:spLocks noGrp="1"/>
          </p:cNvSpPr>
          <p:nvPr>
            <p:ph type="sldNum" sz="quarter" idx="12"/>
          </p:nvPr>
        </p:nvSpPr>
        <p:spPr/>
        <p:txBody>
          <a:bodyPr/>
          <a:lstStyle>
            <a:lvl1pPr>
              <a:defRPr/>
            </a:lvl1pPr>
          </a:lstStyle>
          <a:p>
            <a:fld id="{4F1A597E-E9BD-49A3-91AE-D5FE3F72C9A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7FBA4DA7-8B99-44B5-8474-A34F71915FD3}" type="datetime3">
              <a:rPr lang="en-US"/>
              <a:pPr/>
              <a:t>11 July 2010</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t>Monique Cohen                          Microfinance Opportunities  </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C13E627-7B8A-4798-96E7-B12C6358567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1447800"/>
            <a:ext cx="8001000" cy="1470025"/>
          </a:xfrm>
        </p:spPr>
        <p:txBody>
          <a:bodyPr/>
          <a:lstStyle/>
          <a:p>
            <a:r>
              <a:rPr lang="en-US">
                <a:solidFill>
                  <a:srgbClr val="CC3300"/>
                </a:solidFill>
              </a:rPr>
              <a:t>Microfinanzas y Pobreza</a:t>
            </a:r>
          </a:p>
        </p:txBody>
      </p:sp>
      <p:sp>
        <p:nvSpPr>
          <p:cNvPr id="2051" name="Rectangle 3"/>
          <p:cNvSpPr>
            <a:spLocks noGrp="1" noChangeArrowheads="1"/>
          </p:cNvSpPr>
          <p:nvPr>
            <p:ph type="subTitle" idx="1"/>
          </p:nvPr>
        </p:nvSpPr>
        <p:spPr/>
        <p:txBody>
          <a:bodyPr/>
          <a:lstStyle/>
          <a:p>
            <a:r>
              <a:rPr lang="en-US"/>
              <a:t>Monique Cohen</a:t>
            </a:r>
          </a:p>
          <a:p>
            <a:r>
              <a:rPr lang="en-US"/>
              <a:t>Microfinance Opportunities</a:t>
            </a:r>
          </a:p>
          <a:p>
            <a:r>
              <a:rPr lang="en-US"/>
              <a:t>Noviembre, 2002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11"/>
          </p:nvPr>
        </p:nvSpPr>
        <p:spPr/>
        <p:txBody>
          <a:bodyPr/>
          <a:lstStyle/>
          <a:p>
            <a:r>
              <a:rPr lang="en-US"/>
              <a:t>Monique Cohen                          Microfinance Opportunities  </a:t>
            </a:r>
          </a:p>
        </p:txBody>
      </p:sp>
      <p:sp>
        <p:nvSpPr>
          <p:cNvPr id="16" name="Slide Number Placeholder 4"/>
          <p:cNvSpPr>
            <a:spLocks noGrp="1"/>
          </p:cNvSpPr>
          <p:nvPr>
            <p:ph type="sldNum" sz="quarter" idx="12"/>
          </p:nvPr>
        </p:nvSpPr>
        <p:spPr/>
        <p:txBody>
          <a:bodyPr/>
          <a:lstStyle/>
          <a:p>
            <a:fld id="{9C6FD15F-2CCC-4650-8E05-F3078A51BA0A}" type="slidenum">
              <a:rPr lang="en-US"/>
              <a:pPr/>
              <a:t>10</a:t>
            </a:fld>
            <a:endParaRPr lang="en-US"/>
          </a:p>
        </p:txBody>
      </p:sp>
      <p:sp>
        <p:nvSpPr>
          <p:cNvPr id="22530" name="Rectangle 2"/>
          <p:cNvSpPr>
            <a:spLocks noGrp="1" noChangeArrowheads="1"/>
          </p:cNvSpPr>
          <p:nvPr>
            <p:ph type="title"/>
          </p:nvPr>
        </p:nvSpPr>
        <p:spPr>
          <a:xfrm>
            <a:off x="685800" y="228600"/>
            <a:ext cx="7772400" cy="1219200"/>
          </a:xfrm>
        </p:spPr>
        <p:txBody>
          <a:bodyPr/>
          <a:lstStyle/>
          <a:p>
            <a:r>
              <a:rPr lang="es-CO" sz="4000">
                <a:solidFill>
                  <a:srgbClr val="CC3300"/>
                </a:solidFill>
                <a:latin typeface="Times New Roman"/>
                <a:cs typeface="Times New Roman" pitchFamily="18" charset="0"/>
              </a:rPr>
              <a:t>¿</a:t>
            </a:r>
            <a:r>
              <a:rPr lang="es-CO" sz="3200" b="1">
                <a:solidFill>
                  <a:srgbClr val="CC3300"/>
                </a:solidFill>
                <a:cs typeface="Times New Roman" pitchFamily="18" charset="0"/>
              </a:rPr>
              <a:t> Cómo responder al ciclo de vida de las necesidades financieras del hogar</a:t>
            </a:r>
            <a:r>
              <a:rPr lang="es-CO" b="1">
                <a:solidFill>
                  <a:srgbClr val="CC3300"/>
                </a:solidFill>
                <a:latin typeface="Times New Roman" pitchFamily="18" charset="0"/>
                <a:cs typeface="Times New Roman" pitchFamily="18" charset="0"/>
              </a:rPr>
              <a:t>?</a:t>
            </a:r>
            <a:endParaRPr lang="en-US" b="1">
              <a:solidFill>
                <a:srgbClr val="CC3300"/>
              </a:solidFill>
              <a:latin typeface="Times New Roman" pitchFamily="18" charset="0"/>
              <a:cs typeface="Times New Roman" pitchFamily="18" charset="0"/>
            </a:endParaRPr>
          </a:p>
        </p:txBody>
      </p:sp>
      <p:sp>
        <p:nvSpPr>
          <p:cNvPr id="22531" name="Text Box 3"/>
          <p:cNvSpPr txBox="1">
            <a:spLocks noChangeArrowheads="1"/>
          </p:cNvSpPr>
          <p:nvPr/>
        </p:nvSpPr>
        <p:spPr bwMode="auto">
          <a:xfrm>
            <a:off x="0" y="6019800"/>
            <a:ext cx="3810000" cy="457200"/>
          </a:xfrm>
          <a:prstGeom prst="rect">
            <a:avLst/>
          </a:prstGeom>
          <a:noFill/>
          <a:ln w="9525">
            <a:noFill/>
            <a:miter lim="800000"/>
            <a:headEnd/>
            <a:tailEnd/>
          </a:ln>
          <a:effectLst/>
        </p:spPr>
        <p:txBody>
          <a:bodyPr>
            <a:spAutoFit/>
          </a:bodyPr>
          <a:lstStyle/>
          <a:p>
            <a:pPr eaLnBrk="0" hangingPunct="0">
              <a:spcBef>
                <a:spcPct val="50000"/>
              </a:spcBef>
            </a:pPr>
            <a:endParaRPr lang="en-US" sz="2400">
              <a:latin typeface="Times New Roman" pitchFamily="18" charset="0"/>
            </a:endParaRPr>
          </a:p>
        </p:txBody>
      </p:sp>
      <p:sp>
        <p:nvSpPr>
          <p:cNvPr id="22532" name="Line 4"/>
          <p:cNvSpPr>
            <a:spLocks noChangeShapeType="1"/>
          </p:cNvSpPr>
          <p:nvPr/>
        </p:nvSpPr>
        <p:spPr bwMode="auto">
          <a:xfrm>
            <a:off x="2590800" y="3581400"/>
            <a:ext cx="0" cy="0"/>
          </a:xfrm>
          <a:prstGeom prst="line">
            <a:avLst/>
          </a:prstGeom>
          <a:noFill/>
          <a:ln w="9525">
            <a:solidFill>
              <a:schemeClr val="tx1"/>
            </a:solidFill>
            <a:round/>
            <a:headEnd/>
            <a:tailEnd type="triangle" w="med" len="med"/>
          </a:ln>
          <a:effectLst/>
        </p:spPr>
        <p:txBody>
          <a:bodyPr/>
          <a:lstStyle/>
          <a:p>
            <a:endParaRPr lang="en-US"/>
          </a:p>
        </p:txBody>
      </p:sp>
      <p:sp>
        <p:nvSpPr>
          <p:cNvPr id="22533" name="AutoShape 5"/>
          <p:cNvSpPr>
            <a:spLocks noChangeArrowheads="1"/>
          </p:cNvSpPr>
          <p:nvPr/>
        </p:nvSpPr>
        <p:spPr bwMode="auto">
          <a:xfrm>
            <a:off x="2133600" y="2209800"/>
            <a:ext cx="4876800" cy="1066800"/>
          </a:xfrm>
          <a:prstGeom prst="curvedDownArrow">
            <a:avLst>
              <a:gd name="adj1" fmla="val 91429"/>
              <a:gd name="adj2" fmla="val 182857"/>
              <a:gd name="adj3" fmla="val 30505"/>
            </a:avLst>
          </a:prstGeom>
          <a:solidFill>
            <a:srgbClr val="669900"/>
          </a:solidFill>
          <a:ln w="3175">
            <a:solidFill>
              <a:schemeClr val="tx1"/>
            </a:solidFill>
            <a:miter lim="800000"/>
            <a:headEnd/>
            <a:tailEnd/>
          </a:ln>
          <a:effectLst/>
        </p:spPr>
        <p:txBody>
          <a:bodyPr wrap="none" anchor="ctr"/>
          <a:lstStyle/>
          <a:p>
            <a:pPr algn="ctr"/>
            <a:endParaRPr lang="en-US">
              <a:solidFill>
                <a:srgbClr val="669900"/>
              </a:solidFill>
            </a:endParaRPr>
          </a:p>
        </p:txBody>
      </p:sp>
      <p:sp>
        <p:nvSpPr>
          <p:cNvPr id="22534" name="AutoShape 6"/>
          <p:cNvSpPr>
            <a:spLocks noChangeArrowheads="1"/>
          </p:cNvSpPr>
          <p:nvPr/>
        </p:nvSpPr>
        <p:spPr bwMode="auto">
          <a:xfrm rot="-10800000">
            <a:off x="1676400" y="4572000"/>
            <a:ext cx="5105400" cy="1038225"/>
          </a:xfrm>
          <a:prstGeom prst="curvedDownArrow">
            <a:avLst>
              <a:gd name="adj1" fmla="val 98349"/>
              <a:gd name="adj2" fmla="val 196697"/>
              <a:gd name="adj3" fmla="val 33333"/>
            </a:avLst>
          </a:prstGeom>
          <a:solidFill>
            <a:srgbClr val="669900"/>
          </a:solidFill>
          <a:ln w="9525">
            <a:solidFill>
              <a:schemeClr val="tx1"/>
            </a:solidFill>
            <a:miter lim="800000"/>
            <a:headEnd/>
            <a:tailEnd/>
          </a:ln>
          <a:effectLst/>
        </p:spPr>
        <p:txBody>
          <a:bodyPr wrap="none" anchor="ctr"/>
          <a:lstStyle/>
          <a:p>
            <a:endParaRPr lang="en-US"/>
          </a:p>
        </p:txBody>
      </p:sp>
      <p:sp>
        <p:nvSpPr>
          <p:cNvPr id="22535" name="Oval 7"/>
          <p:cNvSpPr>
            <a:spLocks noChangeArrowheads="1"/>
          </p:cNvSpPr>
          <p:nvPr/>
        </p:nvSpPr>
        <p:spPr bwMode="auto">
          <a:xfrm>
            <a:off x="1371600" y="2133600"/>
            <a:ext cx="6172200" cy="3536950"/>
          </a:xfrm>
          <a:prstGeom prst="ellipse">
            <a:avLst/>
          </a:prstGeom>
          <a:noFill/>
          <a:ln w="9525">
            <a:solidFill>
              <a:schemeClr val="tx1"/>
            </a:solidFill>
            <a:round/>
            <a:headEnd/>
            <a:tailEnd/>
          </a:ln>
          <a:effectLst/>
        </p:spPr>
        <p:txBody>
          <a:bodyPr wrap="none" anchor="ctr"/>
          <a:lstStyle/>
          <a:p>
            <a:endParaRPr lang="en-US"/>
          </a:p>
        </p:txBody>
      </p:sp>
      <p:sp>
        <p:nvSpPr>
          <p:cNvPr id="22536" name="Text Box 8"/>
          <p:cNvSpPr txBox="1">
            <a:spLocks noChangeArrowheads="1"/>
          </p:cNvSpPr>
          <p:nvPr/>
        </p:nvSpPr>
        <p:spPr bwMode="auto">
          <a:xfrm>
            <a:off x="6705600" y="2438400"/>
            <a:ext cx="1752600" cy="701675"/>
          </a:xfrm>
          <a:prstGeom prst="rect">
            <a:avLst/>
          </a:prstGeom>
          <a:noFill/>
          <a:ln w="9525">
            <a:noFill/>
            <a:miter lim="800000"/>
            <a:headEnd/>
            <a:tailEnd/>
          </a:ln>
          <a:effectLst/>
        </p:spPr>
        <p:txBody>
          <a:bodyPr>
            <a:spAutoFit/>
          </a:bodyPr>
          <a:lstStyle/>
          <a:p>
            <a:pPr algn="ctr" eaLnBrk="0" hangingPunct="0">
              <a:spcBef>
                <a:spcPct val="50000"/>
              </a:spcBef>
            </a:pPr>
            <a:r>
              <a:rPr lang="en-US" sz="2400">
                <a:solidFill>
                  <a:schemeClr val="tx2"/>
                </a:solidFill>
                <a:latin typeface="Times New Roman" pitchFamily="18" charset="0"/>
              </a:rPr>
              <a:t>Nacimiento </a:t>
            </a:r>
            <a:r>
              <a:rPr lang="en-US" sz="1600">
                <a:solidFill>
                  <a:schemeClr val="tx2"/>
                </a:solidFill>
                <a:latin typeface="Times New Roman" pitchFamily="18" charset="0"/>
              </a:rPr>
              <a:t>(C,S,I)</a:t>
            </a:r>
          </a:p>
        </p:txBody>
      </p:sp>
      <p:sp>
        <p:nvSpPr>
          <p:cNvPr id="22537" name="Text Box 9"/>
          <p:cNvSpPr txBox="1">
            <a:spLocks noChangeArrowheads="1"/>
          </p:cNvSpPr>
          <p:nvPr/>
        </p:nvSpPr>
        <p:spPr bwMode="auto">
          <a:xfrm>
            <a:off x="3200400" y="1371600"/>
            <a:ext cx="2438400" cy="944563"/>
          </a:xfrm>
          <a:prstGeom prst="rect">
            <a:avLst/>
          </a:prstGeom>
          <a:noFill/>
          <a:ln w="9525">
            <a:noFill/>
            <a:miter lim="800000"/>
            <a:headEnd/>
            <a:tailEnd/>
          </a:ln>
          <a:effectLst/>
        </p:spPr>
        <p:txBody>
          <a:bodyPr>
            <a:spAutoFit/>
          </a:bodyPr>
          <a:lstStyle/>
          <a:p>
            <a:pPr algn="ctr" eaLnBrk="0" hangingPunct="0">
              <a:spcBef>
                <a:spcPct val="50000"/>
              </a:spcBef>
            </a:pPr>
            <a:r>
              <a:rPr lang="es-CO" sz="2000" b="1" i="1">
                <a:latin typeface="Times New Roman" pitchFamily="18" charset="0"/>
                <a:cs typeface="Times New Roman" pitchFamily="18" charset="0"/>
              </a:rPr>
              <a:t>Formación del hogar</a:t>
            </a:r>
          </a:p>
          <a:p>
            <a:pPr algn="ctr" eaLnBrk="0" hangingPunct="0">
              <a:spcBef>
                <a:spcPct val="50000"/>
              </a:spcBef>
            </a:pPr>
            <a:r>
              <a:rPr lang="en-US" sz="2400" b="1" i="1">
                <a:latin typeface="Times New Roman" pitchFamily="18" charset="0"/>
              </a:rPr>
              <a:t> </a:t>
            </a:r>
          </a:p>
        </p:txBody>
      </p:sp>
      <p:sp>
        <p:nvSpPr>
          <p:cNvPr id="22538" name="Text Box 10"/>
          <p:cNvSpPr txBox="1">
            <a:spLocks noChangeArrowheads="1"/>
          </p:cNvSpPr>
          <p:nvPr/>
        </p:nvSpPr>
        <p:spPr bwMode="auto">
          <a:xfrm>
            <a:off x="914400" y="2438400"/>
            <a:ext cx="1143000" cy="701675"/>
          </a:xfrm>
          <a:prstGeom prst="rect">
            <a:avLst/>
          </a:prstGeom>
          <a:noFill/>
          <a:ln w="9525">
            <a:noFill/>
            <a:miter lim="800000"/>
            <a:headEnd/>
            <a:tailEnd/>
          </a:ln>
          <a:effectLst/>
        </p:spPr>
        <p:txBody>
          <a:bodyPr>
            <a:spAutoFit/>
          </a:bodyPr>
          <a:lstStyle/>
          <a:p>
            <a:pPr algn="ctr" eaLnBrk="0" hangingPunct="0">
              <a:spcBef>
                <a:spcPct val="50000"/>
              </a:spcBef>
            </a:pPr>
            <a:r>
              <a:rPr lang="en-US" sz="2400">
                <a:solidFill>
                  <a:schemeClr val="tx2"/>
                </a:solidFill>
                <a:latin typeface="Times New Roman" pitchFamily="18" charset="0"/>
              </a:rPr>
              <a:t>Muerte </a:t>
            </a:r>
            <a:r>
              <a:rPr lang="en-US" sz="1600">
                <a:solidFill>
                  <a:schemeClr val="tx2"/>
                </a:solidFill>
                <a:latin typeface="Times New Roman" pitchFamily="18" charset="0"/>
              </a:rPr>
              <a:t>(C, I)</a:t>
            </a:r>
            <a:endParaRPr lang="en-US" sz="1600" b="1">
              <a:solidFill>
                <a:schemeClr val="tx2"/>
              </a:solidFill>
              <a:latin typeface="Times New Roman" pitchFamily="18" charset="0"/>
            </a:endParaRPr>
          </a:p>
        </p:txBody>
      </p:sp>
      <p:sp>
        <p:nvSpPr>
          <p:cNvPr id="22539" name="Text Box 11"/>
          <p:cNvSpPr txBox="1">
            <a:spLocks noChangeArrowheads="1"/>
          </p:cNvSpPr>
          <p:nvPr/>
        </p:nvSpPr>
        <p:spPr bwMode="auto">
          <a:xfrm>
            <a:off x="6858000" y="4876800"/>
            <a:ext cx="1524000" cy="701675"/>
          </a:xfrm>
          <a:prstGeom prst="rect">
            <a:avLst/>
          </a:prstGeom>
          <a:noFill/>
          <a:ln w="9525">
            <a:noFill/>
            <a:miter lim="800000"/>
            <a:headEnd/>
            <a:tailEnd/>
          </a:ln>
          <a:effectLst/>
        </p:spPr>
        <p:txBody>
          <a:bodyPr>
            <a:spAutoFit/>
          </a:bodyPr>
          <a:lstStyle/>
          <a:p>
            <a:pPr algn="ctr" eaLnBrk="0" hangingPunct="0">
              <a:spcBef>
                <a:spcPct val="50000"/>
              </a:spcBef>
            </a:pPr>
            <a:r>
              <a:rPr lang="en-US" sz="2400">
                <a:solidFill>
                  <a:schemeClr val="tx2"/>
                </a:solidFill>
                <a:latin typeface="Times New Roman" pitchFamily="18" charset="0"/>
              </a:rPr>
              <a:t>Educaci</a:t>
            </a:r>
            <a:r>
              <a:rPr lang="es-ES" sz="2400">
                <a:solidFill>
                  <a:schemeClr val="tx2"/>
                </a:solidFill>
                <a:latin typeface="Times New Roman" pitchFamily="18" charset="0"/>
              </a:rPr>
              <a:t>ó</a:t>
            </a:r>
            <a:r>
              <a:rPr lang="en-US" sz="2400">
                <a:solidFill>
                  <a:schemeClr val="tx2"/>
                </a:solidFill>
                <a:latin typeface="Times New Roman" pitchFamily="18" charset="0"/>
              </a:rPr>
              <a:t>n </a:t>
            </a:r>
            <a:r>
              <a:rPr lang="en-US" sz="1600">
                <a:solidFill>
                  <a:schemeClr val="tx2"/>
                </a:solidFill>
                <a:latin typeface="Times New Roman" pitchFamily="18" charset="0"/>
              </a:rPr>
              <a:t>(C,S)</a:t>
            </a:r>
          </a:p>
        </p:txBody>
      </p:sp>
      <p:sp>
        <p:nvSpPr>
          <p:cNvPr id="22540" name="Text Box 12"/>
          <p:cNvSpPr txBox="1">
            <a:spLocks noChangeArrowheads="1"/>
          </p:cNvSpPr>
          <p:nvPr/>
        </p:nvSpPr>
        <p:spPr bwMode="auto">
          <a:xfrm>
            <a:off x="2590800" y="3048000"/>
            <a:ext cx="3733800" cy="1920875"/>
          </a:xfrm>
          <a:prstGeom prst="rect">
            <a:avLst/>
          </a:prstGeom>
          <a:noFill/>
          <a:ln w="9525">
            <a:noFill/>
            <a:miter lim="800000"/>
            <a:headEnd/>
            <a:tailEnd/>
          </a:ln>
          <a:effectLst/>
        </p:spPr>
        <p:txBody>
          <a:bodyPr>
            <a:spAutoFit/>
          </a:bodyPr>
          <a:lstStyle/>
          <a:p>
            <a:pPr algn="ctr" eaLnBrk="0" hangingPunct="0">
              <a:lnSpc>
                <a:spcPct val="75000"/>
              </a:lnSpc>
              <a:spcBef>
                <a:spcPct val="50000"/>
              </a:spcBef>
            </a:pPr>
            <a:r>
              <a:rPr lang="en-US" sz="2000" b="1">
                <a:solidFill>
                  <a:srgbClr val="000099"/>
                </a:solidFill>
                <a:latin typeface="Times New Roman" pitchFamily="18" charset="0"/>
              </a:rPr>
              <a:t>Capital</a:t>
            </a:r>
            <a:r>
              <a:rPr lang="es-ES" sz="2000" b="1">
                <a:solidFill>
                  <a:srgbClr val="000099"/>
                </a:solidFill>
                <a:latin typeface="Times New Roman" pitchFamily="18" charset="0"/>
              </a:rPr>
              <a:t> de Trabajo</a:t>
            </a:r>
            <a:r>
              <a:rPr lang="en-US" sz="2000" b="1">
                <a:solidFill>
                  <a:srgbClr val="000099"/>
                </a:solidFill>
                <a:latin typeface="Times New Roman" pitchFamily="18" charset="0"/>
              </a:rPr>
              <a:t> (C)</a:t>
            </a:r>
          </a:p>
          <a:p>
            <a:pPr algn="ctr" eaLnBrk="0" hangingPunct="0">
              <a:lnSpc>
                <a:spcPct val="75000"/>
              </a:lnSpc>
              <a:spcBef>
                <a:spcPct val="50000"/>
              </a:spcBef>
            </a:pPr>
            <a:r>
              <a:rPr lang="es-ES" sz="2000" b="1">
                <a:solidFill>
                  <a:srgbClr val="000099"/>
                </a:solidFill>
                <a:latin typeface="Times New Roman" pitchFamily="18" charset="0"/>
              </a:rPr>
              <a:t>Activos </a:t>
            </a:r>
            <a:r>
              <a:rPr lang="en-US" sz="2000" b="1">
                <a:solidFill>
                  <a:srgbClr val="000099"/>
                </a:solidFill>
                <a:latin typeface="Times New Roman" pitchFamily="18" charset="0"/>
              </a:rPr>
              <a:t>Productiv</a:t>
            </a:r>
            <a:r>
              <a:rPr lang="es-ES" sz="2000" b="1">
                <a:solidFill>
                  <a:srgbClr val="000099"/>
                </a:solidFill>
                <a:latin typeface="Times New Roman" pitchFamily="18" charset="0"/>
              </a:rPr>
              <a:t>o</a:t>
            </a:r>
            <a:r>
              <a:rPr lang="en-US" sz="2000" b="1">
                <a:solidFill>
                  <a:srgbClr val="000099"/>
                </a:solidFill>
                <a:latin typeface="Times New Roman" pitchFamily="18" charset="0"/>
              </a:rPr>
              <a:t>s </a:t>
            </a:r>
            <a:r>
              <a:rPr lang="en-US" b="1">
                <a:solidFill>
                  <a:srgbClr val="000099"/>
                </a:solidFill>
              </a:rPr>
              <a:t>(C)</a:t>
            </a:r>
            <a:endParaRPr lang="en-US" sz="2000" b="1">
              <a:solidFill>
                <a:srgbClr val="000099"/>
              </a:solidFill>
              <a:latin typeface="Times New Roman" pitchFamily="18" charset="0"/>
            </a:endParaRPr>
          </a:p>
          <a:p>
            <a:pPr algn="ctr" eaLnBrk="0" hangingPunct="0">
              <a:lnSpc>
                <a:spcPct val="75000"/>
              </a:lnSpc>
              <a:spcBef>
                <a:spcPct val="50000"/>
              </a:spcBef>
            </a:pPr>
            <a:r>
              <a:rPr lang="en-US" sz="2000">
                <a:solidFill>
                  <a:schemeClr val="tx2"/>
                </a:solidFill>
                <a:latin typeface="Times New Roman" pitchFamily="18" charset="0"/>
              </a:rPr>
              <a:t>Inve</a:t>
            </a:r>
            <a:r>
              <a:rPr lang="es-ES" sz="2000">
                <a:solidFill>
                  <a:schemeClr val="tx2"/>
                </a:solidFill>
                <a:latin typeface="Times New Roman" pitchFamily="18" charset="0"/>
              </a:rPr>
              <a:t>rsiones</a:t>
            </a:r>
            <a:r>
              <a:rPr lang="en-US" sz="2000">
                <a:solidFill>
                  <a:schemeClr val="tx2"/>
                </a:solidFill>
                <a:latin typeface="Times New Roman" pitchFamily="18" charset="0"/>
              </a:rPr>
              <a:t> (S)</a:t>
            </a:r>
          </a:p>
          <a:p>
            <a:pPr algn="ctr" eaLnBrk="0" hangingPunct="0">
              <a:lnSpc>
                <a:spcPct val="75000"/>
              </a:lnSpc>
              <a:spcBef>
                <a:spcPct val="50000"/>
              </a:spcBef>
            </a:pPr>
            <a:r>
              <a:rPr lang="es-ES" sz="2000">
                <a:solidFill>
                  <a:schemeClr val="tx2"/>
                </a:solidFill>
                <a:latin typeface="Times New Roman" pitchFamily="18" charset="0"/>
              </a:rPr>
              <a:t>Protección de Activos</a:t>
            </a:r>
            <a:r>
              <a:rPr lang="en-US" sz="2000">
                <a:solidFill>
                  <a:schemeClr val="tx2"/>
                </a:solidFill>
                <a:latin typeface="Times New Roman" pitchFamily="18" charset="0"/>
              </a:rPr>
              <a:t> (I)</a:t>
            </a:r>
          </a:p>
          <a:p>
            <a:pPr algn="ctr" eaLnBrk="0" hangingPunct="0">
              <a:lnSpc>
                <a:spcPct val="75000"/>
              </a:lnSpc>
              <a:spcBef>
                <a:spcPct val="50000"/>
              </a:spcBef>
            </a:pPr>
            <a:r>
              <a:rPr lang="es-ES" sz="2000">
                <a:solidFill>
                  <a:schemeClr val="tx2"/>
                </a:solidFill>
                <a:latin typeface="Times New Roman" pitchFamily="18" charset="0"/>
              </a:rPr>
              <a:t>Salud</a:t>
            </a:r>
            <a:r>
              <a:rPr lang="en-US" sz="2400">
                <a:solidFill>
                  <a:schemeClr val="tx2"/>
                </a:solidFill>
                <a:latin typeface="Times New Roman" pitchFamily="18" charset="0"/>
              </a:rPr>
              <a:t> </a:t>
            </a:r>
            <a:r>
              <a:rPr lang="en-US" sz="1600">
                <a:solidFill>
                  <a:schemeClr val="tx2"/>
                </a:solidFill>
                <a:latin typeface="Times New Roman" pitchFamily="18" charset="0"/>
              </a:rPr>
              <a:t>(C,S,I)</a:t>
            </a:r>
          </a:p>
        </p:txBody>
      </p:sp>
      <p:sp>
        <p:nvSpPr>
          <p:cNvPr id="22541" name="Text Box 13"/>
          <p:cNvSpPr txBox="1">
            <a:spLocks noChangeArrowheads="1"/>
          </p:cNvSpPr>
          <p:nvPr/>
        </p:nvSpPr>
        <p:spPr bwMode="auto">
          <a:xfrm>
            <a:off x="685800" y="4724400"/>
            <a:ext cx="1447800" cy="457200"/>
          </a:xfrm>
          <a:prstGeom prst="rect">
            <a:avLst/>
          </a:prstGeom>
          <a:noFill/>
          <a:ln w="9525">
            <a:noFill/>
            <a:miter lim="800000"/>
            <a:headEnd/>
            <a:tailEnd/>
          </a:ln>
          <a:effectLst/>
        </p:spPr>
        <p:txBody>
          <a:bodyPr>
            <a:spAutoFit/>
          </a:bodyPr>
          <a:lstStyle/>
          <a:p>
            <a:pPr algn="ctr" eaLnBrk="0" hangingPunct="0">
              <a:spcBef>
                <a:spcPct val="50000"/>
              </a:spcBef>
            </a:pPr>
            <a:r>
              <a:rPr lang="es-ES" sz="2400">
                <a:solidFill>
                  <a:schemeClr val="tx2"/>
                </a:solidFill>
                <a:latin typeface="Times New Roman" pitchFamily="18" charset="0"/>
              </a:rPr>
              <a:t>V</a:t>
            </a:r>
            <a:r>
              <a:rPr lang="en-US" sz="2400">
                <a:solidFill>
                  <a:schemeClr val="tx2"/>
                </a:solidFill>
                <a:latin typeface="Times New Roman" pitchFamily="18" charset="0"/>
              </a:rPr>
              <a:t>e</a:t>
            </a:r>
            <a:r>
              <a:rPr lang="es-ES" sz="2400">
                <a:solidFill>
                  <a:schemeClr val="tx2"/>
                </a:solidFill>
                <a:latin typeface="Times New Roman" pitchFamily="18" charset="0"/>
              </a:rPr>
              <a:t>jez</a:t>
            </a:r>
            <a:r>
              <a:rPr lang="en-US" sz="2400">
                <a:solidFill>
                  <a:schemeClr val="tx2"/>
                </a:solidFill>
                <a:latin typeface="Times New Roman" pitchFamily="18" charset="0"/>
              </a:rPr>
              <a:t> </a:t>
            </a:r>
            <a:r>
              <a:rPr lang="en-US" sz="1600">
                <a:solidFill>
                  <a:schemeClr val="tx2"/>
                </a:solidFill>
                <a:latin typeface="Times New Roman" pitchFamily="18" charset="0"/>
              </a:rPr>
              <a:t>(I,S)</a:t>
            </a:r>
          </a:p>
        </p:txBody>
      </p:sp>
      <p:sp>
        <p:nvSpPr>
          <p:cNvPr id="22542" name="Text Box 14"/>
          <p:cNvSpPr txBox="1">
            <a:spLocks noChangeArrowheads="1"/>
          </p:cNvSpPr>
          <p:nvPr/>
        </p:nvSpPr>
        <p:spPr bwMode="auto">
          <a:xfrm>
            <a:off x="1981200" y="5562600"/>
            <a:ext cx="3657600" cy="701675"/>
          </a:xfrm>
          <a:prstGeom prst="rect">
            <a:avLst/>
          </a:prstGeom>
          <a:noFill/>
          <a:ln w="9525">
            <a:noFill/>
            <a:miter lim="800000"/>
            <a:headEnd/>
            <a:tailEnd/>
          </a:ln>
          <a:effectLst/>
        </p:spPr>
        <p:txBody>
          <a:bodyPr>
            <a:spAutoFit/>
          </a:bodyPr>
          <a:lstStyle/>
          <a:p>
            <a:pPr algn="ctr" eaLnBrk="0" hangingPunct="0">
              <a:spcBef>
                <a:spcPct val="50000"/>
              </a:spcBef>
            </a:pPr>
            <a:r>
              <a:rPr lang="en-US" sz="2400">
                <a:solidFill>
                  <a:schemeClr val="tx2"/>
                </a:solidFill>
                <a:latin typeface="Times New Roman" pitchFamily="18" charset="0"/>
              </a:rPr>
              <a:t>Ceremon</a:t>
            </a:r>
            <a:r>
              <a:rPr lang="es-ES" sz="2400">
                <a:solidFill>
                  <a:schemeClr val="tx2"/>
                </a:solidFill>
                <a:latin typeface="Times New Roman" pitchFamily="18" charset="0"/>
              </a:rPr>
              <a:t>ia del Matrimonio </a:t>
            </a:r>
            <a:r>
              <a:rPr lang="en-US" sz="2400">
                <a:solidFill>
                  <a:schemeClr val="tx2"/>
                </a:solidFill>
                <a:latin typeface="Times New Roman" pitchFamily="18" charset="0"/>
              </a:rPr>
              <a:t> </a:t>
            </a:r>
            <a:r>
              <a:rPr lang="en-US" sz="1600">
                <a:solidFill>
                  <a:schemeClr val="tx2"/>
                </a:solidFill>
                <a:latin typeface="Times New Roman" pitchFamily="18" charset="0"/>
              </a:rPr>
              <a:t>(C,S)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Monique Cohen                          Microfinance Opportunities  </a:t>
            </a:r>
          </a:p>
        </p:txBody>
      </p:sp>
      <p:sp>
        <p:nvSpPr>
          <p:cNvPr id="5" name="Slide Number Placeholder 5"/>
          <p:cNvSpPr>
            <a:spLocks noGrp="1"/>
          </p:cNvSpPr>
          <p:nvPr>
            <p:ph type="sldNum" sz="quarter" idx="12"/>
          </p:nvPr>
        </p:nvSpPr>
        <p:spPr/>
        <p:txBody>
          <a:bodyPr/>
          <a:lstStyle/>
          <a:p>
            <a:fld id="{EC1FCBCF-EFD8-454D-B768-80AB6F2A9B41}" type="slidenum">
              <a:rPr lang="en-US"/>
              <a:pPr/>
              <a:t>11</a:t>
            </a:fld>
            <a:endParaRPr lang="en-US"/>
          </a:p>
        </p:txBody>
      </p:sp>
      <p:sp>
        <p:nvSpPr>
          <p:cNvPr id="20482" name="Rectangle 2"/>
          <p:cNvSpPr>
            <a:spLocks noGrp="1" noChangeArrowheads="1"/>
          </p:cNvSpPr>
          <p:nvPr>
            <p:ph type="title"/>
          </p:nvPr>
        </p:nvSpPr>
        <p:spPr>
          <a:xfrm>
            <a:off x="685800" y="533400"/>
            <a:ext cx="7924800" cy="1447800"/>
          </a:xfrm>
        </p:spPr>
        <p:txBody>
          <a:bodyPr/>
          <a:lstStyle/>
          <a:p>
            <a:r>
              <a:rPr lang="es-CO">
                <a:solidFill>
                  <a:srgbClr val="CC3300"/>
                </a:solidFill>
                <a:cs typeface="Times New Roman" pitchFamily="18" charset="0"/>
              </a:rPr>
              <a:t>Microfinanzas impulsada por el mercado</a:t>
            </a:r>
            <a:br>
              <a:rPr lang="es-CO">
                <a:solidFill>
                  <a:srgbClr val="CC3300"/>
                </a:solidFill>
                <a:cs typeface="Times New Roman" pitchFamily="18" charset="0"/>
              </a:rPr>
            </a:br>
            <a:endParaRPr lang="en-US" sz="4000"/>
          </a:p>
        </p:txBody>
      </p:sp>
      <p:sp>
        <p:nvSpPr>
          <p:cNvPr id="20483" name="Rectangle 3"/>
          <p:cNvSpPr>
            <a:spLocks noGrp="1" noChangeArrowheads="1"/>
          </p:cNvSpPr>
          <p:nvPr>
            <p:ph type="body" idx="1"/>
          </p:nvPr>
        </p:nvSpPr>
        <p:spPr>
          <a:xfrm>
            <a:off x="457200" y="1676400"/>
            <a:ext cx="8229600" cy="3124200"/>
          </a:xfrm>
        </p:spPr>
        <p:txBody>
          <a:bodyPr/>
          <a:lstStyle/>
          <a:p>
            <a:pPr marL="669925" lvl="1" indent="-325438">
              <a:lnSpc>
                <a:spcPct val="130000"/>
              </a:lnSpc>
              <a:buFontTx/>
              <a:buNone/>
            </a:pPr>
            <a:endParaRPr lang="es-ES" sz="2400"/>
          </a:p>
          <a:p>
            <a:pPr marL="669925" lvl="1" indent="-325438">
              <a:lnSpc>
                <a:spcPct val="130000"/>
              </a:lnSpc>
            </a:pPr>
            <a:r>
              <a:rPr lang="es-CO" sz="2400"/>
              <a:t>Correspondencia entre los productos y las necesidades de los clientes</a:t>
            </a:r>
            <a:endParaRPr lang="en-US" sz="2400"/>
          </a:p>
          <a:p>
            <a:pPr marL="669925" lvl="1" indent="-325438">
              <a:lnSpc>
                <a:spcPct val="90000"/>
              </a:lnSpc>
            </a:pPr>
            <a:r>
              <a:rPr lang="es-CO" sz="2400"/>
              <a:t>Correspondencia entre los ciclos y sumas de amortización y las necesidades de los clientes</a:t>
            </a:r>
          </a:p>
          <a:p>
            <a:pPr marL="669925" lvl="1" indent="-325438">
              <a:lnSpc>
                <a:spcPct val="90000"/>
              </a:lnSpc>
            </a:pPr>
            <a:r>
              <a:rPr lang="es-CO" sz="2400"/>
              <a:t>Correspondencia entre el tamaño del crédito y las necesidades de los clientes</a:t>
            </a:r>
          </a:p>
          <a:p>
            <a:pPr marL="669925" lvl="1" indent="-325438">
              <a:lnSpc>
                <a:spcPct val="90000"/>
              </a:lnSpc>
            </a:pPr>
            <a:r>
              <a:rPr lang="es-CO" sz="2400"/>
              <a:t>Correspondencia entre los flujos financieros del hogar y los ciclos de amortización</a:t>
            </a:r>
            <a:endParaRPr lang="en-US" sz="2400"/>
          </a:p>
          <a:p>
            <a:pPr marL="669925" lvl="1" indent="-325438">
              <a:lnSpc>
                <a:spcPct val="90000"/>
              </a:lnSpc>
              <a:buFontTx/>
              <a:buChar char="•"/>
            </a:pPr>
            <a:endParaRPr lang="en-US" sz="2400"/>
          </a:p>
          <a:p>
            <a:pPr>
              <a:lnSpc>
                <a:spcPct val="90000"/>
              </a:lnSpc>
            </a:pPr>
            <a:endParaRPr 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20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wipe(left)">
                                      <p:cBhvr>
                                        <p:cTn id="12" dur="500"/>
                                        <p:tgtEl>
                                          <p:spTgt spid="2048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animEffect transition="in" filter="wipe(left)">
                                      <p:cBhvr>
                                        <p:cTn id="15" dur="500"/>
                                        <p:tgtEl>
                                          <p:spTgt spid="2048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0483">
                                            <p:txEl>
                                              <p:pRg st="3" end="3"/>
                                            </p:txEl>
                                          </p:spTgt>
                                        </p:tgtEl>
                                        <p:attrNameLst>
                                          <p:attrName>style.visibility</p:attrName>
                                        </p:attrNameLst>
                                      </p:cBhvr>
                                      <p:to>
                                        <p:strVal val="visible"/>
                                      </p:to>
                                    </p:set>
                                    <p:animEffect transition="in" filter="wipe(left)">
                                      <p:cBhvr>
                                        <p:cTn id="18" dur="500"/>
                                        <p:tgtEl>
                                          <p:spTgt spid="2048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0483">
                                            <p:txEl>
                                              <p:pRg st="4" end="4"/>
                                            </p:txEl>
                                          </p:spTgt>
                                        </p:tgtEl>
                                        <p:attrNameLst>
                                          <p:attrName>style.visibility</p:attrName>
                                        </p:attrNameLst>
                                      </p:cBhvr>
                                      <p:to>
                                        <p:strVal val="visible"/>
                                      </p:to>
                                    </p:set>
                                    <p:animEffect transition="in" filter="wipe(left)">
                                      <p:cBhvr>
                                        <p:cTn id="21"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Monique Cohen                          Microfinance Opportunities  </a:t>
            </a:r>
          </a:p>
        </p:txBody>
      </p:sp>
      <p:sp>
        <p:nvSpPr>
          <p:cNvPr id="5" name="Slide Number Placeholder 5"/>
          <p:cNvSpPr>
            <a:spLocks noGrp="1"/>
          </p:cNvSpPr>
          <p:nvPr>
            <p:ph type="sldNum" sz="quarter" idx="12"/>
          </p:nvPr>
        </p:nvSpPr>
        <p:spPr/>
        <p:txBody>
          <a:bodyPr/>
          <a:lstStyle/>
          <a:p>
            <a:fld id="{35C4ED16-74C2-4CA8-A21B-80DD5DE9207E}" type="slidenum">
              <a:rPr lang="en-US"/>
              <a:pPr/>
              <a:t>2</a:t>
            </a:fld>
            <a:endParaRPr lang="en-US"/>
          </a:p>
        </p:txBody>
      </p:sp>
      <p:sp>
        <p:nvSpPr>
          <p:cNvPr id="3074" name="Rectangle 2"/>
          <p:cNvSpPr>
            <a:spLocks noGrp="1" noChangeArrowheads="1"/>
          </p:cNvSpPr>
          <p:nvPr>
            <p:ph type="title"/>
          </p:nvPr>
        </p:nvSpPr>
        <p:spPr>
          <a:xfrm>
            <a:off x="457200" y="457200"/>
            <a:ext cx="8229600" cy="1447800"/>
          </a:xfrm>
        </p:spPr>
        <p:txBody>
          <a:bodyPr/>
          <a:lstStyle/>
          <a:p>
            <a:r>
              <a:rPr lang="es-CO">
                <a:solidFill>
                  <a:srgbClr val="CC3300"/>
                </a:solidFill>
                <a:cs typeface="Times New Roman" pitchFamily="18" charset="0"/>
              </a:rPr>
              <a:t>Los impactos de las Microfinanzas en la Pobreza</a:t>
            </a:r>
            <a:endParaRPr lang="en-US">
              <a:solidFill>
                <a:srgbClr val="CC3300"/>
              </a:solidFill>
            </a:endParaRPr>
          </a:p>
        </p:txBody>
      </p:sp>
      <p:sp>
        <p:nvSpPr>
          <p:cNvPr id="3075" name="Rectangle 3"/>
          <p:cNvSpPr>
            <a:spLocks noGrp="1" noChangeArrowheads="1"/>
          </p:cNvSpPr>
          <p:nvPr>
            <p:ph type="body" idx="1"/>
          </p:nvPr>
        </p:nvSpPr>
        <p:spPr>
          <a:xfrm>
            <a:off x="381000" y="2362200"/>
            <a:ext cx="8229600" cy="3276600"/>
          </a:xfrm>
        </p:spPr>
        <p:txBody>
          <a:bodyPr/>
          <a:lstStyle/>
          <a:p>
            <a:r>
              <a:rPr lang="es-CO" sz="2800">
                <a:cs typeface="Times New Roman" pitchFamily="18" charset="0"/>
              </a:rPr>
              <a:t>Aumentos de ingresos y de inversiones en activos</a:t>
            </a:r>
            <a:r>
              <a:rPr lang="en-US" sz="2800"/>
              <a:t> </a:t>
            </a:r>
          </a:p>
          <a:p>
            <a:r>
              <a:rPr lang="es-CO" sz="2800">
                <a:cs typeface="Times New Roman" pitchFamily="18" charset="0"/>
              </a:rPr>
              <a:t>Reducción de vulnerabilidad: los pobres tienen mayor capacidad para hacer frente a shocks financieros y otros sucesos causantes de tensión económica</a:t>
            </a:r>
            <a:r>
              <a:rPr lang="en-US" sz="2800"/>
              <a:t> </a:t>
            </a:r>
          </a:p>
          <a:p>
            <a:r>
              <a:rPr lang="es-CO" sz="2800"/>
              <a:t>Un mejor manejo financiero personal</a:t>
            </a:r>
            <a:endParaRPr lang="en-US" sz="2800"/>
          </a:p>
          <a:p>
            <a:endParaRPr 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wipe(left)">
                                      <p:cBhvr>
                                        <p:cTn id="12" dur="500"/>
                                        <p:tgtEl>
                                          <p:spTgt spid="30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wipe(left)">
                                      <p:cBhvr>
                                        <p:cTn id="17" dur="500"/>
                                        <p:tgtEl>
                                          <p:spTgt spid="30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wipe(left)">
                                      <p:cBhvr>
                                        <p:cTn id="22"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 name="Footer Placeholder 2"/>
          <p:cNvSpPr>
            <a:spLocks noGrp="1"/>
          </p:cNvSpPr>
          <p:nvPr>
            <p:ph type="ftr" sz="quarter" idx="11"/>
          </p:nvPr>
        </p:nvSpPr>
        <p:spPr/>
        <p:txBody>
          <a:bodyPr/>
          <a:lstStyle/>
          <a:p>
            <a:r>
              <a:rPr lang="en-US"/>
              <a:t>Monique Cohen                          Microfinance Opportunities  </a:t>
            </a:r>
          </a:p>
        </p:txBody>
      </p:sp>
      <p:sp>
        <p:nvSpPr>
          <p:cNvPr id="31" name="Slide Number Placeholder 3"/>
          <p:cNvSpPr>
            <a:spLocks noGrp="1"/>
          </p:cNvSpPr>
          <p:nvPr>
            <p:ph type="sldNum" sz="quarter" idx="12"/>
          </p:nvPr>
        </p:nvSpPr>
        <p:spPr/>
        <p:txBody>
          <a:bodyPr/>
          <a:lstStyle/>
          <a:p>
            <a:fld id="{7AF148EF-D562-4707-9376-7B34CB3DAAF6}" type="slidenum">
              <a:rPr lang="en-US"/>
              <a:pPr/>
              <a:t>3</a:t>
            </a:fld>
            <a:endParaRPr lang="en-US"/>
          </a:p>
        </p:txBody>
      </p:sp>
      <p:sp>
        <p:nvSpPr>
          <p:cNvPr id="18434" name="AutoShape 2"/>
          <p:cNvSpPr>
            <a:spLocks noChangeAspect="1" noChangeArrowheads="1" noTextEdit="1"/>
          </p:cNvSpPr>
          <p:nvPr/>
        </p:nvSpPr>
        <p:spPr bwMode="auto">
          <a:xfrm>
            <a:off x="1327150" y="1155700"/>
            <a:ext cx="6934200" cy="5175250"/>
          </a:xfrm>
          <a:prstGeom prst="rect">
            <a:avLst/>
          </a:prstGeom>
          <a:noFill/>
          <a:ln w="9525">
            <a:noFill/>
            <a:miter lim="800000"/>
            <a:headEnd/>
            <a:tailEnd/>
          </a:ln>
        </p:spPr>
        <p:txBody>
          <a:bodyPr/>
          <a:lstStyle/>
          <a:p>
            <a:endParaRPr lang="en-US"/>
          </a:p>
        </p:txBody>
      </p:sp>
      <p:sp>
        <p:nvSpPr>
          <p:cNvPr id="18435" name="Rectangle 3"/>
          <p:cNvSpPr>
            <a:spLocks noChangeArrowheads="1"/>
          </p:cNvSpPr>
          <p:nvPr/>
        </p:nvSpPr>
        <p:spPr bwMode="auto">
          <a:xfrm>
            <a:off x="1327150" y="1155700"/>
            <a:ext cx="6969125" cy="4940300"/>
          </a:xfrm>
          <a:prstGeom prst="rect">
            <a:avLst/>
          </a:prstGeom>
          <a:solidFill>
            <a:srgbClr val="FFFFFF"/>
          </a:solidFill>
          <a:ln w="9525">
            <a:noFill/>
            <a:miter lim="800000"/>
            <a:headEnd/>
            <a:tailEnd/>
          </a:ln>
        </p:spPr>
        <p:txBody>
          <a:bodyPr/>
          <a:lstStyle/>
          <a:p>
            <a:endParaRPr lang="en-US"/>
          </a:p>
        </p:txBody>
      </p:sp>
      <p:sp>
        <p:nvSpPr>
          <p:cNvPr id="18436" name="Rectangle 4"/>
          <p:cNvSpPr>
            <a:spLocks noChangeArrowheads="1"/>
          </p:cNvSpPr>
          <p:nvPr/>
        </p:nvSpPr>
        <p:spPr bwMode="auto">
          <a:xfrm>
            <a:off x="3670300" y="5973763"/>
            <a:ext cx="1588" cy="365125"/>
          </a:xfrm>
          <a:prstGeom prst="rect">
            <a:avLst/>
          </a:prstGeom>
          <a:noFill/>
          <a:ln w="9525">
            <a:noFill/>
            <a:miter lim="800000"/>
            <a:headEnd/>
            <a:tailEnd/>
          </a:ln>
        </p:spPr>
        <p:txBody>
          <a:bodyPr wrap="none" lIns="0" tIns="0" rIns="0" bIns="0">
            <a:spAutoFit/>
          </a:bodyPr>
          <a:lstStyle/>
          <a:p>
            <a:pPr eaLnBrk="0" hangingPunct="0"/>
            <a:endParaRPr lang="en-US" sz="2400">
              <a:solidFill>
                <a:srgbClr val="CC9900"/>
              </a:solidFill>
              <a:latin typeface="Times New Roman" pitchFamily="18" charset="0"/>
            </a:endParaRPr>
          </a:p>
        </p:txBody>
      </p:sp>
      <p:sp>
        <p:nvSpPr>
          <p:cNvPr id="18437" name="Rectangle 5"/>
          <p:cNvSpPr>
            <a:spLocks noChangeArrowheads="1"/>
          </p:cNvSpPr>
          <p:nvPr/>
        </p:nvSpPr>
        <p:spPr bwMode="auto">
          <a:xfrm>
            <a:off x="1854200" y="1624013"/>
            <a:ext cx="5915025" cy="865187"/>
          </a:xfrm>
          <a:prstGeom prst="rect">
            <a:avLst/>
          </a:prstGeom>
          <a:noFill/>
          <a:ln w="9525">
            <a:noFill/>
            <a:miter lim="800000"/>
            <a:headEnd/>
            <a:tailEnd/>
          </a:ln>
        </p:spPr>
        <p:txBody>
          <a:bodyPr/>
          <a:lstStyle/>
          <a:p>
            <a:endParaRPr lang="en-US"/>
          </a:p>
        </p:txBody>
      </p:sp>
      <p:sp>
        <p:nvSpPr>
          <p:cNvPr id="18438" name="Rectangle 6"/>
          <p:cNvSpPr>
            <a:spLocks noChangeArrowheads="1"/>
          </p:cNvSpPr>
          <p:nvPr/>
        </p:nvSpPr>
        <p:spPr bwMode="auto">
          <a:xfrm>
            <a:off x="1295400" y="1219200"/>
            <a:ext cx="7086600" cy="1339850"/>
          </a:xfrm>
          <a:prstGeom prst="rect">
            <a:avLst/>
          </a:prstGeom>
          <a:noFill/>
          <a:ln w="9525">
            <a:noFill/>
            <a:miter lim="800000"/>
            <a:headEnd/>
            <a:tailEnd/>
          </a:ln>
        </p:spPr>
        <p:txBody>
          <a:bodyPr lIns="0" tIns="0" rIns="0" bIns="0">
            <a:spAutoFit/>
          </a:bodyPr>
          <a:lstStyle/>
          <a:p>
            <a:pPr algn="ctr" eaLnBrk="0" hangingPunct="0"/>
            <a:r>
              <a:rPr lang="es-CO" sz="4400" b="1">
                <a:solidFill>
                  <a:srgbClr val="CC3300"/>
                </a:solidFill>
                <a:latin typeface="Times New Roman" pitchFamily="18" charset="0"/>
                <a:cs typeface="Times New Roman" pitchFamily="18" charset="0"/>
              </a:rPr>
              <a:t>¿Quiénes son los clientes?</a:t>
            </a:r>
          </a:p>
          <a:p>
            <a:pPr algn="ctr" eaLnBrk="0" hangingPunct="0"/>
            <a:r>
              <a:rPr lang="es-CO" sz="4400" b="1">
                <a:solidFill>
                  <a:srgbClr val="CC3300"/>
                </a:solidFill>
                <a:latin typeface="Times New Roman" pitchFamily="18" charset="0"/>
                <a:cs typeface="Times New Roman" pitchFamily="18" charset="0"/>
              </a:rPr>
              <a:t> </a:t>
            </a:r>
            <a:endParaRPr lang="en-US" sz="4400" b="1">
              <a:solidFill>
                <a:srgbClr val="CC3300"/>
              </a:solidFill>
              <a:latin typeface="Times New Roman" pitchFamily="18" charset="0"/>
            </a:endParaRPr>
          </a:p>
        </p:txBody>
      </p:sp>
      <p:sp>
        <p:nvSpPr>
          <p:cNvPr id="18439" name="Rectangle 7"/>
          <p:cNvSpPr>
            <a:spLocks noChangeArrowheads="1"/>
          </p:cNvSpPr>
          <p:nvPr/>
        </p:nvSpPr>
        <p:spPr bwMode="auto">
          <a:xfrm>
            <a:off x="1562100" y="3543300"/>
            <a:ext cx="6499225" cy="687388"/>
          </a:xfrm>
          <a:prstGeom prst="rect">
            <a:avLst/>
          </a:prstGeom>
          <a:noFill/>
          <a:ln w="14288">
            <a:solidFill>
              <a:srgbClr val="000000"/>
            </a:solidFill>
            <a:miter lim="800000"/>
            <a:headEnd/>
            <a:tailEnd/>
          </a:ln>
        </p:spPr>
        <p:txBody>
          <a:bodyPr/>
          <a:lstStyle/>
          <a:p>
            <a:endParaRPr lang="en-US"/>
          </a:p>
        </p:txBody>
      </p:sp>
      <p:sp>
        <p:nvSpPr>
          <p:cNvPr id="18440" name="Rectangle 8"/>
          <p:cNvSpPr>
            <a:spLocks noChangeArrowheads="1"/>
          </p:cNvSpPr>
          <p:nvPr/>
        </p:nvSpPr>
        <p:spPr bwMode="auto">
          <a:xfrm>
            <a:off x="1795463" y="3776663"/>
            <a:ext cx="863600" cy="279400"/>
          </a:xfrm>
          <a:prstGeom prst="rect">
            <a:avLst/>
          </a:prstGeom>
          <a:noFill/>
          <a:ln w="9525">
            <a:noFill/>
            <a:miter lim="800000"/>
            <a:headEnd/>
            <a:tailEnd/>
          </a:ln>
        </p:spPr>
        <p:txBody>
          <a:bodyPr/>
          <a:lstStyle/>
          <a:p>
            <a:endParaRPr lang="en-US"/>
          </a:p>
        </p:txBody>
      </p:sp>
      <p:sp>
        <p:nvSpPr>
          <p:cNvPr id="18441" name="Rectangle 9"/>
          <p:cNvSpPr>
            <a:spLocks noChangeArrowheads="1"/>
          </p:cNvSpPr>
          <p:nvPr/>
        </p:nvSpPr>
        <p:spPr bwMode="auto">
          <a:xfrm>
            <a:off x="1676400" y="3657600"/>
            <a:ext cx="914400" cy="425450"/>
          </a:xfrm>
          <a:prstGeom prst="rect">
            <a:avLst/>
          </a:prstGeom>
          <a:noFill/>
          <a:ln w="9525">
            <a:noFill/>
            <a:miter lim="800000"/>
            <a:headEnd/>
            <a:tailEnd/>
          </a:ln>
        </p:spPr>
        <p:txBody>
          <a:bodyPr lIns="0" tIns="0" rIns="0" bIns="0">
            <a:spAutoFit/>
          </a:bodyPr>
          <a:lstStyle/>
          <a:p>
            <a:pPr eaLnBrk="0" hangingPunct="0"/>
            <a:r>
              <a:rPr lang="en-US" sz="1400">
                <a:solidFill>
                  <a:srgbClr val="000000"/>
                </a:solidFill>
              </a:rPr>
              <a:t>Personas</a:t>
            </a:r>
          </a:p>
          <a:p>
            <a:pPr eaLnBrk="0" hangingPunct="0"/>
            <a:r>
              <a:rPr lang="en-US" sz="1400">
                <a:solidFill>
                  <a:srgbClr val="000000"/>
                </a:solidFill>
              </a:rPr>
              <a:t>indigentes </a:t>
            </a:r>
            <a:endParaRPr lang="en-US" sz="2400">
              <a:solidFill>
                <a:srgbClr val="CC9900"/>
              </a:solidFill>
              <a:latin typeface="Times New Roman" pitchFamily="18" charset="0"/>
            </a:endParaRPr>
          </a:p>
        </p:txBody>
      </p:sp>
      <p:sp>
        <p:nvSpPr>
          <p:cNvPr id="18442" name="Rectangle 10"/>
          <p:cNvSpPr>
            <a:spLocks noChangeArrowheads="1"/>
          </p:cNvSpPr>
          <p:nvPr/>
        </p:nvSpPr>
        <p:spPr bwMode="auto">
          <a:xfrm>
            <a:off x="2776538" y="3644900"/>
            <a:ext cx="877887" cy="498475"/>
          </a:xfrm>
          <a:prstGeom prst="rect">
            <a:avLst/>
          </a:prstGeom>
          <a:noFill/>
          <a:ln w="9525">
            <a:noFill/>
            <a:miter lim="800000"/>
            <a:headEnd/>
            <a:tailEnd/>
          </a:ln>
        </p:spPr>
        <p:txBody>
          <a:bodyPr/>
          <a:lstStyle/>
          <a:p>
            <a:endParaRPr lang="en-US"/>
          </a:p>
        </p:txBody>
      </p:sp>
      <p:sp>
        <p:nvSpPr>
          <p:cNvPr id="18443" name="Rectangle 11"/>
          <p:cNvSpPr>
            <a:spLocks noChangeArrowheads="1"/>
          </p:cNvSpPr>
          <p:nvPr/>
        </p:nvSpPr>
        <p:spPr bwMode="auto">
          <a:xfrm>
            <a:off x="2590800" y="3581400"/>
            <a:ext cx="919163" cy="1003300"/>
          </a:xfrm>
          <a:prstGeom prst="rect">
            <a:avLst/>
          </a:prstGeom>
          <a:noFill/>
          <a:ln w="9525">
            <a:noFill/>
            <a:miter lim="800000"/>
            <a:headEnd/>
            <a:tailEnd/>
          </a:ln>
        </p:spPr>
        <p:txBody>
          <a:bodyPr lIns="0" tIns="0" rIns="0" bIns="0">
            <a:spAutoFit/>
          </a:bodyPr>
          <a:lstStyle/>
          <a:p>
            <a:pPr eaLnBrk="0" hangingPunct="0"/>
            <a:r>
              <a:rPr lang="en-US" sz="1400">
                <a:solidFill>
                  <a:srgbClr val="000000"/>
                </a:solidFill>
              </a:rPr>
              <a:t>Extremadamente</a:t>
            </a:r>
          </a:p>
          <a:p>
            <a:pPr eaLnBrk="0" hangingPunct="0"/>
            <a:r>
              <a:rPr lang="en-US" sz="1400">
                <a:solidFill>
                  <a:srgbClr val="000000"/>
                </a:solidFill>
              </a:rPr>
              <a:t>Pobres </a:t>
            </a:r>
          </a:p>
          <a:p>
            <a:pPr eaLnBrk="0" hangingPunct="0"/>
            <a:endParaRPr lang="en-US" sz="2400">
              <a:solidFill>
                <a:srgbClr val="CC9900"/>
              </a:solidFill>
              <a:latin typeface="Times New Roman" pitchFamily="18" charset="0"/>
            </a:endParaRPr>
          </a:p>
        </p:txBody>
      </p:sp>
      <p:sp>
        <p:nvSpPr>
          <p:cNvPr id="18444" name="Rectangle 12"/>
          <p:cNvSpPr>
            <a:spLocks noChangeArrowheads="1"/>
          </p:cNvSpPr>
          <p:nvPr/>
        </p:nvSpPr>
        <p:spPr bwMode="auto">
          <a:xfrm>
            <a:off x="2590800" y="4038600"/>
            <a:ext cx="820738" cy="577850"/>
          </a:xfrm>
          <a:prstGeom prst="rect">
            <a:avLst/>
          </a:prstGeom>
          <a:noFill/>
          <a:ln w="9525">
            <a:noFill/>
            <a:miter lim="800000"/>
            <a:headEnd/>
            <a:tailEnd/>
          </a:ln>
        </p:spPr>
        <p:txBody>
          <a:bodyPr lIns="0" tIns="0" rIns="0" bIns="0">
            <a:spAutoFit/>
          </a:bodyPr>
          <a:lstStyle/>
          <a:p>
            <a:pPr eaLnBrk="0" hangingPunct="0"/>
            <a:endParaRPr lang="en-US" sz="1400">
              <a:solidFill>
                <a:srgbClr val="000000"/>
              </a:solidFill>
            </a:endParaRPr>
          </a:p>
          <a:p>
            <a:pPr eaLnBrk="0" hangingPunct="0"/>
            <a:endParaRPr lang="en-US" sz="2400">
              <a:solidFill>
                <a:srgbClr val="CC9900"/>
              </a:solidFill>
              <a:latin typeface="Times New Roman" pitchFamily="18" charset="0"/>
            </a:endParaRPr>
          </a:p>
        </p:txBody>
      </p:sp>
      <p:sp>
        <p:nvSpPr>
          <p:cNvPr id="18445" name="Rectangle 13"/>
          <p:cNvSpPr>
            <a:spLocks noChangeArrowheads="1"/>
          </p:cNvSpPr>
          <p:nvPr/>
        </p:nvSpPr>
        <p:spPr bwMode="auto">
          <a:xfrm>
            <a:off x="3654425" y="3644900"/>
            <a:ext cx="981075" cy="498475"/>
          </a:xfrm>
          <a:prstGeom prst="rect">
            <a:avLst/>
          </a:prstGeom>
          <a:noFill/>
          <a:ln w="9525">
            <a:noFill/>
            <a:miter lim="800000"/>
            <a:headEnd/>
            <a:tailEnd/>
          </a:ln>
        </p:spPr>
        <p:txBody>
          <a:bodyPr/>
          <a:lstStyle/>
          <a:p>
            <a:endParaRPr lang="en-US"/>
          </a:p>
        </p:txBody>
      </p:sp>
      <p:sp>
        <p:nvSpPr>
          <p:cNvPr id="18446" name="Rectangle 14"/>
          <p:cNvSpPr>
            <a:spLocks noChangeArrowheads="1"/>
          </p:cNvSpPr>
          <p:nvPr/>
        </p:nvSpPr>
        <p:spPr bwMode="auto">
          <a:xfrm>
            <a:off x="3505200" y="3657600"/>
            <a:ext cx="1152525" cy="425450"/>
          </a:xfrm>
          <a:prstGeom prst="rect">
            <a:avLst/>
          </a:prstGeom>
          <a:noFill/>
          <a:ln w="9525">
            <a:noFill/>
            <a:miter lim="800000"/>
            <a:headEnd/>
            <a:tailEnd/>
          </a:ln>
        </p:spPr>
        <p:txBody>
          <a:bodyPr lIns="0" tIns="0" rIns="0" bIns="0">
            <a:spAutoFit/>
          </a:bodyPr>
          <a:lstStyle/>
          <a:p>
            <a:pPr eaLnBrk="0" hangingPunct="0"/>
            <a:r>
              <a:rPr lang="en-US" sz="1200">
                <a:solidFill>
                  <a:srgbClr val="000000"/>
                </a:solidFill>
              </a:rPr>
              <a:t>Moderadamente</a:t>
            </a:r>
            <a:r>
              <a:rPr lang="en-US" sz="1400">
                <a:solidFill>
                  <a:srgbClr val="000000"/>
                </a:solidFill>
              </a:rPr>
              <a:t> Pobres </a:t>
            </a:r>
            <a:endParaRPr lang="en-US" sz="2400">
              <a:solidFill>
                <a:srgbClr val="CC9900"/>
              </a:solidFill>
              <a:latin typeface="Times New Roman" pitchFamily="18" charset="0"/>
            </a:endParaRPr>
          </a:p>
        </p:txBody>
      </p:sp>
      <p:sp>
        <p:nvSpPr>
          <p:cNvPr id="18449" name="Rectangle 17"/>
          <p:cNvSpPr>
            <a:spLocks noChangeArrowheads="1"/>
          </p:cNvSpPr>
          <p:nvPr/>
        </p:nvSpPr>
        <p:spPr bwMode="auto">
          <a:xfrm>
            <a:off x="4572000" y="2362200"/>
            <a:ext cx="381000" cy="3429000"/>
          </a:xfrm>
          <a:prstGeom prst="rect">
            <a:avLst/>
          </a:prstGeom>
          <a:solidFill>
            <a:srgbClr val="FFFFFF"/>
          </a:solidFill>
          <a:ln w="9525">
            <a:noFill/>
            <a:miter lim="800000"/>
            <a:headEnd/>
            <a:tailEnd/>
          </a:ln>
        </p:spPr>
        <p:txBody>
          <a:bodyPr/>
          <a:lstStyle/>
          <a:p>
            <a:r>
              <a:rPr lang="en-US" sz="1400"/>
              <a:t>L</a:t>
            </a:r>
          </a:p>
          <a:p>
            <a:r>
              <a:rPr lang="en-US" sz="1400"/>
              <a:t>I</a:t>
            </a:r>
          </a:p>
          <a:p>
            <a:r>
              <a:rPr lang="en-US" sz="1400"/>
              <a:t>NEA</a:t>
            </a:r>
            <a:endParaRPr lang="es-ES" sz="1400"/>
          </a:p>
          <a:p>
            <a:r>
              <a:rPr lang="en-US" sz="1400"/>
              <a:t> DE</a:t>
            </a:r>
            <a:endParaRPr lang="es-ES" sz="1400"/>
          </a:p>
          <a:p>
            <a:r>
              <a:rPr lang="en-US" sz="1400"/>
              <a:t> POBREZA</a:t>
            </a:r>
          </a:p>
        </p:txBody>
      </p:sp>
      <p:sp>
        <p:nvSpPr>
          <p:cNvPr id="18451" name="Rectangle 19"/>
          <p:cNvSpPr>
            <a:spLocks noChangeArrowheads="1"/>
          </p:cNvSpPr>
          <p:nvPr/>
        </p:nvSpPr>
        <p:spPr bwMode="auto">
          <a:xfrm>
            <a:off x="4826000" y="3089275"/>
            <a:ext cx="98425"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rPr>
              <a:t>  </a:t>
            </a:r>
            <a:endParaRPr lang="en-US" sz="2400">
              <a:solidFill>
                <a:srgbClr val="CC9900"/>
              </a:solidFill>
              <a:latin typeface="Times New Roman" pitchFamily="18" charset="0"/>
            </a:endParaRPr>
          </a:p>
        </p:txBody>
      </p:sp>
      <p:sp>
        <p:nvSpPr>
          <p:cNvPr id="18455" name="Rectangle 23"/>
          <p:cNvSpPr>
            <a:spLocks noChangeArrowheads="1"/>
          </p:cNvSpPr>
          <p:nvPr/>
        </p:nvSpPr>
        <p:spPr bwMode="auto">
          <a:xfrm>
            <a:off x="4840288" y="3924300"/>
            <a:ext cx="0" cy="577850"/>
          </a:xfrm>
          <a:prstGeom prst="rect">
            <a:avLst/>
          </a:prstGeom>
          <a:noFill/>
          <a:ln w="9525">
            <a:noFill/>
            <a:miter lim="800000"/>
            <a:headEnd/>
            <a:tailEnd/>
          </a:ln>
        </p:spPr>
        <p:txBody>
          <a:bodyPr wrap="none" lIns="0" tIns="0" rIns="0" bIns="0">
            <a:spAutoFit/>
          </a:bodyPr>
          <a:lstStyle/>
          <a:p>
            <a:pPr eaLnBrk="0" hangingPunct="0"/>
            <a:endParaRPr lang="en-US" sz="1400" b="1">
              <a:solidFill>
                <a:srgbClr val="000000"/>
              </a:solidFill>
            </a:endParaRPr>
          </a:p>
          <a:p>
            <a:pPr eaLnBrk="0" hangingPunct="0"/>
            <a:endParaRPr lang="en-US" sz="2400">
              <a:solidFill>
                <a:srgbClr val="CC9900"/>
              </a:solidFill>
              <a:latin typeface="Times New Roman" pitchFamily="18" charset="0"/>
            </a:endParaRPr>
          </a:p>
        </p:txBody>
      </p:sp>
      <p:sp>
        <p:nvSpPr>
          <p:cNvPr id="18461" name="Rectangle 29"/>
          <p:cNvSpPr>
            <a:spLocks noChangeArrowheads="1"/>
          </p:cNvSpPr>
          <p:nvPr/>
        </p:nvSpPr>
        <p:spPr bwMode="auto">
          <a:xfrm>
            <a:off x="5162550" y="3644900"/>
            <a:ext cx="981075" cy="165100"/>
          </a:xfrm>
          <a:prstGeom prst="rect">
            <a:avLst/>
          </a:prstGeom>
          <a:noFill/>
          <a:ln w="9525">
            <a:noFill/>
            <a:miter lim="800000"/>
            <a:headEnd/>
            <a:tailEnd/>
          </a:ln>
        </p:spPr>
        <p:txBody>
          <a:bodyPr/>
          <a:lstStyle/>
          <a:p>
            <a:endParaRPr lang="en-US"/>
          </a:p>
        </p:txBody>
      </p:sp>
      <p:sp>
        <p:nvSpPr>
          <p:cNvPr id="18462" name="Rectangle 30"/>
          <p:cNvSpPr>
            <a:spLocks noChangeArrowheads="1"/>
          </p:cNvSpPr>
          <p:nvPr/>
        </p:nvSpPr>
        <p:spPr bwMode="auto">
          <a:xfrm>
            <a:off x="5235575" y="3581400"/>
            <a:ext cx="1012825" cy="638175"/>
          </a:xfrm>
          <a:prstGeom prst="rect">
            <a:avLst/>
          </a:prstGeom>
          <a:noFill/>
          <a:ln w="9525">
            <a:noFill/>
            <a:miter lim="800000"/>
            <a:headEnd/>
            <a:tailEnd/>
          </a:ln>
        </p:spPr>
        <p:txBody>
          <a:bodyPr lIns="0" tIns="0" rIns="0" bIns="0">
            <a:spAutoFit/>
          </a:bodyPr>
          <a:lstStyle/>
          <a:p>
            <a:pPr eaLnBrk="0" hangingPunct="0"/>
            <a:r>
              <a:rPr lang="en-US" sz="1400">
                <a:solidFill>
                  <a:srgbClr val="000000"/>
                </a:solidFill>
              </a:rPr>
              <a:t>No Pobres </a:t>
            </a:r>
          </a:p>
          <a:p>
            <a:pPr eaLnBrk="0" hangingPunct="0"/>
            <a:r>
              <a:rPr lang="en-US" sz="1400">
                <a:solidFill>
                  <a:srgbClr val="000000"/>
                </a:solidFill>
              </a:rPr>
              <a:t>pero Vulnerables</a:t>
            </a:r>
            <a:endParaRPr lang="en-US" sz="2400">
              <a:solidFill>
                <a:srgbClr val="CC9900"/>
              </a:solidFill>
              <a:latin typeface="Times New Roman" pitchFamily="18" charset="0"/>
            </a:endParaRPr>
          </a:p>
        </p:txBody>
      </p:sp>
      <p:sp>
        <p:nvSpPr>
          <p:cNvPr id="18464" name="Rectangle 32"/>
          <p:cNvSpPr>
            <a:spLocks noChangeArrowheads="1"/>
          </p:cNvSpPr>
          <p:nvPr/>
        </p:nvSpPr>
        <p:spPr bwMode="auto">
          <a:xfrm>
            <a:off x="6261100" y="3703638"/>
            <a:ext cx="981075" cy="293687"/>
          </a:xfrm>
          <a:prstGeom prst="rect">
            <a:avLst/>
          </a:prstGeom>
          <a:noFill/>
          <a:ln w="9525">
            <a:noFill/>
            <a:miter lim="800000"/>
            <a:headEnd/>
            <a:tailEnd/>
          </a:ln>
        </p:spPr>
        <p:txBody>
          <a:bodyPr/>
          <a:lstStyle/>
          <a:p>
            <a:endParaRPr lang="en-US"/>
          </a:p>
        </p:txBody>
      </p:sp>
      <p:sp>
        <p:nvSpPr>
          <p:cNvPr id="18465" name="Rectangle 33"/>
          <p:cNvSpPr>
            <a:spLocks noChangeArrowheads="1"/>
          </p:cNvSpPr>
          <p:nvPr/>
        </p:nvSpPr>
        <p:spPr bwMode="auto">
          <a:xfrm>
            <a:off x="6334125" y="3748088"/>
            <a:ext cx="838200"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No Pobres</a:t>
            </a:r>
            <a:endParaRPr lang="en-US" sz="2400">
              <a:solidFill>
                <a:srgbClr val="CC9900"/>
              </a:solidFill>
              <a:latin typeface="Times New Roman" pitchFamily="18" charset="0"/>
            </a:endParaRPr>
          </a:p>
        </p:txBody>
      </p:sp>
      <p:sp>
        <p:nvSpPr>
          <p:cNvPr id="18466" name="Rectangle 34"/>
          <p:cNvSpPr>
            <a:spLocks noChangeArrowheads="1"/>
          </p:cNvSpPr>
          <p:nvPr/>
        </p:nvSpPr>
        <p:spPr bwMode="auto">
          <a:xfrm>
            <a:off x="7183438" y="3703638"/>
            <a:ext cx="877887" cy="293687"/>
          </a:xfrm>
          <a:prstGeom prst="rect">
            <a:avLst/>
          </a:prstGeom>
          <a:noFill/>
          <a:ln w="9525">
            <a:noFill/>
            <a:miter lim="800000"/>
            <a:headEnd/>
            <a:tailEnd/>
          </a:ln>
        </p:spPr>
        <p:txBody>
          <a:bodyPr/>
          <a:lstStyle/>
          <a:p>
            <a:endParaRPr lang="en-US"/>
          </a:p>
        </p:txBody>
      </p:sp>
      <p:sp>
        <p:nvSpPr>
          <p:cNvPr id="18467" name="Rectangle 35"/>
          <p:cNvSpPr>
            <a:spLocks noChangeArrowheads="1"/>
          </p:cNvSpPr>
          <p:nvPr/>
        </p:nvSpPr>
        <p:spPr bwMode="auto">
          <a:xfrm>
            <a:off x="7256463" y="3748088"/>
            <a:ext cx="444500" cy="21272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Ricos</a:t>
            </a:r>
            <a:endParaRPr lang="en-US" sz="2400">
              <a:solidFill>
                <a:srgbClr val="CC9900"/>
              </a:solidFill>
              <a:latin typeface="Times New Roman" pitchFamily="18" charset="0"/>
            </a:endParaRPr>
          </a:p>
        </p:txBody>
      </p:sp>
      <p:graphicFrame>
        <p:nvGraphicFramePr>
          <p:cNvPr id="18548" name="Group 116"/>
          <p:cNvGraphicFramePr>
            <a:graphicFrameLocks noGrp="1"/>
          </p:cNvGraphicFramePr>
          <p:nvPr/>
        </p:nvGraphicFramePr>
        <p:xfrm>
          <a:off x="4572000" y="2438400"/>
          <a:ext cx="381000" cy="3352800"/>
        </p:xfrm>
        <a:graphic>
          <a:graphicData uri="http://schemas.openxmlformats.org/drawingml/2006/table">
            <a:tbl>
              <a:tblPr/>
              <a:tblGrid>
                <a:gridCol w="381000"/>
              </a:tblGrid>
              <a:tr h="335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 name="Footer Placeholder 2"/>
          <p:cNvSpPr>
            <a:spLocks noGrp="1"/>
          </p:cNvSpPr>
          <p:nvPr>
            <p:ph type="ftr" sz="quarter" idx="11"/>
          </p:nvPr>
        </p:nvSpPr>
        <p:spPr/>
        <p:txBody>
          <a:bodyPr/>
          <a:lstStyle/>
          <a:p>
            <a:r>
              <a:rPr lang="en-US"/>
              <a:t>Monique Cohen                          Microfinance Opportunities  </a:t>
            </a:r>
          </a:p>
        </p:txBody>
      </p:sp>
      <p:sp>
        <p:nvSpPr>
          <p:cNvPr id="39" name="Slide Number Placeholder 3"/>
          <p:cNvSpPr>
            <a:spLocks noGrp="1"/>
          </p:cNvSpPr>
          <p:nvPr>
            <p:ph type="sldNum" sz="quarter" idx="12"/>
          </p:nvPr>
        </p:nvSpPr>
        <p:spPr/>
        <p:txBody>
          <a:bodyPr/>
          <a:lstStyle/>
          <a:p>
            <a:fld id="{B82C5AB8-F745-4CB1-8752-B8224883CDCC}" type="slidenum">
              <a:rPr lang="en-US"/>
              <a:pPr/>
              <a:t>4</a:t>
            </a:fld>
            <a:endParaRPr lang="en-US"/>
          </a:p>
        </p:txBody>
      </p:sp>
      <p:grpSp>
        <p:nvGrpSpPr>
          <p:cNvPr id="5160" name="Group 40"/>
          <p:cNvGrpSpPr>
            <a:grpSpLocks/>
          </p:cNvGrpSpPr>
          <p:nvPr/>
        </p:nvGrpSpPr>
        <p:grpSpPr bwMode="auto">
          <a:xfrm>
            <a:off x="1447800" y="990600"/>
            <a:ext cx="7086600" cy="5229225"/>
            <a:chOff x="816" y="728"/>
            <a:chExt cx="4464" cy="3294"/>
          </a:xfrm>
        </p:grpSpPr>
        <p:sp>
          <p:nvSpPr>
            <p:cNvPr id="5123" name="AutoShape 3"/>
            <p:cNvSpPr>
              <a:spLocks noChangeAspect="1" noChangeArrowheads="1" noTextEdit="1"/>
            </p:cNvSpPr>
            <p:nvPr/>
          </p:nvSpPr>
          <p:spPr bwMode="auto">
            <a:xfrm>
              <a:off x="836" y="728"/>
              <a:ext cx="4368" cy="3260"/>
            </a:xfrm>
            <a:prstGeom prst="rect">
              <a:avLst/>
            </a:prstGeom>
            <a:noFill/>
            <a:ln w="9525">
              <a:noFill/>
              <a:miter lim="800000"/>
              <a:headEnd/>
              <a:tailEnd/>
            </a:ln>
          </p:spPr>
          <p:txBody>
            <a:bodyPr/>
            <a:lstStyle/>
            <a:p>
              <a:endParaRPr lang="en-US"/>
            </a:p>
          </p:txBody>
        </p:sp>
        <p:sp>
          <p:nvSpPr>
            <p:cNvPr id="5124" name="Rectangle 4"/>
            <p:cNvSpPr>
              <a:spLocks noChangeArrowheads="1"/>
            </p:cNvSpPr>
            <p:nvPr/>
          </p:nvSpPr>
          <p:spPr bwMode="auto">
            <a:xfrm>
              <a:off x="836" y="728"/>
              <a:ext cx="4390" cy="3294"/>
            </a:xfrm>
            <a:prstGeom prst="rect">
              <a:avLst/>
            </a:prstGeom>
            <a:solidFill>
              <a:srgbClr val="FFFFFF"/>
            </a:solidFill>
            <a:ln w="9525">
              <a:noFill/>
              <a:miter lim="800000"/>
              <a:headEnd/>
              <a:tailEnd/>
            </a:ln>
          </p:spPr>
          <p:txBody>
            <a:bodyPr/>
            <a:lstStyle/>
            <a:p>
              <a:endParaRPr lang="en-US"/>
            </a:p>
          </p:txBody>
        </p:sp>
        <p:sp>
          <p:nvSpPr>
            <p:cNvPr id="5125" name="Rectangle 5"/>
            <p:cNvSpPr>
              <a:spLocks noChangeArrowheads="1"/>
            </p:cNvSpPr>
            <p:nvPr/>
          </p:nvSpPr>
          <p:spPr bwMode="auto">
            <a:xfrm>
              <a:off x="2312" y="3763"/>
              <a:ext cx="1" cy="230"/>
            </a:xfrm>
            <a:prstGeom prst="rect">
              <a:avLst/>
            </a:prstGeom>
            <a:noFill/>
            <a:ln w="9525">
              <a:noFill/>
              <a:miter lim="800000"/>
              <a:headEnd/>
              <a:tailEnd/>
            </a:ln>
          </p:spPr>
          <p:txBody>
            <a:bodyPr wrap="none" lIns="0" tIns="0" rIns="0" bIns="0">
              <a:spAutoFit/>
            </a:bodyPr>
            <a:lstStyle/>
            <a:p>
              <a:pPr eaLnBrk="0" hangingPunct="0"/>
              <a:endParaRPr lang="en-US" sz="2400">
                <a:solidFill>
                  <a:srgbClr val="CC9900"/>
                </a:solidFill>
                <a:latin typeface="Times New Roman" pitchFamily="18" charset="0"/>
              </a:endParaRPr>
            </a:p>
          </p:txBody>
        </p:sp>
        <p:sp>
          <p:nvSpPr>
            <p:cNvPr id="5126" name="Rectangle 6"/>
            <p:cNvSpPr>
              <a:spLocks noChangeArrowheads="1"/>
            </p:cNvSpPr>
            <p:nvPr/>
          </p:nvSpPr>
          <p:spPr bwMode="auto">
            <a:xfrm>
              <a:off x="1168" y="1023"/>
              <a:ext cx="3726" cy="545"/>
            </a:xfrm>
            <a:prstGeom prst="rect">
              <a:avLst/>
            </a:prstGeom>
            <a:noFill/>
            <a:ln w="9525">
              <a:noFill/>
              <a:miter lim="800000"/>
              <a:headEnd/>
              <a:tailEnd/>
            </a:ln>
          </p:spPr>
          <p:txBody>
            <a:bodyPr/>
            <a:lstStyle/>
            <a:p>
              <a:endParaRPr lang="en-US"/>
            </a:p>
          </p:txBody>
        </p:sp>
        <p:sp>
          <p:nvSpPr>
            <p:cNvPr id="5127" name="Rectangle 7"/>
            <p:cNvSpPr>
              <a:spLocks noChangeArrowheads="1"/>
            </p:cNvSpPr>
            <p:nvPr/>
          </p:nvSpPr>
          <p:spPr bwMode="auto">
            <a:xfrm>
              <a:off x="816" y="768"/>
              <a:ext cx="4464" cy="1266"/>
            </a:xfrm>
            <a:prstGeom prst="rect">
              <a:avLst/>
            </a:prstGeom>
            <a:noFill/>
            <a:ln w="9525">
              <a:noFill/>
              <a:miter lim="800000"/>
              <a:headEnd/>
              <a:tailEnd/>
            </a:ln>
          </p:spPr>
          <p:txBody>
            <a:bodyPr lIns="0" tIns="0" rIns="0" bIns="0">
              <a:spAutoFit/>
            </a:bodyPr>
            <a:lstStyle/>
            <a:p>
              <a:pPr algn="ctr" eaLnBrk="0" hangingPunct="0"/>
              <a:r>
                <a:rPr lang="es-CO" sz="4400" b="1">
                  <a:solidFill>
                    <a:srgbClr val="CC3300"/>
                  </a:solidFill>
                  <a:latin typeface="Times New Roman" pitchFamily="18" charset="0"/>
                  <a:cs typeface="Times New Roman" pitchFamily="18" charset="0"/>
                </a:rPr>
                <a:t>¿Quiénes son los clientes?</a:t>
              </a:r>
            </a:p>
            <a:p>
              <a:pPr algn="ctr" eaLnBrk="0" hangingPunct="0"/>
              <a:r>
                <a:rPr lang="es-CO" sz="4400" b="1">
                  <a:solidFill>
                    <a:srgbClr val="CC3300"/>
                  </a:solidFill>
                  <a:latin typeface="Times New Roman" pitchFamily="18" charset="0"/>
                  <a:cs typeface="Times New Roman" pitchFamily="18" charset="0"/>
                </a:rPr>
                <a:t> </a:t>
              </a:r>
              <a:endParaRPr lang="en-US" sz="4400" b="1">
                <a:solidFill>
                  <a:srgbClr val="CC3300"/>
                </a:solidFill>
                <a:latin typeface="Times New Roman" pitchFamily="18" charset="0"/>
              </a:endParaRPr>
            </a:p>
            <a:p>
              <a:pPr algn="ctr" eaLnBrk="0" hangingPunct="0"/>
              <a:endParaRPr lang="en-US" sz="4400" b="1">
                <a:solidFill>
                  <a:srgbClr val="CC3300"/>
                </a:solidFill>
                <a:latin typeface="Times New Roman" pitchFamily="18" charset="0"/>
              </a:endParaRPr>
            </a:p>
          </p:txBody>
        </p:sp>
        <p:sp>
          <p:nvSpPr>
            <p:cNvPr id="5128" name="Rectangle 8"/>
            <p:cNvSpPr>
              <a:spLocks noChangeArrowheads="1"/>
            </p:cNvSpPr>
            <p:nvPr/>
          </p:nvSpPr>
          <p:spPr bwMode="auto">
            <a:xfrm>
              <a:off x="984" y="2232"/>
              <a:ext cx="4094" cy="433"/>
            </a:xfrm>
            <a:prstGeom prst="rect">
              <a:avLst/>
            </a:prstGeom>
            <a:noFill/>
            <a:ln w="14288">
              <a:solidFill>
                <a:srgbClr val="000000"/>
              </a:solidFill>
              <a:miter lim="800000"/>
              <a:headEnd/>
              <a:tailEnd/>
            </a:ln>
          </p:spPr>
          <p:txBody>
            <a:bodyPr/>
            <a:lstStyle/>
            <a:p>
              <a:endParaRPr lang="en-US"/>
            </a:p>
          </p:txBody>
        </p:sp>
        <p:sp>
          <p:nvSpPr>
            <p:cNvPr id="5129" name="Rectangle 9"/>
            <p:cNvSpPr>
              <a:spLocks noChangeArrowheads="1"/>
            </p:cNvSpPr>
            <p:nvPr/>
          </p:nvSpPr>
          <p:spPr bwMode="auto">
            <a:xfrm>
              <a:off x="1131" y="2379"/>
              <a:ext cx="544" cy="176"/>
            </a:xfrm>
            <a:prstGeom prst="rect">
              <a:avLst/>
            </a:prstGeom>
            <a:noFill/>
            <a:ln w="9525">
              <a:noFill/>
              <a:miter lim="800000"/>
              <a:headEnd/>
              <a:tailEnd/>
            </a:ln>
          </p:spPr>
          <p:txBody>
            <a:bodyPr/>
            <a:lstStyle/>
            <a:p>
              <a:endParaRPr lang="en-US"/>
            </a:p>
          </p:txBody>
        </p:sp>
        <p:sp>
          <p:nvSpPr>
            <p:cNvPr id="5130" name="Rectangle 10"/>
            <p:cNvSpPr>
              <a:spLocks noChangeArrowheads="1"/>
            </p:cNvSpPr>
            <p:nvPr/>
          </p:nvSpPr>
          <p:spPr bwMode="auto">
            <a:xfrm>
              <a:off x="1177" y="2408"/>
              <a:ext cx="540" cy="498"/>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Personas</a:t>
              </a:r>
            </a:p>
            <a:p>
              <a:pPr eaLnBrk="0" hangingPunct="0"/>
              <a:r>
                <a:rPr lang="en-US" sz="1400">
                  <a:solidFill>
                    <a:srgbClr val="000000"/>
                  </a:solidFill>
                </a:rPr>
                <a:t>indigentes </a:t>
              </a:r>
              <a:endParaRPr lang="en-US" sz="2400">
                <a:solidFill>
                  <a:srgbClr val="CC9900"/>
                </a:solidFill>
                <a:latin typeface="Times New Roman" pitchFamily="18" charset="0"/>
              </a:endParaRPr>
            </a:p>
            <a:p>
              <a:pPr eaLnBrk="0" hangingPunct="0"/>
              <a:endParaRPr lang="en-US" sz="2400">
                <a:solidFill>
                  <a:srgbClr val="CC9900"/>
                </a:solidFill>
                <a:latin typeface="Times New Roman" pitchFamily="18" charset="0"/>
              </a:endParaRPr>
            </a:p>
          </p:txBody>
        </p:sp>
        <p:sp>
          <p:nvSpPr>
            <p:cNvPr id="5131" name="Rectangle 11"/>
            <p:cNvSpPr>
              <a:spLocks noChangeArrowheads="1"/>
            </p:cNvSpPr>
            <p:nvPr/>
          </p:nvSpPr>
          <p:spPr bwMode="auto">
            <a:xfrm>
              <a:off x="1749" y="2296"/>
              <a:ext cx="553" cy="314"/>
            </a:xfrm>
            <a:prstGeom prst="rect">
              <a:avLst/>
            </a:prstGeom>
            <a:noFill/>
            <a:ln w="9525">
              <a:noFill/>
              <a:miter lim="800000"/>
              <a:headEnd/>
              <a:tailEnd/>
            </a:ln>
          </p:spPr>
          <p:txBody>
            <a:bodyPr/>
            <a:lstStyle/>
            <a:p>
              <a:endParaRPr lang="en-US"/>
            </a:p>
          </p:txBody>
        </p:sp>
        <p:sp>
          <p:nvSpPr>
            <p:cNvPr id="5132" name="Rectangle 12"/>
            <p:cNvSpPr>
              <a:spLocks noChangeArrowheads="1"/>
            </p:cNvSpPr>
            <p:nvPr/>
          </p:nvSpPr>
          <p:spPr bwMode="auto">
            <a:xfrm>
              <a:off x="1795" y="2325"/>
              <a:ext cx="540" cy="632"/>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Extremada</a:t>
              </a:r>
            </a:p>
            <a:p>
              <a:pPr eaLnBrk="0" hangingPunct="0"/>
              <a:r>
                <a:rPr lang="en-US" sz="1400">
                  <a:solidFill>
                    <a:srgbClr val="000000"/>
                  </a:solidFill>
                </a:rPr>
                <a:t>Mente </a:t>
              </a:r>
            </a:p>
            <a:p>
              <a:pPr eaLnBrk="0" hangingPunct="0"/>
              <a:r>
                <a:rPr lang="en-US" sz="1400">
                  <a:solidFill>
                    <a:srgbClr val="000000"/>
                  </a:solidFill>
                </a:rPr>
                <a:t>Pobres</a:t>
              </a:r>
            </a:p>
            <a:p>
              <a:pPr eaLnBrk="0" hangingPunct="0"/>
              <a:endParaRPr lang="en-US" sz="2400">
                <a:solidFill>
                  <a:srgbClr val="CC9900"/>
                </a:solidFill>
                <a:latin typeface="Times New Roman" pitchFamily="18" charset="0"/>
              </a:endParaRPr>
            </a:p>
          </p:txBody>
        </p:sp>
        <p:sp>
          <p:nvSpPr>
            <p:cNvPr id="5133" name="Rectangle 13"/>
            <p:cNvSpPr>
              <a:spLocks noChangeArrowheads="1"/>
            </p:cNvSpPr>
            <p:nvPr/>
          </p:nvSpPr>
          <p:spPr bwMode="auto">
            <a:xfrm>
              <a:off x="1795" y="2463"/>
              <a:ext cx="0" cy="364"/>
            </a:xfrm>
            <a:prstGeom prst="rect">
              <a:avLst/>
            </a:prstGeom>
            <a:noFill/>
            <a:ln w="9525">
              <a:noFill/>
              <a:miter lim="800000"/>
              <a:headEnd/>
              <a:tailEnd/>
            </a:ln>
          </p:spPr>
          <p:txBody>
            <a:bodyPr wrap="none" lIns="0" tIns="0" rIns="0" bIns="0">
              <a:spAutoFit/>
            </a:bodyPr>
            <a:lstStyle/>
            <a:p>
              <a:pPr eaLnBrk="0" hangingPunct="0"/>
              <a:endParaRPr lang="en-US" sz="1400">
                <a:solidFill>
                  <a:srgbClr val="000000"/>
                </a:solidFill>
              </a:endParaRPr>
            </a:p>
            <a:p>
              <a:pPr eaLnBrk="0" hangingPunct="0"/>
              <a:endParaRPr lang="en-US" sz="2400">
                <a:solidFill>
                  <a:srgbClr val="CC9900"/>
                </a:solidFill>
                <a:latin typeface="Times New Roman" pitchFamily="18" charset="0"/>
              </a:endParaRPr>
            </a:p>
          </p:txBody>
        </p:sp>
        <p:sp>
          <p:nvSpPr>
            <p:cNvPr id="5134" name="Rectangle 14"/>
            <p:cNvSpPr>
              <a:spLocks noChangeArrowheads="1"/>
            </p:cNvSpPr>
            <p:nvPr/>
          </p:nvSpPr>
          <p:spPr bwMode="auto">
            <a:xfrm>
              <a:off x="2302" y="2296"/>
              <a:ext cx="618" cy="314"/>
            </a:xfrm>
            <a:prstGeom prst="rect">
              <a:avLst/>
            </a:prstGeom>
            <a:noFill/>
            <a:ln w="9525">
              <a:noFill/>
              <a:miter lim="800000"/>
              <a:headEnd/>
              <a:tailEnd/>
            </a:ln>
          </p:spPr>
          <p:txBody>
            <a:bodyPr/>
            <a:lstStyle/>
            <a:p>
              <a:endParaRPr lang="en-US"/>
            </a:p>
          </p:txBody>
        </p:sp>
        <p:sp>
          <p:nvSpPr>
            <p:cNvPr id="5135" name="Rectangle 15"/>
            <p:cNvSpPr>
              <a:spLocks noChangeArrowheads="1"/>
            </p:cNvSpPr>
            <p:nvPr/>
          </p:nvSpPr>
          <p:spPr bwMode="auto">
            <a:xfrm>
              <a:off x="2339" y="2325"/>
              <a:ext cx="843" cy="498"/>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Moderadamente </a:t>
              </a:r>
            </a:p>
            <a:p>
              <a:pPr eaLnBrk="0" hangingPunct="0"/>
              <a:r>
                <a:rPr lang="en-US" sz="1400">
                  <a:solidFill>
                    <a:srgbClr val="000000"/>
                  </a:solidFill>
                </a:rPr>
                <a:t>Pobres </a:t>
              </a:r>
            </a:p>
            <a:p>
              <a:pPr eaLnBrk="0" hangingPunct="0"/>
              <a:endParaRPr lang="en-US" sz="2400">
                <a:solidFill>
                  <a:srgbClr val="CC9900"/>
                </a:solidFill>
                <a:latin typeface="Times New Roman" pitchFamily="18" charset="0"/>
              </a:endParaRPr>
            </a:p>
          </p:txBody>
        </p:sp>
        <p:sp>
          <p:nvSpPr>
            <p:cNvPr id="5136" name="Rectangle 16"/>
            <p:cNvSpPr>
              <a:spLocks noChangeArrowheads="1"/>
            </p:cNvSpPr>
            <p:nvPr/>
          </p:nvSpPr>
          <p:spPr bwMode="auto">
            <a:xfrm>
              <a:off x="2487" y="2463"/>
              <a:ext cx="0" cy="230"/>
            </a:xfrm>
            <a:prstGeom prst="rect">
              <a:avLst/>
            </a:prstGeom>
            <a:noFill/>
            <a:ln w="9525">
              <a:noFill/>
              <a:miter lim="800000"/>
              <a:headEnd/>
              <a:tailEnd/>
            </a:ln>
          </p:spPr>
          <p:txBody>
            <a:bodyPr wrap="none" lIns="0" tIns="0" rIns="0" bIns="0">
              <a:spAutoFit/>
            </a:bodyPr>
            <a:lstStyle/>
            <a:p>
              <a:pPr eaLnBrk="0" hangingPunct="0"/>
              <a:endParaRPr lang="en-US" sz="2400">
                <a:solidFill>
                  <a:srgbClr val="CC9900"/>
                </a:solidFill>
                <a:latin typeface="Times New Roman" pitchFamily="18" charset="0"/>
              </a:endParaRPr>
            </a:p>
          </p:txBody>
        </p:sp>
        <p:sp>
          <p:nvSpPr>
            <p:cNvPr id="5137" name="Rectangle 17"/>
            <p:cNvSpPr>
              <a:spLocks noChangeArrowheads="1"/>
            </p:cNvSpPr>
            <p:nvPr/>
          </p:nvSpPr>
          <p:spPr bwMode="auto">
            <a:xfrm>
              <a:off x="2883" y="1715"/>
              <a:ext cx="369" cy="1753"/>
            </a:xfrm>
            <a:prstGeom prst="rect">
              <a:avLst/>
            </a:prstGeom>
            <a:solidFill>
              <a:srgbClr val="FFFFFF"/>
            </a:solidFill>
            <a:ln w="14288">
              <a:solidFill>
                <a:srgbClr val="000000"/>
              </a:solidFill>
              <a:miter lim="800000"/>
              <a:headEnd/>
              <a:tailEnd/>
            </a:ln>
          </p:spPr>
          <p:txBody>
            <a:bodyPr/>
            <a:lstStyle/>
            <a:p>
              <a:endParaRPr lang="en-US"/>
            </a:p>
          </p:txBody>
        </p:sp>
        <p:sp>
          <p:nvSpPr>
            <p:cNvPr id="5138" name="Rectangle 18"/>
            <p:cNvSpPr>
              <a:spLocks noChangeArrowheads="1"/>
            </p:cNvSpPr>
            <p:nvPr/>
          </p:nvSpPr>
          <p:spPr bwMode="auto">
            <a:xfrm>
              <a:off x="2994" y="1789"/>
              <a:ext cx="185" cy="1624"/>
            </a:xfrm>
            <a:prstGeom prst="rect">
              <a:avLst/>
            </a:prstGeom>
            <a:solidFill>
              <a:srgbClr val="FFFFFF"/>
            </a:solidFill>
            <a:ln w="9525">
              <a:noFill/>
              <a:miter lim="800000"/>
              <a:headEnd/>
              <a:tailEnd/>
            </a:ln>
          </p:spPr>
          <p:txBody>
            <a:bodyPr/>
            <a:lstStyle/>
            <a:p>
              <a:endParaRPr lang="en-US"/>
            </a:p>
          </p:txBody>
        </p:sp>
        <p:sp>
          <p:nvSpPr>
            <p:cNvPr id="5139" name="Rectangle 19"/>
            <p:cNvSpPr>
              <a:spLocks noChangeArrowheads="1"/>
            </p:cNvSpPr>
            <p:nvPr/>
          </p:nvSpPr>
          <p:spPr bwMode="auto">
            <a:xfrm>
              <a:off x="3049" y="1817"/>
              <a:ext cx="62" cy="1536"/>
            </a:xfrm>
            <a:prstGeom prst="rect">
              <a:avLst/>
            </a:prstGeom>
            <a:noFill/>
            <a:ln w="9525">
              <a:noFill/>
              <a:miter lim="800000"/>
              <a:headEnd/>
              <a:tailEnd/>
            </a:ln>
          </p:spPr>
          <p:txBody>
            <a:bodyPr wrap="none" lIns="0" tIns="0" rIns="0" bIns="0">
              <a:spAutoFit/>
            </a:bodyPr>
            <a:lstStyle/>
            <a:p>
              <a:pPr eaLnBrk="0" hangingPunct="0"/>
              <a:r>
                <a:rPr lang="en-US" sz="1000" b="1">
                  <a:solidFill>
                    <a:srgbClr val="000000"/>
                  </a:solidFill>
                </a:rPr>
                <a:t>L</a:t>
              </a:r>
            </a:p>
            <a:p>
              <a:pPr eaLnBrk="0" hangingPunct="0"/>
              <a:r>
                <a:rPr lang="en-US" sz="1000" b="1">
                  <a:solidFill>
                    <a:srgbClr val="000000"/>
                  </a:solidFill>
                </a:rPr>
                <a:t>I</a:t>
              </a:r>
            </a:p>
            <a:p>
              <a:pPr eaLnBrk="0" hangingPunct="0"/>
              <a:r>
                <a:rPr lang="en-US" sz="1000" b="1">
                  <a:solidFill>
                    <a:srgbClr val="000000"/>
                  </a:solidFill>
                </a:rPr>
                <a:t>N</a:t>
              </a:r>
            </a:p>
            <a:p>
              <a:pPr eaLnBrk="0" hangingPunct="0"/>
              <a:r>
                <a:rPr lang="en-US" sz="1000" b="1">
                  <a:solidFill>
                    <a:srgbClr val="000000"/>
                  </a:solidFill>
                </a:rPr>
                <a:t>E</a:t>
              </a:r>
            </a:p>
            <a:p>
              <a:pPr eaLnBrk="0" hangingPunct="0"/>
              <a:r>
                <a:rPr lang="en-US" sz="1000" b="1">
                  <a:solidFill>
                    <a:srgbClr val="000000"/>
                  </a:solidFill>
                </a:rPr>
                <a:t>A</a:t>
              </a:r>
            </a:p>
            <a:p>
              <a:pPr eaLnBrk="0" hangingPunct="0"/>
              <a:endParaRPr lang="en-US" sz="1000" b="1">
                <a:solidFill>
                  <a:srgbClr val="000000"/>
                </a:solidFill>
              </a:endParaRPr>
            </a:p>
            <a:p>
              <a:pPr eaLnBrk="0" hangingPunct="0"/>
              <a:r>
                <a:rPr lang="en-US" sz="1000" b="1">
                  <a:solidFill>
                    <a:srgbClr val="000000"/>
                  </a:solidFill>
                </a:rPr>
                <a:t>D</a:t>
              </a:r>
            </a:p>
            <a:p>
              <a:pPr eaLnBrk="0" hangingPunct="0"/>
              <a:r>
                <a:rPr lang="en-US" sz="1000" b="1">
                  <a:solidFill>
                    <a:srgbClr val="000000"/>
                  </a:solidFill>
                </a:rPr>
                <a:t>E</a:t>
              </a:r>
            </a:p>
            <a:p>
              <a:pPr eaLnBrk="0" hangingPunct="0"/>
              <a:endParaRPr lang="en-US" sz="1000" b="1">
                <a:solidFill>
                  <a:srgbClr val="000000"/>
                </a:solidFill>
              </a:endParaRPr>
            </a:p>
            <a:p>
              <a:pPr eaLnBrk="0" hangingPunct="0"/>
              <a:r>
                <a:rPr lang="en-US" sz="1000" b="1">
                  <a:solidFill>
                    <a:srgbClr val="000000"/>
                  </a:solidFill>
                </a:rPr>
                <a:t>P</a:t>
              </a:r>
            </a:p>
            <a:p>
              <a:pPr eaLnBrk="0" hangingPunct="0"/>
              <a:r>
                <a:rPr lang="en-US" sz="1000" b="1">
                  <a:solidFill>
                    <a:srgbClr val="000000"/>
                  </a:solidFill>
                </a:rPr>
                <a:t>O</a:t>
              </a:r>
            </a:p>
            <a:p>
              <a:pPr eaLnBrk="0" hangingPunct="0"/>
              <a:r>
                <a:rPr lang="en-US" sz="1000" b="1">
                  <a:solidFill>
                    <a:srgbClr val="000000"/>
                  </a:solidFill>
                </a:rPr>
                <a:t>B</a:t>
              </a:r>
            </a:p>
            <a:p>
              <a:pPr eaLnBrk="0" hangingPunct="0"/>
              <a:r>
                <a:rPr lang="en-US" sz="1000" b="1">
                  <a:solidFill>
                    <a:srgbClr val="000000"/>
                  </a:solidFill>
                </a:rPr>
                <a:t>R</a:t>
              </a:r>
            </a:p>
            <a:p>
              <a:pPr eaLnBrk="0" hangingPunct="0"/>
              <a:r>
                <a:rPr lang="en-US" sz="1000" b="1">
                  <a:solidFill>
                    <a:srgbClr val="000000"/>
                  </a:solidFill>
                </a:rPr>
                <a:t>E</a:t>
              </a:r>
            </a:p>
            <a:p>
              <a:pPr eaLnBrk="0" hangingPunct="0"/>
              <a:r>
                <a:rPr lang="en-US" sz="1000" b="1">
                  <a:solidFill>
                    <a:srgbClr val="000000"/>
                  </a:solidFill>
                </a:rPr>
                <a:t>Z</a:t>
              </a:r>
            </a:p>
            <a:p>
              <a:pPr eaLnBrk="0" hangingPunct="0"/>
              <a:r>
                <a:rPr lang="en-US" sz="1000" b="1">
                  <a:solidFill>
                    <a:srgbClr val="000000"/>
                  </a:solidFill>
                </a:rPr>
                <a:t>A</a:t>
              </a:r>
            </a:p>
          </p:txBody>
        </p:sp>
        <p:sp>
          <p:nvSpPr>
            <p:cNvPr id="5140" name="Rectangle 20"/>
            <p:cNvSpPr>
              <a:spLocks noChangeArrowheads="1"/>
            </p:cNvSpPr>
            <p:nvPr/>
          </p:nvSpPr>
          <p:spPr bwMode="auto">
            <a:xfrm>
              <a:off x="3040" y="1946"/>
              <a:ext cx="0" cy="230"/>
            </a:xfrm>
            <a:prstGeom prst="rect">
              <a:avLst/>
            </a:prstGeom>
            <a:noFill/>
            <a:ln w="9525">
              <a:noFill/>
              <a:miter lim="800000"/>
              <a:headEnd/>
              <a:tailEnd/>
            </a:ln>
          </p:spPr>
          <p:txBody>
            <a:bodyPr wrap="none" lIns="0" tIns="0" rIns="0" bIns="0">
              <a:spAutoFit/>
            </a:bodyPr>
            <a:lstStyle/>
            <a:p>
              <a:pPr eaLnBrk="0" hangingPunct="0"/>
              <a:endParaRPr lang="en-US" sz="2400">
                <a:solidFill>
                  <a:srgbClr val="CC9900"/>
                </a:solidFill>
                <a:latin typeface="Times New Roman" pitchFamily="18" charset="0"/>
              </a:endParaRPr>
            </a:p>
          </p:txBody>
        </p:sp>
        <p:sp>
          <p:nvSpPr>
            <p:cNvPr id="5141" name="Rectangle 21"/>
            <p:cNvSpPr>
              <a:spLocks noChangeArrowheads="1"/>
            </p:cNvSpPr>
            <p:nvPr/>
          </p:nvSpPr>
          <p:spPr bwMode="auto">
            <a:xfrm>
              <a:off x="3049" y="2085"/>
              <a:ext cx="0" cy="230"/>
            </a:xfrm>
            <a:prstGeom prst="rect">
              <a:avLst/>
            </a:prstGeom>
            <a:noFill/>
            <a:ln w="9525">
              <a:noFill/>
              <a:miter lim="800000"/>
              <a:headEnd/>
              <a:tailEnd/>
            </a:ln>
          </p:spPr>
          <p:txBody>
            <a:bodyPr wrap="none" lIns="0" tIns="0" rIns="0" bIns="0">
              <a:spAutoFit/>
            </a:bodyPr>
            <a:lstStyle/>
            <a:p>
              <a:pPr eaLnBrk="0" hangingPunct="0"/>
              <a:endParaRPr lang="en-US" sz="2400">
                <a:solidFill>
                  <a:srgbClr val="CC9900"/>
                </a:solidFill>
                <a:latin typeface="Times New Roman" pitchFamily="18" charset="0"/>
              </a:endParaRPr>
            </a:p>
          </p:txBody>
        </p:sp>
        <p:sp>
          <p:nvSpPr>
            <p:cNvPr id="5142" name="Rectangle 22"/>
            <p:cNvSpPr>
              <a:spLocks noChangeArrowheads="1"/>
            </p:cNvSpPr>
            <p:nvPr/>
          </p:nvSpPr>
          <p:spPr bwMode="auto">
            <a:xfrm>
              <a:off x="3049" y="2214"/>
              <a:ext cx="0" cy="230"/>
            </a:xfrm>
            <a:prstGeom prst="rect">
              <a:avLst/>
            </a:prstGeom>
            <a:noFill/>
            <a:ln w="9525">
              <a:noFill/>
              <a:miter lim="800000"/>
              <a:headEnd/>
              <a:tailEnd/>
            </a:ln>
          </p:spPr>
          <p:txBody>
            <a:bodyPr wrap="none" lIns="0" tIns="0" rIns="0" bIns="0">
              <a:spAutoFit/>
            </a:bodyPr>
            <a:lstStyle/>
            <a:p>
              <a:pPr eaLnBrk="0" hangingPunct="0"/>
              <a:endParaRPr lang="en-US" sz="2400">
                <a:solidFill>
                  <a:srgbClr val="CC9900"/>
                </a:solidFill>
                <a:latin typeface="Times New Roman" pitchFamily="18" charset="0"/>
              </a:endParaRPr>
            </a:p>
          </p:txBody>
        </p:sp>
        <p:sp>
          <p:nvSpPr>
            <p:cNvPr id="5143" name="Rectangle 23"/>
            <p:cNvSpPr>
              <a:spLocks noChangeArrowheads="1"/>
            </p:cNvSpPr>
            <p:nvPr/>
          </p:nvSpPr>
          <p:spPr bwMode="auto">
            <a:xfrm>
              <a:off x="3049" y="2343"/>
              <a:ext cx="0" cy="230"/>
            </a:xfrm>
            <a:prstGeom prst="rect">
              <a:avLst/>
            </a:prstGeom>
            <a:noFill/>
            <a:ln w="9525">
              <a:noFill/>
              <a:miter lim="800000"/>
              <a:headEnd/>
              <a:tailEnd/>
            </a:ln>
          </p:spPr>
          <p:txBody>
            <a:bodyPr wrap="none" lIns="0" tIns="0" rIns="0" bIns="0">
              <a:spAutoFit/>
            </a:bodyPr>
            <a:lstStyle/>
            <a:p>
              <a:pPr eaLnBrk="0" hangingPunct="0"/>
              <a:endParaRPr lang="en-US" sz="2400">
                <a:solidFill>
                  <a:srgbClr val="CC9900"/>
                </a:solidFill>
                <a:latin typeface="Times New Roman" pitchFamily="18" charset="0"/>
              </a:endParaRPr>
            </a:p>
          </p:txBody>
        </p:sp>
        <p:sp>
          <p:nvSpPr>
            <p:cNvPr id="5144" name="Rectangle 24"/>
            <p:cNvSpPr>
              <a:spLocks noChangeArrowheads="1"/>
            </p:cNvSpPr>
            <p:nvPr/>
          </p:nvSpPr>
          <p:spPr bwMode="auto">
            <a:xfrm>
              <a:off x="3049" y="2472"/>
              <a:ext cx="0" cy="460"/>
            </a:xfrm>
            <a:prstGeom prst="rect">
              <a:avLst/>
            </a:prstGeom>
            <a:noFill/>
            <a:ln w="9525">
              <a:noFill/>
              <a:miter lim="800000"/>
              <a:headEnd/>
              <a:tailEnd/>
            </a:ln>
          </p:spPr>
          <p:txBody>
            <a:bodyPr wrap="none" lIns="0" tIns="0" rIns="0" bIns="0">
              <a:spAutoFit/>
            </a:bodyPr>
            <a:lstStyle/>
            <a:p>
              <a:pPr eaLnBrk="0" hangingPunct="0"/>
              <a:endParaRPr lang="en-US" sz="2400">
                <a:solidFill>
                  <a:srgbClr val="CC9900"/>
                </a:solidFill>
                <a:latin typeface="Times New Roman" pitchFamily="18" charset="0"/>
              </a:endParaRPr>
            </a:p>
            <a:p>
              <a:pPr eaLnBrk="0" hangingPunct="0"/>
              <a:endParaRPr lang="en-US" sz="2400">
                <a:solidFill>
                  <a:srgbClr val="CC9900"/>
                </a:solidFill>
                <a:latin typeface="Times New Roman" pitchFamily="18" charset="0"/>
              </a:endParaRPr>
            </a:p>
          </p:txBody>
        </p:sp>
        <p:sp>
          <p:nvSpPr>
            <p:cNvPr id="5145" name="Rectangle 25"/>
            <p:cNvSpPr>
              <a:spLocks noChangeArrowheads="1"/>
            </p:cNvSpPr>
            <p:nvPr/>
          </p:nvSpPr>
          <p:spPr bwMode="auto">
            <a:xfrm>
              <a:off x="3049" y="2611"/>
              <a:ext cx="0" cy="230"/>
            </a:xfrm>
            <a:prstGeom prst="rect">
              <a:avLst/>
            </a:prstGeom>
            <a:noFill/>
            <a:ln w="9525">
              <a:noFill/>
              <a:miter lim="800000"/>
              <a:headEnd/>
              <a:tailEnd/>
            </a:ln>
          </p:spPr>
          <p:txBody>
            <a:bodyPr wrap="none" lIns="0" tIns="0" rIns="0" bIns="0">
              <a:spAutoFit/>
            </a:bodyPr>
            <a:lstStyle/>
            <a:p>
              <a:pPr eaLnBrk="0" hangingPunct="0"/>
              <a:endParaRPr lang="en-US" sz="2400">
                <a:solidFill>
                  <a:srgbClr val="CC9900"/>
                </a:solidFill>
                <a:latin typeface="Times New Roman" pitchFamily="18" charset="0"/>
              </a:endParaRPr>
            </a:p>
          </p:txBody>
        </p:sp>
        <p:sp>
          <p:nvSpPr>
            <p:cNvPr id="5146" name="Rectangle 26"/>
            <p:cNvSpPr>
              <a:spLocks noChangeArrowheads="1"/>
            </p:cNvSpPr>
            <p:nvPr/>
          </p:nvSpPr>
          <p:spPr bwMode="auto">
            <a:xfrm>
              <a:off x="3049" y="2869"/>
              <a:ext cx="0" cy="230"/>
            </a:xfrm>
            <a:prstGeom prst="rect">
              <a:avLst/>
            </a:prstGeom>
            <a:noFill/>
            <a:ln w="9525">
              <a:noFill/>
              <a:miter lim="800000"/>
              <a:headEnd/>
              <a:tailEnd/>
            </a:ln>
          </p:spPr>
          <p:txBody>
            <a:bodyPr wrap="none" lIns="0" tIns="0" rIns="0" bIns="0">
              <a:spAutoFit/>
            </a:bodyPr>
            <a:lstStyle/>
            <a:p>
              <a:pPr eaLnBrk="0" hangingPunct="0"/>
              <a:endParaRPr lang="en-US" sz="2400">
                <a:solidFill>
                  <a:srgbClr val="CC9900"/>
                </a:solidFill>
                <a:latin typeface="Times New Roman" pitchFamily="18" charset="0"/>
              </a:endParaRPr>
            </a:p>
          </p:txBody>
        </p:sp>
        <p:sp>
          <p:nvSpPr>
            <p:cNvPr id="5147" name="Rectangle 27"/>
            <p:cNvSpPr>
              <a:spLocks noChangeArrowheads="1"/>
            </p:cNvSpPr>
            <p:nvPr/>
          </p:nvSpPr>
          <p:spPr bwMode="auto">
            <a:xfrm>
              <a:off x="3068" y="3007"/>
              <a:ext cx="0" cy="230"/>
            </a:xfrm>
            <a:prstGeom prst="rect">
              <a:avLst/>
            </a:prstGeom>
            <a:noFill/>
            <a:ln w="9525">
              <a:noFill/>
              <a:miter lim="800000"/>
              <a:headEnd/>
              <a:tailEnd/>
            </a:ln>
          </p:spPr>
          <p:txBody>
            <a:bodyPr wrap="none" lIns="0" tIns="0" rIns="0" bIns="0">
              <a:spAutoFit/>
            </a:bodyPr>
            <a:lstStyle/>
            <a:p>
              <a:pPr eaLnBrk="0" hangingPunct="0"/>
              <a:endParaRPr lang="en-US" sz="2400">
                <a:solidFill>
                  <a:srgbClr val="CC9900"/>
                </a:solidFill>
                <a:latin typeface="Times New Roman" pitchFamily="18" charset="0"/>
              </a:endParaRPr>
            </a:p>
          </p:txBody>
        </p:sp>
        <p:sp>
          <p:nvSpPr>
            <p:cNvPr id="5148" name="Rectangle 28"/>
            <p:cNvSpPr>
              <a:spLocks noChangeArrowheads="1"/>
            </p:cNvSpPr>
            <p:nvPr/>
          </p:nvSpPr>
          <p:spPr bwMode="auto">
            <a:xfrm>
              <a:off x="3049" y="3136"/>
              <a:ext cx="0" cy="230"/>
            </a:xfrm>
            <a:prstGeom prst="rect">
              <a:avLst/>
            </a:prstGeom>
            <a:noFill/>
            <a:ln w="9525">
              <a:noFill/>
              <a:miter lim="800000"/>
              <a:headEnd/>
              <a:tailEnd/>
            </a:ln>
          </p:spPr>
          <p:txBody>
            <a:bodyPr wrap="none" lIns="0" tIns="0" rIns="0" bIns="0">
              <a:spAutoFit/>
            </a:bodyPr>
            <a:lstStyle/>
            <a:p>
              <a:pPr eaLnBrk="0" hangingPunct="0"/>
              <a:endParaRPr lang="en-US" sz="2400">
                <a:solidFill>
                  <a:srgbClr val="CC9900"/>
                </a:solidFill>
                <a:latin typeface="Times New Roman" pitchFamily="18" charset="0"/>
              </a:endParaRPr>
            </a:p>
          </p:txBody>
        </p:sp>
        <p:sp>
          <p:nvSpPr>
            <p:cNvPr id="5149" name="Rectangle 29"/>
            <p:cNvSpPr>
              <a:spLocks noChangeArrowheads="1"/>
            </p:cNvSpPr>
            <p:nvPr/>
          </p:nvSpPr>
          <p:spPr bwMode="auto">
            <a:xfrm>
              <a:off x="3049" y="3266"/>
              <a:ext cx="0" cy="230"/>
            </a:xfrm>
            <a:prstGeom prst="rect">
              <a:avLst/>
            </a:prstGeom>
            <a:noFill/>
            <a:ln w="9525">
              <a:noFill/>
              <a:miter lim="800000"/>
              <a:headEnd/>
              <a:tailEnd/>
            </a:ln>
          </p:spPr>
          <p:txBody>
            <a:bodyPr wrap="none" lIns="0" tIns="0" rIns="0" bIns="0">
              <a:spAutoFit/>
            </a:bodyPr>
            <a:lstStyle/>
            <a:p>
              <a:pPr eaLnBrk="0" hangingPunct="0"/>
              <a:endParaRPr lang="en-US" sz="2400">
                <a:solidFill>
                  <a:srgbClr val="CC9900"/>
                </a:solidFill>
                <a:latin typeface="Times New Roman" pitchFamily="18" charset="0"/>
              </a:endParaRPr>
            </a:p>
          </p:txBody>
        </p:sp>
        <p:sp>
          <p:nvSpPr>
            <p:cNvPr id="5150" name="Rectangle 30"/>
            <p:cNvSpPr>
              <a:spLocks noChangeArrowheads="1"/>
            </p:cNvSpPr>
            <p:nvPr/>
          </p:nvSpPr>
          <p:spPr bwMode="auto">
            <a:xfrm>
              <a:off x="3252" y="2296"/>
              <a:ext cx="618" cy="314"/>
            </a:xfrm>
            <a:prstGeom prst="rect">
              <a:avLst/>
            </a:prstGeom>
            <a:noFill/>
            <a:ln w="9525">
              <a:noFill/>
              <a:miter lim="800000"/>
              <a:headEnd/>
              <a:tailEnd/>
            </a:ln>
          </p:spPr>
          <p:txBody>
            <a:bodyPr/>
            <a:lstStyle/>
            <a:p>
              <a:endParaRPr lang="en-US"/>
            </a:p>
          </p:txBody>
        </p:sp>
        <p:sp>
          <p:nvSpPr>
            <p:cNvPr id="5151" name="Rectangle 31"/>
            <p:cNvSpPr>
              <a:spLocks noChangeArrowheads="1"/>
            </p:cNvSpPr>
            <p:nvPr/>
          </p:nvSpPr>
          <p:spPr bwMode="auto">
            <a:xfrm>
              <a:off x="3298" y="2325"/>
              <a:ext cx="590"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Vulnerables</a:t>
              </a:r>
              <a:endParaRPr lang="en-US" sz="2400">
                <a:solidFill>
                  <a:srgbClr val="CC9900"/>
                </a:solidFill>
                <a:latin typeface="Times New Roman" pitchFamily="18" charset="0"/>
              </a:endParaRPr>
            </a:p>
          </p:txBody>
        </p:sp>
        <p:sp>
          <p:nvSpPr>
            <p:cNvPr id="5152" name="Rectangle 32"/>
            <p:cNvSpPr>
              <a:spLocks noChangeArrowheads="1"/>
            </p:cNvSpPr>
            <p:nvPr/>
          </p:nvSpPr>
          <p:spPr bwMode="auto">
            <a:xfrm>
              <a:off x="3298" y="2463"/>
              <a:ext cx="528"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No Pobres</a:t>
              </a:r>
              <a:endParaRPr lang="en-US" sz="2400">
                <a:solidFill>
                  <a:srgbClr val="CC9900"/>
                </a:solidFill>
                <a:latin typeface="Times New Roman" pitchFamily="18" charset="0"/>
              </a:endParaRPr>
            </a:p>
          </p:txBody>
        </p:sp>
        <p:sp>
          <p:nvSpPr>
            <p:cNvPr id="5153" name="Rectangle 33"/>
            <p:cNvSpPr>
              <a:spLocks noChangeArrowheads="1"/>
            </p:cNvSpPr>
            <p:nvPr/>
          </p:nvSpPr>
          <p:spPr bwMode="auto">
            <a:xfrm>
              <a:off x="3944" y="2333"/>
              <a:ext cx="618" cy="185"/>
            </a:xfrm>
            <a:prstGeom prst="rect">
              <a:avLst/>
            </a:prstGeom>
            <a:noFill/>
            <a:ln w="9525">
              <a:noFill/>
              <a:miter lim="800000"/>
              <a:headEnd/>
              <a:tailEnd/>
            </a:ln>
          </p:spPr>
          <p:txBody>
            <a:bodyPr/>
            <a:lstStyle/>
            <a:p>
              <a:endParaRPr lang="en-US"/>
            </a:p>
          </p:txBody>
        </p:sp>
        <p:sp>
          <p:nvSpPr>
            <p:cNvPr id="5154" name="Rectangle 34"/>
            <p:cNvSpPr>
              <a:spLocks noChangeArrowheads="1"/>
            </p:cNvSpPr>
            <p:nvPr/>
          </p:nvSpPr>
          <p:spPr bwMode="auto">
            <a:xfrm>
              <a:off x="3990" y="2361"/>
              <a:ext cx="528"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No Pobres</a:t>
              </a:r>
              <a:endParaRPr lang="en-US" sz="2400">
                <a:solidFill>
                  <a:srgbClr val="CC9900"/>
                </a:solidFill>
                <a:latin typeface="Times New Roman" pitchFamily="18" charset="0"/>
              </a:endParaRPr>
            </a:p>
          </p:txBody>
        </p:sp>
        <p:sp>
          <p:nvSpPr>
            <p:cNvPr id="5155" name="Rectangle 35"/>
            <p:cNvSpPr>
              <a:spLocks noChangeArrowheads="1"/>
            </p:cNvSpPr>
            <p:nvPr/>
          </p:nvSpPr>
          <p:spPr bwMode="auto">
            <a:xfrm>
              <a:off x="4525" y="2333"/>
              <a:ext cx="553" cy="185"/>
            </a:xfrm>
            <a:prstGeom prst="rect">
              <a:avLst/>
            </a:prstGeom>
            <a:noFill/>
            <a:ln w="9525">
              <a:noFill/>
              <a:miter lim="800000"/>
              <a:headEnd/>
              <a:tailEnd/>
            </a:ln>
          </p:spPr>
          <p:txBody>
            <a:bodyPr/>
            <a:lstStyle/>
            <a:p>
              <a:endParaRPr lang="en-US"/>
            </a:p>
          </p:txBody>
        </p:sp>
        <p:sp>
          <p:nvSpPr>
            <p:cNvPr id="5156" name="Rectangle 36"/>
            <p:cNvSpPr>
              <a:spLocks noChangeArrowheads="1"/>
            </p:cNvSpPr>
            <p:nvPr/>
          </p:nvSpPr>
          <p:spPr bwMode="auto">
            <a:xfrm>
              <a:off x="4571" y="2361"/>
              <a:ext cx="280"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Ricos</a:t>
              </a:r>
              <a:endParaRPr lang="en-US" sz="2400">
                <a:solidFill>
                  <a:srgbClr val="CC9900"/>
                </a:solidFill>
                <a:latin typeface="Times New Roman" pitchFamily="18" charset="0"/>
              </a:endParaRPr>
            </a:p>
          </p:txBody>
        </p:sp>
      </p:grpSp>
      <p:sp>
        <p:nvSpPr>
          <p:cNvPr id="5159" name="Oval 39"/>
          <p:cNvSpPr>
            <a:spLocks noChangeArrowheads="1"/>
          </p:cNvSpPr>
          <p:nvPr/>
        </p:nvSpPr>
        <p:spPr bwMode="auto">
          <a:xfrm>
            <a:off x="3886200" y="2209800"/>
            <a:ext cx="1905000" cy="3733800"/>
          </a:xfrm>
          <a:prstGeom prst="ellipse">
            <a:avLst/>
          </a:prstGeom>
          <a:noFill/>
          <a:ln w="38100" cmpd="dbl">
            <a:solidFill>
              <a:schemeClr val="tx1"/>
            </a:solidFill>
            <a:round/>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Monique Cohen                          Microfinance Opportunities  </a:t>
            </a:r>
          </a:p>
        </p:txBody>
      </p:sp>
      <p:sp>
        <p:nvSpPr>
          <p:cNvPr id="5" name="Slide Number Placeholder 5"/>
          <p:cNvSpPr>
            <a:spLocks noGrp="1"/>
          </p:cNvSpPr>
          <p:nvPr>
            <p:ph type="sldNum" sz="quarter" idx="12"/>
          </p:nvPr>
        </p:nvSpPr>
        <p:spPr/>
        <p:txBody>
          <a:bodyPr/>
          <a:lstStyle/>
          <a:p>
            <a:fld id="{9384D829-C7B0-41BF-B281-78E7A7DE3908}" type="slidenum">
              <a:rPr lang="en-US"/>
              <a:pPr/>
              <a:t>5</a:t>
            </a:fld>
            <a:endParaRPr lang="en-US"/>
          </a:p>
        </p:txBody>
      </p:sp>
      <p:sp>
        <p:nvSpPr>
          <p:cNvPr id="6146" name="Rectangle 2"/>
          <p:cNvSpPr>
            <a:spLocks noGrp="1" noChangeArrowheads="1"/>
          </p:cNvSpPr>
          <p:nvPr>
            <p:ph type="title"/>
          </p:nvPr>
        </p:nvSpPr>
        <p:spPr/>
        <p:txBody>
          <a:bodyPr/>
          <a:lstStyle/>
          <a:p>
            <a:r>
              <a:rPr lang="es-CO" sz="4000">
                <a:solidFill>
                  <a:srgbClr val="CC3300"/>
                </a:solidFill>
                <a:cs typeface="Times New Roman" pitchFamily="18" charset="0"/>
              </a:rPr>
              <a:t>Impactos a nivel del hogar</a:t>
            </a:r>
            <a:endParaRPr lang="en-US" sz="4000">
              <a:solidFill>
                <a:srgbClr val="CC3300"/>
              </a:solidFill>
            </a:endParaRPr>
          </a:p>
        </p:txBody>
      </p:sp>
      <p:sp>
        <p:nvSpPr>
          <p:cNvPr id="6147" name="Rectangle 3"/>
          <p:cNvSpPr>
            <a:spLocks noGrp="1" noChangeArrowheads="1"/>
          </p:cNvSpPr>
          <p:nvPr>
            <p:ph type="body" idx="1"/>
          </p:nvPr>
        </p:nvSpPr>
        <p:spPr>
          <a:xfrm>
            <a:off x="457200" y="1828800"/>
            <a:ext cx="8229600" cy="4191000"/>
          </a:xfrm>
        </p:spPr>
        <p:txBody>
          <a:bodyPr/>
          <a:lstStyle/>
          <a:p>
            <a:r>
              <a:rPr lang="es-CO"/>
              <a:t>Inversión en activos físicos, financieros, humanos y sociales (acumula y cambia la mezcla de activos);</a:t>
            </a:r>
            <a:endParaRPr lang="en-US"/>
          </a:p>
          <a:p>
            <a:r>
              <a:rPr lang="es-CO"/>
              <a:t>Aumento de ingreso del hogar y diversificación de fuentes de ingreso;</a:t>
            </a:r>
            <a:endParaRPr lang="en-US"/>
          </a:p>
          <a:p>
            <a:r>
              <a:rPr lang="es-CO"/>
              <a:t>Se aprovechan las oportunidades a medida que se van presentando (pasa de reactivo a proactivo).</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wipe(left)">
                                      <p:cBhvr>
                                        <p:cTn id="12" dur="500"/>
                                        <p:tgtEl>
                                          <p:spTgt spid="61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Effect transition="in" filter="wipe(left)">
                                      <p:cBhvr>
                                        <p:cTn id="17" dur="500"/>
                                        <p:tgtEl>
                                          <p:spTgt spid="61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2" end="2"/>
                                            </p:txEl>
                                          </p:spTgt>
                                        </p:tgtEl>
                                        <p:attrNameLst>
                                          <p:attrName>style.visibility</p:attrName>
                                        </p:attrNameLst>
                                      </p:cBhvr>
                                      <p:to>
                                        <p:strVal val="visible"/>
                                      </p:to>
                                    </p:set>
                                    <p:animEffect transition="in" filter="wipe(left)">
                                      <p:cBhvr>
                                        <p:cTn id="22"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Monique Cohen                          Microfinance Opportunities  </a:t>
            </a:r>
          </a:p>
        </p:txBody>
      </p:sp>
      <p:sp>
        <p:nvSpPr>
          <p:cNvPr id="5" name="Slide Number Placeholder 5"/>
          <p:cNvSpPr>
            <a:spLocks noGrp="1"/>
          </p:cNvSpPr>
          <p:nvPr>
            <p:ph type="sldNum" sz="quarter" idx="12"/>
          </p:nvPr>
        </p:nvSpPr>
        <p:spPr/>
        <p:txBody>
          <a:bodyPr/>
          <a:lstStyle/>
          <a:p>
            <a:fld id="{D63B7717-AB0C-42E2-8F0E-EB4BFE054599}" type="slidenum">
              <a:rPr lang="en-US"/>
              <a:pPr/>
              <a:t>6</a:t>
            </a:fld>
            <a:endParaRPr lang="en-US"/>
          </a:p>
        </p:txBody>
      </p:sp>
      <p:sp>
        <p:nvSpPr>
          <p:cNvPr id="8194" name="Rectangle 2"/>
          <p:cNvSpPr>
            <a:spLocks noGrp="1" noChangeArrowheads="1"/>
          </p:cNvSpPr>
          <p:nvPr>
            <p:ph type="title"/>
          </p:nvPr>
        </p:nvSpPr>
        <p:spPr/>
        <p:txBody>
          <a:bodyPr/>
          <a:lstStyle/>
          <a:p>
            <a:r>
              <a:rPr lang="en-US" sz="4000">
                <a:solidFill>
                  <a:srgbClr val="CC3300"/>
                </a:solidFill>
              </a:rPr>
              <a:t>Impactos al Nivel de la Empresa</a:t>
            </a:r>
          </a:p>
        </p:txBody>
      </p:sp>
      <p:sp>
        <p:nvSpPr>
          <p:cNvPr id="8195" name="Rectangle 3"/>
          <p:cNvSpPr>
            <a:spLocks noGrp="1" noChangeArrowheads="1"/>
          </p:cNvSpPr>
          <p:nvPr>
            <p:ph type="body" idx="1"/>
          </p:nvPr>
        </p:nvSpPr>
        <p:spPr>
          <a:xfrm>
            <a:off x="381000" y="1676400"/>
            <a:ext cx="8229600" cy="4038600"/>
          </a:xfrm>
        </p:spPr>
        <p:txBody>
          <a:bodyPr/>
          <a:lstStyle/>
          <a:p>
            <a:pPr>
              <a:lnSpc>
                <a:spcPct val="90000"/>
              </a:lnSpc>
            </a:pPr>
            <a:r>
              <a:rPr lang="es-CO"/>
              <a:t>No hay impacto en el ingreso de la empresa principal</a:t>
            </a:r>
            <a:endParaRPr lang="en-US"/>
          </a:p>
          <a:p>
            <a:pPr>
              <a:lnSpc>
                <a:spcPct val="90000"/>
              </a:lnSpc>
            </a:pPr>
            <a:r>
              <a:rPr lang="es-CO"/>
              <a:t>Impacto positivo en el ingreso combinado de las empresas</a:t>
            </a:r>
            <a:endParaRPr lang="en-US"/>
          </a:p>
          <a:p>
            <a:pPr>
              <a:lnSpc>
                <a:spcPct val="90000"/>
              </a:lnSpc>
            </a:pPr>
            <a:r>
              <a:rPr lang="es-CO"/>
              <a:t>Impactos pequeños pero positivos en el empleo de la empresa</a:t>
            </a:r>
            <a:endParaRPr lang="en-US"/>
          </a:p>
          <a:p>
            <a:pPr>
              <a:lnSpc>
                <a:spcPct val="90000"/>
              </a:lnSpc>
            </a:pPr>
            <a:r>
              <a:rPr lang="es-CO"/>
              <a:t>Impacto limitado en los activos productivos de las empresas combinadas</a:t>
            </a:r>
            <a:endParaRPr lang="en-US"/>
          </a:p>
          <a:p>
            <a:pPr>
              <a:lnSpc>
                <a:spcPct val="90000"/>
              </a:lnSpc>
            </a:pPr>
            <a:endParaRPr lang="es-CO">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wipe(left)">
                                      <p:cBhvr>
                                        <p:cTn id="12" dur="500"/>
                                        <p:tgtEl>
                                          <p:spTgt spid="8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wipe(left)">
                                      <p:cBhvr>
                                        <p:cTn id="17" dur="500"/>
                                        <p:tgtEl>
                                          <p:spTgt spid="81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wipe(left)">
                                      <p:cBhvr>
                                        <p:cTn id="22" dur="500"/>
                                        <p:tgtEl>
                                          <p:spTgt spid="81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5">
                                            <p:txEl>
                                              <p:pRg st="3" end="3"/>
                                            </p:txEl>
                                          </p:spTgt>
                                        </p:tgtEl>
                                        <p:attrNameLst>
                                          <p:attrName>style.visibility</p:attrName>
                                        </p:attrNameLst>
                                      </p:cBhvr>
                                      <p:to>
                                        <p:strVal val="visible"/>
                                      </p:to>
                                    </p:set>
                                    <p:animEffect transition="in" filter="wipe(left)">
                                      <p:cBhvr>
                                        <p:cTn id="27"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Monique Cohen                          Microfinance Opportunities  </a:t>
            </a:r>
          </a:p>
        </p:txBody>
      </p:sp>
      <p:sp>
        <p:nvSpPr>
          <p:cNvPr id="5" name="Slide Number Placeholder 5"/>
          <p:cNvSpPr>
            <a:spLocks noGrp="1"/>
          </p:cNvSpPr>
          <p:nvPr>
            <p:ph type="sldNum" sz="quarter" idx="12"/>
          </p:nvPr>
        </p:nvSpPr>
        <p:spPr/>
        <p:txBody>
          <a:bodyPr/>
          <a:lstStyle/>
          <a:p>
            <a:fld id="{CDCFA1C4-FCBB-4576-A325-2BDD877143D8}" type="slidenum">
              <a:rPr lang="en-US"/>
              <a:pPr/>
              <a:t>7</a:t>
            </a:fld>
            <a:endParaRPr lang="en-US"/>
          </a:p>
        </p:txBody>
      </p:sp>
      <p:sp>
        <p:nvSpPr>
          <p:cNvPr id="10242" name="Rectangle 2"/>
          <p:cNvSpPr>
            <a:spLocks noGrp="1" noChangeArrowheads="1"/>
          </p:cNvSpPr>
          <p:nvPr>
            <p:ph type="title"/>
          </p:nvPr>
        </p:nvSpPr>
        <p:spPr/>
        <p:txBody>
          <a:bodyPr/>
          <a:lstStyle/>
          <a:p>
            <a:r>
              <a:rPr lang="es-CO" sz="4000">
                <a:solidFill>
                  <a:srgbClr val="CC3300"/>
                </a:solidFill>
                <a:cs typeface="Times New Roman" pitchFamily="18" charset="0"/>
              </a:rPr>
              <a:t/>
            </a:r>
            <a:br>
              <a:rPr lang="es-CO" sz="4000">
                <a:solidFill>
                  <a:srgbClr val="CC3300"/>
                </a:solidFill>
                <a:cs typeface="Times New Roman" pitchFamily="18" charset="0"/>
              </a:rPr>
            </a:br>
            <a:r>
              <a:rPr lang="es-CO" sz="4000">
                <a:solidFill>
                  <a:srgbClr val="CC3300"/>
                </a:solidFill>
                <a:cs typeface="Times New Roman" pitchFamily="18" charset="0"/>
              </a:rPr>
              <a:t/>
            </a:r>
            <a:br>
              <a:rPr lang="es-CO" sz="4000">
                <a:solidFill>
                  <a:srgbClr val="CC3300"/>
                </a:solidFill>
                <a:cs typeface="Times New Roman" pitchFamily="18" charset="0"/>
              </a:rPr>
            </a:br>
            <a:r>
              <a:rPr lang="es-CO" sz="4000">
                <a:solidFill>
                  <a:srgbClr val="CC3300"/>
                </a:solidFill>
                <a:cs typeface="Times New Roman" pitchFamily="18" charset="0"/>
              </a:rPr>
              <a:t/>
            </a:r>
            <a:br>
              <a:rPr lang="es-CO" sz="4000">
                <a:solidFill>
                  <a:srgbClr val="CC3300"/>
                </a:solidFill>
                <a:cs typeface="Times New Roman" pitchFamily="18" charset="0"/>
              </a:rPr>
            </a:br>
            <a:r>
              <a:rPr lang="es-CO" sz="4000">
                <a:solidFill>
                  <a:srgbClr val="CC3300"/>
                </a:solidFill>
                <a:cs typeface="Times New Roman" pitchFamily="18" charset="0"/>
              </a:rPr>
              <a:t>Impactos a nivel del individuo/cliente</a:t>
            </a:r>
            <a:br>
              <a:rPr lang="es-CO" sz="4000">
                <a:solidFill>
                  <a:srgbClr val="CC3300"/>
                </a:solidFill>
                <a:cs typeface="Times New Roman" pitchFamily="18" charset="0"/>
              </a:rPr>
            </a:br>
            <a:r>
              <a:rPr lang="es-CO" sz="4000">
                <a:solidFill>
                  <a:srgbClr val="CC3300"/>
                </a:solidFill>
                <a:cs typeface="Times New Roman" pitchFamily="18" charset="0"/>
              </a:rPr>
              <a:t> </a:t>
            </a:r>
            <a:br>
              <a:rPr lang="es-CO" sz="4000">
                <a:solidFill>
                  <a:srgbClr val="CC3300"/>
                </a:solidFill>
                <a:cs typeface="Times New Roman" pitchFamily="18" charset="0"/>
              </a:rPr>
            </a:br>
            <a:endParaRPr lang="en-US" sz="4000">
              <a:solidFill>
                <a:srgbClr val="CC3300"/>
              </a:solidFill>
            </a:endParaRPr>
          </a:p>
        </p:txBody>
      </p:sp>
      <p:sp>
        <p:nvSpPr>
          <p:cNvPr id="10243" name="Rectangle 3"/>
          <p:cNvSpPr>
            <a:spLocks noGrp="1" noChangeArrowheads="1"/>
          </p:cNvSpPr>
          <p:nvPr>
            <p:ph type="body" idx="1"/>
          </p:nvPr>
        </p:nvSpPr>
        <p:spPr>
          <a:xfrm>
            <a:off x="609600" y="1981200"/>
            <a:ext cx="8229600" cy="4419600"/>
          </a:xfrm>
        </p:spPr>
        <p:txBody>
          <a:bodyPr/>
          <a:lstStyle/>
          <a:p>
            <a:pPr>
              <a:lnSpc>
                <a:spcPct val="90000"/>
              </a:lnSpc>
            </a:pPr>
            <a:r>
              <a:rPr lang="es-CO" sz="2800"/>
              <a:t>Las microfinanzas potencian a la mujer mediante el control de la toma de decisiones sobre los activos que manejan y a través del acceso al conocimiento</a:t>
            </a:r>
            <a:endParaRPr lang="en-US" sz="2800"/>
          </a:p>
          <a:p>
            <a:pPr>
              <a:lnSpc>
                <a:spcPct val="90000"/>
              </a:lnSpc>
            </a:pPr>
            <a:r>
              <a:rPr lang="es-CO" sz="2800"/>
              <a:t>Las mujeres casadas toman decisiones en forma activa y conjuntamente con sus cónyuges y muy ocasionalmente renuncian a hacer su contribución al proceso de toma de decisiones</a:t>
            </a:r>
            <a:endParaRPr lang="en-US" sz="2800"/>
          </a:p>
          <a:p>
            <a:pPr>
              <a:lnSpc>
                <a:spcPct val="90000"/>
              </a:lnSpc>
            </a:pPr>
            <a:r>
              <a:rPr lang="es-CO" sz="2800"/>
              <a:t>Los clientes tienen mayores posibilidades que los no clientes de tener cuentas de ahorros personales</a:t>
            </a:r>
            <a:endParaRPr 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wipe(left)">
                                      <p:cBhvr>
                                        <p:cTn id="12" dur="5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wipe(left)">
                                      <p:cBhvr>
                                        <p:cTn id="17" dur="500"/>
                                        <p:tgtEl>
                                          <p:spTgt spid="102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wipe(left)">
                                      <p:cBhvr>
                                        <p:cTn id="22"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Monique Cohen                          Microfinance Opportunities  </a:t>
            </a:r>
          </a:p>
        </p:txBody>
      </p:sp>
      <p:sp>
        <p:nvSpPr>
          <p:cNvPr id="6" name="Slide Number Placeholder 6"/>
          <p:cNvSpPr>
            <a:spLocks noGrp="1"/>
          </p:cNvSpPr>
          <p:nvPr>
            <p:ph type="sldNum" sz="quarter" idx="12"/>
          </p:nvPr>
        </p:nvSpPr>
        <p:spPr/>
        <p:txBody>
          <a:bodyPr/>
          <a:lstStyle/>
          <a:p>
            <a:fld id="{54106465-C713-421D-A3DD-AB684D69C21E}" type="slidenum">
              <a:rPr lang="en-US"/>
              <a:pPr/>
              <a:t>8</a:t>
            </a:fld>
            <a:endParaRPr lang="en-US"/>
          </a:p>
        </p:txBody>
      </p:sp>
      <p:sp>
        <p:nvSpPr>
          <p:cNvPr id="12292" name="Rectangle 4"/>
          <p:cNvSpPr>
            <a:spLocks noGrp="1" noChangeArrowheads="1"/>
          </p:cNvSpPr>
          <p:nvPr>
            <p:ph type="title"/>
          </p:nvPr>
        </p:nvSpPr>
        <p:spPr/>
        <p:txBody>
          <a:bodyPr/>
          <a:lstStyle/>
          <a:p>
            <a:r>
              <a:rPr lang="es-CO">
                <a:solidFill>
                  <a:srgbClr val="CC3300"/>
                </a:solidFill>
                <a:cs typeface="Times New Roman" pitchFamily="18" charset="0"/>
              </a:rPr>
              <a:t>Surge consenso</a:t>
            </a:r>
            <a:endParaRPr lang="en-US">
              <a:solidFill>
                <a:srgbClr val="CC3300"/>
              </a:solidFill>
            </a:endParaRPr>
          </a:p>
        </p:txBody>
      </p:sp>
      <p:sp>
        <p:nvSpPr>
          <p:cNvPr id="12293" name="Rectangle 5"/>
          <p:cNvSpPr>
            <a:spLocks noGrp="1" noChangeArrowheads="1"/>
          </p:cNvSpPr>
          <p:nvPr>
            <p:ph type="body" sz="half" idx="1"/>
          </p:nvPr>
        </p:nvSpPr>
        <p:spPr>
          <a:xfrm>
            <a:off x="457200" y="1143000"/>
            <a:ext cx="4038600" cy="4648200"/>
          </a:xfrm>
        </p:spPr>
        <p:txBody>
          <a:bodyPr/>
          <a:lstStyle/>
          <a:p>
            <a:pPr>
              <a:lnSpc>
                <a:spcPct val="90000"/>
              </a:lnSpc>
            </a:pPr>
            <a:r>
              <a:rPr lang="es-CO" sz="2200"/>
              <a:t>Las microfinanzas no son una fórmula mágica</a:t>
            </a:r>
            <a:endParaRPr lang="en-US" sz="2200"/>
          </a:p>
          <a:p>
            <a:pPr>
              <a:lnSpc>
                <a:spcPct val="90000"/>
              </a:lnSpc>
            </a:pPr>
            <a:r>
              <a:rPr lang="es-CO" sz="2200"/>
              <a:t>Las microfinanzas contribuyen al proceso (directo e indirecto) de aliviar la pobreza</a:t>
            </a:r>
            <a:endParaRPr lang="en-US" sz="2200"/>
          </a:p>
          <a:p>
            <a:pPr>
              <a:lnSpc>
                <a:spcPct val="90000"/>
              </a:lnSpc>
            </a:pPr>
            <a:r>
              <a:rPr lang="es-CO" sz="2200"/>
              <a:t>Uno de los impactos importantes de las microfinanzas es el de reducir la vulnerabilidad.  Sin embargo, el microcrédito funciona mejor protegiendo contra riesgos (</a:t>
            </a:r>
            <a:r>
              <a:rPr lang="es-CO" sz="2200" i="1"/>
              <a:t>ex ante</a:t>
            </a:r>
            <a:r>
              <a:rPr lang="es-CO" sz="2200"/>
              <a:t>) que enfrentándolos después del shock (</a:t>
            </a:r>
            <a:r>
              <a:rPr lang="es-CO" sz="2200" i="1"/>
              <a:t>ex post</a:t>
            </a:r>
            <a:r>
              <a:rPr lang="es-CO" sz="2200"/>
              <a:t>)</a:t>
            </a:r>
            <a:endParaRPr lang="en-US" sz="2200"/>
          </a:p>
          <a:p>
            <a:pPr>
              <a:lnSpc>
                <a:spcPct val="90000"/>
              </a:lnSpc>
              <a:buFontTx/>
              <a:buNone/>
            </a:pPr>
            <a:endParaRPr lang="en-US" sz="2200"/>
          </a:p>
        </p:txBody>
      </p:sp>
      <p:sp>
        <p:nvSpPr>
          <p:cNvPr id="12294" name="Rectangle 6"/>
          <p:cNvSpPr>
            <a:spLocks noGrp="1" noChangeArrowheads="1"/>
          </p:cNvSpPr>
          <p:nvPr>
            <p:ph type="body" sz="half" idx="2"/>
          </p:nvPr>
        </p:nvSpPr>
        <p:spPr>
          <a:xfrm>
            <a:off x="4495800" y="1143000"/>
            <a:ext cx="4038600" cy="4343400"/>
          </a:xfrm>
        </p:spPr>
        <p:txBody>
          <a:bodyPr/>
          <a:lstStyle/>
          <a:p>
            <a:pPr>
              <a:lnSpc>
                <a:spcPct val="90000"/>
              </a:lnSpc>
            </a:pPr>
            <a:r>
              <a:rPr lang="es-CO" sz="2200"/>
              <a:t>La microempresa es sólo uno de los varios usos de las microfinanzas</a:t>
            </a:r>
            <a:endParaRPr lang="en-US" sz="2200"/>
          </a:p>
          <a:p>
            <a:pPr>
              <a:lnSpc>
                <a:spcPct val="90000"/>
              </a:lnSpc>
            </a:pPr>
            <a:r>
              <a:rPr lang="es-CO" sz="2200"/>
              <a:t>Las microfinanzas constituyen sólo una de las fuentes de financiación  de las que se vale el cliente</a:t>
            </a:r>
            <a:endParaRPr lang="en-US" sz="2200"/>
          </a:p>
          <a:p>
            <a:pPr>
              <a:lnSpc>
                <a:spcPct val="90000"/>
              </a:lnSpc>
            </a:pPr>
            <a:r>
              <a:rPr lang="es-CO" sz="2200"/>
              <a:t>El contexto cuenta:</a:t>
            </a:r>
            <a:endParaRPr lang="en-US" sz="2200"/>
          </a:p>
          <a:p>
            <a:pPr>
              <a:lnSpc>
                <a:spcPct val="90000"/>
              </a:lnSpc>
              <a:buFontTx/>
              <a:buNone/>
            </a:pPr>
            <a:r>
              <a:rPr lang="es-CO" sz="2200">
                <a:cs typeface="Times New Roman" pitchFamily="18" charset="0"/>
              </a:rPr>
              <a:t>- La economía</a:t>
            </a:r>
          </a:p>
          <a:p>
            <a:pPr>
              <a:lnSpc>
                <a:spcPct val="90000"/>
              </a:lnSpc>
              <a:buFontTx/>
              <a:buNone/>
            </a:pPr>
            <a:r>
              <a:rPr lang="es-CO" sz="2200">
                <a:cs typeface="Times New Roman" pitchFamily="18" charset="0"/>
              </a:rPr>
              <a:t>- El tiempo que el cliente permanece en el programa y su dotación de recursos</a:t>
            </a:r>
          </a:p>
          <a:p>
            <a:pPr>
              <a:lnSpc>
                <a:spcPct val="90000"/>
              </a:lnSpc>
              <a:buFontTx/>
              <a:buNone/>
            </a:pPr>
            <a:r>
              <a:rPr lang="es-CO" sz="2200">
                <a:cs typeface="Times New Roman" pitchFamily="18" charset="0"/>
              </a:rPr>
              <a:t>- Elementos del programa: misión, productos y servicios</a:t>
            </a:r>
          </a:p>
          <a:p>
            <a:pPr>
              <a:lnSpc>
                <a:spcPct val="90000"/>
              </a:lnSpc>
            </a:pPr>
            <a:endParaRPr lang="en-US" sz="2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fade">
                                      <p:cBhvr>
                                        <p:cTn id="7" dur="2000"/>
                                        <p:tgtEl>
                                          <p:spTgt spid="1229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3">
                                            <p:txEl>
                                              <p:pRg st="0" end="0"/>
                                            </p:txEl>
                                          </p:spTgt>
                                        </p:tgtEl>
                                        <p:attrNameLst>
                                          <p:attrName>style.visibility</p:attrName>
                                        </p:attrNameLst>
                                      </p:cBhvr>
                                      <p:to>
                                        <p:strVal val="visible"/>
                                      </p:to>
                                    </p:set>
                                    <p:animEffect transition="in" filter="wipe(left)">
                                      <p:cBhvr>
                                        <p:cTn id="12" dur="500"/>
                                        <p:tgtEl>
                                          <p:spTgt spid="1229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3">
                                            <p:txEl>
                                              <p:pRg st="1" end="1"/>
                                            </p:txEl>
                                          </p:spTgt>
                                        </p:tgtEl>
                                        <p:attrNameLst>
                                          <p:attrName>style.visibility</p:attrName>
                                        </p:attrNameLst>
                                      </p:cBhvr>
                                      <p:to>
                                        <p:strVal val="visible"/>
                                      </p:to>
                                    </p:set>
                                    <p:animEffect transition="in" filter="wipe(left)">
                                      <p:cBhvr>
                                        <p:cTn id="17" dur="500"/>
                                        <p:tgtEl>
                                          <p:spTgt spid="1229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3">
                                            <p:txEl>
                                              <p:pRg st="2" end="2"/>
                                            </p:txEl>
                                          </p:spTgt>
                                        </p:tgtEl>
                                        <p:attrNameLst>
                                          <p:attrName>style.visibility</p:attrName>
                                        </p:attrNameLst>
                                      </p:cBhvr>
                                      <p:to>
                                        <p:strVal val="visible"/>
                                      </p:to>
                                    </p:set>
                                    <p:animEffect transition="in" filter="wipe(left)">
                                      <p:cBhvr>
                                        <p:cTn id="22" dur="500"/>
                                        <p:tgtEl>
                                          <p:spTgt spid="1229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94">
                                            <p:txEl>
                                              <p:pRg st="0" end="0"/>
                                            </p:txEl>
                                          </p:spTgt>
                                        </p:tgtEl>
                                        <p:attrNameLst>
                                          <p:attrName>style.visibility</p:attrName>
                                        </p:attrNameLst>
                                      </p:cBhvr>
                                      <p:to>
                                        <p:strVal val="visible"/>
                                      </p:to>
                                    </p:set>
                                    <p:animEffect transition="in" filter="wipe(left)">
                                      <p:cBhvr>
                                        <p:cTn id="27" dur="500"/>
                                        <p:tgtEl>
                                          <p:spTgt spid="1229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294">
                                            <p:txEl>
                                              <p:pRg st="1" end="1"/>
                                            </p:txEl>
                                          </p:spTgt>
                                        </p:tgtEl>
                                        <p:attrNameLst>
                                          <p:attrName>style.visibility</p:attrName>
                                        </p:attrNameLst>
                                      </p:cBhvr>
                                      <p:to>
                                        <p:strVal val="visible"/>
                                      </p:to>
                                    </p:set>
                                    <p:animEffect transition="in" filter="wipe(left)">
                                      <p:cBhvr>
                                        <p:cTn id="32" dur="500"/>
                                        <p:tgtEl>
                                          <p:spTgt spid="1229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294">
                                            <p:txEl>
                                              <p:pRg st="2" end="2"/>
                                            </p:txEl>
                                          </p:spTgt>
                                        </p:tgtEl>
                                        <p:attrNameLst>
                                          <p:attrName>style.visibility</p:attrName>
                                        </p:attrNameLst>
                                      </p:cBhvr>
                                      <p:to>
                                        <p:strVal val="visible"/>
                                      </p:to>
                                    </p:set>
                                    <p:animEffect transition="in" filter="wipe(left)">
                                      <p:cBhvr>
                                        <p:cTn id="37" dur="500"/>
                                        <p:tgtEl>
                                          <p:spTgt spid="1229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2294">
                                            <p:txEl>
                                              <p:pRg st="3" end="3"/>
                                            </p:txEl>
                                          </p:spTgt>
                                        </p:tgtEl>
                                        <p:attrNameLst>
                                          <p:attrName>style.visibility</p:attrName>
                                        </p:attrNameLst>
                                      </p:cBhvr>
                                      <p:to>
                                        <p:strVal val="visible"/>
                                      </p:to>
                                    </p:set>
                                    <p:animEffect transition="in" filter="wipe(left)">
                                      <p:cBhvr>
                                        <p:cTn id="42" dur="500"/>
                                        <p:tgtEl>
                                          <p:spTgt spid="12294">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2294">
                                            <p:txEl>
                                              <p:pRg st="4" end="4"/>
                                            </p:txEl>
                                          </p:spTgt>
                                        </p:tgtEl>
                                        <p:attrNameLst>
                                          <p:attrName>style.visibility</p:attrName>
                                        </p:attrNameLst>
                                      </p:cBhvr>
                                      <p:to>
                                        <p:strVal val="visible"/>
                                      </p:to>
                                    </p:set>
                                    <p:animEffect transition="in" filter="wipe(left)">
                                      <p:cBhvr>
                                        <p:cTn id="47" dur="500"/>
                                        <p:tgtEl>
                                          <p:spTgt spid="12294">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2294">
                                            <p:txEl>
                                              <p:pRg st="5" end="5"/>
                                            </p:txEl>
                                          </p:spTgt>
                                        </p:tgtEl>
                                        <p:attrNameLst>
                                          <p:attrName>style.visibility</p:attrName>
                                        </p:attrNameLst>
                                      </p:cBhvr>
                                      <p:to>
                                        <p:strVal val="visible"/>
                                      </p:to>
                                    </p:set>
                                    <p:animEffect transition="in" filter="wipe(left)">
                                      <p:cBhvr>
                                        <p:cTn id="52" dur="500"/>
                                        <p:tgtEl>
                                          <p:spTgt spid="1229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293" grpId="0" build="p"/>
      <p:bldP spid="1229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p:txBody>
          <a:bodyPr/>
          <a:lstStyle/>
          <a:p>
            <a:r>
              <a:rPr lang="es-CO" sz="4000">
                <a:solidFill>
                  <a:srgbClr val="CC3300"/>
                </a:solidFill>
                <a:cs typeface="Times New Roman" pitchFamily="18" charset="0"/>
              </a:rPr>
              <a:t/>
            </a:r>
            <a:br>
              <a:rPr lang="es-CO" sz="4000">
                <a:solidFill>
                  <a:srgbClr val="CC3300"/>
                </a:solidFill>
                <a:cs typeface="Times New Roman" pitchFamily="18" charset="0"/>
              </a:rPr>
            </a:br>
            <a:r>
              <a:rPr lang="es-CO" sz="4000">
                <a:solidFill>
                  <a:srgbClr val="CC3300"/>
                </a:solidFill>
                <a:cs typeface="Times New Roman" pitchFamily="18" charset="0"/>
              </a:rPr>
              <a:t/>
            </a:r>
            <a:br>
              <a:rPr lang="es-CO" sz="4000">
                <a:solidFill>
                  <a:srgbClr val="CC3300"/>
                </a:solidFill>
                <a:cs typeface="Times New Roman" pitchFamily="18" charset="0"/>
              </a:rPr>
            </a:br>
            <a:r>
              <a:rPr lang="es-CO" sz="4000">
                <a:solidFill>
                  <a:srgbClr val="CC3300"/>
                </a:solidFill>
                <a:cs typeface="Times New Roman" pitchFamily="18" charset="0"/>
              </a:rPr>
              <a:t/>
            </a:r>
            <a:br>
              <a:rPr lang="es-CO" sz="4000">
                <a:solidFill>
                  <a:srgbClr val="CC3300"/>
                </a:solidFill>
                <a:cs typeface="Times New Roman" pitchFamily="18" charset="0"/>
              </a:rPr>
            </a:br>
            <a:r>
              <a:rPr lang="es-CO" sz="4000">
                <a:solidFill>
                  <a:srgbClr val="CC3300"/>
                </a:solidFill>
                <a:latin typeface="Times New Roman"/>
                <a:cs typeface="Times New Roman" pitchFamily="18" charset="0"/>
              </a:rPr>
              <a:t>¿</a:t>
            </a:r>
            <a:r>
              <a:rPr lang="es-CO" sz="4000">
                <a:solidFill>
                  <a:srgbClr val="CC3300"/>
                </a:solidFill>
                <a:cs typeface="Times New Roman" pitchFamily="18" charset="0"/>
              </a:rPr>
              <a:t>Cómo mejorar el impacto de las microfinanzas en la pobreza</a:t>
            </a:r>
            <a:r>
              <a:rPr lang="es-CO" b="1">
                <a:solidFill>
                  <a:srgbClr val="CC3300"/>
                </a:solidFill>
                <a:latin typeface="Times New Roman" pitchFamily="18" charset="0"/>
                <a:cs typeface="Times New Roman" pitchFamily="18" charset="0"/>
              </a:rPr>
              <a:t>?</a:t>
            </a:r>
            <a:r>
              <a:rPr lang="es-CO" sz="4000">
                <a:solidFill>
                  <a:srgbClr val="CC3300"/>
                </a:solidFill>
                <a:cs typeface="Times New Roman" pitchFamily="18" charset="0"/>
              </a:rPr>
              <a:t>  </a:t>
            </a:r>
            <a:br>
              <a:rPr lang="es-CO" sz="4000">
                <a:solidFill>
                  <a:srgbClr val="CC3300"/>
                </a:solidFill>
                <a:cs typeface="Times New Roman" pitchFamily="18" charset="0"/>
              </a:rPr>
            </a:br>
            <a:r>
              <a:rPr lang="es-CO" sz="4000">
                <a:solidFill>
                  <a:srgbClr val="CC3300"/>
                </a:solidFill>
                <a:cs typeface="Times New Roman" pitchFamily="18" charset="0"/>
              </a:rPr>
              <a:t/>
            </a:r>
            <a:br>
              <a:rPr lang="es-CO" sz="4000">
                <a:solidFill>
                  <a:srgbClr val="CC3300"/>
                </a:solidFill>
                <a:cs typeface="Times New Roman" pitchFamily="18" charset="0"/>
              </a:rPr>
            </a:br>
            <a:r>
              <a:rPr lang="es-CO" sz="4000">
                <a:solidFill>
                  <a:srgbClr val="CC3300"/>
                </a:solidFill>
                <a:cs typeface="Times New Roman" pitchFamily="18" charset="0"/>
              </a:rPr>
              <a:t/>
            </a:r>
            <a:br>
              <a:rPr lang="es-CO" sz="4000">
                <a:solidFill>
                  <a:srgbClr val="CC3300"/>
                </a:solidFill>
                <a:cs typeface="Times New Roman" pitchFamily="18" charset="0"/>
              </a:rPr>
            </a:br>
            <a:r>
              <a:rPr lang="en-US" sz="4000"/>
              <a:t> </a:t>
            </a:r>
            <a:r>
              <a:rPr lang="es-CO" sz="3600">
                <a:cs typeface="Times New Roman" pitchFamily="18" charset="0"/>
              </a:rPr>
              <a:t>Microfinanzas impulsadas por el mercado</a:t>
            </a:r>
            <a:br>
              <a:rPr lang="es-CO" sz="3600">
                <a:cs typeface="Times New Roman" pitchFamily="18" charset="0"/>
              </a:rPr>
            </a:br>
            <a:r>
              <a:rPr lang="es-CO" sz="3600">
                <a:cs typeface="Times New Roman" pitchFamily="18" charset="0"/>
              </a:rPr>
              <a:t>y no</a:t>
            </a:r>
            <a:br>
              <a:rPr lang="es-CO" sz="3600">
                <a:cs typeface="Times New Roman" pitchFamily="18" charset="0"/>
              </a:rPr>
            </a:br>
            <a:r>
              <a:rPr lang="es-CO" sz="3600">
                <a:cs typeface="Times New Roman" pitchFamily="18" charset="0"/>
              </a:rPr>
              <a:t>Microfinanzas impulsadas por el producto</a:t>
            </a:r>
            <a:br>
              <a:rPr lang="es-CO" sz="3600">
                <a:cs typeface="Times New Roman" pitchFamily="18" charset="0"/>
              </a:rPr>
            </a:br>
            <a:r>
              <a:rPr lang="es-CO" sz="4000">
                <a:cs typeface="Times New Roman" pitchFamily="18" charset="0"/>
              </a:rPr>
              <a:t/>
            </a:r>
            <a:br>
              <a:rPr lang="es-CO" sz="4000">
                <a:cs typeface="Times New Roman" pitchFamily="18" charset="0"/>
              </a:rPr>
            </a:br>
            <a:endParaRPr lang="en-US" sz="400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icrofinanzas y  Pobreza  IADB 121102">
  <a:themeElements>
    <a:clrScheme name="Microfinanzas y  Pobreza  IADB 1211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icrofinanzas y  Pobreza  IADB 12110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icrofinanzas y  Pobreza  IADB 1211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icrofinanzas y  Pobreza  IADB 12110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icrofinanzas y  Pobreza  IADB 12110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icrofinanzas y  Pobreza  IADB 12110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icrofinanzas y  Pobreza  IADB 12110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icrofinanzas y  Pobreza  IADB 12110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icrofinanzas y  Pobreza  IADB 12110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icrofinanzas y  Pobreza  IADB 12110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icrofinanzas y  Pobreza  IADB 12110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icrofinanzas y  Pobreza  IADB 12110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icrofinanzas y  Pobreza  IADB 12110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icrofinanzas y  Pobreza  IADB 12110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Settings\HildaG\Desktop\Reuniones de la Red\Cuarta Reunión de la Red\Estudios y Presentaciones\Microfinanzas y  Pobreza  IADB 121102.ppt</Template>
  <TotalTime>28</TotalTime>
  <Words>1208</Words>
  <Application>Microsoft Office PowerPoint</Application>
  <PresentationFormat>On-screen Show (4:3)</PresentationFormat>
  <Paragraphs>150</Paragraphs>
  <Slides>11</Slides>
  <Notes>9</Notes>
  <HiddenSlides>2</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Microfinanzas y  Pobreza  IADB 121102</vt:lpstr>
      <vt:lpstr>Microfinanzas y Pobreza</vt:lpstr>
      <vt:lpstr>Los impactos de las Microfinanzas en la Pobreza</vt:lpstr>
      <vt:lpstr>Slide 3</vt:lpstr>
      <vt:lpstr>Slide 4</vt:lpstr>
      <vt:lpstr>Impactos a nivel del hogar</vt:lpstr>
      <vt:lpstr>Impactos al Nivel de la Empresa</vt:lpstr>
      <vt:lpstr>   Impactos a nivel del individuo/cliente   </vt:lpstr>
      <vt:lpstr>Surge consenso</vt:lpstr>
      <vt:lpstr>   ¿Cómo mejorar el impacto de las microfinanzas en la pobreza?      Microfinanzas impulsadas por el mercado y no Microfinanzas impulsadas por el producto  </vt:lpstr>
      <vt:lpstr>¿ Cómo responder al ciclo de vida de las necesidades financieras del hogar?</vt:lpstr>
      <vt:lpstr>Microfinanzas impulsada por el mercado </vt:lpstr>
    </vt:vector>
  </TitlesOfParts>
  <Company>Inter-American Development Bank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Microfinanzas y Pobreza</dc:title>
  <dc:creator>HildaG</dc:creator>
  <cp:lastModifiedBy>anarod</cp:lastModifiedBy>
  <cp:revision>2</cp:revision>
  <dcterms:created xsi:type="dcterms:W3CDTF">2002-11-04T17:52:26Z</dcterms:created>
  <dcterms:modified xsi:type="dcterms:W3CDTF">2010-07-11T14:41:49Z</dcterms:modified>
</cp:coreProperties>
</file>