
<file path=[Content_Types].xml><?xml version="1.0" encoding="utf-8"?>
<Types xmlns="http://schemas.openxmlformats.org/package/2006/content-types">
  <Override PartName="/ppt/slides/slide29.xml" ContentType="application/vnd.openxmlformats-officedocument.presentationml.slide+xml"/>
  <Override PartName="/ppt/slides/slide47.xml" ContentType="application/vnd.openxmlformats-officedocument.presentationml.slide+xml"/>
  <Override PartName="/ppt/notesSlides/notesSlide2.xml" ContentType="application/vnd.openxmlformats-officedocument.presentationml.notesSlide+xml"/>
  <Override PartName="/ppt/slides/slide4.xml" ContentType="application/vnd.openxmlformats-officedocument.presentationml.slide+xml"/>
  <Override PartName="/ppt/slides/slide18.xml" ContentType="application/vnd.openxmlformats-officedocument.presentationml.slide+xml"/>
  <Override PartName="/ppt/slides/slide36.xml" ContentType="application/vnd.openxmlformats-officedocument.presentationml.slide+xml"/>
  <Override PartName="/ppt/slideLayouts/slideLayout6.xml" ContentType="application/vnd.openxmlformats-officedocument.presentationml.slideLayout+xml"/>
  <Override PartName="/ppt/notesSlides/notesSlide38.xml" ContentType="application/vnd.openxmlformats-officedocument.presentationml.notesSlide+xml"/>
  <Override PartName="/ppt/notesSlides/notesSlide49.xml" ContentType="application/vnd.openxmlformats-officedocument.presentationml.notesSlide+xml"/>
  <Override PartName="/ppt/slides/slide25.xml" ContentType="application/vnd.openxmlformats-officedocument.presentationml.slide+xml"/>
  <Override PartName="/ppt/slides/slide43.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notesSlides/notesSlide27.xml" ContentType="application/vnd.openxmlformats-officedocument.presentationml.notesSlide+xml"/>
  <Override PartName="/ppt/notesSlides/notesSlide45.xml" ContentType="application/vnd.openxmlformats-officedocument.presentationml.notesSlide+xml"/>
  <Default Extension="xml" ContentType="application/xml"/>
  <Override PartName="/ppt/slides/slide14.xml" ContentType="application/vnd.openxmlformats-officedocument.presentationml.slide+xml"/>
  <Override PartName="/ppt/slides/slide32.xml" ContentType="application/vnd.openxmlformats-officedocument.presentationml.slide+xml"/>
  <Override PartName="/ppt/slides/slide50.xml" ContentType="application/vnd.openxmlformats-officedocument.presentationml.slide+xml"/>
  <Override PartName="/ppt/notesMasters/notesMaster1.xml" ContentType="application/vnd.openxmlformats-officedocument.presentationml.notesMaster+xml"/>
  <Override PartName="/ppt/notesSlides/notesSlide16.xml" ContentType="application/vnd.openxmlformats-officedocument.presentationml.notesSlide+xml"/>
  <Override PartName="/ppt/notesSlides/notesSlide34.xml" ContentType="application/vnd.openxmlformats-officedocument.presentationml.notesSlide+xml"/>
  <Override PartName="/ppt/slides/slide1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notesSlides/notesSlide23.xml" ContentType="application/vnd.openxmlformats-officedocument.presentationml.notesSlide+xml"/>
  <Override PartName="/ppt/notesSlides/notesSlide41.xml" ContentType="application/vnd.openxmlformats-officedocument.presentationml.notesSlide+xml"/>
  <Override PartName="/ppt/notesSlides/notesSlide12.xml" ContentType="application/vnd.openxmlformats-officedocument.presentationml.notesSlide+xml"/>
  <Override PartName="/ppt/notesSlides/notesSlide30.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5.xml" ContentType="application/vnd.openxmlformats-officedocument.presentationml.notesSlide+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s/slide48.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Default Extension="png" ContentType="image/png"/>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slides/slide4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notesSlides/notesSlide19.xml" ContentType="application/vnd.openxmlformats-officedocument.presentationml.notesSlide+xml"/>
  <Override PartName="/ppt/notesSlides/notesSlide39.xml" ContentType="application/vnd.openxmlformats-officedocument.presentationml.notesSlide+xml"/>
  <Override PartName="/ppt/notesSlides/notesSlide48.xml" ContentType="application/vnd.openxmlformats-officedocument.presentationml.notesSlid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s/slide44.xml" ContentType="application/vnd.openxmlformats-officedocument.presentationml.slide+xml"/>
  <Override PartName="/ppt/slideLayouts/slideLayout3.xml" ContentType="application/vnd.openxmlformats-officedocument.presentationml.slideLayout+xml"/>
  <Override PartName="/ppt/notesSlides/notesSlide17.xml" ContentType="application/vnd.openxmlformats-officedocument.presentationml.notesSlide+xml"/>
  <Override PartName="/ppt/notesSlides/notesSlide28.xml" ContentType="application/vnd.openxmlformats-officedocument.presentationml.notesSlide+xml"/>
  <Override PartName="/ppt/notesSlides/notesSlide37.xml" ContentType="application/vnd.openxmlformats-officedocument.presentationml.notesSlide+xml"/>
  <Override PartName="/ppt/notesSlides/notesSlide46.xml" ContentType="application/vnd.openxmlformats-officedocument.presentationml.notesSlide+xml"/>
  <Default Extension="jpeg" ContentType="image/jpeg"/>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s/slide42.xml" ContentType="application/vnd.openxmlformats-officedocument.presentationml.slide+xml"/>
  <Override PartName="/ppt/slides/slide51.xml" ContentType="application/vnd.openxmlformats-officedocument.presentationml.slide+xml"/>
  <Override PartName="/ppt/slideLayouts/slideLayout1.xml" ContentType="application/vnd.openxmlformats-officedocument.presentationml.slideLayout+xml"/>
  <Override PartName="/ppt/notesSlides/notesSlide15.xml" ContentType="application/vnd.openxmlformats-officedocument.presentationml.notesSlide+xml"/>
  <Override PartName="/ppt/notesSlides/notesSlide24.xml" ContentType="application/vnd.openxmlformats-officedocument.presentationml.notesSlide+xml"/>
  <Override PartName="/ppt/notesSlides/notesSlide26.xml" ContentType="application/vnd.openxmlformats-officedocument.presentationml.notesSlide+xml"/>
  <Override PartName="/ppt/notesSlides/notesSlide35.xml" ContentType="application/vnd.openxmlformats-officedocument.presentationml.notesSlide+xml"/>
  <Override PartName="/ppt/notesSlides/notesSlide44.xml" ContentType="application/vnd.openxmlformats-officedocument.presentationml.notesSlide+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slides/slide40.xml" ContentType="application/vnd.openxmlformats-officedocument.presentationml.slide+xml"/>
  <Override PartName="/ppt/slideLayouts/slideLayout12.xml" ContentType="application/vnd.openxmlformats-officedocument.presentationml.slideLayout+xml"/>
  <Override PartName="/ppt/notesSlides/notesSlide13.xml" ContentType="application/vnd.openxmlformats-officedocument.presentationml.notesSlide+xml"/>
  <Override PartName="/ppt/notesSlides/notesSlide22.xml" ContentType="application/vnd.openxmlformats-officedocument.presentationml.notesSlide+xml"/>
  <Override PartName="/ppt/notesSlides/notesSlide33.xml" ContentType="application/vnd.openxmlformats-officedocument.presentationml.notesSlide+xml"/>
  <Override PartName="/ppt/notesSlides/notesSlide42.xml" ContentType="application/vnd.openxmlformats-officedocument.presentationml.notesSlide+xml"/>
  <Override PartName="/ppt/notesSlides/notesSlide51.xml" ContentType="application/vnd.openxmlformats-officedocument.presentationml.notesSlide+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11.xml" ContentType="application/vnd.openxmlformats-officedocument.presentationml.notesSlide+xml"/>
  <Override PartName="/ppt/notesSlides/notesSlide20.xml" ContentType="application/vnd.openxmlformats-officedocument.presentationml.notesSlide+xml"/>
  <Override PartName="/ppt/notesSlides/notesSlide31.xml" ContentType="application/vnd.openxmlformats-officedocument.presentationml.notesSlide+xml"/>
  <Override PartName="/ppt/notesSlides/notesSlide40.xml" ContentType="application/vnd.openxmlformats-officedocument.presentationml.notesSlide+xml"/>
  <Override PartName="/ppt/notesSlides/notesSlide6.xml" ContentType="application/vnd.openxmlformats-officedocument.presentationml.notesSlide+xml"/>
  <Override PartName="/ppt/slides/slide8.xml" ContentType="application/vnd.openxmlformats-officedocument.presentationml.slide+xml"/>
  <Override PartName="/ppt/slides/slide49.xml" ContentType="application/vnd.openxmlformats-officedocument.presentationml.slide+xml"/>
  <Override PartName="/ppt/handoutMasters/handoutMaster1.xml" ContentType="application/vnd.openxmlformats-officedocument.presentationml.handoutMaster+xml"/>
  <Override PartName="/ppt/notesSlides/notesSlide4.xml" ContentType="application/vnd.openxmlformats-officedocument.presentationml.notesSlide+xml"/>
  <Override PartName="/docProps/core.xml" ContentType="application/vnd.openxmlformats-package.core-properties+xml"/>
  <Override PartName="/ppt/slides/slide6.xml" ContentType="application/vnd.openxmlformats-officedocument.presentationml.slide+xml"/>
  <Override PartName="/ppt/slides/slide38.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27.xml" ContentType="application/vnd.openxmlformats-officedocument.presentationml.slide+xml"/>
  <Override PartName="/ppt/slides/slide45.xml" ContentType="application/vnd.openxmlformats-officedocument.presentationml.slide+xml"/>
  <Override PartName="/ppt/slideLayouts/slideLayout4.xml" ContentType="application/vnd.openxmlformats-officedocument.presentationml.slideLayout+xml"/>
  <Override PartName="/ppt/theme/theme3.xml" ContentType="application/vnd.openxmlformats-officedocument.theme+xml"/>
  <Override PartName="/ppt/notesSlides/notesSlide29.xml" ContentType="application/vnd.openxmlformats-officedocument.presentationml.notesSlide+xml"/>
  <Override PartName="/ppt/notesSlides/notesSlide47.xml" ContentType="application/vnd.openxmlformats-officedocument.presentationml.notesSlide+xml"/>
  <Override PartName="/ppt/slides/slide2.xml" ContentType="application/vnd.openxmlformats-officedocument.presentationml.slide+xml"/>
  <Override PartName="/ppt/slides/slide16.xml" ContentType="application/vnd.openxmlformats-officedocument.presentationml.slide+xml"/>
  <Override PartName="/ppt/slides/slide34.xml" ContentType="application/vnd.openxmlformats-officedocument.presentationml.slide+xml"/>
  <Override PartName="/ppt/notesSlides/notesSlide18.xml" ContentType="application/vnd.openxmlformats-officedocument.presentationml.notesSlide+xml"/>
  <Override PartName="/ppt/notesSlides/notesSlide36.xml" ContentType="application/vnd.openxmlformats-officedocument.presentationml.notesSlide+xml"/>
  <Default Extension="rels" ContentType="application/vnd.openxmlformats-package.relationships+xml"/>
  <Override PartName="/ppt/slides/slide23.xml" ContentType="application/vnd.openxmlformats-officedocument.presentationml.slide+xml"/>
  <Override PartName="/ppt/slides/slide41.xml" ContentType="application/vnd.openxmlformats-officedocument.presentationml.slide+xml"/>
  <Override PartName="/ppt/notesSlides/notesSlide25.xml" ContentType="application/vnd.openxmlformats-officedocument.presentationml.notesSlide+xml"/>
  <Override PartName="/ppt/notesSlides/notesSlide43.xml" ContentType="application/vnd.openxmlformats-officedocument.presentationml.notesSlide+xml"/>
  <Override PartName="/ppt/slides/slide12.xml" ContentType="application/vnd.openxmlformats-officedocument.presentationml.slide+xml"/>
  <Override PartName="/ppt/slides/slide30.xml" ContentType="application/vnd.openxmlformats-officedocument.presentationml.slide+xml"/>
  <Override PartName="/ppt/slideLayouts/slideLayout11.xml" ContentType="application/vnd.openxmlformats-officedocument.presentationml.slideLayout+xml"/>
  <Override PartName="/ppt/notesSlides/notesSlide14.xml" ContentType="application/vnd.openxmlformats-officedocument.presentationml.notesSlide+xml"/>
  <Override PartName="/ppt/notesSlides/notesSlide32.xml" ContentType="application/vnd.openxmlformats-officedocument.presentationml.notesSlide+xml"/>
  <Override PartName="/ppt/notesSlides/notesSlide9.xml" ContentType="application/vnd.openxmlformats-officedocument.presentationml.notesSlide+xml"/>
  <Override PartName="/ppt/notesSlides/notesSlide21.xml" ContentType="application/vnd.openxmlformats-officedocument.presentationml.notesSlide+xml"/>
  <Override PartName="/ppt/notesSlides/notesSlide50.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p:sldMasterIdLst>
    <p:sldMasterId id="2147483648" r:id="rId1"/>
  </p:sldMasterIdLst>
  <p:notesMasterIdLst>
    <p:notesMasterId r:id="rId53"/>
  </p:notesMasterIdLst>
  <p:handoutMasterIdLst>
    <p:handoutMasterId r:id="rId54"/>
  </p:handoutMasterIdLst>
  <p:sldIdLst>
    <p:sldId id="3426" r:id="rId2"/>
    <p:sldId id="3422" r:id="rId3"/>
    <p:sldId id="3425" r:id="rId4"/>
    <p:sldId id="3347" r:id="rId5"/>
    <p:sldId id="3351" r:id="rId6"/>
    <p:sldId id="3421" r:id="rId7"/>
    <p:sldId id="3353" r:id="rId8"/>
    <p:sldId id="3355" r:id="rId9"/>
    <p:sldId id="3358" r:id="rId10"/>
    <p:sldId id="3360" r:id="rId11"/>
    <p:sldId id="3361" r:id="rId12"/>
    <p:sldId id="3362" r:id="rId13"/>
    <p:sldId id="3363" r:id="rId14"/>
    <p:sldId id="3367" r:id="rId15"/>
    <p:sldId id="3428" r:id="rId16"/>
    <p:sldId id="3429" r:id="rId17"/>
    <p:sldId id="3430" r:id="rId18"/>
    <p:sldId id="3431" r:id="rId19"/>
    <p:sldId id="3371" r:id="rId20"/>
    <p:sldId id="3372" r:id="rId21"/>
    <p:sldId id="3373" r:id="rId22"/>
    <p:sldId id="3374" r:id="rId23"/>
    <p:sldId id="3375" r:id="rId24"/>
    <p:sldId id="3376" r:id="rId25"/>
    <p:sldId id="3380" r:id="rId26"/>
    <p:sldId id="3382" r:id="rId27"/>
    <p:sldId id="3383" r:id="rId28"/>
    <p:sldId id="3384" r:id="rId29"/>
    <p:sldId id="3385" r:id="rId30"/>
    <p:sldId id="3386" r:id="rId31"/>
    <p:sldId id="3392" r:id="rId32"/>
    <p:sldId id="3393" r:id="rId33"/>
    <p:sldId id="3395" r:id="rId34"/>
    <p:sldId id="3397" r:id="rId35"/>
    <p:sldId id="3398" r:id="rId36"/>
    <p:sldId id="3399" r:id="rId37"/>
    <p:sldId id="3401" r:id="rId38"/>
    <p:sldId id="3403" r:id="rId39"/>
    <p:sldId id="3404" r:id="rId40"/>
    <p:sldId id="3406" r:id="rId41"/>
    <p:sldId id="3407" r:id="rId42"/>
    <p:sldId id="3408" r:id="rId43"/>
    <p:sldId id="3410" r:id="rId44"/>
    <p:sldId id="3412" r:id="rId45"/>
    <p:sldId id="3413" r:id="rId46"/>
    <p:sldId id="3414" r:id="rId47"/>
    <p:sldId id="3415" r:id="rId48"/>
    <p:sldId id="3416" r:id="rId49"/>
    <p:sldId id="3418" r:id="rId50"/>
    <p:sldId id="3419" r:id="rId51"/>
    <p:sldId id="3427" r:id="rId52"/>
  </p:sldIdLst>
  <p:sldSz cx="9144000" cy="6858000" type="screen4x3"/>
  <p:notesSz cx="6858000" cy="9144000"/>
  <p:kinsoku lang="ja-JP" invalStChars="、。，．・：；？！゛゜ヽヾゝゞ々ー’”）〕］｝〉》」』】°‰′″℃￠％ぁぃぅぇぉっゃゅょゎァィゥェォッャュョヮヵヶ!%),.:;?]}｡｣､･ｧｨｩｪｫｬｭｮｯｰﾞﾟ" invalEndChars="‘“（〔［｛〈《「『【￥＄$([\{｢￡"/>
  <p:defaultTextStyle>
    <a:defPPr>
      <a:defRPr lang="es-ES_tradnl"/>
    </a:defPPr>
    <a:lvl1pPr algn="ctr" rtl="0" eaLnBrk="0" fontAlgn="base" hangingPunct="0">
      <a:spcBef>
        <a:spcPct val="0"/>
      </a:spcBef>
      <a:spcAft>
        <a:spcPct val="0"/>
      </a:spcAft>
      <a:defRPr sz="2400" kern="1200">
        <a:solidFill>
          <a:schemeClr val="tx1"/>
        </a:solidFill>
        <a:latin typeface="Times New Roman" pitchFamily="18" charset="0"/>
        <a:ea typeface="+mn-ea"/>
        <a:cs typeface="+mn-cs"/>
      </a:defRPr>
    </a:lvl1pPr>
    <a:lvl2pPr marL="457200" algn="ctr" rtl="0" eaLnBrk="0" fontAlgn="base" hangingPunct="0">
      <a:spcBef>
        <a:spcPct val="0"/>
      </a:spcBef>
      <a:spcAft>
        <a:spcPct val="0"/>
      </a:spcAft>
      <a:defRPr sz="2400" kern="1200">
        <a:solidFill>
          <a:schemeClr val="tx1"/>
        </a:solidFill>
        <a:latin typeface="Times New Roman" pitchFamily="18" charset="0"/>
        <a:ea typeface="+mn-ea"/>
        <a:cs typeface="+mn-cs"/>
      </a:defRPr>
    </a:lvl2pPr>
    <a:lvl3pPr marL="914400" algn="ctr" rtl="0" eaLnBrk="0" fontAlgn="base" hangingPunct="0">
      <a:spcBef>
        <a:spcPct val="0"/>
      </a:spcBef>
      <a:spcAft>
        <a:spcPct val="0"/>
      </a:spcAft>
      <a:defRPr sz="2400" kern="1200">
        <a:solidFill>
          <a:schemeClr val="tx1"/>
        </a:solidFill>
        <a:latin typeface="Times New Roman" pitchFamily="18" charset="0"/>
        <a:ea typeface="+mn-ea"/>
        <a:cs typeface="+mn-cs"/>
      </a:defRPr>
    </a:lvl3pPr>
    <a:lvl4pPr marL="1371600" algn="ctr" rtl="0" eaLnBrk="0" fontAlgn="base" hangingPunct="0">
      <a:spcBef>
        <a:spcPct val="0"/>
      </a:spcBef>
      <a:spcAft>
        <a:spcPct val="0"/>
      </a:spcAft>
      <a:defRPr sz="2400" kern="1200">
        <a:solidFill>
          <a:schemeClr val="tx1"/>
        </a:solidFill>
        <a:latin typeface="Times New Roman" pitchFamily="18" charset="0"/>
        <a:ea typeface="+mn-ea"/>
        <a:cs typeface="+mn-cs"/>
      </a:defRPr>
    </a:lvl4pPr>
    <a:lvl5pPr marL="1828800" algn="ctr" rtl="0" eaLnBrk="0" fontAlgn="base" hangingPunct="0">
      <a:spcBef>
        <a:spcPct val="0"/>
      </a:spcBef>
      <a:spcAft>
        <a:spcPct val="0"/>
      </a:spcAft>
      <a:defRPr sz="2400" kern="1200">
        <a:solidFill>
          <a:schemeClr val="tx1"/>
        </a:solidFill>
        <a:latin typeface="Times New Roman" pitchFamily="18" charset="0"/>
        <a:ea typeface="+mn-ea"/>
        <a:cs typeface="+mn-cs"/>
      </a:defRPr>
    </a:lvl5pPr>
    <a:lvl6pPr marL="2286000" algn="l" defTabSz="914400" rtl="0" eaLnBrk="1" latinLnBrk="0" hangingPunct="1">
      <a:defRPr sz="2400" kern="1200">
        <a:solidFill>
          <a:schemeClr val="tx1"/>
        </a:solidFill>
        <a:latin typeface="Times New Roman" pitchFamily="18" charset="0"/>
        <a:ea typeface="+mn-ea"/>
        <a:cs typeface="+mn-cs"/>
      </a:defRPr>
    </a:lvl6pPr>
    <a:lvl7pPr marL="2743200" algn="l" defTabSz="914400" rtl="0" eaLnBrk="1" latinLnBrk="0" hangingPunct="1">
      <a:defRPr sz="2400" kern="1200">
        <a:solidFill>
          <a:schemeClr val="tx1"/>
        </a:solidFill>
        <a:latin typeface="Times New Roman" pitchFamily="18" charset="0"/>
        <a:ea typeface="+mn-ea"/>
        <a:cs typeface="+mn-cs"/>
      </a:defRPr>
    </a:lvl7pPr>
    <a:lvl8pPr marL="3200400" algn="l" defTabSz="914400" rtl="0" eaLnBrk="1" latinLnBrk="0" hangingPunct="1">
      <a:defRPr sz="2400" kern="1200">
        <a:solidFill>
          <a:schemeClr val="tx1"/>
        </a:solidFill>
        <a:latin typeface="Times New Roman" pitchFamily="18" charset="0"/>
        <a:ea typeface="+mn-ea"/>
        <a:cs typeface="+mn-cs"/>
      </a:defRPr>
    </a:lvl8pPr>
    <a:lvl9pPr marL="3657600" algn="l" defTabSz="914400" rtl="0" eaLnBrk="1" latinLnBrk="0" hangingPunct="1">
      <a:defRPr sz="2400" kern="1200">
        <a:solidFill>
          <a:schemeClr val="tx1"/>
        </a:solidFill>
        <a:latin typeface="Times New Roman" pitchFamily="18"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schemeClr val="tx1"/>
    </p:penClr>
  </p:showPr>
  <p:clrMru>
    <a:srgbClr val="FF66CC"/>
    <a:srgbClr val="00FF00"/>
    <a:srgbClr val="FF9933"/>
    <a:srgbClr val="FF6600"/>
    <a:srgbClr val="CCFFFF"/>
    <a:srgbClr val="FFCC00"/>
    <a:srgbClr val="FFFFFF"/>
    <a:srgbClr val="99CCFF"/>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20655" autoAdjust="0"/>
    <p:restoredTop sz="94737" autoAdjust="0"/>
  </p:normalViewPr>
  <p:slideViewPr>
    <p:cSldViewPr>
      <p:cViewPr varScale="1">
        <p:scale>
          <a:sx n="64" d="100"/>
          <a:sy n="64" d="100"/>
        </p:scale>
        <p:origin x="-372" y="-108"/>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00" d="100"/>
        <a:sy n="100" d="100"/>
      </p:scale>
      <p:origin x="0" y="0"/>
    </p:cViewPr>
  </p:sorterViewPr>
  <p:notesViewPr>
    <p:cSldViewPr>
      <p:cViewPr varScale="1">
        <p:scale>
          <a:sx n="25" d="100"/>
          <a:sy n="25" d="100"/>
        </p:scale>
        <p:origin x="-1332" y="-90"/>
      </p:cViewPr>
      <p:guideLst>
        <p:guide orient="horz" pos="2880"/>
        <p:guide pos="2160"/>
      </p:guideLst>
    </p:cSldViewPr>
  </p:notesViewPr>
  <p:gridSpacing cx="73736200" cy="7373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54" Type="http://schemas.openxmlformats.org/officeDocument/2006/relationships/handoutMaster" Target="handoutMasters/handout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notesMaster" Target="notesMasters/notesMaster1.xml"/><Relationship Id="rId58"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viewProps" Target="viewProps.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ChangeArrowheads="1" noTextEdit="1"/>
          </p:cNvSpPr>
          <p:nvPr>
            <p:ph type="sldImg" idx="2"/>
          </p:nvPr>
        </p:nvSpPr>
        <p:spPr bwMode="auto">
          <a:xfrm>
            <a:off x="1149350" y="692150"/>
            <a:ext cx="4559300" cy="3416300"/>
          </a:xfrm>
          <a:prstGeom prst="rect">
            <a:avLst/>
          </a:prstGeom>
          <a:noFill/>
          <a:ln w="12700">
            <a:solidFill>
              <a:srgbClr val="000000"/>
            </a:solidFill>
            <a:miter lim="800000"/>
            <a:headEnd/>
            <a:tailEnd/>
          </a:ln>
          <a:effectLst/>
        </p:spPr>
      </p:sp>
      <p:sp>
        <p:nvSpPr>
          <p:cNvPr id="2051" name="Rectangle 3"/>
          <p:cNvSpPr>
            <a:spLocks noGrp="1" noChangeArrowheads="1"/>
          </p:cNvSpPr>
          <p:nvPr>
            <p:ph type="body" sz="quarter" idx="3"/>
          </p:nvPr>
        </p:nvSpPr>
        <p:spPr bwMode="auto">
          <a:xfrm>
            <a:off x="914400" y="4343400"/>
            <a:ext cx="5029200" cy="4114800"/>
          </a:xfrm>
          <a:prstGeom prst="rect">
            <a:avLst/>
          </a:prstGeom>
          <a:noFill/>
          <a:ln w="12700">
            <a:noFill/>
            <a:miter lim="800000"/>
            <a:headEnd/>
            <a:tailEnd/>
          </a:ln>
          <a:effectLst/>
        </p:spPr>
        <p:txBody>
          <a:bodyPr vert="horz" wrap="square" lIns="90488" tIns="44450" rIns="90488" bIns="44450" numCol="1" anchor="t" anchorCtr="0" compatLnSpc="1">
            <a:prstTxWarp prst="textNoShape">
              <a:avLst/>
            </a:prstTxWarp>
          </a:bodyPr>
          <a:lstStyle/>
          <a:p>
            <a:pPr lvl="0"/>
            <a:r>
              <a:rPr lang="es-ES_tradnl" smtClean="0"/>
              <a:t>Haga clic para modificar el estilo de texto del patrón</a:t>
            </a:r>
          </a:p>
          <a:p>
            <a:pPr lvl="1"/>
            <a:r>
              <a:rPr lang="es-ES_tradnl" smtClean="0"/>
              <a:t>Segundo nivel</a:t>
            </a:r>
          </a:p>
          <a:p>
            <a:pPr lvl="2"/>
            <a:r>
              <a:rPr lang="es-ES_tradnl" smtClean="0"/>
              <a:t>Tercer nivel</a:t>
            </a:r>
          </a:p>
          <a:p>
            <a:pPr lvl="3"/>
            <a:r>
              <a:rPr lang="es-ES_tradnl" smtClean="0"/>
              <a:t>Cuarto nivel</a:t>
            </a:r>
          </a:p>
          <a:p>
            <a:pPr lvl="4"/>
            <a:r>
              <a:rPr lang="es-ES_tradnl" smtClean="0"/>
              <a:t>Quinto nivel</a:t>
            </a:r>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33.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34.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35.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36.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37.xml.rels><?xml version="1.0" encoding="UTF-8" standalone="yes"?>
<Relationships xmlns="http://schemas.openxmlformats.org/package/2006/relationships"><Relationship Id="rId2" Type="http://schemas.openxmlformats.org/officeDocument/2006/relationships/slide" Target="../slides/slide37.xml"/><Relationship Id="rId1" Type="http://schemas.openxmlformats.org/officeDocument/2006/relationships/notesMaster" Target="../notesMasters/notesMaster1.xml"/></Relationships>
</file>

<file path=ppt/notesSlides/_rels/notesSlide38.xml.rels><?xml version="1.0" encoding="UTF-8" standalone="yes"?>
<Relationships xmlns="http://schemas.openxmlformats.org/package/2006/relationships"><Relationship Id="rId2" Type="http://schemas.openxmlformats.org/officeDocument/2006/relationships/slide" Target="../slides/slide38.xml"/><Relationship Id="rId1" Type="http://schemas.openxmlformats.org/officeDocument/2006/relationships/notesMaster" Target="../notesMasters/notesMaster1.xml"/></Relationships>
</file>

<file path=ppt/notesSlides/_rels/notesSlide39.xml.rels><?xml version="1.0" encoding="UTF-8" standalone="yes"?>
<Relationships xmlns="http://schemas.openxmlformats.org/package/2006/relationships"><Relationship Id="rId2" Type="http://schemas.openxmlformats.org/officeDocument/2006/relationships/slide" Target="../slides/slide39.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0.xml.rels><?xml version="1.0" encoding="UTF-8" standalone="yes"?>
<Relationships xmlns="http://schemas.openxmlformats.org/package/2006/relationships"><Relationship Id="rId2" Type="http://schemas.openxmlformats.org/officeDocument/2006/relationships/slide" Target="../slides/slide40.xml"/><Relationship Id="rId1" Type="http://schemas.openxmlformats.org/officeDocument/2006/relationships/notesMaster" Target="../notesMasters/notesMaster1.xml"/></Relationships>
</file>

<file path=ppt/notesSlides/_rels/notesSlide41.xml.rels><?xml version="1.0" encoding="UTF-8" standalone="yes"?>
<Relationships xmlns="http://schemas.openxmlformats.org/package/2006/relationships"><Relationship Id="rId2" Type="http://schemas.openxmlformats.org/officeDocument/2006/relationships/slide" Target="../slides/slide41.xml"/><Relationship Id="rId1" Type="http://schemas.openxmlformats.org/officeDocument/2006/relationships/notesMaster" Target="../notesMasters/notesMaster1.xml"/></Relationships>
</file>

<file path=ppt/notesSlides/_rels/notesSlide42.xml.rels><?xml version="1.0" encoding="UTF-8" standalone="yes"?>
<Relationships xmlns="http://schemas.openxmlformats.org/package/2006/relationships"><Relationship Id="rId2" Type="http://schemas.openxmlformats.org/officeDocument/2006/relationships/slide" Target="../slides/slide42.xml"/><Relationship Id="rId1" Type="http://schemas.openxmlformats.org/officeDocument/2006/relationships/notesMaster" Target="../notesMasters/notesMaster1.xml"/></Relationships>
</file>

<file path=ppt/notesSlides/_rels/notesSlide43.xml.rels><?xml version="1.0" encoding="UTF-8" standalone="yes"?>
<Relationships xmlns="http://schemas.openxmlformats.org/package/2006/relationships"><Relationship Id="rId2" Type="http://schemas.openxmlformats.org/officeDocument/2006/relationships/slide" Target="../slides/slide43.xml"/><Relationship Id="rId1" Type="http://schemas.openxmlformats.org/officeDocument/2006/relationships/notesMaster" Target="../notesMasters/notesMaster1.xml"/></Relationships>
</file>

<file path=ppt/notesSlides/_rels/notesSlide44.xml.rels><?xml version="1.0" encoding="UTF-8" standalone="yes"?>
<Relationships xmlns="http://schemas.openxmlformats.org/package/2006/relationships"><Relationship Id="rId2" Type="http://schemas.openxmlformats.org/officeDocument/2006/relationships/slide" Target="../slides/slide44.xml"/><Relationship Id="rId1" Type="http://schemas.openxmlformats.org/officeDocument/2006/relationships/notesMaster" Target="../notesMasters/notesMaster1.xml"/></Relationships>
</file>

<file path=ppt/notesSlides/_rels/notesSlide45.xml.rels><?xml version="1.0" encoding="UTF-8" standalone="yes"?>
<Relationships xmlns="http://schemas.openxmlformats.org/package/2006/relationships"><Relationship Id="rId2" Type="http://schemas.openxmlformats.org/officeDocument/2006/relationships/slide" Target="../slides/slide45.xml"/><Relationship Id="rId1" Type="http://schemas.openxmlformats.org/officeDocument/2006/relationships/notesMaster" Target="../notesMasters/notesMaster1.xml"/></Relationships>
</file>

<file path=ppt/notesSlides/_rels/notesSlide46.xml.rels><?xml version="1.0" encoding="UTF-8" standalone="yes"?>
<Relationships xmlns="http://schemas.openxmlformats.org/package/2006/relationships"><Relationship Id="rId2" Type="http://schemas.openxmlformats.org/officeDocument/2006/relationships/slide" Target="../slides/slide46.xml"/><Relationship Id="rId1" Type="http://schemas.openxmlformats.org/officeDocument/2006/relationships/notesMaster" Target="../notesMasters/notesMaster1.xml"/></Relationships>
</file>

<file path=ppt/notesSlides/_rels/notesSlide47.xml.rels><?xml version="1.0" encoding="UTF-8" standalone="yes"?>
<Relationships xmlns="http://schemas.openxmlformats.org/package/2006/relationships"><Relationship Id="rId2" Type="http://schemas.openxmlformats.org/officeDocument/2006/relationships/slide" Target="../slides/slide47.xml"/><Relationship Id="rId1" Type="http://schemas.openxmlformats.org/officeDocument/2006/relationships/notesMaster" Target="../notesMasters/notesMaster1.xml"/></Relationships>
</file>

<file path=ppt/notesSlides/_rels/notesSlide48.xml.rels><?xml version="1.0" encoding="UTF-8" standalone="yes"?>
<Relationships xmlns="http://schemas.openxmlformats.org/package/2006/relationships"><Relationship Id="rId2" Type="http://schemas.openxmlformats.org/officeDocument/2006/relationships/slide" Target="../slides/slide48.xml"/><Relationship Id="rId1" Type="http://schemas.openxmlformats.org/officeDocument/2006/relationships/notesMaster" Target="../notesMasters/notesMaster1.xml"/></Relationships>
</file>

<file path=ppt/notesSlides/_rels/notesSlide49.xml.rels><?xml version="1.0" encoding="UTF-8" standalone="yes"?>
<Relationships xmlns="http://schemas.openxmlformats.org/package/2006/relationships"><Relationship Id="rId2" Type="http://schemas.openxmlformats.org/officeDocument/2006/relationships/slide" Target="../slides/slide4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0.xml.rels><?xml version="1.0" encoding="UTF-8" standalone="yes"?>
<Relationships xmlns="http://schemas.openxmlformats.org/package/2006/relationships"><Relationship Id="rId2" Type="http://schemas.openxmlformats.org/officeDocument/2006/relationships/slide" Target="../slides/slide50.xml"/><Relationship Id="rId1" Type="http://schemas.openxmlformats.org/officeDocument/2006/relationships/notesMaster" Target="../notesMasters/notesMaster1.xml"/></Relationships>
</file>

<file path=ppt/notesSlides/_rels/notesSlide51.xml.rels><?xml version="1.0" encoding="UTF-8" standalone="yes"?>
<Relationships xmlns="http://schemas.openxmlformats.org/package/2006/relationships"><Relationship Id="rId2" Type="http://schemas.openxmlformats.org/officeDocument/2006/relationships/slide" Target="../slides/slide51.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82850" name="Rectangle 2"/>
          <p:cNvSpPr>
            <a:spLocks noChangeArrowheads="1" noTextEdit="1"/>
          </p:cNvSpPr>
          <p:nvPr>
            <p:ph type="sldImg"/>
          </p:nvPr>
        </p:nvSpPr>
        <p:spPr>
          <a:xfrm>
            <a:off x="1152525" y="692150"/>
            <a:ext cx="4554538" cy="3416300"/>
          </a:xfrm>
          <a:ln/>
        </p:spPr>
      </p:sp>
      <p:sp>
        <p:nvSpPr>
          <p:cNvPr id="5582851" name="Rectangle 3"/>
          <p:cNvSpPr>
            <a:spLocks noGrp="1" noChangeArrowheads="1"/>
          </p:cNvSpPr>
          <p:nvPr>
            <p:ph type="body" idx="1"/>
          </p:nvPr>
        </p:nvSpPr>
        <p:spPr/>
        <p:txBody>
          <a:bodyPr/>
          <a:lstStyle/>
          <a:p>
            <a:endParaRPr lang="es-ES"/>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39490" name="Rectangle 2"/>
          <p:cNvSpPr>
            <a:spLocks noChangeArrowheads="1" noTextEdit="1"/>
          </p:cNvSpPr>
          <p:nvPr>
            <p:ph type="sldImg"/>
          </p:nvPr>
        </p:nvSpPr>
        <p:spPr>
          <a:xfrm>
            <a:off x="1152525" y="692150"/>
            <a:ext cx="4554538" cy="3416300"/>
          </a:xfrm>
          <a:ln/>
        </p:spPr>
      </p:sp>
      <p:sp>
        <p:nvSpPr>
          <p:cNvPr id="5439491" name="Rectangle 3"/>
          <p:cNvSpPr>
            <a:spLocks noGrp="1" noChangeArrowheads="1"/>
          </p:cNvSpPr>
          <p:nvPr>
            <p:ph type="body" idx="1"/>
          </p:nvPr>
        </p:nvSpPr>
        <p:spPr/>
        <p:txBody>
          <a:bodyPr/>
          <a:lstStyle/>
          <a:p>
            <a:endParaRPr lang="es-ES"/>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41538" name="Rectangle 2"/>
          <p:cNvSpPr>
            <a:spLocks noChangeArrowheads="1" noTextEdit="1"/>
          </p:cNvSpPr>
          <p:nvPr>
            <p:ph type="sldImg"/>
          </p:nvPr>
        </p:nvSpPr>
        <p:spPr>
          <a:xfrm>
            <a:off x="1152525" y="692150"/>
            <a:ext cx="4554538" cy="3416300"/>
          </a:xfrm>
          <a:ln/>
        </p:spPr>
      </p:sp>
      <p:sp>
        <p:nvSpPr>
          <p:cNvPr id="5441539" name="Rectangle 3"/>
          <p:cNvSpPr>
            <a:spLocks noGrp="1" noChangeArrowheads="1"/>
          </p:cNvSpPr>
          <p:nvPr>
            <p:ph type="body" idx="1"/>
          </p:nvPr>
        </p:nvSpPr>
        <p:spPr/>
        <p:txBody>
          <a:bodyPr/>
          <a:lstStyle/>
          <a:p>
            <a:endParaRPr lang="es-ES"/>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43586" name="Rectangle 2"/>
          <p:cNvSpPr>
            <a:spLocks noChangeArrowheads="1" noTextEdit="1"/>
          </p:cNvSpPr>
          <p:nvPr>
            <p:ph type="sldImg"/>
          </p:nvPr>
        </p:nvSpPr>
        <p:spPr>
          <a:xfrm>
            <a:off x="1152525" y="692150"/>
            <a:ext cx="4554538" cy="3416300"/>
          </a:xfrm>
          <a:ln/>
        </p:spPr>
      </p:sp>
      <p:sp>
        <p:nvSpPr>
          <p:cNvPr id="5443587" name="Rectangle 3"/>
          <p:cNvSpPr>
            <a:spLocks noGrp="1" noChangeArrowheads="1"/>
          </p:cNvSpPr>
          <p:nvPr>
            <p:ph type="body" idx="1"/>
          </p:nvPr>
        </p:nvSpPr>
        <p:spPr/>
        <p:txBody>
          <a:bodyPr/>
          <a:lstStyle/>
          <a:p>
            <a:endParaRPr lang="es-ES"/>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45634" name="Rectangle 2"/>
          <p:cNvSpPr>
            <a:spLocks noChangeArrowheads="1" noTextEdit="1"/>
          </p:cNvSpPr>
          <p:nvPr>
            <p:ph type="sldImg"/>
          </p:nvPr>
        </p:nvSpPr>
        <p:spPr>
          <a:xfrm>
            <a:off x="1152525" y="692150"/>
            <a:ext cx="4554538" cy="3416300"/>
          </a:xfrm>
          <a:ln/>
        </p:spPr>
      </p:sp>
      <p:sp>
        <p:nvSpPr>
          <p:cNvPr id="5445635" name="Rectangle 3"/>
          <p:cNvSpPr>
            <a:spLocks noGrp="1" noChangeArrowheads="1"/>
          </p:cNvSpPr>
          <p:nvPr>
            <p:ph type="body" idx="1"/>
          </p:nvPr>
        </p:nvSpPr>
        <p:spPr/>
        <p:txBody>
          <a:bodyPr/>
          <a:lstStyle/>
          <a:p>
            <a:endParaRPr lang="es-ES"/>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53826" name="Rectangle 2"/>
          <p:cNvSpPr>
            <a:spLocks noChangeArrowheads="1" noTextEdit="1"/>
          </p:cNvSpPr>
          <p:nvPr>
            <p:ph type="sldImg"/>
          </p:nvPr>
        </p:nvSpPr>
        <p:spPr>
          <a:xfrm>
            <a:off x="1152525" y="692150"/>
            <a:ext cx="4554538" cy="3416300"/>
          </a:xfrm>
          <a:ln/>
        </p:spPr>
      </p:sp>
      <p:sp>
        <p:nvSpPr>
          <p:cNvPr id="5453827" name="Rectangle 3"/>
          <p:cNvSpPr>
            <a:spLocks noGrp="1" noChangeArrowheads="1"/>
          </p:cNvSpPr>
          <p:nvPr>
            <p:ph type="body" idx="1"/>
          </p:nvPr>
        </p:nvSpPr>
        <p:spPr/>
        <p:txBody>
          <a:bodyPr/>
          <a:lstStyle/>
          <a:p>
            <a:endParaRPr lang="es-ES"/>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86946" name="Rectangle 2"/>
          <p:cNvSpPr>
            <a:spLocks noChangeArrowheads="1" noTextEdit="1"/>
          </p:cNvSpPr>
          <p:nvPr>
            <p:ph type="sldImg"/>
          </p:nvPr>
        </p:nvSpPr>
        <p:spPr>
          <a:xfrm>
            <a:off x="1152525" y="692150"/>
            <a:ext cx="4554538" cy="3416300"/>
          </a:xfrm>
          <a:ln/>
        </p:spPr>
      </p:sp>
      <p:sp>
        <p:nvSpPr>
          <p:cNvPr id="5586947" name="Rectangle 3"/>
          <p:cNvSpPr>
            <a:spLocks noGrp="1" noChangeArrowheads="1"/>
          </p:cNvSpPr>
          <p:nvPr>
            <p:ph type="body" idx="1"/>
          </p:nvPr>
        </p:nvSpPr>
        <p:spPr/>
        <p:txBody>
          <a:bodyPr/>
          <a:lstStyle/>
          <a:p>
            <a:endParaRPr lang="es-ES"/>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88994" name="Rectangle 2"/>
          <p:cNvSpPr>
            <a:spLocks noChangeArrowheads="1" noTextEdit="1"/>
          </p:cNvSpPr>
          <p:nvPr>
            <p:ph type="sldImg"/>
          </p:nvPr>
        </p:nvSpPr>
        <p:spPr>
          <a:xfrm>
            <a:off x="1152525" y="692150"/>
            <a:ext cx="4554538" cy="3416300"/>
          </a:xfrm>
          <a:ln/>
        </p:spPr>
      </p:sp>
      <p:sp>
        <p:nvSpPr>
          <p:cNvPr id="5588995" name="Rectangle 3"/>
          <p:cNvSpPr>
            <a:spLocks noGrp="1" noChangeArrowheads="1"/>
          </p:cNvSpPr>
          <p:nvPr>
            <p:ph type="body" idx="1"/>
          </p:nvPr>
        </p:nvSpPr>
        <p:spPr/>
        <p:txBody>
          <a:bodyPr/>
          <a:lstStyle/>
          <a:p>
            <a:endParaRPr lang="es-ES"/>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91042" name="Rectangle 2"/>
          <p:cNvSpPr>
            <a:spLocks noChangeArrowheads="1" noTextEdit="1"/>
          </p:cNvSpPr>
          <p:nvPr>
            <p:ph type="sldImg"/>
          </p:nvPr>
        </p:nvSpPr>
        <p:spPr>
          <a:xfrm>
            <a:off x="1152525" y="692150"/>
            <a:ext cx="4554538" cy="3416300"/>
          </a:xfrm>
          <a:ln/>
        </p:spPr>
      </p:sp>
      <p:sp>
        <p:nvSpPr>
          <p:cNvPr id="5591043" name="Rectangle 3"/>
          <p:cNvSpPr>
            <a:spLocks noGrp="1" noChangeArrowheads="1"/>
          </p:cNvSpPr>
          <p:nvPr>
            <p:ph type="body" idx="1"/>
          </p:nvPr>
        </p:nvSpPr>
        <p:spPr/>
        <p:txBody>
          <a:bodyPr/>
          <a:lstStyle/>
          <a:p>
            <a:endParaRPr lang="es-ES"/>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93090" name="Rectangle 2"/>
          <p:cNvSpPr>
            <a:spLocks noChangeArrowheads="1" noTextEdit="1"/>
          </p:cNvSpPr>
          <p:nvPr>
            <p:ph type="sldImg"/>
          </p:nvPr>
        </p:nvSpPr>
        <p:spPr>
          <a:xfrm>
            <a:off x="1152525" y="692150"/>
            <a:ext cx="4554538" cy="3416300"/>
          </a:xfrm>
          <a:ln/>
        </p:spPr>
      </p:sp>
      <p:sp>
        <p:nvSpPr>
          <p:cNvPr id="5593091" name="Rectangle 3"/>
          <p:cNvSpPr>
            <a:spLocks noGrp="1" noChangeArrowheads="1"/>
          </p:cNvSpPr>
          <p:nvPr>
            <p:ph type="body" idx="1"/>
          </p:nvPr>
        </p:nvSpPr>
        <p:spPr/>
        <p:txBody>
          <a:bodyPr/>
          <a:lstStyle/>
          <a:p>
            <a:endParaRPr lang="es-ES"/>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62018" name="Rectangle 2"/>
          <p:cNvSpPr>
            <a:spLocks noChangeArrowheads="1" noTextEdit="1"/>
          </p:cNvSpPr>
          <p:nvPr>
            <p:ph type="sldImg"/>
          </p:nvPr>
        </p:nvSpPr>
        <p:spPr>
          <a:xfrm>
            <a:off x="1152525" y="692150"/>
            <a:ext cx="4554538" cy="3416300"/>
          </a:xfrm>
          <a:ln/>
        </p:spPr>
      </p:sp>
      <p:sp>
        <p:nvSpPr>
          <p:cNvPr id="5462019" name="Rectangle 3"/>
          <p:cNvSpPr>
            <a:spLocks noGrp="1" noChangeArrowheads="1"/>
          </p:cNvSpPr>
          <p:nvPr>
            <p:ph type="body" idx="1"/>
          </p:nvPr>
        </p:nvSpPr>
        <p:spPr/>
        <p:txBody>
          <a:bodyPr/>
          <a:lstStyle/>
          <a:p>
            <a:endParaRPr lang="es-E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72610" name="Rectangle 2"/>
          <p:cNvSpPr>
            <a:spLocks noChangeArrowheads="1" noTextEdit="1"/>
          </p:cNvSpPr>
          <p:nvPr>
            <p:ph type="sldImg"/>
          </p:nvPr>
        </p:nvSpPr>
        <p:spPr>
          <a:xfrm>
            <a:off x="1152525" y="692150"/>
            <a:ext cx="4554538" cy="3416300"/>
          </a:xfrm>
          <a:ln/>
        </p:spPr>
      </p:sp>
      <p:sp>
        <p:nvSpPr>
          <p:cNvPr id="5572611" name="Rectangle 3"/>
          <p:cNvSpPr>
            <a:spLocks noGrp="1" noChangeArrowheads="1"/>
          </p:cNvSpPr>
          <p:nvPr>
            <p:ph type="body" idx="1"/>
          </p:nvPr>
        </p:nvSpPr>
        <p:spPr/>
        <p:txBody>
          <a:bodyPr/>
          <a:lstStyle/>
          <a:p>
            <a:endParaRPr lang="es-ES"/>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64066" name="Rectangle 2"/>
          <p:cNvSpPr>
            <a:spLocks noChangeArrowheads="1" noTextEdit="1"/>
          </p:cNvSpPr>
          <p:nvPr>
            <p:ph type="sldImg"/>
          </p:nvPr>
        </p:nvSpPr>
        <p:spPr>
          <a:xfrm>
            <a:off x="1152525" y="692150"/>
            <a:ext cx="4554538" cy="3416300"/>
          </a:xfrm>
          <a:ln/>
        </p:spPr>
      </p:sp>
      <p:sp>
        <p:nvSpPr>
          <p:cNvPr id="5464067" name="Rectangle 3"/>
          <p:cNvSpPr>
            <a:spLocks noGrp="1" noChangeArrowheads="1"/>
          </p:cNvSpPr>
          <p:nvPr>
            <p:ph type="body" idx="1"/>
          </p:nvPr>
        </p:nvSpPr>
        <p:spPr/>
        <p:txBody>
          <a:bodyPr/>
          <a:lstStyle/>
          <a:p>
            <a:endParaRPr lang="es-ES"/>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66114" name="Rectangle 2"/>
          <p:cNvSpPr>
            <a:spLocks noChangeArrowheads="1" noTextEdit="1"/>
          </p:cNvSpPr>
          <p:nvPr>
            <p:ph type="sldImg"/>
          </p:nvPr>
        </p:nvSpPr>
        <p:spPr>
          <a:xfrm>
            <a:off x="1152525" y="692150"/>
            <a:ext cx="4554538" cy="3416300"/>
          </a:xfrm>
          <a:ln/>
        </p:spPr>
      </p:sp>
      <p:sp>
        <p:nvSpPr>
          <p:cNvPr id="5466115" name="Rectangle 3"/>
          <p:cNvSpPr>
            <a:spLocks noGrp="1" noChangeArrowheads="1"/>
          </p:cNvSpPr>
          <p:nvPr>
            <p:ph type="body" idx="1"/>
          </p:nvPr>
        </p:nvSpPr>
        <p:spPr/>
        <p:txBody>
          <a:bodyPr/>
          <a:lstStyle/>
          <a:p>
            <a:endParaRPr lang="es-ES"/>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68162" name="Rectangle 2"/>
          <p:cNvSpPr>
            <a:spLocks noChangeArrowheads="1" noTextEdit="1"/>
          </p:cNvSpPr>
          <p:nvPr>
            <p:ph type="sldImg"/>
          </p:nvPr>
        </p:nvSpPr>
        <p:spPr>
          <a:xfrm>
            <a:off x="1152525" y="692150"/>
            <a:ext cx="4554538" cy="3416300"/>
          </a:xfrm>
          <a:ln/>
        </p:spPr>
      </p:sp>
      <p:sp>
        <p:nvSpPr>
          <p:cNvPr id="5468163" name="Rectangle 3"/>
          <p:cNvSpPr>
            <a:spLocks noGrp="1" noChangeArrowheads="1"/>
          </p:cNvSpPr>
          <p:nvPr>
            <p:ph type="body" idx="1"/>
          </p:nvPr>
        </p:nvSpPr>
        <p:spPr/>
        <p:txBody>
          <a:bodyPr/>
          <a:lstStyle/>
          <a:p>
            <a:endParaRPr lang="es-ES"/>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70210" name="Rectangle 2"/>
          <p:cNvSpPr>
            <a:spLocks noChangeArrowheads="1" noTextEdit="1"/>
          </p:cNvSpPr>
          <p:nvPr>
            <p:ph type="sldImg"/>
          </p:nvPr>
        </p:nvSpPr>
        <p:spPr>
          <a:xfrm>
            <a:off x="1152525" y="692150"/>
            <a:ext cx="4554538" cy="3416300"/>
          </a:xfrm>
          <a:ln/>
        </p:spPr>
      </p:sp>
      <p:sp>
        <p:nvSpPr>
          <p:cNvPr id="5470211" name="Rectangle 3"/>
          <p:cNvSpPr>
            <a:spLocks noGrp="1" noChangeArrowheads="1"/>
          </p:cNvSpPr>
          <p:nvPr>
            <p:ph type="body" idx="1"/>
          </p:nvPr>
        </p:nvSpPr>
        <p:spPr/>
        <p:txBody>
          <a:bodyPr/>
          <a:lstStyle/>
          <a:p>
            <a:endParaRPr lang="es-ES"/>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72258" name="Rectangle 2"/>
          <p:cNvSpPr>
            <a:spLocks noChangeArrowheads="1" noTextEdit="1"/>
          </p:cNvSpPr>
          <p:nvPr>
            <p:ph type="sldImg"/>
          </p:nvPr>
        </p:nvSpPr>
        <p:spPr>
          <a:xfrm>
            <a:off x="1152525" y="692150"/>
            <a:ext cx="4554538" cy="3416300"/>
          </a:xfrm>
          <a:ln/>
        </p:spPr>
      </p:sp>
      <p:sp>
        <p:nvSpPr>
          <p:cNvPr id="5472259" name="Rectangle 3"/>
          <p:cNvSpPr>
            <a:spLocks noGrp="1" noChangeArrowheads="1"/>
          </p:cNvSpPr>
          <p:nvPr>
            <p:ph type="body" idx="1"/>
          </p:nvPr>
        </p:nvSpPr>
        <p:spPr/>
        <p:txBody>
          <a:bodyPr/>
          <a:lstStyle/>
          <a:p>
            <a:endParaRPr lang="es-ES"/>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80450" name="Rectangle 2"/>
          <p:cNvSpPr>
            <a:spLocks noChangeArrowheads="1" noTextEdit="1"/>
          </p:cNvSpPr>
          <p:nvPr>
            <p:ph type="sldImg"/>
          </p:nvPr>
        </p:nvSpPr>
        <p:spPr>
          <a:xfrm>
            <a:off x="1152525" y="692150"/>
            <a:ext cx="4554538" cy="3416300"/>
          </a:xfrm>
          <a:ln/>
        </p:spPr>
      </p:sp>
      <p:sp>
        <p:nvSpPr>
          <p:cNvPr id="5480451" name="Rectangle 3"/>
          <p:cNvSpPr>
            <a:spLocks noGrp="1" noChangeArrowheads="1"/>
          </p:cNvSpPr>
          <p:nvPr>
            <p:ph type="body" idx="1"/>
          </p:nvPr>
        </p:nvSpPr>
        <p:spPr/>
        <p:txBody>
          <a:bodyPr/>
          <a:lstStyle/>
          <a:p>
            <a:endParaRPr lang="es-ES"/>
          </a:p>
        </p:txBody>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85570" name="Rectangle 2"/>
          <p:cNvSpPr>
            <a:spLocks noChangeArrowheads="1" noTextEdit="1"/>
          </p:cNvSpPr>
          <p:nvPr>
            <p:ph type="sldImg"/>
          </p:nvPr>
        </p:nvSpPr>
        <p:spPr>
          <a:xfrm>
            <a:off x="1152525" y="692150"/>
            <a:ext cx="4554538" cy="3416300"/>
          </a:xfrm>
          <a:ln/>
        </p:spPr>
      </p:sp>
      <p:sp>
        <p:nvSpPr>
          <p:cNvPr id="5485571" name="Rectangle 3"/>
          <p:cNvSpPr>
            <a:spLocks noGrp="1" noChangeArrowheads="1"/>
          </p:cNvSpPr>
          <p:nvPr>
            <p:ph type="body" idx="1"/>
          </p:nvPr>
        </p:nvSpPr>
        <p:spPr/>
        <p:txBody>
          <a:bodyPr/>
          <a:lstStyle/>
          <a:p>
            <a:endParaRPr lang="es-ES"/>
          </a:p>
        </p:txBody>
      </p:sp>
    </p:spTree>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87618" name="Rectangle 2"/>
          <p:cNvSpPr>
            <a:spLocks noChangeArrowheads="1" noTextEdit="1"/>
          </p:cNvSpPr>
          <p:nvPr>
            <p:ph type="sldImg"/>
          </p:nvPr>
        </p:nvSpPr>
        <p:spPr>
          <a:xfrm>
            <a:off x="1152525" y="692150"/>
            <a:ext cx="4554538" cy="3416300"/>
          </a:xfrm>
          <a:ln/>
        </p:spPr>
      </p:sp>
      <p:sp>
        <p:nvSpPr>
          <p:cNvPr id="5487619" name="Rectangle 3"/>
          <p:cNvSpPr>
            <a:spLocks noGrp="1" noChangeArrowheads="1"/>
          </p:cNvSpPr>
          <p:nvPr>
            <p:ph type="body" idx="1"/>
          </p:nvPr>
        </p:nvSpPr>
        <p:spPr/>
        <p:txBody>
          <a:bodyPr/>
          <a:lstStyle/>
          <a:p>
            <a:endParaRPr lang="es-ES"/>
          </a:p>
        </p:txBody>
      </p:sp>
    </p:spTree>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89666" name="Rectangle 2"/>
          <p:cNvSpPr>
            <a:spLocks noChangeArrowheads="1" noTextEdit="1"/>
          </p:cNvSpPr>
          <p:nvPr>
            <p:ph type="sldImg"/>
          </p:nvPr>
        </p:nvSpPr>
        <p:spPr>
          <a:xfrm>
            <a:off x="1152525" y="692150"/>
            <a:ext cx="4554538" cy="3416300"/>
          </a:xfrm>
          <a:ln/>
        </p:spPr>
      </p:sp>
      <p:sp>
        <p:nvSpPr>
          <p:cNvPr id="5489667" name="Rectangle 3"/>
          <p:cNvSpPr>
            <a:spLocks noGrp="1" noChangeArrowheads="1"/>
          </p:cNvSpPr>
          <p:nvPr>
            <p:ph type="body" idx="1"/>
          </p:nvPr>
        </p:nvSpPr>
        <p:spPr/>
        <p:txBody>
          <a:bodyPr/>
          <a:lstStyle/>
          <a:p>
            <a:endParaRPr lang="es-ES"/>
          </a:p>
        </p:txBody>
      </p:sp>
    </p:spTree>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91714" name="Rectangle 2"/>
          <p:cNvSpPr>
            <a:spLocks noChangeArrowheads="1" noTextEdit="1"/>
          </p:cNvSpPr>
          <p:nvPr>
            <p:ph type="sldImg"/>
          </p:nvPr>
        </p:nvSpPr>
        <p:spPr>
          <a:xfrm>
            <a:off x="1152525" y="692150"/>
            <a:ext cx="4554538" cy="3416300"/>
          </a:xfrm>
          <a:ln/>
        </p:spPr>
      </p:sp>
      <p:sp>
        <p:nvSpPr>
          <p:cNvPr id="5491715" name="Rectangle 3"/>
          <p:cNvSpPr>
            <a:spLocks noGrp="1" noChangeArrowheads="1"/>
          </p:cNvSpPr>
          <p:nvPr>
            <p:ph type="body" idx="1"/>
          </p:nvPr>
        </p:nvSpPr>
        <p:spPr/>
        <p:txBody>
          <a:bodyPr/>
          <a:lstStyle/>
          <a:p>
            <a:endParaRPr lang="es-E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78754" name="Rectangle 2"/>
          <p:cNvSpPr>
            <a:spLocks noChangeArrowheads="1" noTextEdit="1"/>
          </p:cNvSpPr>
          <p:nvPr>
            <p:ph type="sldImg"/>
          </p:nvPr>
        </p:nvSpPr>
        <p:spPr>
          <a:xfrm>
            <a:off x="1152525" y="692150"/>
            <a:ext cx="4554538" cy="3416300"/>
          </a:xfrm>
          <a:ln/>
        </p:spPr>
      </p:sp>
      <p:sp>
        <p:nvSpPr>
          <p:cNvPr id="5578755" name="Rectangle 3"/>
          <p:cNvSpPr>
            <a:spLocks noGrp="1" noChangeArrowheads="1"/>
          </p:cNvSpPr>
          <p:nvPr>
            <p:ph type="body" idx="1"/>
          </p:nvPr>
        </p:nvSpPr>
        <p:spPr/>
        <p:txBody>
          <a:bodyPr/>
          <a:lstStyle/>
          <a:p>
            <a:endParaRPr lang="es-ES"/>
          </a:p>
        </p:txBody>
      </p:sp>
    </p:spTree>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93762" name="Rectangle 2"/>
          <p:cNvSpPr>
            <a:spLocks noChangeArrowheads="1" noTextEdit="1"/>
          </p:cNvSpPr>
          <p:nvPr>
            <p:ph type="sldImg"/>
          </p:nvPr>
        </p:nvSpPr>
        <p:spPr>
          <a:xfrm>
            <a:off x="1152525" y="692150"/>
            <a:ext cx="4554538" cy="3416300"/>
          </a:xfrm>
          <a:ln/>
        </p:spPr>
      </p:sp>
      <p:sp>
        <p:nvSpPr>
          <p:cNvPr id="5493763" name="Rectangle 3"/>
          <p:cNvSpPr>
            <a:spLocks noGrp="1" noChangeArrowheads="1"/>
          </p:cNvSpPr>
          <p:nvPr>
            <p:ph type="body" idx="1"/>
          </p:nvPr>
        </p:nvSpPr>
        <p:spPr/>
        <p:txBody>
          <a:bodyPr/>
          <a:lstStyle/>
          <a:p>
            <a:endParaRPr lang="es-ES"/>
          </a:p>
        </p:txBody>
      </p:sp>
    </p:spTree>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06050" name="Rectangle 2"/>
          <p:cNvSpPr>
            <a:spLocks noChangeArrowheads="1" noTextEdit="1"/>
          </p:cNvSpPr>
          <p:nvPr>
            <p:ph type="sldImg"/>
          </p:nvPr>
        </p:nvSpPr>
        <p:spPr>
          <a:xfrm>
            <a:off x="1152525" y="692150"/>
            <a:ext cx="4554538" cy="3416300"/>
          </a:xfrm>
          <a:ln/>
        </p:spPr>
      </p:sp>
      <p:sp>
        <p:nvSpPr>
          <p:cNvPr id="5506051" name="Rectangle 3"/>
          <p:cNvSpPr>
            <a:spLocks noGrp="1" noChangeArrowheads="1"/>
          </p:cNvSpPr>
          <p:nvPr>
            <p:ph type="body" idx="1"/>
          </p:nvPr>
        </p:nvSpPr>
        <p:spPr/>
        <p:txBody>
          <a:bodyPr/>
          <a:lstStyle/>
          <a:p>
            <a:endParaRPr lang="es-ES"/>
          </a:p>
        </p:txBody>
      </p:sp>
    </p:spTree>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08098" name="Rectangle 2"/>
          <p:cNvSpPr>
            <a:spLocks noChangeArrowheads="1" noTextEdit="1"/>
          </p:cNvSpPr>
          <p:nvPr>
            <p:ph type="sldImg"/>
          </p:nvPr>
        </p:nvSpPr>
        <p:spPr>
          <a:xfrm>
            <a:off x="1152525" y="692150"/>
            <a:ext cx="4554538" cy="3416300"/>
          </a:xfrm>
          <a:ln/>
        </p:spPr>
      </p:sp>
      <p:sp>
        <p:nvSpPr>
          <p:cNvPr id="5508099" name="Rectangle 3"/>
          <p:cNvSpPr>
            <a:spLocks noGrp="1" noChangeArrowheads="1"/>
          </p:cNvSpPr>
          <p:nvPr>
            <p:ph type="body" idx="1"/>
          </p:nvPr>
        </p:nvSpPr>
        <p:spPr/>
        <p:txBody>
          <a:bodyPr/>
          <a:lstStyle/>
          <a:p>
            <a:endParaRPr lang="es-ES"/>
          </a:p>
        </p:txBody>
      </p:sp>
    </p:spTree>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12194" name="Rectangle 2"/>
          <p:cNvSpPr>
            <a:spLocks noChangeArrowheads="1" noTextEdit="1"/>
          </p:cNvSpPr>
          <p:nvPr>
            <p:ph type="sldImg"/>
          </p:nvPr>
        </p:nvSpPr>
        <p:spPr>
          <a:xfrm>
            <a:off x="1152525" y="692150"/>
            <a:ext cx="4554538" cy="3416300"/>
          </a:xfrm>
          <a:ln/>
        </p:spPr>
      </p:sp>
      <p:sp>
        <p:nvSpPr>
          <p:cNvPr id="5512195" name="Rectangle 3"/>
          <p:cNvSpPr>
            <a:spLocks noGrp="1" noChangeArrowheads="1"/>
          </p:cNvSpPr>
          <p:nvPr>
            <p:ph type="body" idx="1"/>
          </p:nvPr>
        </p:nvSpPr>
        <p:spPr/>
        <p:txBody>
          <a:bodyPr/>
          <a:lstStyle/>
          <a:p>
            <a:endParaRPr lang="es-ES"/>
          </a:p>
        </p:txBody>
      </p:sp>
    </p:spTree>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16290" name="Rectangle 2"/>
          <p:cNvSpPr>
            <a:spLocks noChangeArrowheads="1" noTextEdit="1"/>
          </p:cNvSpPr>
          <p:nvPr>
            <p:ph type="sldImg"/>
          </p:nvPr>
        </p:nvSpPr>
        <p:spPr>
          <a:xfrm>
            <a:off x="1152525" y="692150"/>
            <a:ext cx="4554538" cy="3416300"/>
          </a:xfrm>
          <a:ln/>
        </p:spPr>
      </p:sp>
      <p:sp>
        <p:nvSpPr>
          <p:cNvPr id="5516291" name="Rectangle 3"/>
          <p:cNvSpPr>
            <a:spLocks noGrp="1" noChangeArrowheads="1"/>
          </p:cNvSpPr>
          <p:nvPr>
            <p:ph type="body" idx="1"/>
          </p:nvPr>
        </p:nvSpPr>
        <p:spPr/>
        <p:txBody>
          <a:bodyPr/>
          <a:lstStyle/>
          <a:p>
            <a:endParaRPr lang="es-ES"/>
          </a:p>
        </p:txBody>
      </p:sp>
    </p:spTree>
  </p:cSld>
  <p:clrMapOvr>
    <a:masterClrMapping/>
  </p:clrMapOvr>
</p:notes>
</file>

<file path=ppt/notesSlides/notesSlide3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18338" name="Rectangle 2"/>
          <p:cNvSpPr>
            <a:spLocks noChangeArrowheads="1" noTextEdit="1"/>
          </p:cNvSpPr>
          <p:nvPr>
            <p:ph type="sldImg"/>
          </p:nvPr>
        </p:nvSpPr>
        <p:spPr>
          <a:xfrm>
            <a:off x="1152525" y="692150"/>
            <a:ext cx="4554538" cy="3416300"/>
          </a:xfrm>
          <a:ln/>
        </p:spPr>
      </p:sp>
      <p:sp>
        <p:nvSpPr>
          <p:cNvPr id="5518339" name="Rectangle 3"/>
          <p:cNvSpPr>
            <a:spLocks noGrp="1" noChangeArrowheads="1"/>
          </p:cNvSpPr>
          <p:nvPr>
            <p:ph type="body" idx="1"/>
          </p:nvPr>
        </p:nvSpPr>
        <p:spPr/>
        <p:txBody>
          <a:bodyPr/>
          <a:lstStyle/>
          <a:p>
            <a:endParaRPr lang="es-ES"/>
          </a:p>
        </p:txBody>
      </p:sp>
    </p:spTree>
  </p:cSld>
  <p:clrMapOvr>
    <a:masterClrMapping/>
  </p:clrMapOvr>
</p:notes>
</file>

<file path=ppt/notesSlides/notesSlide3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0386" name="Rectangle 2"/>
          <p:cNvSpPr>
            <a:spLocks noChangeArrowheads="1" noTextEdit="1"/>
          </p:cNvSpPr>
          <p:nvPr>
            <p:ph type="sldImg"/>
          </p:nvPr>
        </p:nvSpPr>
        <p:spPr>
          <a:xfrm>
            <a:off x="1152525" y="692150"/>
            <a:ext cx="4554538" cy="3416300"/>
          </a:xfrm>
          <a:ln/>
        </p:spPr>
      </p:sp>
      <p:sp>
        <p:nvSpPr>
          <p:cNvPr id="5520387" name="Rectangle 3"/>
          <p:cNvSpPr>
            <a:spLocks noGrp="1" noChangeArrowheads="1"/>
          </p:cNvSpPr>
          <p:nvPr>
            <p:ph type="body" idx="1"/>
          </p:nvPr>
        </p:nvSpPr>
        <p:spPr/>
        <p:txBody>
          <a:bodyPr/>
          <a:lstStyle/>
          <a:p>
            <a:endParaRPr lang="es-ES"/>
          </a:p>
        </p:txBody>
      </p:sp>
    </p:spTree>
  </p:cSld>
  <p:clrMapOvr>
    <a:masterClrMapping/>
  </p:clrMapOvr>
</p:notes>
</file>

<file path=ppt/notesSlides/notesSlide3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4482" name="Rectangle 2"/>
          <p:cNvSpPr>
            <a:spLocks noChangeArrowheads="1" noTextEdit="1"/>
          </p:cNvSpPr>
          <p:nvPr>
            <p:ph type="sldImg"/>
          </p:nvPr>
        </p:nvSpPr>
        <p:spPr>
          <a:xfrm>
            <a:off x="1152525" y="692150"/>
            <a:ext cx="4554538" cy="3416300"/>
          </a:xfrm>
          <a:ln/>
        </p:spPr>
      </p:sp>
      <p:sp>
        <p:nvSpPr>
          <p:cNvPr id="5524483" name="Rectangle 3"/>
          <p:cNvSpPr>
            <a:spLocks noGrp="1" noChangeArrowheads="1"/>
          </p:cNvSpPr>
          <p:nvPr>
            <p:ph type="body" idx="1"/>
          </p:nvPr>
        </p:nvSpPr>
        <p:spPr/>
        <p:txBody>
          <a:bodyPr/>
          <a:lstStyle/>
          <a:p>
            <a:endParaRPr lang="es-ES"/>
          </a:p>
        </p:txBody>
      </p:sp>
    </p:spTree>
  </p:cSld>
  <p:clrMapOvr>
    <a:masterClrMapping/>
  </p:clrMapOvr>
</p:notes>
</file>

<file path=ppt/notesSlides/notesSlide3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8578" name="Rectangle 2"/>
          <p:cNvSpPr>
            <a:spLocks noChangeArrowheads="1" noTextEdit="1"/>
          </p:cNvSpPr>
          <p:nvPr>
            <p:ph type="sldImg"/>
          </p:nvPr>
        </p:nvSpPr>
        <p:spPr>
          <a:xfrm>
            <a:off x="1152525" y="692150"/>
            <a:ext cx="4554538" cy="3416300"/>
          </a:xfrm>
          <a:ln/>
        </p:spPr>
      </p:sp>
      <p:sp>
        <p:nvSpPr>
          <p:cNvPr id="5528579" name="Rectangle 3"/>
          <p:cNvSpPr>
            <a:spLocks noGrp="1" noChangeArrowheads="1"/>
          </p:cNvSpPr>
          <p:nvPr>
            <p:ph type="body" idx="1"/>
          </p:nvPr>
        </p:nvSpPr>
        <p:spPr/>
        <p:txBody>
          <a:bodyPr/>
          <a:lstStyle/>
          <a:p>
            <a:endParaRPr lang="es-ES"/>
          </a:p>
        </p:txBody>
      </p:sp>
    </p:spTree>
  </p:cSld>
  <p:clrMapOvr>
    <a:masterClrMapping/>
  </p:clrMapOvr>
</p:notes>
</file>

<file path=ppt/notesSlides/notesSlide3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32674" name="Rectangle 2"/>
          <p:cNvSpPr>
            <a:spLocks noChangeArrowheads="1" noTextEdit="1"/>
          </p:cNvSpPr>
          <p:nvPr>
            <p:ph type="sldImg"/>
          </p:nvPr>
        </p:nvSpPr>
        <p:spPr>
          <a:xfrm>
            <a:off x="1152525" y="692150"/>
            <a:ext cx="4554538" cy="3416300"/>
          </a:xfrm>
          <a:ln/>
        </p:spPr>
      </p:sp>
      <p:sp>
        <p:nvSpPr>
          <p:cNvPr id="5532675" name="Rectangle 3"/>
          <p:cNvSpPr>
            <a:spLocks noGrp="1" noChangeArrowheads="1"/>
          </p:cNvSpPr>
          <p:nvPr>
            <p:ph type="body" idx="1"/>
          </p:nvPr>
        </p:nvSpPr>
        <p:spPr/>
        <p:txBody>
          <a:bodyPr/>
          <a:lstStyle/>
          <a:p>
            <a:endParaRPr lang="es-E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11842" name="Rectangle 2"/>
          <p:cNvSpPr>
            <a:spLocks noChangeArrowheads="1" noTextEdit="1"/>
          </p:cNvSpPr>
          <p:nvPr>
            <p:ph type="sldImg"/>
          </p:nvPr>
        </p:nvSpPr>
        <p:spPr>
          <a:xfrm>
            <a:off x="1152525" y="692150"/>
            <a:ext cx="4554538" cy="3416300"/>
          </a:xfrm>
          <a:ln/>
        </p:spPr>
      </p:sp>
      <p:sp>
        <p:nvSpPr>
          <p:cNvPr id="5411843" name="Rectangle 3"/>
          <p:cNvSpPr>
            <a:spLocks noGrp="1" noChangeArrowheads="1"/>
          </p:cNvSpPr>
          <p:nvPr>
            <p:ph type="body" idx="1"/>
          </p:nvPr>
        </p:nvSpPr>
        <p:spPr/>
        <p:txBody>
          <a:bodyPr/>
          <a:lstStyle/>
          <a:p>
            <a:endParaRPr lang="es-ES"/>
          </a:p>
        </p:txBody>
      </p:sp>
    </p:spTree>
  </p:cSld>
  <p:clrMapOvr>
    <a:masterClrMapping/>
  </p:clrMapOvr>
</p:notes>
</file>

<file path=ppt/notesSlides/notesSlide4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36770" name="Rectangle 2"/>
          <p:cNvSpPr>
            <a:spLocks noChangeArrowheads="1" noTextEdit="1"/>
          </p:cNvSpPr>
          <p:nvPr>
            <p:ph type="sldImg"/>
          </p:nvPr>
        </p:nvSpPr>
        <p:spPr>
          <a:xfrm>
            <a:off x="1152525" y="692150"/>
            <a:ext cx="4554538" cy="3416300"/>
          </a:xfrm>
          <a:ln/>
        </p:spPr>
      </p:sp>
      <p:sp>
        <p:nvSpPr>
          <p:cNvPr id="5536771" name="Rectangle 3"/>
          <p:cNvSpPr>
            <a:spLocks noGrp="1" noChangeArrowheads="1"/>
          </p:cNvSpPr>
          <p:nvPr>
            <p:ph type="body" idx="1"/>
          </p:nvPr>
        </p:nvSpPr>
        <p:spPr/>
        <p:txBody>
          <a:bodyPr/>
          <a:lstStyle/>
          <a:p>
            <a:endParaRPr lang="es-ES"/>
          </a:p>
        </p:txBody>
      </p:sp>
    </p:spTree>
  </p:cSld>
  <p:clrMapOvr>
    <a:masterClrMapping/>
  </p:clrMapOvr>
</p:notes>
</file>

<file path=ppt/notesSlides/notesSlide4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38818" name="Rectangle 2"/>
          <p:cNvSpPr>
            <a:spLocks noChangeArrowheads="1" noTextEdit="1"/>
          </p:cNvSpPr>
          <p:nvPr>
            <p:ph type="sldImg"/>
          </p:nvPr>
        </p:nvSpPr>
        <p:spPr>
          <a:xfrm>
            <a:off x="1152525" y="692150"/>
            <a:ext cx="4554538" cy="3416300"/>
          </a:xfrm>
          <a:ln/>
        </p:spPr>
      </p:sp>
      <p:sp>
        <p:nvSpPr>
          <p:cNvPr id="5538819" name="Rectangle 3"/>
          <p:cNvSpPr>
            <a:spLocks noGrp="1" noChangeArrowheads="1"/>
          </p:cNvSpPr>
          <p:nvPr>
            <p:ph type="body" idx="1"/>
          </p:nvPr>
        </p:nvSpPr>
        <p:spPr/>
        <p:txBody>
          <a:bodyPr/>
          <a:lstStyle/>
          <a:p>
            <a:endParaRPr lang="es-ES"/>
          </a:p>
        </p:txBody>
      </p:sp>
    </p:spTree>
  </p:cSld>
  <p:clrMapOvr>
    <a:masterClrMapping/>
  </p:clrMapOvr>
</p:notes>
</file>

<file path=ppt/notesSlides/notesSlide4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40866" name="Rectangle 2"/>
          <p:cNvSpPr>
            <a:spLocks noChangeArrowheads="1" noTextEdit="1"/>
          </p:cNvSpPr>
          <p:nvPr>
            <p:ph type="sldImg"/>
          </p:nvPr>
        </p:nvSpPr>
        <p:spPr>
          <a:xfrm>
            <a:off x="1152525" y="692150"/>
            <a:ext cx="4554538" cy="3416300"/>
          </a:xfrm>
          <a:ln/>
        </p:spPr>
      </p:sp>
      <p:sp>
        <p:nvSpPr>
          <p:cNvPr id="5540867" name="Rectangle 3"/>
          <p:cNvSpPr>
            <a:spLocks noGrp="1" noChangeArrowheads="1"/>
          </p:cNvSpPr>
          <p:nvPr>
            <p:ph type="body" idx="1"/>
          </p:nvPr>
        </p:nvSpPr>
        <p:spPr/>
        <p:txBody>
          <a:bodyPr/>
          <a:lstStyle/>
          <a:p>
            <a:endParaRPr lang="es-ES"/>
          </a:p>
        </p:txBody>
      </p:sp>
    </p:spTree>
  </p:cSld>
  <p:clrMapOvr>
    <a:masterClrMapping/>
  </p:clrMapOvr>
</p:notes>
</file>

<file path=ppt/notesSlides/notesSlide4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44962" name="Rectangle 2"/>
          <p:cNvSpPr>
            <a:spLocks noChangeArrowheads="1" noTextEdit="1"/>
          </p:cNvSpPr>
          <p:nvPr>
            <p:ph type="sldImg"/>
          </p:nvPr>
        </p:nvSpPr>
        <p:spPr>
          <a:xfrm>
            <a:off x="1152525" y="692150"/>
            <a:ext cx="4554538" cy="3416300"/>
          </a:xfrm>
          <a:ln/>
        </p:spPr>
      </p:sp>
      <p:sp>
        <p:nvSpPr>
          <p:cNvPr id="5544963" name="Rectangle 3"/>
          <p:cNvSpPr>
            <a:spLocks noGrp="1" noChangeArrowheads="1"/>
          </p:cNvSpPr>
          <p:nvPr>
            <p:ph type="body" idx="1"/>
          </p:nvPr>
        </p:nvSpPr>
        <p:spPr/>
        <p:txBody>
          <a:bodyPr/>
          <a:lstStyle/>
          <a:p>
            <a:endParaRPr lang="es-ES"/>
          </a:p>
        </p:txBody>
      </p:sp>
    </p:spTree>
  </p:cSld>
  <p:clrMapOvr>
    <a:masterClrMapping/>
  </p:clrMapOvr>
</p:notes>
</file>

<file path=ppt/notesSlides/notesSlide4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49058" name="Rectangle 2"/>
          <p:cNvSpPr>
            <a:spLocks noChangeArrowheads="1" noTextEdit="1"/>
          </p:cNvSpPr>
          <p:nvPr>
            <p:ph type="sldImg"/>
          </p:nvPr>
        </p:nvSpPr>
        <p:spPr>
          <a:xfrm>
            <a:off x="1152525" y="692150"/>
            <a:ext cx="4554538" cy="3416300"/>
          </a:xfrm>
          <a:ln/>
        </p:spPr>
      </p:sp>
      <p:sp>
        <p:nvSpPr>
          <p:cNvPr id="5549059" name="Rectangle 3"/>
          <p:cNvSpPr>
            <a:spLocks noGrp="1" noChangeArrowheads="1"/>
          </p:cNvSpPr>
          <p:nvPr>
            <p:ph type="body" idx="1"/>
          </p:nvPr>
        </p:nvSpPr>
        <p:spPr/>
        <p:txBody>
          <a:bodyPr/>
          <a:lstStyle/>
          <a:p>
            <a:endParaRPr lang="es-ES"/>
          </a:p>
        </p:txBody>
      </p:sp>
    </p:spTree>
  </p:cSld>
  <p:clrMapOvr>
    <a:masterClrMapping/>
  </p:clrMapOvr>
</p:notes>
</file>

<file path=ppt/notesSlides/notesSlide4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51106" name="Rectangle 2"/>
          <p:cNvSpPr>
            <a:spLocks noChangeArrowheads="1" noTextEdit="1"/>
          </p:cNvSpPr>
          <p:nvPr>
            <p:ph type="sldImg"/>
          </p:nvPr>
        </p:nvSpPr>
        <p:spPr>
          <a:xfrm>
            <a:off x="1152525" y="692150"/>
            <a:ext cx="4554538" cy="3416300"/>
          </a:xfrm>
          <a:ln/>
        </p:spPr>
      </p:sp>
      <p:sp>
        <p:nvSpPr>
          <p:cNvPr id="5551107" name="Rectangle 3"/>
          <p:cNvSpPr>
            <a:spLocks noGrp="1" noChangeArrowheads="1"/>
          </p:cNvSpPr>
          <p:nvPr>
            <p:ph type="body" idx="1"/>
          </p:nvPr>
        </p:nvSpPr>
        <p:spPr/>
        <p:txBody>
          <a:bodyPr/>
          <a:lstStyle/>
          <a:p>
            <a:endParaRPr lang="es-ES"/>
          </a:p>
        </p:txBody>
      </p:sp>
    </p:spTree>
  </p:cSld>
  <p:clrMapOvr>
    <a:masterClrMapping/>
  </p:clrMapOvr>
</p:notes>
</file>

<file path=ppt/notesSlides/notesSlide4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53154" name="Rectangle 2"/>
          <p:cNvSpPr>
            <a:spLocks noChangeArrowheads="1" noTextEdit="1"/>
          </p:cNvSpPr>
          <p:nvPr>
            <p:ph type="sldImg"/>
          </p:nvPr>
        </p:nvSpPr>
        <p:spPr>
          <a:xfrm>
            <a:off x="1152525" y="692150"/>
            <a:ext cx="4554538" cy="3416300"/>
          </a:xfrm>
          <a:ln/>
        </p:spPr>
      </p:sp>
      <p:sp>
        <p:nvSpPr>
          <p:cNvPr id="5553155" name="Rectangle 3"/>
          <p:cNvSpPr>
            <a:spLocks noGrp="1" noChangeArrowheads="1"/>
          </p:cNvSpPr>
          <p:nvPr>
            <p:ph type="body" idx="1"/>
          </p:nvPr>
        </p:nvSpPr>
        <p:spPr/>
        <p:txBody>
          <a:bodyPr/>
          <a:lstStyle/>
          <a:p>
            <a:endParaRPr lang="es-ES"/>
          </a:p>
        </p:txBody>
      </p:sp>
    </p:spTree>
  </p:cSld>
  <p:clrMapOvr>
    <a:masterClrMapping/>
  </p:clrMapOvr>
</p:notes>
</file>

<file path=ppt/notesSlides/notesSlide4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55202" name="Rectangle 2"/>
          <p:cNvSpPr>
            <a:spLocks noChangeArrowheads="1" noTextEdit="1"/>
          </p:cNvSpPr>
          <p:nvPr>
            <p:ph type="sldImg"/>
          </p:nvPr>
        </p:nvSpPr>
        <p:spPr>
          <a:xfrm>
            <a:off x="1152525" y="692150"/>
            <a:ext cx="4554538" cy="3416300"/>
          </a:xfrm>
          <a:ln/>
        </p:spPr>
      </p:sp>
      <p:sp>
        <p:nvSpPr>
          <p:cNvPr id="5555203" name="Rectangle 3"/>
          <p:cNvSpPr>
            <a:spLocks noGrp="1" noChangeArrowheads="1"/>
          </p:cNvSpPr>
          <p:nvPr>
            <p:ph type="body" idx="1"/>
          </p:nvPr>
        </p:nvSpPr>
        <p:spPr/>
        <p:txBody>
          <a:bodyPr/>
          <a:lstStyle/>
          <a:p>
            <a:endParaRPr lang="es-ES"/>
          </a:p>
        </p:txBody>
      </p:sp>
    </p:spTree>
  </p:cSld>
  <p:clrMapOvr>
    <a:masterClrMapping/>
  </p:clrMapOvr>
</p:notes>
</file>

<file path=ppt/notesSlides/notesSlide4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57250" name="Rectangle 2"/>
          <p:cNvSpPr>
            <a:spLocks noChangeArrowheads="1" noTextEdit="1"/>
          </p:cNvSpPr>
          <p:nvPr>
            <p:ph type="sldImg"/>
          </p:nvPr>
        </p:nvSpPr>
        <p:spPr>
          <a:xfrm>
            <a:off x="1152525" y="692150"/>
            <a:ext cx="4554538" cy="3416300"/>
          </a:xfrm>
          <a:ln/>
        </p:spPr>
      </p:sp>
      <p:sp>
        <p:nvSpPr>
          <p:cNvPr id="5557251" name="Rectangle 3"/>
          <p:cNvSpPr>
            <a:spLocks noGrp="1" noChangeArrowheads="1"/>
          </p:cNvSpPr>
          <p:nvPr>
            <p:ph type="body" idx="1"/>
          </p:nvPr>
        </p:nvSpPr>
        <p:spPr/>
        <p:txBody>
          <a:bodyPr/>
          <a:lstStyle/>
          <a:p>
            <a:endParaRPr lang="es-ES"/>
          </a:p>
        </p:txBody>
      </p:sp>
    </p:spTree>
  </p:cSld>
  <p:clrMapOvr>
    <a:masterClrMapping/>
  </p:clrMapOvr>
</p:notes>
</file>

<file path=ppt/notesSlides/notesSlide4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61346" name="Rectangle 2"/>
          <p:cNvSpPr>
            <a:spLocks noChangeArrowheads="1" noTextEdit="1"/>
          </p:cNvSpPr>
          <p:nvPr>
            <p:ph type="sldImg"/>
          </p:nvPr>
        </p:nvSpPr>
        <p:spPr>
          <a:xfrm>
            <a:off x="1152525" y="692150"/>
            <a:ext cx="4554538" cy="3416300"/>
          </a:xfrm>
          <a:ln/>
        </p:spPr>
      </p:sp>
      <p:sp>
        <p:nvSpPr>
          <p:cNvPr id="5561347" name="Rectangle 3"/>
          <p:cNvSpPr>
            <a:spLocks noGrp="1" noChangeArrowheads="1"/>
          </p:cNvSpPr>
          <p:nvPr>
            <p:ph type="body" idx="1"/>
          </p:nvPr>
        </p:nvSpPr>
        <p:spPr/>
        <p:txBody>
          <a:bodyPr/>
          <a:lstStyle/>
          <a:p>
            <a:endParaRPr lang="es-E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1058" name="Rectangle 2"/>
          <p:cNvSpPr>
            <a:spLocks noChangeArrowheads="1" noTextEdit="1"/>
          </p:cNvSpPr>
          <p:nvPr>
            <p:ph type="sldImg"/>
          </p:nvPr>
        </p:nvSpPr>
        <p:spPr>
          <a:xfrm>
            <a:off x="1152525" y="692150"/>
            <a:ext cx="4554538" cy="3416300"/>
          </a:xfrm>
          <a:ln/>
        </p:spPr>
      </p:sp>
      <p:sp>
        <p:nvSpPr>
          <p:cNvPr id="5421059" name="Rectangle 3"/>
          <p:cNvSpPr>
            <a:spLocks noGrp="1" noChangeArrowheads="1"/>
          </p:cNvSpPr>
          <p:nvPr>
            <p:ph type="body" idx="1"/>
          </p:nvPr>
        </p:nvSpPr>
        <p:spPr/>
        <p:txBody>
          <a:bodyPr/>
          <a:lstStyle/>
          <a:p>
            <a:endParaRPr lang="es-ES"/>
          </a:p>
        </p:txBody>
      </p:sp>
    </p:spTree>
  </p:cSld>
  <p:clrMapOvr>
    <a:masterClrMapping/>
  </p:clrMapOvr>
</p:notes>
</file>

<file path=ppt/notesSlides/notesSlide5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63394" name="Rectangle 2"/>
          <p:cNvSpPr>
            <a:spLocks noChangeArrowheads="1" noTextEdit="1"/>
          </p:cNvSpPr>
          <p:nvPr>
            <p:ph type="sldImg"/>
          </p:nvPr>
        </p:nvSpPr>
        <p:spPr>
          <a:xfrm>
            <a:off x="1152525" y="692150"/>
            <a:ext cx="4554538" cy="3416300"/>
          </a:xfrm>
          <a:ln/>
        </p:spPr>
      </p:sp>
      <p:sp>
        <p:nvSpPr>
          <p:cNvPr id="5563395" name="Rectangle 3"/>
          <p:cNvSpPr>
            <a:spLocks noGrp="1" noChangeArrowheads="1"/>
          </p:cNvSpPr>
          <p:nvPr>
            <p:ph type="body" idx="1"/>
          </p:nvPr>
        </p:nvSpPr>
        <p:spPr/>
        <p:txBody>
          <a:bodyPr/>
          <a:lstStyle/>
          <a:p>
            <a:endParaRPr lang="es-ES"/>
          </a:p>
        </p:txBody>
      </p:sp>
    </p:spTree>
  </p:cSld>
  <p:clrMapOvr>
    <a:masterClrMapping/>
  </p:clrMapOvr>
</p:notes>
</file>

<file path=ppt/notesSlides/notesSlide5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84898" name="Rectangle 2"/>
          <p:cNvSpPr>
            <a:spLocks noChangeArrowheads="1" noTextEdit="1"/>
          </p:cNvSpPr>
          <p:nvPr>
            <p:ph type="sldImg"/>
          </p:nvPr>
        </p:nvSpPr>
        <p:spPr>
          <a:xfrm>
            <a:off x="1152525" y="692150"/>
            <a:ext cx="4554538" cy="3416300"/>
          </a:xfrm>
          <a:ln/>
        </p:spPr>
      </p:sp>
      <p:sp>
        <p:nvSpPr>
          <p:cNvPr id="5584899" name="Rectangle 3"/>
          <p:cNvSpPr>
            <a:spLocks noGrp="1" noChangeArrowheads="1"/>
          </p:cNvSpPr>
          <p:nvPr>
            <p:ph type="body" idx="1"/>
          </p:nvPr>
        </p:nvSpPr>
        <p:spPr/>
        <p:txBody>
          <a:bodyPr/>
          <a:lstStyle/>
          <a:p>
            <a:endParaRPr lang="es-E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69538" name="Rectangle 2"/>
          <p:cNvSpPr>
            <a:spLocks noChangeArrowheads="1" noTextEdit="1"/>
          </p:cNvSpPr>
          <p:nvPr>
            <p:ph type="sldImg"/>
          </p:nvPr>
        </p:nvSpPr>
        <p:spPr>
          <a:xfrm>
            <a:off x="1152525" y="692150"/>
            <a:ext cx="4554538" cy="3416300"/>
          </a:xfrm>
          <a:ln/>
        </p:spPr>
      </p:sp>
      <p:sp>
        <p:nvSpPr>
          <p:cNvPr id="5569539" name="Rectangle 3"/>
          <p:cNvSpPr>
            <a:spLocks noGrp="1" noChangeArrowheads="1"/>
          </p:cNvSpPr>
          <p:nvPr>
            <p:ph type="body" idx="1"/>
          </p:nvPr>
        </p:nvSpPr>
        <p:spPr/>
        <p:txBody>
          <a:bodyPr/>
          <a:lstStyle/>
          <a:p>
            <a:endParaRPr lang="es-E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5154" name="Rectangle 2"/>
          <p:cNvSpPr>
            <a:spLocks noChangeArrowheads="1" noTextEdit="1"/>
          </p:cNvSpPr>
          <p:nvPr>
            <p:ph type="sldImg"/>
          </p:nvPr>
        </p:nvSpPr>
        <p:spPr>
          <a:xfrm>
            <a:off x="1152525" y="692150"/>
            <a:ext cx="4554538" cy="3416300"/>
          </a:xfrm>
          <a:ln/>
        </p:spPr>
      </p:sp>
      <p:sp>
        <p:nvSpPr>
          <p:cNvPr id="5425155" name="Rectangle 3"/>
          <p:cNvSpPr>
            <a:spLocks noGrp="1" noChangeArrowheads="1"/>
          </p:cNvSpPr>
          <p:nvPr>
            <p:ph type="body" idx="1"/>
          </p:nvPr>
        </p:nvSpPr>
        <p:spPr/>
        <p:txBody>
          <a:bodyPr/>
          <a:lstStyle/>
          <a:p>
            <a:endParaRPr lang="es-E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9250" name="Rectangle 2"/>
          <p:cNvSpPr>
            <a:spLocks noChangeArrowheads="1" noTextEdit="1"/>
          </p:cNvSpPr>
          <p:nvPr>
            <p:ph type="sldImg"/>
          </p:nvPr>
        </p:nvSpPr>
        <p:spPr>
          <a:xfrm>
            <a:off x="1152525" y="692150"/>
            <a:ext cx="4554538" cy="3416300"/>
          </a:xfrm>
          <a:ln/>
        </p:spPr>
      </p:sp>
      <p:sp>
        <p:nvSpPr>
          <p:cNvPr id="5429251" name="Rectangle 3"/>
          <p:cNvSpPr>
            <a:spLocks noGrp="1" noChangeArrowheads="1"/>
          </p:cNvSpPr>
          <p:nvPr>
            <p:ph type="body" idx="1"/>
          </p:nvPr>
        </p:nvSpPr>
        <p:spPr/>
        <p:txBody>
          <a:bodyPr/>
          <a:lstStyle/>
          <a:p>
            <a:endParaRPr lang="es-E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35394" name="Rectangle 2"/>
          <p:cNvSpPr>
            <a:spLocks noChangeArrowheads="1" noTextEdit="1"/>
          </p:cNvSpPr>
          <p:nvPr>
            <p:ph type="sldImg"/>
          </p:nvPr>
        </p:nvSpPr>
        <p:spPr>
          <a:xfrm>
            <a:off x="1152525" y="692150"/>
            <a:ext cx="4554538" cy="3416300"/>
          </a:xfrm>
          <a:ln/>
        </p:spPr>
      </p:sp>
      <p:sp>
        <p:nvSpPr>
          <p:cNvPr id="5435395" name="Rectangle 3"/>
          <p:cNvSpPr>
            <a:spLocks noGrp="1" noChangeArrowheads="1"/>
          </p:cNvSpPr>
          <p:nvPr>
            <p:ph type="body" idx="1"/>
          </p:nvPr>
        </p:nvSpPr>
        <p:spPr/>
        <p:txBody>
          <a:bodyPr/>
          <a:lstStyle/>
          <a:p>
            <a:endParaRPr lang="es-E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09600"/>
            <a:ext cx="1943100" cy="5486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85800" y="609600"/>
            <a:ext cx="5676900" cy="5486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2.xml><?xml version="1.0" encoding="utf-8"?>
<p:sldLayout xmlns:a="http://schemas.openxmlformats.org/drawingml/2006/main" xmlns:r="http://schemas.openxmlformats.org/officeDocument/2006/relationships" xmlns:p="http://schemas.openxmlformats.org/presentationml/2006/main" type="txAndObj" preserve="1">
  <p:cSld name="Title, Text,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85800" y="609600"/>
            <a:ext cx="7772400" cy="1143000"/>
          </a:xfrm>
        </p:spPr>
        <p:txBody>
          <a:bodyPr/>
          <a:lstStyle/>
          <a:p>
            <a:r>
              <a:rPr lang="en-US" smtClean="0"/>
              <a:t>Click to edit Master title style</a:t>
            </a:r>
            <a:endParaRPr lang="en-US"/>
          </a:p>
        </p:txBody>
      </p:sp>
      <p:sp>
        <p:nvSpPr>
          <p:cNvPr id="3" name="Text Placeholder 2"/>
          <p:cNvSpPr>
            <a:spLocks noGrp="1"/>
          </p:cNvSpPr>
          <p:nvPr>
            <p:ph type="body" sz="half" idx="1"/>
          </p:nvPr>
        </p:nvSpPr>
        <p:spPr>
          <a:xfrm>
            <a:off x="685800" y="1981200"/>
            <a:ext cx="3810000" cy="41148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981200"/>
            <a:ext cx="3810000" cy="41148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858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cSld>
  <p:clrMapOvr>
    <a:masterClrMapping/>
  </p:clrMapOv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bwMode="grayWhite">
      <p:bgPr>
        <a:gradFill rotWithShape="0">
          <a:gsLst>
            <a:gs pos="0">
              <a:srgbClr val="333399"/>
            </a:gs>
            <a:gs pos="100000">
              <a:srgbClr val="171747"/>
            </a:gs>
          </a:gsLst>
          <a:lin ang="5400000" scaled="1"/>
        </a:gra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09600"/>
            <a:ext cx="7772400" cy="1143000"/>
          </a:xfrm>
          <a:prstGeom prst="rect">
            <a:avLst/>
          </a:prstGeom>
          <a:noFill/>
          <a:ln w="12700">
            <a:noFill/>
            <a:miter lim="800000"/>
            <a:headEnd/>
            <a:tailEnd/>
          </a:ln>
          <a:effectLst/>
        </p:spPr>
        <p:txBody>
          <a:bodyPr vert="horz" wrap="square" lIns="90488" tIns="44450" rIns="90488" bIns="44450" numCol="1" anchor="ctr" anchorCtr="0" compatLnSpc="1">
            <a:prstTxWarp prst="textNoShape">
              <a:avLst/>
            </a:prstTxWarp>
          </a:bodyPr>
          <a:lstStyle/>
          <a:p>
            <a:pPr lvl="0"/>
            <a:r>
              <a:rPr lang="es-ES_tradnl" smtClean="0"/>
              <a:t>Haga clic para modificar el estilo de título del patrón</a:t>
            </a:r>
          </a:p>
        </p:txBody>
      </p:sp>
      <p:sp>
        <p:nvSpPr>
          <p:cNvPr id="1027" name="Rectangle 3"/>
          <p:cNvSpPr>
            <a:spLocks noGrp="1" noChangeArrowheads="1"/>
          </p:cNvSpPr>
          <p:nvPr>
            <p:ph type="body" idx="1"/>
          </p:nvPr>
        </p:nvSpPr>
        <p:spPr bwMode="auto">
          <a:xfrm>
            <a:off x="685800" y="1981200"/>
            <a:ext cx="7772400" cy="4114800"/>
          </a:xfrm>
          <a:prstGeom prst="rect">
            <a:avLst/>
          </a:prstGeom>
          <a:noFill/>
          <a:ln w="12700">
            <a:noFill/>
            <a:miter lim="800000"/>
            <a:headEnd/>
            <a:tailEnd/>
          </a:ln>
          <a:effectLst/>
        </p:spPr>
        <p:txBody>
          <a:bodyPr vert="horz" wrap="square" lIns="90488" tIns="44450" rIns="90488" bIns="44450" numCol="1" anchor="t" anchorCtr="0" compatLnSpc="1">
            <a:prstTxWarp prst="textNoShape">
              <a:avLst/>
            </a:prstTxWarp>
          </a:bodyPr>
          <a:lstStyle/>
          <a:p>
            <a:pPr lvl="0"/>
            <a:r>
              <a:rPr lang="es-ES_tradnl" smtClean="0"/>
              <a:t>Haga clic para modificar el estilo de texto del patrón</a:t>
            </a:r>
          </a:p>
          <a:p>
            <a:pPr lvl="1"/>
            <a:r>
              <a:rPr lang="es-ES_tradnl" smtClean="0"/>
              <a:t>Segundo nivel</a:t>
            </a:r>
          </a:p>
          <a:p>
            <a:pPr lvl="2"/>
            <a:r>
              <a:rPr lang="es-ES_tradnl" smtClean="0"/>
              <a:t>Tercer nivel</a:t>
            </a:r>
          </a:p>
          <a:p>
            <a:pPr lvl="3"/>
            <a:r>
              <a:rPr lang="es-ES_tradnl" smtClean="0"/>
              <a:t>Cuarto nivel</a:t>
            </a:r>
          </a:p>
          <a:p>
            <a:pPr lvl="4"/>
            <a:r>
              <a:rPr lang="es-ES_tradnl" smtClean="0"/>
              <a:t>Quinto nivel</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027">
                                            <p:txEl>
                                              <p:pRg st="0" end="0"/>
                                            </p:txEl>
                                          </p:spTgt>
                                        </p:tgtEl>
                                        <p:attrNameLst>
                                          <p:attrName>style.visibility</p:attrName>
                                        </p:attrNameLst>
                                      </p:cBhvr>
                                      <p:to>
                                        <p:strVal val="visible"/>
                                      </p:to>
                                    </p:set>
                                  </p:childTnLst>
                                  <p:subTnLst>
                                    <p:animClr clrSpc="rgb" dir="cw">
                                      <p:cBhvr override="childStyle">
                                        <p:cTn dur="1" fill="hold" display="0" masterRel="nextClick" afterEffect="1"/>
                                        <p:tgtEl>
                                          <p:spTgt spid="1027">
                                            <p:txEl>
                                              <p:pRg st="0" end="0"/>
                                            </p:txEl>
                                          </p:spTgt>
                                        </p:tgtEl>
                                        <p:attrNameLst>
                                          <p:attrName>ppt_c</p:attrName>
                                        </p:attrNameLst>
                                      </p:cBhvr>
                                      <p:to>
                                        <a:schemeClr val="bg2"/>
                                      </p:to>
                                    </p:animClr>
                                  </p:subTnLst>
                                </p:cTn>
                              </p:par>
                              <p:par>
                                <p:cTn id="7" presetID="1" presetClass="entr" presetSubtype="0" fill="hold" grpId="0" nodeType="withEffect">
                                  <p:stCondLst>
                                    <p:cond delay="0"/>
                                  </p:stCondLst>
                                  <p:childTnLst>
                                    <p:set>
                                      <p:cBhvr>
                                        <p:cTn id="8" dur="1" fill="hold">
                                          <p:stCondLst>
                                            <p:cond delay="0"/>
                                          </p:stCondLst>
                                        </p:cTn>
                                        <p:tgtEl>
                                          <p:spTgt spid="1027">
                                            <p:txEl>
                                              <p:pRg st="1" end="1"/>
                                            </p:txEl>
                                          </p:spTgt>
                                        </p:tgtEl>
                                        <p:attrNameLst>
                                          <p:attrName>style.visibility</p:attrName>
                                        </p:attrNameLst>
                                      </p:cBhvr>
                                      <p:to>
                                        <p:strVal val="visible"/>
                                      </p:to>
                                    </p:set>
                                  </p:childTnLst>
                                  <p:subTnLst>
                                    <p:animClr clrSpc="rgb" dir="cw">
                                      <p:cBhvr override="childStyle">
                                        <p:cTn dur="1" fill="hold" display="0" masterRel="nextClick" afterEffect="1"/>
                                        <p:tgtEl>
                                          <p:spTgt spid="1027">
                                            <p:txEl>
                                              <p:pRg st="1" end="1"/>
                                            </p:txEl>
                                          </p:spTgt>
                                        </p:tgtEl>
                                        <p:attrNameLst>
                                          <p:attrName>ppt_c</p:attrName>
                                        </p:attrNameLst>
                                      </p:cBhvr>
                                      <p:to>
                                        <a:schemeClr val="bg2"/>
                                      </p:to>
                                    </p:animClr>
                                  </p:subTnLst>
                                </p:cTn>
                              </p:par>
                              <p:par>
                                <p:cTn id="9" presetID="1" presetClass="entr" presetSubtype="0" fill="hold" grpId="0" nodeType="withEffect">
                                  <p:stCondLst>
                                    <p:cond delay="0"/>
                                  </p:stCondLst>
                                  <p:childTnLst>
                                    <p:set>
                                      <p:cBhvr>
                                        <p:cTn id="10" dur="1" fill="hold">
                                          <p:stCondLst>
                                            <p:cond delay="0"/>
                                          </p:stCondLst>
                                        </p:cTn>
                                        <p:tgtEl>
                                          <p:spTgt spid="1027">
                                            <p:txEl>
                                              <p:pRg st="2" end="2"/>
                                            </p:txEl>
                                          </p:spTgt>
                                        </p:tgtEl>
                                        <p:attrNameLst>
                                          <p:attrName>style.visibility</p:attrName>
                                        </p:attrNameLst>
                                      </p:cBhvr>
                                      <p:to>
                                        <p:strVal val="visible"/>
                                      </p:to>
                                    </p:set>
                                  </p:childTnLst>
                                  <p:subTnLst>
                                    <p:animClr clrSpc="rgb" dir="cw">
                                      <p:cBhvr override="childStyle">
                                        <p:cTn dur="1" fill="hold" display="0" masterRel="nextClick" afterEffect="1"/>
                                        <p:tgtEl>
                                          <p:spTgt spid="1027">
                                            <p:txEl>
                                              <p:pRg st="2" end="2"/>
                                            </p:txEl>
                                          </p:spTgt>
                                        </p:tgtEl>
                                        <p:attrNameLst>
                                          <p:attrName>ppt_c</p:attrName>
                                        </p:attrNameLst>
                                      </p:cBhvr>
                                      <p:to>
                                        <a:schemeClr val="bg2"/>
                                      </p:to>
                                    </p:animClr>
                                  </p:subTnLst>
                                </p:cTn>
                              </p:par>
                              <p:par>
                                <p:cTn id="11" presetID="1" presetClass="entr" presetSubtype="0" fill="hold" grpId="0" nodeType="withEffect">
                                  <p:stCondLst>
                                    <p:cond delay="0"/>
                                  </p:stCondLst>
                                  <p:childTnLst>
                                    <p:set>
                                      <p:cBhvr>
                                        <p:cTn id="12" dur="1" fill="hold">
                                          <p:stCondLst>
                                            <p:cond delay="0"/>
                                          </p:stCondLst>
                                        </p:cTn>
                                        <p:tgtEl>
                                          <p:spTgt spid="1027">
                                            <p:txEl>
                                              <p:pRg st="3" end="3"/>
                                            </p:txEl>
                                          </p:spTgt>
                                        </p:tgtEl>
                                        <p:attrNameLst>
                                          <p:attrName>style.visibility</p:attrName>
                                        </p:attrNameLst>
                                      </p:cBhvr>
                                      <p:to>
                                        <p:strVal val="visible"/>
                                      </p:to>
                                    </p:set>
                                  </p:childTnLst>
                                  <p:subTnLst>
                                    <p:animClr clrSpc="rgb" dir="cw">
                                      <p:cBhvr override="childStyle">
                                        <p:cTn dur="1" fill="hold" display="0" masterRel="nextClick" afterEffect="1"/>
                                        <p:tgtEl>
                                          <p:spTgt spid="1027">
                                            <p:txEl>
                                              <p:pRg st="3" end="3"/>
                                            </p:txEl>
                                          </p:spTgt>
                                        </p:tgtEl>
                                        <p:attrNameLst>
                                          <p:attrName>ppt_c</p:attrName>
                                        </p:attrNameLst>
                                      </p:cBhvr>
                                      <p:to>
                                        <a:schemeClr val="bg2"/>
                                      </p:to>
                                    </p:animClr>
                                  </p:subTnLst>
                                </p:cTn>
                              </p:par>
                              <p:par>
                                <p:cTn id="13" presetID="1" presetClass="entr" presetSubtype="0" fill="hold" grpId="0" nodeType="withEffect">
                                  <p:stCondLst>
                                    <p:cond delay="0"/>
                                  </p:stCondLst>
                                  <p:childTnLst>
                                    <p:set>
                                      <p:cBhvr>
                                        <p:cTn id="14" dur="1" fill="hold">
                                          <p:stCondLst>
                                            <p:cond delay="0"/>
                                          </p:stCondLst>
                                        </p:cTn>
                                        <p:tgtEl>
                                          <p:spTgt spid="1027">
                                            <p:txEl>
                                              <p:pRg st="4" end="4"/>
                                            </p:txEl>
                                          </p:spTgt>
                                        </p:tgtEl>
                                        <p:attrNameLst>
                                          <p:attrName>style.visibility</p:attrName>
                                        </p:attrNameLst>
                                      </p:cBhvr>
                                      <p:to>
                                        <p:strVal val="visible"/>
                                      </p:to>
                                    </p:set>
                                  </p:childTnLst>
                                  <p:subTnLst>
                                    <p:animClr clrSpc="rgb" dir="cw">
                                      <p:cBhvr override="childStyle">
                                        <p:cTn dur="1" fill="hold" display="0" masterRel="nextClick" afterEffect="1"/>
                                        <p:tgtEl>
                                          <p:spTgt spid="1027">
                                            <p:txEl>
                                              <p:pRg st="4" end="4"/>
                                            </p:txEl>
                                          </p:spTgt>
                                        </p:tgtEl>
                                        <p:attrNameLst>
                                          <p:attrName>ppt_c</p:attrName>
                                        </p:attrNameLst>
                                      </p:cBhvr>
                                      <p:to>
                                        <a:schemeClr val="bg2"/>
                                      </p:to>
                                    </p:animClr>
                                  </p:sub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27" grpId="0" build="p">
        <p:tmplLst>
          <p:tmpl lvl="1">
            <p:tnLst>
              <p:par>
                <p:cTn presetID="1" presetClass="entr" presetSubtype="0" fill="hold" nodeType="clickEffect">
                  <p:stCondLst>
                    <p:cond delay="0"/>
                  </p:stCondLst>
                  <p:childTnLst>
                    <p:set>
                      <p:cBhvr>
                        <p:cTn dur="1" fill="hold">
                          <p:stCondLst>
                            <p:cond delay="0"/>
                          </p:stCondLst>
                        </p:cTn>
                        <p:tgtEl>
                          <p:spTgt spid="1027"/>
                        </p:tgtEl>
                        <p:attrNameLst>
                          <p:attrName>style.visibility</p:attrName>
                        </p:attrNameLst>
                      </p:cBhvr>
                      <p:to>
                        <p:strVal val="visible"/>
                      </p:to>
                    </p:set>
                  </p:childTnLst>
                  <p:subTnLst>
                    <p:animClr>
                      <p:cBhvr override="childStyle">
                        <p:cTn dur="1" fill="hold" display="0" masterRel="nextClick" afterEffect="1"/>
                        <p:tgtEl>
                          <p:spTgt spid="1027"/>
                        </p:tgtEl>
                        <p:attrNameLst>
                          <p:attrName>ppt_c</p:attrName>
                        </p:attrNameLst>
                      </p:cBhvr>
                      <p:to>
                        <a:schemeClr val="bg2"/>
                      </p:to>
                    </p:animClr>
                  </p:subTnLst>
                </p:cTn>
              </p:par>
            </p:tnLst>
          </p:tmpl>
          <p:tmpl lvl="2">
            <p:tnLst>
              <p:par>
                <p:cTn presetID="1" presetClass="entr" presetSubtype="0" fill="hold" nodeType="withEffect">
                  <p:stCondLst>
                    <p:cond delay="0"/>
                  </p:stCondLst>
                  <p:childTnLst>
                    <p:set>
                      <p:cBhvr>
                        <p:cTn dur="1" fill="hold">
                          <p:stCondLst>
                            <p:cond delay="0"/>
                          </p:stCondLst>
                        </p:cTn>
                        <p:tgtEl>
                          <p:spTgt spid="1027"/>
                        </p:tgtEl>
                        <p:attrNameLst>
                          <p:attrName>style.visibility</p:attrName>
                        </p:attrNameLst>
                      </p:cBhvr>
                      <p:to>
                        <p:strVal val="visible"/>
                      </p:to>
                    </p:set>
                  </p:childTnLst>
                  <p:subTnLst>
                    <p:animClr>
                      <p:cBhvr override="childStyle">
                        <p:cTn dur="1" fill="hold" display="0" masterRel="nextClick" afterEffect="1"/>
                        <p:tgtEl>
                          <p:spTgt spid="1027"/>
                        </p:tgtEl>
                        <p:attrNameLst>
                          <p:attrName>ppt_c</p:attrName>
                        </p:attrNameLst>
                      </p:cBhvr>
                      <p:to>
                        <a:schemeClr val="bg2"/>
                      </p:to>
                    </p:animClr>
                  </p:subTnLst>
                </p:cTn>
              </p:par>
            </p:tnLst>
          </p:tmpl>
          <p:tmpl lvl="3">
            <p:tnLst>
              <p:par>
                <p:cTn presetID="1" presetClass="entr" presetSubtype="0" fill="hold" nodeType="withEffect">
                  <p:stCondLst>
                    <p:cond delay="0"/>
                  </p:stCondLst>
                  <p:childTnLst>
                    <p:set>
                      <p:cBhvr>
                        <p:cTn dur="1" fill="hold">
                          <p:stCondLst>
                            <p:cond delay="0"/>
                          </p:stCondLst>
                        </p:cTn>
                        <p:tgtEl>
                          <p:spTgt spid="1027"/>
                        </p:tgtEl>
                        <p:attrNameLst>
                          <p:attrName>style.visibility</p:attrName>
                        </p:attrNameLst>
                      </p:cBhvr>
                      <p:to>
                        <p:strVal val="visible"/>
                      </p:to>
                    </p:set>
                  </p:childTnLst>
                  <p:subTnLst>
                    <p:animClr>
                      <p:cBhvr override="childStyle">
                        <p:cTn dur="1" fill="hold" display="0" masterRel="nextClick" afterEffect="1"/>
                        <p:tgtEl>
                          <p:spTgt spid="1027"/>
                        </p:tgtEl>
                        <p:attrNameLst>
                          <p:attrName>ppt_c</p:attrName>
                        </p:attrNameLst>
                      </p:cBhvr>
                      <p:to>
                        <a:schemeClr val="bg2"/>
                      </p:to>
                    </p:animClr>
                  </p:subTnLst>
                </p:cTn>
              </p:par>
            </p:tnLst>
          </p:tmpl>
          <p:tmpl lvl="4">
            <p:tnLst>
              <p:par>
                <p:cTn presetID="1" presetClass="entr" presetSubtype="0" fill="hold" nodeType="withEffect">
                  <p:stCondLst>
                    <p:cond delay="0"/>
                  </p:stCondLst>
                  <p:childTnLst>
                    <p:set>
                      <p:cBhvr>
                        <p:cTn dur="1" fill="hold">
                          <p:stCondLst>
                            <p:cond delay="0"/>
                          </p:stCondLst>
                        </p:cTn>
                        <p:tgtEl>
                          <p:spTgt spid="1027"/>
                        </p:tgtEl>
                        <p:attrNameLst>
                          <p:attrName>style.visibility</p:attrName>
                        </p:attrNameLst>
                      </p:cBhvr>
                      <p:to>
                        <p:strVal val="visible"/>
                      </p:to>
                    </p:set>
                  </p:childTnLst>
                  <p:subTnLst>
                    <p:animClr>
                      <p:cBhvr override="childStyle">
                        <p:cTn dur="1" fill="hold" display="0" masterRel="nextClick" afterEffect="1"/>
                        <p:tgtEl>
                          <p:spTgt spid="1027"/>
                        </p:tgtEl>
                        <p:attrNameLst>
                          <p:attrName>ppt_c</p:attrName>
                        </p:attrNameLst>
                      </p:cBhvr>
                      <p:to>
                        <a:schemeClr val="bg2"/>
                      </p:to>
                    </p:animClr>
                  </p:subTnLst>
                </p:cTn>
              </p:par>
            </p:tnLst>
          </p:tmpl>
          <p:tmpl lvl="5">
            <p:tnLst>
              <p:par>
                <p:cTn presetID="1" presetClass="entr" presetSubtype="0" fill="hold" nodeType="withEffect">
                  <p:stCondLst>
                    <p:cond delay="0"/>
                  </p:stCondLst>
                  <p:childTnLst>
                    <p:set>
                      <p:cBhvr>
                        <p:cTn dur="1" fill="hold">
                          <p:stCondLst>
                            <p:cond delay="0"/>
                          </p:stCondLst>
                        </p:cTn>
                        <p:tgtEl>
                          <p:spTgt spid="1027"/>
                        </p:tgtEl>
                        <p:attrNameLst>
                          <p:attrName>style.visibility</p:attrName>
                        </p:attrNameLst>
                      </p:cBhvr>
                      <p:to>
                        <p:strVal val="visible"/>
                      </p:to>
                    </p:set>
                  </p:childTnLst>
                  <p:subTnLst>
                    <p:animClr>
                      <p:cBhvr override="childStyle">
                        <p:cTn dur="1" fill="hold" display="0" masterRel="nextClick" afterEffect="1"/>
                        <p:tgtEl>
                          <p:spTgt spid="1027"/>
                        </p:tgtEl>
                        <p:attrNameLst>
                          <p:attrName>ppt_c</p:attrName>
                        </p:attrNameLst>
                      </p:cBhvr>
                      <p:to>
                        <a:schemeClr val="bg2"/>
                      </p:to>
                    </p:animClr>
                  </p:subTnLst>
                </p:cTn>
              </p:par>
            </p:tnLst>
          </p:tmpl>
        </p:tmplLst>
      </p:bldP>
    </p:bldLst>
  </p:timing>
  <p:txStyles>
    <p:titleStyle>
      <a:lvl1pPr algn="ctr" rtl="0" eaLnBrk="0" fontAlgn="base" hangingPunct="0">
        <a:spcBef>
          <a:spcPct val="0"/>
        </a:spcBef>
        <a:spcAft>
          <a:spcPct val="0"/>
        </a:spcAft>
        <a:defRPr sz="4400">
          <a:solidFill>
            <a:srgbClr val="FAFD00"/>
          </a:solidFill>
          <a:latin typeface="+mj-lt"/>
          <a:ea typeface="+mj-ea"/>
          <a:cs typeface="+mj-cs"/>
        </a:defRPr>
      </a:lvl1pPr>
      <a:lvl2pPr algn="ctr" rtl="0" eaLnBrk="0" fontAlgn="base" hangingPunct="0">
        <a:spcBef>
          <a:spcPct val="0"/>
        </a:spcBef>
        <a:spcAft>
          <a:spcPct val="0"/>
        </a:spcAft>
        <a:defRPr sz="4400">
          <a:solidFill>
            <a:srgbClr val="FAFD00"/>
          </a:solidFill>
          <a:latin typeface="Times New Roman" pitchFamily="18" charset="0"/>
        </a:defRPr>
      </a:lvl2pPr>
      <a:lvl3pPr algn="ctr" rtl="0" eaLnBrk="0" fontAlgn="base" hangingPunct="0">
        <a:spcBef>
          <a:spcPct val="0"/>
        </a:spcBef>
        <a:spcAft>
          <a:spcPct val="0"/>
        </a:spcAft>
        <a:defRPr sz="4400">
          <a:solidFill>
            <a:srgbClr val="FAFD00"/>
          </a:solidFill>
          <a:latin typeface="Times New Roman" pitchFamily="18" charset="0"/>
        </a:defRPr>
      </a:lvl3pPr>
      <a:lvl4pPr algn="ctr" rtl="0" eaLnBrk="0" fontAlgn="base" hangingPunct="0">
        <a:spcBef>
          <a:spcPct val="0"/>
        </a:spcBef>
        <a:spcAft>
          <a:spcPct val="0"/>
        </a:spcAft>
        <a:defRPr sz="4400">
          <a:solidFill>
            <a:srgbClr val="FAFD00"/>
          </a:solidFill>
          <a:latin typeface="Times New Roman" pitchFamily="18" charset="0"/>
        </a:defRPr>
      </a:lvl4pPr>
      <a:lvl5pPr algn="ctr" rtl="0" eaLnBrk="0" fontAlgn="base" hangingPunct="0">
        <a:spcBef>
          <a:spcPct val="0"/>
        </a:spcBef>
        <a:spcAft>
          <a:spcPct val="0"/>
        </a:spcAft>
        <a:defRPr sz="4400">
          <a:solidFill>
            <a:srgbClr val="FAFD00"/>
          </a:solidFill>
          <a:latin typeface="Times New Roman" pitchFamily="18" charset="0"/>
        </a:defRPr>
      </a:lvl5pPr>
      <a:lvl6pPr marL="457200" algn="ctr" rtl="0" eaLnBrk="0" fontAlgn="base" hangingPunct="0">
        <a:spcBef>
          <a:spcPct val="0"/>
        </a:spcBef>
        <a:spcAft>
          <a:spcPct val="0"/>
        </a:spcAft>
        <a:defRPr sz="4400">
          <a:solidFill>
            <a:srgbClr val="FAFD00"/>
          </a:solidFill>
          <a:latin typeface="Times New Roman" pitchFamily="18" charset="0"/>
        </a:defRPr>
      </a:lvl6pPr>
      <a:lvl7pPr marL="914400" algn="ctr" rtl="0" eaLnBrk="0" fontAlgn="base" hangingPunct="0">
        <a:spcBef>
          <a:spcPct val="0"/>
        </a:spcBef>
        <a:spcAft>
          <a:spcPct val="0"/>
        </a:spcAft>
        <a:defRPr sz="4400">
          <a:solidFill>
            <a:srgbClr val="FAFD00"/>
          </a:solidFill>
          <a:latin typeface="Times New Roman" pitchFamily="18" charset="0"/>
        </a:defRPr>
      </a:lvl7pPr>
      <a:lvl8pPr marL="1371600" algn="ctr" rtl="0" eaLnBrk="0" fontAlgn="base" hangingPunct="0">
        <a:spcBef>
          <a:spcPct val="0"/>
        </a:spcBef>
        <a:spcAft>
          <a:spcPct val="0"/>
        </a:spcAft>
        <a:defRPr sz="4400">
          <a:solidFill>
            <a:srgbClr val="FAFD00"/>
          </a:solidFill>
          <a:latin typeface="Times New Roman" pitchFamily="18" charset="0"/>
        </a:defRPr>
      </a:lvl8pPr>
      <a:lvl9pPr marL="1828800" algn="ctr" rtl="0" eaLnBrk="0" fontAlgn="base" hangingPunct="0">
        <a:spcBef>
          <a:spcPct val="0"/>
        </a:spcBef>
        <a:spcAft>
          <a:spcPct val="0"/>
        </a:spcAft>
        <a:defRPr sz="4400">
          <a:solidFill>
            <a:srgbClr val="FAFD00"/>
          </a:solidFill>
          <a:latin typeface="Times New Roman" pitchFamily="18" charset="0"/>
        </a:defRPr>
      </a:lvl9pPr>
    </p:titleStyle>
    <p:bodyStyle>
      <a:lvl1pPr marL="342900" indent="-342900" algn="l" rtl="0" eaLnBrk="0" fontAlgn="base" hangingPunct="0">
        <a:spcBef>
          <a:spcPct val="20000"/>
        </a:spcBef>
        <a:spcAft>
          <a:spcPct val="0"/>
        </a:spcAft>
        <a:buClr>
          <a:srgbClr val="FF0000"/>
        </a:buClr>
        <a:buSzPct val="100000"/>
        <a:buChar char="•"/>
        <a:defRPr sz="3200">
          <a:solidFill>
            <a:schemeClr val="bg1"/>
          </a:solidFill>
          <a:latin typeface="+mn-lt"/>
          <a:ea typeface="+mn-ea"/>
          <a:cs typeface="+mn-cs"/>
        </a:defRPr>
      </a:lvl1pPr>
      <a:lvl2pPr marL="742950" indent="-285750" algn="l" rtl="0" eaLnBrk="0" fontAlgn="base" hangingPunct="0">
        <a:spcBef>
          <a:spcPct val="20000"/>
        </a:spcBef>
        <a:spcAft>
          <a:spcPct val="0"/>
        </a:spcAft>
        <a:buClr>
          <a:srgbClr val="FF0000"/>
        </a:buClr>
        <a:buSzPct val="100000"/>
        <a:buChar char="–"/>
        <a:defRPr sz="2800">
          <a:solidFill>
            <a:schemeClr val="bg1"/>
          </a:solidFill>
          <a:latin typeface="+mn-lt"/>
        </a:defRPr>
      </a:lvl2pPr>
      <a:lvl3pPr marL="1143000" indent="-228600" algn="l" rtl="0" eaLnBrk="0" fontAlgn="base" hangingPunct="0">
        <a:spcBef>
          <a:spcPct val="20000"/>
        </a:spcBef>
        <a:spcAft>
          <a:spcPct val="0"/>
        </a:spcAft>
        <a:buClr>
          <a:srgbClr val="FF0000"/>
        </a:buClr>
        <a:buSzPct val="100000"/>
        <a:buChar char="•"/>
        <a:defRPr sz="2400">
          <a:solidFill>
            <a:schemeClr val="bg1"/>
          </a:solidFill>
          <a:latin typeface="+mn-lt"/>
        </a:defRPr>
      </a:lvl3pPr>
      <a:lvl4pPr marL="1600200" indent="-228600" algn="l" rtl="0" eaLnBrk="0" fontAlgn="base" hangingPunct="0">
        <a:spcBef>
          <a:spcPct val="20000"/>
        </a:spcBef>
        <a:spcAft>
          <a:spcPct val="0"/>
        </a:spcAft>
        <a:buClr>
          <a:srgbClr val="FF0000"/>
        </a:buClr>
        <a:buSzPct val="100000"/>
        <a:buChar char="–"/>
        <a:defRPr sz="2000">
          <a:solidFill>
            <a:schemeClr val="bg1"/>
          </a:solidFill>
          <a:latin typeface="+mn-lt"/>
        </a:defRPr>
      </a:lvl4pPr>
      <a:lvl5pPr marL="2057400" indent="-228600" algn="l" rtl="0" eaLnBrk="0" fontAlgn="base" hangingPunct="0">
        <a:spcBef>
          <a:spcPct val="20000"/>
        </a:spcBef>
        <a:spcAft>
          <a:spcPct val="0"/>
        </a:spcAft>
        <a:buClr>
          <a:srgbClr val="FF0000"/>
        </a:buClr>
        <a:buSzPct val="100000"/>
        <a:buChar char="»"/>
        <a:defRPr sz="2000">
          <a:solidFill>
            <a:schemeClr val="bg1"/>
          </a:solidFill>
          <a:latin typeface="+mn-lt"/>
        </a:defRPr>
      </a:lvl5pPr>
      <a:lvl6pPr marL="2514600" indent="-228600" algn="l" rtl="0" eaLnBrk="0" fontAlgn="base" hangingPunct="0">
        <a:spcBef>
          <a:spcPct val="20000"/>
        </a:spcBef>
        <a:spcAft>
          <a:spcPct val="0"/>
        </a:spcAft>
        <a:buClr>
          <a:srgbClr val="FF0000"/>
        </a:buClr>
        <a:buSzPct val="100000"/>
        <a:buChar char="»"/>
        <a:defRPr sz="2000">
          <a:solidFill>
            <a:schemeClr val="bg1"/>
          </a:solidFill>
          <a:latin typeface="+mn-lt"/>
        </a:defRPr>
      </a:lvl6pPr>
      <a:lvl7pPr marL="2971800" indent="-228600" algn="l" rtl="0" eaLnBrk="0" fontAlgn="base" hangingPunct="0">
        <a:spcBef>
          <a:spcPct val="20000"/>
        </a:spcBef>
        <a:spcAft>
          <a:spcPct val="0"/>
        </a:spcAft>
        <a:buClr>
          <a:srgbClr val="FF0000"/>
        </a:buClr>
        <a:buSzPct val="100000"/>
        <a:buChar char="»"/>
        <a:defRPr sz="2000">
          <a:solidFill>
            <a:schemeClr val="bg1"/>
          </a:solidFill>
          <a:latin typeface="+mn-lt"/>
        </a:defRPr>
      </a:lvl7pPr>
      <a:lvl8pPr marL="3429000" indent="-228600" algn="l" rtl="0" eaLnBrk="0" fontAlgn="base" hangingPunct="0">
        <a:spcBef>
          <a:spcPct val="20000"/>
        </a:spcBef>
        <a:spcAft>
          <a:spcPct val="0"/>
        </a:spcAft>
        <a:buClr>
          <a:srgbClr val="FF0000"/>
        </a:buClr>
        <a:buSzPct val="100000"/>
        <a:buChar char="»"/>
        <a:defRPr sz="2000">
          <a:solidFill>
            <a:schemeClr val="bg1"/>
          </a:solidFill>
          <a:latin typeface="+mn-lt"/>
        </a:defRPr>
      </a:lvl8pPr>
      <a:lvl9pPr marL="3886200" indent="-228600" algn="l" rtl="0" eaLnBrk="0" fontAlgn="base" hangingPunct="0">
        <a:spcBef>
          <a:spcPct val="20000"/>
        </a:spcBef>
        <a:spcAft>
          <a:spcPct val="0"/>
        </a:spcAft>
        <a:buClr>
          <a:srgbClr val="FF0000"/>
        </a:buClr>
        <a:buSzPct val="100000"/>
        <a:buChar char="»"/>
        <a:defRPr sz="2000">
          <a:solidFill>
            <a:schemeClr val="bg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12.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31.xml"/><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32.xml"/><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33.xm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34.xml"/><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35.xml"/><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36.xml"/><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2" Type="http://schemas.openxmlformats.org/officeDocument/2006/relationships/notesSlide" Target="../notesSlides/notesSlide37.xml"/><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2" Type="http://schemas.openxmlformats.org/officeDocument/2006/relationships/notesSlide" Target="../notesSlides/notesSlide38.xml"/><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2" Type="http://schemas.openxmlformats.org/officeDocument/2006/relationships/notesSlide" Target="../notesSlides/notesSlide39.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2" Type="http://schemas.openxmlformats.org/officeDocument/2006/relationships/notesSlide" Target="../notesSlides/notesSlide40.xml"/><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2" Type="http://schemas.openxmlformats.org/officeDocument/2006/relationships/notesSlide" Target="../notesSlides/notesSlide41.xml"/><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2" Type="http://schemas.openxmlformats.org/officeDocument/2006/relationships/notesSlide" Target="../notesSlides/notesSlide42.xml"/><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2" Type="http://schemas.openxmlformats.org/officeDocument/2006/relationships/notesSlide" Target="../notesSlides/notesSlide43.xml"/><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2" Type="http://schemas.openxmlformats.org/officeDocument/2006/relationships/notesSlide" Target="../notesSlides/notesSlide44.xml"/><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2" Type="http://schemas.openxmlformats.org/officeDocument/2006/relationships/notesSlide" Target="../notesSlides/notesSlide45.xml"/><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2" Type="http://schemas.openxmlformats.org/officeDocument/2006/relationships/notesSlide" Target="../notesSlides/notesSlide46.xml"/><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2" Type="http://schemas.openxmlformats.org/officeDocument/2006/relationships/notesSlide" Target="../notesSlides/notesSlide47.xml"/><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2" Type="http://schemas.openxmlformats.org/officeDocument/2006/relationships/notesSlide" Target="../notesSlides/notesSlide48.xml"/><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2" Type="http://schemas.openxmlformats.org/officeDocument/2006/relationships/notesSlide" Target="../notesSlides/notesSlide49.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2" Type="http://schemas.openxmlformats.org/officeDocument/2006/relationships/notesSlide" Target="../notesSlides/notesSlide50.xml"/><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51.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581828" name="Picture 4"/>
          <p:cNvPicPr>
            <a:picLocks noChangeAspect="1" noChangeArrowheads="1"/>
          </p:cNvPicPr>
          <p:nvPr/>
        </p:nvPicPr>
        <p:blipFill>
          <a:blip r:embed="rId3" cstate="print"/>
          <a:srcRect/>
          <a:stretch>
            <a:fillRect/>
          </a:stretch>
        </p:blipFill>
        <p:spPr bwMode="auto">
          <a:xfrm>
            <a:off x="1066800" y="5056188"/>
            <a:ext cx="8153400" cy="887412"/>
          </a:xfrm>
          <a:prstGeom prst="rect">
            <a:avLst/>
          </a:prstGeom>
          <a:noFill/>
          <a:ln w="9525">
            <a:noFill/>
            <a:miter lim="800000"/>
            <a:headEnd/>
            <a:tailEnd/>
          </a:ln>
          <a:effectLst/>
        </p:spPr>
      </p:pic>
      <p:sp>
        <p:nvSpPr>
          <p:cNvPr id="5581829" name="Text Box 5"/>
          <p:cNvSpPr txBox="1">
            <a:spLocks noChangeArrowheads="1"/>
          </p:cNvSpPr>
          <p:nvPr/>
        </p:nvSpPr>
        <p:spPr bwMode="auto">
          <a:xfrm>
            <a:off x="2552700" y="5954713"/>
            <a:ext cx="6667500" cy="304800"/>
          </a:xfrm>
          <a:prstGeom prst="rect">
            <a:avLst/>
          </a:prstGeom>
          <a:noFill/>
          <a:ln w="9525">
            <a:noFill/>
            <a:miter lim="800000"/>
            <a:headEnd/>
            <a:tailEnd/>
          </a:ln>
          <a:effectLst/>
        </p:spPr>
        <p:txBody>
          <a:bodyPr wrap="none">
            <a:spAutoFit/>
          </a:bodyPr>
          <a:lstStyle/>
          <a:p>
            <a:pPr algn="l"/>
            <a:r>
              <a:rPr lang="es-ES_tradnl" sz="1400" b="1" i="1">
                <a:solidFill>
                  <a:schemeClr val="folHlink"/>
                </a:solidFill>
              </a:rPr>
              <a:t>Av. Ricardo Lyon 222 of. 1701    Fono: 333 2985     Santiago    Chile    www.zahleryco.cl</a:t>
            </a:r>
          </a:p>
        </p:txBody>
      </p:sp>
      <p:sp>
        <p:nvSpPr>
          <p:cNvPr id="5581830" name="Line 6"/>
          <p:cNvSpPr>
            <a:spLocks noChangeShapeType="1"/>
          </p:cNvSpPr>
          <p:nvPr/>
        </p:nvSpPr>
        <p:spPr bwMode="auto">
          <a:xfrm flipH="1">
            <a:off x="1066800" y="6248400"/>
            <a:ext cx="8077200" cy="1588"/>
          </a:xfrm>
          <a:prstGeom prst="line">
            <a:avLst/>
          </a:prstGeom>
          <a:noFill/>
          <a:ln w="9525">
            <a:solidFill>
              <a:schemeClr val="bg1"/>
            </a:solidFill>
            <a:round/>
            <a:headEnd/>
            <a:tailEnd/>
          </a:ln>
          <a:effectLst/>
        </p:spPr>
        <p:txBody>
          <a:bodyPr wrap="none" anchor="ctr"/>
          <a:lstStyle/>
          <a:p>
            <a:endParaRPr lang="en-US"/>
          </a:p>
        </p:txBody>
      </p:sp>
      <p:sp>
        <p:nvSpPr>
          <p:cNvPr id="5581832" name="Text Box 8"/>
          <p:cNvSpPr txBox="1">
            <a:spLocks noChangeArrowheads="1"/>
          </p:cNvSpPr>
          <p:nvPr/>
        </p:nvSpPr>
        <p:spPr bwMode="auto">
          <a:xfrm>
            <a:off x="827088" y="2205038"/>
            <a:ext cx="7129462" cy="365125"/>
          </a:xfrm>
          <a:prstGeom prst="rect">
            <a:avLst/>
          </a:prstGeom>
          <a:noFill/>
          <a:ln w="9525">
            <a:noFill/>
            <a:miter lim="800000"/>
            <a:headEnd/>
            <a:tailEnd/>
          </a:ln>
          <a:effectLst/>
        </p:spPr>
        <p:txBody>
          <a:bodyPr lIns="0" tIns="0" rIns="0" bIns="0">
            <a:spAutoFit/>
          </a:bodyPr>
          <a:lstStyle/>
          <a:p>
            <a:pPr>
              <a:spcBef>
                <a:spcPct val="50000"/>
              </a:spcBef>
            </a:pPr>
            <a:endParaRPr lang="es-CL"/>
          </a:p>
        </p:txBody>
      </p:sp>
      <p:sp>
        <p:nvSpPr>
          <p:cNvPr id="5581833" name="Rectangle 9"/>
          <p:cNvSpPr>
            <a:spLocks noChangeArrowheads="1"/>
          </p:cNvSpPr>
          <p:nvPr/>
        </p:nvSpPr>
        <p:spPr bwMode="auto">
          <a:xfrm>
            <a:off x="1042988" y="2133600"/>
            <a:ext cx="7632700" cy="914400"/>
          </a:xfrm>
          <a:prstGeom prst="rect">
            <a:avLst/>
          </a:prstGeom>
          <a:noFill/>
          <a:ln w="9525">
            <a:noFill/>
            <a:miter lim="800000"/>
            <a:headEnd/>
            <a:tailEnd/>
          </a:ln>
          <a:effectLst/>
        </p:spPr>
        <p:txBody>
          <a:bodyPr lIns="0" tIns="0" rIns="0" bIns="0">
            <a:spAutoFit/>
          </a:bodyPr>
          <a:lstStyle/>
          <a:p>
            <a:r>
              <a:rPr lang="es-CL" sz="3000" b="1" i="1">
                <a:solidFill>
                  <a:srgbClr val="FAFD00"/>
                </a:solidFill>
                <a:effectLst>
                  <a:outerShdw blurRad="38100" dist="38100" dir="2700000" algn="tl">
                    <a:srgbClr val="000000"/>
                  </a:outerShdw>
                </a:effectLst>
              </a:rPr>
              <a:t>Metodología para las Negociaciones en el Área de Servicios Financieros (NSF)</a:t>
            </a:r>
          </a:p>
        </p:txBody>
      </p:sp>
    </p:spTree>
  </p:cSld>
  <p:clrMapOvr>
    <a:masterClrMapping/>
  </p:clrMapOvr>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38466"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438467"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438468" name="Rectangle 4"/>
          <p:cNvSpPr>
            <a:spLocks noGrp="1" noChangeArrowheads="1"/>
          </p:cNvSpPr>
          <p:nvPr>
            <p:ph type="title"/>
          </p:nvPr>
        </p:nvSpPr>
        <p:spPr>
          <a:xfrm>
            <a:off x="360363" y="0"/>
            <a:ext cx="8459787" cy="1628775"/>
          </a:xfrm>
        </p:spPr>
        <p:txBody>
          <a:bodyPr/>
          <a:lstStyle/>
          <a:p>
            <a:pPr algn="l"/>
            <a:r>
              <a:rPr lang="es-CL" sz="3600" b="1" i="1">
                <a:effectLst>
                  <a:outerShdw blurRad="38100" dist="38100" dir="2700000" algn="tl">
                    <a:srgbClr val="000000"/>
                  </a:outerShdw>
                </a:effectLst>
              </a:rPr>
              <a:t>3. Consideraciones Estratégicas en la  NSF</a:t>
            </a:r>
          </a:p>
        </p:txBody>
      </p:sp>
      <p:sp>
        <p:nvSpPr>
          <p:cNvPr id="5438470" name="Rectangle 6"/>
          <p:cNvSpPr>
            <a:spLocks noGrp="1" noChangeArrowheads="1"/>
          </p:cNvSpPr>
          <p:nvPr>
            <p:ph type="body" idx="1"/>
          </p:nvPr>
        </p:nvSpPr>
        <p:spPr>
          <a:xfrm>
            <a:off x="468313" y="1628775"/>
            <a:ext cx="8280400" cy="4467225"/>
          </a:xfrm>
        </p:spPr>
        <p:txBody>
          <a:bodyPr/>
          <a:lstStyle/>
          <a:p>
            <a:pPr>
              <a:buClr>
                <a:srgbClr val="99CCFF"/>
              </a:buClr>
              <a:buFont typeface="Wingdings" pitchFamily="2" charset="2"/>
              <a:buChar char="§"/>
            </a:pPr>
            <a:r>
              <a:rPr lang="es-CL" sz="2600">
                <a:solidFill>
                  <a:srgbClr val="FFFFFF"/>
                </a:solidFill>
              </a:rPr>
              <a:t>Entre los beneficios de los Acuerdos de Comercio de Servicios Financieros están el </a:t>
            </a:r>
            <a:r>
              <a:rPr lang="es-CL" sz="2600" u="sng">
                <a:solidFill>
                  <a:srgbClr val="FFFFFF"/>
                </a:solidFill>
              </a:rPr>
              <a:t>estímulo al comercio de servicios</a:t>
            </a:r>
            <a:r>
              <a:rPr lang="es-CL" sz="2600">
                <a:solidFill>
                  <a:srgbClr val="FFFFFF"/>
                </a:solidFill>
              </a:rPr>
              <a:t>, </a:t>
            </a:r>
            <a:r>
              <a:rPr lang="es-CL" sz="2600" u="sng">
                <a:solidFill>
                  <a:srgbClr val="FFFFFF"/>
                </a:solidFill>
              </a:rPr>
              <a:t>facilitar el comercio de bienes</a:t>
            </a:r>
            <a:r>
              <a:rPr lang="es-CL" sz="2600">
                <a:solidFill>
                  <a:srgbClr val="FFFFFF"/>
                </a:solidFill>
              </a:rPr>
              <a:t>, la contribución a la </a:t>
            </a:r>
            <a:r>
              <a:rPr lang="es-CL" sz="2600" u="sng">
                <a:solidFill>
                  <a:srgbClr val="FFFFFF"/>
                </a:solidFill>
              </a:rPr>
              <a:t>creación de políticas estables</a:t>
            </a:r>
            <a:r>
              <a:rPr lang="es-CL" sz="2600">
                <a:solidFill>
                  <a:srgbClr val="FFFFFF"/>
                </a:solidFill>
              </a:rPr>
              <a:t> </a:t>
            </a:r>
            <a:r>
              <a:rPr lang="es-CL" sz="2600" u="sng">
                <a:solidFill>
                  <a:srgbClr val="FFFFFF"/>
                </a:solidFill>
              </a:rPr>
              <a:t>y transparentes</a:t>
            </a:r>
            <a:r>
              <a:rPr lang="es-CL" sz="2600">
                <a:solidFill>
                  <a:srgbClr val="FFFFFF"/>
                </a:solidFill>
              </a:rPr>
              <a:t> y dar una “señal”  a  potenciales inversionistas extranjeros de la “seriedad” del país. </a:t>
            </a:r>
          </a:p>
          <a:p>
            <a:pPr>
              <a:buClr>
                <a:srgbClr val="99CCFF"/>
              </a:buClr>
              <a:buFont typeface="Wingdings" pitchFamily="2" charset="2"/>
              <a:buChar char="§"/>
            </a:pPr>
            <a:endParaRPr lang="es-CL" sz="2600">
              <a:solidFill>
                <a:srgbClr val="FFFFFF"/>
              </a:solidFill>
            </a:endParaRPr>
          </a:p>
          <a:p>
            <a:pPr>
              <a:buClr>
                <a:srgbClr val="99CCFF"/>
              </a:buClr>
              <a:buFont typeface="Wingdings" pitchFamily="2" charset="2"/>
              <a:buChar char="§"/>
            </a:pPr>
            <a:r>
              <a:rPr lang="es-CL" sz="2600">
                <a:solidFill>
                  <a:srgbClr val="FFFFFF"/>
                </a:solidFill>
              </a:rPr>
              <a:t>Además, estos acuerdos pueden considerarse positivos para el </a:t>
            </a:r>
            <a:r>
              <a:rPr lang="es-CL" sz="2600" u="sng">
                <a:solidFill>
                  <a:srgbClr val="FFFFFF"/>
                </a:solidFill>
              </a:rPr>
              <a:t>crecimiento económico</a:t>
            </a:r>
            <a:r>
              <a:rPr lang="es-CL" sz="2600">
                <a:solidFill>
                  <a:srgbClr val="FFFFFF"/>
                </a:solidFill>
              </a:rPr>
              <a:t> y la </a:t>
            </a:r>
            <a:r>
              <a:rPr lang="es-CL" sz="2600" u="sng">
                <a:solidFill>
                  <a:srgbClr val="FFFFFF"/>
                </a:solidFill>
              </a:rPr>
              <a:t>estabilidad financiera</a:t>
            </a:r>
            <a:r>
              <a:rPr lang="es-CL" sz="2600">
                <a:solidFill>
                  <a:srgbClr val="FFFFFF"/>
                </a:solidFill>
              </a:rPr>
              <a:t>, debido a que reducen la incertidumbre. </a:t>
            </a:r>
          </a:p>
        </p:txBody>
      </p:sp>
    </p:spTree>
  </p:cSld>
  <p:clrMapOvr>
    <a:masterClrMapping/>
  </p:clrMapOvr>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40514"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440515"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440516" name="Rectangle 4"/>
          <p:cNvSpPr>
            <a:spLocks noGrp="1" noChangeArrowheads="1"/>
          </p:cNvSpPr>
          <p:nvPr>
            <p:ph type="title"/>
          </p:nvPr>
        </p:nvSpPr>
        <p:spPr>
          <a:xfrm>
            <a:off x="360363" y="0"/>
            <a:ext cx="8459787" cy="1628775"/>
          </a:xfrm>
        </p:spPr>
        <p:txBody>
          <a:bodyPr/>
          <a:lstStyle/>
          <a:p>
            <a:pPr algn="l"/>
            <a:r>
              <a:rPr lang="es-CL" sz="3600" b="1" i="1">
                <a:effectLst>
                  <a:outerShdw blurRad="38100" dist="38100" dir="2700000" algn="tl">
                    <a:srgbClr val="000000"/>
                  </a:outerShdw>
                </a:effectLst>
              </a:rPr>
              <a:t>3. Consideraciones Estratégicas en la  NSF</a:t>
            </a:r>
          </a:p>
        </p:txBody>
      </p:sp>
      <p:sp>
        <p:nvSpPr>
          <p:cNvPr id="5440517" name="Rectangle 5"/>
          <p:cNvSpPr>
            <a:spLocks noGrp="1" noChangeArrowheads="1"/>
          </p:cNvSpPr>
          <p:nvPr>
            <p:ph type="body" idx="1"/>
          </p:nvPr>
        </p:nvSpPr>
        <p:spPr>
          <a:xfrm>
            <a:off x="395288" y="1628775"/>
            <a:ext cx="8353425" cy="4679950"/>
          </a:xfrm>
        </p:spPr>
        <p:txBody>
          <a:bodyPr/>
          <a:lstStyle/>
          <a:p>
            <a:pPr>
              <a:buClr>
                <a:srgbClr val="99CCFF"/>
              </a:buClr>
              <a:buFont typeface="Wingdings" pitchFamily="2" charset="2"/>
              <a:buChar char="§"/>
            </a:pPr>
            <a:r>
              <a:rPr lang="es-CL" sz="2600">
                <a:solidFill>
                  <a:srgbClr val="FFFFFF"/>
                </a:solidFill>
              </a:rPr>
              <a:t>Las NSF deben llevarse a cabo mediante una liberalización </a:t>
            </a:r>
            <a:r>
              <a:rPr lang="es-CL" sz="2600" u="sng">
                <a:solidFill>
                  <a:srgbClr val="FFFFFF"/>
                </a:solidFill>
              </a:rPr>
              <a:t>progresiva, cuidadosa</a:t>
            </a:r>
            <a:r>
              <a:rPr lang="es-CL" sz="2600">
                <a:solidFill>
                  <a:srgbClr val="FFFFFF"/>
                </a:solidFill>
              </a:rPr>
              <a:t> y adecuadamente </a:t>
            </a:r>
            <a:r>
              <a:rPr lang="es-CL" sz="2600" u="sng">
                <a:solidFill>
                  <a:srgbClr val="FFFFFF"/>
                </a:solidFill>
              </a:rPr>
              <a:t>secuenciada</a:t>
            </a:r>
            <a:r>
              <a:rPr lang="es-CL" sz="2600">
                <a:solidFill>
                  <a:srgbClr val="FFFFFF"/>
                </a:solidFill>
              </a:rPr>
              <a:t>, en la que el principal criterio de evaluación de cada etapa debe ser el grado de estabilidad del sistema financiero doméstico.</a:t>
            </a:r>
          </a:p>
          <a:p>
            <a:pPr>
              <a:buClr>
                <a:srgbClr val="99CCFF"/>
              </a:buClr>
              <a:buFont typeface="Wingdings" pitchFamily="2" charset="2"/>
              <a:buChar char="§"/>
            </a:pPr>
            <a:endParaRPr lang="es-CL" sz="2600">
              <a:solidFill>
                <a:srgbClr val="FFFFFF"/>
              </a:solidFill>
            </a:endParaRPr>
          </a:p>
          <a:p>
            <a:pPr>
              <a:buClr>
                <a:srgbClr val="99CCFF"/>
              </a:buClr>
              <a:buFont typeface="Wingdings" pitchFamily="2" charset="2"/>
              <a:buChar char="§"/>
            </a:pPr>
            <a:r>
              <a:rPr lang="es-CL" sz="2600">
                <a:solidFill>
                  <a:srgbClr val="FFFFFF"/>
                </a:solidFill>
              </a:rPr>
              <a:t>En el caso de los </a:t>
            </a:r>
            <a:r>
              <a:rPr lang="es-CL" sz="2600" u="sng">
                <a:solidFill>
                  <a:srgbClr val="FFFFFF"/>
                </a:solidFill>
              </a:rPr>
              <a:t>países menos desarrollados</a:t>
            </a:r>
            <a:r>
              <a:rPr lang="es-CL" sz="2600">
                <a:solidFill>
                  <a:srgbClr val="FFFFFF"/>
                </a:solidFill>
              </a:rPr>
              <a:t>, estos Acuerdos pueden significar serios problemas para los proveedores locales de servicios financieros, que suelen estar en una posición más débil que sus competidores internacionales. </a:t>
            </a:r>
          </a:p>
        </p:txBody>
      </p:sp>
    </p:spTree>
  </p:cSld>
  <p:clrMapOvr>
    <a:masterClrMapping/>
  </p:clrMapOvr>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42562"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442563"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442564" name="Rectangle 4"/>
          <p:cNvSpPr>
            <a:spLocks noGrp="1" noChangeArrowheads="1"/>
          </p:cNvSpPr>
          <p:nvPr>
            <p:ph type="title"/>
          </p:nvPr>
        </p:nvSpPr>
        <p:spPr>
          <a:xfrm>
            <a:off x="360363" y="0"/>
            <a:ext cx="8459787" cy="1628775"/>
          </a:xfrm>
        </p:spPr>
        <p:txBody>
          <a:bodyPr/>
          <a:lstStyle/>
          <a:p>
            <a:pPr algn="l"/>
            <a:r>
              <a:rPr lang="es-CL" sz="3600" b="1" i="1">
                <a:effectLst>
                  <a:outerShdw blurRad="38100" dist="38100" dir="2700000" algn="tl">
                    <a:srgbClr val="000000"/>
                  </a:outerShdw>
                </a:effectLst>
              </a:rPr>
              <a:t>3. Consideraciones Estratégicas en la  NSF</a:t>
            </a:r>
          </a:p>
        </p:txBody>
      </p:sp>
      <p:sp>
        <p:nvSpPr>
          <p:cNvPr id="5442565" name="Rectangle 5"/>
          <p:cNvSpPr>
            <a:spLocks noGrp="1" noChangeArrowheads="1"/>
          </p:cNvSpPr>
          <p:nvPr>
            <p:ph type="body" idx="1"/>
          </p:nvPr>
        </p:nvSpPr>
        <p:spPr>
          <a:xfrm>
            <a:off x="395288" y="1557338"/>
            <a:ext cx="8280400" cy="4114800"/>
          </a:xfrm>
        </p:spPr>
        <p:txBody>
          <a:bodyPr/>
          <a:lstStyle/>
          <a:p>
            <a:pPr>
              <a:lnSpc>
                <a:spcPct val="90000"/>
              </a:lnSpc>
              <a:buClr>
                <a:srgbClr val="99CCFF"/>
              </a:buClr>
              <a:buFont typeface="Wingdings" pitchFamily="2" charset="2"/>
              <a:buChar char="§"/>
            </a:pPr>
            <a:r>
              <a:rPr lang="es-ES" sz="2600">
                <a:solidFill>
                  <a:srgbClr val="FFFFFF"/>
                </a:solidFill>
              </a:rPr>
              <a:t>Una </a:t>
            </a:r>
            <a:r>
              <a:rPr lang="es-ES" sz="2600" u="sng">
                <a:solidFill>
                  <a:srgbClr val="FFFFFF"/>
                </a:solidFill>
              </a:rPr>
              <a:t>primera</a:t>
            </a:r>
            <a:r>
              <a:rPr lang="es-ES" sz="2600">
                <a:solidFill>
                  <a:srgbClr val="FFFFFF"/>
                </a:solidFill>
              </a:rPr>
              <a:t> cuestión que debe considerarse en una NSF es que se acepte o consolide, que emisores locales de instrumentos financieros puedan transarlos en la contraparte foránea. </a:t>
            </a:r>
          </a:p>
          <a:p>
            <a:pPr>
              <a:lnSpc>
                <a:spcPct val="90000"/>
              </a:lnSpc>
              <a:buClr>
                <a:srgbClr val="99CCFF"/>
              </a:buClr>
              <a:buFont typeface="Wingdings" pitchFamily="2" charset="2"/>
              <a:buChar char="§"/>
            </a:pPr>
            <a:endParaRPr lang="es-ES" sz="2600">
              <a:solidFill>
                <a:srgbClr val="FFFFFF"/>
              </a:solidFill>
            </a:endParaRPr>
          </a:p>
          <a:p>
            <a:pPr>
              <a:lnSpc>
                <a:spcPct val="90000"/>
              </a:lnSpc>
              <a:buClr>
                <a:srgbClr val="99CCFF"/>
              </a:buClr>
              <a:buFont typeface="Wingdings" pitchFamily="2" charset="2"/>
              <a:buChar char="§"/>
            </a:pPr>
            <a:r>
              <a:rPr lang="es-ES" sz="2600">
                <a:solidFill>
                  <a:srgbClr val="FFFFFF"/>
                </a:solidFill>
              </a:rPr>
              <a:t>Además, que los inversionistas institucionales de la contraparte queden autorizados a invertir en instrumentos financieros elegibles de empresas locales. </a:t>
            </a:r>
          </a:p>
          <a:p>
            <a:pPr>
              <a:lnSpc>
                <a:spcPct val="90000"/>
              </a:lnSpc>
              <a:buClr>
                <a:srgbClr val="99CCFF"/>
              </a:buClr>
              <a:buFont typeface="Wingdings" pitchFamily="2" charset="2"/>
              <a:buChar char="§"/>
            </a:pPr>
            <a:endParaRPr lang="es-ES" sz="2600">
              <a:solidFill>
                <a:srgbClr val="FFFFFF"/>
              </a:solidFill>
            </a:endParaRPr>
          </a:p>
          <a:p>
            <a:pPr>
              <a:lnSpc>
                <a:spcPct val="90000"/>
              </a:lnSpc>
              <a:buClr>
                <a:srgbClr val="99CCFF"/>
              </a:buClr>
              <a:buFont typeface="Wingdings" pitchFamily="2" charset="2"/>
              <a:buChar char="§"/>
            </a:pPr>
            <a:r>
              <a:rPr lang="es-ES" sz="2600">
                <a:solidFill>
                  <a:srgbClr val="FFFFFF"/>
                </a:solidFill>
              </a:rPr>
              <a:t>Una </a:t>
            </a:r>
            <a:r>
              <a:rPr lang="es-ES" sz="2600" u="sng">
                <a:solidFill>
                  <a:srgbClr val="FFFFFF"/>
                </a:solidFill>
              </a:rPr>
              <a:t>segunda</a:t>
            </a:r>
            <a:r>
              <a:rPr lang="es-ES" sz="2600">
                <a:solidFill>
                  <a:srgbClr val="FFFFFF"/>
                </a:solidFill>
              </a:rPr>
              <a:t> cuestión es que la NSF impone  </a:t>
            </a:r>
            <a:r>
              <a:rPr lang="es-CL" sz="2600" u="sng">
                <a:solidFill>
                  <a:srgbClr val="FFFFFF"/>
                </a:solidFill>
              </a:rPr>
              <a:t>presión sobre los reguladores y supervisores locales</a:t>
            </a:r>
            <a:r>
              <a:rPr lang="es-CL" sz="2600">
                <a:solidFill>
                  <a:srgbClr val="FFFFFF"/>
                </a:solidFill>
              </a:rPr>
              <a:t>, lo cual debiera tender a dinamizar y modernizar los mercados financieros locales.</a:t>
            </a:r>
          </a:p>
        </p:txBody>
      </p:sp>
    </p:spTree>
  </p:cSld>
  <p:clrMapOvr>
    <a:masterClrMapping/>
  </p:clrMapOvr>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44610"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444611"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444612" name="Rectangle 4"/>
          <p:cNvSpPr>
            <a:spLocks noGrp="1" noChangeArrowheads="1"/>
          </p:cNvSpPr>
          <p:nvPr>
            <p:ph type="title"/>
          </p:nvPr>
        </p:nvSpPr>
        <p:spPr>
          <a:xfrm>
            <a:off x="360363" y="0"/>
            <a:ext cx="8459787" cy="1628775"/>
          </a:xfrm>
        </p:spPr>
        <p:txBody>
          <a:bodyPr/>
          <a:lstStyle/>
          <a:p>
            <a:pPr algn="l"/>
            <a:r>
              <a:rPr lang="es-CL" sz="3600" b="1" i="1">
                <a:effectLst>
                  <a:outerShdw blurRad="38100" dist="38100" dir="2700000" algn="tl">
                    <a:srgbClr val="000000"/>
                  </a:outerShdw>
                </a:effectLst>
              </a:rPr>
              <a:t>3. Consideraciones Estratégicas en la  NSF</a:t>
            </a:r>
          </a:p>
        </p:txBody>
      </p:sp>
      <p:sp>
        <p:nvSpPr>
          <p:cNvPr id="5444613" name="Rectangle 5"/>
          <p:cNvSpPr>
            <a:spLocks noGrp="1" noChangeArrowheads="1"/>
          </p:cNvSpPr>
          <p:nvPr>
            <p:ph type="body" idx="1"/>
          </p:nvPr>
        </p:nvSpPr>
        <p:spPr>
          <a:xfrm>
            <a:off x="395288" y="1700213"/>
            <a:ext cx="8353425" cy="4114800"/>
          </a:xfrm>
        </p:spPr>
        <p:txBody>
          <a:bodyPr/>
          <a:lstStyle/>
          <a:p>
            <a:pPr>
              <a:lnSpc>
                <a:spcPct val="80000"/>
              </a:lnSpc>
              <a:buClr>
                <a:srgbClr val="99CCFF"/>
              </a:buClr>
              <a:buFont typeface="Wingdings" pitchFamily="2" charset="2"/>
              <a:buChar char="§"/>
            </a:pPr>
            <a:r>
              <a:rPr lang="es-ES_tradnl" sz="2600" u="sng">
                <a:solidFill>
                  <a:srgbClr val="FFFFFF"/>
                </a:solidFill>
              </a:rPr>
              <a:t>Tercero</a:t>
            </a:r>
            <a:r>
              <a:rPr lang="es-ES_tradnl" sz="2600">
                <a:solidFill>
                  <a:srgbClr val="FFFFFF"/>
                </a:solidFill>
              </a:rPr>
              <a:t>, es indispensable que los negociadores consideren el eventual impacto fiscal de las distintas transacciones sujetas a negociación.</a:t>
            </a:r>
          </a:p>
          <a:p>
            <a:pPr>
              <a:lnSpc>
                <a:spcPct val="80000"/>
              </a:lnSpc>
              <a:buClr>
                <a:srgbClr val="99CCFF"/>
              </a:buClr>
              <a:buFont typeface="Wingdings" pitchFamily="2" charset="2"/>
              <a:buChar char="§"/>
            </a:pPr>
            <a:endParaRPr lang="es-ES_tradnl" sz="2600">
              <a:solidFill>
                <a:srgbClr val="FFFFFF"/>
              </a:solidFill>
            </a:endParaRPr>
          </a:p>
          <a:p>
            <a:pPr>
              <a:lnSpc>
                <a:spcPct val="80000"/>
              </a:lnSpc>
              <a:buClr>
                <a:srgbClr val="99CCFF"/>
              </a:buClr>
              <a:buFont typeface="Wingdings" pitchFamily="2" charset="2"/>
              <a:buChar char="§"/>
            </a:pPr>
            <a:r>
              <a:rPr lang="es-CL" sz="2600">
                <a:solidFill>
                  <a:srgbClr val="FFFFFF"/>
                </a:solidFill>
              </a:rPr>
              <a:t>En </a:t>
            </a:r>
            <a:r>
              <a:rPr lang="es-CL" sz="2600" u="sng">
                <a:solidFill>
                  <a:srgbClr val="FFFFFF"/>
                </a:solidFill>
              </a:rPr>
              <a:t>cuarto</a:t>
            </a:r>
            <a:r>
              <a:rPr lang="es-CL" sz="2600">
                <a:solidFill>
                  <a:srgbClr val="FFFFFF"/>
                </a:solidFill>
              </a:rPr>
              <a:t> lugar, se entiende que al estar en juego la fe pública,  existir  importantes externalidades, tener comprometidas garantías estatales, además de sus implicancias macroeconómicas, las NSF  requieren de una protección especial. </a:t>
            </a:r>
          </a:p>
          <a:p>
            <a:pPr>
              <a:lnSpc>
                <a:spcPct val="80000"/>
              </a:lnSpc>
              <a:buClr>
                <a:srgbClr val="99CCFF"/>
              </a:buClr>
              <a:buFont typeface="Wingdings" pitchFamily="2" charset="2"/>
              <a:buChar char="§"/>
            </a:pPr>
            <a:endParaRPr lang="es-ES_tradnl" sz="2600" u="sng">
              <a:solidFill>
                <a:srgbClr val="FFFFFF"/>
              </a:solidFill>
            </a:endParaRPr>
          </a:p>
          <a:p>
            <a:pPr>
              <a:lnSpc>
                <a:spcPct val="80000"/>
              </a:lnSpc>
              <a:buClr>
                <a:srgbClr val="99CCFF"/>
              </a:buClr>
              <a:buFont typeface="Wingdings" pitchFamily="2" charset="2"/>
              <a:buChar char="§"/>
            </a:pPr>
            <a:r>
              <a:rPr lang="es-ES" sz="2600">
                <a:solidFill>
                  <a:srgbClr val="FFFFFF"/>
                </a:solidFill>
              </a:rPr>
              <a:t>En </a:t>
            </a:r>
            <a:r>
              <a:rPr lang="es-ES" sz="2600" u="sng">
                <a:solidFill>
                  <a:srgbClr val="FFFFFF"/>
                </a:solidFill>
              </a:rPr>
              <a:t>quinto </a:t>
            </a:r>
            <a:r>
              <a:rPr lang="es-ES" sz="2600">
                <a:solidFill>
                  <a:srgbClr val="FFFFFF"/>
                </a:solidFill>
              </a:rPr>
              <a:t>lugar, </a:t>
            </a:r>
            <a:r>
              <a:rPr lang="es-CL" sz="2600">
                <a:solidFill>
                  <a:srgbClr val="FFFFFF"/>
                </a:solidFill>
              </a:rPr>
              <a:t>sobre todo en un TLC, en las NSF la contraparte solicitará la mayor apertura posible del sistema financiero local. </a:t>
            </a:r>
          </a:p>
          <a:p>
            <a:pPr>
              <a:lnSpc>
                <a:spcPct val="80000"/>
              </a:lnSpc>
              <a:buClr>
                <a:srgbClr val="99CCFF"/>
              </a:buClr>
              <a:buFont typeface="Wingdings" pitchFamily="2" charset="2"/>
              <a:buChar char="§"/>
            </a:pPr>
            <a:endParaRPr lang="es-CL" sz="2600" u="sng">
              <a:solidFill>
                <a:srgbClr val="FFFFFF"/>
              </a:solidFill>
            </a:endParaRPr>
          </a:p>
          <a:p>
            <a:pPr>
              <a:lnSpc>
                <a:spcPct val="80000"/>
              </a:lnSpc>
              <a:buClr>
                <a:srgbClr val="99CCFF"/>
              </a:buClr>
              <a:buFont typeface="Wingdings" pitchFamily="2" charset="2"/>
              <a:buChar char="§"/>
            </a:pPr>
            <a:endParaRPr lang="es-CL" sz="2600">
              <a:solidFill>
                <a:srgbClr val="FFFFFF"/>
              </a:solidFill>
            </a:endParaRPr>
          </a:p>
        </p:txBody>
      </p:sp>
    </p:spTree>
  </p:cSld>
  <p:clrMapOvr>
    <a:masterClrMapping/>
  </p:clrMapOvr>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52802"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452803"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452804" name="Rectangle 4"/>
          <p:cNvSpPr>
            <a:spLocks noGrp="1" noChangeArrowheads="1"/>
          </p:cNvSpPr>
          <p:nvPr>
            <p:ph type="title"/>
          </p:nvPr>
        </p:nvSpPr>
        <p:spPr>
          <a:xfrm>
            <a:off x="360363" y="0"/>
            <a:ext cx="8459787" cy="1628775"/>
          </a:xfrm>
        </p:spPr>
        <p:txBody>
          <a:bodyPr/>
          <a:lstStyle/>
          <a:p>
            <a:pPr algn="l"/>
            <a:r>
              <a:rPr lang="es-CL" sz="3600" b="1" i="1">
                <a:effectLst>
                  <a:outerShdw blurRad="38100" dist="38100" dir="2700000" algn="tl">
                    <a:srgbClr val="000000"/>
                  </a:outerShdw>
                </a:effectLst>
              </a:rPr>
              <a:t>3. Consideraciones Estratégicas en la  NSF</a:t>
            </a:r>
          </a:p>
        </p:txBody>
      </p:sp>
      <p:sp>
        <p:nvSpPr>
          <p:cNvPr id="5452806" name="Rectangle 6"/>
          <p:cNvSpPr>
            <a:spLocks noGrp="1" noChangeArrowheads="1"/>
          </p:cNvSpPr>
          <p:nvPr>
            <p:ph type="body" idx="1"/>
          </p:nvPr>
        </p:nvSpPr>
        <p:spPr>
          <a:xfrm>
            <a:off x="468313" y="1554163"/>
            <a:ext cx="8207375" cy="4611687"/>
          </a:xfrm>
        </p:spPr>
        <p:txBody>
          <a:bodyPr/>
          <a:lstStyle/>
          <a:p>
            <a:pPr>
              <a:lnSpc>
                <a:spcPct val="80000"/>
              </a:lnSpc>
              <a:buClr>
                <a:srgbClr val="99CCFF"/>
              </a:buClr>
              <a:buFont typeface="Wingdings" pitchFamily="2" charset="2"/>
              <a:buChar char="§"/>
            </a:pPr>
            <a:r>
              <a:rPr lang="es-CL" sz="2600">
                <a:solidFill>
                  <a:srgbClr val="FFFFFF"/>
                </a:solidFill>
              </a:rPr>
              <a:t>En </a:t>
            </a:r>
            <a:r>
              <a:rPr lang="es-CL" sz="2600" u="sng">
                <a:solidFill>
                  <a:srgbClr val="FFFFFF"/>
                </a:solidFill>
              </a:rPr>
              <a:t>sexto</a:t>
            </a:r>
            <a:r>
              <a:rPr lang="es-CL" sz="2600">
                <a:solidFill>
                  <a:srgbClr val="FFFFFF"/>
                </a:solidFill>
              </a:rPr>
              <a:t> lugar, debe tenerse presente que en el futuro previsible  el principal beneficio del TLC para el país de la región no estará dado por su incursión en el sistema financiero de la contraparte, sino por lo que se logre en otras materias del TLC. </a:t>
            </a:r>
          </a:p>
          <a:p>
            <a:pPr>
              <a:lnSpc>
                <a:spcPct val="80000"/>
              </a:lnSpc>
              <a:buClr>
                <a:srgbClr val="99CCFF"/>
              </a:buClr>
              <a:buFont typeface="Wingdings" pitchFamily="2" charset="2"/>
              <a:buChar char="§"/>
            </a:pPr>
            <a:endParaRPr lang="es-CL" sz="2600">
              <a:solidFill>
                <a:srgbClr val="FFFFFF"/>
              </a:solidFill>
            </a:endParaRPr>
          </a:p>
          <a:p>
            <a:pPr>
              <a:lnSpc>
                <a:spcPct val="80000"/>
              </a:lnSpc>
              <a:buClr>
                <a:srgbClr val="99CCFF"/>
              </a:buClr>
              <a:buFont typeface="Wingdings" pitchFamily="2" charset="2"/>
              <a:buChar char="§"/>
            </a:pPr>
            <a:r>
              <a:rPr lang="es-CL" sz="2600">
                <a:solidFill>
                  <a:srgbClr val="FFFFFF"/>
                </a:solidFill>
              </a:rPr>
              <a:t>Y si bien se debe exigir reciprocidad respecto de lo que se liberalice en el ámbito financiero, </a:t>
            </a:r>
            <a:r>
              <a:rPr lang="es-CL" sz="2600" u="sng">
                <a:solidFill>
                  <a:srgbClr val="FFFFFF"/>
                </a:solidFill>
              </a:rPr>
              <a:t>es fundamental conocer en profundidad el sector financiero doméstico</a:t>
            </a:r>
            <a:r>
              <a:rPr lang="es-CL" sz="2600">
                <a:solidFill>
                  <a:srgbClr val="FFFFFF"/>
                </a:solidFill>
              </a:rPr>
              <a:t> </a:t>
            </a:r>
          </a:p>
          <a:p>
            <a:pPr>
              <a:lnSpc>
                <a:spcPct val="80000"/>
              </a:lnSpc>
              <a:buClr>
                <a:srgbClr val="99CCFF"/>
              </a:buClr>
              <a:buFont typeface="Wingdings" pitchFamily="2" charset="2"/>
              <a:buChar char="§"/>
            </a:pPr>
            <a:endParaRPr lang="es-ES_tradnl" sz="2600">
              <a:solidFill>
                <a:srgbClr val="FFFFFF"/>
              </a:solidFill>
            </a:endParaRPr>
          </a:p>
          <a:p>
            <a:pPr>
              <a:lnSpc>
                <a:spcPct val="80000"/>
              </a:lnSpc>
              <a:buClr>
                <a:srgbClr val="99CCFF"/>
              </a:buClr>
              <a:buFont typeface="Wingdings" pitchFamily="2" charset="2"/>
              <a:buChar char="§"/>
            </a:pPr>
            <a:r>
              <a:rPr lang="es-CL" sz="2600">
                <a:solidFill>
                  <a:srgbClr val="FFFFFF"/>
                </a:solidFill>
              </a:rPr>
              <a:t>Por lo general, negociar sobre la base de </a:t>
            </a:r>
            <a:r>
              <a:rPr lang="es-CL" sz="2600" u="sng">
                <a:solidFill>
                  <a:srgbClr val="FFFFFF"/>
                </a:solidFill>
              </a:rPr>
              <a:t>listas positivas</a:t>
            </a:r>
            <a:r>
              <a:rPr lang="es-CL" sz="2600">
                <a:solidFill>
                  <a:srgbClr val="FFFFFF"/>
                </a:solidFill>
              </a:rPr>
              <a:t> y </a:t>
            </a:r>
            <a:r>
              <a:rPr lang="es-CL" sz="2600" u="sng">
                <a:solidFill>
                  <a:srgbClr val="FFFFFF"/>
                </a:solidFill>
              </a:rPr>
              <a:t>estrategias defensivas</a:t>
            </a:r>
            <a:r>
              <a:rPr lang="es-CL" sz="2600">
                <a:solidFill>
                  <a:srgbClr val="FFFFFF"/>
                </a:solidFill>
              </a:rPr>
              <a:t> </a:t>
            </a:r>
            <a:r>
              <a:rPr lang="es-ES" sz="2600">
                <a:solidFill>
                  <a:srgbClr val="FFFFFF"/>
                </a:solidFill>
              </a:rPr>
              <a:t>es lo más conveniente para los países de la región.</a:t>
            </a:r>
            <a:r>
              <a:rPr lang="es-CL" sz="2600">
                <a:solidFill>
                  <a:srgbClr val="FFFFFF"/>
                </a:solidFill>
              </a:rPr>
              <a:t> </a:t>
            </a:r>
          </a:p>
          <a:p>
            <a:pPr>
              <a:lnSpc>
                <a:spcPct val="80000"/>
              </a:lnSpc>
              <a:buClr>
                <a:srgbClr val="99CCFF"/>
              </a:buClr>
              <a:buFont typeface="Wingdings" pitchFamily="2" charset="2"/>
              <a:buChar char="§"/>
            </a:pPr>
            <a:endParaRPr lang="es-CL" sz="2600">
              <a:solidFill>
                <a:srgbClr val="FFFFFF"/>
              </a:solidFill>
            </a:endParaRPr>
          </a:p>
        </p:txBody>
      </p:sp>
    </p:spTree>
  </p:cSld>
  <p:clrMapOvr>
    <a:masterClrMapping/>
  </p:clrMapOvr>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85922"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585923"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585924" name="Rectangle 4"/>
          <p:cNvSpPr>
            <a:spLocks noGrp="1" noChangeArrowheads="1"/>
          </p:cNvSpPr>
          <p:nvPr>
            <p:ph type="title"/>
          </p:nvPr>
        </p:nvSpPr>
        <p:spPr>
          <a:xfrm>
            <a:off x="360363" y="0"/>
            <a:ext cx="8459787" cy="1628775"/>
          </a:xfrm>
        </p:spPr>
        <p:txBody>
          <a:bodyPr/>
          <a:lstStyle/>
          <a:p>
            <a:pPr algn="l"/>
            <a:r>
              <a:rPr lang="es-ES" sz="3600" b="1" i="1">
                <a:effectLst>
                  <a:outerShdw blurRad="38100" dist="38100" dir="2700000" algn="tl">
                    <a:srgbClr val="000000"/>
                  </a:outerShdw>
                </a:effectLst>
              </a:rPr>
              <a:t>4. Negociación de Servicios Financieros en TLC</a:t>
            </a:r>
            <a:endParaRPr lang="es-CL" sz="3600" b="1" i="1">
              <a:effectLst>
                <a:outerShdw blurRad="38100" dist="38100" dir="2700000" algn="tl">
                  <a:srgbClr val="000000"/>
                </a:outerShdw>
              </a:effectLst>
            </a:endParaRPr>
          </a:p>
        </p:txBody>
      </p:sp>
      <p:sp>
        <p:nvSpPr>
          <p:cNvPr id="5585925" name="Rectangle 5"/>
          <p:cNvSpPr>
            <a:spLocks noGrp="1" noChangeArrowheads="1"/>
          </p:cNvSpPr>
          <p:nvPr>
            <p:ph type="body" idx="1"/>
          </p:nvPr>
        </p:nvSpPr>
        <p:spPr>
          <a:xfrm>
            <a:off x="395288" y="1700213"/>
            <a:ext cx="8497887" cy="4114800"/>
          </a:xfrm>
        </p:spPr>
        <p:txBody>
          <a:bodyPr/>
          <a:lstStyle/>
          <a:p>
            <a:pPr>
              <a:buClr>
                <a:srgbClr val="99CCFF"/>
              </a:buClr>
              <a:buFont typeface="Wingdings" pitchFamily="2" charset="2"/>
              <a:buChar char="§"/>
            </a:pPr>
            <a:r>
              <a:rPr lang="es-CL" sz="2600">
                <a:solidFill>
                  <a:srgbClr val="FFFFFF"/>
                </a:solidFill>
              </a:rPr>
              <a:t>Las NSF en los TLC se han estructurado sobre la distinción entre </a:t>
            </a:r>
            <a:r>
              <a:rPr lang="es-CL" sz="2600" u="sng">
                <a:solidFill>
                  <a:srgbClr val="FFFFFF"/>
                </a:solidFill>
              </a:rPr>
              <a:t>Comercio transfronterizo</a:t>
            </a:r>
            <a:r>
              <a:rPr lang="es-CL" sz="2600">
                <a:solidFill>
                  <a:srgbClr val="FFFFFF"/>
                </a:solidFill>
              </a:rPr>
              <a:t> y </a:t>
            </a:r>
            <a:r>
              <a:rPr lang="es-CL" sz="2600" u="sng">
                <a:solidFill>
                  <a:srgbClr val="FFFFFF"/>
                </a:solidFill>
              </a:rPr>
              <a:t>Establecimiento</a:t>
            </a:r>
            <a:r>
              <a:rPr lang="es-CL" sz="2600">
                <a:solidFill>
                  <a:srgbClr val="FFFFFF"/>
                </a:solidFill>
              </a:rPr>
              <a:t> </a:t>
            </a:r>
          </a:p>
          <a:p>
            <a:pPr>
              <a:buClr>
                <a:srgbClr val="99CCFF"/>
              </a:buClr>
              <a:buFont typeface="Wingdings" pitchFamily="2" charset="2"/>
              <a:buChar char="§"/>
            </a:pPr>
            <a:endParaRPr lang="es-CL" sz="2600">
              <a:solidFill>
                <a:srgbClr val="FFFFFF"/>
              </a:solidFill>
            </a:endParaRPr>
          </a:p>
          <a:p>
            <a:pPr>
              <a:buClr>
                <a:srgbClr val="99CCFF"/>
              </a:buClr>
              <a:buFont typeface="Wingdings" pitchFamily="2" charset="2"/>
              <a:buChar char="§"/>
            </a:pPr>
            <a:r>
              <a:rPr lang="es-CL" sz="2600">
                <a:solidFill>
                  <a:srgbClr val="FFFFFF"/>
                </a:solidFill>
              </a:rPr>
              <a:t>Si la institución financiera no está establecida en el país,  sólo puede llevar a cabo, y bajo determinadas condiciones,  el comercio tansfronterizo de  </a:t>
            </a:r>
            <a:r>
              <a:rPr lang="es-CL" sz="2600" u="sng">
                <a:solidFill>
                  <a:srgbClr val="FFFFFF"/>
                </a:solidFill>
              </a:rPr>
              <a:t>ciertas</a:t>
            </a:r>
            <a:r>
              <a:rPr lang="es-CL" sz="2600">
                <a:solidFill>
                  <a:srgbClr val="FFFFFF"/>
                </a:solidFill>
              </a:rPr>
              <a:t> actividades.  </a:t>
            </a:r>
          </a:p>
          <a:p>
            <a:pPr>
              <a:buClr>
                <a:srgbClr val="99CCFF"/>
              </a:buClr>
              <a:buFont typeface="Wingdings" pitchFamily="2" charset="2"/>
              <a:buChar char="§"/>
            </a:pPr>
            <a:endParaRPr lang="es-CL" sz="2600">
              <a:solidFill>
                <a:srgbClr val="FFFFFF"/>
              </a:solidFill>
            </a:endParaRPr>
          </a:p>
          <a:p>
            <a:pPr>
              <a:buClr>
                <a:srgbClr val="99CCFF"/>
              </a:buClr>
              <a:buFont typeface="Wingdings" pitchFamily="2" charset="2"/>
              <a:buChar char="§"/>
            </a:pPr>
            <a:r>
              <a:rPr lang="es-CL" sz="2600">
                <a:solidFill>
                  <a:srgbClr val="FFFFFF"/>
                </a:solidFill>
              </a:rPr>
              <a:t>En cambio, si la institución financiera  está establecida o se establece en el país, los TLC </a:t>
            </a:r>
            <a:r>
              <a:rPr lang="es-CL" sz="2600" u="sng">
                <a:solidFill>
                  <a:srgbClr val="FFFFFF"/>
                </a:solidFill>
              </a:rPr>
              <a:t>consolidan lo ya existente</a:t>
            </a:r>
            <a:r>
              <a:rPr lang="es-CL" sz="2600">
                <a:solidFill>
                  <a:srgbClr val="FFFFFF"/>
                </a:solidFill>
              </a:rPr>
              <a:t>. </a:t>
            </a:r>
          </a:p>
        </p:txBody>
      </p:sp>
    </p:spTree>
  </p:cSld>
  <p:clrMapOvr>
    <a:masterClrMapping/>
  </p:clrMapOvr>
  <p:transition/>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87970"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587971"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587972" name="Rectangle 4"/>
          <p:cNvSpPr>
            <a:spLocks noGrp="1" noChangeArrowheads="1"/>
          </p:cNvSpPr>
          <p:nvPr>
            <p:ph type="title"/>
          </p:nvPr>
        </p:nvSpPr>
        <p:spPr>
          <a:xfrm>
            <a:off x="360363" y="0"/>
            <a:ext cx="8459787" cy="1628775"/>
          </a:xfrm>
        </p:spPr>
        <p:txBody>
          <a:bodyPr/>
          <a:lstStyle/>
          <a:p>
            <a:pPr algn="l"/>
            <a:r>
              <a:rPr lang="es-ES" sz="3600" b="1" i="1">
                <a:effectLst>
                  <a:outerShdw blurRad="38100" dist="38100" dir="2700000" algn="tl">
                    <a:srgbClr val="000000"/>
                  </a:outerShdw>
                </a:effectLst>
              </a:rPr>
              <a:t>4. Negociación de Servicios Financieros en TLC</a:t>
            </a:r>
            <a:endParaRPr lang="es-CL" sz="3600" b="1" i="1">
              <a:effectLst>
                <a:outerShdw blurRad="38100" dist="38100" dir="2700000" algn="tl">
                  <a:srgbClr val="000000"/>
                </a:outerShdw>
              </a:effectLst>
            </a:endParaRPr>
          </a:p>
        </p:txBody>
      </p:sp>
      <p:sp>
        <p:nvSpPr>
          <p:cNvPr id="5587973" name="Rectangle 5"/>
          <p:cNvSpPr>
            <a:spLocks noGrp="1" noChangeArrowheads="1"/>
          </p:cNvSpPr>
          <p:nvPr>
            <p:ph type="body" idx="1"/>
          </p:nvPr>
        </p:nvSpPr>
        <p:spPr>
          <a:xfrm>
            <a:off x="395288" y="1771650"/>
            <a:ext cx="8497887" cy="4537075"/>
          </a:xfrm>
        </p:spPr>
        <p:txBody>
          <a:bodyPr/>
          <a:lstStyle/>
          <a:p>
            <a:pPr marL="457200" indent="-457200">
              <a:lnSpc>
                <a:spcPct val="80000"/>
              </a:lnSpc>
              <a:buClr>
                <a:srgbClr val="99CCFF"/>
              </a:buClr>
              <a:buFont typeface="Wingdings" pitchFamily="2" charset="2"/>
              <a:buChar char="§"/>
            </a:pPr>
            <a:r>
              <a:rPr lang="es-CL" sz="2400">
                <a:solidFill>
                  <a:srgbClr val="FFFFFF"/>
                </a:solidFill>
              </a:rPr>
              <a:t>El </a:t>
            </a:r>
            <a:r>
              <a:rPr lang="es-CL" sz="2400" u="sng">
                <a:solidFill>
                  <a:srgbClr val="FFFFFF"/>
                </a:solidFill>
              </a:rPr>
              <a:t>Comercio transfronterizo</a:t>
            </a:r>
            <a:r>
              <a:rPr lang="es-CL" sz="2400">
                <a:solidFill>
                  <a:srgbClr val="FFFFFF"/>
                </a:solidFill>
              </a:rPr>
              <a:t> es la prestación  de un servicio financiero por empresas no establecidas en el país. Las principales modalidades son:</a:t>
            </a:r>
          </a:p>
          <a:p>
            <a:pPr marL="457200" indent="-457200">
              <a:lnSpc>
                <a:spcPct val="80000"/>
              </a:lnSpc>
              <a:buClr>
                <a:srgbClr val="99CCFF"/>
              </a:buClr>
              <a:buFont typeface="Wingdings" pitchFamily="2" charset="2"/>
              <a:buChar char="§"/>
            </a:pPr>
            <a:endParaRPr lang="es-CL" sz="2400">
              <a:solidFill>
                <a:srgbClr val="FFFFFF"/>
              </a:solidFill>
            </a:endParaRPr>
          </a:p>
          <a:p>
            <a:pPr marL="457200" indent="-457200">
              <a:lnSpc>
                <a:spcPct val="80000"/>
              </a:lnSpc>
              <a:buClr>
                <a:srgbClr val="99CCFF"/>
              </a:buClr>
              <a:buFontTx/>
              <a:buAutoNum type="alphaLcParenR"/>
            </a:pPr>
            <a:r>
              <a:rPr lang="es-CL" sz="2400">
                <a:solidFill>
                  <a:srgbClr val="FFFFFF"/>
                </a:solidFill>
              </a:rPr>
              <a:t>Un nacional contrata el servicio financiero en la contraparte</a:t>
            </a:r>
          </a:p>
          <a:p>
            <a:pPr marL="457200" indent="-457200">
              <a:lnSpc>
                <a:spcPct val="80000"/>
              </a:lnSpc>
              <a:buClr>
                <a:srgbClr val="99CCFF"/>
              </a:buClr>
              <a:buFontTx/>
              <a:buAutoNum type="alphaLcParenR"/>
            </a:pPr>
            <a:r>
              <a:rPr lang="es-CL" sz="2400">
                <a:solidFill>
                  <a:srgbClr val="FFFFFF"/>
                </a:solidFill>
              </a:rPr>
              <a:t>Los proveedores de la contraparte ofrecen servicios financieros a residentes en el país (“public offering” y/o “soliciting”) </a:t>
            </a:r>
          </a:p>
          <a:p>
            <a:pPr marL="457200" indent="-457200">
              <a:lnSpc>
                <a:spcPct val="80000"/>
              </a:lnSpc>
              <a:buClr>
                <a:srgbClr val="99CCFF"/>
              </a:buClr>
            </a:pPr>
            <a:endParaRPr lang="es-CL" sz="2400">
              <a:solidFill>
                <a:srgbClr val="FFFFFF"/>
              </a:solidFill>
            </a:endParaRPr>
          </a:p>
          <a:p>
            <a:pPr marL="457200" indent="-457200">
              <a:lnSpc>
                <a:spcPct val="80000"/>
              </a:lnSpc>
              <a:buClr>
                <a:srgbClr val="99CCFF"/>
              </a:buClr>
              <a:buFont typeface="Wingdings" pitchFamily="2" charset="2"/>
              <a:buChar char="§"/>
            </a:pPr>
            <a:r>
              <a:rPr lang="es-CL" sz="2400">
                <a:solidFill>
                  <a:srgbClr val="FFFFFF"/>
                </a:solidFill>
              </a:rPr>
              <a:t>Si bien el principio general es que no se podrá restringir el comercio transfronterizo bilateral que, al momento de entrar en vigencia el TLC esté autorizado, como norma (existen algunas excepciones) </a:t>
            </a:r>
            <a:r>
              <a:rPr lang="es-CL" sz="2400" u="sng">
                <a:solidFill>
                  <a:srgbClr val="FFFFFF"/>
                </a:solidFill>
              </a:rPr>
              <a:t>el modo b) queda prohibido.</a:t>
            </a:r>
          </a:p>
        </p:txBody>
      </p:sp>
    </p:spTree>
  </p:cSld>
  <p:clrMapOvr>
    <a:masterClrMapping/>
  </p:clrMapOvr>
  <p:transition/>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90018"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590019"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590020" name="Rectangle 4"/>
          <p:cNvSpPr>
            <a:spLocks noGrp="1" noChangeArrowheads="1"/>
          </p:cNvSpPr>
          <p:nvPr>
            <p:ph type="title"/>
          </p:nvPr>
        </p:nvSpPr>
        <p:spPr>
          <a:xfrm>
            <a:off x="360363" y="0"/>
            <a:ext cx="8459787" cy="1628775"/>
          </a:xfrm>
        </p:spPr>
        <p:txBody>
          <a:bodyPr/>
          <a:lstStyle/>
          <a:p>
            <a:pPr algn="l"/>
            <a:r>
              <a:rPr lang="es-ES" sz="3600" b="1" i="1">
                <a:effectLst>
                  <a:outerShdw blurRad="38100" dist="38100" dir="2700000" algn="tl">
                    <a:srgbClr val="000000"/>
                  </a:outerShdw>
                </a:effectLst>
              </a:rPr>
              <a:t>4. Negociación de Servicios Financieros en TLC</a:t>
            </a:r>
            <a:endParaRPr lang="es-CL" sz="3600" b="1" i="1">
              <a:effectLst>
                <a:outerShdw blurRad="38100" dist="38100" dir="2700000" algn="tl">
                  <a:srgbClr val="000000"/>
                </a:outerShdw>
              </a:effectLst>
            </a:endParaRPr>
          </a:p>
        </p:txBody>
      </p:sp>
      <p:sp>
        <p:nvSpPr>
          <p:cNvPr id="5590021" name="Rectangle 5"/>
          <p:cNvSpPr>
            <a:spLocks noGrp="1" noChangeArrowheads="1"/>
          </p:cNvSpPr>
          <p:nvPr>
            <p:ph type="body" idx="1"/>
          </p:nvPr>
        </p:nvSpPr>
        <p:spPr>
          <a:xfrm>
            <a:off x="395288" y="1700213"/>
            <a:ext cx="8497887" cy="4114800"/>
          </a:xfrm>
        </p:spPr>
        <p:txBody>
          <a:bodyPr/>
          <a:lstStyle/>
          <a:p>
            <a:pPr>
              <a:lnSpc>
                <a:spcPct val="90000"/>
              </a:lnSpc>
              <a:buClr>
                <a:srgbClr val="99CCFF"/>
              </a:buClr>
              <a:buFont typeface="Wingdings" pitchFamily="2" charset="2"/>
              <a:buChar char="§"/>
            </a:pPr>
            <a:r>
              <a:rPr lang="es-CL" sz="2600">
                <a:solidFill>
                  <a:srgbClr val="FFFFFF"/>
                </a:solidFill>
              </a:rPr>
              <a:t>El derecho a </a:t>
            </a:r>
            <a:r>
              <a:rPr lang="es-CL" sz="2600" u="sng">
                <a:solidFill>
                  <a:srgbClr val="FFFFFF"/>
                </a:solidFill>
              </a:rPr>
              <a:t>Establecimiento</a:t>
            </a:r>
            <a:r>
              <a:rPr lang="es-CL" sz="2600">
                <a:solidFill>
                  <a:srgbClr val="FFFFFF"/>
                </a:solidFill>
              </a:rPr>
              <a:t>  permite que los inversionistas de la contraparte elijan la modalidad jurídica para instalar su institución financiera en el país. Los principales principios que se negocian con relación al derecho a establecimiento son:</a:t>
            </a:r>
          </a:p>
          <a:p>
            <a:pPr>
              <a:lnSpc>
                <a:spcPct val="90000"/>
              </a:lnSpc>
              <a:buClr>
                <a:srgbClr val="99CCFF"/>
              </a:buClr>
              <a:buFont typeface="Wingdings" pitchFamily="2" charset="2"/>
              <a:buNone/>
            </a:pPr>
            <a:r>
              <a:rPr lang="es-CL" sz="3900">
                <a:solidFill>
                  <a:srgbClr val="FFFFFF"/>
                </a:solidFill>
              </a:rPr>
              <a:t>		   </a:t>
            </a:r>
            <a:r>
              <a:rPr lang="es-CL" sz="2600" u="sng">
                <a:solidFill>
                  <a:srgbClr val="FFFFFF"/>
                </a:solidFill>
              </a:rPr>
              <a:t>Trato nacional</a:t>
            </a:r>
            <a:r>
              <a:rPr lang="es-CL" sz="2600">
                <a:solidFill>
                  <a:srgbClr val="FFFFFF"/>
                </a:solidFill>
              </a:rPr>
              <a:t>. </a:t>
            </a:r>
            <a:endParaRPr lang="es-ES" sz="2600" u="sng">
              <a:solidFill>
                <a:srgbClr val="FFFFFF"/>
              </a:solidFill>
            </a:endParaRPr>
          </a:p>
          <a:p>
            <a:pPr lvl="3">
              <a:lnSpc>
                <a:spcPct val="90000"/>
              </a:lnSpc>
              <a:buFontTx/>
              <a:buNone/>
            </a:pPr>
            <a:r>
              <a:rPr lang="es-ES" sz="2600" u="sng">
                <a:solidFill>
                  <a:srgbClr val="FFFFFF"/>
                </a:solidFill>
              </a:rPr>
              <a:t>Trato de Nación más favorecida.</a:t>
            </a:r>
            <a:r>
              <a:rPr lang="es-ES" sz="2600">
                <a:solidFill>
                  <a:srgbClr val="FFFFFF"/>
                </a:solidFill>
              </a:rPr>
              <a:t> </a:t>
            </a:r>
            <a:endParaRPr lang="es-CL" sz="2600" u="sng">
              <a:solidFill>
                <a:srgbClr val="FFFFFF"/>
              </a:solidFill>
            </a:endParaRPr>
          </a:p>
          <a:p>
            <a:pPr lvl="3">
              <a:lnSpc>
                <a:spcPct val="90000"/>
              </a:lnSpc>
              <a:buFontTx/>
              <a:buNone/>
            </a:pPr>
            <a:r>
              <a:rPr lang="es-CL" sz="2600" u="sng">
                <a:solidFill>
                  <a:srgbClr val="FFFFFF"/>
                </a:solidFill>
              </a:rPr>
              <a:t>Nuevos Servicios Financieros.</a:t>
            </a:r>
            <a:r>
              <a:rPr lang="es-CL" sz="2600">
                <a:solidFill>
                  <a:srgbClr val="FFFFFF"/>
                </a:solidFill>
              </a:rPr>
              <a:t> </a:t>
            </a:r>
            <a:endParaRPr lang="es-CL" sz="2600" u="sng">
              <a:solidFill>
                <a:srgbClr val="FFFFFF"/>
              </a:solidFill>
            </a:endParaRPr>
          </a:p>
          <a:p>
            <a:pPr lvl="3">
              <a:lnSpc>
                <a:spcPct val="90000"/>
              </a:lnSpc>
              <a:buFontTx/>
              <a:buNone/>
            </a:pPr>
            <a:r>
              <a:rPr lang="es-CL" sz="2600" u="sng">
                <a:solidFill>
                  <a:srgbClr val="FFFFFF"/>
                </a:solidFill>
              </a:rPr>
              <a:t>Resguardo del Marco Regulatorio de cada País.</a:t>
            </a:r>
            <a:r>
              <a:rPr lang="es-CL" sz="2600">
                <a:solidFill>
                  <a:srgbClr val="FFFFFF"/>
                </a:solidFill>
              </a:rPr>
              <a:t> </a:t>
            </a:r>
          </a:p>
        </p:txBody>
      </p:sp>
    </p:spTree>
  </p:cSld>
  <p:clrMapOvr>
    <a:masterClrMapping/>
  </p:clrMapOvr>
  <p:transition/>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92066"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592067"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592068" name="Rectangle 4"/>
          <p:cNvSpPr>
            <a:spLocks noGrp="1" noChangeArrowheads="1"/>
          </p:cNvSpPr>
          <p:nvPr>
            <p:ph type="title"/>
          </p:nvPr>
        </p:nvSpPr>
        <p:spPr>
          <a:xfrm>
            <a:off x="360363" y="0"/>
            <a:ext cx="8459787" cy="1628775"/>
          </a:xfrm>
        </p:spPr>
        <p:txBody>
          <a:bodyPr/>
          <a:lstStyle/>
          <a:p>
            <a:pPr algn="l"/>
            <a:r>
              <a:rPr lang="es-ES" sz="3600" b="1" i="1">
                <a:effectLst>
                  <a:outerShdw blurRad="38100" dist="38100" dir="2700000" algn="tl">
                    <a:srgbClr val="000000"/>
                  </a:outerShdw>
                </a:effectLst>
              </a:rPr>
              <a:t>4. Negociación de Servicios Financieros en TLC</a:t>
            </a:r>
            <a:endParaRPr lang="es-CL" sz="3600" b="1" i="1">
              <a:effectLst>
                <a:outerShdw blurRad="38100" dist="38100" dir="2700000" algn="tl">
                  <a:srgbClr val="000000"/>
                </a:outerShdw>
              </a:effectLst>
            </a:endParaRPr>
          </a:p>
        </p:txBody>
      </p:sp>
      <p:sp>
        <p:nvSpPr>
          <p:cNvPr id="5592069" name="Rectangle 5"/>
          <p:cNvSpPr>
            <a:spLocks noGrp="1" noChangeArrowheads="1"/>
          </p:cNvSpPr>
          <p:nvPr>
            <p:ph type="body" idx="1"/>
          </p:nvPr>
        </p:nvSpPr>
        <p:spPr>
          <a:xfrm>
            <a:off x="250825" y="1916113"/>
            <a:ext cx="8424863" cy="4114800"/>
          </a:xfrm>
        </p:spPr>
        <p:txBody>
          <a:bodyPr/>
          <a:lstStyle/>
          <a:p>
            <a:pPr>
              <a:lnSpc>
                <a:spcPct val="90000"/>
              </a:lnSpc>
              <a:buClr>
                <a:srgbClr val="99CCFF"/>
              </a:buClr>
              <a:buFont typeface="Wingdings" pitchFamily="2" charset="2"/>
              <a:buChar char="§"/>
            </a:pPr>
            <a:r>
              <a:rPr lang="es-CL" sz="2600">
                <a:solidFill>
                  <a:srgbClr val="FFFFFF"/>
                </a:solidFill>
              </a:rPr>
              <a:t>En el </a:t>
            </a:r>
            <a:r>
              <a:rPr lang="es-CL" sz="2600" u="sng">
                <a:solidFill>
                  <a:srgbClr val="FFFFFF"/>
                </a:solidFill>
              </a:rPr>
              <a:t>ámbito macroeconómico</a:t>
            </a:r>
            <a:r>
              <a:rPr lang="es-CL" sz="2600">
                <a:solidFill>
                  <a:srgbClr val="FFFFFF"/>
                </a:solidFill>
              </a:rPr>
              <a:t>, el TLC no debiera limitar la capacidad del país  para aplicar su política monetaria y cambiaria. </a:t>
            </a:r>
          </a:p>
          <a:p>
            <a:pPr>
              <a:lnSpc>
                <a:spcPct val="90000"/>
              </a:lnSpc>
              <a:buClr>
                <a:srgbClr val="99CCFF"/>
              </a:buClr>
              <a:buFont typeface="Wingdings" pitchFamily="2" charset="2"/>
              <a:buChar char="§"/>
            </a:pPr>
            <a:endParaRPr lang="es-CL" sz="2600">
              <a:solidFill>
                <a:srgbClr val="FFFFFF"/>
              </a:solidFill>
            </a:endParaRPr>
          </a:p>
          <a:p>
            <a:pPr>
              <a:lnSpc>
                <a:spcPct val="90000"/>
              </a:lnSpc>
              <a:buClr>
                <a:srgbClr val="99CCFF"/>
              </a:buClr>
              <a:buFont typeface="Wingdings" pitchFamily="2" charset="2"/>
              <a:buChar char="§"/>
            </a:pPr>
            <a:r>
              <a:rPr lang="es-CL" sz="2600">
                <a:solidFill>
                  <a:srgbClr val="FFFFFF"/>
                </a:solidFill>
              </a:rPr>
              <a:t>Aún más, parece indispensable que el país pueda </a:t>
            </a:r>
            <a:r>
              <a:rPr lang="es-MX" sz="2600">
                <a:solidFill>
                  <a:srgbClr val="FFFFFF"/>
                </a:solidFill>
              </a:rPr>
              <a:t> imponer, bajo ciertas circunstancias, restricciones a los movimientos de capitales de corto plazo durante un determinado período de tiempo, sin ninguna sanción, siempre que no obstaculice seriamente las salidas de capital</a:t>
            </a:r>
            <a:r>
              <a:rPr lang="es-CL" sz="2600">
                <a:solidFill>
                  <a:srgbClr val="FFFFFF"/>
                </a:solidFill>
              </a:rPr>
              <a:t>.</a:t>
            </a:r>
          </a:p>
        </p:txBody>
      </p:sp>
    </p:spTree>
  </p:cSld>
  <p:clrMapOvr>
    <a:masterClrMapping/>
  </p:clrMapOvr>
  <p:transition/>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60994"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460995"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460996" name="Rectangle 4"/>
          <p:cNvSpPr>
            <a:spLocks noGrp="1" noChangeArrowheads="1"/>
          </p:cNvSpPr>
          <p:nvPr>
            <p:ph type="title"/>
          </p:nvPr>
        </p:nvSpPr>
        <p:spPr>
          <a:xfrm>
            <a:off x="360363" y="0"/>
            <a:ext cx="8459787" cy="1628775"/>
          </a:xfrm>
        </p:spPr>
        <p:txBody>
          <a:bodyPr/>
          <a:lstStyle/>
          <a:p>
            <a:pPr algn="l"/>
            <a:r>
              <a:rPr lang="es-CL" b="1" i="1">
                <a:effectLst>
                  <a:outerShdw blurRad="38100" dist="38100" dir="2700000" algn="tl">
                    <a:srgbClr val="000000"/>
                  </a:outerShdw>
                </a:effectLst>
              </a:rPr>
              <a:t>5. Metodología para la NSF</a:t>
            </a:r>
            <a:endParaRPr lang="es-CL" sz="3800" b="1" i="1">
              <a:effectLst>
                <a:outerShdw blurRad="38100" dist="38100" dir="2700000" algn="tl">
                  <a:srgbClr val="000000"/>
                </a:outerShdw>
              </a:effectLst>
            </a:endParaRPr>
          </a:p>
        </p:txBody>
      </p:sp>
      <p:sp>
        <p:nvSpPr>
          <p:cNvPr id="5460998" name="Rectangle 6"/>
          <p:cNvSpPr>
            <a:spLocks noGrp="1" noChangeArrowheads="1"/>
          </p:cNvSpPr>
          <p:nvPr>
            <p:ph type="body" idx="1"/>
          </p:nvPr>
        </p:nvSpPr>
        <p:spPr>
          <a:xfrm>
            <a:off x="468313" y="1916113"/>
            <a:ext cx="8280400" cy="4114800"/>
          </a:xfrm>
        </p:spPr>
        <p:txBody>
          <a:bodyPr/>
          <a:lstStyle/>
          <a:p>
            <a:pPr>
              <a:lnSpc>
                <a:spcPct val="90000"/>
              </a:lnSpc>
              <a:buClr>
                <a:srgbClr val="99CCFF"/>
              </a:buClr>
              <a:buFont typeface="Wingdings" pitchFamily="2" charset="2"/>
              <a:buChar char="§"/>
            </a:pPr>
            <a:r>
              <a:rPr lang="es-CL" sz="2600">
                <a:solidFill>
                  <a:srgbClr val="FFFFFF"/>
                </a:solidFill>
              </a:rPr>
              <a:t>Un requisito esencial para llevar adelante las NSF es obtener y analizar la información pertinente de la industria de servicios financieros radicada en el país distinguiendo </a:t>
            </a:r>
            <a:r>
              <a:rPr lang="es-CL" sz="2600" u="sng">
                <a:solidFill>
                  <a:srgbClr val="FFFFFF"/>
                </a:solidFill>
              </a:rPr>
              <a:t>los principales subsectores</a:t>
            </a:r>
            <a:r>
              <a:rPr lang="es-CL" sz="2600">
                <a:solidFill>
                  <a:srgbClr val="FFFFFF"/>
                </a:solidFill>
              </a:rPr>
              <a:t> de actividad.</a:t>
            </a:r>
          </a:p>
          <a:p>
            <a:pPr>
              <a:lnSpc>
                <a:spcPct val="90000"/>
              </a:lnSpc>
              <a:buClr>
                <a:srgbClr val="99CCFF"/>
              </a:buClr>
              <a:buFont typeface="Wingdings" pitchFamily="2" charset="2"/>
              <a:buChar char="§"/>
            </a:pPr>
            <a:endParaRPr lang="es-CL" sz="2600">
              <a:solidFill>
                <a:srgbClr val="FFFFFF"/>
              </a:solidFill>
            </a:endParaRPr>
          </a:p>
          <a:p>
            <a:pPr>
              <a:lnSpc>
                <a:spcPct val="90000"/>
              </a:lnSpc>
              <a:buClr>
                <a:srgbClr val="99CCFF"/>
              </a:buClr>
              <a:buFont typeface="Wingdings" pitchFamily="2" charset="2"/>
              <a:buChar char="§"/>
            </a:pPr>
            <a:r>
              <a:rPr lang="es-CL" sz="2600">
                <a:solidFill>
                  <a:srgbClr val="FFFFFF"/>
                </a:solidFill>
              </a:rPr>
              <a:t>Cabe esperar que el sector financiero nacional muestre mayor preocupación por los efectos que puede tener la NSF sobre la industria nacional, que interés por hacer negocios en la contraparte. </a:t>
            </a:r>
          </a:p>
        </p:txBody>
      </p:sp>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71586" name="Rectangle 2"/>
          <p:cNvSpPr>
            <a:spLocks noGrp="1" noChangeArrowheads="1"/>
          </p:cNvSpPr>
          <p:nvPr>
            <p:ph type="ctrTitle"/>
          </p:nvPr>
        </p:nvSpPr>
        <p:spPr>
          <a:xfrm>
            <a:off x="-180975" y="620713"/>
            <a:ext cx="8820150" cy="5184775"/>
          </a:xfrm>
          <a:noFill/>
        </p:spPr>
        <p:txBody>
          <a:bodyPr/>
          <a:lstStyle/>
          <a:p>
            <a:pPr marL="838200" indent="-838200" algn="l">
              <a:lnSpc>
                <a:spcPct val="150000"/>
              </a:lnSpc>
            </a:pPr>
            <a:r>
              <a:rPr lang="es-ES_tradnl" sz="3000" b="1" i="1">
                <a:solidFill>
                  <a:srgbClr val="FFFF00"/>
                </a:solidFill>
                <a:effectLst>
                  <a:outerShdw blurRad="38100" dist="38100" dir="2700000" algn="tl">
                    <a:srgbClr val="000000"/>
                  </a:outerShdw>
                </a:effectLst>
              </a:rPr>
              <a:t>	</a:t>
            </a:r>
            <a:r>
              <a:rPr lang="es-ES_tradnl" sz="4000" b="1" i="1" u="sng">
                <a:solidFill>
                  <a:srgbClr val="FFFF00"/>
                </a:solidFill>
                <a:effectLst>
                  <a:outerShdw blurRad="38100" dist="38100" dir="2700000" algn="tl">
                    <a:srgbClr val="000000"/>
                  </a:outerShdw>
                </a:effectLst>
              </a:rPr>
              <a:t>Índice:</a:t>
            </a:r>
            <a:r>
              <a:rPr lang="es-ES_tradnl" sz="3000" b="1" i="1" u="sng">
                <a:solidFill>
                  <a:srgbClr val="FFFF00"/>
                </a:solidFill>
                <a:effectLst>
                  <a:outerShdw blurRad="38100" dist="38100" dir="2700000" algn="tl">
                    <a:srgbClr val="000000"/>
                  </a:outerShdw>
                </a:effectLst>
              </a:rPr>
              <a:t/>
            </a:r>
            <a:br>
              <a:rPr lang="es-ES_tradnl" sz="3000" b="1" i="1" u="sng">
                <a:solidFill>
                  <a:srgbClr val="FFFF00"/>
                </a:solidFill>
                <a:effectLst>
                  <a:outerShdw blurRad="38100" dist="38100" dir="2700000" algn="tl">
                    <a:srgbClr val="000000"/>
                  </a:outerShdw>
                </a:effectLst>
              </a:rPr>
            </a:br>
            <a:r>
              <a:rPr lang="es-ES_tradnl" sz="3000" b="1" i="1">
                <a:solidFill>
                  <a:srgbClr val="FFFF00"/>
                </a:solidFill>
                <a:effectLst>
                  <a:outerShdw blurRad="38100" dist="38100" dir="2700000" algn="tl">
                    <a:srgbClr val="000000"/>
                  </a:outerShdw>
                </a:effectLst>
              </a:rPr>
              <a:t>1. Introducción</a:t>
            </a:r>
            <a:br>
              <a:rPr lang="es-ES_tradnl" sz="3000" b="1" i="1">
                <a:solidFill>
                  <a:srgbClr val="FFFF00"/>
                </a:solidFill>
                <a:effectLst>
                  <a:outerShdw blurRad="38100" dist="38100" dir="2700000" algn="tl">
                    <a:srgbClr val="000000"/>
                  </a:outerShdw>
                </a:effectLst>
              </a:rPr>
            </a:br>
            <a:r>
              <a:rPr lang="es-ES_tradnl" sz="3000" b="1" i="1">
                <a:solidFill>
                  <a:srgbClr val="FFFF00"/>
                </a:solidFill>
                <a:effectLst>
                  <a:outerShdw blurRad="38100" dist="38100" dir="2700000" algn="tl">
                    <a:srgbClr val="000000"/>
                  </a:outerShdw>
                </a:effectLst>
              </a:rPr>
              <a:t>2. Acuerdos Multilaterales</a:t>
            </a:r>
            <a:br>
              <a:rPr lang="es-ES_tradnl" sz="3000" b="1" i="1">
                <a:solidFill>
                  <a:srgbClr val="FFFF00"/>
                </a:solidFill>
                <a:effectLst>
                  <a:outerShdw blurRad="38100" dist="38100" dir="2700000" algn="tl">
                    <a:srgbClr val="000000"/>
                  </a:outerShdw>
                </a:effectLst>
              </a:rPr>
            </a:br>
            <a:r>
              <a:rPr lang="es-ES_tradnl" sz="3000" b="1" i="1">
                <a:solidFill>
                  <a:srgbClr val="FFFF00"/>
                </a:solidFill>
                <a:effectLst>
                  <a:outerShdw blurRad="38100" dist="38100" dir="2700000" algn="tl">
                    <a:srgbClr val="000000"/>
                  </a:outerShdw>
                </a:effectLst>
              </a:rPr>
              <a:t>3. Consideraciones Estratégicas en la NSF</a:t>
            </a:r>
            <a:br>
              <a:rPr lang="es-ES_tradnl" sz="3000" b="1" i="1">
                <a:solidFill>
                  <a:srgbClr val="FFFF00"/>
                </a:solidFill>
                <a:effectLst>
                  <a:outerShdw blurRad="38100" dist="38100" dir="2700000" algn="tl">
                    <a:srgbClr val="000000"/>
                  </a:outerShdw>
                </a:effectLst>
              </a:rPr>
            </a:br>
            <a:r>
              <a:rPr lang="es-ES_tradnl" sz="3000" b="1" i="1">
                <a:solidFill>
                  <a:srgbClr val="FFFF00"/>
                </a:solidFill>
                <a:effectLst>
                  <a:outerShdw blurRad="38100" dist="38100" dir="2700000" algn="tl">
                    <a:srgbClr val="000000"/>
                  </a:outerShdw>
                </a:effectLst>
              </a:rPr>
              <a:t>4. </a:t>
            </a:r>
            <a:r>
              <a:rPr lang="es-ES" sz="3000" b="1" i="1">
                <a:effectLst>
                  <a:outerShdw blurRad="38100" dist="38100" dir="2700000" algn="tl">
                    <a:srgbClr val="000000"/>
                  </a:outerShdw>
                </a:effectLst>
              </a:rPr>
              <a:t>Negociación de Servicios Financieros en TLC</a:t>
            </a:r>
            <a:r>
              <a:rPr lang="es-ES_tradnl" sz="3000" b="1" i="1">
                <a:solidFill>
                  <a:srgbClr val="FFFF00"/>
                </a:solidFill>
                <a:effectLst>
                  <a:outerShdw blurRad="38100" dist="38100" dir="2700000" algn="tl">
                    <a:srgbClr val="000000"/>
                  </a:outerShdw>
                </a:effectLst>
              </a:rPr>
              <a:t> 5. Metodología para la NSF</a:t>
            </a:r>
            <a:br>
              <a:rPr lang="es-ES_tradnl" sz="3000" b="1" i="1">
                <a:solidFill>
                  <a:srgbClr val="FFFF00"/>
                </a:solidFill>
                <a:effectLst>
                  <a:outerShdw blurRad="38100" dist="38100" dir="2700000" algn="tl">
                    <a:srgbClr val="000000"/>
                  </a:outerShdw>
                </a:effectLst>
              </a:rPr>
            </a:br>
            <a:r>
              <a:rPr lang="es-ES_tradnl" sz="3000" b="1" i="1">
                <a:solidFill>
                  <a:srgbClr val="FFFF00"/>
                </a:solidFill>
                <a:effectLst>
                  <a:outerShdw blurRad="38100" dist="38100" dir="2700000" algn="tl">
                    <a:srgbClr val="000000"/>
                  </a:outerShdw>
                </a:effectLst>
              </a:rPr>
              <a:t>		</a:t>
            </a:r>
            <a:r>
              <a:rPr lang="es-ES_tradnl" sz="3000" b="1" i="1">
                <a:solidFill>
                  <a:srgbClr val="FFFF00"/>
                </a:solidFill>
                <a:effectLst>
                  <a:outerShdw blurRad="38100" dist="38100" dir="2700000" algn="tl">
                    <a:srgbClr val="000000"/>
                  </a:outerShdw>
                </a:effectLst>
                <a:sym typeface="Wingdings" pitchFamily="2" charset="2"/>
              </a:rPr>
              <a:t> </a:t>
            </a:r>
            <a:r>
              <a:rPr lang="es-ES_tradnl" sz="3000" b="1" i="1">
                <a:solidFill>
                  <a:srgbClr val="FFFF00"/>
                </a:solidFill>
                <a:effectLst>
                  <a:outerShdw blurRad="38100" dist="38100" dir="2700000" algn="tl">
                    <a:srgbClr val="000000"/>
                  </a:outerShdw>
                </a:effectLst>
              </a:rPr>
              <a:t>Ejemplos</a:t>
            </a:r>
            <a:br>
              <a:rPr lang="es-ES_tradnl" sz="3000" b="1" i="1">
                <a:solidFill>
                  <a:srgbClr val="FFFF00"/>
                </a:solidFill>
                <a:effectLst>
                  <a:outerShdw blurRad="38100" dist="38100" dir="2700000" algn="tl">
                    <a:srgbClr val="000000"/>
                  </a:outerShdw>
                </a:effectLst>
              </a:rPr>
            </a:br>
            <a:endParaRPr lang="es-CL" sz="3000" b="1" i="1">
              <a:solidFill>
                <a:srgbClr val="FFFF00"/>
              </a:solidFill>
              <a:effectLst>
                <a:outerShdw blurRad="38100" dist="38100" dir="2700000" algn="tl">
                  <a:srgbClr val="000000"/>
                </a:outerShdw>
              </a:effectLst>
            </a:endParaRPr>
          </a:p>
        </p:txBody>
      </p:sp>
      <p:sp>
        <p:nvSpPr>
          <p:cNvPr id="5571587"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571588" name="Text Box 4"/>
          <p:cNvSpPr txBox="1">
            <a:spLocks noChangeArrowheads="1"/>
          </p:cNvSpPr>
          <p:nvPr/>
        </p:nvSpPr>
        <p:spPr bwMode="auto">
          <a:xfrm>
            <a:off x="5292725" y="5157788"/>
            <a:ext cx="3095625" cy="365125"/>
          </a:xfrm>
          <a:prstGeom prst="rect">
            <a:avLst/>
          </a:prstGeom>
          <a:noFill/>
          <a:ln w="9525">
            <a:noFill/>
            <a:miter lim="800000"/>
            <a:headEnd/>
            <a:tailEnd/>
          </a:ln>
          <a:effectLst/>
        </p:spPr>
        <p:txBody>
          <a:bodyPr lIns="0" tIns="0" rIns="0" bIns="0">
            <a:spAutoFit/>
          </a:bodyPr>
          <a:lstStyle/>
          <a:p>
            <a:pPr>
              <a:spcBef>
                <a:spcPct val="50000"/>
              </a:spcBef>
            </a:pPr>
            <a:endParaRPr lang="es-CL" b="1" i="1">
              <a:solidFill>
                <a:srgbClr val="FFFFFF"/>
              </a:solidFill>
              <a:effectLst>
                <a:outerShdw blurRad="38100" dist="38100" dir="2700000" algn="tl">
                  <a:srgbClr val="000000"/>
                </a:outerShdw>
              </a:effectLst>
            </a:endParaRPr>
          </a:p>
        </p:txBody>
      </p:sp>
    </p:spTree>
  </p:cSld>
  <p:clrMapOvr>
    <a:masterClrMapping/>
  </p:clrMapOvr>
  <p:transition/>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63042"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463043"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463044" name="Rectangle 4"/>
          <p:cNvSpPr>
            <a:spLocks noGrp="1" noChangeArrowheads="1"/>
          </p:cNvSpPr>
          <p:nvPr>
            <p:ph type="title"/>
          </p:nvPr>
        </p:nvSpPr>
        <p:spPr>
          <a:xfrm>
            <a:off x="360363" y="0"/>
            <a:ext cx="8459787" cy="1628775"/>
          </a:xfrm>
        </p:spPr>
        <p:txBody>
          <a:bodyPr/>
          <a:lstStyle/>
          <a:p>
            <a:pPr algn="l"/>
            <a:r>
              <a:rPr lang="es-CL" b="1" i="1">
                <a:effectLst>
                  <a:outerShdw blurRad="38100" dist="38100" dir="2700000" algn="tl">
                    <a:srgbClr val="000000"/>
                  </a:outerShdw>
                </a:effectLst>
              </a:rPr>
              <a:t>5. Metodología para la NSF</a:t>
            </a:r>
            <a:endParaRPr lang="es-CL" sz="3800" b="1" i="1">
              <a:effectLst>
                <a:outerShdw blurRad="38100" dist="38100" dir="2700000" algn="tl">
                  <a:srgbClr val="000000"/>
                </a:outerShdw>
              </a:effectLst>
            </a:endParaRPr>
          </a:p>
        </p:txBody>
      </p:sp>
      <p:sp>
        <p:nvSpPr>
          <p:cNvPr id="5463045" name="Rectangle 5"/>
          <p:cNvSpPr>
            <a:spLocks noGrp="1" noChangeArrowheads="1"/>
          </p:cNvSpPr>
          <p:nvPr>
            <p:ph type="body" idx="1"/>
          </p:nvPr>
        </p:nvSpPr>
        <p:spPr>
          <a:xfrm>
            <a:off x="468313" y="1700213"/>
            <a:ext cx="8351837" cy="4395787"/>
          </a:xfrm>
        </p:spPr>
        <p:txBody>
          <a:bodyPr/>
          <a:lstStyle/>
          <a:p>
            <a:pPr marL="609600" indent="-609600">
              <a:lnSpc>
                <a:spcPct val="90000"/>
              </a:lnSpc>
              <a:buClr>
                <a:srgbClr val="99CCFF"/>
              </a:buClr>
              <a:buFont typeface="Wingdings" pitchFamily="2" charset="2"/>
              <a:buChar char="§"/>
            </a:pPr>
            <a:r>
              <a:rPr lang="es-CL" sz="2600">
                <a:solidFill>
                  <a:srgbClr val="FFFFFF"/>
                </a:solidFill>
              </a:rPr>
              <a:t>La metodología de preparación para las NSF consiste en llevar a cabo las siguientes etapas: </a:t>
            </a:r>
          </a:p>
          <a:p>
            <a:pPr marL="609600" indent="-609600">
              <a:lnSpc>
                <a:spcPct val="90000"/>
              </a:lnSpc>
              <a:buClr>
                <a:srgbClr val="99CCFF"/>
              </a:buClr>
              <a:buFont typeface="Wingdings" pitchFamily="2" charset="2"/>
              <a:buNone/>
            </a:pPr>
            <a:endParaRPr lang="es-CL" sz="2600">
              <a:solidFill>
                <a:srgbClr val="FFFFFF"/>
              </a:solidFill>
            </a:endParaRPr>
          </a:p>
          <a:p>
            <a:pPr marL="609600" indent="-609600">
              <a:lnSpc>
                <a:spcPct val="90000"/>
              </a:lnSpc>
              <a:buClr>
                <a:srgbClr val="99CCFF"/>
              </a:buClr>
              <a:buFont typeface="Wingdings" pitchFamily="2" charset="2"/>
              <a:buAutoNum type="arabicPeriod"/>
            </a:pPr>
            <a:r>
              <a:rPr lang="es-CL" sz="2600">
                <a:solidFill>
                  <a:srgbClr val="FFFFFF"/>
                </a:solidFill>
              </a:rPr>
              <a:t>Conocer en profundidad las materias que se negociarán en servicios financieros y, en particular, las solicitudes de apertura de la contraparte.</a:t>
            </a:r>
          </a:p>
          <a:p>
            <a:pPr marL="609600" indent="-609600">
              <a:lnSpc>
                <a:spcPct val="90000"/>
              </a:lnSpc>
              <a:buClr>
                <a:srgbClr val="99CCFF"/>
              </a:buClr>
              <a:buFont typeface="Wingdings" pitchFamily="2" charset="2"/>
              <a:buAutoNum type="arabicPeriod"/>
            </a:pPr>
            <a:endParaRPr lang="es-CL" sz="2600">
              <a:solidFill>
                <a:srgbClr val="FFFFFF"/>
              </a:solidFill>
            </a:endParaRPr>
          </a:p>
          <a:p>
            <a:pPr marL="609600" indent="-609600">
              <a:lnSpc>
                <a:spcPct val="90000"/>
              </a:lnSpc>
              <a:buClr>
                <a:srgbClr val="99CCFF"/>
              </a:buClr>
              <a:buFont typeface="Wingdings" pitchFamily="2" charset="2"/>
              <a:buAutoNum type="arabicPeriod"/>
            </a:pPr>
            <a:r>
              <a:rPr lang="es-CL" sz="2600">
                <a:solidFill>
                  <a:srgbClr val="FFFFFF"/>
                </a:solidFill>
              </a:rPr>
              <a:t>Elaborar un documento que describa y explique aquellas materias, liste las solicitudes de apertura de la contraparte y contenga un  cuestionario  con preguntas específicas, que se presentará  a los distintos subsectores del sistema financiero nacional.  </a:t>
            </a:r>
          </a:p>
        </p:txBody>
      </p:sp>
    </p:spTree>
  </p:cSld>
  <p:clrMapOvr>
    <a:masterClrMapping/>
  </p:clrMapOvr>
  <p:transition/>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65090"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465091"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465092" name="Rectangle 4"/>
          <p:cNvSpPr>
            <a:spLocks noGrp="1" noChangeArrowheads="1"/>
          </p:cNvSpPr>
          <p:nvPr>
            <p:ph type="title"/>
          </p:nvPr>
        </p:nvSpPr>
        <p:spPr>
          <a:xfrm>
            <a:off x="360363" y="0"/>
            <a:ext cx="8459787" cy="1628775"/>
          </a:xfrm>
        </p:spPr>
        <p:txBody>
          <a:bodyPr/>
          <a:lstStyle/>
          <a:p>
            <a:pPr algn="l"/>
            <a:r>
              <a:rPr lang="es-CL" b="1" i="1">
                <a:effectLst>
                  <a:outerShdw blurRad="38100" dist="38100" dir="2700000" algn="tl">
                    <a:srgbClr val="000000"/>
                  </a:outerShdw>
                </a:effectLst>
              </a:rPr>
              <a:t>5. Metodología para la NSF</a:t>
            </a:r>
            <a:endParaRPr lang="es-CL" sz="3800" b="1" i="1">
              <a:effectLst>
                <a:outerShdw blurRad="38100" dist="38100" dir="2700000" algn="tl">
                  <a:srgbClr val="000000"/>
                </a:outerShdw>
              </a:effectLst>
            </a:endParaRPr>
          </a:p>
        </p:txBody>
      </p:sp>
      <p:sp>
        <p:nvSpPr>
          <p:cNvPr id="5465093" name="Rectangle 5"/>
          <p:cNvSpPr>
            <a:spLocks noGrp="1" noChangeArrowheads="1"/>
          </p:cNvSpPr>
          <p:nvPr>
            <p:ph type="body" idx="1"/>
          </p:nvPr>
        </p:nvSpPr>
        <p:spPr>
          <a:xfrm>
            <a:off x="468313" y="1906588"/>
            <a:ext cx="8280400" cy="4114800"/>
          </a:xfrm>
        </p:spPr>
        <p:txBody>
          <a:bodyPr/>
          <a:lstStyle/>
          <a:p>
            <a:pPr marL="609600" indent="-609600">
              <a:buClr>
                <a:srgbClr val="99CCFF"/>
              </a:buClr>
              <a:buFontTx/>
              <a:buAutoNum type="arabicPeriod" startAt="3"/>
            </a:pPr>
            <a:r>
              <a:rPr lang="es-CL" sz="2600">
                <a:solidFill>
                  <a:srgbClr val="FFFFFF"/>
                </a:solidFill>
              </a:rPr>
              <a:t>Seleccionar un grupo representativo de instituciones de cada uno de los subsectores del sistema financiero, para realizar un estudio de campo. </a:t>
            </a:r>
          </a:p>
          <a:p>
            <a:pPr marL="609600" indent="-609600">
              <a:buClr>
                <a:srgbClr val="99CCFF"/>
              </a:buClr>
              <a:buFontTx/>
              <a:buAutoNum type="arabicPeriod" startAt="3"/>
            </a:pPr>
            <a:endParaRPr lang="es-CL" sz="2600">
              <a:solidFill>
                <a:srgbClr val="FFFFFF"/>
              </a:solidFill>
            </a:endParaRPr>
          </a:p>
          <a:p>
            <a:pPr marL="609600" indent="-609600">
              <a:buClr>
                <a:srgbClr val="99CCFF"/>
              </a:buClr>
              <a:buFontTx/>
              <a:buAutoNum type="arabicPeriod" startAt="3"/>
            </a:pPr>
            <a:r>
              <a:rPr lang="es-CL" sz="2600">
                <a:solidFill>
                  <a:srgbClr val="FFFFFF"/>
                </a:solidFill>
              </a:rPr>
              <a:t>Llevar a cabo reuniones  con los más  altos ejecutivos de las empresas elegidas de cada subsector. En cada reunión, se debe entregar, explicar y comentar las preguntas del cuestionario.</a:t>
            </a:r>
          </a:p>
        </p:txBody>
      </p:sp>
    </p:spTree>
  </p:cSld>
  <p:clrMapOvr>
    <a:masterClrMapping/>
  </p:clrMapOvr>
  <p:transition/>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67138"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467139"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467140" name="Rectangle 4"/>
          <p:cNvSpPr>
            <a:spLocks noGrp="1" noChangeArrowheads="1"/>
          </p:cNvSpPr>
          <p:nvPr>
            <p:ph type="title"/>
          </p:nvPr>
        </p:nvSpPr>
        <p:spPr>
          <a:xfrm>
            <a:off x="360363" y="0"/>
            <a:ext cx="8459787" cy="1628775"/>
          </a:xfrm>
        </p:spPr>
        <p:txBody>
          <a:bodyPr/>
          <a:lstStyle/>
          <a:p>
            <a:pPr algn="l"/>
            <a:r>
              <a:rPr lang="es-CL" b="1" i="1">
                <a:effectLst>
                  <a:outerShdw blurRad="38100" dist="38100" dir="2700000" algn="tl">
                    <a:srgbClr val="000000"/>
                  </a:outerShdw>
                </a:effectLst>
              </a:rPr>
              <a:t>5. Metodología para la NSF</a:t>
            </a:r>
            <a:endParaRPr lang="es-CL" sz="3800" b="1" i="1">
              <a:effectLst>
                <a:outerShdw blurRad="38100" dist="38100" dir="2700000" algn="tl">
                  <a:srgbClr val="000000"/>
                </a:outerShdw>
              </a:effectLst>
            </a:endParaRPr>
          </a:p>
        </p:txBody>
      </p:sp>
      <p:sp>
        <p:nvSpPr>
          <p:cNvPr id="5467142" name="Rectangle 6"/>
          <p:cNvSpPr>
            <a:spLocks noGrp="1" noChangeArrowheads="1"/>
          </p:cNvSpPr>
          <p:nvPr>
            <p:ph type="body" idx="1"/>
          </p:nvPr>
        </p:nvSpPr>
        <p:spPr>
          <a:xfrm>
            <a:off x="395288" y="1700213"/>
            <a:ext cx="8280400" cy="4114800"/>
          </a:xfrm>
        </p:spPr>
        <p:txBody>
          <a:bodyPr/>
          <a:lstStyle/>
          <a:p>
            <a:pPr marL="533400" indent="-533400">
              <a:lnSpc>
                <a:spcPct val="90000"/>
              </a:lnSpc>
              <a:buClr>
                <a:srgbClr val="99CCFF"/>
              </a:buClr>
              <a:buFont typeface="Wingdings" pitchFamily="2" charset="2"/>
              <a:buChar char="§"/>
            </a:pPr>
            <a:r>
              <a:rPr lang="es-CL" sz="2600">
                <a:solidFill>
                  <a:srgbClr val="FFFFFF"/>
                </a:solidFill>
              </a:rPr>
              <a:t>Las preguntas deben concentrarse en los siguientes cuatro tópicos: </a:t>
            </a:r>
          </a:p>
          <a:p>
            <a:pPr marL="533400" indent="-533400">
              <a:lnSpc>
                <a:spcPct val="90000"/>
              </a:lnSpc>
              <a:buClr>
                <a:srgbClr val="99CCFF"/>
              </a:buClr>
              <a:buFontTx/>
              <a:buNone/>
            </a:pPr>
            <a:endParaRPr lang="es-CL" sz="2600">
              <a:solidFill>
                <a:srgbClr val="FFFFFF"/>
              </a:solidFill>
            </a:endParaRPr>
          </a:p>
          <a:p>
            <a:pPr marL="533400" indent="-533400">
              <a:lnSpc>
                <a:spcPct val="90000"/>
              </a:lnSpc>
              <a:buClr>
                <a:srgbClr val="99CCFF"/>
              </a:buClr>
              <a:buFontTx/>
              <a:buAutoNum type="alphaLcPeriod"/>
            </a:pPr>
            <a:r>
              <a:rPr lang="es-CL" sz="2600">
                <a:solidFill>
                  <a:srgbClr val="FFFFFF"/>
                </a:solidFill>
              </a:rPr>
              <a:t>La opinión sobre el efecto que tendría en su subsector y empresa la aceptación por parte de su país de las solicitudes de apertura.</a:t>
            </a:r>
          </a:p>
          <a:p>
            <a:pPr marL="533400" indent="-533400">
              <a:lnSpc>
                <a:spcPct val="90000"/>
              </a:lnSpc>
              <a:buClr>
                <a:srgbClr val="99CCFF"/>
              </a:buClr>
              <a:buFontTx/>
              <a:buAutoNum type="alphaLcPeriod"/>
            </a:pPr>
            <a:endParaRPr lang="es-CL" sz="2600">
              <a:solidFill>
                <a:srgbClr val="FFFFFF"/>
              </a:solidFill>
            </a:endParaRPr>
          </a:p>
          <a:p>
            <a:pPr marL="533400" indent="-533400">
              <a:lnSpc>
                <a:spcPct val="90000"/>
              </a:lnSpc>
              <a:buClr>
                <a:srgbClr val="99CCFF"/>
              </a:buClr>
              <a:buFontTx/>
              <a:buAutoNum type="alphaLcPeriod"/>
            </a:pPr>
            <a:r>
              <a:rPr lang="es-CL" sz="2600">
                <a:solidFill>
                  <a:srgbClr val="FFFFFF"/>
                </a:solidFill>
              </a:rPr>
              <a:t>Los negocios que las empresas de su subsector tienen con la contraparte y cuáles serían las solicitudes de apertura que le harían a la contraparte .</a:t>
            </a:r>
          </a:p>
          <a:p>
            <a:pPr marL="533400" indent="-533400">
              <a:lnSpc>
                <a:spcPct val="90000"/>
              </a:lnSpc>
              <a:buClr>
                <a:srgbClr val="99CCFF"/>
              </a:buClr>
              <a:buFontTx/>
              <a:buAutoNum type="alphaLcPeriod"/>
            </a:pPr>
            <a:endParaRPr lang="es-CL" sz="2600">
              <a:solidFill>
                <a:srgbClr val="FFFFFF"/>
              </a:solidFill>
            </a:endParaRPr>
          </a:p>
        </p:txBody>
      </p:sp>
    </p:spTree>
  </p:cSld>
  <p:clrMapOvr>
    <a:masterClrMapping/>
  </p:clrMapOvr>
  <p:transition/>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69186"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469187"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469188" name="Rectangle 4"/>
          <p:cNvSpPr>
            <a:spLocks noGrp="1" noChangeArrowheads="1"/>
          </p:cNvSpPr>
          <p:nvPr>
            <p:ph type="title"/>
          </p:nvPr>
        </p:nvSpPr>
        <p:spPr>
          <a:xfrm>
            <a:off x="360363" y="0"/>
            <a:ext cx="8459787" cy="1628775"/>
          </a:xfrm>
        </p:spPr>
        <p:txBody>
          <a:bodyPr/>
          <a:lstStyle/>
          <a:p>
            <a:pPr algn="l"/>
            <a:r>
              <a:rPr lang="es-CL" b="1" i="1">
                <a:effectLst>
                  <a:outerShdw blurRad="38100" dist="38100" dir="2700000" algn="tl">
                    <a:srgbClr val="000000"/>
                  </a:outerShdw>
                </a:effectLst>
              </a:rPr>
              <a:t>5. Metodología para la NSF</a:t>
            </a:r>
            <a:endParaRPr lang="es-CL" sz="3800" b="1" i="1">
              <a:effectLst>
                <a:outerShdw blurRad="38100" dist="38100" dir="2700000" algn="tl">
                  <a:srgbClr val="000000"/>
                </a:outerShdw>
              </a:effectLst>
            </a:endParaRPr>
          </a:p>
        </p:txBody>
      </p:sp>
      <p:sp>
        <p:nvSpPr>
          <p:cNvPr id="5469190" name="Rectangle 6"/>
          <p:cNvSpPr>
            <a:spLocks noGrp="1" noChangeArrowheads="1"/>
          </p:cNvSpPr>
          <p:nvPr>
            <p:ph type="body" idx="1"/>
          </p:nvPr>
        </p:nvSpPr>
        <p:spPr>
          <a:xfrm>
            <a:off x="395288" y="1978025"/>
            <a:ext cx="8353425" cy="4114800"/>
          </a:xfrm>
        </p:spPr>
        <p:txBody>
          <a:bodyPr/>
          <a:lstStyle/>
          <a:p>
            <a:pPr marL="609600" indent="-609600">
              <a:buClr>
                <a:srgbClr val="99CCFF"/>
              </a:buClr>
              <a:buFont typeface="Wingdings" pitchFamily="2" charset="2"/>
              <a:buAutoNum type="alphaLcPeriod" startAt="3"/>
            </a:pPr>
            <a:r>
              <a:rPr lang="es-CL" sz="2600">
                <a:solidFill>
                  <a:srgbClr val="FFFFFF"/>
                </a:solidFill>
              </a:rPr>
              <a:t>Barreras legales o administrativas que enfrenta o enfrentaría su empresa si quisiera invertir (localizarse) o comercializar servicios financieros en la contraparte.</a:t>
            </a:r>
          </a:p>
          <a:p>
            <a:pPr marL="609600" indent="-609600">
              <a:buClr>
                <a:srgbClr val="99CCFF"/>
              </a:buClr>
              <a:buFont typeface="Wingdings" pitchFamily="2" charset="2"/>
              <a:buAutoNum type="alphaLcPeriod" startAt="3"/>
            </a:pPr>
            <a:endParaRPr lang="es-CL" sz="2600">
              <a:solidFill>
                <a:srgbClr val="FFFFFF"/>
              </a:solidFill>
            </a:endParaRPr>
          </a:p>
          <a:p>
            <a:pPr marL="609600" indent="-609600" algn="just">
              <a:buClr>
                <a:srgbClr val="99CCFF"/>
              </a:buClr>
              <a:buFont typeface="Wingdings" pitchFamily="2" charset="2"/>
              <a:buAutoNum type="alphaLcPeriod" startAt="3"/>
            </a:pPr>
            <a:r>
              <a:rPr lang="es-CL" sz="2600">
                <a:solidFill>
                  <a:srgbClr val="FFFFFF"/>
                </a:solidFill>
              </a:rPr>
              <a:t>A las empresas extranjeras radicadas en el país se les preguntaría si ven alguna discriminación en la regulación del sistema financiero nacional, relativa a trato nacional o a derecho de establecimiento. </a:t>
            </a:r>
          </a:p>
        </p:txBody>
      </p:sp>
    </p:spTree>
  </p:cSld>
  <p:clrMapOvr>
    <a:masterClrMapping/>
  </p:clrMapOvr>
  <p:transition/>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71234"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471235"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471236" name="Rectangle 4"/>
          <p:cNvSpPr>
            <a:spLocks noGrp="1" noChangeArrowheads="1"/>
          </p:cNvSpPr>
          <p:nvPr>
            <p:ph type="title"/>
          </p:nvPr>
        </p:nvSpPr>
        <p:spPr>
          <a:xfrm>
            <a:off x="360363" y="0"/>
            <a:ext cx="8459787" cy="1628775"/>
          </a:xfrm>
        </p:spPr>
        <p:txBody>
          <a:bodyPr/>
          <a:lstStyle/>
          <a:p>
            <a:pPr algn="l"/>
            <a:r>
              <a:rPr lang="es-CL" b="1" i="1">
                <a:effectLst>
                  <a:outerShdw blurRad="38100" dist="38100" dir="2700000" algn="tl">
                    <a:srgbClr val="000000"/>
                  </a:outerShdw>
                </a:effectLst>
              </a:rPr>
              <a:t>5. Metodología para la NSF</a:t>
            </a:r>
            <a:endParaRPr lang="es-CL" sz="3800" b="1" i="1">
              <a:effectLst>
                <a:outerShdw blurRad="38100" dist="38100" dir="2700000" algn="tl">
                  <a:srgbClr val="000000"/>
                </a:outerShdw>
              </a:effectLst>
            </a:endParaRPr>
          </a:p>
        </p:txBody>
      </p:sp>
      <p:sp>
        <p:nvSpPr>
          <p:cNvPr id="5471238" name="Rectangle 6"/>
          <p:cNvSpPr>
            <a:spLocks noGrp="1" noChangeArrowheads="1"/>
          </p:cNvSpPr>
          <p:nvPr>
            <p:ph type="body" idx="1"/>
          </p:nvPr>
        </p:nvSpPr>
        <p:spPr>
          <a:xfrm>
            <a:off x="468313" y="1628775"/>
            <a:ext cx="7989887" cy="4114800"/>
          </a:xfrm>
        </p:spPr>
        <p:txBody>
          <a:bodyPr/>
          <a:lstStyle/>
          <a:p>
            <a:pPr marL="609600" indent="-609600" algn="just">
              <a:buClr>
                <a:srgbClr val="99CCFF"/>
              </a:buClr>
              <a:buFont typeface="Symbol" pitchFamily="18" charset="2"/>
              <a:buAutoNum type="arabicPeriod" startAt="5"/>
            </a:pPr>
            <a:r>
              <a:rPr lang="es-CL" sz="2600">
                <a:solidFill>
                  <a:srgbClr val="FFFFFF"/>
                </a:solidFill>
              </a:rPr>
              <a:t>Recopilar las respuestas con base a dos ordenaciones: por tipo de actividad, y de acuerdo a los principales temas que se  negocian.</a:t>
            </a:r>
          </a:p>
          <a:p>
            <a:pPr marL="609600" indent="-609600">
              <a:buFont typeface="Wingdings" pitchFamily="2" charset="2"/>
              <a:buAutoNum type="arabicPeriod" startAt="5"/>
            </a:pPr>
            <a:endParaRPr lang="es-CL" sz="2600">
              <a:solidFill>
                <a:srgbClr val="FFFFFF"/>
              </a:solidFill>
            </a:endParaRPr>
          </a:p>
          <a:p>
            <a:pPr marL="609600" indent="-609600">
              <a:buClr>
                <a:srgbClr val="99CCFF"/>
              </a:buClr>
              <a:buFontTx/>
              <a:buAutoNum type="arabicPeriod" startAt="5"/>
            </a:pPr>
            <a:r>
              <a:rPr lang="es-CL" sz="2600">
                <a:solidFill>
                  <a:srgbClr val="FFFFFF"/>
                </a:solidFill>
              </a:rPr>
              <a:t>Analizar las respuestas y desarrollar las conclusiones.</a:t>
            </a:r>
          </a:p>
          <a:p>
            <a:pPr marL="609600" indent="-609600">
              <a:buClr>
                <a:srgbClr val="99CCFF"/>
              </a:buClr>
              <a:buFontTx/>
              <a:buAutoNum type="arabicPeriod" startAt="5"/>
            </a:pPr>
            <a:endParaRPr lang="es-ES_tradnl" sz="2600">
              <a:solidFill>
                <a:srgbClr val="FFFFFF"/>
              </a:solidFill>
            </a:endParaRPr>
          </a:p>
          <a:p>
            <a:pPr marL="609600" indent="-609600">
              <a:buClr>
                <a:srgbClr val="99CCFF"/>
              </a:buClr>
              <a:buFontTx/>
              <a:buAutoNum type="arabicPeriod" startAt="7"/>
            </a:pPr>
            <a:r>
              <a:rPr lang="es-CL" sz="2600">
                <a:solidFill>
                  <a:srgbClr val="FFFFFF"/>
                </a:solidFill>
              </a:rPr>
              <a:t>Analizar el efecto que tendrá la NSF tanto sobre los usuarios como sobre los proveedores de servicios de la industria financiera nacional. </a:t>
            </a:r>
          </a:p>
          <a:p>
            <a:pPr marL="609600" indent="-609600">
              <a:buClr>
                <a:srgbClr val="99CCFF"/>
              </a:buClr>
              <a:buFontTx/>
              <a:buAutoNum type="arabicPeriod" startAt="5"/>
            </a:pPr>
            <a:endParaRPr lang="es-CL" sz="2600">
              <a:solidFill>
                <a:srgbClr val="FFFFFF"/>
              </a:solidFill>
            </a:endParaRPr>
          </a:p>
          <a:p>
            <a:pPr marL="609600" indent="-609600">
              <a:buClr>
                <a:srgbClr val="99CCFF"/>
              </a:buClr>
              <a:buFontTx/>
              <a:buAutoNum type="arabicPeriod" startAt="5"/>
            </a:pPr>
            <a:endParaRPr lang="es-ES_tradnl" sz="2600">
              <a:solidFill>
                <a:srgbClr val="FFFFFF"/>
              </a:solidFill>
            </a:endParaRPr>
          </a:p>
          <a:p>
            <a:pPr marL="609600" indent="-609600">
              <a:buClr>
                <a:srgbClr val="99CCFF"/>
              </a:buClr>
              <a:buFontTx/>
              <a:buAutoNum type="arabicPeriod" startAt="5"/>
            </a:pPr>
            <a:endParaRPr lang="es-CL" sz="2600">
              <a:solidFill>
                <a:srgbClr val="FFFFFF"/>
              </a:solidFill>
            </a:endParaRPr>
          </a:p>
        </p:txBody>
      </p:sp>
    </p:spTree>
  </p:cSld>
  <p:clrMapOvr>
    <a:masterClrMapping/>
  </p:clrMapOvr>
  <p:transition/>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79426"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479427"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479428" name="Rectangle 4"/>
          <p:cNvSpPr>
            <a:spLocks noGrp="1" noChangeArrowheads="1"/>
          </p:cNvSpPr>
          <p:nvPr>
            <p:ph type="title"/>
          </p:nvPr>
        </p:nvSpPr>
        <p:spPr>
          <a:xfrm>
            <a:off x="539750" y="260350"/>
            <a:ext cx="7772400" cy="1143000"/>
          </a:xfrm>
        </p:spPr>
        <p:txBody>
          <a:bodyPr/>
          <a:lstStyle/>
          <a:p>
            <a:pPr algn="l"/>
            <a:r>
              <a:rPr lang="es-CL" b="1" i="1">
                <a:effectLst>
                  <a:outerShdw blurRad="38100" dist="38100" dir="2700000" algn="tl">
                    <a:srgbClr val="000000"/>
                  </a:outerShdw>
                </a:effectLst>
              </a:rPr>
              <a:t>5. Metodología para la NSF</a:t>
            </a:r>
            <a:endParaRPr lang="es-CL" sz="3800" b="1" i="1">
              <a:effectLst>
                <a:outerShdw blurRad="38100" dist="38100" dir="2700000" algn="tl">
                  <a:srgbClr val="000000"/>
                </a:outerShdw>
              </a:effectLst>
            </a:endParaRPr>
          </a:p>
        </p:txBody>
      </p:sp>
      <p:sp>
        <p:nvSpPr>
          <p:cNvPr id="5479430" name="Rectangle 6"/>
          <p:cNvSpPr>
            <a:spLocks noGrp="1" noChangeArrowheads="1"/>
          </p:cNvSpPr>
          <p:nvPr>
            <p:ph type="body" sz="half" idx="1"/>
          </p:nvPr>
        </p:nvSpPr>
        <p:spPr>
          <a:xfrm>
            <a:off x="323850" y="1700213"/>
            <a:ext cx="8208963" cy="1231900"/>
          </a:xfrm>
        </p:spPr>
        <p:txBody>
          <a:bodyPr/>
          <a:lstStyle/>
          <a:p>
            <a:pPr>
              <a:buClr>
                <a:srgbClr val="99CCFF"/>
              </a:buClr>
              <a:buFont typeface="Wingdings" pitchFamily="2" charset="2"/>
              <a:buChar char="§"/>
            </a:pPr>
            <a:r>
              <a:rPr lang="es-CL" sz="2600">
                <a:solidFill>
                  <a:srgbClr val="FFFFFF"/>
                </a:solidFill>
              </a:rPr>
              <a:t>El análisis de cada subsector de la industria financiera se lleva a cabo mediante una “matriz” de ocho principios por tres efectos: </a:t>
            </a:r>
          </a:p>
        </p:txBody>
      </p:sp>
      <p:graphicFrame>
        <p:nvGraphicFramePr>
          <p:cNvPr id="5479486" name="Group 62"/>
          <p:cNvGraphicFramePr>
            <a:graphicFrameLocks noGrp="1"/>
          </p:cNvGraphicFramePr>
          <p:nvPr>
            <p:ph sz="half" idx="2"/>
          </p:nvPr>
        </p:nvGraphicFramePr>
        <p:xfrm>
          <a:off x="755650" y="3141663"/>
          <a:ext cx="7488238" cy="3106737"/>
        </p:xfrm>
        <a:graphic>
          <a:graphicData uri="http://schemas.openxmlformats.org/drawingml/2006/table">
            <a:tbl>
              <a:tblPr/>
              <a:tblGrid>
                <a:gridCol w="2982913"/>
                <a:gridCol w="1441450"/>
                <a:gridCol w="1617662"/>
                <a:gridCol w="1446213"/>
              </a:tblGrid>
              <a:tr h="342900">
                <a:tc>
                  <a:txBody>
                    <a:bodyPr/>
                    <a:lstStyle/>
                    <a:p>
                      <a:pPr marL="0" marR="0" lvl="0" indent="0" algn="l" defTabSz="914400" rtl="0" eaLnBrk="0" fontAlgn="base" latinLnBrk="0" hangingPunct="0">
                        <a:lnSpc>
                          <a:spcPct val="100000"/>
                        </a:lnSpc>
                        <a:spcBef>
                          <a:spcPct val="20000"/>
                        </a:spcBef>
                        <a:spcAft>
                          <a:spcPct val="0"/>
                        </a:spcAft>
                        <a:buClr>
                          <a:srgbClr val="FF0000"/>
                        </a:buClr>
                        <a:buSzPct val="100000"/>
                        <a:buFontTx/>
                        <a:buNone/>
                        <a:tabLst/>
                      </a:pPr>
                      <a:r>
                        <a:rPr kumimoji="0" lang="es-ES_tradnl" sz="1800" b="1" i="0" u="none" strike="noStrike" cap="none" normalizeH="0" baseline="0" smtClean="0">
                          <a:ln>
                            <a:noFill/>
                          </a:ln>
                          <a:solidFill>
                            <a:schemeClr val="bg1"/>
                          </a:solidFill>
                          <a:effectLst/>
                          <a:latin typeface="Times New Roman" pitchFamily="18" charset="0"/>
                        </a:rPr>
                        <a:t>     </a:t>
                      </a:r>
                      <a:endParaRPr kumimoji="0" lang="es-CL" sz="1800" b="1" i="0" u="none" strike="noStrike" cap="none" normalizeH="0" baseline="0" smtClean="0">
                        <a:ln>
                          <a:noFill/>
                        </a:ln>
                        <a:solidFill>
                          <a:schemeClr val="bg1"/>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c>
                  <a:txBody>
                    <a:bodyPr/>
                    <a:lstStyle/>
                    <a:p>
                      <a:pPr marL="342900" marR="0" lvl="0" indent="-342900" algn="ctr" defTabSz="914400" rtl="0" eaLnBrk="0" fontAlgn="base" latinLnBrk="0" hangingPunct="0">
                        <a:lnSpc>
                          <a:spcPct val="100000"/>
                        </a:lnSpc>
                        <a:spcBef>
                          <a:spcPct val="0"/>
                        </a:spcBef>
                        <a:spcAft>
                          <a:spcPct val="0"/>
                        </a:spcAft>
                        <a:buClrTx/>
                        <a:buSzTx/>
                        <a:buFontTx/>
                        <a:buNone/>
                        <a:tabLst/>
                      </a:pPr>
                      <a:r>
                        <a:rPr kumimoji="0" lang="es-ES" sz="1800" b="1" i="1" u="none" strike="noStrike" cap="none" normalizeH="0" baseline="0" smtClean="0">
                          <a:ln>
                            <a:noFill/>
                          </a:ln>
                          <a:solidFill>
                            <a:schemeClr val="bg1"/>
                          </a:solidFill>
                          <a:effectLst>
                            <a:outerShdw blurRad="38100" dist="38100" dir="2700000" algn="tl">
                              <a:srgbClr val="C0C0C0"/>
                            </a:outerShdw>
                          </a:effectLst>
                          <a:latin typeface="Times New Roman" pitchFamily="18" charset="0"/>
                          <a:cs typeface="Times New Roman" pitchFamily="18" charset="0"/>
                        </a:rPr>
                        <a:t>Eficiencia</a:t>
                      </a:r>
                      <a:endParaRPr kumimoji="0" lang="es-ES" sz="1800" b="1" i="1" u="none" strike="noStrike" cap="none" normalizeH="0" baseline="0" smtClean="0">
                        <a:ln>
                          <a:noFill/>
                        </a:ln>
                        <a:solidFill>
                          <a:schemeClr val="bg1"/>
                        </a:solidFill>
                        <a:effectLst>
                          <a:outerShdw blurRad="38100" dist="38100" dir="2700000" algn="tl">
                            <a:srgbClr val="C0C0C0"/>
                          </a:outerShdw>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c>
                  <a:txBody>
                    <a:bodyPr/>
                    <a:lstStyle/>
                    <a:p>
                      <a:pPr marL="342900" marR="0" lvl="0" indent="-342900" algn="ctr" defTabSz="914400" rtl="0" eaLnBrk="0" fontAlgn="base" latinLnBrk="0" hangingPunct="0">
                        <a:lnSpc>
                          <a:spcPct val="100000"/>
                        </a:lnSpc>
                        <a:spcBef>
                          <a:spcPct val="0"/>
                        </a:spcBef>
                        <a:spcAft>
                          <a:spcPct val="0"/>
                        </a:spcAft>
                        <a:buClrTx/>
                        <a:buSzTx/>
                        <a:buFontTx/>
                        <a:buNone/>
                        <a:tabLst/>
                      </a:pPr>
                      <a:r>
                        <a:rPr kumimoji="0" lang="es-ES_tradnl" sz="1800" b="1" i="1" u="none" strike="noStrike" cap="none" normalizeH="0" baseline="0" smtClean="0">
                          <a:ln>
                            <a:noFill/>
                          </a:ln>
                          <a:solidFill>
                            <a:schemeClr val="bg1"/>
                          </a:solidFill>
                          <a:effectLst>
                            <a:outerShdw blurRad="38100" dist="38100" dir="2700000" algn="tl">
                              <a:srgbClr val="C0C0C0"/>
                            </a:outerShdw>
                          </a:effectLst>
                          <a:latin typeface="Times New Roman" pitchFamily="18" charset="0"/>
                          <a:cs typeface="Times New Roman" pitchFamily="18" charset="0"/>
                        </a:rPr>
                        <a:t>Producción</a:t>
                      </a:r>
                      <a:endParaRPr kumimoji="0" lang="es-ES_tradnl" sz="1800" b="1" i="1" u="none" strike="noStrike" cap="none" normalizeH="0" baseline="0" smtClean="0">
                        <a:ln>
                          <a:noFill/>
                        </a:ln>
                        <a:solidFill>
                          <a:schemeClr val="bg1"/>
                        </a:solidFill>
                        <a:effectLst>
                          <a:outerShdw blurRad="38100" dist="38100" dir="2700000" algn="tl">
                            <a:srgbClr val="C0C0C0"/>
                          </a:outerShdw>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c>
                  <a:txBody>
                    <a:bodyPr/>
                    <a:lstStyle/>
                    <a:p>
                      <a:pPr marL="342900" marR="0" lvl="0" indent="-342900" algn="ctr" defTabSz="914400" rtl="0" eaLnBrk="0" fontAlgn="base" latinLnBrk="0" hangingPunct="0">
                        <a:lnSpc>
                          <a:spcPct val="100000"/>
                        </a:lnSpc>
                        <a:spcBef>
                          <a:spcPct val="0"/>
                        </a:spcBef>
                        <a:spcAft>
                          <a:spcPct val="0"/>
                        </a:spcAft>
                        <a:buClrTx/>
                        <a:buSzTx/>
                        <a:buFontTx/>
                        <a:buNone/>
                        <a:tabLst/>
                      </a:pPr>
                      <a:r>
                        <a:rPr kumimoji="0" lang="es-ES_tradnl" sz="1800" b="1" i="1" u="none" strike="noStrike" cap="none" normalizeH="0" baseline="0" smtClean="0">
                          <a:ln>
                            <a:noFill/>
                          </a:ln>
                          <a:solidFill>
                            <a:schemeClr val="bg1"/>
                          </a:solidFill>
                          <a:effectLst>
                            <a:outerShdw blurRad="38100" dist="38100" dir="2700000" algn="tl">
                              <a:srgbClr val="C0C0C0"/>
                            </a:outerShdw>
                          </a:effectLst>
                          <a:latin typeface="Times New Roman" pitchFamily="18" charset="0"/>
                          <a:cs typeface="Times New Roman" pitchFamily="18" charset="0"/>
                        </a:rPr>
                        <a:t>Estabilidad</a:t>
                      </a:r>
                      <a:endParaRPr kumimoji="0" lang="es-ES_tradnl" sz="1800" b="1" i="1" u="none" strike="noStrike" cap="none" normalizeH="0" baseline="0" smtClean="0">
                        <a:ln>
                          <a:noFill/>
                        </a:ln>
                        <a:solidFill>
                          <a:schemeClr val="bg1"/>
                        </a:solidFill>
                        <a:effectLst>
                          <a:outerShdw blurRad="38100" dist="38100" dir="2700000" algn="tl">
                            <a:srgbClr val="C0C0C0"/>
                          </a:outerShdw>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r>
              <a:tr h="344488">
                <a:tc>
                  <a:txBody>
                    <a:bodyPr/>
                    <a:lstStyle/>
                    <a:p>
                      <a:pPr marL="342900" marR="0" lvl="0" indent="-342900" algn="l" defTabSz="914400" rtl="0" eaLnBrk="0" fontAlgn="base" latinLnBrk="0" hangingPunct="0">
                        <a:lnSpc>
                          <a:spcPct val="100000"/>
                        </a:lnSpc>
                        <a:spcBef>
                          <a:spcPct val="0"/>
                        </a:spcBef>
                        <a:spcAft>
                          <a:spcPct val="0"/>
                        </a:spcAft>
                        <a:buClrTx/>
                        <a:buSzTx/>
                        <a:buFontTx/>
                        <a:buNone/>
                        <a:tabLst/>
                      </a:pPr>
                      <a:r>
                        <a:rPr kumimoji="0" lang="es-ES" sz="1800" b="1" i="1" u="none" strike="noStrike" cap="none" normalizeH="0" baseline="0" smtClean="0">
                          <a:ln>
                            <a:noFill/>
                          </a:ln>
                          <a:solidFill>
                            <a:schemeClr val="bg1"/>
                          </a:solidFill>
                          <a:effectLst>
                            <a:outerShdw blurRad="38100" dist="38100" dir="2700000" algn="tl">
                              <a:srgbClr val="C0C0C0"/>
                            </a:outerShdw>
                          </a:effectLst>
                          <a:latin typeface="Times New Roman" pitchFamily="18" charset="0"/>
                          <a:cs typeface="Times New Roman" pitchFamily="18" charset="0"/>
                        </a:rPr>
                        <a:t>  Derecho a Instalación</a:t>
                      </a:r>
                      <a:endParaRPr kumimoji="0" lang="es-ES" sz="1800" b="1" i="1" u="none" strike="noStrike" cap="none" normalizeH="0" baseline="0" smtClean="0">
                        <a:ln>
                          <a:noFill/>
                        </a:ln>
                        <a:solidFill>
                          <a:schemeClr val="bg1"/>
                        </a:solidFill>
                        <a:effectLst>
                          <a:outerShdw blurRad="38100" dist="38100" dir="2700000" algn="tl">
                            <a:srgbClr val="C0C0C0"/>
                          </a:outerShdw>
                        </a:effectLst>
                        <a:latin typeface="Arial" pitchFamily="34" charset="0"/>
                        <a:cs typeface="Arial" pitchFamily="34"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c>
                  <a:txBody>
                    <a:bodyPr/>
                    <a:lstStyle/>
                    <a:p>
                      <a:pPr marL="0" marR="0" lvl="0" indent="0" algn="l" defTabSz="914400" rtl="0" eaLnBrk="0" fontAlgn="base" latinLnBrk="0" hangingPunct="0">
                        <a:lnSpc>
                          <a:spcPct val="100000"/>
                        </a:lnSpc>
                        <a:spcBef>
                          <a:spcPct val="20000"/>
                        </a:spcBef>
                        <a:spcAft>
                          <a:spcPct val="0"/>
                        </a:spcAft>
                        <a:buClr>
                          <a:srgbClr val="FF0000"/>
                        </a:buClr>
                        <a:buSzPct val="100000"/>
                        <a:buFontTx/>
                        <a:buNone/>
                        <a:tabLst/>
                      </a:pPr>
                      <a:endParaRPr kumimoji="0" lang="es-CL" sz="1800" b="0" i="0" u="none" strike="noStrike" cap="none" normalizeH="0" baseline="0" smtClean="0">
                        <a:ln>
                          <a:noFill/>
                        </a:ln>
                        <a:solidFill>
                          <a:schemeClr val="bg1"/>
                        </a:solidFill>
                        <a:effectLst/>
                        <a:latin typeface="Times New Roman" pitchFamily="18" charset="0"/>
                      </a:endParaRPr>
                    </a:p>
                  </a:txBody>
                  <a:tcPr marL="0" marR="0"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c>
                  <a:txBody>
                    <a:bodyPr/>
                    <a:lstStyle/>
                    <a:p>
                      <a:pPr marL="0" marR="0" lvl="0" indent="0" algn="l" defTabSz="914400" rtl="0" eaLnBrk="0" fontAlgn="base" latinLnBrk="0" hangingPunct="0">
                        <a:lnSpc>
                          <a:spcPct val="100000"/>
                        </a:lnSpc>
                        <a:spcBef>
                          <a:spcPct val="20000"/>
                        </a:spcBef>
                        <a:spcAft>
                          <a:spcPct val="0"/>
                        </a:spcAft>
                        <a:buClr>
                          <a:srgbClr val="FF0000"/>
                        </a:buClr>
                        <a:buSzPct val="100000"/>
                        <a:buFontTx/>
                        <a:buNone/>
                        <a:tabLst/>
                      </a:pPr>
                      <a:endParaRPr kumimoji="0" lang="es-CL" sz="1800" b="0" i="0" u="none" strike="noStrike" cap="none" normalizeH="0" baseline="0" smtClean="0">
                        <a:ln>
                          <a:noFill/>
                        </a:ln>
                        <a:solidFill>
                          <a:schemeClr val="bg1"/>
                        </a:solidFill>
                        <a:effectLst/>
                        <a:latin typeface="Times New Roman" pitchFamily="18" charset="0"/>
                      </a:endParaRPr>
                    </a:p>
                  </a:txBody>
                  <a:tcPr marL="0" marR="0"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c>
                  <a:txBody>
                    <a:bodyPr/>
                    <a:lstStyle/>
                    <a:p>
                      <a:pPr marL="0" marR="0" lvl="0" indent="0" algn="l" defTabSz="914400" rtl="0" eaLnBrk="0" fontAlgn="base" latinLnBrk="0" hangingPunct="0">
                        <a:lnSpc>
                          <a:spcPct val="100000"/>
                        </a:lnSpc>
                        <a:spcBef>
                          <a:spcPct val="20000"/>
                        </a:spcBef>
                        <a:spcAft>
                          <a:spcPct val="0"/>
                        </a:spcAft>
                        <a:buClr>
                          <a:srgbClr val="FF0000"/>
                        </a:buClr>
                        <a:buSzPct val="100000"/>
                        <a:buFontTx/>
                        <a:buNone/>
                        <a:tabLst/>
                      </a:pPr>
                      <a:endParaRPr kumimoji="0" lang="es-CL" sz="1800" b="0" i="0" u="none" strike="noStrike" cap="none" normalizeH="0" baseline="0" smtClean="0">
                        <a:ln>
                          <a:noFill/>
                        </a:ln>
                        <a:solidFill>
                          <a:schemeClr val="bg1"/>
                        </a:solidFill>
                        <a:effectLst/>
                        <a:latin typeface="Times New Roman" pitchFamily="18" charset="0"/>
                      </a:endParaRPr>
                    </a:p>
                  </a:txBody>
                  <a:tcPr marL="0" marR="0"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r>
              <a:tr h="342900">
                <a:tc>
                  <a:txBody>
                    <a:bodyPr/>
                    <a:lstStyle/>
                    <a:p>
                      <a:pPr marL="342900" marR="0" lvl="0" indent="-342900" algn="l" defTabSz="914400" rtl="0" eaLnBrk="0" fontAlgn="base" latinLnBrk="0" hangingPunct="0">
                        <a:lnSpc>
                          <a:spcPct val="100000"/>
                        </a:lnSpc>
                        <a:spcBef>
                          <a:spcPct val="0"/>
                        </a:spcBef>
                        <a:spcAft>
                          <a:spcPct val="0"/>
                        </a:spcAft>
                        <a:buClrTx/>
                        <a:buSzTx/>
                        <a:buFontTx/>
                        <a:buNone/>
                        <a:tabLst/>
                      </a:pPr>
                      <a:r>
                        <a:rPr kumimoji="0" lang="es-ES" sz="1800" b="1" i="1" u="none" strike="noStrike" cap="none" normalizeH="0" baseline="0" smtClean="0">
                          <a:ln>
                            <a:noFill/>
                          </a:ln>
                          <a:solidFill>
                            <a:schemeClr val="bg1"/>
                          </a:solidFill>
                          <a:effectLst>
                            <a:outerShdw blurRad="38100" dist="38100" dir="2700000" algn="tl">
                              <a:srgbClr val="C0C0C0"/>
                            </a:outerShdw>
                          </a:effectLst>
                          <a:latin typeface="Times New Roman" pitchFamily="18" charset="0"/>
                          <a:cs typeface="Times New Roman" pitchFamily="18" charset="0"/>
                        </a:rPr>
                        <a:t>  Trato Nacional</a:t>
                      </a:r>
                      <a:endParaRPr kumimoji="0" lang="es-ES" sz="1800" b="1" i="1" u="none" strike="noStrike" cap="none" normalizeH="0" baseline="0" smtClean="0">
                        <a:ln>
                          <a:noFill/>
                        </a:ln>
                        <a:solidFill>
                          <a:schemeClr val="bg1"/>
                        </a:solidFill>
                        <a:effectLst>
                          <a:outerShdw blurRad="38100" dist="38100" dir="2700000" algn="tl">
                            <a:srgbClr val="C0C0C0"/>
                          </a:outerShdw>
                        </a:effectLst>
                        <a:latin typeface="Arial" pitchFamily="34" charset="0"/>
                        <a:cs typeface="Arial" pitchFamily="34"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c>
                  <a:txBody>
                    <a:bodyPr/>
                    <a:lstStyle/>
                    <a:p>
                      <a:pPr marL="0" marR="0" lvl="0" indent="0" algn="l" defTabSz="914400" rtl="0" eaLnBrk="0" fontAlgn="base" latinLnBrk="0" hangingPunct="0">
                        <a:lnSpc>
                          <a:spcPct val="100000"/>
                        </a:lnSpc>
                        <a:spcBef>
                          <a:spcPct val="20000"/>
                        </a:spcBef>
                        <a:spcAft>
                          <a:spcPct val="0"/>
                        </a:spcAft>
                        <a:buClr>
                          <a:srgbClr val="FF0000"/>
                        </a:buClr>
                        <a:buSzPct val="100000"/>
                        <a:buFontTx/>
                        <a:buNone/>
                        <a:tabLst/>
                      </a:pPr>
                      <a:endParaRPr kumimoji="0" lang="es-CL" sz="1800" b="0" i="0" u="none" strike="noStrike" cap="none" normalizeH="0" baseline="0" smtClean="0">
                        <a:ln>
                          <a:noFill/>
                        </a:ln>
                        <a:solidFill>
                          <a:schemeClr val="bg1"/>
                        </a:solidFill>
                        <a:effectLst/>
                        <a:latin typeface="Times New Roman" pitchFamily="18" charset="0"/>
                      </a:endParaRPr>
                    </a:p>
                  </a:txBody>
                  <a:tcPr marL="0" marR="0"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c>
                  <a:txBody>
                    <a:bodyPr/>
                    <a:lstStyle/>
                    <a:p>
                      <a:pPr marL="0" marR="0" lvl="0" indent="0" algn="l" defTabSz="914400" rtl="0" eaLnBrk="0" fontAlgn="base" latinLnBrk="0" hangingPunct="0">
                        <a:lnSpc>
                          <a:spcPct val="100000"/>
                        </a:lnSpc>
                        <a:spcBef>
                          <a:spcPct val="20000"/>
                        </a:spcBef>
                        <a:spcAft>
                          <a:spcPct val="0"/>
                        </a:spcAft>
                        <a:buClr>
                          <a:srgbClr val="FF0000"/>
                        </a:buClr>
                        <a:buSzPct val="100000"/>
                        <a:buFontTx/>
                        <a:buNone/>
                        <a:tabLst/>
                      </a:pPr>
                      <a:endParaRPr kumimoji="0" lang="es-CL" sz="1800" b="0" i="0" u="none" strike="noStrike" cap="none" normalizeH="0" baseline="0" smtClean="0">
                        <a:ln>
                          <a:noFill/>
                        </a:ln>
                        <a:solidFill>
                          <a:schemeClr val="bg1"/>
                        </a:solidFill>
                        <a:effectLst/>
                        <a:latin typeface="Times New Roman" pitchFamily="18" charset="0"/>
                      </a:endParaRPr>
                    </a:p>
                  </a:txBody>
                  <a:tcPr marL="0" marR="0"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c>
                  <a:txBody>
                    <a:bodyPr/>
                    <a:lstStyle/>
                    <a:p>
                      <a:pPr marL="0" marR="0" lvl="0" indent="0" algn="l" defTabSz="914400" rtl="0" eaLnBrk="0" fontAlgn="base" latinLnBrk="0" hangingPunct="0">
                        <a:lnSpc>
                          <a:spcPct val="100000"/>
                        </a:lnSpc>
                        <a:spcBef>
                          <a:spcPct val="20000"/>
                        </a:spcBef>
                        <a:spcAft>
                          <a:spcPct val="0"/>
                        </a:spcAft>
                        <a:buClr>
                          <a:srgbClr val="FF0000"/>
                        </a:buClr>
                        <a:buSzPct val="100000"/>
                        <a:buFontTx/>
                        <a:buNone/>
                        <a:tabLst/>
                      </a:pPr>
                      <a:endParaRPr kumimoji="0" lang="es-CL" sz="1800" b="0" i="0" u="none" strike="noStrike" cap="none" normalizeH="0" baseline="0" smtClean="0">
                        <a:ln>
                          <a:noFill/>
                        </a:ln>
                        <a:solidFill>
                          <a:schemeClr val="bg1"/>
                        </a:solidFill>
                        <a:effectLst/>
                        <a:latin typeface="Times New Roman" pitchFamily="18" charset="0"/>
                      </a:endParaRPr>
                    </a:p>
                  </a:txBody>
                  <a:tcPr marL="0" marR="0"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r>
              <a:tr h="342900">
                <a:tc>
                  <a:txBody>
                    <a:bodyPr/>
                    <a:lstStyle/>
                    <a:p>
                      <a:pPr marL="342900" marR="0" lvl="0" indent="-342900" algn="l" defTabSz="914400" rtl="0" eaLnBrk="0" fontAlgn="base" latinLnBrk="0" hangingPunct="0">
                        <a:lnSpc>
                          <a:spcPct val="100000"/>
                        </a:lnSpc>
                        <a:spcBef>
                          <a:spcPct val="0"/>
                        </a:spcBef>
                        <a:spcAft>
                          <a:spcPct val="0"/>
                        </a:spcAft>
                        <a:buClrTx/>
                        <a:buSzTx/>
                        <a:buFontTx/>
                        <a:buNone/>
                        <a:tabLst/>
                      </a:pPr>
                      <a:r>
                        <a:rPr kumimoji="0" lang="es-ES_tradnl" sz="1800" b="1" i="1" u="none" strike="noStrike" cap="none" normalizeH="0" baseline="0" smtClean="0">
                          <a:ln>
                            <a:noFill/>
                          </a:ln>
                          <a:solidFill>
                            <a:schemeClr val="bg1"/>
                          </a:solidFill>
                          <a:effectLst>
                            <a:outerShdw blurRad="38100" dist="38100" dir="2700000" algn="tl">
                              <a:srgbClr val="C0C0C0"/>
                            </a:outerShdw>
                          </a:effectLst>
                          <a:latin typeface="Times New Roman" pitchFamily="18" charset="0"/>
                          <a:cs typeface="Times New Roman" pitchFamily="18" charset="0"/>
                        </a:rPr>
                        <a:t>  Nación mas Favorecida</a:t>
                      </a:r>
                      <a:endParaRPr kumimoji="0" lang="es-ES_tradnl" sz="1800" b="1" i="1" u="none" strike="noStrike" cap="none" normalizeH="0" baseline="0" smtClean="0">
                        <a:ln>
                          <a:noFill/>
                        </a:ln>
                        <a:solidFill>
                          <a:schemeClr val="bg1"/>
                        </a:solidFill>
                        <a:effectLst>
                          <a:outerShdw blurRad="38100" dist="38100" dir="2700000" algn="tl">
                            <a:srgbClr val="C0C0C0"/>
                          </a:outerShdw>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c>
                  <a:txBody>
                    <a:bodyPr/>
                    <a:lstStyle/>
                    <a:p>
                      <a:pPr marL="0" marR="0" lvl="0" indent="0" algn="l" defTabSz="914400" rtl="0" eaLnBrk="0" fontAlgn="base" latinLnBrk="0" hangingPunct="0">
                        <a:lnSpc>
                          <a:spcPct val="100000"/>
                        </a:lnSpc>
                        <a:spcBef>
                          <a:spcPct val="20000"/>
                        </a:spcBef>
                        <a:spcAft>
                          <a:spcPct val="0"/>
                        </a:spcAft>
                        <a:buClr>
                          <a:srgbClr val="FF0000"/>
                        </a:buClr>
                        <a:buSzPct val="100000"/>
                        <a:buFontTx/>
                        <a:buNone/>
                        <a:tabLst/>
                      </a:pPr>
                      <a:endParaRPr kumimoji="0" lang="es-CL" sz="1800" b="0" i="0" u="none" strike="noStrike" cap="none" normalizeH="0" baseline="0" smtClean="0">
                        <a:ln>
                          <a:noFill/>
                        </a:ln>
                        <a:solidFill>
                          <a:schemeClr val="bg1"/>
                        </a:solidFill>
                        <a:effectLst/>
                        <a:latin typeface="Times New Roman" pitchFamily="18" charset="0"/>
                      </a:endParaRPr>
                    </a:p>
                  </a:txBody>
                  <a:tcPr marL="0" marR="0"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c>
                  <a:txBody>
                    <a:bodyPr/>
                    <a:lstStyle/>
                    <a:p>
                      <a:pPr marL="0" marR="0" lvl="0" indent="0" algn="l" defTabSz="914400" rtl="0" eaLnBrk="0" fontAlgn="base" latinLnBrk="0" hangingPunct="0">
                        <a:lnSpc>
                          <a:spcPct val="100000"/>
                        </a:lnSpc>
                        <a:spcBef>
                          <a:spcPct val="20000"/>
                        </a:spcBef>
                        <a:spcAft>
                          <a:spcPct val="0"/>
                        </a:spcAft>
                        <a:buClr>
                          <a:srgbClr val="FF0000"/>
                        </a:buClr>
                        <a:buSzPct val="100000"/>
                        <a:buFontTx/>
                        <a:buNone/>
                        <a:tabLst/>
                      </a:pPr>
                      <a:endParaRPr kumimoji="0" lang="es-CL" sz="1800" b="0" i="0" u="none" strike="noStrike" cap="none" normalizeH="0" baseline="0" smtClean="0">
                        <a:ln>
                          <a:noFill/>
                        </a:ln>
                        <a:solidFill>
                          <a:schemeClr val="bg1"/>
                        </a:solidFill>
                        <a:effectLst/>
                        <a:latin typeface="Times New Roman" pitchFamily="18" charset="0"/>
                      </a:endParaRPr>
                    </a:p>
                  </a:txBody>
                  <a:tcPr marL="0" marR="0"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c>
                  <a:txBody>
                    <a:bodyPr/>
                    <a:lstStyle/>
                    <a:p>
                      <a:pPr marL="0" marR="0" lvl="0" indent="0" algn="l" defTabSz="914400" rtl="0" eaLnBrk="0" fontAlgn="base" latinLnBrk="0" hangingPunct="0">
                        <a:lnSpc>
                          <a:spcPct val="100000"/>
                        </a:lnSpc>
                        <a:spcBef>
                          <a:spcPct val="20000"/>
                        </a:spcBef>
                        <a:spcAft>
                          <a:spcPct val="0"/>
                        </a:spcAft>
                        <a:buClr>
                          <a:srgbClr val="FF0000"/>
                        </a:buClr>
                        <a:buSzPct val="100000"/>
                        <a:buFontTx/>
                        <a:buNone/>
                        <a:tabLst/>
                      </a:pPr>
                      <a:endParaRPr kumimoji="0" lang="es-CL" sz="1800" b="0" i="0" u="none" strike="noStrike" cap="none" normalizeH="0" baseline="0" smtClean="0">
                        <a:ln>
                          <a:noFill/>
                        </a:ln>
                        <a:solidFill>
                          <a:schemeClr val="bg1"/>
                        </a:solidFill>
                        <a:effectLst/>
                        <a:latin typeface="Times New Roman" pitchFamily="18" charset="0"/>
                      </a:endParaRPr>
                    </a:p>
                  </a:txBody>
                  <a:tcPr marL="0" marR="0"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r>
              <a:tr h="342900">
                <a:tc>
                  <a:txBody>
                    <a:bodyPr/>
                    <a:lstStyle/>
                    <a:p>
                      <a:pPr marL="342900" marR="0" lvl="0" indent="-342900" algn="l" defTabSz="914400" rtl="0" eaLnBrk="0" fontAlgn="base" latinLnBrk="0" hangingPunct="0">
                        <a:lnSpc>
                          <a:spcPct val="100000"/>
                        </a:lnSpc>
                        <a:spcBef>
                          <a:spcPct val="0"/>
                        </a:spcBef>
                        <a:spcAft>
                          <a:spcPct val="0"/>
                        </a:spcAft>
                        <a:buClrTx/>
                        <a:buSzTx/>
                        <a:buFontTx/>
                        <a:buNone/>
                        <a:tabLst/>
                      </a:pPr>
                      <a:r>
                        <a:rPr kumimoji="0" lang="es-ES_tradnl" sz="1800" b="1" i="1" u="none" strike="noStrike" cap="none" normalizeH="0" baseline="0" smtClean="0">
                          <a:ln>
                            <a:noFill/>
                          </a:ln>
                          <a:solidFill>
                            <a:schemeClr val="bg1"/>
                          </a:solidFill>
                          <a:effectLst>
                            <a:outerShdw blurRad="38100" dist="38100" dir="2700000" algn="tl">
                              <a:srgbClr val="C0C0C0"/>
                            </a:outerShdw>
                          </a:effectLst>
                          <a:latin typeface="Times New Roman" pitchFamily="18" charset="0"/>
                          <a:cs typeface="Times New Roman" pitchFamily="18" charset="0"/>
                        </a:rPr>
                        <a:t>  Derecho a Establecimiento</a:t>
                      </a:r>
                      <a:endParaRPr kumimoji="0" lang="es-ES_tradnl" sz="1800" b="1" i="1" u="none" strike="noStrike" cap="none" normalizeH="0" baseline="0" smtClean="0">
                        <a:ln>
                          <a:noFill/>
                        </a:ln>
                        <a:solidFill>
                          <a:schemeClr val="bg1"/>
                        </a:solidFill>
                        <a:effectLst>
                          <a:outerShdw blurRad="38100" dist="38100" dir="2700000" algn="tl">
                            <a:srgbClr val="C0C0C0"/>
                          </a:outerShdw>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c>
                  <a:txBody>
                    <a:bodyPr/>
                    <a:lstStyle/>
                    <a:p>
                      <a:pPr marL="0" marR="0" lvl="0" indent="0" algn="l" defTabSz="914400" rtl="0" eaLnBrk="0" fontAlgn="base" latinLnBrk="0" hangingPunct="0">
                        <a:lnSpc>
                          <a:spcPct val="100000"/>
                        </a:lnSpc>
                        <a:spcBef>
                          <a:spcPct val="20000"/>
                        </a:spcBef>
                        <a:spcAft>
                          <a:spcPct val="0"/>
                        </a:spcAft>
                        <a:buClr>
                          <a:srgbClr val="FF0000"/>
                        </a:buClr>
                        <a:buSzPct val="100000"/>
                        <a:buFontTx/>
                        <a:buNone/>
                        <a:tabLst/>
                      </a:pPr>
                      <a:endParaRPr kumimoji="0" lang="es-CL" sz="1800" b="0" i="0" u="none" strike="noStrike" cap="none" normalizeH="0" baseline="0" smtClean="0">
                        <a:ln>
                          <a:noFill/>
                        </a:ln>
                        <a:solidFill>
                          <a:schemeClr val="bg1"/>
                        </a:solidFill>
                        <a:effectLst/>
                        <a:latin typeface="Times New Roman" pitchFamily="18" charset="0"/>
                      </a:endParaRPr>
                    </a:p>
                  </a:txBody>
                  <a:tcPr marL="0" marR="0"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c>
                  <a:txBody>
                    <a:bodyPr/>
                    <a:lstStyle/>
                    <a:p>
                      <a:pPr marL="0" marR="0" lvl="0" indent="0" algn="l" defTabSz="914400" rtl="0" eaLnBrk="0" fontAlgn="base" latinLnBrk="0" hangingPunct="0">
                        <a:lnSpc>
                          <a:spcPct val="100000"/>
                        </a:lnSpc>
                        <a:spcBef>
                          <a:spcPct val="20000"/>
                        </a:spcBef>
                        <a:spcAft>
                          <a:spcPct val="0"/>
                        </a:spcAft>
                        <a:buClr>
                          <a:srgbClr val="FF0000"/>
                        </a:buClr>
                        <a:buSzPct val="100000"/>
                        <a:buFontTx/>
                        <a:buNone/>
                        <a:tabLst/>
                      </a:pPr>
                      <a:endParaRPr kumimoji="0" lang="es-CL" sz="1800" b="0" i="0" u="none" strike="noStrike" cap="none" normalizeH="0" baseline="0" smtClean="0">
                        <a:ln>
                          <a:noFill/>
                        </a:ln>
                        <a:solidFill>
                          <a:schemeClr val="bg1"/>
                        </a:solidFill>
                        <a:effectLst/>
                        <a:latin typeface="Times New Roman" pitchFamily="18" charset="0"/>
                      </a:endParaRPr>
                    </a:p>
                  </a:txBody>
                  <a:tcPr marL="0" marR="0"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c>
                  <a:txBody>
                    <a:bodyPr/>
                    <a:lstStyle/>
                    <a:p>
                      <a:pPr marL="0" marR="0" lvl="0" indent="0" algn="l" defTabSz="914400" rtl="0" eaLnBrk="0" fontAlgn="base" latinLnBrk="0" hangingPunct="0">
                        <a:lnSpc>
                          <a:spcPct val="100000"/>
                        </a:lnSpc>
                        <a:spcBef>
                          <a:spcPct val="20000"/>
                        </a:spcBef>
                        <a:spcAft>
                          <a:spcPct val="0"/>
                        </a:spcAft>
                        <a:buClr>
                          <a:srgbClr val="FF0000"/>
                        </a:buClr>
                        <a:buSzPct val="100000"/>
                        <a:buFontTx/>
                        <a:buNone/>
                        <a:tabLst/>
                      </a:pPr>
                      <a:endParaRPr kumimoji="0" lang="es-CL" sz="1800" b="0" i="0" u="none" strike="noStrike" cap="none" normalizeH="0" baseline="0" smtClean="0">
                        <a:ln>
                          <a:noFill/>
                        </a:ln>
                        <a:solidFill>
                          <a:schemeClr val="bg1"/>
                        </a:solidFill>
                        <a:effectLst/>
                        <a:latin typeface="Times New Roman" pitchFamily="18" charset="0"/>
                      </a:endParaRPr>
                    </a:p>
                  </a:txBody>
                  <a:tcPr marL="0" marR="0"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r>
              <a:tr h="344488">
                <a:tc>
                  <a:txBody>
                    <a:bodyPr/>
                    <a:lstStyle/>
                    <a:p>
                      <a:pPr marL="342900" marR="0" lvl="0" indent="-342900" algn="l" defTabSz="914400" rtl="0" eaLnBrk="0" fontAlgn="base" latinLnBrk="0" hangingPunct="0">
                        <a:lnSpc>
                          <a:spcPct val="100000"/>
                        </a:lnSpc>
                        <a:spcBef>
                          <a:spcPct val="0"/>
                        </a:spcBef>
                        <a:spcAft>
                          <a:spcPct val="0"/>
                        </a:spcAft>
                        <a:buClrTx/>
                        <a:buSzTx/>
                        <a:buFontTx/>
                        <a:buNone/>
                        <a:tabLst/>
                      </a:pPr>
                      <a:r>
                        <a:rPr kumimoji="0" lang="es-ES_tradnl" sz="1800" b="1" i="1" u="none" strike="noStrike" cap="none" normalizeH="0" baseline="0" smtClean="0">
                          <a:ln>
                            <a:noFill/>
                          </a:ln>
                          <a:solidFill>
                            <a:schemeClr val="bg1"/>
                          </a:solidFill>
                          <a:effectLst>
                            <a:outerShdw blurRad="38100" dist="38100" dir="2700000" algn="tl">
                              <a:srgbClr val="C0C0C0"/>
                            </a:outerShdw>
                          </a:effectLst>
                          <a:latin typeface="Times New Roman" pitchFamily="18" charset="0"/>
                          <a:cs typeface="Times New Roman" pitchFamily="18" charset="0"/>
                        </a:rPr>
                        <a:t>  Comercio Transfronterizo</a:t>
                      </a:r>
                      <a:endParaRPr kumimoji="0" lang="es-ES_tradnl" sz="1800" b="1" i="1" u="none" strike="noStrike" cap="none" normalizeH="0" baseline="0" smtClean="0">
                        <a:ln>
                          <a:noFill/>
                        </a:ln>
                        <a:solidFill>
                          <a:schemeClr val="bg1"/>
                        </a:solidFill>
                        <a:effectLst>
                          <a:outerShdw blurRad="38100" dist="38100" dir="2700000" algn="tl">
                            <a:srgbClr val="C0C0C0"/>
                          </a:outerShdw>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c>
                  <a:txBody>
                    <a:bodyPr/>
                    <a:lstStyle/>
                    <a:p>
                      <a:pPr marL="0" marR="0" lvl="0" indent="0" algn="l" defTabSz="914400" rtl="0" eaLnBrk="0" fontAlgn="base" latinLnBrk="0" hangingPunct="0">
                        <a:lnSpc>
                          <a:spcPct val="100000"/>
                        </a:lnSpc>
                        <a:spcBef>
                          <a:spcPct val="20000"/>
                        </a:spcBef>
                        <a:spcAft>
                          <a:spcPct val="0"/>
                        </a:spcAft>
                        <a:buClr>
                          <a:srgbClr val="FF0000"/>
                        </a:buClr>
                        <a:buSzPct val="100000"/>
                        <a:buFontTx/>
                        <a:buNone/>
                        <a:tabLst/>
                      </a:pPr>
                      <a:endParaRPr kumimoji="0" lang="es-CL" sz="1800" b="0" i="0" u="none" strike="noStrike" cap="none" normalizeH="0" baseline="0" smtClean="0">
                        <a:ln>
                          <a:noFill/>
                        </a:ln>
                        <a:solidFill>
                          <a:schemeClr val="bg1"/>
                        </a:solidFill>
                        <a:effectLst/>
                        <a:latin typeface="Times New Roman" pitchFamily="18" charset="0"/>
                      </a:endParaRPr>
                    </a:p>
                  </a:txBody>
                  <a:tcPr marL="0" marR="0"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c>
                  <a:txBody>
                    <a:bodyPr/>
                    <a:lstStyle/>
                    <a:p>
                      <a:pPr marL="0" marR="0" lvl="0" indent="0" algn="l" defTabSz="914400" rtl="0" eaLnBrk="0" fontAlgn="base" latinLnBrk="0" hangingPunct="0">
                        <a:lnSpc>
                          <a:spcPct val="100000"/>
                        </a:lnSpc>
                        <a:spcBef>
                          <a:spcPct val="20000"/>
                        </a:spcBef>
                        <a:spcAft>
                          <a:spcPct val="0"/>
                        </a:spcAft>
                        <a:buClr>
                          <a:srgbClr val="FF0000"/>
                        </a:buClr>
                        <a:buSzPct val="100000"/>
                        <a:buFontTx/>
                        <a:buNone/>
                        <a:tabLst/>
                      </a:pPr>
                      <a:endParaRPr kumimoji="0" lang="es-CL" sz="1800" b="0" i="0" u="none" strike="noStrike" cap="none" normalizeH="0" baseline="0" smtClean="0">
                        <a:ln>
                          <a:noFill/>
                        </a:ln>
                        <a:solidFill>
                          <a:schemeClr val="bg1"/>
                        </a:solidFill>
                        <a:effectLst/>
                        <a:latin typeface="Times New Roman" pitchFamily="18" charset="0"/>
                      </a:endParaRPr>
                    </a:p>
                  </a:txBody>
                  <a:tcPr marL="0" marR="0"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c>
                  <a:txBody>
                    <a:bodyPr/>
                    <a:lstStyle/>
                    <a:p>
                      <a:pPr marL="0" marR="0" lvl="0" indent="0" algn="l" defTabSz="914400" rtl="0" eaLnBrk="0" fontAlgn="base" latinLnBrk="0" hangingPunct="0">
                        <a:lnSpc>
                          <a:spcPct val="100000"/>
                        </a:lnSpc>
                        <a:spcBef>
                          <a:spcPct val="20000"/>
                        </a:spcBef>
                        <a:spcAft>
                          <a:spcPct val="0"/>
                        </a:spcAft>
                        <a:buClr>
                          <a:srgbClr val="FF0000"/>
                        </a:buClr>
                        <a:buSzPct val="100000"/>
                        <a:buFontTx/>
                        <a:buNone/>
                        <a:tabLst/>
                      </a:pPr>
                      <a:endParaRPr kumimoji="0" lang="es-CL" sz="1800" b="0" i="0" u="none" strike="noStrike" cap="none" normalizeH="0" baseline="0" smtClean="0">
                        <a:ln>
                          <a:noFill/>
                        </a:ln>
                        <a:solidFill>
                          <a:schemeClr val="bg1"/>
                        </a:solidFill>
                        <a:effectLst/>
                        <a:latin typeface="Times New Roman" pitchFamily="18" charset="0"/>
                      </a:endParaRPr>
                    </a:p>
                  </a:txBody>
                  <a:tcPr marL="0" marR="0"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r>
              <a:tr h="342900">
                <a:tc>
                  <a:txBody>
                    <a:bodyPr/>
                    <a:lstStyle/>
                    <a:p>
                      <a:pPr marL="342900" marR="0" lvl="0" indent="-342900" algn="l" defTabSz="914400" rtl="0" eaLnBrk="0" fontAlgn="base" latinLnBrk="0" hangingPunct="0">
                        <a:lnSpc>
                          <a:spcPct val="100000"/>
                        </a:lnSpc>
                        <a:spcBef>
                          <a:spcPct val="0"/>
                        </a:spcBef>
                        <a:spcAft>
                          <a:spcPct val="0"/>
                        </a:spcAft>
                        <a:buClrTx/>
                        <a:buSzTx/>
                        <a:buFontTx/>
                        <a:buNone/>
                        <a:tabLst/>
                      </a:pPr>
                      <a:r>
                        <a:rPr kumimoji="0" lang="es-ES_tradnl" sz="1800" b="1" i="1" u="none" strike="noStrike" cap="none" normalizeH="0" baseline="0" smtClean="0">
                          <a:ln>
                            <a:noFill/>
                          </a:ln>
                          <a:solidFill>
                            <a:schemeClr val="bg1"/>
                          </a:solidFill>
                          <a:effectLst>
                            <a:outerShdw blurRad="38100" dist="38100" dir="2700000" algn="tl">
                              <a:srgbClr val="C0C0C0"/>
                            </a:outerShdw>
                          </a:effectLst>
                          <a:latin typeface="Times New Roman" pitchFamily="18" charset="0"/>
                          <a:cs typeface="Times New Roman" pitchFamily="18" charset="0"/>
                        </a:rPr>
                        <a:t>  Nuevos Servicios Financieros</a:t>
                      </a:r>
                      <a:endParaRPr kumimoji="0" lang="es-ES_tradnl" sz="1800" b="1" i="1" u="none" strike="noStrike" cap="none" normalizeH="0" baseline="0" smtClean="0">
                        <a:ln>
                          <a:noFill/>
                        </a:ln>
                        <a:solidFill>
                          <a:schemeClr val="bg1"/>
                        </a:solidFill>
                        <a:effectLst>
                          <a:outerShdw blurRad="38100" dist="38100" dir="2700000" algn="tl">
                            <a:srgbClr val="C0C0C0"/>
                          </a:outerShdw>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c>
                  <a:txBody>
                    <a:bodyPr/>
                    <a:lstStyle/>
                    <a:p>
                      <a:pPr marL="0" marR="0" lvl="0" indent="0" algn="l" defTabSz="914400" rtl="0" eaLnBrk="0" fontAlgn="base" latinLnBrk="0" hangingPunct="0">
                        <a:lnSpc>
                          <a:spcPct val="100000"/>
                        </a:lnSpc>
                        <a:spcBef>
                          <a:spcPct val="20000"/>
                        </a:spcBef>
                        <a:spcAft>
                          <a:spcPct val="0"/>
                        </a:spcAft>
                        <a:buClr>
                          <a:srgbClr val="FF0000"/>
                        </a:buClr>
                        <a:buSzPct val="100000"/>
                        <a:buFontTx/>
                        <a:buNone/>
                        <a:tabLst/>
                      </a:pPr>
                      <a:endParaRPr kumimoji="0" lang="es-CL" sz="1800" b="0" i="0" u="none" strike="noStrike" cap="none" normalizeH="0" baseline="0" smtClean="0">
                        <a:ln>
                          <a:noFill/>
                        </a:ln>
                        <a:solidFill>
                          <a:schemeClr val="bg1"/>
                        </a:solidFill>
                        <a:effectLst/>
                        <a:latin typeface="Times New Roman" pitchFamily="18" charset="0"/>
                      </a:endParaRPr>
                    </a:p>
                  </a:txBody>
                  <a:tcPr marL="0" marR="0"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c>
                  <a:txBody>
                    <a:bodyPr/>
                    <a:lstStyle/>
                    <a:p>
                      <a:pPr marL="0" marR="0" lvl="0" indent="0" algn="l" defTabSz="914400" rtl="0" eaLnBrk="0" fontAlgn="base" latinLnBrk="0" hangingPunct="0">
                        <a:lnSpc>
                          <a:spcPct val="100000"/>
                        </a:lnSpc>
                        <a:spcBef>
                          <a:spcPct val="20000"/>
                        </a:spcBef>
                        <a:spcAft>
                          <a:spcPct val="0"/>
                        </a:spcAft>
                        <a:buClr>
                          <a:srgbClr val="FF0000"/>
                        </a:buClr>
                        <a:buSzPct val="100000"/>
                        <a:buFontTx/>
                        <a:buNone/>
                        <a:tabLst/>
                      </a:pPr>
                      <a:endParaRPr kumimoji="0" lang="es-CL" sz="1800" b="0" i="0" u="none" strike="noStrike" cap="none" normalizeH="0" baseline="0" smtClean="0">
                        <a:ln>
                          <a:noFill/>
                        </a:ln>
                        <a:solidFill>
                          <a:schemeClr val="bg1"/>
                        </a:solidFill>
                        <a:effectLst/>
                        <a:latin typeface="Times New Roman" pitchFamily="18" charset="0"/>
                      </a:endParaRPr>
                    </a:p>
                  </a:txBody>
                  <a:tcPr marL="0" marR="0"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c>
                  <a:txBody>
                    <a:bodyPr/>
                    <a:lstStyle/>
                    <a:p>
                      <a:pPr marL="0" marR="0" lvl="0" indent="0" algn="l" defTabSz="914400" rtl="0" eaLnBrk="0" fontAlgn="base" latinLnBrk="0" hangingPunct="0">
                        <a:lnSpc>
                          <a:spcPct val="100000"/>
                        </a:lnSpc>
                        <a:spcBef>
                          <a:spcPct val="20000"/>
                        </a:spcBef>
                        <a:spcAft>
                          <a:spcPct val="0"/>
                        </a:spcAft>
                        <a:buClr>
                          <a:srgbClr val="FF0000"/>
                        </a:buClr>
                        <a:buSzPct val="100000"/>
                        <a:buFontTx/>
                        <a:buNone/>
                        <a:tabLst/>
                      </a:pPr>
                      <a:endParaRPr kumimoji="0" lang="es-CL" sz="1800" b="0" i="0" u="none" strike="noStrike" cap="none" normalizeH="0" baseline="0" smtClean="0">
                        <a:ln>
                          <a:noFill/>
                        </a:ln>
                        <a:solidFill>
                          <a:schemeClr val="bg1"/>
                        </a:solidFill>
                        <a:effectLst/>
                        <a:latin typeface="Times New Roman" pitchFamily="18" charset="0"/>
                      </a:endParaRPr>
                    </a:p>
                  </a:txBody>
                  <a:tcPr marL="0" marR="0"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r>
              <a:tr h="360363">
                <a:tc>
                  <a:txBody>
                    <a:bodyPr/>
                    <a:lstStyle/>
                    <a:p>
                      <a:pPr marL="342900" marR="0" lvl="0" indent="-342900" algn="l" defTabSz="914400" rtl="0" eaLnBrk="0" fontAlgn="base" latinLnBrk="0" hangingPunct="0">
                        <a:lnSpc>
                          <a:spcPct val="100000"/>
                        </a:lnSpc>
                        <a:spcBef>
                          <a:spcPct val="0"/>
                        </a:spcBef>
                        <a:spcAft>
                          <a:spcPct val="0"/>
                        </a:spcAft>
                        <a:buClrTx/>
                        <a:buSzTx/>
                        <a:buFontTx/>
                        <a:buNone/>
                        <a:tabLst/>
                      </a:pPr>
                      <a:r>
                        <a:rPr kumimoji="0" lang="es-ES_tradnl" sz="1800" b="1" i="1" u="none" strike="noStrike" cap="none" normalizeH="0" baseline="0" smtClean="0">
                          <a:ln>
                            <a:noFill/>
                          </a:ln>
                          <a:solidFill>
                            <a:schemeClr val="bg1"/>
                          </a:solidFill>
                          <a:effectLst>
                            <a:outerShdw blurRad="38100" dist="38100" dir="2700000" algn="tl">
                              <a:srgbClr val="C0C0C0"/>
                            </a:outerShdw>
                          </a:effectLst>
                          <a:latin typeface="Times New Roman" pitchFamily="18" charset="0"/>
                          <a:cs typeface="Times New Roman" pitchFamily="18" charset="0"/>
                        </a:rPr>
                        <a:t>  Marco Regulatorio</a:t>
                      </a:r>
                      <a:endParaRPr kumimoji="0" lang="es-ES_tradnl" sz="1800" b="1" i="1" u="none" strike="noStrike" cap="none" normalizeH="0" baseline="0" smtClean="0">
                        <a:ln>
                          <a:noFill/>
                        </a:ln>
                        <a:solidFill>
                          <a:schemeClr val="bg1"/>
                        </a:solidFill>
                        <a:effectLst>
                          <a:outerShdw blurRad="38100" dist="38100" dir="2700000" algn="tl">
                            <a:srgbClr val="C0C0C0"/>
                          </a:outerShdw>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c>
                  <a:txBody>
                    <a:bodyPr/>
                    <a:lstStyle/>
                    <a:p>
                      <a:pPr marL="0" marR="0" lvl="0" indent="0" algn="l" defTabSz="914400" rtl="0" eaLnBrk="0" fontAlgn="base" latinLnBrk="0" hangingPunct="0">
                        <a:lnSpc>
                          <a:spcPct val="100000"/>
                        </a:lnSpc>
                        <a:spcBef>
                          <a:spcPct val="20000"/>
                        </a:spcBef>
                        <a:spcAft>
                          <a:spcPct val="0"/>
                        </a:spcAft>
                        <a:buClr>
                          <a:srgbClr val="FF0000"/>
                        </a:buClr>
                        <a:buSzPct val="100000"/>
                        <a:buFontTx/>
                        <a:buNone/>
                        <a:tabLst/>
                      </a:pPr>
                      <a:endParaRPr kumimoji="0" lang="es-CL" sz="1800" b="0" i="0" u="none" strike="noStrike" cap="none" normalizeH="0" baseline="0" smtClean="0">
                        <a:ln>
                          <a:noFill/>
                        </a:ln>
                        <a:solidFill>
                          <a:schemeClr val="bg1"/>
                        </a:solidFill>
                        <a:effectLst/>
                        <a:latin typeface="Times New Roman" pitchFamily="18" charset="0"/>
                      </a:endParaRPr>
                    </a:p>
                  </a:txBody>
                  <a:tcPr marL="0" marR="0"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c>
                  <a:txBody>
                    <a:bodyPr/>
                    <a:lstStyle/>
                    <a:p>
                      <a:pPr marL="0" marR="0" lvl="0" indent="0" algn="l" defTabSz="914400" rtl="0" eaLnBrk="0" fontAlgn="base" latinLnBrk="0" hangingPunct="0">
                        <a:lnSpc>
                          <a:spcPct val="100000"/>
                        </a:lnSpc>
                        <a:spcBef>
                          <a:spcPct val="20000"/>
                        </a:spcBef>
                        <a:spcAft>
                          <a:spcPct val="0"/>
                        </a:spcAft>
                        <a:buClr>
                          <a:srgbClr val="FF0000"/>
                        </a:buClr>
                        <a:buSzPct val="100000"/>
                        <a:buFontTx/>
                        <a:buNone/>
                        <a:tabLst/>
                      </a:pPr>
                      <a:endParaRPr kumimoji="0" lang="es-CL" sz="1800" b="0" i="0" u="none" strike="noStrike" cap="none" normalizeH="0" baseline="0" smtClean="0">
                        <a:ln>
                          <a:noFill/>
                        </a:ln>
                        <a:solidFill>
                          <a:schemeClr val="bg1"/>
                        </a:solidFill>
                        <a:effectLst/>
                        <a:latin typeface="Times New Roman" pitchFamily="18" charset="0"/>
                      </a:endParaRPr>
                    </a:p>
                  </a:txBody>
                  <a:tcPr marL="0" marR="0"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c>
                  <a:txBody>
                    <a:bodyPr/>
                    <a:lstStyle/>
                    <a:p>
                      <a:pPr marL="0" marR="0" lvl="0" indent="0" algn="l" defTabSz="914400" rtl="0" eaLnBrk="0" fontAlgn="base" latinLnBrk="0" hangingPunct="0">
                        <a:lnSpc>
                          <a:spcPct val="100000"/>
                        </a:lnSpc>
                        <a:spcBef>
                          <a:spcPct val="20000"/>
                        </a:spcBef>
                        <a:spcAft>
                          <a:spcPct val="0"/>
                        </a:spcAft>
                        <a:buClr>
                          <a:srgbClr val="FF0000"/>
                        </a:buClr>
                        <a:buSzPct val="100000"/>
                        <a:buFontTx/>
                        <a:buNone/>
                        <a:tabLst/>
                      </a:pPr>
                      <a:endParaRPr kumimoji="0" lang="es-CL" sz="1800" b="0" i="0" u="none" strike="noStrike" cap="none" normalizeH="0" baseline="0" smtClean="0">
                        <a:ln>
                          <a:noFill/>
                        </a:ln>
                        <a:solidFill>
                          <a:schemeClr val="bg1"/>
                        </a:solidFill>
                        <a:effectLst/>
                        <a:latin typeface="Times New Roman" pitchFamily="18" charset="0"/>
                      </a:endParaRPr>
                    </a:p>
                  </a:txBody>
                  <a:tcPr marL="0" marR="0"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r>
              <a:tr h="342900">
                <a:tc>
                  <a:txBody>
                    <a:bodyPr/>
                    <a:lstStyle/>
                    <a:p>
                      <a:pPr marL="342900" marR="0" lvl="0" indent="-342900" algn="l" defTabSz="914400" rtl="0" eaLnBrk="0" fontAlgn="base" latinLnBrk="0" hangingPunct="0">
                        <a:lnSpc>
                          <a:spcPct val="100000"/>
                        </a:lnSpc>
                        <a:spcBef>
                          <a:spcPct val="0"/>
                        </a:spcBef>
                        <a:spcAft>
                          <a:spcPct val="0"/>
                        </a:spcAft>
                        <a:buClrTx/>
                        <a:buSzTx/>
                        <a:buFontTx/>
                        <a:buNone/>
                        <a:tabLst/>
                      </a:pPr>
                      <a:r>
                        <a:rPr kumimoji="0" lang="es-ES_tradnl" sz="1800" b="1" i="1" u="none" strike="noStrike" cap="none" normalizeH="0" baseline="0" smtClean="0">
                          <a:ln>
                            <a:noFill/>
                          </a:ln>
                          <a:solidFill>
                            <a:schemeClr val="bg1"/>
                          </a:solidFill>
                          <a:effectLst>
                            <a:outerShdw blurRad="38100" dist="38100" dir="2700000" algn="tl">
                              <a:srgbClr val="C0C0C0"/>
                            </a:outerShdw>
                          </a:effectLst>
                          <a:latin typeface="Times New Roman" pitchFamily="18" charset="0"/>
                          <a:cs typeface="Times New Roman" pitchFamily="18" charset="0"/>
                        </a:rPr>
                        <a:t> Tratamiento Tributario</a:t>
                      </a:r>
                      <a:endParaRPr kumimoji="0" lang="es-ES_tradnl" sz="1800" b="1" i="1" u="none" strike="noStrike" cap="none" normalizeH="0" baseline="0" smtClean="0">
                        <a:ln>
                          <a:noFill/>
                        </a:ln>
                        <a:solidFill>
                          <a:schemeClr val="bg1"/>
                        </a:solidFill>
                        <a:effectLst>
                          <a:outerShdw blurRad="38100" dist="38100" dir="2700000" algn="tl">
                            <a:srgbClr val="C0C0C0"/>
                          </a:outerShdw>
                        </a:effectLst>
                        <a:latin typeface="Times New Roman" pitchFamily="18" charset="0"/>
                      </a:endParaRPr>
                    </a:p>
                  </a:txBody>
                  <a:tcPr marL="0" marR="0"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c>
                  <a:txBody>
                    <a:bodyPr/>
                    <a:lstStyle/>
                    <a:p>
                      <a:pPr marL="0" marR="0" lvl="0" indent="0" algn="l" defTabSz="914400" rtl="0" eaLnBrk="0" fontAlgn="base" latinLnBrk="0" hangingPunct="0">
                        <a:lnSpc>
                          <a:spcPct val="100000"/>
                        </a:lnSpc>
                        <a:spcBef>
                          <a:spcPct val="20000"/>
                        </a:spcBef>
                        <a:spcAft>
                          <a:spcPct val="0"/>
                        </a:spcAft>
                        <a:buClr>
                          <a:srgbClr val="FF0000"/>
                        </a:buClr>
                        <a:buSzPct val="100000"/>
                        <a:buFontTx/>
                        <a:buNone/>
                        <a:tabLst/>
                      </a:pPr>
                      <a:endParaRPr kumimoji="0" lang="es-CL" sz="1800" b="0" i="0" u="none" strike="noStrike" cap="none" normalizeH="0" baseline="0" smtClean="0">
                        <a:ln>
                          <a:noFill/>
                        </a:ln>
                        <a:solidFill>
                          <a:schemeClr val="bg1"/>
                        </a:solidFill>
                        <a:effectLst/>
                        <a:latin typeface="Times New Roman" pitchFamily="18" charset="0"/>
                      </a:endParaRPr>
                    </a:p>
                  </a:txBody>
                  <a:tcPr marL="0" marR="0"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c>
                  <a:txBody>
                    <a:bodyPr/>
                    <a:lstStyle/>
                    <a:p>
                      <a:pPr marL="0" marR="0" lvl="0" indent="0" algn="l" defTabSz="914400" rtl="0" eaLnBrk="0" fontAlgn="base" latinLnBrk="0" hangingPunct="0">
                        <a:lnSpc>
                          <a:spcPct val="100000"/>
                        </a:lnSpc>
                        <a:spcBef>
                          <a:spcPct val="20000"/>
                        </a:spcBef>
                        <a:spcAft>
                          <a:spcPct val="0"/>
                        </a:spcAft>
                        <a:buClr>
                          <a:srgbClr val="FF0000"/>
                        </a:buClr>
                        <a:buSzPct val="100000"/>
                        <a:buFontTx/>
                        <a:buNone/>
                        <a:tabLst/>
                      </a:pPr>
                      <a:endParaRPr kumimoji="0" lang="es-CL" sz="1800" b="0" i="0" u="none" strike="noStrike" cap="none" normalizeH="0" baseline="0" smtClean="0">
                        <a:ln>
                          <a:noFill/>
                        </a:ln>
                        <a:solidFill>
                          <a:schemeClr val="bg1"/>
                        </a:solidFill>
                        <a:effectLst/>
                        <a:latin typeface="Times New Roman" pitchFamily="18" charset="0"/>
                      </a:endParaRPr>
                    </a:p>
                  </a:txBody>
                  <a:tcPr marL="0" marR="0"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c>
                  <a:txBody>
                    <a:bodyPr/>
                    <a:lstStyle/>
                    <a:p>
                      <a:pPr marL="0" marR="0" lvl="0" indent="0" algn="l" defTabSz="914400" rtl="0" eaLnBrk="0" fontAlgn="base" latinLnBrk="0" hangingPunct="0">
                        <a:lnSpc>
                          <a:spcPct val="100000"/>
                        </a:lnSpc>
                        <a:spcBef>
                          <a:spcPct val="20000"/>
                        </a:spcBef>
                        <a:spcAft>
                          <a:spcPct val="0"/>
                        </a:spcAft>
                        <a:buClr>
                          <a:srgbClr val="FF0000"/>
                        </a:buClr>
                        <a:buSzPct val="100000"/>
                        <a:buFontTx/>
                        <a:buNone/>
                        <a:tabLst/>
                      </a:pPr>
                      <a:endParaRPr kumimoji="0" lang="es-CL" sz="1800" b="0" i="0" u="none" strike="noStrike" cap="none" normalizeH="0" baseline="0" smtClean="0">
                        <a:ln>
                          <a:noFill/>
                        </a:ln>
                        <a:solidFill>
                          <a:schemeClr val="bg1"/>
                        </a:solidFill>
                        <a:effectLst/>
                        <a:latin typeface="Times New Roman" pitchFamily="18" charset="0"/>
                      </a:endParaRPr>
                    </a:p>
                  </a:txBody>
                  <a:tcPr marL="0" marR="0"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FF"/>
                    </a:solidFill>
                  </a:tcPr>
                </a:tc>
              </a:tr>
            </a:tbl>
          </a:graphicData>
        </a:graphic>
      </p:graphicFrame>
    </p:spTree>
  </p:cSld>
  <p:clrMapOvr>
    <a:masterClrMapping/>
  </p:clrMapOvr>
  <p:transition/>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84546"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484547"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484548" name="Rectangle 4"/>
          <p:cNvSpPr>
            <a:spLocks noGrp="1" noChangeArrowheads="1"/>
          </p:cNvSpPr>
          <p:nvPr>
            <p:ph type="title"/>
          </p:nvPr>
        </p:nvSpPr>
        <p:spPr>
          <a:xfrm>
            <a:off x="360363" y="0"/>
            <a:ext cx="8459787" cy="1628775"/>
          </a:xfrm>
        </p:spPr>
        <p:txBody>
          <a:bodyPr/>
          <a:lstStyle/>
          <a:p>
            <a:pPr algn="l"/>
            <a:r>
              <a:rPr lang="es-CL" b="1" i="1">
                <a:effectLst>
                  <a:outerShdw blurRad="38100" dist="38100" dir="2700000" algn="tl">
                    <a:srgbClr val="000000"/>
                  </a:outerShdw>
                </a:effectLst>
              </a:rPr>
              <a:t>5. Metodología para la NSF</a:t>
            </a:r>
            <a:endParaRPr lang="es-CL" sz="3800" b="1" i="1">
              <a:effectLst>
                <a:outerShdw blurRad="38100" dist="38100" dir="2700000" algn="tl">
                  <a:srgbClr val="000000"/>
                </a:outerShdw>
              </a:effectLst>
            </a:endParaRPr>
          </a:p>
        </p:txBody>
      </p:sp>
      <p:sp>
        <p:nvSpPr>
          <p:cNvPr id="5484550" name="Rectangle 6"/>
          <p:cNvSpPr>
            <a:spLocks noGrp="1" noChangeArrowheads="1"/>
          </p:cNvSpPr>
          <p:nvPr>
            <p:ph type="body" idx="1"/>
          </p:nvPr>
        </p:nvSpPr>
        <p:spPr>
          <a:xfrm>
            <a:off x="685800" y="1628775"/>
            <a:ext cx="7772400" cy="4114800"/>
          </a:xfrm>
        </p:spPr>
        <p:txBody>
          <a:bodyPr/>
          <a:lstStyle/>
          <a:p>
            <a:pPr>
              <a:lnSpc>
                <a:spcPct val="90000"/>
              </a:lnSpc>
              <a:buClr>
                <a:srgbClr val="99CCFF"/>
              </a:buClr>
              <a:buFont typeface="Wingdings" pitchFamily="2" charset="2"/>
              <a:buNone/>
            </a:pPr>
            <a:r>
              <a:rPr lang="es-CL" sz="2600" u="sng">
                <a:solidFill>
                  <a:srgbClr val="FFFFFF"/>
                </a:solidFill>
              </a:rPr>
              <a:t>Eficiencia</a:t>
            </a:r>
            <a:r>
              <a:rPr lang="es-CL" sz="2600">
                <a:solidFill>
                  <a:srgbClr val="FFFFFF"/>
                </a:solidFill>
              </a:rPr>
              <a:t> </a:t>
            </a:r>
          </a:p>
          <a:p>
            <a:pPr>
              <a:lnSpc>
                <a:spcPct val="90000"/>
              </a:lnSpc>
              <a:buClr>
                <a:srgbClr val="99CCFF"/>
              </a:buClr>
              <a:buFont typeface="Wingdings" pitchFamily="2" charset="2"/>
              <a:buNone/>
            </a:pPr>
            <a:endParaRPr lang="es-CL" sz="2600">
              <a:solidFill>
                <a:srgbClr val="FFFFFF"/>
              </a:solidFill>
            </a:endParaRPr>
          </a:p>
          <a:p>
            <a:pPr>
              <a:lnSpc>
                <a:spcPct val="90000"/>
              </a:lnSpc>
              <a:buClr>
                <a:srgbClr val="99CCFF"/>
              </a:buClr>
              <a:buFont typeface="Wingdings" pitchFamily="2" charset="2"/>
              <a:buChar char="§"/>
            </a:pPr>
            <a:r>
              <a:rPr lang="es-CL" sz="2600">
                <a:solidFill>
                  <a:srgbClr val="FFFFFF"/>
                </a:solidFill>
              </a:rPr>
              <a:t>El comercio internacional de servicios financieros permite que se generen ganancias de eficiencia.</a:t>
            </a:r>
          </a:p>
          <a:p>
            <a:pPr>
              <a:lnSpc>
                <a:spcPct val="90000"/>
              </a:lnSpc>
              <a:buClr>
                <a:srgbClr val="99CCFF"/>
              </a:buClr>
              <a:buFont typeface="Wingdings" pitchFamily="2" charset="2"/>
              <a:buChar char="§"/>
            </a:pPr>
            <a:endParaRPr lang="es-CL" sz="2600">
              <a:solidFill>
                <a:srgbClr val="FFFFFF"/>
              </a:solidFill>
            </a:endParaRPr>
          </a:p>
          <a:p>
            <a:pPr>
              <a:lnSpc>
                <a:spcPct val="90000"/>
              </a:lnSpc>
              <a:buClr>
                <a:srgbClr val="99CCFF"/>
              </a:buClr>
              <a:buFont typeface="Wingdings" pitchFamily="2" charset="2"/>
              <a:buChar char="§"/>
            </a:pPr>
            <a:r>
              <a:rPr lang="es-CL" sz="2600">
                <a:solidFill>
                  <a:srgbClr val="FFFFFF"/>
                </a:solidFill>
              </a:rPr>
              <a:t>Para evaluar estas ganancias esperadas, se deberán utilizar los indicadores disponibles. Normalmente incluyen el grado de internacionalización de la industria, el costo relativo del servicio financiero; y la cobertura relativa del servicio.</a:t>
            </a:r>
          </a:p>
        </p:txBody>
      </p:sp>
    </p:spTree>
  </p:cSld>
  <p:clrMapOvr>
    <a:masterClrMapping/>
  </p:clrMapOvr>
  <p:transition/>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86594"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486595"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486596" name="Rectangle 4"/>
          <p:cNvSpPr>
            <a:spLocks noGrp="1" noChangeArrowheads="1"/>
          </p:cNvSpPr>
          <p:nvPr>
            <p:ph type="title"/>
          </p:nvPr>
        </p:nvSpPr>
        <p:spPr>
          <a:xfrm>
            <a:off x="360363" y="0"/>
            <a:ext cx="8459787" cy="1628775"/>
          </a:xfrm>
        </p:spPr>
        <p:txBody>
          <a:bodyPr/>
          <a:lstStyle/>
          <a:p>
            <a:pPr algn="l"/>
            <a:r>
              <a:rPr lang="es-CL" b="1" i="1">
                <a:effectLst>
                  <a:outerShdw blurRad="38100" dist="38100" dir="2700000" algn="tl">
                    <a:srgbClr val="000000"/>
                  </a:outerShdw>
                </a:effectLst>
              </a:rPr>
              <a:t>5. Metodología para la NSF</a:t>
            </a:r>
            <a:endParaRPr lang="es-CL" sz="3800" b="1" i="1">
              <a:effectLst>
                <a:outerShdw blurRad="38100" dist="38100" dir="2700000" algn="tl">
                  <a:srgbClr val="000000"/>
                </a:outerShdw>
              </a:effectLst>
            </a:endParaRPr>
          </a:p>
        </p:txBody>
      </p:sp>
      <p:sp>
        <p:nvSpPr>
          <p:cNvPr id="5486598" name="Rectangle 6"/>
          <p:cNvSpPr>
            <a:spLocks noGrp="1" noChangeArrowheads="1"/>
          </p:cNvSpPr>
          <p:nvPr>
            <p:ph type="body" idx="1"/>
          </p:nvPr>
        </p:nvSpPr>
        <p:spPr>
          <a:xfrm>
            <a:off x="685800" y="1773238"/>
            <a:ext cx="8134350" cy="4114800"/>
          </a:xfrm>
        </p:spPr>
        <p:txBody>
          <a:bodyPr/>
          <a:lstStyle/>
          <a:p>
            <a:pPr>
              <a:buClr>
                <a:srgbClr val="99CCFF"/>
              </a:buClr>
              <a:buFont typeface="Wingdings" pitchFamily="2" charset="2"/>
              <a:buNone/>
            </a:pPr>
            <a:r>
              <a:rPr lang="es-ES" sz="2600" u="sng">
                <a:solidFill>
                  <a:srgbClr val="FFFFFF"/>
                </a:solidFill>
              </a:rPr>
              <a:t>Producción Local</a:t>
            </a:r>
          </a:p>
          <a:p>
            <a:pPr>
              <a:buClr>
                <a:srgbClr val="99CCFF"/>
              </a:buClr>
              <a:buFont typeface="Wingdings" pitchFamily="2" charset="2"/>
              <a:buChar char="§"/>
            </a:pPr>
            <a:endParaRPr lang="es-ES" sz="2600" u="sng">
              <a:solidFill>
                <a:srgbClr val="FFFFFF"/>
              </a:solidFill>
            </a:endParaRPr>
          </a:p>
          <a:p>
            <a:pPr>
              <a:buClr>
                <a:srgbClr val="99CCFF"/>
              </a:buClr>
              <a:buFont typeface="Wingdings" pitchFamily="2" charset="2"/>
              <a:buChar char="§"/>
            </a:pPr>
            <a:r>
              <a:rPr lang="es-CL" sz="2600">
                <a:solidFill>
                  <a:srgbClr val="FFFFFF"/>
                </a:solidFill>
              </a:rPr>
              <a:t>El comercio internacional de servicios financieros puede significar el desplazamiento de la industria nacional. </a:t>
            </a:r>
          </a:p>
          <a:p>
            <a:pPr>
              <a:buClr>
                <a:srgbClr val="99CCFF"/>
              </a:buClr>
              <a:buFont typeface="Wingdings" pitchFamily="2" charset="2"/>
              <a:buChar char="§"/>
            </a:pPr>
            <a:endParaRPr lang="es-CL" sz="2600">
              <a:solidFill>
                <a:srgbClr val="FFFFFF"/>
              </a:solidFill>
            </a:endParaRPr>
          </a:p>
          <a:p>
            <a:pPr>
              <a:buClr>
                <a:srgbClr val="99CCFF"/>
              </a:buClr>
              <a:buFont typeface="Wingdings" pitchFamily="2" charset="2"/>
              <a:buChar char="§"/>
            </a:pPr>
            <a:r>
              <a:rPr lang="es-CL" sz="2600">
                <a:solidFill>
                  <a:srgbClr val="FFFFFF"/>
                </a:solidFill>
              </a:rPr>
              <a:t> Para evaluar el efecto sobre los proveedores domésticos de servicios financieros se pueden utilizar los mismos indicadores que se usan para medir las ganancias en eficiencia.</a:t>
            </a:r>
          </a:p>
        </p:txBody>
      </p:sp>
    </p:spTree>
  </p:cSld>
  <p:clrMapOvr>
    <a:masterClrMapping/>
  </p:clrMapOvr>
  <p:transition/>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88642"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488643"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488644" name="Rectangle 4"/>
          <p:cNvSpPr>
            <a:spLocks noGrp="1" noChangeArrowheads="1"/>
          </p:cNvSpPr>
          <p:nvPr>
            <p:ph type="title"/>
          </p:nvPr>
        </p:nvSpPr>
        <p:spPr>
          <a:xfrm>
            <a:off x="360363" y="0"/>
            <a:ext cx="8459787" cy="1628775"/>
          </a:xfrm>
        </p:spPr>
        <p:txBody>
          <a:bodyPr/>
          <a:lstStyle/>
          <a:p>
            <a:pPr algn="l"/>
            <a:r>
              <a:rPr lang="es-CL" b="1" i="1">
                <a:effectLst>
                  <a:outerShdw blurRad="38100" dist="38100" dir="2700000" algn="tl">
                    <a:srgbClr val="000000"/>
                  </a:outerShdw>
                </a:effectLst>
              </a:rPr>
              <a:t>5. Metodología para la NSF</a:t>
            </a:r>
            <a:endParaRPr lang="es-CL" sz="3800" b="1" i="1">
              <a:effectLst>
                <a:outerShdw blurRad="38100" dist="38100" dir="2700000" algn="tl">
                  <a:srgbClr val="000000"/>
                </a:outerShdw>
              </a:effectLst>
            </a:endParaRPr>
          </a:p>
        </p:txBody>
      </p:sp>
      <p:sp>
        <p:nvSpPr>
          <p:cNvPr id="5488646" name="Rectangle 6"/>
          <p:cNvSpPr>
            <a:spLocks noGrp="1" noChangeArrowheads="1"/>
          </p:cNvSpPr>
          <p:nvPr>
            <p:ph type="body" idx="1"/>
          </p:nvPr>
        </p:nvSpPr>
        <p:spPr>
          <a:xfrm>
            <a:off x="323850" y="1981200"/>
            <a:ext cx="8134350" cy="4114800"/>
          </a:xfrm>
        </p:spPr>
        <p:txBody>
          <a:bodyPr/>
          <a:lstStyle/>
          <a:p>
            <a:pPr>
              <a:buFontTx/>
              <a:buNone/>
            </a:pPr>
            <a:r>
              <a:rPr lang="es-ES" sz="2600" u="sng">
                <a:solidFill>
                  <a:srgbClr val="FFFFFF"/>
                </a:solidFill>
              </a:rPr>
              <a:t>Estabilidad del Sistema Financiero</a:t>
            </a:r>
          </a:p>
          <a:p>
            <a:pPr>
              <a:buFontTx/>
              <a:buNone/>
            </a:pPr>
            <a:endParaRPr lang="es-ES" sz="2600" u="sng">
              <a:solidFill>
                <a:srgbClr val="FFFFFF"/>
              </a:solidFill>
            </a:endParaRPr>
          </a:p>
          <a:p>
            <a:pPr>
              <a:buClr>
                <a:srgbClr val="99CCFF"/>
              </a:buClr>
              <a:buFont typeface="Wingdings" pitchFamily="2" charset="2"/>
              <a:buChar char="§"/>
            </a:pPr>
            <a:r>
              <a:rPr lang="es-CL" sz="2600">
                <a:solidFill>
                  <a:srgbClr val="FFFFFF"/>
                </a:solidFill>
              </a:rPr>
              <a:t>El comercio internacional de servicios financieros puede tener efectos en la provisión de bienes públicos como el seguro de depósitos, el acceso a una pensión mínima, la integridad del sistema y la confianza de los usuarios.</a:t>
            </a:r>
          </a:p>
        </p:txBody>
      </p:sp>
    </p:spTree>
  </p:cSld>
  <p:clrMapOvr>
    <a:masterClrMapping/>
  </p:clrMapOvr>
  <p:transition/>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90690"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490691"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490692" name="Rectangle 4"/>
          <p:cNvSpPr>
            <a:spLocks noGrp="1" noChangeArrowheads="1"/>
          </p:cNvSpPr>
          <p:nvPr>
            <p:ph type="title"/>
          </p:nvPr>
        </p:nvSpPr>
        <p:spPr>
          <a:xfrm>
            <a:off x="360363" y="0"/>
            <a:ext cx="8459787" cy="1628775"/>
          </a:xfrm>
        </p:spPr>
        <p:txBody>
          <a:bodyPr/>
          <a:lstStyle/>
          <a:p>
            <a:pPr algn="l"/>
            <a:r>
              <a:rPr lang="es-CL" b="1" i="1">
                <a:effectLst>
                  <a:outerShdw blurRad="38100" dist="38100" dir="2700000" algn="tl">
                    <a:srgbClr val="000000"/>
                  </a:outerShdw>
                </a:effectLst>
              </a:rPr>
              <a:t>5. Metodología para la NSF</a:t>
            </a:r>
            <a:endParaRPr lang="es-CL" sz="3800" b="1" i="1">
              <a:effectLst>
                <a:outerShdw blurRad="38100" dist="38100" dir="2700000" algn="tl">
                  <a:srgbClr val="000000"/>
                </a:outerShdw>
              </a:effectLst>
            </a:endParaRPr>
          </a:p>
        </p:txBody>
      </p:sp>
      <p:sp>
        <p:nvSpPr>
          <p:cNvPr id="5490694" name="Rectangle 6"/>
          <p:cNvSpPr>
            <a:spLocks noGrp="1" noChangeArrowheads="1"/>
          </p:cNvSpPr>
          <p:nvPr>
            <p:ph type="body" idx="1"/>
          </p:nvPr>
        </p:nvSpPr>
        <p:spPr>
          <a:xfrm>
            <a:off x="469900" y="1484313"/>
            <a:ext cx="8205788" cy="4330700"/>
          </a:xfrm>
        </p:spPr>
        <p:txBody>
          <a:bodyPr/>
          <a:lstStyle/>
          <a:p>
            <a:pPr>
              <a:lnSpc>
                <a:spcPct val="80000"/>
              </a:lnSpc>
              <a:buFontTx/>
              <a:buNone/>
            </a:pPr>
            <a:r>
              <a:rPr lang="es-ES" sz="2600" u="sng">
                <a:solidFill>
                  <a:srgbClr val="FFFFFF"/>
                </a:solidFill>
              </a:rPr>
              <a:t>Efectos Macroeconómicos</a:t>
            </a:r>
          </a:p>
          <a:p>
            <a:pPr>
              <a:lnSpc>
                <a:spcPct val="80000"/>
              </a:lnSpc>
              <a:buFontTx/>
              <a:buNone/>
            </a:pPr>
            <a:endParaRPr lang="es-ES" sz="2600" u="sng">
              <a:solidFill>
                <a:srgbClr val="FFFFFF"/>
              </a:solidFill>
            </a:endParaRPr>
          </a:p>
          <a:p>
            <a:pPr>
              <a:lnSpc>
                <a:spcPct val="80000"/>
              </a:lnSpc>
              <a:buClr>
                <a:srgbClr val="99CCFF"/>
              </a:buClr>
              <a:buFont typeface="Wingdings" pitchFamily="2" charset="2"/>
              <a:buChar char="§"/>
            </a:pPr>
            <a:r>
              <a:rPr lang="es-CL" sz="2600">
                <a:solidFill>
                  <a:srgbClr val="FFFFFF"/>
                </a:solidFill>
              </a:rPr>
              <a:t>Los mercados financieros más integrados al resto del mundo mejoran, en principio,  la asignación intertemporal de los recursos y el bienestar de la población. </a:t>
            </a:r>
          </a:p>
          <a:p>
            <a:pPr>
              <a:buClr>
                <a:srgbClr val="99CCFF"/>
              </a:buClr>
              <a:buFont typeface="Wingdings" pitchFamily="2" charset="2"/>
              <a:buChar char="§"/>
            </a:pPr>
            <a:r>
              <a:rPr lang="es-CL" sz="2600">
                <a:solidFill>
                  <a:srgbClr val="FFFFFF"/>
                </a:solidFill>
              </a:rPr>
              <a:t>La competencia entre las instituciones financieras y el surgimiento de nuevas formas de ahorro y financiamiento tienden a promover el ahorro y la inversión, y por consiguiente, el crecimiento del país. </a:t>
            </a:r>
          </a:p>
          <a:p>
            <a:pPr>
              <a:lnSpc>
                <a:spcPct val="80000"/>
              </a:lnSpc>
              <a:buClr>
                <a:srgbClr val="99CCFF"/>
              </a:buClr>
              <a:buFont typeface="Wingdings" pitchFamily="2" charset="2"/>
              <a:buChar char="§"/>
            </a:pPr>
            <a:r>
              <a:rPr lang="es-CL" sz="2600">
                <a:solidFill>
                  <a:srgbClr val="FFFFFF"/>
                </a:solidFill>
              </a:rPr>
              <a:t>También aumenta las posibilidades para administrar el riesgo en forma más eficiente.</a:t>
            </a:r>
          </a:p>
          <a:p>
            <a:pPr>
              <a:lnSpc>
                <a:spcPct val="80000"/>
              </a:lnSpc>
              <a:buClr>
                <a:srgbClr val="99CCFF"/>
              </a:buClr>
              <a:buFont typeface="Wingdings" pitchFamily="2" charset="2"/>
              <a:buChar char="§"/>
            </a:pPr>
            <a:endParaRPr lang="es-CL" sz="2600">
              <a:solidFill>
                <a:srgbClr val="FFFFFF"/>
              </a:solidFill>
            </a:endParaRPr>
          </a:p>
        </p:txBody>
      </p:sp>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77730"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577731"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577732" name="Rectangle 4"/>
          <p:cNvSpPr>
            <a:spLocks noGrp="1" noChangeArrowheads="1"/>
          </p:cNvSpPr>
          <p:nvPr>
            <p:ph type="body" idx="1"/>
          </p:nvPr>
        </p:nvSpPr>
        <p:spPr>
          <a:xfrm>
            <a:off x="323850" y="1916113"/>
            <a:ext cx="8424863" cy="4464050"/>
          </a:xfrm>
        </p:spPr>
        <p:txBody>
          <a:bodyPr/>
          <a:lstStyle/>
          <a:p>
            <a:pPr>
              <a:buClr>
                <a:srgbClr val="99CCFF"/>
              </a:buClr>
              <a:buFont typeface="Wingdings" pitchFamily="2" charset="2"/>
              <a:buChar char="§"/>
            </a:pPr>
            <a:r>
              <a:rPr lang="es-ES_tradnl" sz="2600">
                <a:solidFill>
                  <a:srgbClr val="FFFFFF"/>
                </a:solidFill>
              </a:rPr>
              <a:t>Las negociaciones de servicios financieros (NSF) son un tema novedoso.</a:t>
            </a:r>
          </a:p>
          <a:p>
            <a:pPr>
              <a:buClr>
                <a:srgbClr val="99CCFF"/>
              </a:buClr>
              <a:buFont typeface="Wingdings" pitchFamily="2" charset="2"/>
              <a:buChar char="§"/>
            </a:pPr>
            <a:endParaRPr lang="es-ES_tradnl" sz="2600">
              <a:solidFill>
                <a:srgbClr val="FFFFFF"/>
              </a:solidFill>
            </a:endParaRPr>
          </a:p>
          <a:p>
            <a:pPr>
              <a:buClr>
                <a:srgbClr val="99CCFF"/>
              </a:buClr>
              <a:buFont typeface="Wingdings" pitchFamily="2" charset="2"/>
              <a:buChar char="§"/>
            </a:pPr>
            <a:r>
              <a:rPr lang="es-ES" sz="2600">
                <a:solidFill>
                  <a:srgbClr val="FFFFFF"/>
                </a:solidFill>
              </a:rPr>
              <a:t>El trabajo presenta criterios y una metodología que pueden contribuir a mejorar la preparación y la negociación de servicios financieros por parte de países de la región</a:t>
            </a:r>
            <a:r>
              <a:rPr lang="es-CL" sz="2600">
                <a:solidFill>
                  <a:srgbClr val="FFFFFF"/>
                </a:solidFill>
              </a:rPr>
              <a:t>.</a:t>
            </a:r>
          </a:p>
        </p:txBody>
      </p:sp>
      <p:sp>
        <p:nvSpPr>
          <p:cNvPr id="5577733" name="Rectangle 5"/>
          <p:cNvSpPr>
            <a:spLocks noGrp="1" noChangeArrowheads="1"/>
          </p:cNvSpPr>
          <p:nvPr>
            <p:ph type="title"/>
          </p:nvPr>
        </p:nvSpPr>
        <p:spPr>
          <a:xfrm>
            <a:off x="395288" y="269875"/>
            <a:ext cx="7772400" cy="1143000"/>
          </a:xfrm>
        </p:spPr>
        <p:txBody>
          <a:bodyPr/>
          <a:lstStyle/>
          <a:p>
            <a:pPr algn="l"/>
            <a:r>
              <a:rPr lang="es-CL" sz="4000" b="1" i="1">
                <a:effectLst>
                  <a:outerShdw blurRad="38100" dist="38100" dir="2700000" algn="tl">
                    <a:srgbClr val="000000"/>
                  </a:outerShdw>
                </a:effectLst>
              </a:rPr>
              <a:t>1. Introducción</a:t>
            </a:r>
          </a:p>
        </p:txBody>
      </p:sp>
    </p:spTree>
  </p:cSld>
  <p:clrMapOvr>
    <a:masterClrMapping/>
  </p:clrMapOvr>
  <p:transition/>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92738"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492739"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492740" name="Rectangle 4"/>
          <p:cNvSpPr>
            <a:spLocks noGrp="1" noChangeArrowheads="1"/>
          </p:cNvSpPr>
          <p:nvPr>
            <p:ph type="title"/>
          </p:nvPr>
        </p:nvSpPr>
        <p:spPr>
          <a:xfrm>
            <a:off x="360363" y="0"/>
            <a:ext cx="8459787" cy="1628775"/>
          </a:xfrm>
        </p:spPr>
        <p:txBody>
          <a:bodyPr/>
          <a:lstStyle/>
          <a:p>
            <a:pPr algn="l"/>
            <a:r>
              <a:rPr lang="es-CL" b="1" i="1">
                <a:effectLst>
                  <a:outerShdw blurRad="38100" dist="38100" dir="2700000" algn="tl">
                    <a:srgbClr val="000000"/>
                  </a:outerShdw>
                </a:effectLst>
              </a:rPr>
              <a:t>5.Metodología para la NSF</a:t>
            </a:r>
            <a:endParaRPr lang="es-CL" sz="3800" b="1" i="1">
              <a:effectLst>
                <a:outerShdw blurRad="38100" dist="38100" dir="2700000" algn="tl">
                  <a:srgbClr val="000000"/>
                </a:outerShdw>
              </a:effectLst>
            </a:endParaRPr>
          </a:p>
        </p:txBody>
      </p:sp>
      <p:sp>
        <p:nvSpPr>
          <p:cNvPr id="5492742" name="Rectangle 6"/>
          <p:cNvSpPr>
            <a:spLocks noGrp="1" noChangeArrowheads="1"/>
          </p:cNvSpPr>
          <p:nvPr>
            <p:ph type="body" idx="1"/>
          </p:nvPr>
        </p:nvSpPr>
        <p:spPr>
          <a:xfrm>
            <a:off x="395288" y="1700213"/>
            <a:ext cx="8424862" cy="4395787"/>
          </a:xfrm>
        </p:spPr>
        <p:txBody>
          <a:bodyPr/>
          <a:lstStyle/>
          <a:p>
            <a:pPr>
              <a:lnSpc>
                <a:spcPct val="90000"/>
              </a:lnSpc>
              <a:buClr>
                <a:srgbClr val="99CCFF"/>
              </a:buClr>
              <a:buFont typeface="Wingdings" pitchFamily="2" charset="2"/>
              <a:buChar char="§"/>
            </a:pPr>
            <a:r>
              <a:rPr lang="es-CL" sz="2600">
                <a:solidFill>
                  <a:srgbClr val="FFFFFF"/>
                </a:solidFill>
              </a:rPr>
              <a:t>Sin embargo, puede hacer disminuir el ahorro del país y tornar más vulnerable su economía a los choques económicos externos.</a:t>
            </a:r>
          </a:p>
          <a:p>
            <a:pPr>
              <a:lnSpc>
                <a:spcPct val="90000"/>
              </a:lnSpc>
              <a:buClr>
                <a:srgbClr val="99CCFF"/>
              </a:buClr>
              <a:buFont typeface="Wingdings" pitchFamily="2" charset="2"/>
              <a:buChar char="§"/>
            </a:pPr>
            <a:r>
              <a:rPr lang="es-CL" sz="2600">
                <a:solidFill>
                  <a:srgbClr val="FFFFFF"/>
                </a:solidFill>
              </a:rPr>
              <a:t>Adicionalmente, los mercados financieros y de divisas de países “pequeños” pueden y suelen verse seriamente afectados por la cuantía relativa, velocidad y comportamiento pro cíclico de los movimientos financieros internacionales de corto plazo. </a:t>
            </a:r>
          </a:p>
          <a:p>
            <a:pPr>
              <a:lnSpc>
                <a:spcPct val="90000"/>
              </a:lnSpc>
              <a:buClr>
                <a:srgbClr val="99CCFF"/>
              </a:buClr>
              <a:buFont typeface="Wingdings" pitchFamily="2" charset="2"/>
              <a:buChar char="§"/>
            </a:pPr>
            <a:r>
              <a:rPr lang="es-CL" sz="2600" u="sng">
                <a:solidFill>
                  <a:srgbClr val="FFFFFF"/>
                </a:solidFill>
              </a:rPr>
              <a:t>En la NSF debe cautelarse la prerrogativa nacional para resguardar a la economía doméstica de este tipo de “shocks”.</a:t>
            </a:r>
            <a:r>
              <a:rPr lang="es-CL" sz="2600">
                <a:solidFill>
                  <a:srgbClr val="FFFFFF"/>
                </a:solidFill>
              </a:rPr>
              <a:t> </a:t>
            </a:r>
          </a:p>
          <a:p>
            <a:pPr>
              <a:lnSpc>
                <a:spcPct val="90000"/>
              </a:lnSpc>
              <a:buClr>
                <a:srgbClr val="99CCFF"/>
              </a:buClr>
              <a:buFont typeface="Wingdings" pitchFamily="2" charset="2"/>
              <a:buChar char="§"/>
            </a:pPr>
            <a:endParaRPr lang="es-CL" sz="2600">
              <a:solidFill>
                <a:srgbClr val="FFFFFF"/>
              </a:solidFill>
            </a:endParaRPr>
          </a:p>
        </p:txBody>
      </p:sp>
    </p:spTree>
  </p:cSld>
  <p:clrMapOvr>
    <a:masterClrMapping/>
  </p:clrMapOvr>
  <p:transition/>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05026"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505027"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505028" name="Rectangle 4"/>
          <p:cNvSpPr>
            <a:spLocks noGrp="1" noChangeArrowheads="1"/>
          </p:cNvSpPr>
          <p:nvPr>
            <p:ph type="title"/>
          </p:nvPr>
        </p:nvSpPr>
        <p:spPr>
          <a:xfrm>
            <a:off x="360363" y="0"/>
            <a:ext cx="8459787" cy="1628775"/>
          </a:xfrm>
        </p:spPr>
        <p:txBody>
          <a:bodyPr/>
          <a:lstStyle/>
          <a:p>
            <a:pPr algn="l"/>
            <a:r>
              <a:rPr lang="es-CL" b="1" i="1">
                <a:effectLst>
                  <a:outerShdw blurRad="38100" dist="38100" dir="2700000" algn="tl">
                    <a:srgbClr val="000000"/>
                  </a:outerShdw>
                </a:effectLst>
              </a:rPr>
              <a:t>Ejemplo 1: El Sistema Bancario</a:t>
            </a:r>
            <a:endParaRPr lang="es-CL" sz="3800" b="1" i="1">
              <a:effectLst>
                <a:outerShdw blurRad="38100" dist="38100" dir="2700000" algn="tl">
                  <a:srgbClr val="000000"/>
                </a:outerShdw>
              </a:effectLst>
            </a:endParaRPr>
          </a:p>
        </p:txBody>
      </p:sp>
      <p:sp>
        <p:nvSpPr>
          <p:cNvPr id="5505029" name="Rectangle 5"/>
          <p:cNvSpPr>
            <a:spLocks noGrp="1" noChangeArrowheads="1"/>
          </p:cNvSpPr>
          <p:nvPr>
            <p:ph type="body" idx="1"/>
          </p:nvPr>
        </p:nvSpPr>
        <p:spPr>
          <a:xfrm>
            <a:off x="395288" y="1700213"/>
            <a:ext cx="8424862" cy="4395787"/>
          </a:xfrm>
        </p:spPr>
        <p:txBody>
          <a:bodyPr/>
          <a:lstStyle/>
          <a:p>
            <a:pPr>
              <a:lnSpc>
                <a:spcPct val="90000"/>
              </a:lnSpc>
              <a:buClr>
                <a:srgbClr val="99CCFF"/>
              </a:buClr>
              <a:buFont typeface="Wingdings" pitchFamily="2" charset="2"/>
              <a:buChar char="§"/>
            </a:pPr>
            <a:r>
              <a:rPr lang="es-CL" sz="2600">
                <a:solidFill>
                  <a:srgbClr val="FFFFFF"/>
                </a:solidFill>
              </a:rPr>
              <a:t>Si el país es bastante abierto a la competencia internacional, y enfrenta la competencia de los bancos de la contraparte, la diferencia de tamaño no es tan relevante al analizar el impacto de la NSF en la industria local. </a:t>
            </a:r>
          </a:p>
          <a:p>
            <a:pPr>
              <a:lnSpc>
                <a:spcPct val="90000"/>
              </a:lnSpc>
              <a:buClr>
                <a:srgbClr val="99CCFF"/>
              </a:buClr>
              <a:buFont typeface="Wingdings" pitchFamily="2" charset="2"/>
              <a:buChar char="§"/>
            </a:pPr>
            <a:endParaRPr lang="es-CL" sz="2600">
              <a:solidFill>
                <a:srgbClr val="FFFFFF"/>
              </a:solidFill>
            </a:endParaRPr>
          </a:p>
          <a:p>
            <a:pPr>
              <a:lnSpc>
                <a:spcPct val="90000"/>
              </a:lnSpc>
              <a:buClr>
                <a:srgbClr val="99CCFF"/>
              </a:buClr>
              <a:buFont typeface="Wingdings" pitchFamily="2" charset="2"/>
              <a:buChar char="§"/>
            </a:pPr>
            <a:r>
              <a:rPr lang="es-CL" sz="2600">
                <a:solidFill>
                  <a:srgbClr val="FFFFFF"/>
                </a:solidFill>
              </a:rPr>
              <a:t>El impacto se puede analizar comparando, por ejemplo, el retorno sobre activos (ROA) y el retorno sobre capital (ROE) de los bancos del país y de la contraparte. </a:t>
            </a:r>
            <a:r>
              <a:rPr lang="es-ES_tradnl" sz="2600">
                <a:solidFill>
                  <a:srgbClr val="FFFFFF"/>
                </a:solidFill>
              </a:rPr>
              <a:t>Si estos indicadores son similares, no se producirán ganancias significativas de eficiencia.</a:t>
            </a:r>
            <a:endParaRPr lang="es-CL" sz="2600">
              <a:solidFill>
                <a:srgbClr val="FFFFFF"/>
              </a:solidFill>
            </a:endParaRPr>
          </a:p>
        </p:txBody>
      </p:sp>
    </p:spTree>
  </p:cSld>
  <p:clrMapOvr>
    <a:masterClrMapping/>
  </p:clrMapOvr>
  <p:transition/>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07074"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507075"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507076" name="Rectangle 4"/>
          <p:cNvSpPr>
            <a:spLocks noGrp="1" noChangeArrowheads="1"/>
          </p:cNvSpPr>
          <p:nvPr>
            <p:ph type="title"/>
          </p:nvPr>
        </p:nvSpPr>
        <p:spPr>
          <a:xfrm>
            <a:off x="360363" y="0"/>
            <a:ext cx="8459787" cy="1628775"/>
          </a:xfrm>
        </p:spPr>
        <p:txBody>
          <a:bodyPr/>
          <a:lstStyle/>
          <a:p>
            <a:pPr algn="l"/>
            <a:r>
              <a:rPr lang="es-CL" b="1" i="1">
                <a:effectLst>
                  <a:outerShdw blurRad="38100" dist="38100" dir="2700000" algn="tl">
                    <a:srgbClr val="000000"/>
                  </a:outerShdw>
                </a:effectLst>
              </a:rPr>
              <a:t>Ejemplo 1: El Sistema Bancario</a:t>
            </a:r>
          </a:p>
        </p:txBody>
      </p:sp>
      <p:sp>
        <p:nvSpPr>
          <p:cNvPr id="5507077" name="Rectangle 5"/>
          <p:cNvSpPr>
            <a:spLocks noGrp="1" noChangeArrowheads="1"/>
          </p:cNvSpPr>
          <p:nvPr>
            <p:ph type="body" idx="1"/>
          </p:nvPr>
        </p:nvSpPr>
        <p:spPr>
          <a:xfrm>
            <a:off x="685800" y="1557338"/>
            <a:ext cx="7772400" cy="4538662"/>
          </a:xfrm>
        </p:spPr>
        <p:txBody>
          <a:bodyPr/>
          <a:lstStyle/>
          <a:p>
            <a:pPr>
              <a:lnSpc>
                <a:spcPct val="90000"/>
              </a:lnSpc>
              <a:buFontTx/>
              <a:buNone/>
            </a:pPr>
            <a:r>
              <a:rPr lang="es-ES" sz="2600" u="sng">
                <a:solidFill>
                  <a:srgbClr val="FFFFFF"/>
                </a:solidFill>
              </a:rPr>
              <a:t>Derecho a instalación</a:t>
            </a:r>
            <a:r>
              <a:rPr lang="es-ES" sz="2600">
                <a:solidFill>
                  <a:srgbClr val="FFFFFF"/>
                </a:solidFill>
              </a:rPr>
              <a:t> </a:t>
            </a:r>
          </a:p>
          <a:p>
            <a:pPr>
              <a:lnSpc>
                <a:spcPct val="90000"/>
              </a:lnSpc>
              <a:buClr>
                <a:srgbClr val="99CCFF"/>
              </a:buClr>
              <a:buFont typeface="Wingdings" pitchFamily="2" charset="2"/>
              <a:buChar char="§"/>
            </a:pPr>
            <a:r>
              <a:rPr lang="es-CL" sz="2600">
                <a:solidFill>
                  <a:srgbClr val="FFFFFF"/>
                </a:solidFill>
              </a:rPr>
              <a:t>Si la NSF  asegura el derecho a instalación, </a:t>
            </a:r>
            <a:r>
              <a:rPr lang="es-ES" sz="2600">
                <a:solidFill>
                  <a:srgbClr val="FFFFFF"/>
                </a:solidFill>
              </a:rPr>
              <a:t>su efecto sobre el sector dependerá de las condiciones iniciales respecto de aquel derecho y del grado de apertura inicial en que se encuentre el sector bancario nacional respecto de la competencia externa. </a:t>
            </a:r>
            <a:r>
              <a:rPr lang="es-CL" sz="2600">
                <a:solidFill>
                  <a:srgbClr val="FFFFFF"/>
                </a:solidFill>
              </a:rPr>
              <a:t> </a:t>
            </a:r>
          </a:p>
          <a:p>
            <a:pPr>
              <a:lnSpc>
                <a:spcPct val="90000"/>
              </a:lnSpc>
              <a:buFontTx/>
              <a:buNone/>
            </a:pPr>
            <a:endParaRPr lang="es-CL" sz="2600">
              <a:solidFill>
                <a:srgbClr val="FFFFFF"/>
              </a:solidFill>
            </a:endParaRPr>
          </a:p>
          <a:p>
            <a:pPr>
              <a:lnSpc>
                <a:spcPct val="90000"/>
              </a:lnSpc>
              <a:buClr>
                <a:srgbClr val="99CCFF"/>
              </a:buClr>
              <a:buFont typeface="Wingdings" pitchFamily="2" charset="2"/>
              <a:buChar char="§"/>
            </a:pPr>
            <a:r>
              <a:rPr lang="es-ES" sz="2600">
                <a:solidFill>
                  <a:srgbClr val="FFFFFF"/>
                </a:solidFill>
              </a:rPr>
              <a:t>EEUU suele solicitar  </a:t>
            </a:r>
            <a:r>
              <a:rPr lang="es-ES" sz="2600" u="sng">
                <a:solidFill>
                  <a:srgbClr val="FFFFFF"/>
                </a:solidFill>
              </a:rPr>
              <a:t>que se considere el capital de la casa matriz para efectos de los límites normativos de créditos y otros</a:t>
            </a:r>
            <a:r>
              <a:rPr lang="es-ES" sz="2600">
                <a:solidFill>
                  <a:srgbClr val="FFFFFF"/>
                </a:solidFill>
              </a:rPr>
              <a:t>. El efecto de esta medida es por lo general muy negativo para la industria bancaria local.</a:t>
            </a:r>
            <a:endParaRPr lang="es-CL" sz="2600">
              <a:solidFill>
                <a:srgbClr val="FFFFFF"/>
              </a:solidFill>
            </a:endParaRPr>
          </a:p>
        </p:txBody>
      </p:sp>
    </p:spTree>
  </p:cSld>
  <p:clrMapOvr>
    <a:masterClrMapping/>
  </p:clrMapOvr>
  <p:transition/>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11170"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511171"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511172" name="Rectangle 4"/>
          <p:cNvSpPr>
            <a:spLocks noGrp="1" noChangeArrowheads="1"/>
          </p:cNvSpPr>
          <p:nvPr>
            <p:ph type="title"/>
          </p:nvPr>
        </p:nvSpPr>
        <p:spPr>
          <a:xfrm>
            <a:off x="360363" y="0"/>
            <a:ext cx="8459787" cy="1628775"/>
          </a:xfrm>
        </p:spPr>
        <p:txBody>
          <a:bodyPr/>
          <a:lstStyle/>
          <a:p>
            <a:pPr algn="l"/>
            <a:r>
              <a:rPr lang="es-CL" b="1" i="1">
                <a:effectLst>
                  <a:outerShdw blurRad="38100" dist="38100" dir="2700000" algn="tl">
                    <a:srgbClr val="000000"/>
                  </a:outerShdw>
                </a:effectLst>
              </a:rPr>
              <a:t>Ejemplo 1: El Sistema Bancario</a:t>
            </a:r>
          </a:p>
        </p:txBody>
      </p:sp>
      <p:sp>
        <p:nvSpPr>
          <p:cNvPr id="5511174" name="Rectangle 6"/>
          <p:cNvSpPr>
            <a:spLocks noGrp="1" noChangeArrowheads="1"/>
          </p:cNvSpPr>
          <p:nvPr>
            <p:ph type="body" idx="1"/>
          </p:nvPr>
        </p:nvSpPr>
        <p:spPr>
          <a:xfrm>
            <a:off x="250825" y="1773238"/>
            <a:ext cx="8207375" cy="4114800"/>
          </a:xfrm>
        </p:spPr>
        <p:txBody>
          <a:bodyPr/>
          <a:lstStyle/>
          <a:p>
            <a:pPr>
              <a:lnSpc>
                <a:spcPct val="90000"/>
              </a:lnSpc>
              <a:buClr>
                <a:srgbClr val="99CCFF"/>
              </a:buClr>
              <a:buFont typeface="Wingdings" pitchFamily="2" charset="2"/>
              <a:buChar char="§"/>
            </a:pPr>
            <a:r>
              <a:rPr lang="es-CL" sz="2600">
                <a:solidFill>
                  <a:srgbClr val="FFFFFF"/>
                </a:solidFill>
              </a:rPr>
              <a:t>En relación con la instalación de bancos locales en el país de la contraparte, si es que hay restricciones que les impidan operar en ese país, ellas deberán ser negociadas en función de la actividad más probable en la contraparte, como</a:t>
            </a:r>
            <a:r>
              <a:rPr lang="es-ES_tradnl" sz="2600">
                <a:solidFill>
                  <a:srgbClr val="FFFFFF"/>
                </a:solidFill>
              </a:rPr>
              <a:t>  complementación de los servicios que le entregan a sus clientes en su país,  más que por la vía de competir directamente en aquel país</a:t>
            </a:r>
            <a:r>
              <a:rPr lang="es-CL" sz="2600">
                <a:solidFill>
                  <a:srgbClr val="FFFFFF"/>
                </a:solidFill>
              </a:rPr>
              <a:t>. </a:t>
            </a:r>
          </a:p>
          <a:p>
            <a:pPr>
              <a:lnSpc>
                <a:spcPct val="90000"/>
              </a:lnSpc>
              <a:buClr>
                <a:srgbClr val="99CCFF"/>
              </a:buClr>
              <a:buFont typeface="Wingdings" pitchFamily="2" charset="2"/>
              <a:buChar char="§"/>
            </a:pPr>
            <a:endParaRPr lang="es-CL" sz="2600">
              <a:solidFill>
                <a:srgbClr val="FFFFFF"/>
              </a:solidFill>
            </a:endParaRPr>
          </a:p>
        </p:txBody>
      </p:sp>
    </p:spTree>
  </p:cSld>
  <p:clrMapOvr>
    <a:masterClrMapping/>
  </p:clrMapOvr>
  <p:transition/>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15266"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515267"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515268" name="Rectangle 4"/>
          <p:cNvSpPr>
            <a:spLocks noGrp="1" noChangeArrowheads="1"/>
          </p:cNvSpPr>
          <p:nvPr>
            <p:ph type="title"/>
          </p:nvPr>
        </p:nvSpPr>
        <p:spPr>
          <a:xfrm>
            <a:off x="360363" y="0"/>
            <a:ext cx="8459787" cy="1628775"/>
          </a:xfrm>
        </p:spPr>
        <p:txBody>
          <a:bodyPr/>
          <a:lstStyle/>
          <a:p>
            <a:pPr algn="l"/>
            <a:r>
              <a:rPr lang="es-CL" b="1" i="1">
                <a:effectLst>
                  <a:outerShdw blurRad="38100" dist="38100" dir="2700000" algn="tl">
                    <a:srgbClr val="000000"/>
                  </a:outerShdw>
                </a:effectLst>
              </a:rPr>
              <a:t>Ejemplo 1: El Sistema Bancario</a:t>
            </a:r>
          </a:p>
        </p:txBody>
      </p:sp>
      <p:sp>
        <p:nvSpPr>
          <p:cNvPr id="5515270" name="Rectangle 6"/>
          <p:cNvSpPr>
            <a:spLocks noGrp="1" noChangeArrowheads="1"/>
          </p:cNvSpPr>
          <p:nvPr>
            <p:ph type="body" idx="1"/>
          </p:nvPr>
        </p:nvSpPr>
        <p:spPr>
          <a:xfrm>
            <a:off x="468313" y="1773238"/>
            <a:ext cx="8207375" cy="4114800"/>
          </a:xfrm>
        </p:spPr>
        <p:txBody>
          <a:bodyPr/>
          <a:lstStyle/>
          <a:p>
            <a:pPr>
              <a:lnSpc>
                <a:spcPct val="80000"/>
              </a:lnSpc>
              <a:buFontTx/>
              <a:buNone/>
            </a:pPr>
            <a:r>
              <a:rPr lang="es-CL" sz="2600" u="sng">
                <a:solidFill>
                  <a:srgbClr val="FFFFFF"/>
                </a:solidFill>
              </a:rPr>
              <a:t>Trato nacional</a:t>
            </a:r>
          </a:p>
          <a:p>
            <a:pPr>
              <a:lnSpc>
                <a:spcPct val="80000"/>
              </a:lnSpc>
              <a:buClr>
                <a:srgbClr val="99CCFF"/>
              </a:buClr>
              <a:buFont typeface="Wingdings" pitchFamily="2" charset="2"/>
              <a:buChar char="§"/>
            </a:pPr>
            <a:r>
              <a:rPr lang="es-CL" sz="2600">
                <a:solidFill>
                  <a:srgbClr val="FFFFFF"/>
                </a:solidFill>
              </a:rPr>
              <a:t>El efecto de la NSF sobre el sistema bancario local dependerá de si al momento de llevar a cabo la NSF la regulación del sistema bancario local da o no un trato nacional a la banca extranjera. </a:t>
            </a:r>
          </a:p>
          <a:p>
            <a:pPr>
              <a:lnSpc>
                <a:spcPct val="80000"/>
              </a:lnSpc>
              <a:buClr>
                <a:srgbClr val="99CCFF"/>
              </a:buClr>
              <a:buFont typeface="Wingdings" pitchFamily="2" charset="2"/>
              <a:buChar char="§"/>
            </a:pPr>
            <a:endParaRPr lang="es-CL" sz="2600">
              <a:solidFill>
                <a:srgbClr val="FFFFFF"/>
              </a:solidFill>
            </a:endParaRPr>
          </a:p>
          <a:p>
            <a:pPr>
              <a:lnSpc>
                <a:spcPct val="80000"/>
              </a:lnSpc>
              <a:buClr>
                <a:srgbClr val="99CCFF"/>
              </a:buClr>
              <a:buFont typeface="Wingdings" pitchFamily="2" charset="2"/>
              <a:buChar char="§"/>
            </a:pPr>
            <a:r>
              <a:rPr lang="es-CL" sz="2600">
                <a:solidFill>
                  <a:srgbClr val="FFFFFF"/>
                </a:solidFill>
              </a:rPr>
              <a:t>En el caso de EEUU, su sistema bancario posee una estructura regulatoria compleja, lo que resulta en  que si bien  existe trato nacional de “jure”, éste no es de “facto”. </a:t>
            </a:r>
          </a:p>
        </p:txBody>
      </p:sp>
    </p:spTree>
  </p:cSld>
  <p:clrMapOvr>
    <a:masterClrMapping/>
  </p:clrMapOvr>
  <p:transition/>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17314"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517315"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517316" name="Rectangle 4"/>
          <p:cNvSpPr>
            <a:spLocks noGrp="1" noChangeArrowheads="1"/>
          </p:cNvSpPr>
          <p:nvPr>
            <p:ph type="title"/>
          </p:nvPr>
        </p:nvSpPr>
        <p:spPr>
          <a:xfrm>
            <a:off x="360363" y="0"/>
            <a:ext cx="8459787" cy="1628775"/>
          </a:xfrm>
        </p:spPr>
        <p:txBody>
          <a:bodyPr/>
          <a:lstStyle/>
          <a:p>
            <a:pPr algn="l"/>
            <a:r>
              <a:rPr lang="es-CL" b="1" i="1">
                <a:effectLst>
                  <a:outerShdw blurRad="38100" dist="38100" dir="2700000" algn="tl">
                    <a:srgbClr val="000000"/>
                  </a:outerShdw>
                </a:effectLst>
              </a:rPr>
              <a:t>Ejemplo 1: El Sistema Bancario</a:t>
            </a:r>
          </a:p>
        </p:txBody>
      </p:sp>
      <p:sp>
        <p:nvSpPr>
          <p:cNvPr id="5517318" name="Rectangle 6"/>
          <p:cNvSpPr>
            <a:spLocks noGrp="1" noChangeArrowheads="1"/>
          </p:cNvSpPr>
          <p:nvPr>
            <p:ph type="body" idx="1"/>
          </p:nvPr>
        </p:nvSpPr>
        <p:spPr>
          <a:xfrm>
            <a:off x="395288" y="1773238"/>
            <a:ext cx="8353425" cy="4114800"/>
          </a:xfrm>
        </p:spPr>
        <p:txBody>
          <a:bodyPr/>
          <a:lstStyle/>
          <a:p>
            <a:pPr>
              <a:lnSpc>
                <a:spcPct val="80000"/>
              </a:lnSpc>
              <a:buFontTx/>
              <a:buNone/>
            </a:pPr>
            <a:r>
              <a:rPr lang="es-ES_tradnl" sz="2600" u="sng">
                <a:solidFill>
                  <a:srgbClr val="FFFFFF"/>
                </a:solidFill>
              </a:rPr>
              <a:t>Principio de nación más favorecida</a:t>
            </a:r>
            <a:endParaRPr lang="es-CL" sz="2600" u="sng">
              <a:solidFill>
                <a:srgbClr val="FFFFFF"/>
              </a:solidFill>
            </a:endParaRPr>
          </a:p>
          <a:p>
            <a:pPr>
              <a:lnSpc>
                <a:spcPct val="80000"/>
              </a:lnSpc>
              <a:buClr>
                <a:srgbClr val="99CCFF"/>
              </a:buClr>
              <a:buFont typeface="Wingdings" pitchFamily="2" charset="2"/>
              <a:buChar char="§"/>
            </a:pPr>
            <a:r>
              <a:rPr lang="es-ES_tradnl" sz="2600">
                <a:solidFill>
                  <a:srgbClr val="FFFFFF"/>
                </a:solidFill>
              </a:rPr>
              <a:t>Para evaluar si su aplicación afectará la eficiencia, producción, o la estabilidad del sistema bancario local, es necesario analizar si es que este principio implicará un cambio en las condiciones en que se instalan los bancos de la contraparte en el país al momento de llevarse a cabo las NSF. </a:t>
            </a:r>
          </a:p>
          <a:p>
            <a:pPr>
              <a:lnSpc>
                <a:spcPct val="80000"/>
              </a:lnSpc>
              <a:buClr>
                <a:srgbClr val="99CCFF"/>
              </a:buClr>
              <a:buFont typeface="Wingdings" pitchFamily="2" charset="2"/>
              <a:buChar char="§"/>
            </a:pPr>
            <a:endParaRPr lang="es-ES_tradnl" sz="2600">
              <a:solidFill>
                <a:srgbClr val="FFFFFF"/>
              </a:solidFill>
            </a:endParaRPr>
          </a:p>
          <a:p>
            <a:pPr>
              <a:lnSpc>
                <a:spcPct val="80000"/>
              </a:lnSpc>
              <a:buClr>
                <a:srgbClr val="99CCFF"/>
              </a:buClr>
              <a:buFont typeface="Wingdings" pitchFamily="2" charset="2"/>
              <a:buChar char="§"/>
            </a:pPr>
            <a:r>
              <a:rPr lang="es-ES_tradnl" sz="2600">
                <a:solidFill>
                  <a:srgbClr val="FFFFFF"/>
                </a:solidFill>
              </a:rPr>
              <a:t>La aplicación de este principio puede limitar la capacidad de negociación del país para ofrecer mayor apertura en servicios bancarios a otros países.</a:t>
            </a:r>
            <a:endParaRPr lang="es-CL" sz="2600">
              <a:solidFill>
                <a:srgbClr val="FFFFFF"/>
              </a:solidFill>
            </a:endParaRPr>
          </a:p>
        </p:txBody>
      </p:sp>
    </p:spTree>
  </p:cSld>
  <p:clrMapOvr>
    <a:masterClrMapping/>
  </p:clrMapOvr>
  <p:transition/>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19362"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519363"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519364" name="Rectangle 4"/>
          <p:cNvSpPr>
            <a:spLocks noGrp="1" noChangeArrowheads="1"/>
          </p:cNvSpPr>
          <p:nvPr>
            <p:ph type="title"/>
          </p:nvPr>
        </p:nvSpPr>
        <p:spPr>
          <a:xfrm>
            <a:off x="360363" y="0"/>
            <a:ext cx="8459787" cy="1628775"/>
          </a:xfrm>
        </p:spPr>
        <p:txBody>
          <a:bodyPr/>
          <a:lstStyle/>
          <a:p>
            <a:pPr algn="l"/>
            <a:r>
              <a:rPr lang="es-CL" b="1" i="1">
                <a:effectLst>
                  <a:outerShdw blurRad="38100" dist="38100" dir="2700000" algn="tl">
                    <a:srgbClr val="000000"/>
                  </a:outerShdw>
                </a:effectLst>
              </a:rPr>
              <a:t>Ejemplo 1: El Sistema Bancario</a:t>
            </a:r>
          </a:p>
        </p:txBody>
      </p:sp>
      <p:sp>
        <p:nvSpPr>
          <p:cNvPr id="5519366" name="Rectangle 6"/>
          <p:cNvSpPr>
            <a:spLocks noGrp="1" noChangeArrowheads="1"/>
          </p:cNvSpPr>
          <p:nvPr>
            <p:ph type="body" idx="1"/>
          </p:nvPr>
        </p:nvSpPr>
        <p:spPr>
          <a:xfrm>
            <a:off x="323850" y="1773238"/>
            <a:ext cx="8424863" cy="4114800"/>
          </a:xfrm>
        </p:spPr>
        <p:txBody>
          <a:bodyPr/>
          <a:lstStyle/>
          <a:p>
            <a:pPr>
              <a:lnSpc>
                <a:spcPct val="80000"/>
              </a:lnSpc>
              <a:buFontTx/>
              <a:buNone/>
            </a:pPr>
            <a:r>
              <a:rPr lang="es-CL" sz="2600" u="sng">
                <a:solidFill>
                  <a:srgbClr val="FFFFFF"/>
                </a:solidFill>
              </a:rPr>
              <a:t>Derecho a establecimiento.</a:t>
            </a:r>
            <a:endParaRPr lang="es-CL" sz="2600">
              <a:solidFill>
                <a:srgbClr val="FFFFFF"/>
              </a:solidFill>
            </a:endParaRPr>
          </a:p>
          <a:p>
            <a:pPr>
              <a:lnSpc>
                <a:spcPct val="80000"/>
              </a:lnSpc>
              <a:buClr>
                <a:srgbClr val="99CCFF"/>
              </a:buClr>
              <a:buFont typeface="Wingdings" pitchFamily="2" charset="2"/>
              <a:buChar char="§"/>
            </a:pPr>
            <a:r>
              <a:rPr lang="es-CL" sz="2600">
                <a:solidFill>
                  <a:srgbClr val="FFFFFF"/>
                </a:solidFill>
              </a:rPr>
              <a:t>Por lo general, a menos que como consecuencia de la NSF se modifique la regulación local, no habrá cambios en los incentivos para que se instalen bancos de la contraparte en el país  y por consiguiente, no se afectará la eficiencia, producción, ni la estabilidad del sistema bancario.</a:t>
            </a:r>
          </a:p>
          <a:p>
            <a:pPr>
              <a:lnSpc>
                <a:spcPct val="80000"/>
              </a:lnSpc>
              <a:buClr>
                <a:srgbClr val="99CCFF"/>
              </a:buClr>
              <a:buFont typeface="Wingdings" pitchFamily="2" charset="2"/>
              <a:buChar char="§"/>
            </a:pPr>
            <a:endParaRPr lang="es-CL" sz="2600">
              <a:solidFill>
                <a:srgbClr val="FFFFFF"/>
              </a:solidFill>
            </a:endParaRPr>
          </a:p>
          <a:p>
            <a:pPr>
              <a:lnSpc>
                <a:spcPct val="80000"/>
              </a:lnSpc>
              <a:buFontTx/>
              <a:buNone/>
            </a:pPr>
            <a:r>
              <a:rPr lang="es-CL" sz="2600" u="sng">
                <a:solidFill>
                  <a:srgbClr val="FFFFFF"/>
                </a:solidFill>
              </a:rPr>
              <a:t>Comercio transfronterizo.</a:t>
            </a:r>
          </a:p>
          <a:p>
            <a:pPr>
              <a:lnSpc>
                <a:spcPct val="80000"/>
              </a:lnSpc>
              <a:buClr>
                <a:srgbClr val="99CCFF"/>
              </a:buClr>
              <a:buFont typeface="Wingdings" pitchFamily="2" charset="2"/>
              <a:buChar char="§"/>
            </a:pPr>
            <a:r>
              <a:rPr lang="es-CL" sz="2600">
                <a:solidFill>
                  <a:srgbClr val="FFFFFF"/>
                </a:solidFill>
              </a:rPr>
              <a:t>Por lo general no se ve inconveniente en que se consolide en las NSF la posibilidad de comercializar transfronterizamente ciertos servicios bancarios.</a:t>
            </a:r>
          </a:p>
        </p:txBody>
      </p:sp>
    </p:spTree>
  </p:cSld>
  <p:clrMapOvr>
    <a:masterClrMapping/>
  </p:clrMapOvr>
  <p:transition/>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3458"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523459"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523460" name="Rectangle 4"/>
          <p:cNvSpPr>
            <a:spLocks noGrp="1" noChangeArrowheads="1"/>
          </p:cNvSpPr>
          <p:nvPr>
            <p:ph type="title"/>
          </p:nvPr>
        </p:nvSpPr>
        <p:spPr>
          <a:xfrm>
            <a:off x="360363" y="0"/>
            <a:ext cx="8459787" cy="1628775"/>
          </a:xfrm>
        </p:spPr>
        <p:txBody>
          <a:bodyPr/>
          <a:lstStyle/>
          <a:p>
            <a:pPr algn="l"/>
            <a:r>
              <a:rPr lang="es-CL" b="1" i="1">
                <a:effectLst>
                  <a:outerShdw blurRad="38100" dist="38100" dir="2700000" algn="tl">
                    <a:srgbClr val="000000"/>
                  </a:outerShdw>
                </a:effectLst>
              </a:rPr>
              <a:t>Ejemplo 1: El Sistema Bancario</a:t>
            </a:r>
          </a:p>
        </p:txBody>
      </p:sp>
      <p:sp>
        <p:nvSpPr>
          <p:cNvPr id="5523462" name="Rectangle 6"/>
          <p:cNvSpPr>
            <a:spLocks noGrp="1" noChangeArrowheads="1"/>
          </p:cNvSpPr>
          <p:nvPr>
            <p:ph type="body" idx="1"/>
          </p:nvPr>
        </p:nvSpPr>
        <p:spPr>
          <a:xfrm>
            <a:off x="323850" y="1557338"/>
            <a:ext cx="8496300" cy="4114800"/>
          </a:xfrm>
        </p:spPr>
        <p:txBody>
          <a:bodyPr/>
          <a:lstStyle/>
          <a:p>
            <a:pPr>
              <a:lnSpc>
                <a:spcPct val="80000"/>
              </a:lnSpc>
              <a:buFontTx/>
              <a:buNone/>
            </a:pPr>
            <a:r>
              <a:rPr lang="es-CL" sz="2600" u="sng">
                <a:solidFill>
                  <a:srgbClr val="FFFFFF"/>
                </a:solidFill>
              </a:rPr>
              <a:t>Nuevos servicios financieros. </a:t>
            </a:r>
            <a:endParaRPr lang="es-CL" sz="2600">
              <a:solidFill>
                <a:srgbClr val="FFFFFF"/>
              </a:solidFill>
            </a:endParaRPr>
          </a:p>
          <a:p>
            <a:pPr>
              <a:lnSpc>
                <a:spcPct val="80000"/>
              </a:lnSpc>
              <a:buClr>
                <a:srgbClr val="99CCFF"/>
              </a:buClr>
              <a:buFont typeface="Wingdings" pitchFamily="2" charset="2"/>
              <a:buChar char="§"/>
            </a:pPr>
            <a:r>
              <a:rPr lang="es-CL" sz="2600">
                <a:solidFill>
                  <a:srgbClr val="FFFFFF"/>
                </a:solidFill>
              </a:rPr>
              <a:t>Las NSF tienden a acelerar la presión sobre los reguladores locales para que se aprueben innovaciones a la forma en que se ofrecen los servicios financieros en el país y se permita la comercialización de nuevos servicios bancarios.</a:t>
            </a:r>
          </a:p>
          <a:p>
            <a:pPr>
              <a:lnSpc>
                <a:spcPct val="80000"/>
              </a:lnSpc>
              <a:buClr>
                <a:srgbClr val="99CCFF"/>
              </a:buClr>
              <a:buFont typeface="Wingdings" pitchFamily="2" charset="2"/>
              <a:buChar char="§"/>
            </a:pPr>
            <a:endParaRPr lang="es-CL" sz="2600">
              <a:solidFill>
                <a:srgbClr val="FFFFFF"/>
              </a:solidFill>
            </a:endParaRPr>
          </a:p>
          <a:p>
            <a:pPr>
              <a:lnSpc>
                <a:spcPct val="80000"/>
              </a:lnSpc>
              <a:buClr>
                <a:srgbClr val="99CCFF"/>
              </a:buClr>
              <a:buFont typeface="Wingdings" pitchFamily="2" charset="2"/>
              <a:buChar char="§"/>
            </a:pPr>
            <a:r>
              <a:rPr lang="es-CL" sz="2600">
                <a:solidFill>
                  <a:srgbClr val="FFFFFF"/>
                </a:solidFill>
              </a:rPr>
              <a:t>Esto tendrá un efecto positivo sobre la eficiencia de la industria. </a:t>
            </a:r>
          </a:p>
          <a:p>
            <a:pPr>
              <a:lnSpc>
                <a:spcPct val="80000"/>
              </a:lnSpc>
              <a:buClr>
                <a:srgbClr val="99CCFF"/>
              </a:buClr>
              <a:buFont typeface="Wingdings" pitchFamily="2" charset="2"/>
              <a:buChar char="§"/>
            </a:pPr>
            <a:endParaRPr lang="es-CL" sz="2600">
              <a:solidFill>
                <a:srgbClr val="FFFFFF"/>
              </a:solidFill>
            </a:endParaRPr>
          </a:p>
          <a:p>
            <a:pPr>
              <a:lnSpc>
                <a:spcPct val="80000"/>
              </a:lnSpc>
              <a:buClr>
                <a:srgbClr val="99CCFF"/>
              </a:buClr>
              <a:buFont typeface="Wingdings" pitchFamily="2" charset="2"/>
              <a:buChar char="§"/>
            </a:pPr>
            <a:r>
              <a:rPr lang="es-CL" sz="2600">
                <a:solidFill>
                  <a:srgbClr val="FFFFFF"/>
                </a:solidFill>
              </a:rPr>
              <a:t>Pero, para los bancos nacionales, generará alguna presión a la baja sobre sus márgenes y algún desplazamiento de ciertos productos bancarios que serán provistos por los bancos de la contraparte. </a:t>
            </a:r>
          </a:p>
        </p:txBody>
      </p:sp>
    </p:spTree>
  </p:cSld>
  <p:clrMapOvr>
    <a:masterClrMapping/>
  </p:clrMapOvr>
  <p:transition/>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7554"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527555"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527556" name="Rectangle 4"/>
          <p:cNvSpPr>
            <a:spLocks noGrp="1" noChangeArrowheads="1"/>
          </p:cNvSpPr>
          <p:nvPr>
            <p:ph type="title"/>
          </p:nvPr>
        </p:nvSpPr>
        <p:spPr>
          <a:xfrm>
            <a:off x="360363" y="0"/>
            <a:ext cx="8459787" cy="1628775"/>
          </a:xfrm>
        </p:spPr>
        <p:txBody>
          <a:bodyPr/>
          <a:lstStyle/>
          <a:p>
            <a:pPr algn="l"/>
            <a:r>
              <a:rPr lang="es-CL" b="1" i="1">
                <a:effectLst>
                  <a:outerShdw blurRad="38100" dist="38100" dir="2700000" algn="tl">
                    <a:srgbClr val="000000"/>
                  </a:outerShdw>
                </a:effectLst>
              </a:rPr>
              <a:t>Ejemplo 1: El Sistema Bancario</a:t>
            </a:r>
          </a:p>
        </p:txBody>
      </p:sp>
      <p:sp>
        <p:nvSpPr>
          <p:cNvPr id="5527558" name="Rectangle 6"/>
          <p:cNvSpPr>
            <a:spLocks noGrp="1" noChangeArrowheads="1"/>
          </p:cNvSpPr>
          <p:nvPr>
            <p:ph type="body" idx="1"/>
          </p:nvPr>
        </p:nvSpPr>
        <p:spPr>
          <a:xfrm>
            <a:off x="323850" y="1484313"/>
            <a:ext cx="8424863" cy="4114800"/>
          </a:xfrm>
        </p:spPr>
        <p:txBody>
          <a:bodyPr/>
          <a:lstStyle/>
          <a:p>
            <a:pPr>
              <a:lnSpc>
                <a:spcPct val="90000"/>
              </a:lnSpc>
              <a:buFontTx/>
              <a:buNone/>
            </a:pPr>
            <a:r>
              <a:rPr lang="es-CL" sz="2600" u="sng">
                <a:solidFill>
                  <a:srgbClr val="FFFFFF"/>
                </a:solidFill>
              </a:rPr>
              <a:t>Marco regulatorio</a:t>
            </a:r>
          </a:p>
          <a:p>
            <a:pPr>
              <a:lnSpc>
                <a:spcPct val="90000"/>
              </a:lnSpc>
              <a:buClr>
                <a:srgbClr val="99CCFF"/>
              </a:buClr>
              <a:buFont typeface="Wingdings" pitchFamily="2" charset="2"/>
              <a:buChar char="§"/>
            </a:pPr>
            <a:r>
              <a:rPr lang="es-ES_tradnl" sz="2600">
                <a:solidFill>
                  <a:srgbClr val="FFFFFF"/>
                </a:solidFill>
              </a:rPr>
              <a:t>Aquellos países que cumplan con la mayor parte de los principios básicos para una supervisión bancaria efectiva deben mantener su independencia para regular y supervisar los bancos que operen en el mercado local.</a:t>
            </a:r>
          </a:p>
          <a:p>
            <a:pPr>
              <a:lnSpc>
                <a:spcPct val="90000"/>
              </a:lnSpc>
              <a:buClr>
                <a:srgbClr val="99CCFF"/>
              </a:buClr>
              <a:buFont typeface="Wingdings" pitchFamily="2" charset="2"/>
              <a:buChar char="§"/>
            </a:pPr>
            <a:endParaRPr lang="es-ES_tradnl" sz="2600" u="sng">
              <a:solidFill>
                <a:srgbClr val="FFFFFF"/>
              </a:solidFill>
            </a:endParaRPr>
          </a:p>
          <a:p>
            <a:pPr>
              <a:lnSpc>
                <a:spcPct val="90000"/>
              </a:lnSpc>
              <a:buClr>
                <a:srgbClr val="99CCFF"/>
              </a:buClr>
              <a:buFont typeface="Wingdings" pitchFamily="2" charset="2"/>
              <a:buNone/>
            </a:pPr>
            <a:r>
              <a:rPr lang="es-ES_tradnl" sz="2600" u="sng">
                <a:solidFill>
                  <a:srgbClr val="FFFFFF"/>
                </a:solidFill>
              </a:rPr>
              <a:t>Tratamiento tributario</a:t>
            </a:r>
            <a:endParaRPr lang="es-CL" sz="2600">
              <a:solidFill>
                <a:srgbClr val="FFFFFF"/>
              </a:solidFill>
            </a:endParaRPr>
          </a:p>
          <a:p>
            <a:pPr>
              <a:lnSpc>
                <a:spcPct val="90000"/>
              </a:lnSpc>
              <a:buClr>
                <a:srgbClr val="99CCFF"/>
              </a:buClr>
              <a:buFont typeface="Wingdings" pitchFamily="2" charset="2"/>
              <a:buChar char="§"/>
            </a:pPr>
            <a:r>
              <a:rPr lang="es-CL" sz="2600">
                <a:solidFill>
                  <a:srgbClr val="FFFFFF"/>
                </a:solidFill>
              </a:rPr>
              <a:t>La comercialización transfronteriza de servicios bancarios puede generar mecanismos de elusión tributaria que le den una ventaja comparativa a los bancos de la contraparte.  Por ello es importante que la NSF procure evitar que se generen estos arbitrajes tributarios. </a:t>
            </a:r>
          </a:p>
        </p:txBody>
      </p:sp>
    </p:spTree>
  </p:cSld>
  <p:clrMapOvr>
    <a:masterClrMapping/>
  </p:clrMapOvr>
  <p:transition/>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31650"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531651"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531652" name="Rectangle 4"/>
          <p:cNvSpPr>
            <a:spLocks noGrp="1" noChangeArrowheads="1"/>
          </p:cNvSpPr>
          <p:nvPr>
            <p:ph type="title"/>
          </p:nvPr>
        </p:nvSpPr>
        <p:spPr>
          <a:xfrm>
            <a:off x="360363" y="0"/>
            <a:ext cx="8459787" cy="1628775"/>
          </a:xfrm>
        </p:spPr>
        <p:txBody>
          <a:bodyPr/>
          <a:lstStyle/>
          <a:p>
            <a:pPr algn="l"/>
            <a:r>
              <a:rPr lang="es-CL" b="1" i="1">
                <a:effectLst>
                  <a:outerShdw blurRad="38100" dist="38100" dir="2700000" algn="tl">
                    <a:srgbClr val="000000"/>
                  </a:outerShdw>
                </a:effectLst>
              </a:rPr>
              <a:t>Ejemplo 2: Fondos de Pensiones</a:t>
            </a:r>
          </a:p>
        </p:txBody>
      </p:sp>
      <p:sp>
        <p:nvSpPr>
          <p:cNvPr id="5531654" name="Rectangle 6"/>
          <p:cNvSpPr>
            <a:spLocks noGrp="1" noChangeArrowheads="1"/>
          </p:cNvSpPr>
          <p:nvPr>
            <p:ph type="body" idx="1"/>
          </p:nvPr>
        </p:nvSpPr>
        <p:spPr>
          <a:xfrm>
            <a:off x="468313" y="1628775"/>
            <a:ext cx="8207375" cy="4114800"/>
          </a:xfrm>
        </p:spPr>
        <p:txBody>
          <a:bodyPr/>
          <a:lstStyle/>
          <a:p>
            <a:pPr>
              <a:buClr>
                <a:srgbClr val="99CCFF"/>
              </a:buClr>
              <a:buFont typeface="Wingdings" pitchFamily="2" charset="2"/>
              <a:buChar char="§"/>
            </a:pPr>
            <a:r>
              <a:rPr lang="es-CL" sz="2600">
                <a:solidFill>
                  <a:srgbClr val="FFFFFF"/>
                </a:solidFill>
              </a:rPr>
              <a:t>El sector de fondos de pensiones locales suele no ser directamente comparable con el de la contraparte, pues por lo general  funcionan de manera distinta. </a:t>
            </a:r>
          </a:p>
          <a:p>
            <a:pPr>
              <a:buClr>
                <a:srgbClr val="99CCFF"/>
              </a:buClr>
              <a:buFont typeface="Wingdings" pitchFamily="2" charset="2"/>
              <a:buChar char="§"/>
            </a:pPr>
            <a:endParaRPr lang="es-CL" sz="2600">
              <a:solidFill>
                <a:srgbClr val="FFFFFF"/>
              </a:solidFill>
            </a:endParaRPr>
          </a:p>
          <a:p>
            <a:pPr>
              <a:buFontTx/>
              <a:buNone/>
            </a:pPr>
            <a:r>
              <a:rPr lang="es-ES" sz="2600" u="sng">
                <a:solidFill>
                  <a:srgbClr val="FFFFFF"/>
                </a:solidFill>
              </a:rPr>
              <a:t>Derecho a instalación</a:t>
            </a:r>
            <a:r>
              <a:rPr lang="es-ES" sz="2600">
                <a:solidFill>
                  <a:srgbClr val="FFFFFF"/>
                </a:solidFill>
              </a:rPr>
              <a:t>.</a:t>
            </a:r>
            <a:endParaRPr lang="es-ES_tradnl" sz="2600">
              <a:solidFill>
                <a:srgbClr val="FFFFFF"/>
              </a:solidFill>
            </a:endParaRPr>
          </a:p>
          <a:p>
            <a:pPr>
              <a:buClr>
                <a:srgbClr val="99CCFF"/>
              </a:buClr>
              <a:buFont typeface="Wingdings" pitchFamily="2" charset="2"/>
              <a:buChar char="§"/>
            </a:pPr>
            <a:r>
              <a:rPr lang="es-ES_tradnl" sz="2600">
                <a:solidFill>
                  <a:srgbClr val="FFFFFF"/>
                </a:solidFill>
              </a:rPr>
              <a:t>Cuanto mayores sean las restricciones para que las empresas que administren dichos fondos puedan ser o no propiedad de la contraparte, mayor será el incentivo para que se instalen nuevas empresas de la contraparte en el país, lo que tenderá a afectar la eficiencia y la producción locales.</a:t>
            </a:r>
            <a:endParaRPr lang="es-CL" sz="2600">
              <a:solidFill>
                <a:srgbClr val="FFFFFF"/>
              </a:solidFill>
            </a:endParaRPr>
          </a:p>
          <a:p>
            <a:endParaRPr lang="es-CL" sz="2600">
              <a:solidFill>
                <a:srgbClr val="FFFFFF"/>
              </a:solidFill>
            </a:endParaRPr>
          </a:p>
          <a:p>
            <a:endParaRPr lang="es-CL" sz="2600">
              <a:solidFill>
                <a:srgbClr val="FFFFFF"/>
              </a:solidFill>
            </a:endParaRPr>
          </a:p>
          <a:p>
            <a:pPr>
              <a:buFontTx/>
              <a:buNone/>
            </a:pPr>
            <a:endParaRPr lang="es-CL" sz="2600">
              <a:solidFill>
                <a:srgbClr val="FFFFFF"/>
              </a:solidFill>
            </a:endParaRPr>
          </a:p>
        </p:txBody>
      </p:sp>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10818"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410820" name="Rectangle 4"/>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410822" name="Rectangle 6"/>
          <p:cNvSpPr>
            <a:spLocks noGrp="1" noChangeArrowheads="1"/>
          </p:cNvSpPr>
          <p:nvPr>
            <p:ph type="body" idx="1"/>
          </p:nvPr>
        </p:nvSpPr>
        <p:spPr>
          <a:xfrm>
            <a:off x="323850" y="1628775"/>
            <a:ext cx="8424863" cy="4464050"/>
          </a:xfrm>
        </p:spPr>
        <p:txBody>
          <a:bodyPr/>
          <a:lstStyle/>
          <a:p>
            <a:pPr>
              <a:buClr>
                <a:srgbClr val="99CCFF"/>
              </a:buClr>
              <a:buFont typeface="Wingdings" pitchFamily="2" charset="2"/>
              <a:buChar char="§"/>
            </a:pPr>
            <a:r>
              <a:rPr lang="es-CL" sz="2600">
                <a:solidFill>
                  <a:srgbClr val="FFFFFF"/>
                </a:solidFill>
              </a:rPr>
              <a:t>Existe un Acuerdo multilateral, obligatorio y legalmente exigible relacionado al comercio de servicios financieros: el </a:t>
            </a:r>
            <a:r>
              <a:rPr lang="es-CL" sz="2600" u="sng">
                <a:solidFill>
                  <a:srgbClr val="FFFFFF"/>
                </a:solidFill>
              </a:rPr>
              <a:t>General </a:t>
            </a:r>
            <a:r>
              <a:rPr lang="en-US" sz="2600" u="sng">
                <a:solidFill>
                  <a:srgbClr val="FFFFFF"/>
                </a:solidFill>
              </a:rPr>
              <a:t>Agreement on Trade in Services</a:t>
            </a:r>
            <a:r>
              <a:rPr lang="es-CL" sz="2600" u="sng">
                <a:solidFill>
                  <a:srgbClr val="FFFFFF"/>
                </a:solidFill>
              </a:rPr>
              <a:t> (GATS) de la OMC,</a:t>
            </a:r>
            <a:r>
              <a:rPr lang="es-CL" sz="2600">
                <a:solidFill>
                  <a:srgbClr val="FFFFFF"/>
                </a:solidFill>
              </a:rPr>
              <a:t> que comenzó a operar en enero de 1995.</a:t>
            </a:r>
          </a:p>
          <a:p>
            <a:pPr>
              <a:buClr>
                <a:srgbClr val="99CCFF"/>
              </a:buClr>
              <a:buFont typeface="Wingdings" pitchFamily="2" charset="2"/>
              <a:buChar char="§"/>
            </a:pPr>
            <a:endParaRPr lang="es-ES_tradnl" sz="2600">
              <a:solidFill>
                <a:srgbClr val="FFFFFF"/>
              </a:solidFill>
            </a:endParaRPr>
          </a:p>
          <a:p>
            <a:pPr>
              <a:buClr>
                <a:srgbClr val="99CCFF"/>
              </a:buClr>
              <a:buFont typeface="Wingdings" pitchFamily="2" charset="2"/>
              <a:buChar char="§"/>
            </a:pPr>
            <a:r>
              <a:rPr lang="es-CL" sz="2600">
                <a:solidFill>
                  <a:srgbClr val="FFFFFF"/>
                </a:solidFill>
              </a:rPr>
              <a:t>Además, muchos países en desarrollo se han comprometido en un proceso de liberalización unilateral del comercio de servicios, incluidos los financieros, fuera de la OMC, a menudo bajo programas apoyados por el FMI y el Banco Mundial. </a:t>
            </a:r>
          </a:p>
          <a:p>
            <a:pPr>
              <a:buClr>
                <a:srgbClr val="99CCFF"/>
              </a:buClr>
              <a:buFont typeface="Wingdings" pitchFamily="2" charset="2"/>
              <a:buChar char="§"/>
            </a:pPr>
            <a:endParaRPr lang="es-CL" sz="2600">
              <a:solidFill>
                <a:srgbClr val="FFFFFF"/>
              </a:solidFill>
            </a:endParaRPr>
          </a:p>
          <a:p>
            <a:pPr>
              <a:buClr>
                <a:srgbClr val="99CCFF"/>
              </a:buClr>
              <a:buFont typeface="Wingdings" pitchFamily="2" charset="2"/>
              <a:buNone/>
            </a:pPr>
            <a:endParaRPr lang="es-CL" sz="2600">
              <a:solidFill>
                <a:srgbClr val="FFFFFF"/>
              </a:solidFill>
            </a:endParaRPr>
          </a:p>
        </p:txBody>
      </p:sp>
      <p:sp>
        <p:nvSpPr>
          <p:cNvPr id="5410823" name="Rectangle 7"/>
          <p:cNvSpPr>
            <a:spLocks noGrp="1" noChangeArrowheads="1"/>
          </p:cNvSpPr>
          <p:nvPr>
            <p:ph type="title"/>
          </p:nvPr>
        </p:nvSpPr>
        <p:spPr>
          <a:xfrm>
            <a:off x="395288" y="269875"/>
            <a:ext cx="7772400" cy="1143000"/>
          </a:xfrm>
        </p:spPr>
        <p:txBody>
          <a:bodyPr/>
          <a:lstStyle/>
          <a:p>
            <a:pPr algn="l"/>
            <a:r>
              <a:rPr lang="es-CL" sz="4000" b="1" i="1">
                <a:effectLst>
                  <a:outerShdw blurRad="38100" dist="38100" dir="2700000" algn="tl">
                    <a:srgbClr val="000000"/>
                  </a:outerShdw>
                </a:effectLst>
              </a:rPr>
              <a:t>2. Acuerdos Multilaterales</a:t>
            </a:r>
          </a:p>
        </p:txBody>
      </p:sp>
    </p:spTree>
  </p:cSld>
  <p:clrMapOvr>
    <a:masterClrMapping/>
  </p:clrMapOvr>
  <p:transition/>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35746"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535747"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535748" name="Rectangle 4"/>
          <p:cNvSpPr>
            <a:spLocks noGrp="1" noChangeArrowheads="1"/>
          </p:cNvSpPr>
          <p:nvPr>
            <p:ph type="title"/>
          </p:nvPr>
        </p:nvSpPr>
        <p:spPr>
          <a:xfrm>
            <a:off x="360363" y="0"/>
            <a:ext cx="8459787" cy="1628775"/>
          </a:xfrm>
        </p:spPr>
        <p:txBody>
          <a:bodyPr/>
          <a:lstStyle/>
          <a:p>
            <a:pPr algn="l"/>
            <a:r>
              <a:rPr lang="es-CL" b="1" i="1">
                <a:effectLst>
                  <a:outerShdw blurRad="38100" dist="38100" dir="2700000" algn="tl">
                    <a:srgbClr val="000000"/>
                  </a:outerShdw>
                </a:effectLst>
              </a:rPr>
              <a:t>Ejemplo 2: Fondos de Pensiones</a:t>
            </a:r>
          </a:p>
        </p:txBody>
      </p:sp>
      <p:sp>
        <p:nvSpPr>
          <p:cNvPr id="5535750" name="Rectangle 6"/>
          <p:cNvSpPr>
            <a:spLocks noGrp="1" noChangeArrowheads="1"/>
          </p:cNvSpPr>
          <p:nvPr>
            <p:ph type="body" idx="1"/>
          </p:nvPr>
        </p:nvSpPr>
        <p:spPr>
          <a:xfrm>
            <a:off x="395288" y="1700213"/>
            <a:ext cx="8280400" cy="4114800"/>
          </a:xfrm>
        </p:spPr>
        <p:txBody>
          <a:bodyPr/>
          <a:lstStyle/>
          <a:p>
            <a:pPr>
              <a:lnSpc>
                <a:spcPct val="90000"/>
              </a:lnSpc>
              <a:buFontTx/>
              <a:buNone/>
            </a:pPr>
            <a:r>
              <a:rPr lang="es-ES_tradnl" sz="2600" u="sng">
                <a:solidFill>
                  <a:srgbClr val="FFFFFF"/>
                </a:solidFill>
              </a:rPr>
              <a:t>Trato nacional</a:t>
            </a:r>
            <a:r>
              <a:rPr lang="es-ES_tradnl" sz="2600">
                <a:solidFill>
                  <a:srgbClr val="FFFFFF"/>
                </a:solidFill>
              </a:rPr>
              <a:t>.</a:t>
            </a:r>
            <a:endParaRPr lang="es-CL" sz="2600">
              <a:solidFill>
                <a:srgbClr val="FFFFFF"/>
              </a:solidFill>
            </a:endParaRPr>
          </a:p>
          <a:p>
            <a:pPr>
              <a:lnSpc>
                <a:spcPct val="90000"/>
              </a:lnSpc>
              <a:buClr>
                <a:srgbClr val="99CCFF"/>
              </a:buClr>
              <a:buFont typeface="Wingdings" pitchFamily="2" charset="2"/>
              <a:buChar char="§"/>
            </a:pPr>
            <a:r>
              <a:rPr lang="es-CL" sz="2600">
                <a:solidFill>
                  <a:srgbClr val="FFFFFF"/>
                </a:solidFill>
              </a:rPr>
              <a:t>El efecto de la NSF dependerá de si al momento de llevar a cabo la NSF la regulación del sistema de pensiones da o no un trato nacional a los fondos de pensiones de la contraparte. </a:t>
            </a:r>
            <a:endParaRPr lang="es-ES_tradnl" sz="2600" u="sng">
              <a:solidFill>
                <a:srgbClr val="FFFFFF"/>
              </a:solidFill>
            </a:endParaRPr>
          </a:p>
          <a:p>
            <a:pPr>
              <a:lnSpc>
                <a:spcPct val="90000"/>
              </a:lnSpc>
              <a:buFontTx/>
              <a:buNone/>
            </a:pPr>
            <a:endParaRPr lang="es-ES_tradnl" sz="2600" u="sng">
              <a:solidFill>
                <a:srgbClr val="FFFFFF"/>
              </a:solidFill>
            </a:endParaRPr>
          </a:p>
          <a:p>
            <a:pPr>
              <a:lnSpc>
                <a:spcPct val="90000"/>
              </a:lnSpc>
              <a:buFontTx/>
              <a:buNone/>
            </a:pPr>
            <a:r>
              <a:rPr lang="es-ES_tradnl" sz="2600" u="sng">
                <a:solidFill>
                  <a:srgbClr val="FFFFFF"/>
                </a:solidFill>
              </a:rPr>
              <a:t>Principio de nación más favorecida.</a:t>
            </a:r>
            <a:endParaRPr lang="es-ES_tradnl" sz="2600">
              <a:solidFill>
                <a:srgbClr val="FFFFFF"/>
              </a:solidFill>
            </a:endParaRPr>
          </a:p>
          <a:p>
            <a:pPr>
              <a:lnSpc>
                <a:spcPct val="90000"/>
              </a:lnSpc>
              <a:buClr>
                <a:srgbClr val="99CCFF"/>
              </a:buClr>
              <a:buFont typeface="Wingdings" pitchFamily="2" charset="2"/>
              <a:buChar char="§"/>
            </a:pPr>
            <a:r>
              <a:rPr lang="es-ES_tradnl" sz="2600">
                <a:solidFill>
                  <a:srgbClr val="FFFFFF"/>
                </a:solidFill>
              </a:rPr>
              <a:t>En forma similar a la situación del sistema bancario, la aplicación de este principio puede limitar la capacidad del país para ofrecer mayor apertura en servicios de fondos de pensiones a otros países.</a:t>
            </a:r>
            <a:endParaRPr lang="es-CL" sz="2600">
              <a:solidFill>
                <a:srgbClr val="FFFFFF"/>
              </a:solidFill>
            </a:endParaRPr>
          </a:p>
        </p:txBody>
      </p:sp>
    </p:spTree>
  </p:cSld>
  <p:clrMapOvr>
    <a:masterClrMapping/>
  </p:clrMapOvr>
  <p:transition/>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37794"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537795"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537796" name="Rectangle 4"/>
          <p:cNvSpPr>
            <a:spLocks noGrp="1" noChangeArrowheads="1"/>
          </p:cNvSpPr>
          <p:nvPr>
            <p:ph type="title"/>
          </p:nvPr>
        </p:nvSpPr>
        <p:spPr>
          <a:xfrm>
            <a:off x="360363" y="0"/>
            <a:ext cx="8459787" cy="1628775"/>
          </a:xfrm>
        </p:spPr>
        <p:txBody>
          <a:bodyPr/>
          <a:lstStyle/>
          <a:p>
            <a:pPr algn="l"/>
            <a:r>
              <a:rPr lang="es-CL" b="1" i="1">
                <a:effectLst>
                  <a:outerShdw blurRad="38100" dist="38100" dir="2700000" algn="tl">
                    <a:srgbClr val="000000"/>
                  </a:outerShdw>
                </a:effectLst>
              </a:rPr>
              <a:t>Ejemplo 2: Fondos de Pensiones</a:t>
            </a:r>
          </a:p>
        </p:txBody>
      </p:sp>
      <p:sp>
        <p:nvSpPr>
          <p:cNvPr id="5537798" name="Rectangle 6"/>
          <p:cNvSpPr>
            <a:spLocks noGrp="1" noChangeArrowheads="1"/>
          </p:cNvSpPr>
          <p:nvPr>
            <p:ph type="body" idx="1"/>
          </p:nvPr>
        </p:nvSpPr>
        <p:spPr>
          <a:xfrm>
            <a:off x="611188" y="1762125"/>
            <a:ext cx="7772400" cy="4114800"/>
          </a:xfrm>
        </p:spPr>
        <p:txBody>
          <a:bodyPr/>
          <a:lstStyle/>
          <a:p>
            <a:pPr>
              <a:lnSpc>
                <a:spcPct val="90000"/>
              </a:lnSpc>
              <a:buFontTx/>
              <a:buNone/>
            </a:pPr>
            <a:r>
              <a:rPr lang="es-CL" sz="2600" u="sng">
                <a:solidFill>
                  <a:srgbClr val="FFFFFF"/>
                </a:solidFill>
              </a:rPr>
              <a:t>Derecho a establecimiento</a:t>
            </a:r>
            <a:endParaRPr lang="es-ES" sz="2600">
              <a:solidFill>
                <a:srgbClr val="FFFFFF"/>
              </a:solidFill>
            </a:endParaRPr>
          </a:p>
          <a:p>
            <a:pPr>
              <a:lnSpc>
                <a:spcPct val="90000"/>
              </a:lnSpc>
              <a:buClr>
                <a:srgbClr val="99CCFF"/>
              </a:buClr>
              <a:buFont typeface="Wingdings" pitchFamily="2" charset="2"/>
              <a:buChar char="§"/>
            </a:pPr>
            <a:r>
              <a:rPr lang="es-ES" sz="2600">
                <a:solidFill>
                  <a:srgbClr val="FFFFFF"/>
                </a:solidFill>
              </a:rPr>
              <a:t>La ley y normativa nacionales suelen ser muy precisas y estrictas respecto a la forma jurídica en que deben establecerse las empresas administradoras de fondos de pensiones</a:t>
            </a:r>
            <a:r>
              <a:rPr lang="es-ES_tradnl" sz="2600">
                <a:solidFill>
                  <a:srgbClr val="FFFFFF"/>
                </a:solidFill>
              </a:rPr>
              <a:t>. </a:t>
            </a:r>
          </a:p>
          <a:p>
            <a:pPr>
              <a:lnSpc>
                <a:spcPct val="90000"/>
              </a:lnSpc>
              <a:buClr>
                <a:srgbClr val="99CCFF"/>
              </a:buClr>
              <a:buFont typeface="Wingdings" pitchFamily="2" charset="2"/>
              <a:buChar char="§"/>
            </a:pPr>
            <a:endParaRPr lang="es-ES_tradnl" sz="2600">
              <a:solidFill>
                <a:srgbClr val="FFFFFF"/>
              </a:solidFill>
            </a:endParaRPr>
          </a:p>
          <a:p>
            <a:pPr>
              <a:lnSpc>
                <a:spcPct val="90000"/>
              </a:lnSpc>
              <a:buClr>
                <a:srgbClr val="99CCFF"/>
              </a:buClr>
              <a:buFont typeface="Wingdings" pitchFamily="2" charset="2"/>
              <a:buChar char="§"/>
            </a:pPr>
            <a:r>
              <a:rPr lang="es-ES_tradnl" sz="2600">
                <a:solidFill>
                  <a:srgbClr val="FFFFFF"/>
                </a:solidFill>
              </a:rPr>
              <a:t>En los casos en que el derecho a establecimiento esté muy  acotado, su  aplicación no afectará mayormente a la eficiencia, producción ni a la estabilidad del sistema nacional de fondos de pensiones. </a:t>
            </a:r>
            <a:endParaRPr lang="es-CL" sz="2600">
              <a:solidFill>
                <a:srgbClr val="FFFFFF"/>
              </a:solidFill>
            </a:endParaRPr>
          </a:p>
        </p:txBody>
      </p:sp>
    </p:spTree>
  </p:cSld>
  <p:clrMapOvr>
    <a:masterClrMapping/>
  </p:clrMapOvr>
  <p:transition/>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39842"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539843"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539844" name="Rectangle 4"/>
          <p:cNvSpPr>
            <a:spLocks noGrp="1" noChangeArrowheads="1"/>
          </p:cNvSpPr>
          <p:nvPr>
            <p:ph type="title"/>
          </p:nvPr>
        </p:nvSpPr>
        <p:spPr>
          <a:xfrm>
            <a:off x="360363" y="0"/>
            <a:ext cx="8459787" cy="1628775"/>
          </a:xfrm>
        </p:spPr>
        <p:txBody>
          <a:bodyPr/>
          <a:lstStyle/>
          <a:p>
            <a:pPr algn="l"/>
            <a:r>
              <a:rPr lang="es-CL" b="1" i="1">
                <a:effectLst>
                  <a:outerShdw blurRad="38100" dist="38100" dir="2700000" algn="tl">
                    <a:srgbClr val="000000"/>
                  </a:outerShdw>
                </a:effectLst>
              </a:rPr>
              <a:t>Ejemplo 2: Fondos de Pensiones</a:t>
            </a:r>
          </a:p>
        </p:txBody>
      </p:sp>
      <p:sp>
        <p:nvSpPr>
          <p:cNvPr id="5539846" name="Rectangle 6"/>
          <p:cNvSpPr>
            <a:spLocks noGrp="1" noChangeArrowheads="1"/>
          </p:cNvSpPr>
          <p:nvPr>
            <p:ph type="body" idx="1"/>
          </p:nvPr>
        </p:nvSpPr>
        <p:spPr>
          <a:xfrm>
            <a:off x="395288" y="1628775"/>
            <a:ext cx="8208962" cy="4114800"/>
          </a:xfrm>
        </p:spPr>
        <p:txBody>
          <a:bodyPr/>
          <a:lstStyle/>
          <a:p>
            <a:pPr>
              <a:lnSpc>
                <a:spcPct val="80000"/>
              </a:lnSpc>
              <a:buFontTx/>
              <a:buNone/>
            </a:pPr>
            <a:r>
              <a:rPr lang="es-ES_tradnl" sz="2600" u="sng">
                <a:solidFill>
                  <a:srgbClr val="FFFFFF"/>
                </a:solidFill>
              </a:rPr>
              <a:t>Comercio transfronterizo</a:t>
            </a:r>
            <a:r>
              <a:rPr lang="es-ES_tradnl" sz="2600">
                <a:solidFill>
                  <a:srgbClr val="FFFFFF"/>
                </a:solidFill>
              </a:rPr>
              <a:t>.</a:t>
            </a:r>
          </a:p>
          <a:p>
            <a:pPr>
              <a:lnSpc>
                <a:spcPct val="80000"/>
              </a:lnSpc>
              <a:buClr>
                <a:srgbClr val="99CCFF"/>
              </a:buClr>
              <a:buFont typeface="Wingdings" pitchFamily="2" charset="2"/>
              <a:buChar char="§"/>
            </a:pPr>
            <a:r>
              <a:rPr lang="es-ES_tradnl" sz="2600">
                <a:solidFill>
                  <a:srgbClr val="FFFFFF"/>
                </a:solidFill>
              </a:rPr>
              <a:t>Si es que la contraparte solicita administrar los fondos provisionales desde su país, ello podría tener importantes efectos sobre la estabilidad del sistema (rol del seguro estatal)</a:t>
            </a:r>
          </a:p>
          <a:p>
            <a:pPr>
              <a:lnSpc>
                <a:spcPct val="80000"/>
              </a:lnSpc>
              <a:buClr>
                <a:srgbClr val="99CCFF"/>
              </a:buClr>
              <a:buFont typeface="Wingdings" pitchFamily="2" charset="2"/>
              <a:buChar char="§"/>
            </a:pPr>
            <a:endParaRPr lang="es-ES_tradnl" sz="2600">
              <a:solidFill>
                <a:srgbClr val="FFFFFF"/>
              </a:solidFill>
            </a:endParaRPr>
          </a:p>
          <a:p>
            <a:pPr>
              <a:lnSpc>
                <a:spcPct val="80000"/>
              </a:lnSpc>
              <a:buClr>
                <a:srgbClr val="99CCFF"/>
              </a:buClr>
              <a:buFont typeface="Wingdings" pitchFamily="2" charset="2"/>
              <a:buChar char="§"/>
            </a:pPr>
            <a:r>
              <a:rPr lang="es-ES" sz="2600">
                <a:solidFill>
                  <a:srgbClr val="FFFFFF"/>
                </a:solidFill>
              </a:rPr>
              <a:t>En cambio, si la NSF  implica que se van a instalar en el país nuevas empresas administradoras de fondos de pensiones de propiedad de la contraparte, y éstas se van a regir por las mismas normas que rigen a las ya  instaladas en el país, este bien público no se verá alterado.</a:t>
            </a:r>
            <a:endParaRPr lang="es-CL" sz="2600">
              <a:solidFill>
                <a:srgbClr val="FFFFFF"/>
              </a:solidFill>
            </a:endParaRPr>
          </a:p>
        </p:txBody>
      </p:sp>
    </p:spTree>
  </p:cSld>
  <p:clrMapOvr>
    <a:masterClrMapping/>
  </p:clrMapOvr>
  <p:transition/>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43938"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543939"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543940" name="Rectangle 4"/>
          <p:cNvSpPr>
            <a:spLocks noGrp="1" noChangeArrowheads="1"/>
          </p:cNvSpPr>
          <p:nvPr>
            <p:ph type="title"/>
          </p:nvPr>
        </p:nvSpPr>
        <p:spPr>
          <a:xfrm>
            <a:off x="360363" y="0"/>
            <a:ext cx="8459787" cy="1628775"/>
          </a:xfrm>
        </p:spPr>
        <p:txBody>
          <a:bodyPr/>
          <a:lstStyle/>
          <a:p>
            <a:pPr algn="l"/>
            <a:r>
              <a:rPr lang="es-CL" b="1" i="1">
                <a:effectLst>
                  <a:outerShdw blurRad="38100" dist="38100" dir="2700000" algn="tl">
                    <a:srgbClr val="000000"/>
                  </a:outerShdw>
                </a:effectLst>
              </a:rPr>
              <a:t>Ejemplo 2: Fondos de Pensiones</a:t>
            </a:r>
          </a:p>
        </p:txBody>
      </p:sp>
      <p:sp>
        <p:nvSpPr>
          <p:cNvPr id="5543941" name="Rectangle 5"/>
          <p:cNvSpPr>
            <a:spLocks noGrp="1" noChangeArrowheads="1"/>
          </p:cNvSpPr>
          <p:nvPr>
            <p:ph type="body" idx="1"/>
          </p:nvPr>
        </p:nvSpPr>
        <p:spPr>
          <a:xfrm>
            <a:off x="468313" y="1484313"/>
            <a:ext cx="8351837" cy="4114800"/>
          </a:xfrm>
        </p:spPr>
        <p:txBody>
          <a:bodyPr/>
          <a:lstStyle/>
          <a:p>
            <a:pPr>
              <a:lnSpc>
                <a:spcPct val="80000"/>
              </a:lnSpc>
              <a:buFontTx/>
              <a:buNone/>
            </a:pPr>
            <a:r>
              <a:rPr lang="es-ES" sz="2400" u="sng">
                <a:solidFill>
                  <a:srgbClr val="FFFFFF"/>
                </a:solidFill>
              </a:rPr>
              <a:t>Nuevos servicios financieros</a:t>
            </a:r>
            <a:r>
              <a:rPr lang="es-ES" sz="2400">
                <a:solidFill>
                  <a:srgbClr val="FFFFFF"/>
                </a:solidFill>
              </a:rPr>
              <a:t>.</a:t>
            </a:r>
          </a:p>
          <a:p>
            <a:pPr>
              <a:lnSpc>
                <a:spcPct val="80000"/>
              </a:lnSpc>
              <a:buClr>
                <a:srgbClr val="99CCFF"/>
              </a:buClr>
              <a:buFont typeface="Wingdings" pitchFamily="2" charset="2"/>
              <a:buChar char="§"/>
            </a:pPr>
            <a:r>
              <a:rPr lang="es-ES" sz="2400">
                <a:solidFill>
                  <a:srgbClr val="FFFFFF"/>
                </a:solidFill>
              </a:rPr>
              <a:t>L</a:t>
            </a:r>
            <a:r>
              <a:rPr lang="es-ES_tradnl" sz="2400">
                <a:solidFill>
                  <a:srgbClr val="FFFFFF"/>
                </a:solidFill>
              </a:rPr>
              <a:t>a oferta de nuevos servicios implicaría un desafío para los productores nacionales de servicios de fondos de pensiones. La industria como un todo se vería beneficiada por las mayores ganancias de eficiencia derivadas de la oferta de nuevos servicios.</a:t>
            </a:r>
          </a:p>
          <a:p>
            <a:pPr>
              <a:lnSpc>
                <a:spcPct val="80000"/>
              </a:lnSpc>
              <a:buClr>
                <a:srgbClr val="99CCFF"/>
              </a:buClr>
              <a:buFont typeface="Wingdings" pitchFamily="2" charset="2"/>
              <a:buChar char="§"/>
            </a:pPr>
            <a:endParaRPr lang="es-CL" sz="2400">
              <a:solidFill>
                <a:srgbClr val="FFFFFF"/>
              </a:solidFill>
            </a:endParaRPr>
          </a:p>
          <a:p>
            <a:pPr>
              <a:lnSpc>
                <a:spcPct val="80000"/>
              </a:lnSpc>
              <a:buFontTx/>
              <a:buNone/>
            </a:pPr>
            <a:r>
              <a:rPr lang="es-ES_tradnl" sz="2400" u="sng">
                <a:solidFill>
                  <a:srgbClr val="FFFFFF"/>
                </a:solidFill>
              </a:rPr>
              <a:t>Marco regulatorio.</a:t>
            </a:r>
            <a:endParaRPr lang="es-ES_tradnl" sz="2400">
              <a:solidFill>
                <a:srgbClr val="FFFFFF"/>
              </a:solidFill>
            </a:endParaRPr>
          </a:p>
          <a:p>
            <a:pPr>
              <a:lnSpc>
                <a:spcPct val="80000"/>
              </a:lnSpc>
              <a:buClr>
                <a:srgbClr val="99CCFF"/>
              </a:buClr>
              <a:buFont typeface="Wingdings" pitchFamily="2" charset="2"/>
              <a:buChar char="§"/>
            </a:pPr>
            <a:r>
              <a:rPr lang="es-ES_tradnl" sz="2400">
                <a:solidFill>
                  <a:srgbClr val="FFFFFF"/>
                </a:solidFill>
              </a:rPr>
              <a:t>El principal tema regulatorio es la liberalización del límite máximo de inversión en el exterior. </a:t>
            </a:r>
          </a:p>
          <a:p>
            <a:pPr>
              <a:lnSpc>
                <a:spcPct val="80000"/>
              </a:lnSpc>
              <a:buClr>
                <a:srgbClr val="99CCFF"/>
              </a:buClr>
              <a:buFont typeface="Wingdings" pitchFamily="2" charset="2"/>
              <a:buChar char="§"/>
            </a:pPr>
            <a:r>
              <a:rPr lang="es-ES_tradnl" sz="2400">
                <a:solidFill>
                  <a:srgbClr val="FFFFFF"/>
                </a:solidFill>
              </a:rPr>
              <a:t>Es fundamental que el regulador nacional mantenga la prerrogativa de decidir qué porcentaje de los fondos puede ser invertido en el extranjero, y en que tipo de instrumentos, monedas, etc. </a:t>
            </a:r>
            <a:endParaRPr lang="es-CL" sz="2400">
              <a:solidFill>
                <a:srgbClr val="FFFFFF"/>
              </a:solidFill>
            </a:endParaRPr>
          </a:p>
          <a:p>
            <a:pPr>
              <a:lnSpc>
                <a:spcPct val="80000"/>
              </a:lnSpc>
            </a:pPr>
            <a:endParaRPr lang="es-ES_tradnl" sz="2400">
              <a:solidFill>
                <a:srgbClr val="FFFFFF"/>
              </a:solidFill>
            </a:endParaRPr>
          </a:p>
          <a:p>
            <a:pPr>
              <a:lnSpc>
                <a:spcPct val="80000"/>
              </a:lnSpc>
            </a:pPr>
            <a:endParaRPr lang="es-CL" sz="2400">
              <a:solidFill>
                <a:srgbClr val="FFFFFF"/>
              </a:solidFill>
            </a:endParaRPr>
          </a:p>
        </p:txBody>
      </p:sp>
    </p:spTree>
  </p:cSld>
  <p:clrMapOvr>
    <a:masterClrMapping/>
  </p:clrMapOvr>
  <p:transition/>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48034"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548035"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548036" name="Rectangle 4"/>
          <p:cNvSpPr>
            <a:spLocks noGrp="1" noChangeArrowheads="1"/>
          </p:cNvSpPr>
          <p:nvPr>
            <p:ph type="title"/>
          </p:nvPr>
        </p:nvSpPr>
        <p:spPr>
          <a:xfrm>
            <a:off x="360363" y="0"/>
            <a:ext cx="8459787" cy="1628775"/>
          </a:xfrm>
        </p:spPr>
        <p:txBody>
          <a:bodyPr/>
          <a:lstStyle/>
          <a:p>
            <a:pPr algn="l"/>
            <a:r>
              <a:rPr lang="es-CL" b="1" i="1">
                <a:effectLst>
                  <a:outerShdw blurRad="38100" dist="38100" dir="2700000" algn="tl">
                    <a:srgbClr val="000000"/>
                  </a:outerShdw>
                </a:effectLst>
              </a:rPr>
              <a:t>Ejemplo 2: Fondos de Pensiones</a:t>
            </a:r>
          </a:p>
        </p:txBody>
      </p:sp>
      <p:sp>
        <p:nvSpPr>
          <p:cNvPr id="5548038" name="Rectangle 6"/>
          <p:cNvSpPr>
            <a:spLocks noGrp="1" noChangeArrowheads="1"/>
          </p:cNvSpPr>
          <p:nvPr>
            <p:ph type="body" idx="1"/>
          </p:nvPr>
        </p:nvSpPr>
        <p:spPr>
          <a:xfrm>
            <a:off x="468313" y="1700213"/>
            <a:ext cx="8424862" cy="4114800"/>
          </a:xfrm>
        </p:spPr>
        <p:txBody>
          <a:bodyPr/>
          <a:lstStyle/>
          <a:p>
            <a:pPr>
              <a:lnSpc>
                <a:spcPct val="90000"/>
              </a:lnSpc>
              <a:buFontTx/>
              <a:buNone/>
            </a:pPr>
            <a:r>
              <a:rPr lang="es-ES_tradnl" sz="2600" u="sng">
                <a:solidFill>
                  <a:srgbClr val="FFFFFF"/>
                </a:solidFill>
              </a:rPr>
              <a:t>Tratamiento tributario.</a:t>
            </a:r>
            <a:endParaRPr lang="es-ES_tradnl" sz="2600">
              <a:solidFill>
                <a:srgbClr val="FFFFFF"/>
              </a:solidFill>
            </a:endParaRPr>
          </a:p>
          <a:p>
            <a:pPr>
              <a:lnSpc>
                <a:spcPct val="90000"/>
              </a:lnSpc>
              <a:buClr>
                <a:srgbClr val="99CCFF"/>
              </a:buClr>
              <a:buFont typeface="Wingdings" pitchFamily="2" charset="2"/>
              <a:buChar char="§"/>
            </a:pPr>
            <a:r>
              <a:rPr lang="es-ES_tradnl" sz="2600">
                <a:solidFill>
                  <a:srgbClr val="FFFFFF"/>
                </a:solidFill>
              </a:rPr>
              <a:t>Si bien no traería consigo ganancias de eficiencia, ni efectos sobre los productores ni sobre la estabilidad del sistema de pensiones local, para el país es de interés que se  elimine el impuesto sobre los retornos de los fondos de pensiones invertidos en la contraparte. </a:t>
            </a:r>
            <a:endParaRPr lang="es-CL" sz="2600">
              <a:solidFill>
                <a:srgbClr val="FFFFFF"/>
              </a:solidFill>
            </a:endParaRPr>
          </a:p>
        </p:txBody>
      </p:sp>
    </p:spTree>
  </p:cSld>
  <p:clrMapOvr>
    <a:masterClrMapping/>
  </p:clrMapOvr>
  <p:transition/>
  <p:timing>
    <p:tnLst>
      <p:par>
        <p:cTn id="1" dur="indefinite" restart="never" nodeType="tmRoot"/>
      </p:par>
    </p:tn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50082"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550083"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550084" name="Rectangle 4"/>
          <p:cNvSpPr>
            <a:spLocks noGrp="1" noChangeArrowheads="1"/>
          </p:cNvSpPr>
          <p:nvPr>
            <p:ph type="title"/>
          </p:nvPr>
        </p:nvSpPr>
        <p:spPr>
          <a:xfrm>
            <a:off x="323850" y="0"/>
            <a:ext cx="8820150" cy="1628775"/>
          </a:xfrm>
        </p:spPr>
        <p:txBody>
          <a:bodyPr/>
          <a:lstStyle/>
          <a:p>
            <a:pPr algn="l"/>
            <a:r>
              <a:rPr lang="es-CL" sz="3800" b="1" i="1">
                <a:effectLst>
                  <a:outerShdw blurRad="38100" dist="38100" dir="2700000" algn="tl">
                    <a:srgbClr val="000000"/>
                  </a:outerShdw>
                </a:effectLst>
              </a:rPr>
              <a:t>Ejemplo 3: Fondos Mutuos y de Inversión</a:t>
            </a:r>
          </a:p>
        </p:txBody>
      </p:sp>
      <p:sp>
        <p:nvSpPr>
          <p:cNvPr id="5550086" name="Rectangle 6"/>
          <p:cNvSpPr>
            <a:spLocks noGrp="1" noChangeArrowheads="1"/>
          </p:cNvSpPr>
          <p:nvPr>
            <p:ph type="body" idx="1"/>
          </p:nvPr>
        </p:nvSpPr>
        <p:spPr>
          <a:xfrm>
            <a:off x="468313" y="1978025"/>
            <a:ext cx="8207375" cy="4114800"/>
          </a:xfrm>
        </p:spPr>
        <p:txBody>
          <a:bodyPr/>
          <a:lstStyle/>
          <a:p>
            <a:pPr>
              <a:lnSpc>
                <a:spcPct val="80000"/>
              </a:lnSpc>
              <a:buClr>
                <a:srgbClr val="99CCFF"/>
              </a:buClr>
              <a:buFont typeface="Wingdings" pitchFamily="2" charset="2"/>
              <a:buChar char="§"/>
            </a:pPr>
            <a:r>
              <a:rPr lang="es-ES" sz="2600">
                <a:solidFill>
                  <a:srgbClr val="FFFFFF"/>
                </a:solidFill>
              </a:rPr>
              <a:t>La evidencia empírica indica que este tipo de fondos en la mayor parte de los países de la región son significativamente más caros y menos eficientes que los estadounidenses. </a:t>
            </a:r>
          </a:p>
          <a:p>
            <a:pPr>
              <a:lnSpc>
                <a:spcPct val="80000"/>
              </a:lnSpc>
              <a:buClr>
                <a:srgbClr val="99CCFF"/>
              </a:buClr>
              <a:buFont typeface="Wingdings" pitchFamily="2" charset="2"/>
              <a:buChar char="§"/>
            </a:pPr>
            <a:endParaRPr lang="es-ES" sz="2600">
              <a:solidFill>
                <a:srgbClr val="FFFFFF"/>
              </a:solidFill>
            </a:endParaRPr>
          </a:p>
          <a:p>
            <a:pPr>
              <a:lnSpc>
                <a:spcPct val="80000"/>
              </a:lnSpc>
              <a:buClr>
                <a:srgbClr val="99CCFF"/>
              </a:buClr>
              <a:buFont typeface="Wingdings" pitchFamily="2" charset="2"/>
              <a:buChar char="§"/>
            </a:pPr>
            <a:r>
              <a:rPr lang="es-ES" sz="2600">
                <a:solidFill>
                  <a:srgbClr val="FFFFFF"/>
                </a:solidFill>
              </a:rPr>
              <a:t>Lo anterior indica que si por efecto de las NSF se facilita la provisión de este tipo de fondos en el país, se produciría una ganancia de eficiencia en la industria. </a:t>
            </a:r>
            <a:endParaRPr lang="es-CL" sz="2600">
              <a:solidFill>
                <a:srgbClr val="FFFFFF"/>
              </a:solidFill>
            </a:endParaRPr>
          </a:p>
        </p:txBody>
      </p:sp>
    </p:spTree>
  </p:cSld>
  <p:clrMapOvr>
    <a:masterClrMapping/>
  </p:clrMapOvr>
  <p:transition/>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52130"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552131"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552132" name="Rectangle 4"/>
          <p:cNvSpPr>
            <a:spLocks noGrp="1" noChangeArrowheads="1"/>
          </p:cNvSpPr>
          <p:nvPr>
            <p:ph type="title"/>
          </p:nvPr>
        </p:nvSpPr>
        <p:spPr>
          <a:xfrm>
            <a:off x="250825" y="0"/>
            <a:ext cx="8893175" cy="1628775"/>
          </a:xfrm>
        </p:spPr>
        <p:txBody>
          <a:bodyPr/>
          <a:lstStyle/>
          <a:p>
            <a:pPr algn="l"/>
            <a:r>
              <a:rPr lang="es-CL" sz="3800" b="1" i="1">
                <a:effectLst>
                  <a:outerShdw blurRad="38100" dist="38100" dir="2700000" algn="tl">
                    <a:srgbClr val="000000"/>
                  </a:outerShdw>
                </a:effectLst>
              </a:rPr>
              <a:t>Ejemplo 3: Fondos Mutuos y de Inversión</a:t>
            </a:r>
          </a:p>
        </p:txBody>
      </p:sp>
      <p:sp>
        <p:nvSpPr>
          <p:cNvPr id="5552134" name="Rectangle 6"/>
          <p:cNvSpPr>
            <a:spLocks noGrp="1" noChangeArrowheads="1"/>
          </p:cNvSpPr>
          <p:nvPr>
            <p:ph type="body" idx="1"/>
          </p:nvPr>
        </p:nvSpPr>
        <p:spPr>
          <a:xfrm>
            <a:off x="685800" y="1773238"/>
            <a:ext cx="8134350" cy="4114800"/>
          </a:xfrm>
        </p:spPr>
        <p:txBody>
          <a:bodyPr/>
          <a:lstStyle/>
          <a:p>
            <a:pPr>
              <a:lnSpc>
                <a:spcPct val="80000"/>
              </a:lnSpc>
              <a:buClr>
                <a:srgbClr val="99CCFF"/>
              </a:buClr>
              <a:buFont typeface="Wingdings" pitchFamily="2" charset="2"/>
              <a:buNone/>
            </a:pPr>
            <a:r>
              <a:rPr lang="es-ES" sz="2600" u="sng">
                <a:solidFill>
                  <a:srgbClr val="FFFFFF"/>
                </a:solidFill>
              </a:rPr>
              <a:t>Derecho a instalación</a:t>
            </a:r>
            <a:r>
              <a:rPr lang="es-ES" sz="2600">
                <a:solidFill>
                  <a:srgbClr val="FFFFFF"/>
                </a:solidFill>
              </a:rPr>
              <a:t>.</a:t>
            </a:r>
          </a:p>
          <a:p>
            <a:pPr>
              <a:lnSpc>
                <a:spcPct val="80000"/>
              </a:lnSpc>
              <a:buClr>
                <a:srgbClr val="99CCFF"/>
              </a:buClr>
              <a:buFont typeface="Wingdings" pitchFamily="2" charset="2"/>
              <a:buChar char="§"/>
            </a:pPr>
            <a:r>
              <a:rPr lang="es-ES" sz="2600">
                <a:solidFill>
                  <a:srgbClr val="FFFFFF"/>
                </a:solidFill>
              </a:rPr>
              <a:t>Se requiere evaluar si existen barreras a la entrada para la instalación de estos fondos  extranjeros en el país. </a:t>
            </a:r>
          </a:p>
          <a:p>
            <a:pPr>
              <a:lnSpc>
                <a:spcPct val="80000"/>
              </a:lnSpc>
              <a:buClr>
                <a:srgbClr val="99CCFF"/>
              </a:buClr>
              <a:buFont typeface="Wingdings" pitchFamily="2" charset="2"/>
              <a:buChar char="§"/>
            </a:pPr>
            <a:r>
              <a:rPr lang="es-ES" sz="2600">
                <a:solidFill>
                  <a:srgbClr val="FFFFFF"/>
                </a:solidFill>
              </a:rPr>
              <a:t>Pero incluso en el caso que no existan restricciones, las NSF podrían no afectar mayormente los incentivos al establecimiento de estas instituciones en el país, debido a que la NSF no elimina la complejidad de desarrollar un canal de distribución local.</a:t>
            </a:r>
            <a:endParaRPr lang="es-CL" sz="2600">
              <a:solidFill>
                <a:srgbClr val="FFFFFF"/>
              </a:solidFill>
            </a:endParaRPr>
          </a:p>
        </p:txBody>
      </p:sp>
    </p:spTree>
  </p:cSld>
  <p:clrMapOvr>
    <a:masterClrMapping/>
  </p:clrMapOvr>
  <p:transition/>
  <p:timing>
    <p:tnLst>
      <p:par>
        <p:cTn id="1" dur="indefinite" restart="never" nodeType="tmRoot"/>
      </p:par>
    </p:tn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54178"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554179"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554180" name="Rectangle 4"/>
          <p:cNvSpPr>
            <a:spLocks noGrp="1" noChangeArrowheads="1"/>
          </p:cNvSpPr>
          <p:nvPr>
            <p:ph type="title"/>
          </p:nvPr>
        </p:nvSpPr>
        <p:spPr>
          <a:xfrm>
            <a:off x="215900" y="0"/>
            <a:ext cx="8820150" cy="1628775"/>
          </a:xfrm>
        </p:spPr>
        <p:txBody>
          <a:bodyPr/>
          <a:lstStyle/>
          <a:p>
            <a:pPr algn="l"/>
            <a:r>
              <a:rPr lang="es-CL" sz="3800" b="1" i="1">
                <a:effectLst>
                  <a:outerShdw blurRad="38100" dist="38100" dir="2700000" algn="tl">
                    <a:srgbClr val="000000"/>
                  </a:outerShdw>
                </a:effectLst>
              </a:rPr>
              <a:t>Ejemplo 3: Fondos Mutuos y de Inversión</a:t>
            </a:r>
          </a:p>
        </p:txBody>
      </p:sp>
      <p:sp>
        <p:nvSpPr>
          <p:cNvPr id="5554182" name="Rectangle 6"/>
          <p:cNvSpPr>
            <a:spLocks noGrp="1" noChangeArrowheads="1"/>
          </p:cNvSpPr>
          <p:nvPr>
            <p:ph type="body" idx="1"/>
          </p:nvPr>
        </p:nvSpPr>
        <p:spPr>
          <a:xfrm>
            <a:off x="395288" y="1557338"/>
            <a:ext cx="8280400" cy="4114800"/>
          </a:xfrm>
        </p:spPr>
        <p:txBody>
          <a:bodyPr/>
          <a:lstStyle/>
          <a:p>
            <a:pPr>
              <a:lnSpc>
                <a:spcPct val="90000"/>
              </a:lnSpc>
              <a:buFontTx/>
              <a:buNone/>
            </a:pPr>
            <a:r>
              <a:rPr lang="es-ES" sz="2600" u="sng">
                <a:solidFill>
                  <a:srgbClr val="FFFFFF"/>
                </a:solidFill>
              </a:rPr>
              <a:t>Trato nacional.</a:t>
            </a:r>
            <a:endParaRPr lang="es-ES" sz="2600">
              <a:solidFill>
                <a:srgbClr val="FFFFFF"/>
              </a:solidFill>
            </a:endParaRPr>
          </a:p>
          <a:p>
            <a:pPr>
              <a:lnSpc>
                <a:spcPct val="90000"/>
              </a:lnSpc>
              <a:buClr>
                <a:srgbClr val="99CCFF"/>
              </a:buClr>
              <a:buFont typeface="Wingdings" pitchFamily="2" charset="2"/>
              <a:buChar char="§"/>
            </a:pPr>
            <a:r>
              <a:rPr lang="es-ES" sz="2600">
                <a:solidFill>
                  <a:srgbClr val="FFFFFF"/>
                </a:solidFill>
              </a:rPr>
              <a:t>Debe evaluarse el eventual impacto que tendría el trato nacional a los fondos mutuos y de inversiones de la contraparte en aquellos casos en que éste no hubiera estado en vigencia con antelación a la NSF.</a:t>
            </a:r>
          </a:p>
          <a:p>
            <a:pPr>
              <a:lnSpc>
                <a:spcPct val="90000"/>
              </a:lnSpc>
              <a:buClr>
                <a:srgbClr val="99CCFF"/>
              </a:buClr>
              <a:buFont typeface="Wingdings" pitchFamily="2" charset="2"/>
              <a:buChar char="§"/>
            </a:pPr>
            <a:endParaRPr lang="es-ES" sz="2600" u="sng">
              <a:solidFill>
                <a:srgbClr val="FFFFFF"/>
              </a:solidFill>
            </a:endParaRPr>
          </a:p>
          <a:p>
            <a:pPr>
              <a:lnSpc>
                <a:spcPct val="90000"/>
              </a:lnSpc>
              <a:buFontTx/>
              <a:buNone/>
            </a:pPr>
            <a:r>
              <a:rPr lang="es-ES" sz="2600" u="sng">
                <a:solidFill>
                  <a:srgbClr val="FFFFFF"/>
                </a:solidFill>
              </a:rPr>
              <a:t>Principio de nación más favorecida </a:t>
            </a:r>
            <a:endParaRPr lang="es-ES" sz="2600">
              <a:solidFill>
                <a:srgbClr val="FFFFFF"/>
              </a:solidFill>
            </a:endParaRPr>
          </a:p>
          <a:p>
            <a:pPr>
              <a:lnSpc>
                <a:spcPct val="90000"/>
              </a:lnSpc>
              <a:buClr>
                <a:srgbClr val="99CCFF"/>
              </a:buClr>
              <a:buFont typeface="Wingdings" pitchFamily="2" charset="2"/>
              <a:buChar char="§"/>
            </a:pPr>
            <a:r>
              <a:rPr lang="es-ES" sz="2600">
                <a:solidFill>
                  <a:srgbClr val="FFFFFF"/>
                </a:solidFill>
              </a:rPr>
              <a:t>L</a:t>
            </a:r>
            <a:r>
              <a:rPr lang="es-ES_tradnl" sz="2600">
                <a:solidFill>
                  <a:srgbClr val="FFFFFF"/>
                </a:solidFill>
              </a:rPr>
              <a:t>a aplicación de este principio puede limitar la capacidad del país para ofrecer mayor apertura en este tipo de servicios a otros países.</a:t>
            </a:r>
            <a:endParaRPr lang="es-CL" sz="2600">
              <a:solidFill>
                <a:srgbClr val="FFFFFF"/>
              </a:solidFill>
            </a:endParaRPr>
          </a:p>
        </p:txBody>
      </p:sp>
    </p:spTree>
  </p:cSld>
  <p:clrMapOvr>
    <a:masterClrMapping/>
  </p:clrMapOvr>
  <p:transition/>
  <p:timing>
    <p:tnLst>
      <p:par>
        <p:cTn id="1" dur="indefinite" restart="never" nodeType="tmRoot"/>
      </p:par>
    </p:tnLst>
  </p:timing>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56226"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556227"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556228" name="Rectangle 4"/>
          <p:cNvSpPr>
            <a:spLocks noGrp="1" noChangeArrowheads="1"/>
          </p:cNvSpPr>
          <p:nvPr>
            <p:ph type="title"/>
          </p:nvPr>
        </p:nvSpPr>
        <p:spPr>
          <a:xfrm>
            <a:off x="250825" y="-100013"/>
            <a:ext cx="8569325" cy="1628776"/>
          </a:xfrm>
        </p:spPr>
        <p:txBody>
          <a:bodyPr/>
          <a:lstStyle/>
          <a:p>
            <a:pPr algn="l"/>
            <a:r>
              <a:rPr lang="es-CL" sz="3800" b="1" i="1">
                <a:effectLst>
                  <a:outerShdw blurRad="38100" dist="38100" dir="2700000" algn="tl">
                    <a:srgbClr val="000000"/>
                  </a:outerShdw>
                </a:effectLst>
              </a:rPr>
              <a:t>Ejemplo 3: Fondos Mutuos y de Inversión</a:t>
            </a:r>
          </a:p>
        </p:txBody>
      </p:sp>
      <p:sp>
        <p:nvSpPr>
          <p:cNvPr id="5556230" name="Rectangle 6"/>
          <p:cNvSpPr>
            <a:spLocks noGrp="1" noChangeArrowheads="1"/>
          </p:cNvSpPr>
          <p:nvPr>
            <p:ph type="body" idx="1"/>
          </p:nvPr>
        </p:nvSpPr>
        <p:spPr>
          <a:xfrm>
            <a:off x="468313" y="1484313"/>
            <a:ext cx="8280400" cy="4114800"/>
          </a:xfrm>
        </p:spPr>
        <p:txBody>
          <a:bodyPr/>
          <a:lstStyle/>
          <a:p>
            <a:pPr>
              <a:lnSpc>
                <a:spcPct val="80000"/>
              </a:lnSpc>
              <a:buFontTx/>
              <a:buNone/>
            </a:pPr>
            <a:r>
              <a:rPr lang="es-ES_tradnl" sz="2600" u="sng">
                <a:solidFill>
                  <a:srgbClr val="FFFFFF"/>
                </a:solidFill>
              </a:rPr>
              <a:t>Derecho a establecimiento. </a:t>
            </a:r>
            <a:endParaRPr lang="es-ES" sz="2600">
              <a:solidFill>
                <a:srgbClr val="FFFFFF"/>
              </a:solidFill>
            </a:endParaRPr>
          </a:p>
          <a:p>
            <a:pPr>
              <a:lnSpc>
                <a:spcPct val="80000"/>
              </a:lnSpc>
              <a:buClr>
                <a:srgbClr val="99CCFF"/>
              </a:buClr>
              <a:buFont typeface="Wingdings" pitchFamily="2" charset="2"/>
              <a:buChar char="§"/>
            </a:pPr>
            <a:r>
              <a:rPr lang="es-ES_tradnl" sz="2600">
                <a:solidFill>
                  <a:srgbClr val="FFFFFF"/>
                </a:solidFill>
              </a:rPr>
              <a:t>En los casos en que el derecho a establecimiento esté muy  acotado, su aplicación no afectará mayormente a la eficiencia, producción ni a la estabilidad del sector de fondos mutuos y de inversión. </a:t>
            </a:r>
          </a:p>
          <a:p>
            <a:pPr>
              <a:lnSpc>
                <a:spcPct val="80000"/>
              </a:lnSpc>
              <a:buClr>
                <a:srgbClr val="99CCFF"/>
              </a:buClr>
              <a:buFont typeface="Wingdings" pitchFamily="2" charset="2"/>
              <a:buChar char="§"/>
            </a:pPr>
            <a:endParaRPr lang="es-ES_tradnl" sz="2600">
              <a:solidFill>
                <a:srgbClr val="FFFFFF"/>
              </a:solidFill>
            </a:endParaRPr>
          </a:p>
          <a:p>
            <a:pPr>
              <a:lnSpc>
                <a:spcPct val="80000"/>
              </a:lnSpc>
              <a:buFontTx/>
              <a:buNone/>
            </a:pPr>
            <a:r>
              <a:rPr lang="es-ES_tradnl" sz="2600" u="sng">
                <a:solidFill>
                  <a:srgbClr val="FFFFFF"/>
                </a:solidFill>
              </a:rPr>
              <a:t>Comercio transfronterizo. </a:t>
            </a:r>
            <a:endParaRPr lang="es-ES_tradnl" sz="2600">
              <a:solidFill>
                <a:srgbClr val="FFFFFF"/>
              </a:solidFill>
            </a:endParaRPr>
          </a:p>
          <a:p>
            <a:pPr>
              <a:lnSpc>
                <a:spcPct val="80000"/>
              </a:lnSpc>
              <a:buClr>
                <a:srgbClr val="99CCFF"/>
              </a:buClr>
              <a:buFont typeface="Wingdings" pitchFamily="2" charset="2"/>
              <a:buChar char="§"/>
            </a:pPr>
            <a:r>
              <a:rPr lang="es-ES_tradnl" sz="2600">
                <a:solidFill>
                  <a:srgbClr val="FFFFFF"/>
                </a:solidFill>
              </a:rPr>
              <a:t>La NSF </a:t>
            </a:r>
            <a:r>
              <a:rPr lang="es-ES" sz="2600">
                <a:solidFill>
                  <a:srgbClr val="FFFFFF"/>
                </a:solidFill>
              </a:rPr>
              <a:t>aumentaría significativamente la competencia si se permitiera que fondos de la contraparte se comercializaran transfronterizamente en el país. Esto podría desplazar a parte importante de la actividad nacional y se reflejaría en una disminución de las comisiones y mejoras en la calidad, así como en una mayor variedad de productos.</a:t>
            </a:r>
            <a:endParaRPr lang="es-CL" sz="2600">
              <a:solidFill>
                <a:srgbClr val="FFFFFF"/>
              </a:solidFill>
            </a:endParaRPr>
          </a:p>
          <a:p>
            <a:pPr>
              <a:lnSpc>
                <a:spcPct val="80000"/>
              </a:lnSpc>
              <a:buClr>
                <a:srgbClr val="99CCFF"/>
              </a:buClr>
              <a:buFont typeface="Wingdings" pitchFamily="2" charset="2"/>
              <a:buChar char="§"/>
            </a:pPr>
            <a:endParaRPr lang="es-CL" sz="2600">
              <a:solidFill>
                <a:srgbClr val="FFFFFF"/>
              </a:solidFill>
            </a:endParaRPr>
          </a:p>
        </p:txBody>
      </p:sp>
    </p:spTree>
  </p:cSld>
  <p:clrMapOvr>
    <a:masterClrMapping/>
  </p:clrMapOvr>
  <p:transition/>
  <p:timing>
    <p:tnLst>
      <p:par>
        <p:cTn id="1" dur="indefinite" restart="never" nodeType="tmRoot"/>
      </p:par>
    </p:tnLst>
  </p:timing>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60322"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560323"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560324" name="Rectangle 4"/>
          <p:cNvSpPr>
            <a:spLocks noGrp="1" noChangeArrowheads="1"/>
          </p:cNvSpPr>
          <p:nvPr>
            <p:ph type="title"/>
          </p:nvPr>
        </p:nvSpPr>
        <p:spPr>
          <a:xfrm>
            <a:off x="250825" y="0"/>
            <a:ext cx="8569325" cy="1628775"/>
          </a:xfrm>
        </p:spPr>
        <p:txBody>
          <a:bodyPr/>
          <a:lstStyle/>
          <a:p>
            <a:pPr algn="l"/>
            <a:r>
              <a:rPr lang="es-CL" sz="3800" b="1" i="1">
                <a:effectLst>
                  <a:outerShdw blurRad="38100" dist="38100" dir="2700000" algn="tl">
                    <a:srgbClr val="000000"/>
                  </a:outerShdw>
                </a:effectLst>
              </a:rPr>
              <a:t>Ejemplo 3: Fondos Mutuos y de Inversión</a:t>
            </a:r>
          </a:p>
        </p:txBody>
      </p:sp>
      <p:sp>
        <p:nvSpPr>
          <p:cNvPr id="5560326" name="Rectangle 6"/>
          <p:cNvSpPr>
            <a:spLocks noGrp="1" noChangeArrowheads="1"/>
          </p:cNvSpPr>
          <p:nvPr>
            <p:ph type="body" idx="1"/>
          </p:nvPr>
        </p:nvSpPr>
        <p:spPr>
          <a:xfrm>
            <a:off x="468313" y="1835150"/>
            <a:ext cx="8280400" cy="4114800"/>
          </a:xfrm>
        </p:spPr>
        <p:txBody>
          <a:bodyPr/>
          <a:lstStyle/>
          <a:p>
            <a:pPr>
              <a:lnSpc>
                <a:spcPct val="90000"/>
              </a:lnSpc>
              <a:buFontTx/>
              <a:buNone/>
            </a:pPr>
            <a:r>
              <a:rPr lang="es-ES" sz="2600" u="sng">
                <a:solidFill>
                  <a:srgbClr val="FFFFFF"/>
                </a:solidFill>
              </a:rPr>
              <a:t>Nuevos servicios financieros.</a:t>
            </a:r>
            <a:endParaRPr lang="es-ES_tradnl" sz="2600">
              <a:solidFill>
                <a:srgbClr val="FFFFFF"/>
              </a:solidFill>
            </a:endParaRPr>
          </a:p>
          <a:p>
            <a:pPr>
              <a:lnSpc>
                <a:spcPct val="90000"/>
              </a:lnSpc>
              <a:buClr>
                <a:srgbClr val="99CCFF"/>
              </a:buClr>
              <a:buFont typeface="Wingdings" pitchFamily="2" charset="2"/>
              <a:buChar char="§"/>
            </a:pPr>
            <a:r>
              <a:rPr lang="es-ES_tradnl" sz="2600">
                <a:solidFill>
                  <a:srgbClr val="FFFFFF"/>
                </a:solidFill>
              </a:rPr>
              <a:t>La industria de administración de fondos mutuos y de inversión es una de las más innovadoras en países como Estados Unidos. </a:t>
            </a:r>
          </a:p>
          <a:p>
            <a:pPr>
              <a:lnSpc>
                <a:spcPct val="90000"/>
              </a:lnSpc>
              <a:buClr>
                <a:srgbClr val="99CCFF"/>
              </a:buClr>
              <a:buFont typeface="Wingdings" pitchFamily="2" charset="2"/>
              <a:buChar char="§"/>
            </a:pPr>
            <a:r>
              <a:rPr lang="es-ES_tradnl" sz="2600">
                <a:solidFill>
                  <a:srgbClr val="FFFFFF"/>
                </a:solidFill>
              </a:rPr>
              <a:t>Para el país que entra en NSF  será un desafío mantener al día su regulación y permitir que dichas innovaciones se traspasen a la industria nacional sin poner en riesgo la estabilidad de la industria.</a:t>
            </a:r>
            <a:endParaRPr lang="es-CL" sz="2600">
              <a:solidFill>
                <a:srgbClr val="FFFFFF"/>
              </a:solidFill>
            </a:endParaRPr>
          </a:p>
        </p:txBody>
      </p:sp>
    </p:spTree>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0034"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420035"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420036" name="Rectangle 4"/>
          <p:cNvSpPr>
            <a:spLocks noGrp="1" noChangeArrowheads="1"/>
          </p:cNvSpPr>
          <p:nvPr>
            <p:ph type="title"/>
          </p:nvPr>
        </p:nvSpPr>
        <p:spPr>
          <a:xfrm>
            <a:off x="395288" y="269875"/>
            <a:ext cx="7772400" cy="1143000"/>
          </a:xfrm>
        </p:spPr>
        <p:txBody>
          <a:bodyPr/>
          <a:lstStyle/>
          <a:p>
            <a:pPr algn="l"/>
            <a:r>
              <a:rPr lang="es-CL" b="1" i="1">
                <a:effectLst>
                  <a:outerShdw blurRad="38100" dist="38100" dir="2700000" algn="tl">
                    <a:srgbClr val="000000"/>
                  </a:outerShdw>
                </a:effectLst>
              </a:rPr>
              <a:t>2. Acuerdos Multilaterales </a:t>
            </a:r>
          </a:p>
        </p:txBody>
      </p:sp>
      <p:sp>
        <p:nvSpPr>
          <p:cNvPr id="5420037" name="Rectangle 5"/>
          <p:cNvSpPr>
            <a:spLocks noGrp="1" noChangeArrowheads="1"/>
          </p:cNvSpPr>
          <p:nvPr>
            <p:ph type="body" idx="1"/>
          </p:nvPr>
        </p:nvSpPr>
        <p:spPr>
          <a:xfrm>
            <a:off x="250825" y="2481263"/>
            <a:ext cx="8569325" cy="2819400"/>
          </a:xfrm>
        </p:spPr>
        <p:txBody>
          <a:bodyPr/>
          <a:lstStyle/>
          <a:p>
            <a:pPr>
              <a:buClr>
                <a:srgbClr val="99CCFF"/>
              </a:buClr>
              <a:buFont typeface="Wingdings" pitchFamily="2" charset="2"/>
              <a:buChar char="§"/>
            </a:pPr>
            <a:r>
              <a:rPr lang="es-CL" sz="2600">
                <a:solidFill>
                  <a:srgbClr val="FFFFFF"/>
                </a:solidFill>
              </a:rPr>
              <a:t>El GATS establece un marco de normas para asegurar que los reglamentos de servicios sean administrados de manera razonable, objetiva e imparcial y que no constituyan obstáculos para el comercio.</a:t>
            </a:r>
          </a:p>
          <a:p>
            <a:pPr>
              <a:buClr>
                <a:srgbClr val="99CCFF"/>
              </a:buClr>
              <a:buFont typeface="Wingdings" pitchFamily="2" charset="2"/>
              <a:buChar char="§"/>
            </a:pPr>
            <a:endParaRPr lang="es-CL" sz="2600">
              <a:solidFill>
                <a:srgbClr val="FFFFFF"/>
              </a:solidFill>
            </a:endParaRPr>
          </a:p>
          <a:p>
            <a:pPr>
              <a:buClr>
                <a:srgbClr val="99CCFF"/>
              </a:buClr>
              <a:buFont typeface="Wingdings" pitchFamily="2" charset="2"/>
              <a:buChar char="§"/>
            </a:pPr>
            <a:endParaRPr lang="es-CL" sz="2600">
              <a:solidFill>
                <a:srgbClr val="FFFFFF"/>
              </a:solidFill>
            </a:endParaRPr>
          </a:p>
          <a:p>
            <a:pPr>
              <a:lnSpc>
                <a:spcPct val="80000"/>
              </a:lnSpc>
              <a:buClr>
                <a:srgbClr val="99CCFF"/>
              </a:buClr>
              <a:buFont typeface="Wingdings" pitchFamily="2" charset="2"/>
              <a:buChar char="§"/>
            </a:pPr>
            <a:endParaRPr lang="es-CL" sz="2600">
              <a:solidFill>
                <a:srgbClr val="FFFFFF"/>
              </a:solidFill>
            </a:endParaRPr>
          </a:p>
        </p:txBody>
      </p:sp>
    </p:spTree>
  </p:cSld>
  <p:clrMapOvr>
    <a:masterClrMapping/>
  </p:clrMapOvr>
  <p:transition/>
  <p:timing>
    <p:tnLst>
      <p:par>
        <p:cTn id="1" dur="indefinite" restart="never" nodeType="tmRoot"/>
      </p:par>
    </p:tnLst>
  </p:timing>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62370"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562371"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562372" name="Rectangle 4"/>
          <p:cNvSpPr>
            <a:spLocks noGrp="1" noChangeArrowheads="1"/>
          </p:cNvSpPr>
          <p:nvPr>
            <p:ph type="title"/>
          </p:nvPr>
        </p:nvSpPr>
        <p:spPr>
          <a:xfrm>
            <a:off x="250825" y="0"/>
            <a:ext cx="8569325" cy="1628775"/>
          </a:xfrm>
        </p:spPr>
        <p:txBody>
          <a:bodyPr/>
          <a:lstStyle/>
          <a:p>
            <a:pPr algn="l"/>
            <a:r>
              <a:rPr lang="es-CL" sz="3800" b="1" i="1">
                <a:effectLst>
                  <a:outerShdw blurRad="38100" dist="38100" dir="2700000" algn="tl">
                    <a:srgbClr val="000000"/>
                  </a:outerShdw>
                </a:effectLst>
              </a:rPr>
              <a:t>Ejemplo 3: Fondos Mutuos y de Inversión</a:t>
            </a:r>
          </a:p>
        </p:txBody>
      </p:sp>
      <p:sp>
        <p:nvSpPr>
          <p:cNvPr id="5562374" name="Rectangle 6"/>
          <p:cNvSpPr>
            <a:spLocks noGrp="1" noChangeArrowheads="1"/>
          </p:cNvSpPr>
          <p:nvPr>
            <p:ph type="body" idx="1"/>
          </p:nvPr>
        </p:nvSpPr>
        <p:spPr>
          <a:xfrm>
            <a:off x="468313" y="1557338"/>
            <a:ext cx="8280400" cy="4679950"/>
          </a:xfrm>
        </p:spPr>
        <p:txBody>
          <a:bodyPr/>
          <a:lstStyle/>
          <a:p>
            <a:pPr>
              <a:lnSpc>
                <a:spcPct val="80000"/>
              </a:lnSpc>
              <a:buFontTx/>
              <a:buNone/>
            </a:pPr>
            <a:r>
              <a:rPr lang="es-ES_tradnl" sz="2600" u="sng">
                <a:solidFill>
                  <a:srgbClr val="FFFFFF"/>
                </a:solidFill>
              </a:rPr>
              <a:t>Marco regulatorio.</a:t>
            </a:r>
            <a:endParaRPr lang="es-ES" sz="2600">
              <a:solidFill>
                <a:srgbClr val="FFFFFF"/>
              </a:solidFill>
            </a:endParaRPr>
          </a:p>
          <a:p>
            <a:pPr>
              <a:lnSpc>
                <a:spcPct val="80000"/>
              </a:lnSpc>
              <a:buClr>
                <a:srgbClr val="99CCFF"/>
              </a:buClr>
              <a:buFont typeface="Wingdings" pitchFamily="2" charset="2"/>
              <a:buChar char="§"/>
            </a:pPr>
            <a:r>
              <a:rPr lang="es-ES" sz="2600">
                <a:solidFill>
                  <a:srgbClr val="FFFFFF"/>
                </a:solidFill>
              </a:rPr>
              <a:t>Los </a:t>
            </a:r>
            <a:r>
              <a:rPr lang="es-ES_tradnl" sz="2600">
                <a:solidFill>
                  <a:srgbClr val="FFFFFF"/>
                </a:solidFill>
              </a:rPr>
              <a:t>inversionistas generalmente son bastante sofisticados y están capacitados para manejar sus propios riesgos. Esto significa que frente a la opción de mayor eficiencia o mayor resguardo, la NSF debería privilegiar la primera alternativa. </a:t>
            </a:r>
          </a:p>
          <a:p>
            <a:pPr>
              <a:lnSpc>
                <a:spcPct val="80000"/>
              </a:lnSpc>
              <a:buClr>
                <a:srgbClr val="99CCFF"/>
              </a:buClr>
              <a:buFont typeface="Wingdings" pitchFamily="2" charset="2"/>
              <a:buChar char="§"/>
            </a:pPr>
            <a:endParaRPr lang="es-ES_tradnl" sz="2600">
              <a:solidFill>
                <a:srgbClr val="FFFFFF"/>
              </a:solidFill>
            </a:endParaRPr>
          </a:p>
          <a:p>
            <a:pPr>
              <a:lnSpc>
                <a:spcPct val="80000"/>
              </a:lnSpc>
              <a:buFontTx/>
              <a:buNone/>
            </a:pPr>
            <a:r>
              <a:rPr lang="es-ES_tradnl" sz="2600" u="sng">
                <a:solidFill>
                  <a:srgbClr val="FFFFFF"/>
                </a:solidFill>
              </a:rPr>
              <a:t>Tratamiento tributario.</a:t>
            </a:r>
            <a:endParaRPr lang="es-ES" sz="2600">
              <a:solidFill>
                <a:srgbClr val="FFFFFF"/>
              </a:solidFill>
            </a:endParaRPr>
          </a:p>
          <a:p>
            <a:pPr>
              <a:lnSpc>
                <a:spcPct val="80000"/>
              </a:lnSpc>
              <a:buClr>
                <a:srgbClr val="99CCFF"/>
              </a:buClr>
              <a:buFont typeface="Wingdings" pitchFamily="2" charset="2"/>
              <a:buChar char="§"/>
            </a:pPr>
            <a:r>
              <a:rPr lang="es-ES" sz="2600">
                <a:solidFill>
                  <a:srgbClr val="FFFFFF"/>
                </a:solidFill>
              </a:rPr>
              <a:t>Para permitir el comercio transfronterizo de este tipo de fondos se deben adecuar los sistemas tributarios del país y la contraparte de manera que la inversión por parte de locales en cuotas de fondos locales y de la contraparte tenga el mismo tratamiento tributario. </a:t>
            </a:r>
            <a:endParaRPr lang="es-CL" sz="2600">
              <a:solidFill>
                <a:srgbClr val="FFFFFF"/>
              </a:solidFill>
            </a:endParaRPr>
          </a:p>
          <a:p>
            <a:pPr>
              <a:lnSpc>
                <a:spcPct val="80000"/>
              </a:lnSpc>
              <a:buClr>
                <a:srgbClr val="99CCFF"/>
              </a:buClr>
              <a:buFont typeface="Wingdings" pitchFamily="2" charset="2"/>
              <a:buChar char="§"/>
            </a:pPr>
            <a:endParaRPr lang="es-CL" sz="2600">
              <a:solidFill>
                <a:srgbClr val="FFFFFF"/>
              </a:solidFill>
            </a:endParaRPr>
          </a:p>
        </p:txBody>
      </p:sp>
    </p:spTree>
  </p:cSld>
  <p:clrMapOvr>
    <a:masterClrMapping/>
  </p:clrMapOvr>
  <p:transition/>
  <p:timing>
    <p:tnLst>
      <p:par>
        <p:cTn id="1" dur="indefinite" restart="never" nodeType="tmRoot"/>
      </p:par>
    </p:tnLst>
  </p:timing>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583876" name="Picture 4"/>
          <p:cNvPicPr>
            <a:picLocks noChangeAspect="1" noChangeArrowheads="1"/>
          </p:cNvPicPr>
          <p:nvPr/>
        </p:nvPicPr>
        <p:blipFill>
          <a:blip r:embed="rId3" cstate="print"/>
          <a:srcRect/>
          <a:stretch>
            <a:fillRect/>
          </a:stretch>
        </p:blipFill>
        <p:spPr bwMode="auto">
          <a:xfrm>
            <a:off x="1066800" y="5056188"/>
            <a:ext cx="8153400" cy="887412"/>
          </a:xfrm>
          <a:prstGeom prst="rect">
            <a:avLst/>
          </a:prstGeom>
          <a:noFill/>
          <a:ln w="9525">
            <a:noFill/>
            <a:miter lim="800000"/>
            <a:headEnd/>
            <a:tailEnd/>
          </a:ln>
          <a:effectLst/>
        </p:spPr>
      </p:pic>
      <p:sp>
        <p:nvSpPr>
          <p:cNvPr id="5583877" name="Text Box 5"/>
          <p:cNvSpPr txBox="1">
            <a:spLocks noChangeArrowheads="1"/>
          </p:cNvSpPr>
          <p:nvPr/>
        </p:nvSpPr>
        <p:spPr bwMode="auto">
          <a:xfrm>
            <a:off x="2552700" y="5954713"/>
            <a:ext cx="6667500" cy="304800"/>
          </a:xfrm>
          <a:prstGeom prst="rect">
            <a:avLst/>
          </a:prstGeom>
          <a:noFill/>
          <a:ln w="9525">
            <a:noFill/>
            <a:miter lim="800000"/>
            <a:headEnd/>
            <a:tailEnd/>
          </a:ln>
          <a:effectLst/>
        </p:spPr>
        <p:txBody>
          <a:bodyPr wrap="none">
            <a:spAutoFit/>
          </a:bodyPr>
          <a:lstStyle/>
          <a:p>
            <a:pPr algn="l"/>
            <a:r>
              <a:rPr lang="es-ES_tradnl" sz="1400" b="1" i="1">
                <a:solidFill>
                  <a:schemeClr val="folHlink"/>
                </a:solidFill>
              </a:rPr>
              <a:t>Av. Ricardo Lyon 222 of. 1701    Fono: 333 2985     Santiago    Chile    www.zahleryco.cl</a:t>
            </a:r>
          </a:p>
        </p:txBody>
      </p:sp>
      <p:sp>
        <p:nvSpPr>
          <p:cNvPr id="5583878" name="Line 6"/>
          <p:cNvSpPr>
            <a:spLocks noChangeShapeType="1"/>
          </p:cNvSpPr>
          <p:nvPr/>
        </p:nvSpPr>
        <p:spPr bwMode="auto">
          <a:xfrm flipH="1">
            <a:off x="1066800" y="6248400"/>
            <a:ext cx="8077200" cy="1588"/>
          </a:xfrm>
          <a:prstGeom prst="line">
            <a:avLst/>
          </a:prstGeom>
          <a:noFill/>
          <a:ln w="9525">
            <a:solidFill>
              <a:schemeClr val="bg1"/>
            </a:solidFill>
            <a:round/>
            <a:headEnd/>
            <a:tailEnd/>
          </a:ln>
          <a:effectLst/>
        </p:spPr>
        <p:txBody>
          <a:bodyPr wrap="none" anchor="ctr"/>
          <a:lstStyle/>
          <a:p>
            <a:endParaRPr lang="en-US"/>
          </a:p>
        </p:txBody>
      </p:sp>
      <p:sp>
        <p:nvSpPr>
          <p:cNvPr id="5583879" name="Rectangle 7"/>
          <p:cNvSpPr>
            <a:spLocks noChangeArrowheads="1"/>
          </p:cNvSpPr>
          <p:nvPr/>
        </p:nvSpPr>
        <p:spPr bwMode="auto">
          <a:xfrm>
            <a:off x="1042988" y="2636838"/>
            <a:ext cx="7200900" cy="914400"/>
          </a:xfrm>
          <a:prstGeom prst="rect">
            <a:avLst/>
          </a:prstGeom>
          <a:noFill/>
          <a:ln w="9525">
            <a:noFill/>
            <a:miter lim="800000"/>
            <a:headEnd/>
            <a:tailEnd/>
          </a:ln>
          <a:effectLst/>
        </p:spPr>
        <p:txBody>
          <a:bodyPr lIns="0" tIns="0" rIns="0" bIns="0">
            <a:spAutoFit/>
          </a:bodyPr>
          <a:lstStyle/>
          <a:p>
            <a:r>
              <a:rPr lang="es-CL" sz="3000" b="1" i="1">
                <a:solidFill>
                  <a:srgbClr val="FAFD00"/>
                </a:solidFill>
                <a:effectLst>
                  <a:outerShdw blurRad="38100" dist="38100" dir="2700000" algn="tl">
                    <a:srgbClr val="000000"/>
                  </a:outerShdw>
                </a:effectLst>
              </a:rPr>
              <a:t>Metodología para las Negociaciones en el Área de Servicios Financieros (NSF)</a:t>
            </a:r>
          </a:p>
        </p:txBody>
      </p:sp>
    </p:spTree>
  </p:cSld>
  <p:clrMapOvr>
    <a:masterClrMapping/>
  </p:clrMapOv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68514"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568515"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568516" name="Rectangle 4"/>
          <p:cNvSpPr>
            <a:spLocks noGrp="1" noChangeArrowheads="1"/>
          </p:cNvSpPr>
          <p:nvPr>
            <p:ph type="title"/>
          </p:nvPr>
        </p:nvSpPr>
        <p:spPr>
          <a:xfrm>
            <a:off x="468313" y="269875"/>
            <a:ext cx="7772400" cy="1143000"/>
          </a:xfrm>
        </p:spPr>
        <p:txBody>
          <a:bodyPr/>
          <a:lstStyle/>
          <a:p>
            <a:pPr algn="l"/>
            <a:r>
              <a:rPr lang="es-CL" b="1" i="1">
                <a:effectLst>
                  <a:outerShdw blurRad="38100" dist="38100" dir="2700000" algn="tl">
                    <a:srgbClr val="000000"/>
                  </a:outerShdw>
                </a:effectLst>
              </a:rPr>
              <a:t>2. Acuerdos Multilaterales </a:t>
            </a:r>
          </a:p>
        </p:txBody>
      </p:sp>
      <p:sp>
        <p:nvSpPr>
          <p:cNvPr id="5568517" name="Rectangle 5"/>
          <p:cNvSpPr>
            <a:spLocks noGrp="1" noChangeArrowheads="1"/>
          </p:cNvSpPr>
          <p:nvPr>
            <p:ph type="body" idx="1"/>
          </p:nvPr>
        </p:nvSpPr>
        <p:spPr>
          <a:xfrm>
            <a:off x="468313" y="1628775"/>
            <a:ext cx="8351837" cy="4114800"/>
          </a:xfrm>
        </p:spPr>
        <p:txBody>
          <a:bodyPr/>
          <a:lstStyle/>
          <a:p>
            <a:pPr>
              <a:lnSpc>
                <a:spcPct val="80000"/>
              </a:lnSpc>
              <a:buClr>
                <a:srgbClr val="99CCFF"/>
              </a:buClr>
              <a:buFont typeface="Wingdings" pitchFamily="2" charset="2"/>
              <a:buChar char="§"/>
            </a:pPr>
            <a:r>
              <a:rPr lang="es-CL" sz="2600">
                <a:solidFill>
                  <a:srgbClr val="FFFFFF"/>
                </a:solidFill>
              </a:rPr>
              <a:t>Los </a:t>
            </a:r>
            <a:r>
              <a:rPr lang="es-CL" sz="2600" u="sng">
                <a:solidFill>
                  <a:srgbClr val="FFFFFF"/>
                </a:solidFill>
              </a:rPr>
              <a:t>objetivos</a:t>
            </a:r>
            <a:r>
              <a:rPr lang="es-CL" sz="2600">
                <a:solidFill>
                  <a:srgbClr val="FFFFFF"/>
                </a:solidFill>
              </a:rPr>
              <a:t> del GATS son:</a:t>
            </a:r>
          </a:p>
          <a:p>
            <a:pPr>
              <a:lnSpc>
                <a:spcPct val="80000"/>
              </a:lnSpc>
              <a:buClr>
                <a:srgbClr val="99CCFF"/>
              </a:buClr>
              <a:buFont typeface="Wingdings" pitchFamily="2" charset="2"/>
              <a:buChar char="§"/>
            </a:pPr>
            <a:endParaRPr lang="es-CL" sz="2600">
              <a:solidFill>
                <a:srgbClr val="FFFFFF"/>
              </a:solidFill>
            </a:endParaRPr>
          </a:p>
          <a:p>
            <a:pPr>
              <a:buClr>
                <a:srgbClr val="99CCFF"/>
              </a:buClr>
              <a:buFont typeface="Wingdings" pitchFamily="2" charset="2"/>
              <a:buNone/>
            </a:pPr>
            <a:r>
              <a:rPr lang="es-CL" sz="2600">
                <a:solidFill>
                  <a:srgbClr val="FFFFFF"/>
                </a:solidFill>
                <a:sym typeface="Wingdings" pitchFamily="2" charset="2"/>
              </a:rPr>
              <a:t> C</a:t>
            </a:r>
            <a:r>
              <a:rPr lang="es-CL" sz="2600">
                <a:solidFill>
                  <a:srgbClr val="FFFFFF"/>
                </a:solidFill>
              </a:rPr>
              <a:t>rear un sistema creíble y fiable de normas comerciales internacionales</a:t>
            </a:r>
          </a:p>
          <a:p>
            <a:pPr>
              <a:buClr>
                <a:srgbClr val="99CCFF"/>
              </a:buClr>
              <a:buFont typeface="Wingdings" pitchFamily="2" charset="2"/>
              <a:buNone/>
            </a:pPr>
            <a:r>
              <a:rPr lang="es-CL" sz="2600">
                <a:solidFill>
                  <a:srgbClr val="FFFFFF"/>
                </a:solidFill>
                <a:sym typeface="Wingdings" pitchFamily="2" charset="2"/>
              </a:rPr>
              <a:t> G</a:t>
            </a:r>
            <a:r>
              <a:rPr lang="es-CL" sz="2600">
                <a:solidFill>
                  <a:srgbClr val="FFFFFF"/>
                </a:solidFill>
              </a:rPr>
              <a:t>arantizar un trato justo y equitativo a todos los participantes (principio de no-discriminación)</a:t>
            </a:r>
          </a:p>
          <a:p>
            <a:pPr>
              <a:buClr>
                <a:srgbClr val="99CCFF"/>
              </a:buClr>
              <a:buFont typeface="Wingdings" pitchFamily="2" charset="2"/>
              <a:buNone/>
            </a:pPr>
            <a:r>
              <a:rPr lang="es-CL" sz="2600">
                <a:solidFill>
                  <a:srgbClr val="FFFFFF"/>
                </a:solidFill>
                <a:sym typeface="Wingdings" pitchFamily="2" charset="2"/>
              </a:rPr>
              <a:t> I</a:t>
            </a:r>
            <a:r>
              <a:rPr lang="es-CL" sz="2600">
                <a:solidFill>
                  <a:srgbClr val="FFFFFF"/>
                </a:solidFill>
              </a:rPr>
              <a:t>mpulsar la actividad económica mediante consolidaciones garantizadas y</a:t>
            </a:r>
          </a:p>
          <a:p>
            <a:pPr>
              <a:buClr>
                <a:srgbClr val="99CCFF"/>
              </a:buClr>
              <a:buFont typeface="Wingdings" pitchFamily="2" charset="2"/>
              <a:buNone/>
            </a:pPr>
            <a:r>
              <a:rPr lang="es-CL" sz="2600">
                <a:solidFill>
                  <a:srgbClr val="FFFFFF"/>
                </a:solidFill>
                <a:sym typeface="Wingdings" pitchFamily="2" charset="2"/>
              </a:rPr>
              <a:t></a:t>
            </a:r>
            <a:r>
              <a:rPr lang="es-CL" sz="2600">
                <a:solidFill>
                  <a:srgbClr val="FFFFFF"/>
                </a:solidFill>
              </a:rPr>
              <a:t> Fomentar el comercio y el desarrollo a través de una liberalización progresiva.</a:t>
            </a:r>
          </a:p>
          <a:p>
            <a:pPr>
              <a:lnSpc>
                <a:spcPct val="80000"/>
              </a:lnSpc>
              <a:buClr>
                <a:srgbClr val="99CCFF"/>
              </a:buClr>
              <a:buFont typeface="Wingdings" pitchFamily="2" charset="2"/>
              <a:buChar char="§"/>
            </a:pPr>
            <a:endParaRPr lang="es-CL" sz="2600">
              <a:solidFill>
                <a:srgbClr val="FFFFFF"/>
              </a:solidFill>
            </a:endParaRPr>
          </a:p>
        </p:txBody>
      </p:sp>
    </p:spTree>
  </p:cSld>
  <p:clrMapOvr>
    <a:masterClrMapping/>
  </p:clrMapOv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4130"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424131"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424132" name="Rectangle 4"/>
          <p:cNvSpPr>
            <a:spLocks noGrp="1" noChangeArrowheads="1"/>
          </p:cNvSpPr>
          <p:nvPr>
            <p:ph type="title"/>
          </p:nvPr>
        </p:nvSpPr>
        <p:spPr>
          <a:xfrm>
            <a:off x="468313" y="269875"/>
            <a:ext cx="7772400" cy="1143000"/>
          </a:xfrm>
        </p:spPr>
        <p:txBody>
          <a:bodyPr/>
          <a:lstStyle/>
          <a:p>
            <a:pPr algn="l"/>
            <a:r>
              <a:rPr lang="es-CL" b="1" i="1">
                <a:effectLst>
                  <a:outerShdw blurRad="38100" dist="38100" dir="2700000" algn="tl">
                    <a:srgbClr val="000000"/>
                  </a:outerShdw>
                </a:effectLst>
              </a:rPr>
              <a:t>2. Acuerdos Multilaterales</a:t>
            </a:r>
          </a:p>
        </p:txBody>
      </p:sp>
      <p:sp>
        <p:nvSpPr>
          <p:cNvPr id="5424134" name="Rectangle 6"/>
          <p:cNvSpPr>
            <a:spLocks noGrp="1" noChangeArrowheads="1"/>
          </p:cNvSpPr>
          <p:nvPr>
            <p:ph type="body" idx="1"/>
          </p:nvPr>
        </p:nvSpPr>
        <p:spPr>
          <a:xfrm>
            <a:off x="323850" y="1773238"/>
            <a:ext cx="8496300" cy="4114800"/>
          </a:xfrm>
        </p:spPr>
        <p:txBody>
          <a:bodyPr/>
          <a:lstStyle/>
          <a:p>
            <a:pPr>
              <a:lnSpc>
                <a:spcPct val="80000"/>
              </a:lnSpc>
              <a:buClr>
                <a:srgbClr val="99CCFF"/>
              </a:buClr>
              <a:buFont typeface="Wingdings" pitchFamily="2" charset="2"/>
              <a:buChar char="§"/>
            </a:pPr>
            <a:r>
              <a:rPr lang="es-CL" sz="2600">
                <a:solidFill>
                  <a:srgbClr val="FFFFFF"/>
                </a:solidFill>
              </a:rPr>
              <a:t>Las obligaciones que se desprenden del GATS se pueden clasificar en dos grandes categorías:</a:t>
            </a:r>
          </a:p>
          <a:p>
            <a:pPr>
              <a:lnSpc>
                <a:spcPct val="80000"/>
              </a:lnSpc>
              <a:buFontTx/>
              <a:buNone/>
            </a:pPr>
            <a:endParaRPr lang="es-CL" sz="2600">
              <a:solidFill>
                <a:srgbClr val="FFFFFF"/>
              </a:solidFill>
            </a:endParaRPr>
          </a:p>
          <a:p>
            <a:pPr>
              <a:lnSpc>
                <a:spcPct val="80000"/>
              </a:lnSpc>
              <a:buFontTx/>
              <a:buNone/>
            </a:pPr>
            <a:r>
              <a:rPr lang="es-CL" sz="2600">
                <a:solidFill>
                  <a:srgbClr val="FFFFFF"/>
                </a:solidFill>
                <a:sym typeface="Wingdings" pitchFamily="2" charset="2"/>
              </a:rPr>
              <a:t>	 </a:t>
            </a:r>
            <a:r>
              <a:rPr lang="es-CL" sz="2600" u="sng">
                <a:solidFill>
                  <a:srgbClr val="FFFFFF"/>
                </a:solidFill>
                <a:sym typeface="Wingdings" pitchFamily="2" charset="2"/>
              </a:rPr>
              <a:t>O</a:t>
            </a:r>
            <a:r>
              <a:rPr lang="es-CL" sz="2600" u="sng">
                <a:solidFill>
                  <a:srgbClr val="FFFFFF"/>
                </a:solidFill>
              </a:rPr>
              <a:t>bligaciones generales</a:t>
            </a:r>
            <a:r>
              <a:rPr lang="es-CL" sz="2600">
                <a:solidFill>
                  <a:srgbClr val="FFFFFF"/>
                </a:solidFill>
              </a:rPr>
              <a:t>, que consideran el otorgamiento inmediato del principio de Nación más Favorecida (NMF) a cualquier otro miembro, así como obligaciones de transparencia; y</a:t>
            </a:r>
          </a:p>
          <a:p>
            <a:pPr>
              <a:lnSpc>
                <a:spcPct val="80000"/>
              </a:lnSpc>
              <a:buFontTx/>
              <a:buNone/>
            </a:pPr>
            <a:endParaRPr lang="es-CL" sz="2600">
              <a:solidFill>
                <a:srgbClr val="FFFFFF"/>
              </a:solidFill>
            </a:endParaRPr>
          </a:p>
          <a:p>
            <a:pPr>
              <a:lnSpc>
                <a:spcPct val="80000"/>
              </a:lnSpc>
              <a:buFontTx/>
              <a:buNone/>
            </a:pPr>
            <a:r>
              <a:rPr lang="es-CL" sz="2600">
                <a:solidFill>
                  <a:srgbClr val="FFFFFF"/>
                </a:solidFill>
                <a:sym typeface="Wingdings" pitchFamily="2" charset="2"/>
              </a:rPr>
              <a:t>	 C</a:t>
            </a:r>
            <a:r>
              <a:rPr lang="es-CL" sz="2600" u="sng">
                <a:solidFill>
                  <a:srgbClr val="FFFFFF"/>
                </a:solidFill>
              </a:rPr>
              <a:t>ompromisos específicos</a:t>
            </a:r>
            <a:r>
              <a:rPr lang="es-CL" sz="2600">
                <a:solidFill>
                  <a:srgbClr val="FFFFFF"/>
                </a:solidFill>
              </a:rPr>
              <a:t>, en los que tanto el acceso a mercados como  el trato nacional pueden estar sujetos a limitaciones, requisitos y salvedades. </a:t>
            </a:r>
          </a:p>
        </p:txBody>
      </p:sp>
    </p:spTree>
  </p:cSld>
  <p:clrMapOvr>
    <a:masterClrMapping/>
  </p:clrMapOv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8226"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428227"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428228" name="Rectangle 4"/>
          <p:cNvSpPr>
            <a:spLocks noGrp="1" noChangeArrowheads="1"/>
          </p:cNvSpPr>
          <p:nvPr>
            <p:ph type="title"/>
          </p:nvPr>
        </p:nvSpPr>
        <p:spPr>
          <a:xfrm>
            <a:off x="360363" y="0"/>
            <a:ext cx="8459787" cy="1628775"/>
          </a:xfrm>
        </p:spPr>
        <p:txBody>
          <a:bodyPr/>
          <a:lstStyle/>
          <a:p>
            <a:pPr algn="l"/>
            <a:r>
              <a:rPr lang="es-CL" b="1" i="1">
                <a:effectLst>
                  <a:outerShdw blurRad="38100" dist="38100" dir="2700000" algn="tl">
                    <a:srgbClr val="000000"/>
                  </a:outerShdw>
                </a:effectLst>
              </a:rPr>
              <a:t>2. Acuerdos Multilaterales</a:t>
            </a:r>
          </a:p>
        </p:txBody>
      </p:sp>
      <p:sp>
        <p:nvSpPr>
          <p:cNvPr id="5428230" name="Rectangle 6"/>
          <p:cNvSpPr>
            <a:spLocks noGrp="1" noChangeArrowheads="1"/>
          </p:cNvSpPr>
          <p:nvPr>
            <p:ph type="body" idx="1"/>
          </p:nvPr>
        </p:nvSpPr>
        <p:spPr>
          <a:xfrm>
            <a:off x="250825" y="1557338"/>
            <a:ext cx="8569325" cy="4538662"/>
          </a:xfrm>
        </p:spPr>
        <p:txBody>
          <a:bodyPr/>
          <a:lstStyle/>
          <a:p>
            <a:pPr>
              <a:buClr>
                <a:srgbClr val="99CCFF"/>
              </a:buClr>
              <a:buFont typeface="Wingdings" pitchFamily="2" charset="2"/>
              <a:buChar char="§"/>
            </a:pPr>
            <a:r>
              <a:rPr lang="es-CL" sz="2600">
                <a:solidFill>
                  <a:srgbClr val="FFFFFF"/>
                </a:solidFill>
              </a:rPr>
              <a:t>En conformidad con los objetivos del GATS, las negociaciones deben ser conducidas sobre la base de una </a:t>
            </a:r>
            <a:r>
              <a:rPr lang="es-CL" sz="2600" u="sng">
                <a:solidFill>
                  <a:srgbClr val="FFFFFF"/>
                </a:solidFill>
              </a:rPr>
              <a:t>progresiva liberalización</a:t>
            </a:r>
            <a:r>
              <a:rPr lang="es-CL" sz="2600">
                <a:solidFill>
                  <a:srgbClr val="FFFFFF"/>
                </a:solidFill>
              </a:rPr>
              <a:t>, reconociendo el </a:t>
            </a:r>
            <a:r>
              <a:rPr lang="es-CL" sz="2600" u="sng">
                <a:solidFill>
                  <a:srgbClr val="FFFFFF"/>
                </a:solidFill>
              </a:rPr>
              <a:t>derecho de los países a regular e introducir nuevas regulaciones</a:t>
            </a:r>
            <a:r>
              <a:rPr lang="es-CL" sz="2600">
                <a:solidFill>
                  <a:srgbClr val="FFFFFF"/>
                </a:solidFill>
              </a:rPr>
              <a:t> en la oferta de servicios. </a:t>
            </a:r>
          </a:p>
          <a:p>
            <a:pPr>
              <a:buClr>
                <a:srgbClr val="99CCFF"/>
              </a:buClr>
              <a:buFont typeface="Wingdings" pitchFamily="2" charset="2"/>
              <a:buChar char="§"/>
            </a:pPr>
            <a:endParaRPr lang="es-CL" sz="2600">
              <a:solidFill>
                <a:srgbClr val="FFFFFF"/>
              </a:solidFill>
            </a:endParaRPr>
          </a:p>
          <a:p>
            <a:pPr>
              <a:buClr>
                <a:srgbClr val="99CCFF"/>
              </a:buClr>
              <a:buFont typeface="Wingdings" pitchFamily="2" charset="2"/>
              <a:buChar char="§"/>
            </a:pPr>
            <a:r>
              <a:rPr lang="es-CL" sz="2600">
                <a:solidFill>
                  <a:srgbClr val="FFFFFF"/>
                </a:solidFill>
              </a:rPr>
              <a:t>Se dará especial </a:t>
            </a:r>
            <a:r>
              <a:rPr lang="es-CL" sz="2600" u="sng">
                <a:solidFill>
                  <a:srgbClr val="FFFFFF"/>
                </a:solidFill>
              </a:rPr>
              <a:t>prioridad a los países menos adelantados</a:t>
            </a:r>
            <a:r>
              <a:rPr lang="es-CL" sz="2600">
                <a:solidFill>
                  <a:srgbClr val="FFFFFF"/>
                </a:solidFill>
              </a:rPr>
              <a:t> y respetando los objetivos de las políticas nacionales, el nivel de desarrollo y el tamaño de las economías, prestándose especial consideración a las necesidades de las </a:t>
            </a:r>
            <a:r>
              <a:rPr lang="es-CL" sz="2600" u="sng">
                <a:solidFill>
                  <a:srgbClr val="FFFFFF"/>
                </a:solidFill>
              </a:rPr>
              <a:t>pequeñas y medianas empresas de servicios.</a:t>
            </a:r>
            <a:r>
              <a:rPr lang="es-CL" sz="2600">
                <a:solidFill>
                  <a:srgbClr val="FFFFFF"/>
                </a:solidFill>
              </a:rPr>
              <a:t> </a:t>
            </a:r>
          </a:p>
        </p:txBody>
      </p:sp>
    </p:spTree>
  </p:cSld>
  <p:clrMapOvr>
    <a:masterClrMapping/>
  </p:clrMapOvr>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34370" name="Rectangle 2"/>
          <p:cNvSpPr>
            <a:spLocks noChangeArrowheads="1"/>
          </p:cNvSpPr>
          <p:nvPr/>
        </p:nvSpPr>
        <p:spPr bwMode="auto">
          <a:xfrm>
            <a:off x="0" y="304800"/>
            <a:ext cx="6400800" cy="1219200"/>
          </a:xfrm>
          <a:prstGeom prst="rect">
            <a:avLst/>
          </a:prstGeom>
          <a:gradFill rotWithShape="0">
            <a:gsLst>
              <a:gs pos="0">
                <a:srgbClr val="333399">
                  <a:gamma/>
                  <a:shade val="46275"/>
                  <a:invGamma/>
                </a:srgbClr>
              </a:gs>
              <a:gs pos="100000">
                <a:srgbClr val="333399"/>
              </a:gs>
            </a:gsLst>
            <a:lin ang="5400000" scaled="1"/>
          </a:gradFill>
          <a:ln w="9525">
            <a:noFill/>
            <a:miter lim="800000"/>
            <a:headEnd/>
            <a:tailEnd/>
          </a:ln>
          <a:effectLst/>
        </p:spPr>
        <p:txBody>
          <a:bodyPr wrap="none" anchor="ctr"/>
          <a:lstStyle/>
          <a:p>
            <a:endParaRPr lang="en-US"/>
          </a:p>
        </p:txBody>
      </p:sp>
      <p:sp>
        <p:nvSpPr>
          <p:cNvPr id="5434371" name="Rectangle 3"/>
          <p:cNvSpPr>
            <a:spLocks noChangeArrowheads="1"/>
          </p:cNvSpPr>
          <p:nvPr/>
        </p:nvSpPr>
        <p:spPr bwMode="auto">
          <a:xfrm>
            <a:off x="4832350" y="1574800"/>
            <a:ext cx="173038" cy="365125"/>
          </a:xfrm>
          <a:prstGeom prst="rect">
            <a:avLst/>
          </a:prstGeom>
          <a:noFill/>
          <a:ln w="9525">
            <a:noFill/>
            <a:miter lim="800000"/>
            <a:headEnd/>
            <a:tailEnd/>
          </a:ln>
        </p:spPr>
        <p:txBody>
          <a:bodyPr wrap="none" lIns="0" tIns="0" rIns="0" bIns="0">
            <a:spAutoFit/>
          </a:bodyPr>
          <a:lstStyle/>
          <a:p>
            <a:pPr algn="l"/>
            <a:r>
              <a:rPr lang="es-ES_tradnl" sz="1900">
                <a:solidFill>
                  <a:srgbClr val="000000"/>
                </a:solidFill>
              </a:rPr>
              <a:t> </a:t>
            </a:r>
            <a:endParaRPr lang="es-ES_tradnl">
              <a:effectLst>
                <a:outerShdw blurRad="38100" dist="38100" dir="2700000" algn="tl">
                  <a:srgbClr val="FFFFFF"/>
                </a:outerShdw>
              </a:effectLst>
            </a:endParaRPr>
          </a:p>
        </p:txBody>
      </p:sp>
      <p:sp>
        <p:nvSpPr>
          <p:cNvPr id="5434372" name="Rectangle 4"/>
          <p:cNvSpPr>
            <a:spLocks noGrp="1" noChangeArrowheads="1"/>
          </p:cNvSpPr>
          <p:nvPr>
            <p:ph type="title"/>
          </p:nvPr>
        </p:nvSpPr>
        <p:spPr>
          <a:xfrm>
            <a:off x="360363" y="0"/>
            <a:ext cx="8459787" cy="1628775"/>
          </a:xfrm>
        </p:spPr>
        <p:txBody>
          <a:bodyPr/>
          <a:lstStyle/>
          <a:p>
            <a:pPr algn="l"/>
            <a:r>
              <a:rPr lang="es-CL" b="1" i="1">
                <a:effectLst>
                  <a:outerShdw blurRad="38100" dist="38100" dir="2700000" algn="tl">
                    <a:srgbClr val="000000"/>
                  </a:outerShdw>
                </a:effectLst>
              </a:rPr>
              <a:t>2. Acuerdos Multilaterales</a:t>
            </a:r>
          </a:p>
        </p:txBody>
      </p:sp>
      <p:sp>
        <p:nvSpPr>
          <p:cNvPr id="5434373" name="Rectangle 5"/>
          <p:cNvSpPr>
            <a:spLocks noGrp="1" noChangeArrowheads="1"/>
          </p:cNvSpPr>
          <p:nvPr>
            <p:ph type="body" idx="1"/>
          </p:nvPr>
        </p:nvSpPr>
        <p:spPr>
          <a:xfrm>
            <a:off x="395288" y="1770063"/>
            <a:ext cx="8351837" cy="4754562"/>
          </a:xfrm>
        </p:spPr>
        <p:txBody>
          <a:bodyPr/>
          <a:lstStyle/>
          <a:p>
            <a:pPr>
              <a:buClr>
                <a:srgbClr val="99CCFF"/>
              </a:buClr>
              <a:buFont typeface="Wingdings" pitchFamily="2" charset="2"/>
              <a:buChar char="§"/>
            </a:pPr>
            <a:r>
              <a:rPr lang="es-CL" sz="2600">
                <a:solidFill>
                  <a:srgbClr val="FFFFFF"/>
                </a:solidFill>
              </a:rPr>
              <a:t>En materia de servicios, aunque las negociaciones lograron establecer la estructura fundamental del Acuerdo, los efectos de liberalización han sido relativamente poco importantes. </a:t>
            </a:r>
          </a:p>
          <a:p>
            <a:pPr>
              <a:buClr>
                <a:srgbClr val="99CCFF"/>
              </a:buClr>
              <a:buFont typeface="Wingdings" pitchFamily="2" charset="2"/>
              <a:buChar char="§"/>
            </a:pPr>
            <a:r>
              <a:rPr lang="es-CL" sz="2600">
                <a:solidFill>
                  <a:srgbClr val="FFFFFF"/>
                </a:solidFill>
              </a:rPr>
              <a:t>Esto puede deberse en parte al carácter novedoso del Acuerdo.</a:t>
            </a:r>
          </a:p>
          <a:p>
            <a:pPr>
              <a:buClr>
                <a:srgbClr val="99CCFF"/>
              </a:buClr>
              <a:buFont typeface="Wingdings" pitchFamily="2" charset="2"/>
              <a:buChar char="§"/>
            </a:pPr>
            <a:r>
              <a:rPr lang="es-CL" sz="2600">
                <a:solidFill>
                  <a:srgbClr val="FFFFFF"/>
                </a:solidFill>
              </a:rPr>
              <a:t>Además, </a:t>
            </a:r>
            <a:r>
              <a:rPr lang="es-CL" sz="2600" u="sng">
                <a:solidFill>
                  <a:srgbClr val="FFFFFF"/>
                </a:solidFill>
              </a:rPr>
              <a:t>muchos gobiernos han necesitado tiempo para elaborar la reglamentación necesaria que garantice que la liberalización externa sea compatible con sus objetivos de política fundamentales</a:t>
            </a:r>
            <a:r>
              <a:rPr lang="es-CL" sz="2600">
                <a:solidFill>
                  <a:srgbClr val="FFFFFF"/>
                </a:solidFill>
              </a:rPr>
              <a:t>. </a:t>
            </a:r>
          </a:p>
          <a:p>
            <a:pPr>
              <a:buClr>
                <a:srgbClr val="99CCFF"/>
              </a:buClr>
              <a:buFont typeface="Wingdings" pitchFamily="2" charset="2"/>
              <a:buChar char="§"/>
            </a:pPr>
            <a:endParaRPr lang="es-CL" sz="2600">
              <a:solidFill>
                <a:srgbClr val="FFFFFF"/>
              </a:solidFill>
            </a:endParaRPr>
          </a:p>
        </p:txBody>
      </p:sp>
    </p:spTree>
  </p:cSld>
  <p:clrMapOvr>
    <a:masterClrMapping/>
  </p:clrMapOvr>
  <p:transition/>
  <p:timing>
    <p:tnLst>
      <p:par>
        <p:cTn id="1" dur="indefinite" restart="never" nodeType="tmRoot"/>
      </p:par>
    </p:tnLst>
  </p:timing>
</p:sld>
</file>

<file path=ppt/theme/theme1.xml><?xml version="1.0" encoding="utf-8"?>
<a:theme xmlns:a="http://schemas.openxmlformats.org/drawingml/2006/main" name="Abanicos">
  <a:themeElements>
    <a:clrScheme name="">
      <a:dk1>
        <a:srgbClr val="000000"/>
      </a:dk1>
      <a:lt1>
        <a:srgbClr val="0004E0"/>
      </a:lt1>
      <a:dk2>
        <a:srgbClr val="000000"/>
      </a:dk2>
      <a:lt2>
        <a:srgbClr val="808080"/>
      </a:lt2>
      <a:accent1>
        <a:srgbClr val="00CC99"/>
      </a:accent1>
      <a:accent2>
        <a:srgbClr val="3333CC"/>
      </a:accent2>
      <a:accent3>
        <a:srgbClr val="AAAAED"/>
      </a:accent3>
      <a:accent4>
        <a:srgbClr val="000000"/>
      </a:accent4>
      <a:accent5>
        <a:srgbClr val="AAE2CA"/>
      </a:accent5>
      <a:accent6>
        <a:srgbClr val="2D2DB9"/>
      </a:accent6>
      <a:hlink>
        <a:srgbClr val="CCCCFF"/>
      </a:hlink>
      <a:folHlink>
        <a:srgbClr val="B2B2B2"/>
      </a:folHlink>
    </a:clrScheme>
    <a:fontScheme name="Abanicos">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none" lIns="0" tIns="0" rIns="0" bIns="0" numCol="1" anchor="t" anchorCtr="0" compatLnSpc="1">
        <a:prstTxWarp prst="textNoShape">
          <a:avLst/>
        </a:prstTxWarp>
        <a:spAutoFit/>
      </a:bodyPr>
      <a:lstStyle>
        <a:defPPr marL="0" marR="0" indent="0" algn="ctr" defTabSz="914400" rtl="0" eaLnBrk="0" fontAlgn="base" latinLnBrk="0" hangingPunct="0">
          <a:lnSpc>
            <a:spcPct val="100000"/>
          </a:lnSpc>
          <a:spcBef>
            <a:spcPct val="0"/>
          </a:spcBef>
          <a:spcAft>
            <a:spcPct val="0"/>
          </a:spcAft>
          <a:buClrTx/>
          <a:buSzTx/>
          <a:buFontTx/>
          <a:buNone/>
          <a:tabLst/>
          <a:defRPr kumimoji="0" lang="es-ES_tradnl"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none" lIns="0" tIns="0" rIns="0" bIns="0" numCol="1" anchor="t" anchorCtr="0" compatLnSpc="1">
        <a:prstTxWarp prst="textNoShape">
          <a:avLst/>
        </a:prstTxWarp>
        <a:spAutoFit/>
      </a:bodyPr>
      <a:lstStyle>
        <a:defPPr marL="0" marR="0" indent="0" algn="ctr" defTabSz="914400" rtl="0" eaLnBrk="0" fontAlgn="base" latinLnBrk="0" hangingPunct="0">
          <a:lnSpc>
            <a:spcPct val="100000"/>
          </a:lnSpc>
          <a:spcBef>
            <a:spcPct val="0"/>
          </a:spcBef>
          <a:spcAft>
            <a:spcPct val="0"/>
          </a:spcAft>
          <a:buClrTx/>
          <a:buSzTx/>
          <a:buFontTx/>
          <a:buNone/>
          <a:tabLst/>
          <a:defRPr kumimoji="0" lang="es-ES_tradnl"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Abanicos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Abanicos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Abanicos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Abanicos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Abanicos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Abanicos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Abanicos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46360195</TotalTime>
  <Pages>24</Pages>
  <Words>3754</Words>
  <Application>Microsoft Office PowerPoint</Application>
  <PresentationFormat>On-screen Show (4:3)</PresentationFormat>
  <Paragraphs>308</Paragraphs>
  <Slides>51</Slides>
  <Notes>51</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51</vt:i4>
      </vt:variant>
    </vt:vector>
  </HeadingPairs>
  <TitlesOfParts>
    <vt:vector size="56" baseType="lpstr">
      <vt:lpstr>Times New Roman</vt:lpstr>
      <vt:lpstr>Wingdings</vt:lpstr>
      <vt:lpstr>Symbol</vt:lpstr>
      <vt:lpstr>Arial</vt:lpstr>
      <vt:lpstr>Abanicos</vt:lpstr>
      <vt:lpstr>Slide 1</vt:lpstr>
      <vt:lpstr> Índice: 1. Introducción 2. Acuerdos Multilaterales 3. Consideraciones Estratégicas en la NSF 4. Negociación de Servicios Financieros en TLC 5. Metodología para la NSF    Ejemplos </vt:lpstr>
      <vt:lpstr>1. Introducción</vt:lpstr>
      <vt:lpstr>2. Acuerdos Multilaterales</vt:lpstr>
      <vt:lpstr>2. Acuerdos Multilaterales </vt:lpstr>
      <vt:lpstr>2. Acuerdos Multilaterales </vt:lpstr>
      <vt:lpstr>2. Acuerdos Multilaterales</vt:lpstr>
      <vt:lpstr>2. Acuerdos Multilaterales</vt:lpstr>
      <vt:lpstr>2. Acuerdos Multilaterales</vt:lpstr>
      <vt:lpstr>3. Consideraciones Estratégicas en la  NSF</vt:lpstr>
      <vt:lpstr>3. Consideraciones Estratégicas en la  NSF</vt:lpstr>
      <vt:lpstr>3. Consideraciones Estratégicas en la  NSF</vt:lpstr>
      <vt:lpstr>3. Consideraciones Estratégicas en la  NSF</vt:lpstr>
      <vt:lpstr>3. Consideraciones Estratégicas en la  NSF</vt:lpstr>
      <vt:lpstr>4. Negociación de Servicios Financieros en TLC</vt:lpstr>
      <vt:lpstr>4. Negociación de Servicios Financieros en TLC</vt:lpstr>
      <vt:lpstr>4. Negociación de Servicios Financieros en TLC</vt:lpstr>
      <vt:lpstr>4. Negociación de Servicios Financieros en TLC</vt:lpstr>
      <vt:lpstr>5. Metodología para la NSF</vt:lpstr>
      <vt:lpstr>5. Metodología para la NSF</vt:lpstr>
      <vt:lpstr>5. Metodología para la NSF</vt:lpstr>
      <vt:lpstr>5. Metodología para la NSF</vt:lpstr>
      <vt:lpstr>5. Metodología para la NSF</vt:lpstr>
      <vt:lpstr>5. Metodología para la NSF</vt:lpstr>
      <vt:lpstr>5. Metodología para la NSF</vt:lpstr>
      <vt:lpstr>5. Metodología para la NSF</vt:lpstr>
      <vt:lpstr>5. Metodología para la NSF</vt:lpstr>
      <vt:lpstr>5. Metodología para la NSF</vt:lpstr>
      <vt:lpstr>5. Metodología para la NSF</vt:lpstr>
      <vt:lpstr>5.Metodología para la NSF</vt:lpstr>
      <vt:lpstr>Ejemplo 1: El Sistema Bancario</vt:lpstr>
      <vt:lpstr>Ejemplo 1: El Sistema Bancario</vt:lpstr>
      <vt:lpstr>Ejemplo 1: El Sistema Bancario</vt:lpstr>
      <vt:lpstr>Ejemplo 1: El Sistema Bancario</vt:lpstr>
      <vt:lpstr>Ejemplo 1: El Sistema Bancario</vt:lpstr>
      <vt:lpstr>Ejemplo 1: El Sistema Bancario</vt:lpstr>
      <vt:lpstr>Ejemplo 1: El Sistema Bancario</vt:lpstr>
      <vt:lpstr>Ejemplo 1: El Sistema Bancario</vt:lpstr>
      <vt:lpstr>Ejemplo 2: Fondos de Pensiones</vt:lpstr>
      <vt:lpstr>Ejemplo 2: Fondos de Pensiones</vt:lpstr>
      <vt:lpstr>Ejemplo 2: Fondos de Pensiones</vt:lpstr>
      <vt:lpstr>Ejemplo 2: Fondos de Pensiones</vt:lpstr>
      <vt:lpstr>Ejemplo 2: Fondos de Pensiones</vt:lpstr>
      <vt:lpstr>Ejemplo 2: Fondos de Pensiones</vt:lpstr>
      <vt:lpstr>Ejemplo 3: Fondos Mutuos y de Inversión</vt:lpstr>
      <vt:lpstr>Ejemplo 3: Fondos Mutuos y de Inversión</vt:lpstr>
      <vt:lpstr>Ejemplo 3: Fondos Mutuos y de Inversión</vt:lpstr>
      <vt:lpstr>Ejemplo 3: Fondos Mutuos y de Inversión</vt:lpstr>
      <vt:lpstr>Ejemplo 3: Fondos Mutuos y de Inversión</vt:lpstr>
      <vt:lpstr>Ejemplo 3: Fondos Mutuos y de Inversión</vt:lpstr>
      <vt:lpstr>Slide 51</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análisis macroeconómico</dc:title>
  <dc:subject/>
  <dc:creator>Patricio Rojas R.</dc:creator>
  <cp:keywords/>
  <dc:description/>
  <cp:lastModifiedBy>anarod</cp:lastModifiedBy>
  <cp:revision>3545</cp:revision>
  <cp:lastPrinted>2001-11-20T21:58:13Z</cp:lastPrinted>
  <dcterms:created xsi:type="dcterms:W3CDTF">1997-12-01T16:40:42Z</dcterms:created>
  <dcterms:modified xsi:type="dcterms:W3CDTF">2010-07-11T03:24:08Z</dcterms:modified>
</cp:coreProperties>
</file>

<file path=docProps/thumbnail.jpeg>
</file>