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omments/comment8.xml" ContentType="application/vnd.openxmlformats-officedocument.presentationml.comment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comments/comment6.xml" ContentType="application/vnd.openxmlformats-officedocument.presentationml.comments+xml"/>
  <Override PartName="/ppt/notesSlides/notesSlide16.xml" ContentType="application/vnd.openxmlformats-officedocument.presentationml.notesSlide+xml"/>
  <Override PartName="/ppt/comments/comment13.xml" ContentType="application/vnd.openxmlformats-officedocument.presentationml.comment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s/comment4.xml" ContentType="application/vnd.openxmlformats-officedocument.presentationml.comments+xml"/>
  <Override PartName="/ppt/notesSlides/notesSlide14.xml" ContentType="application/vnd.openxmlformats-officedocument.presentationml.notesSlide+xml"/>
  <Override PartName="/ppt/comments/comment11.xml" ContentType="application/vnd.openxmlformats-officedocument.presentationml.comments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omments/comment9.xml" ContentType="application/vnd.openxmlformats-officedocument.presentationml.comment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omments/comment7.xml" ContentType="application/vnd.openxmlformats-officedocument.presentationml.comments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comments/comment5.xml" ContentType="application/vnd.openxmlformats-officedocument.presentationml.comment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omments/comment3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12.xml" ContentType="application/vnd.openxmlformats-officedocument.presentationml.comment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72" r:id="rId2"/>
    <p:sldId id="377" r:id="rId3"/>
    <p:sldId id="383" r:id="rId4"/>
    <p:sldId id="384" r:id="rId5"/>
    <p:sldId id="397" r:id="rId6"/>
    <p:sldId id="391" r:id="rId7"/>
    <p:sldId id="398" r:id="rId8"/>
    <p:sldId id="403" r:id="rId9"/>
    <p:sldId id="400" r:id="rId10"/>
    <p:sldId id="399" r:id="rId11"/>
    <p:sldId id="404" r:id="rId12"/>
    <p:sldId id="401" r:id="rId13"/>
    <p:sldId id="393" r:id="rId14"/>
    <p:sldId id="402" r:id="rId15"/>
    <p:sldId id="394" r:id="rId16"/>
    <p:sldId id="389" r:id="rId17"/>
    <p:sldId id="275" r:id="rId18"/>
    <p:sldId id="304" r:id="rId19"/>
    <p:sldId id="312" r:id="rId20"/>
    <p:sldId id="320" r:id="rId21"/>
    <p:sldId id="396" r:id="rId22"/>
  </p:sldIdLst>
  <p:sldSz cx="9144000" cy="6858000" type="screen4x3"/>
  <p:notesSz cx="6858000" cy="9144000"/>
  <p:embeddedFontLst>
    <p:embeddedFont>
      <p:font typeface="Tahoma" pitchFamily="34" charset="0"/>
      <p:regular r:id="rId25"/>
      <p:bold r:id="rId26"/>
    </p:embeddedFont>
    <p:embeddedFont>
      <p:font typeface="Arial Black" pitchFamily="34" charset="0"/>
      <p:bold r:id="rId27"/>
    </p:embeddedFont>
  </p:embeddedFontLst>
  <p:defaultTextStyle>
    <a:defPPr>
      <a:defRPr lang="es-MX"/>
    </a:defPPr>
    <a:lvl1pPr algn="ctr" rtl="0" fontAlgn="base">
      <a:spcBef>
        <a:spcPct val="50000"/>
      </a:spcBef>
      <a:spcAft>
        <a:spcPct val="0"/>
      </a:spcAft>
      <a:buChar char="•"/>
      <a:defRPr sz="1600" kern="1200">
        <a:solidFill>
          <a:schemeClr val="tx1"/>
        </a:solidFill>
        <a:latin typeface="Symbol" pitchFamily="18" charset="2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buChar char="•"/>
      <a:defRPr sz="1600" kern="1200">
        <a:solidFill>
          <a:schemeClr val="tx1"/>
        </a:solidFill>
        <a:latin typeface="Symbol" pitchFamily="18" charset="2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buChar char="•"/>
      <a:defRPr sz="1600" kern="1200">
        <a:solidFill>
          <a:schemeClr val="tx1"/>
        </a:solidFill>
        <a:latin typeface="Symbol" pitchFamily="18" charset="2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buChar char="•"/>
      <a:defRPr sz="1600" kern="1200">
        <a:solidFill>
          <a:schemeClr val="tx1"/>
        </a:solidFill>
        <a:latin typeface="Symbol" pitchFamily="18" charset="2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buChar char="•"/>
      <a:defRPr sz="1600" kern="1200">
        <a:solidFill>
          <a:schemeClr val="tx1"/>
        </a:solidFill>
        <a:latin typeface="Symbol" pitchFamily="18" charset="2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Symbol" pitchFamily="18" charset="2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Symbol" pitchFamily="18" charset="2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Symbol" pitchFamily="18" charset="2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Symbol" pitchFamily="18" charset="2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uardo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33CC"/>
    <a:srgbClr val="CCFFFF"/>
    <a:srgbClr val="6699FF"/>
    <a:srgbClr val="000066"/>
    <a:srgbClr val="FF3300"/>
    <a:srgbClr val="FF0000"/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28" autoAdjust="0"/>
    <p:restoredTop sz="74324" autoAdjust="0"/>
  </p:normalViewPr>
  <p:slideViewPr>
    <p:cSldViewPr>
      <p:cViewPr>
        <p:scale>
          <a:sx n="75" d="100"/>
          <a:sy n="75" d="100"/>
        </p:scale>
        <p:origin x="-288" y="-72"/>
      </p:cViewPr>
      <p:guideLst>
        <p:guide orient="horz" pos="1152"/>
        <p:guide pos="259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9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0.xml"/><Relationship Id="rId2" Type="http://schemas.openxmlformats.org/officeDocument/2006/relationships/slide" Target="slides/slide17.xml"/><Relationship Id="rId1" Type="http://schemas.openxmlformats.org/officeDocument/2006/relationships/slide" Target="slides/slide1.xml"/><Relationship Id="rId4" Type="http://schemas.openxmlformats.org/officeDocument/2006/relationships/slide" Target="slides/slide2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7-05-02T20:01:40.562" idx="1">
    <p:pos x="5364" y="2289"/>
    <p:text>Tal vez debemos hacer énfasis en que más bien es para el desarrollo de infraestructura publica con la participación de privados , transfiriendo riesgos solo como adición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7-05-02T20:01:40.562" idx="1">
    <p:pos x="5364" y="2289"/>
    <p:text>Tal vez debemos hacer énfasis en que más bien es para el desarrollo de infraestructura publica con la participación de privados , transfiriendo riesgos solo como adición</p:tex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7-05-02T20:01:40.562" idx="1">
    <p:pos x="5364" y="2289"/>
    <p:text>Tal vez debemos hacer énfasis en que más bien es para el desarrollo de infraestructura publica con la participación de privados , transfiriendo riesgos solo como adición</p:tex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7-05-02T20:01:40.562" idx="1">
    <p:pos x="5364" y="2289"/>
    <p:text>Tal vez debemos hacer énfasis en que más bien es para el desarrollo de infraestructura publica con la participación de privados , transfiriendo riesgos solo como adición</p:tex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7-05-02T20:01:40.562" idx="1">
    <p:pos x="5364" y="2289"/>
    <p:text>Tal vez debemos hacer énfasis en que más bien es para el desarrollo de infraestructura publica con la participación de privados , transfiriendo riesgos solo como adición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7-05-02T20:01:40.562" idx="1">
    <p:pos x="5364" y="2289"/>
    <p:text>Tal vez debemos hacer énfasis en que más bien es para el desarrollo de infraestructura publica con la participación de privados , transfiriendo riesgos solo como adición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7-05-02T20:01:40.562" idx="1">
    <p:pos x="5364" y="2289"/>
    <p:text>Tal vez debemos hacer énfasis en que más bien es para el desarrollo de infraestructura publica con la participación de privados , transfiriendo riesgos solo como adición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7-05-02T20:01:40.562" idx="1">
    <p:pos x="5364" y="2289"/>
    <p:text>Tal vez debemos hacer énfasis en que más bien es para el desarrollo de infraestructura publica con la participación de privados , transfiriendo riesgos solo como adición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7-05-02T20:01:40.562" idx="1">
    <p:pos x="5364" y="2289"/>
    <p:text>Tal vez debemos hacer énfasis en que más bien es para el desarrollo de infraestructura publica con la participación de privados , transfiriendo riesgos solo como adición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7-05-02T20:01:40.562" idx="1">
    <p:pos x="5364" y="2289"/>
    <p:text>Tal vez debemos hacer énfasis en que más bien es para el desarrollo de infraestructura publica con la participación de privados , transfiriendo riesgos solo como adición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7-05-02T20:01:40.562" idx="1">
    <p:pos x="5364" y="2289"/>
    <p:text>Tal vez debemos hacer énfasis en que más bien es para el desarrollo de infraestructura publica con la participación de privados , transfiriendo riesgos solo como adición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7-05-02T20:01:40.562" idx="1">
    <p:pos x="5364" y="2289"/>
    <p:text>Tal vez debemos hacer énfasis en que más bien es para el desarrollo de infraestructura publica con la participación de privados , transfiriendo riesgos solo como adición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07-05-02T20:01:40.562" idx="1">
    <p:pos x="5364" y="2289"/>
    <p:text>Tal vez debemos hacer énfasis en que más bien es para el desarrollo de infraestructura publica con la participación de privados , transfiriendo riesgos solo como adición</p:text>
  </p:cm>
</p:cmLst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91298C28-7055-4801-B401-6A6E6B62D9E2}" type="datetimeFigureOut">
              <a:rPr lang="en-US"/>
              <a:pPr/>
              <a:t>7/12/2010</a:t>
            </a:fld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</a:defRPr>
            </a:lvl1pPr>
          </a:lstStyle>
          <a:p>
            <a:fld id="{E41E81B0-F70F-4E97-B612-1FCBB178FE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noProof="0" smtClean="0"/>
              <a:t>Click to edit Master text styles</a:t>
            </a:r>
          </a:p>
          <a:p>
            <a:pPr lvl="1"/>
            <a:r>
              <a:rPr lang="es-MX" noProof="0" smtClean="0"/>
              <a:t>Second level</a:t>
            </a:r>
          </a:p>
          <a:p>
            <a:pPr lvl="2"/>
            <a:r>
              <a:rPr lang="es-MX" noProof="0" smtClean="0"/>
              <a:t>Third level</a:t>
            </a:r>
          </a:p>
          <a:p>
            <a:pPr lvl="3"/>
            <a:r>
              <a:rPr lang="es-MX" noProof="0" smtClean="0"/>
              <a:t>Fourth level</a:t>
            </a:r>
          </a:p>
          <a:p>
            <a:pPr lvl="4"/>
            <a:r>
              <a:rPr lang="es-MX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7A85FD8-99F5-4BF8-B8CF-FFEDD9F97699}" type="slidenum">
              <a:rPr lang="es-MX"/>
              <a:pPr>
                <a:defRPr/>
              </a:pPr>
              <a:t>‹#›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A17A1-6DFA-4473-ADDC-8CC2AE1E12E7}" type="slidenum">
              <a:rPr lang="es-MX"/>
              <a:pPr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</a:pPr>
            <a:fld id="{2BDC7774-5351-4514-9F24-3B44132B63C0}" type="slidenum">
              <a:rPr lang="es-MX" sz="1200"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11</a:t>
            </a:fld>
            <a:endParaRPr lang="es-MX" sz="1200">
              <a:latin typeface="Times New Roman" pitchFamily="18" charset="0"/>
            </a:endParaRPr>
          </a:p>
        </p:txBody>
      </p:sp>
      <p:sp>
        <p:nvSpPr>
          <p:cNvPr id="3758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</a:pPr>
            <a:fld id="{14382EAD-1980-4844-B69A-2EF8C45A2CF7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11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7581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58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9667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69668" name="3 Marcador de número de diapositiva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</a:pPr>
            <a:fld id="{AE006926-2D48-4C6A-B8CD-949FD3095DDF}" type="slidenum">
              <a:rPr lang="es-MX" sz="1200"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12</a:t>
            </a:fld>
            <a:endParaRPr lang="es-MX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</a:pPr>
            <a:fld id="{42777D88-3BE1-4E55-A14A-2D2CA5E8BB4A}" type="slidenum">
              <a:rPr lang="es-MX" sz="1200"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13</a:t>
            </a:fld>
            <a:endParaRPr lang="es-MX" sz="1200">
              <a:latin typeface="Times New Roman" pitchFamily="18" charset="0"/>
            </a:endParaRPr>
          </a:p>
        </p:txBody>
      </p:sp>
      <p:sp>
        <p:nvSpPr>
          <p:cNvPr id="3502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</a:pPr>
            <a:fld id="{CBE812ED-F4A4-407E-9076-F81875DA4DC5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5021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502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</a:pPr>
            <a:fld id="{A0049973-6C10-4257-8E8D-A8C7CE657C57}" type="slidenum">
              <a:rPr lang="es-MX" sz="1200"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14</a:t>
            </a:fld>
            <a:endParaRPr lang="es-MX" sz="1200">
              <a:latin typeface="Times New Roman" pitchFamily="18" charset="0"/>
            </a:endParaRPr>
          </a:p>
        </p:txBody>
      </p:sp>
      <p:sp>
        <p:nvSpPr>
          <p:cNvPr id="3717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</a:pPr>
            <a:fld id="{7A7224FA-ACAB-45C7-8D73-B09C86842F3D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7171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17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</a:pPr>
            <a:fld id="{A4C95861-3B0F-4975-B49D-067AD1494365}" type="slidenum">
              <a:rPr lang="es-MX" sz="1200"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15</a:t>
            </a:fld>
            <a:endParaRPr lang="es-MX" sz="1200">
              <a:latin typeface="Times New Roman" pitchFamily="18" charset="0"/>
            </a:endParaRPr>
          </a:p>
        </p:txBody>
      </p:sp>
      <p:sp>
        <p:nvSpPr>
          <p:cNvPr id="3522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</a:pPr>
            <a:fld id="{D1DC320D-B9C4-4C5B-923B-05F580C71C46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5226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522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F2370E-79D8-428F-8E1B-85A391ECED94}" type="slidenum">
              <a:rPr lang="es-MX"/>
              <a:pPr/>
              <a:t>17</a:t>
            </a:fld>
            <a:endParaRPr lang="es-MX"/>
          </a:p>
        </p:txBody>
      </p:sp>
      <p:sp>
        <p:nvSpPr>
          <p:cNvPr id="184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</a:pPr>
            <a:fld id="{E71DA576-DA86-4521-BE98-D8A332A3101E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17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18436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</a:pPr>
            <a:fld id="{A79D075E-C419-44D5-87A0-D6EB8EC30E3F}" type="slidenum">
              <a:rPr lang="es-MX" sz="1200"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18</a:t>
            </a:fld>
            <a:endParaRPr lang="es-MX" sz="1200">
              <a:latin typeface="Times New Roman" pitchFamily="18" charset="0"/>
            </a:endParaRPr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</a:pPr>
            <a:fld id="{9EB17B93-CDB9-441E-8765-21CB2D68C0DC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8090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97284" name="3 Marcador de número de diapositiva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</a:pPr>
            <a:fld id="{C5CA7EBA-89C7-43B1-B33B-631143DF6C7A}" type="slidenum">
              <a:rPr lang="es-MX" sz="1200"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19</a:t>
            </a:fld>
            <a:endParaRPr lang="es-MX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115716" name="3 Marcador de número de diapositiva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</a:pPr>
            <a:fld id="{B3F65F56-DC50-4C72-BE0B-02868DEA61C3}" type="slidenum">
              <a:rPr lang="es-MX" sz="1200"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20</a:t>
            </a:fld>
            <a:endParaRPr lang="es-MX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737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57380" name="3 Marcador de número de diapositiva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</a:pPr>
            <a:fld id="{94D8C939-B068-40B6-8FC2-B16CFB8B5DA9}" type="slidenum">
              <a:rPr lang="en-US" sz="1200"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21</a:t>
            </a:fld>
            <a:endParaRPr lang="en-US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</a:pPr>
            <a:fld id="{708219DC-D14B-42E3-8FED-8AFB660A3728}" type="slidenum">
              <a:rPr lang="es-MX" sz="1200"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3</a:t>
            </a:fld>
            <a:endParaRPr lang="es-MX" sz="1200">
              <a:latin typeface="Times New Roman" pitchFamily="18" charset="0"/>
            </a:endParaRPr>
          </a:p>
        </p:txBody>
      </p:sp>
      <p:sp>
        <p:nvSpPr>
          <p:cNvPr id="3143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</a:pPr>
            <a:fld id="{377F2C9F-D285-40DC-B538-C01E9F5B4909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1437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143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</a:pPr>
            <a:fld id="{75E6FE08-56FC-4DC3-BA5D-8A1563E0501B}" type="slidenum">
              <a:rPr lang="es-MX" sz="1200"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4</a:t>
            </a:fld>
            <a:endParaRPr lang="es-MX" sz="1200">
              <a:latin typeface="Times New Roman" pitchFamily="18" charset="0"/>
            </a:endParaRPr>
          </a:p>
        </p:txBody>
      </p:sp>
      <p:sp>
        <p:nvSpPr>
          <p:cNvPr id="3164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</a:pPr>
            <a:fld id="{40AC9DBB-60B4-4FE0-A3B0-00660055CD93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16420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164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</a:pPr>
            <a:fld id="{261F3C1B-0DB0-46B6-86BC-CE6D5C94E3A6}" type="slidenum">
              <a:rPr lang="es-MX" sz="1200"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5</a:t>
            </a:fld>
            <a:endParaRPr lang="es-MX" sz="1200">
              <a:latin typeface="Times New Roman" pitchFamily="18" charset="0"/>
            </a:endParaRPr>
          </a:p>
        </p:txBody>
      </p:sp>
      <p:sp>
        <p:nvSpPr>
          <p:cNvPr id="3594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</a:pPr>
            <a:fld id="{25EA1361-C6CE-42EE-8776-0A32755D5284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59428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59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</a:pPr>
            <a:fld id="{04C7FA98-785C-4B45-9A20-FFD38806E761}" type="slidenum">
              <a:rPr lang="es-MX" sz="1200"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6</a:t>
            </a:fld>
            <a:endParaRPr lang="es-MX" sz="1200">
              <a:latin typeface="Times New Roman" pitchFamily="18" charset="0"/>
            </a:endParaRPr>
          </a:p>
        </p:txBody>
      </p:sp>
      <p:sp>
        <p:nvSpPr>
          <p:cNvPr id="3399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</a:pPr>
            <a:fld id="{D8247585-4B10-4B61-B76D-50D0C7880EC3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6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3997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39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</a:pPr>
            <a:fld id="{65B3B440-DB8C-4B1B-A34E-6717FDDE392B}" type="slidenum">
              <a:rPr lang="es-MX" sz="1200"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7</a:t>
            </a:fld>
            <a:endParaRPr lang="es-MX" sz="1200">
              <a:latin typeface="Times New Roman" pitchFamily="18" charset="0"/>
            </a:endParaRPr>
          </a:p>
        </p:txBody>
      </p:sp>
      <p:sp>
        <p:nvSpPr>
          <p:cNvPr id="3635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</a:pPr>
            <a:fld id="{34179BD2-D3E5-4471-9380-EB284FAF7A4D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7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6352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635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</a:pPr>
            <a:fld id="{39BFDACD-1497-4A87-8D45-BF1C878359D4}" type="slidenum">
              <a:rPr lang="es-MX" sz="1200"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es-MX" sz="1200">
              <a:latin typeface="Times New Roman" pitchFamily="18" charset="0"/>
            </a:endParaRPr>
          </a:p>
        </p:txBody>
      </p:sp>
      <p:sp>
        <p:nvSpPr>
          <p:cNvPr id="3737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</a:pPr>
            <a:fld id="{11275256-D840-496D-BABA-8BB3D01082D1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8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73764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737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7619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  <p:sp>
        <p:nvSpPr>
          <p:cNvPr id="367620" name="3 Marcador de número de diapositiva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</a:pPr>
            <a:fld id="{088DB3BB-3B3C-43CA-AC4B-B4CBC24A6E0E}" type="slidenum">
              <a:rPr lang="es-MX" sz="1200"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9</a:t>
            </a:fld>
            <a:endParaRPr lang="es-MX" sz="12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</a:pPr>
            <a:fld id="{8845EBE9-4510-4A51-A9F0-F531B313FEC3}" type="slidenum">
              <a:rPr lang="es-MX" sz="1200">
                <a:latin typeface="Times New Roman" pitchFamily="18" charset="0"/>
              </a:rPr>
              <a:pPr algn="r">
                <a:spcBef>
                  <a:spcPct val="0"/>
                </a:spcBef>
                <a:buFontTx/>
                <a:buNone/>
              </a:pPr>
              <a:t>10</a:t>
            </a:fld>
            <a:endParaRPr lang="es-MX" sz="1200">
              <a:latin typeface="Times New Roman" pitchFamily="18" charset="0"/>
            </a:endParaRPr>
          </a:p>
        </p:txBody>
      </p:sp>
      <p:sp>
        <p:nvSpPr>
          <p:cNvPr id="3655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buFontTx/>
              <a:buNone/>
            </a:pPr>
            <a:fld id="{95BE56EC-7E25-4417-B073-26D90720D0F6}" type="slidenum">
              <a:rPr lang="en-US" sz="1200">
                <a:latin typeface="Arial" pitchFamily="34" charset="0"/>
              </a:rPr>
              <a:pPr algn="r">
                <a:spcBef>
                  <a:spcPct val="0"/>
                </a:spcBef>
                <a:buFontTx/>
                <a:buNone/>
              </a:pPr>
              <a:t>10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65572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3655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3413125" y="3276600"/>
          <a:ext cx="2314575" cy="2514600"/>
        </p:xfrm>
        <a:graphic>
          <a:graphicData uri="http://schemas.openxmlformats.org/presentationml/2006/ole">
            <p:oleObj spid="_x0000_s1037" name="Bitmap Image" r:id="rId14" imgW="390580" imgH="409632" progId="Paint.Picture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7620000" y="6172200"/>
          <a:ext cx="1219200" cy="481013"/>
        </p:xfrm>
        <a:graphic>
          <a:graphicData uri="http://schemas.openxmlformats.org/presentationml/2006/ole">
            <p:oleObj spid="_x0000_s1029" name="Bitmap Image" r:id="rId15" imgW="1952898" imgH="771429" progId="Paint.Picture">
              <p:embed/>
            </p:oleObj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254000" y="947738"/>
          <a:ext cx="8686800" cy="690562"/>
        </p:xfrm>
        <a:graphic>
          <a:graphicData uri="http://schemas.openxmlformats.org/presentationml/2006/ole">
            <p:oleObj spid="_x0000_s1035" name="Bitmap Image" r:id="rId16" imgW="19714286" imgH="1523810" progId="Paint.Picture">
              <p:embed/>
            </p:oleObj>
          </a:graphicData>
        </a:graphic>
      </p:graphicFrame>
      <p:pic>
        <p:nvPicPr>
          <p:cNvPr id="1041" name="Picture 5" descr="logo bid2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76238" y="6019800"/>
            <a:ext cx="571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2" name="Picture 18" descr="logo FOMIN2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85838" y="6019800"/>
            <a:ext cx="576262" cy="609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iguelal@iadb.or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emorin@iadb.org@" TargetMode="External"/><Relationship Id="rId4" Type="http://schemas.openxmlformats.org/officeDocument/2006/relationships/hyperlink" Target="mailto:dvieitez@iadb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371600" y="1981200"/>
            <a:ext cx="6324600" cy="469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s-MX" sz="2800">
                <a:solidFill>
                  <a:srgbClr val="000066"/>
                </a:solidFill>
                <a:latin typeface="Tahoma" pitchFamily="34" charset="0"/>
              </a:rPr>
              <a:t>Mercados APP en América Latina</a:t>
            </a:r>
          </a:p>
          <a:p>
            <a:pPr>
              <a:buFontTx/>
              <a:buNone/>
            </a:pPr>
            <a:r>
              <a:rPr lang="es-MX" sz="2800">
                <a:solidFill>
                  <a:srgbClr val="000066"/>
                </a:solidFill>
                <a:latin typeface="Tahoma" pitchFamily="34" charset="0"/>
              </a:rPr>
              <a:t>y El Caribe</a:t>
            </a:r>
          </a:p>
          <a:p>
            <a:pPr algn="l">
              <a:buFontTx/>
              <a:buNone/>
            </a:pPr>
            <a:endParaRPr lang="es-MX" sz="1400">
              <a:solidFill>
                <a:srgbClr val="000066"/>
              </a:solidFill>
              <a:latin typeface="Tahoma" pitchFamily="34" charset="0"/>
            </a:endParaRPr>
          </a:p>
          <a:p>
            <a:pPr algn="l">
              <a:buFontTx/>
              <a:buNone/>
            </a:pPr>
            <a:r>
              <a:rPr lang="es-MX" b="1">
                <a:solidFill>
                  <a:srgbClr val="000066"/>
                </a:solidFill>
                <a:latin typeface="Tahoma" pitchFamily="34" charset="0"/>
              </a:rPr>
              <a:t>PROGRAMA PARA EL IMPULSO DE ASOCIACIONES PÚBLICO-PRIVADAS EN ESTADOS MEXICANOS (PIAPPEM)</a:t>
            </a:r>
          </a:p>
          <a:p>
            <a:pPr algn="l">
              <a:buFontTx/>
              <a:buNone/>
            </a:pPr>
            <a:endParaRPr lang="es-MX" sz="1400">
              <a:solidFill>
                <a:srgbClr val="000066"/>
              </a:solidFill>
              <a:latin typeface="Tahoma" pitchFamily="34" charset="0"/>
            </a:endParaRPr>
          </a:p>
          <a:p>
            <a:pPr algn="l">
              <a:buFontTx/>
              <a:buNone/>
            </a:pPr>
            <a:endParaRPr lang="es-MX" sz="1400">
              <a:solidFill>
                <a:srgbClr val="000066"/>
              </a:solidFill>
              <a:latin typeface="Tahoma" pitchFamily="34" charset="0"/>
            </a:endParaRPr>
          </a:p>
          <a:p>
            <a:pPr algn="l">
              <a:buFontTx/>
              <a:buNone/>
            </a:pPr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Iniciativa patrocinada por el Fondo Multilateral de Inversiones del</a:t>
            </a:r>
          </a:p>
          <a:p>
            <a:pPr algn="l">
              <a:buFontTx/>
              <a:buNone/>
            </a:pPr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 Banco Interamericano de Desarrollo</a:t>
            </a:r>
          </a:p>
          <a:p>
            <a:pPr algn="l">
              <a:buFontTx/>
              <a:buNone/>
            </a:pPr>
            <a:endParaRPr lang="es-MX" sz="1400">
              <a:solidFill>
                <a:srgbClr val="000066"/>
              </a:solidFill>
              <a:latin typeface="Tahoma" pitchFamily="34" charset="0"/>
            </a:endParaRPr>
          </a:p>
          <a:p>
            <a:pPr algn="l">
              <a:buFontTx/>
              <a:buNone/>
            </a:pPr>
            <a:endParaRPr lang="es-MX">
              <a:solidFill>
                <a:srgbClr val="000066"/>
              </a:solidFill>
              <a:latin typeface="Tahoma" pitchFamily="34" charset="0"/>
            </a:endParaRPr>
          </a:p>
          <a:p>
            <a:pPr algn="l">
              <a:buFontTx/>
              <a:buNone/>
            </a:pPr>
            <a:endParaRPr lang="es-MX">
              <a:solidFill>
                <a:srgbClr val="000066"/>
              </a:solidFill>
              <a:latin typeface="Tahoma" pitchFamily="34" charset="0"/>
            </a:endParaRPr>
          </a:p>
          <a:p>
            <a:pPr algn="l">
              <a:buFontTx/>
              <a:buNone/>
            </a:pPr>
            <a:r>
              <a:rPr lang="es-MX" sz="1200">
                <a:solidFill>
                  <a:srgbClr val="000066"/>
                </a:solidFill>
                <a:latin typeface="Tahoma" pitchFamily="34" charset="0"/>
              </a:rPr>
              <a:t>Miguel A. Almeyda Casillas, Líder de Proyecto</a:t>
            </a:r>
            <a:endParaRPr lang="en-US" sz="1200">
              <a:solidFill>
                <a:srgbClr val="000066"/>
              </a:solidFill>
              <a:latin typeface="Tahoma" pitchFamily="34" charset="0"/>
            </a:endParaRPr>
          </a:p>
        </p:txBody>
      </p:sp>
      <p:pic>
        <p:nvPicPr>
          <p:cNvPr id="2066" name="Picture 5" descr="logo bid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5791200"/>
            <a:ext cx="5715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7" name="Picture 19" descr="logo FOMIN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5791200"/>
            <a:ext cx="576263" cy="609600"/>
          </a:xfrm>
          <a:prstGeom prst="rect">
            <a:avLst/>
          </a:prstGeom>
          <a:noFill/>
        </p:spPr>
      </p:pic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0" y="5715000"/>
            <a:ext cx="14478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Text Box 2"/>
          <p:cNvSpPr txBox="1">
            <a:spLocks noChangeArrowheads="1"/>
          </p:cNvSpPr>
          <p:nvPr/>
        </p:nvSpPr>
        <p:spPr bwMode="auto">
          <a:xfrm>
            <a:off x="736600" y="425450"/>
            <a:ext cx="6807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  <a:buFontTx/>
              <a:buNone/>
            </a:pPr>
            <a:r>
              <a:rPr lang="es-MX" sz="2800">
                <a:solidFill>
                  <a:srgbClr val="000066"/>
                </a:solidFill>
                <a:latin typeface="Tahoma" pitchFamily="34" charset="0"/>
              </a:rPr>
              <a:t>Marcos Institucionales</a:t>
            </a:r>
            <a:endParaRPr lang="en-US" sz="280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364547" name="Rectangle 3"/>
          <p:cNvSpPr>
            <a:spLocks noChangeArrowheads="1"/>
          </p:cNvSpPr>
          <p:nvPr/>
        </p:nvSpPr>
        <p:spPr bwMode="auto">
          <a:xfrm>
            <a:off x="6858000" y="220980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4548" name="Rectangle 4"/>
          <p:cNvSpPr>
            <a:spLocks noChangeArrowheads="1"/>
          </p:cNvSpPr>
          <p:nvPr/>
        </p:nvSpPr>
        <p:spPr bwMode="auto">
          <a:xfrm>
            <a:off x="76200" y="5943600"/>
            <a:ext cx="1752600" cy="8382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4549" name="Text Box 5"/>
          <p:cNvSpPr txBox="1">
            <a:spLocks noChangeArrowheads="1"/>
          </p:cNvSpPr>
          <p:nvPr/>
        </p:nvSpPr>
        <p:spPr bwMode="auto">
          <a:xfrm>
            <a:off x="990600" y="2247900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s-MX" sz="1800">
                <a:solidFill>
                  <a:srgbClr val="000066"/>
                </a:solidFill>
                <a:latin typeface="Tahoma" pitchFamily="34" charset="0"/>
              </a:rPr>
              <a:t>Política pública: </a:t>
            </a:r>
            <a:r>
              <a:rPr lang="es-MX" sz="1800" u="sng">
                <a:solidFill>
                  <a:srgbClr val="000066"/>
                </a:solidFill>
                <a:latin typeface="Tahoma" pitchFamily="34" charset="0"/>
              </a:rPr>
              <a:t>Marcos Institucionales</a:t>
            </a:r>
          </a:p>
        </p:txBody>
      </p:sp>
      <p:sp>
        <p:nvSpPr>
          <p:cNvPr id="364551" name="AutoShape 7"/>
          <p:cNvSpPr>
            <a:spLocks noChangeArrowheads="1"/>
          </p:cNvSpPr>
          <p:nvPr/>
        </p:nvSpPr>
        <p:spPr bwMode="auto">
          <a:xfrm>
            <a:off x="533400" y="1752600"/>
            <a:ext cx="457200" cy="3733800"/>
          </a:xfrm>
          <a:prstGeom prst="downArrow">
            <a:avLst>
              <a:gd name="adj1" fmla="val 50000"/>
              <a:gd name="adj2" fmla="val 204167"/>
            </a:avLst>
          </a:prstGeom>
          <a:gradFill rotWithShape="0">
            <a:gsLst>
              <a:gs pos="0">
                <a:schemeClr val="hlink"/>
              </a:gs>
              <a:gs pos="100000">
                <a:srgbClr val="0000CC"/>
              </a:gs>
            </a:gsLst>
            <a:lin ang="0" scaled="1"/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4552" name="Oval 8"/>
          <p:cNvSpPr>
            <a:spLocks noChangeArrowheads="1"/>
          </p:cNvSpPr>
          <p:nvPr/>
        </p:nvSpPr>
        <p:spPr bwMode="auto">
          <a:xfrm>
            <a:off x="685800" y="22987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4555" name="Text Box 11"/>
          <p:cNvSpPr txBox="1">
            <a:spLocks noChangeArrowheads="1"/>
          </p:cNvSpPr>
          <p:nvPr/>
        </p:nvSpPr>
        <p:spPr bwMode="auto">
          <a:xfrm>
            <a:off x="1371600" y="2724150"/>
            <a:ext cx="6781800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MX" sz="1800">
                <a:solidFill>
                  <a:srgbClr val="000066"/>
                </a:solidFill>
                <a:latin typeface="Tahoma" pitchFamily="34" charset="0"/>
              </a:rPr>
              <a:t>Definición de coordinación inter-institucional</a:t>
            </a:r>
          </a:p>
          <a:p>
            <a:pPr algn="l"/>
            <a:r>
              <a:rPr lang="es-MX" sz="1800">
                <a:solidFill>
                  <a:srgbClr val="000066"/>
                </a:solidFill>
                <a:latin typeface="Tahoma" pitchFamily="34" charset="0"/>
              </a:rPr>
              <a:t>Fortalecimiento de unidades de ejecución de APP Estatales </a:t>
            </a:r>
          </a:p>
          <a:p>
            <a:pPr lvl="1" algn="l"/>
            <a:r>
              <a:rPr lang="es-MX" sz="1800">
                <a:solidFill>
                  <a:srgbClr val="000066"/>
                </a:solidFill>
                <a:latin typeface="Tahoma" pitchFamily="34" charset="0"/>
              </a:rPr>
              <a:t>Conocimientos técnicos y capacitación para definición de valor por dinero, estudios de viabilidad y estructuración de proyectos junto con consultores privados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4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8" name="Text Box 4"/>
          <p:cNvSpPr txBox="1">
            <a:spLocks noChangeArrowheads="1"/>
          </p:cNvSpPr>
          <p:nvPr/>
        </p:nvSpPr>
        <p:spPr bwMode="auto">
          <a:xfrm>
            <a:off x="685800" y="1905000"/>
            <a:ext cx="8001000" cy="366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MX" sz="1800">
                <a:solidFill>
                  <a:srgbClr val="000066"/>
                </a:solidFill>
                <a:latin typeface="Tahoma" pitchFamily="34" charset="0"/>
              </a:rPr>
              <a:t> Fomentar tendencia de los licitantes a usar firmas de consultoría con reconocimiento internacional.</a:t>
            </a:r>
          </a:p>
          <a:p>
            <a:pPr algn="l"/>
            <a:r>
              <a:rPr lang="es-MX" sz="1800">
                <a:solidFill>
                  <a:srgbClr val="000066"/>
                </a:solidFill>
                <a:latin typeface="Tahoma" pitchFamily="34" charset="0"/>
              </a:rPr>
              <a:t> Mejoramiento del enfoque del licitante: alianzas entre constructores locales e internacionales, instituciones de financiamiento y operadores especializados en infraestructura o servicio: visión de largo plazo.</a:t>
            </a:r>
          </a:p>
          <a:p>
            <a:pPr algn="l"/>
            <a:r>
              <a:rPr lang="es-MX" sz="1800">
                <a:solidFill>
                  <a:srgbClr val="000066"/>
                </a:solidFill>
                <a:latin typeface="Tahoma" pitchFamily="34" charset="0"/>
              </a:rPr>
              <a:t> Experiencia del operador: los licitantes cuentan con conocimientos sobre planeación, operación, mantenimiento y, en particular, administración y manejo financiero de infraestructura o servicio.</a:t>
            </a:r>
          </a:p>
          <a:p>
            <a:pPr algn="l"/>
            <a:r>
              <a:rPr lang="es-MX" sz="1800">
                <a:solidFill>
                  <a:srgbClr val="000066"/>
                </a:solidFill>
                <a:latin typeface="Tahoma" pitchFamily="34" charset="0"/>
              </a:rPr>
              <a:t> Uso de mejores estructuras financieras para resistir situaciones de estrés financiero, así como del desarrollo del mercado local.</a:t>
            </a:r>
          </a:p>
          <a:p>
            <a:pPr algn="l"/>
            <a:endParaRPr lang="es-MX" sz="180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374786" name="Text Box 2"/>
          <p:cNvSpPr txBox="1">
            <a:spLocks noChangeArrowheads="1"/>
          </p:cNvSpPr>
          <p:nvPr/>
        </p:nvSpPr>
        <p:spPr bwMode="auto">
          <a:xfrm>
            <a:off x="736600" y="438150"/>
            <a:ext cx="8178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  <a:buFontTx/>
              <a:buNone/>
            </a:pPr>
            <a:r>
              <a:rPr lang="es-MX" sz="2800">
                <a:solidFill>
                  <a:srgbClr val="000066"/>
                </a:solidFill>
                <a:latin typeface="Tahoma" pitchFamily="34" charset="0"/>
              </a:rPr>
              <a:t>Lecciones de antiguo esquema de concesiones</a:t>
            </a:r>
            <a:endParaRPr lang="en-US" sz="280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374787" name="Rectangle 3"/>
          <p:cNvSpPr>
            <a:spLocks noChangeArrowheads="1"/>
          </p:cNvSpPr>
          <p:nvPr/>
        </p:nvSpPr>
        <p:spPr bwMode="auto">
          <a:xfrm>
            <a:off x="6858000" y="220980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4791" name="AutoShape 7"/>
          <p:cNvSpPr>
            <a:spLocks noChangeArrowheads="1"/>
          </p:cNvSpPr>
          <p:nvPr/>
        </p:nvSpPr>
        <p:spPr bwMode="auto">
          <a:xfrm>
            <a:off x="228600" y="1752600"/>
            <a:ext cx="457200" cy="3733800"/>
          </a:xfrm>
          <a:prstGeom prst="downArrow">
            <a:avLst>
              <a:gd name="adj1" fmla="val 50000"/>
              <a:gd name="adj2" fmla="val 204167"/>
            </a:avLst>
          </a:prstGeom>
          <a:gradFill rotWithShape="0">
            <a:gsLst>
              <a:gs pos="0">
                <a:schemeClr val="hlink"/>
              </a:gs>
              <a:gs pos="100000">
                <a:srgbClr val="0000CC"/>
              </a:gs>
            </a:gsLst>
            <a:lin ang="0" scaled="1"/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4792" name="Oval 8"/>
          <p:cNvSpPr>
            <a:spLocks noChangeArrowheads="1"/>
          </p:cNvSpPr>
          <p:nvPr/>
        </p:nvSpPr>
        <p:spPr bwMode="auto">
          <a:xfrm>
            <a:off x="381000" y="22987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4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31800" y="1711325"/>
            <a:ext cx="81534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 algn="just">
              <a:spcBef>
                <a:spcPct val="75000"/>
              </a:spcBef>
              <a:spcAft>
                <a:spcPct val="25000"/>
              </a:spcAft>
              <a:buFontTx/>
              <a:buNone/>
            </a:pPr>
            <a:r>
              <a:rPr lang="es-MX" sz="1900" b="1">
                <a:solidFill>
                  <a:srgbClr val="000066"/>
                </a:solidFill>
                <a:latin typeface="Tahoma" pitchFamily="34" charset="0"/>
              </a:rPr>
              <a:t>Implementación de una unidad especializada en el desarrollo de proyectos estructurados bajo esquemas de APP </a:t>
            </a:r>
          </a:p>
          <a:p>
            <a:pPr marL="290513" indent="-290513" algn="just">
              <a:spcBef>
                <a:spcPct val="75000"/>
              </a:spcBef>
              <a:spcAft>
                <a:spcPct val="25000"/>
              </a:spcAft>
            </a:pPr>
            <a:r>
              <a:rPr lang="es-MX" sz="1900">
                <a:solidFill>
                  <a:srgbClr val="000066"/>
                </a:solidFill>
                <a:latin typeface="Tahoma" pitchFamily="34" charset="0"/>
              </a:rPr>
              <a:t>Definición del </a:t>
            </a:r>
            <a:r>
              <a:rPr lang="es-MX" sz="1900" b="1">
                <a:solidFill>
                  <a:srgbClr val="000066"/>
                </a:solidFill>
                <a:latin typeface="Tahoma" pitchFamily="34" charset="0"/>
              </a:rPr>
              <a:t>marco institucional </a:t>
            </a:r>
            <a:r>
              <a:rPr lang="es-MX" sz="1900">
                <a:solidFill>
                  <a:srgbClr val="000066"/>
                </a:solidFill>
                <a:latin typeface="Tahoma" pitchFamily="34" charset="0"/>
              </a:rPr>
              <a:t>de la UP3/Estatal</a:t>
            </a:r>
          </a:p>
          <a:p>
            <a:pPr marL="290513" indent="-290513" algn="just">
              <a:spcBef>
                <a:spcPct val="75000"/>
              </a:spcBef>
              <a:spcAft>
                <a:spcPct val="25000"/>
              </a:spcAft>
            </a:pPr>
            <a:r>
              <a:rPr lang="es-MX" sz="1900">
                <a:solidFill>
                  <a:srgbClr val="000066"/>
                </a:solidFill>
                <a:latin typeface="Tahoma" pitchFamily="34" charset="0"/>
              </a:rPr>
              <a:t>Conformación de la </a:t>
            </a:r>
            <a:r>
              <a:rPr lang="es-MX" sz="1900" b="1">
                <a:solidFill>
                  <a:srgbClr val="000066"/>
                </a:solidFill>
                <a:latin typeface="Tahoma" pitchFamily="34" charset="0"/>
              </a:rPr>
              <a:t>Unidad UP3/Estatal </a:t>
            </a:r>
            <a:r>
              <a:rPr lang="es-MX" sz="1900">
                <a:solidFill>
                  <a:srgbClr val="000066"/>
                </a:solidFill>
                <a:latin typeface="Tahoma" pitchFamily="34" charset="0"/>
              </a:rPr>
              <a:t>integrada por: un Coordinador General y 3 especialistas (financiero, jurídico y técnico).</a:t>
            </a:r>
          </a:p>
          <a:p>
            <a:pPr marL="290513" indent="-290513" algn="just">
              <a:spcBef>
                <a:spcPct val="75000"/>
              </a:spcBef>
              <a:spcAft>
                <a:spcPct val="25000"/>
              </a:spcAft>
            </a:pPr>
            <a:r>
              <a:rPr lang="es-MX" sz="1900" b="1">
                <a:solidFill>
                  <a:srgbClr val="000066"/>
                </a:solidFill>
                <a:latin typeface="Tahoma" pitchFamily="34" charset="0"/>
              </a:rPr>
              <a:t>Curso PIAPPEM</a:t>
            </a:r>
            <a:r>
              <a:rPr lang="es-MX" sz="1900">
                <a:solidFill>
                  <a:srgbClr val="000066"/>
                </a:solidFill>
                <a:latin typeface="Tahoma" pitchFamily="34" charset="0"/>
              </a:rPr>
              <a:t>: Capacitación especializada e intensiva del personal integrante de la UP3/Estatal y de funcionarios estatales involucrados en proyectos de APP.</a:t>
            </a:r>
          </a:p>
          <a:p>
            <a:pPr marL="290513" indent="-290513" algn="just">
              <a:spcBef>
                <a:spcPct val="75000"/>
              </a:spcBef>
              <a:spcAft>
                <a:spcPct val="25000"/>
              </a:spcAft>
            </a:pPr>
            <a:r>
              <a:rPr lang="es-MX" sz="1900">
                <a:solidFill>
                  <a:srgbClr val="000066"/>
                </a:solidFill>
                <a:latin typeface="Tahoma" pitchFamily="34" charset="0"/>
              </a:rPr>
              <a:t>Apoyo en la integración de una </a:t>
            </a:r>
            <a:r>
              <a:rPr lang="es-MX" sz="1900" b="1">
                <a:solidFill>
                  <a:srgbClr val="000066"/>
                </a:solidFill>
                <a:latin typeface="Tahoma" pitchFamily="34" charset="0"/>
              </a:rPr>
              <a:t>cartera y programación de proyectos a ser estructurados mediantes APP’s.</a:t>
            </a:r>
            <a:endParaRPr lang="en-US" sz="190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368643" name="Text Box 3"/>
          <p:cNvSpPr txBox="1">
            <a:spLocks noChangeArrowheads="1"/>
          </p:cNvSpPr>
          <p:nvPr/>
        </p:nvSpPr>
        <p:spPr bwMode="auto">
          <a:xfrm>
            <a:off x="736600" y="438150"/>
            <a:ext cx="8178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  <a:buFontTx/>
              <a:buNone/>
            </a:pPr>
            <a:r>
              <a:rPr lang="es-MX" sz="2800">
                <a:solidFill>
                  <a:srgbClr val="000066"/>
                </a:solidFill>
                <a:latin typeface="Tahoma" pitchFamily="34" charset="0"/>
              </a:rPr>
              <a:t>PIAPPEM</a:t>
            </a:r>
            <a:endParaRPr lang="en-US" sz="2800">
              <a:solidFill>
                <a:srgbClr val="000066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Text Box 2"/>
          <p:cNvSpPr txBox="1">
            <a:spLocks noChangeArrowheads="1"/>
          </p:cNvSpPr>
          <p:nvPr/>
        </p:nvSpPr>
        <p:spPr bwMode="auto">
          <a:xfrm>
            <a:off x="736600" y="438150"/>
            <a:ext cx="6019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  <a:buFontTx/>
              <a:buNone/>
            </a:pPr>
            <a:r>
              <a:rPr lang="es-MX" sz="2800">
                <a:solidFill>
                  <a:srgbClr val="000066"/>
                </a:solidFill>
                <a:latin typeface="Tahoma" pitchFamily="34" charset="0"/>
              </a:rPr>
              <a:t>Problemática en APP y PPS</a:t>
            </a:r>
            <a:endParaRPr lang="en-US" sz="280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349187" name="Rectangle 3"/>
          <p:cNvSpPr>
            <a:spLocks noChangeArrowheads="1"/>
          </p:cNvSpPr>
          <p:nvPr/>
        </p:nvSpPr>
        <p:spPr bwMode="auto">
          <a:xfrm>
            <a:off x="6858000" y="220980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685800" y="2838450"/>
            <a:ext cx="78486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s-MX" sz="1800" u="sng">
                <a:solidFill>
                  <a:srgbClr val="000066"/>
                </a:solidFill>
                <a:latin typeface="Tahoma" pitchFamily="34" charset="0"/>
              </a:rPr>
              <a:t>Estudios técnicos, factibilidad y estructuración</a:t>
            </a:r>
          </a:p>
          <a:p>
            <a:pPr lvl="1" algn="l"/>
            <a:r>
              <a:rPr lang="es-MX" sz="1800">
                <a:solidFill>
                  <a:srgbClr val="000066"/>
                </a:solidFill>
                <a:latin typeface="Tahoma" pitchFamily="34" charset="0"/>
              </a:rPr>
              <a:t> Recursos económicos (elevado riesgo)</a:t>
            </a:r>
          </a:p>
          <a:p>
            <a:pPr lvl="1" algn="l"/>
            <a:r>
              <a:rPr lang="es-MX" sz="1800">
                <a:solidFill>
                  <a:srgbClr val="000066"/>
                </a:solidFill>
                <a:latin typeface="Tahoma" pitchFamily="34" charset="0"/>
              </a:rPr>
              <a:t> Capacidad humana y técnica de sector público para identificar y preparar proyectos PPSeables y maximizar apoyo externo (consultorías)</a:t>
            </a:r>
          </a:p>
          <a:p>
            <a:pPr lvl="1" algn="l"/>
            <a:r>
              <a:rPr lang="es-MX" sz="1800">
                <a:solidFill>
                  <a:srgbClr val="000066"/>
                </a:solidFill>
                <a:latin typeface="Tahoma" pitchFamily="34" charset="0"/>
              </a:rPr>
              <a:t> Planeación vs. urgencia</a:t>
            </a:r>
          </a:p>
          <a:p>
            <a:pPr lvl="1" algn="l">
              <a:buFontTx/>
              <a:buNone/>
            </a:pPr>
            <a:endParaRPr lang="es-MX" sz="180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349191" name="AutoShape 7"/>
          <p:cNvSpPr>
            <a:spLocks noChangeArrowheads="1"/>
          </p:cNvSpPr>
          <p:nvPr/>
        </p:nvSpPr>
        <p:spPr bwMode="auto">
          <a:xfrm>
            <a:off x="228600" y="1752600"/>
            <a:ext cx="457200" cy="3733800"/>
          </a:xfrm>
          <a:prstGeom prst="downArrow">
            <a:avLst>
              <a:gd name="adj1" fmla="val 50000"/>
              <a:gd name="adj2" fmla="val 204167"/>
            </a:avLst>
          </a:prstGeom>
          <a:gradFill rotWithShape="0">
            <a:gsLst>
              <a:gs pos="0">
                <a:schemeClr val="hlink"/>
              </a:gs>
              <a:gs pos="100000">
                <a:srgbClr val="0000CC"/>
              </a:gs>
            </a:gsLst>
            <a:lin ang="0" scaled="1"/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9193" name="Oval 9"/>
          <p:cNvSpPr>
            <a:spLocks noChangeArrowheads="1"/>
          </p:cNvSpPr>
          <p:nvPr/>
        </p:nvSpPr>
        <p:spPr bwMode="auto">
          <a:xfrm>
            <a:off x="381000" y="29083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9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Text Box 2"/>
          <p:cNvSpPr txBox="1">
            <a:spLocks noChangeArrowheads="1"/>
          </p:cNvSpPr>
          <p:nvPr/>
        </p:nvSpPr>
        <p:spPr bwMode="auto">
          <a:xfrm>
            <a:off x="736600" y="438150"/>
            <a:ext cx="6019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  <a:buFontTx/>
              <a:buNone/>
            </a:pPr>
            <a:r>
              <a:rPr lang="es-MX" sz="2800">
                <a:solidFill>
                  <a:srgbClr val="000066"/>
                </a:solidFill>
                <a:latin typeface="Tahoma" pitchFamily="34" charset="0"/>
              </a:rPr>
              <a:t>INFRAFUND</a:t>
            </a:r>
            <a:endParaRPr lang="en-US" sz="280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370691" name="Rectangle 3"/>
          <p:cNvSpPr>
            <a:spLocks noChangeArrowheads="1"/>
          </p:cNvSpPr>
          <p:nvPr/>
        </p:nvSpPr>
        <p:spPr bwMode="auto">
          <a:xfrm>
            <a:off x="6858000" y="220980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0692" name="Text Box 4"/>
          <p:cNvSpPr txBox="1">
            <a:spLocks noChangeArrowheads="1"/>
          </p:cNvSpPr>
          <p:nvPr/>
        </p:nvSpPr>
        <p:spPr bwMode="auto">
          <a:xfrm>
            <a:off x="685800" y="2838450"/>
            <a:ext cx="78486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s-MX" sz="1800" u="sng">
                <a:solidFill>
                  <a:srgbClr val="000066"/>
                </a:solidFill>
                <a:latin typeface="Tahoma" pitchFamily="34" charset="0"/>
              </a:rPr>
              <a:t>Estudios técnicos, factibilidad y estructuración</a:t>
            </a:r>
          </a:p>
          <a:p>
            <a:pPr lvl="1" algn="l"/>
            <a:r>
              <a:rPr lang="es-MX" sz="1800">
                <a:solidFill>
                  <a:srgbClr val="000066"/>
                </a:solidFill>
                <a:latin typeface="Tahoma" pitchFamily="34" charset="0"/>
              </a:rPr>
              <a:t> INFRAFUND: destinado a preparar estudios de prefactibilidad y factibilidad para proyectos de infraestructura que poseen alta probabilidad de materializarse</a:t>
            </a:r>
          </a:p>
          <a:p>
            <a:pPr lvl="2" algn="l"/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Estudios de factibilidad técnica (ingeniería, diseño, etc.)</a:t>
            </a:r>
          </a:p>
          <a:p>
            <a:pPr lvl="2" algn="l"/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Estudios ambientales y sociales (impacto ambiental, reasentamientos, etc.)</a:t>
            </a:r>
          </a:p>
          <a:p>
            <a:pPr lvl="2" algn="l"/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Estudios de demanda, capacidad de pago, tarifas, económicos, etc.</a:t>
            </a:r>
          </a:p>
          <a:p>
            <a:pPr lvl="2" algn="l"/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Preparación de contratos de concesión, licitación e identificación</a:t>
            </a:r>
          </a:p>
          <a:p>
            <a:pPr lvl="2" algn="l"/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Remoción de obstáculos normativos, regulatorios o legales relacionados con el desarrollo de proyectos de infraestructura, etc.</a:t>
            </a:r>
          </a:p>
        </p:txBody>
      </p:sp>
      <p:sp>
        <p:nvSpPr>
          <p:cNvPr id="370693" name="AutoShape 5"/>
          <p:cNvSpPr>
            <a:spLocks noChangeArrowheads="1"/>
          </p:cNvSpPr>
          <p:nvPr/>
        </p:nvSpPr>
        <p:spPr bwMode="auto">
          <a:xfrm>
            <a:off x="228600" y="1752600"/>
            <a:ext cx="457200" cy="3733800"/>
          </a:xfrm>
          <a:prstGeom prst="downArrow">
            <a:avLst>
              <a:gd name="adj1" fmla="val 50000"/>
              <a:gd name="adj2" fmla="val 204167"/>
            </a:avLst>
          </a:prstGeom>
          <a:gradFill rotWithShape="0">
            <a:gsLst>
              <a:gs pos="0">
                <a:schemeClr val="hlink"/>
              </a:gs>
              <a:gs pos="100000">
                <a:srgbClr val="0000CC"/>
              </a:gs>
            </a:gsLst>
            <a:lin ang="0" scaled="1"/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0694" name="Oval 6"/>
          <p:cNvSpPr>
            <a:spLocks noChangeArrowheads="1"/>
          </p:cNvSpPr>
          <p:nvPr/>
        </p:nvSpPr>
        <p:spPr bwMode="auto">
          <a:xfrm>
            <a:off x="381000" y="29083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0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0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Text Box 2"/>
          <p:cNvSpPr txBox="1">
            <a:spLocks noChangeArrowheads="1"/>
          </p:cNvSpPr>
          <p:nvPr/>
        </p:nvSpPr>
        <p:spPr bwMode="auto">
          <a:xfrm>
            <a:off x="736600" y="438150"/>
            <a:ext cx="6019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  <a:buFontTx/>
              <a:buNone/>
            </a:pPr>
            <a:r>
              <a:rPr lang="es-MX" sz="2800">
                <a:solidFill>
                  <a:srgbClr val="000066"/>
                </a:solidFill>
                <a:latin typeface="Tahoma" pitchFamily="34" charset="0"/>
              </a:rPr>
              <a:t>Problemática en APP y PPS</a:t>
            </a:r>
            <a:endParaRPr lang="en-US" sz="280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351235" name="Rectangle 3"/>
          <p:cNvSpPr>
            <a:spLocks noChangeArrowheads="1"/>
          </p:cNvSpPr>
          <p:nvPr/>
        </p:nvSpPr>
        <p:spPr bwMode="auto">
          <a:xfrm>
            <a:off x="6858000" y="220980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1236" name="Text Box 4"/>
          <p:cNvSpPr txBox="1">
            <a:spLocks noChangeArrowheads="1"/>
          </p:cNvSpPr>
          <p:nvPr/>
        </p:nvSpPr>
        <p:spPr bwMode="auto">
          <a:xfrm>
            <a:off x="685800" y="2247900"/>
            <a:ext cx="533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s-MX" sz="1800">
                <a:solidFill>
                  <a:srgbClr val="000066"/>
                </a:solidFill>
                <a:latin typeface="Tahoma" pitchFamily="34" charset="0"/>
              </a:rPr>
              <a:t>Política pública (Marcos legales e institucionales)</a:t>
            </a:r>
          </a:p>
        </p:txBody>
      </p:sp>
      <p:sp>
        <p:nvSpPr>
          <p:cNvPr id="351237" name="Text Box 5"/>
          <p:cNvSpPr txBox="1">
            <a:spLocks noChangeArrowheads="1"/>
          </p:cNvSpPr>
          <p:nvPr/>
        </p:nvSpPr>
        <p:spPr bwMode="auto">
          <a:xfrm>
            <a:off x="685800" y="2838450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s-MX" sz="1800">
                <a:solidFill>
                  <a:srgbClr val="000066"/>
                </a:solidFill>
                <a:latin typeface="Tahoma" pitchFamily="34" charset="0"/>
              </a:rPr>
              <a:t>Estudios técnicos, factibilidad y estructuración</a:t>
            </a:r>
          </a:p>
        </p:txBody>
      </p:sp>
      <p:sp>
        <p:nvSpPr>
          <p:cNvPr id="351238" name="Text Box 6"/>
          <p:cNvSpPr txBox="1">
            <a:spLocks noChangeArrowheads="1"/>
          </p:cNvSpPr>
          <p:nvPr/>
        </p:nvSpPr>
        <p:spPr bwMode="auto">
          <a:xfrm>
            <a:off x="685800" y="3429000"/>
            <a:ext cx="2552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s-MX" sz="1800" u="sng">
                <a:solidFill>
                  <a:srgbClr val="000066"/>
                </a:solidFill>
                <a:latin typeface="Tahoma" pitchFamily="34" charset="0"/>
              </a:rPr>
              <a:t>Financiamiento</a:t>
            </a:r>
          </a:p>
        </p:txBody>
      </p:sp>
      <p:sp>
        <p:nvSpPr>
          <p:cNvPr id="351239" name="AutoShape 7"/>
          <p:cNvSpPr>
            <a:spLocks noChangeArrowheads="1"/>
          </p:cNvSpPr>
          <p:nvPr/>
        </p:nvSpPr>
        <p:spPr bwMode="auto">
          <a:xfrm>
            <a:off x="228600" y="1752600"/>
            <a:ext cx="457200" cy="3733800"/>
          </a:xfrm>
          <a:prstGeom prst="downArrow">
            <a:avLst>
              <a:gd name="adj1" fmla="val 50000"/>
              <a:gd name="adj2" fmla="val 204167"/>
            </a:avLst>
          </a:prstGeom>
          <a:gradFill rotWithShape="0">
            <a:gsLst>
              <a:gs pos="0">
                <a:schemeClr val="hlink"/>
              </a:gs>
              <a:gs pos="100000">
                <a:srgbClr val="0000CC"/>
              </a:gs>
            </a:gsLst>
            <a:lin ang="0" scaled="1"/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51240" name="Oval 8"/>
          <p:cNvSpPr>
            <a:spLocks noChangeArrowheads="1"/>
          </p:cNvSpPr>
          <p:nvPr/>
        </p:nvSpPr>
        <p:spPr bwMode="auto">
          <a:xfrm>
            <a:off x="381000" y="22987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1241" name="Oval 9"/>
          <p:cNvSpPr>
            <a:spLocks noChangeArrowheads="1"/>
          </p:cNvSpPr>
          <p:nvPr/>
        </p:nvSpPr>
        <p:spPr bwMode="auto">
          <a:xfrm>
            <a:off x="381000" y="29083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1242" name="Oval 10"/>
          <p:cNvSpPr>
            <a:spLocks noChangeArrowheads="1"/>
          </p:cNvSpPr>
          <p:nvPr/>
        </p:nvSpPr>
        <p:spPr bwMode="auto">
          <a:xfrm>
            <a:off x="381000" y="35052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1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1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2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362" name="Rectangle 4634"/>
          <p:cNvSpPr>
            <a:spLocks noChangeArrowheads="1"/>
          </p:cNvSpPr>
          <p:nvPr/>
        </p:nvSpPr>
        <p:spPr bwMode="auto">
          <a:xfrm>
            <a:off x="228600" y="685800"/>
            <a:ext cx="8763000" cy="525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31778" name="Picture 20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9800" y="742950"/>
            <a:ext cx="7026275" cy="534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44500" y="1322388"/>
            <a:ext cx="82296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Tx/>
              <a:buNone/>
            </a:pPr>
            <a:endParaRPr lang="en-US" sz="2000">
              <a:solidFill>
                <a:srgbClr val="000066"/>
              </a:solidFill>
              <a:latin typeface="Tahoma" pitchFamily="34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en-US" sz="200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Fortalecer la </a:t>
            </a:r>
            <a:r>
              <a:rPr lang="en-US" sz="2000" b="1" u="sng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capacidad legal, institucional y técnica</a:t>
            </a:r>
            <a:r>
              <a:rPr lang="en-US" sz="200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 de los Estados Mexicanos para que puedan desarrollar proyectos de APP, permitiendo con ello que se incremente la dotación de infraestructura y servicios públicos mediante la</a:t>
            </a:r>
            <a:r>
              <a:rPr lang="es-MX" sz="200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n-US" sz="2000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participación de la iniciativa privada.</a:t>
            </a:r>
          </a:p>
          <a:p>
            <a:pPr algn="just">
              <a:buFontTx/>
              <a:buNone/>
            </a:pPr>
            <a:endParaRPr lang="en-US" sz="2400">
              <a:solidFill>
                <a:srgbClr val="000066"/>
              </a:solidFill>
              <a:latin typeface="Tahoma" pitchFamily="34" charset="0"/>
              <a:cs typeface="Times New Roman" pitchFamily="18" charset="0"/>
            </a:endParaRPr>
          </a:p>
          <a:p>
            <a:pPr algn="just">
              <a:buFontTx/>
              <a:buNone/>
            </a:pPr>
            <a:r>
              <a:rPr lang="en-US">
                <a:solidFill>
                  <a:srgbClr val="000066"/>
                </a:solidFill>
                <a:latin typeface="Tahoma" pitchFamily="34" charset="0"/>
              </a:rPr>
              <a:t>Con lo anterior se contribuirá a:</a:t>
            </a:r>
            <a:endParaRPr lang="es-MX">
              <a:solidFill>
                <a:srgbClr val="000066"/>
              </a:solidFill>
              <a:latin typeface="Tahoma" pitchFamily="34" charset="0"/>
              <a:cs typeface="Times New Roman" pitchFamily="18" charset="0"/>
            </a:endParaRPr>
          </a:p>
          <a:p>
            <a:pPr lvl="2" algn="just">
              <a:lnSpc>
                <a:spcPct val="80000"/>
              </a:lnSpc>
            </a:pPr>
            <a:r>
              <a:rPr lang="es-MX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 Optimizar el uso de los recursos públicos. </a:t>
            </a:r>
          </a:p>
          <a:p>
            <a:pPr lvl="2" algn="just">
              <a:lnSpc>
                <a:spcPct val="80000"/>
              </a:lnSpc>
            </a:pPr>
            <a:r>
              <a:rPr lang="es-MX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 Reducir el déficit de infraestructura que afecta a los Estados.</a:t>
            </a:r>
          </a:p>
          <a:p>
            <a:pPr lvl="2" algn="just">
              <a:lnSpc>
                <a:spcPct val="80000"/>
              </a:lnSpc>
            </a:pPr>
            <a:r>
              <a:rPr lang="es-MX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 Mejorar la calidad de la infraestructura y de los servicios públicos. </a:t>
            </a:r>
          </a:p>
          <a:p>
            <a:pPr lvl="2" algn="just">
              <a:lnSpc>
                <a:spcPct val="80000"/>
              </a:lnSpc>
            </a:pPr>
            <a:r>
              <a:rPr lang="es-MX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 Reducir la presiones presupuestales de corto plazo que implica el desarrollo de grandes proyectos al gasto de inversión de los estados. </a:t>
            </a:r>
          </a:p>
          <a:p>
            <a:pPr lvl="2" algn="just">
              <a:lnSpc>
                <a:spcPct val="80000"/>
              </a:lnSpc>
              <a:spcBef>
                <a:spcPct val="20000"/>
              </a:spcBef>
            </a:pPr>
            <a:endParaRPr lang="es-MX">
              <a:solidFill>
                <a:srgbClr val="000066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36600" y="438150"/>
            <a:ext cx="6019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  <a:buFontTx/>
              <a:buNone/>
            </a:pPr>
            <a:r>
              <a:rPr lang="es-MX" sz="2800">
                <a:solidFill>
                  <a:srgbClr val="000066"/>
                </a:solidFill>
                <a:latin typeface="Tahoma" pitchFamily="34" charset="0"/>
              </a:rPr>
              <a:t>Objetivo del PIAPPEM</a:t>
            </a:r>
            <a:endParaRPr lang="en-US" sz="2800">
              <a:solidFill>
                <a:srgbClr val="000066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86" name="Rectangle 14"/>
          <p:cNvSpPr>
            <a:spLocks noChangeArrowheads="1"/>
          </p:cNvSpPr>
          <p:nvPr/>
        </p:nvSpPr>
        <p:spPr bwMode="auto">
          <a:xfrm>
            <a:off x="1951038" y="1930400"/>
            <a:ext cx="5275262" cy="4227513"/>
          </a:xfrm>
          <a:prstGeom prst="rect">
            <a:avLst/>
          </a:prstGeom>
          <a:solidFill>
            <a:srgbClr val="CCECFF"/>
          </a:solidFill>
          <a:ln w="9525">
            <a:solidFill>
              <a:srgbClr val="CCEC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grpSp>
        <p:nvGrpSpPr>
          <p:cNvPr id="79888" name="Group 16"/>
          <p:cNvGrpSpPr>
            <a:grpSpLocks/>
          </p:cNvGrpSpPr>
          <p:nvPr/>
        </p:nvGrpSpPr>
        <p:grpSpPr bwMode="auto">
          <a:xfrm>
            <a:off x="2590800" y="2405063"/>
            <a:ext cx="2209800" cy="2135187"/>
            <a:chOff x="1632" y="1451"/>
            <a:chExt cx="1392" cy="1345"/>
          </a:xfrm>
        </p:grpSpPr>
        <p:sp>
          <p:nvSpPr>
            <p:cNvPr id="79877" name="Oval 5"/>
            <p:cNvSpPr>
              <a:spLocks noChangeArrowheads="1"/>
            </p:cNvSpPr>
            <p:nvPr/>
          </p:nvSpPr>
          <p:spPr bwMode="auto">
            <a:xfrm>
              <a:off x="1632" y="1451"/>
              <a:ext cx="1392" cy="1345"/>
            </a:xfrm>
            <a:prstGeom prst="ellipse">
              <a:avLst/>
            </a:prstGeom>
            <a:gradFill rotWithShape="0">
              <a:gsLst>
                <a:gs pos="0">
                  <a:srgbClr val="CCECFF"/>
                </a:gs>
                <a:gs pos="100000">
                  <a:srgbClr val="6699FF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6699FF">
                  <a:gamma/>
                  <a:shade val="60000"/>
                  <a:invGamma/>
                </a:srgbClr>
              </a:prstShdw>
            </a:effec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9880" name="WordArt 8"/>
            <p:cNvSpPr>
              <a:spLocks noChangeArrowheads="1" noChangeShapeType="1" noTextEdit="1"/>
            </p:cNvSpPr>
            <p:nvPr/>
          </p:nvSpPr>
          <p:spPr bwMode="auto">
            <a:xfrm rot="-1308215">
              <a:off x="1824" y="1776"/>
              <a:ext cx="902" cy="60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chemeClr val="accent2"/>
                  </a:solidFill>
                  <a:latin typeface="Arial Black"/>
                </a:rPr>
                <a:t>Jurídico</a:t>
              </a:r>
            </a:p>
          </p:txBody>
        </p:sp>
      </p:grpSp>
      <p:grpSp>
        <p:nvGrpSpPr>
          <p:cNvPr id="79887" name="Group 15"/>
          <p:cNvGrpSpPr>
            <a:grpSpLocks/>
          </p:cNvGrpSpPr>
          <p:nvPr/>
        </p:nvGrpSpPr>
        <p:grpSpPr bwMode="auto">
          <a:xfrm>
            <a:off x="4419600" y="2654300"/>
            <a:ext cx="2170113" cy="2254250"/>
            <a:chOff x="2784" y="1608"/>
            <a:chExt cx="1367" cy="1420"/>
          </a:xfrm>
        </p:grpSpPr>
        <p:sp>
          <p:nvSpPr>
            <p:cNvPr id="79878" name="Oval 6"/>
            <p:cNvSpPr>
              <a:spLocks noChangeArrowheads="1"/>
            </p:cNvSpPr>
            <p:nvPr/>
          </p:nvSpPr>
          <p:spPr bwMode="auto">
            <a:xfrm>
              <a:off x="2784" y="1608"/>
              <a:ext cx="1367" cy="1420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chemeClr val="accent2">
                  <a:gamma/>
                  <a:shade val="60000"/>
                  <a:invGamma/>
                </a:schemeClr>
              </a:prstShdw>
            </a:effec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9881" name="WordArt 9"/>
            <p:cNvSpPr>
              <a:spLocks noChangeArrowheads="1" noChangeShapeType="1" noTextEdit="1"/>
            </p:cNvSpPr>
            <p:nvPr/>
          </p:nvSpPr>
          <p:spPr bwMode="auto">
            <a:xfrm rot="1505912">
              <a:off x="3014" y="1846"/>
              <a:ext cx="1013" cy="64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6699FF"/>
                  </a:solidFill>
                  <a:latin typeface="Arial Black"/>
                </a:rPr>
                <a:t>Institucional</a:t>
              </a:r>
            </a:p>
          </p:txBody>
        </p:sp>
      </p:grpSp>
      <p:grpSp>
        <p:nvGrpSpPr>
          <p:cNvPr id="79889" name="Group 17"/>
          <p:cNvGrpSpPr>
            <a:grpSpLocks/>
          </p:cNvGrpSpPr>
          <p:nvPr/>
        </p:nvGrpSpPr>
        <p:grpSpPr bwMode="auto">
          <a:xfrm>
            <a:off x="3200400" y="3846513"/>
            <a:ext cx="2209800" cy="2198687"/>
            <a:chOff x="2016" y="2359"/>
            <a:chExt cx="1392" cy="1385"/>
          </a:xfrm>
        </p:grpSpPr>
        <p:sp>
          <p:nvSpPr>
            <p:cNvPr id="79879" name="Oval 7"/>
            <p:cNvSpPr>
              <a:spLocks noChangeArrowheads="1"/>
            </p:cNvSpPr>
            <p:nvPr/>
          </p:nvSpPr>
          <p:spPr bwMode="auto">
            <a:xfrm>
              <a:off x="2016" y="2359"/>
              <a:ext cx="1392" cy="1385"/>
            </a:xfrm>
            <a:prstGeom prst="ellipse">
              <a:avLst/>
            </a:prstGeom>
            <a:gradFill rotWithShape="0">
              <a:gsLst>
                <a:gs pos="0">
                  <a:srgbClr val="6699FF"/>
                </a:gs>
                <a:gs pos="100000">
                  <a:srgbClr val="000099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>
              <a:prstShdw prst="shdw17" dist="17961" dir="2700000">
                <a:srgbClr val="000099">
                  <a:gamma/>
                  <a:shade val="60000"/>
                  <a:invGamma/>
                </a:srgbClr>
              </a:prstShdw>
            </a:effec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79882" name="WordArt 10"/>
            <p:cNvSpPr>
              <a:spLocks noChangeArrowheads="1" noChangeShapeType="1" noTextEdit="1"/>
            </p:cNvSpPr>
            <p:nvPr/>
          </p:nvSpPr>
          <p:spPr bwMode="auto">
            <a:xfrm rot="1505912">
              <a:off x="2352" y="2688"/>
              <a:ext cx="871" cy="63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99CCFF"/>
                  </a:solidFill>
                  <a:latin typeface="Arial Black"/>
                </a:rPr>
                <a:t>Proyectos</a:t>
              </a:r>
            </a:p>
          </p:txBody>
        </p:sp>
      </p:grpSp>
      <p:sp>
        <p:nvSpPr>
          <p:cNvPr id="79883" name="Rectangle 11"/>
          <p:cNvSpPr>
            <a:spLocks noChangeArrowheads="1"/>
          </p:cNvSpPr>
          <p:nvPr/>
        </p:nvSpPr>
        <p:spPr bwMode="auto">
          <a:xfrm>
            <a:off x="1524000" y="2286000"/>
            <a:ext cx="5486400" cy="4470400"/>
          </a:xfrm>
          <a:prstGeom prst="rect">
            <a:avLst/>
          </a:prstGeom>
          <a:noFill/>
          <a:ln w="9525">
            <a:solidFill>
              <a:srgbClr val="6699FF"/>
            </a:solidFill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801800" prstMaterial="legacyMatte">
            <a:bevelT w="13500" h="13500" prst="angle"/>
            <a:bevelB w="13500" h="13500" prst="angle"/>
            <a:extrusionClr>
              <a:srgbClr val="6699FF"/>
            </a:extrusionClr>
          </a:sp3d>
        </p:spPr>
        <p:txBody>
          <a:bodyPr anchor="ctr">
            <a:spAutoFit/>
            <a:flatTx/>
          </a:bodyPr>
          <a:lstStyle/>
          <a:p>
            <a:endParaRPr lang="en-US"/>
          </a:p>
        </p:txBody>
      </p:sp>
      <p:sp>
        <p:nvSpPr>
          <p:cNvPr id="79884" name="Text Box 12"/>
          <p:cNvSpPr txBox="1">
            <a:spLocks noChangeArrowheads="1"/>
          </p:cNvSpPr>
          <p:nvPr/>
        </p:nvSpPr>
        <p:spPr bwMode="auto">
          <a:xfrm>
            <a:off x="2098675" y="1701800"/>
            <a:ext cx="4149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s-MX" sz="2400" b="1">
                <a:solidFill>
                  <a:srgbClr val="FFFFCC"/>
                </a:solidFill>
                <a:latin typeface="Tahoma" pitchFamily="34" charset="0"/>
              </a:rPr>
              <a:t>Diagnóstico</a:t>
            </a:r>
            <a:endParaRPr lang="en-US" sz="2400" b="1">
              <a:solidFill>
                <a:srgbClr val="FFFFCC"/>
              </a:solidFill>
              <a:latin typeface="Tahoma" pitchFamily="34" charset="0"/>
            </a:endParaRPr>
          </a:p>
        </p:txBody>
      </p:sp>
      <p:sp>
        <p:nvSpPr>
          <p:cNvPr id="79885" name="Text Box 13"/>
          <p:cNvSpPr txBox="1">
            <a:spLocks noChangeArrowheads="1"/>
          </p:cNvSpPr>
          <p:nvPr/>
        </p:nvSpPr>
        <p:spPr bwMode="auto">
          <a:xfrm>
            <a:off x="5321300" y="6197600"/>
            <a:ext cx="2074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s-MX" sz="2400" b="1">
                <a:solidFill>
                  <a:srgbClr val="FFFFCC"/>
                </a:solidFill>
                <a:latin typeface="Tahoma" pitchFamily="34" charset="0"/>
              </a:rPr>
              <a:t>Difusión</a:t>
            </a:r>
            <a:endParaRPr lang="en-US" sz="2400" b="1">
              <a:solidFill>
                <a:srgbClr val="FFFFCC"/>
              </a:solidFill>
              <a:latin typeface="Tahoma" pitchFamily="34" charset="0"/>
            </a:endParaRPr>
          </a:p>
        </p:txBody>
      </p:sp>
      <p:sp>
        <p:nvSpPr>
          <p:cNvPr id="79890" name="Text Box 18"/>
          <p:cNvSpPr txBox="1">
            <a:spLocks noChangeArrowheads="1"/>
          </p:cNvSpPr>
          <p:nvPr/>
        </p:nvSpPr>
        <p:spPr bwMode="auto">
          <a:xfrm>
            <a:off x="736600" y="438150"/>
            <a:ext cx="6019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  <a:buFontTx/>
              <a:buNone/>
            </a:pPr>
            <a:r>
              <a:rPr lang="es-MX" sz="2800">
                <a:solidFill>
                  <a:srgbClr val="000066"/>
                </a:solidFill>
                <a:latin typeface="Tahoma" pitchFamily="34" charset="0"/>
              </a:rPr>
              <a:t>Descripción del programa</a:t>
            </a:r>
            <a:endParaRPr lang="en-US" sz="2800">
              <a:solidFill>
                <a:srgbClr val="000066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9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98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4 CuadroTexto"/>
          <p:cNvSpPr txBox="1">
            <a:spLocks noChangeArrowheads="1"/>
          </p:cNvSpPr>
          <p:nvPr/>
        </p:nvSpPr>
        <p:spPr bwMode="auto">
          <a:xfrm>
            <a:off x="685800" y="2443163"/>
            <a:ext cx="1797050" cy="457200"/>
          </a:xfrm>
          <a:prstGeom prst="rect">
            <a:avLst/>
          </a:prstGeom>
          <a:gradFill rotWithShape="0">
            <a:gsLst>
              <a:gs pos="0">
                <a:srgbClr val="000099"/>
              </a:gs>
              <a:gs pos="50000">
                <a:srgbClr val="000099">
                  <a:gamma/>
                  <a:tint val="18039"/>
                  <a:invGamma/>
                </a:srgbClr>
              </a:gs>
              <a:gs pos="100000">
                <a:srgbClr val="0000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s-MX" sz="2400">
                <a:solidFill>
                  <a:srgbClr val="000066"/>
                </a:solidFill>
                <a:latin typeface="Tahoma" pitchFamily="34" charset="0"/>
              </a:rPr>
              <a:t>PIAPPEM</a:t>
            </a:r>
            <a:endParaRPr lang="es-ES" sz="240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96260" name="9 Flecha derecha"/>
          <p:cNvSpPr>
            <a:spLocks noChangeArrowheads="1"/>
          </p:cNvSpPr>
          <p:nvPr/>
        </p:nvSpPr>
        <p:spPr bwMode="auto">
          <a:xfrm>
            <a:off x="2667000" y="2378075"/>
            <a:ext cx="1143000" cy="590550"/>
          </a:xfrm>
          <a:prstGeom prst="rightArrow">
            <a:avLst>
              <a:gd name="adj1" fmla="val 50000"/>
              <a:gd name="adj2" fmla="val 37957"/>
            </a:avLst>
          </a:prstGeom>
          <a:gradFill rotWithShape="0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s-ES">
              <a:latin typeface="Tahoma" pitchFamily="34" charset="0"/>
            </a:endParaRPr>
          </a:p>
        </p:txBody>
      </p:sp>
      <p:sp>
        <p:nvSpPr>
          <p:cNvPr id="96261" name="15 CuadroTexto"/>
          <p:cNvSpPr txBox="1">
            <a:spLocks noChangeArrowheads="1"/>
          </p:cNvSpPr>
          <p:nvPr/>
        </p:nvSpPr>
        <p:spPr bwMode="auto">
          <a:xfrm>
            <a:off x="4002088" y="2362200"/>
            <a:ext cx="1814512" cy="590550"/>
          </a:xfrm>
          <a:prstGeom prst="rect">
            <a:avLst/>
          </a:prstGeom>
          <a:gradFill rotWithShape="0">
            <a:gsLst>
              <a:gs pos="0">
                <a:srgbClr val="0066FF">
                  <a:gamma/>
                  <a:shade val="4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s-MX" b="1">
                <a:solidFill>
                  <a:srgbClr val="FFFF99"/>
                </a:solidFill>
                <a:latin typeface="Tahoma" pitchFamily="34" charset="0"/>
              </a:rPr>
              <a:t>Estados beneficiarios </a:t>
            </a:r>
            <a:endParaRPr lang="es-ES" b="1">
              <a:solidFill>
                <a:srgbClr val="FFFF99"/>
              </a:solidFill>
              <a:latin typeface="Tahoma" pitchFamily="34" charset="0"/>
            </a:endParaRPr>
          </a:p>
        </p:txBody>
      </p:sp>
      <p:sp>
        <p:nvSpPr>
          <p:cNvPr id="96262" name="16 CuadroTexto"/>
          <p:cNvSpPr txBox="1">
            <a:spLocks noChangeArrowheads="1"/>
          </p:cNvSpPr>
          <p:nvPr/>
        </p:nvSpPr>
        <p:spPr bwMode="auto">
          <a:xfrm>
            <a:off x="6572250" y="1663700"/>
            <a:ext cx="1214438" cy="346075"/>
          </a:xfrm>
          <a:prstGeom prst="rect">
            <a:avLst/>
          </a:prstGeom>
          <a:gradFill rotWithShape="0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s-MX">
                <a:latin typeface="Tahoma" pitchFamily="34" charset="0"/>
              </a:rPr>
              <a:t>Estado 1 A</a:t>
            </a:r>
            <a:endParaRPr lang="es-ES">
              <a:latin typeface="Tahoma" pitchFamily="34" charset="0"/>
            </a:endParaRPr>
          </a:p>
        </p:txBody>
      </p:sp>
      <p:sp>
        <p:nvSpPr>
          <p:cNvPr id="96263" name="17 CuadroTexto"/>
          <p:cNvSpPr txBox="1">
            <a:spLocks noChangeArrowheads="1"/>
          </p:cNvSpPr>
          <p:nvPr/>
        </p:nvSpPr>
        <p:spPr bwMode="auto">
          <a:xfrm>
            <a:off x="6572250" y="2052638"/>
            <a:ext cx="1214438" cy="346075"/>
          </a:xfrm>
          <a:prstGeom prst="rect">
            <a:avLst/>
          </a:prstGeom>
          <a:gradFill rotWithShape="0">
            <a:gsLst>
              <a:gs pos="0">
                <a:srgbClr val="66CCFF">
                  <a:gamma/>
                  <a:shade val="46275"/>
                  <a:invGamma/>
                </a:srgbClr>
              </a:gs>
              <a:gs pos="50000">
                <a:srgbClr val="66CCFF"/>
              </a:gs>
              <a:gs pos="100000">
                <a:srgbClr val="66CC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s-MX">
                <a:latin typeface="Tahoma" pitchFamily="34" charset="0"/>
              </a:rPr>
              <a:t>Estado 2 A</a:t>
            </a:r>
            <a:endParaRPr lang="es-ES">
              <a:latin typeface="Tahoma" pitchFamily="34" charset="0"/>
            </a:endParaRPr>
          </a:p>
        </p:txBody>
      </p:sp>
      <p:sp>
        <p:nvSpPr>
          <p:cNvPr id="96264" name="18 CuadroTexto"/>
          <p:cNvSpPr txBox="1">
            <a:spLocks noChangeArrowheads="1"/>
          </p:cNvSpPr>
          <p:nvPr/>
        </p:nvSpPr>
        <p:spPr bwMode="auto">
          <a:xfrm>
            <a:off x="6572250" y="2449513"/>
            <a:ext cx="1214438" cy="346075"/>
          </a:xfrm>
          <a:prstGeom prst="rect">
            <a:avLst/>
          </a:prstGeom>
          <a:gradFill rotWithShape="0">
            <a:gsLst>
              <a:gs pos="0">
                <a:srgbClr val="3399FF">
                  <a:gamma/>
                  <a:shade val="46275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s-MX">
                <a:solidFill>
                  <a:schemeClr val="hlink"/>
                </a:solidFill>
                <a:latin typeface="Tahoma" pitchFamily="34" charset="0"/>
              </a:rPr>
              <a:t>Estado B</a:t>
            </a:r>
            <a:endParaRPr lang="es-ES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96265" name="19 CuadroTexto"/>
          <p:cNvSpPr txBox="1">
            <a:spLocks noChangeArrowheads="1"/>
          </p:cNvSpPr>
          <p:nvPr/>
        </p:nvSpPr>
        <p:spPr bwMode="auto">
          <a:xfrm>
            <a:off x="6572250" y="2840038"/>
            <a:ext cx="1214438" cy="346075"/>
          </a:xfrm>
          <a:prstGeom prst="rect">
            <a:avLst/>
          </a:prstGeom>
          <a:gradFill rotWithShape="0">
            <a:gsLst>
              <a:gs pos="0">
                <a:srgbClr val="0066FF">
                  <a:gamma/>
                  <a:shade val="4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s-MX">
                <a:solidFill>
                  <a:srgbClr val="CCFFFF"/>
                </a:solidFill>
                <a:latin typeface="Tahoma" pitchFamily="34" charset="0"/>
              </a:rPr>
              <a:t>Estado 1 C</a:t>
            </a:r>
            <a:endParaRPr lang="es-ES">
              <a:solidFill>
                <a:srgbClr val="CCFFFF"/>
              </a:solidFill>
              <a:latin typeface="Tahoma" pitchFamily="34" charset="0"/>
            </a:endParaRPr>
          </a:p>
        </p:txBody>
      </p:sp>
      <p:sp>
        <p:nvSpPr>
          <p:cNvPr id="96266" name="20 CuadroTexto"/>
          <p:cNvSpPr txBox="1">
            <a:spLocks noChangeArrowheads="1"/>
          </p:cNvSpPr>
          <p:nvPr/>
        </p:nvSpPr>
        <p:spPr bwMode="auto">
          <a:xfrm>
            <a:off x="6572250" y="3235325"/>
            <a:ext cx="1214438" cy="346075"/>
          </a:xfrm>
          <a:prstGeom prst="rect">
            <a:avLst/>
          </a:prstGeom>
          <a:gradFill rotWithShape="0">
            <a:gsLst>
              <a:gs pos="0">
                <a:srgbClr val="0066FF">
                  <a:gamma/>
                  <a:shade val="46275"/>
                  <a:invGamma/>
                </a:srgbClr>
              </a:gs>
              <a:gs pos="50000">
                <a:srgbClr val="0066FF"/>
              </a:gs>
              <a:gs pos="100000">
                <a:srgbClr val="0066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s-MX">
                <a:solidFill>
                  <a:srgbClr val="CCFFFF"/>
                </a:solidFill>
                <a:latin typeface="Tahoma" pitchFamily="34" charset="0"/>
              </a:rPr>
              <a:t>Estado 2 C</a:t>
            </a:r>
            <a:endParaRPr lang="es-ES">
              <a:solidFill>
                <a:srgbClr val="CCFFFF"/>
              </a:solidFill>
              <a:latin typeface="Tahoma" pitchFamily="34" charset="0"/>
            </a:endParaRPr>
          </a:p>
        </p:txBody>
      </p:sp>
      <p:sp>
        <p:nvSpPr>
          <p:cNvPr id="96267" name="27 CuadroTexto"/>
          <p:cNvSpPr txBox="1">
            <a:spLocks noChangeArrowheads="1"/>
          </p:cNvSpPr>
          <p:nvPr/>
        </p:nvSpPr>
        <p:spPr bwMode="auto">
          <a:xfrm>
            <a:off x="3581400" y="2962275"/>
            <a:ext cx="4986338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just">
              <a:buFontTx/>
              <a:buNone/>
            </a:pPr>
            <a:r>
              <a:rPr lang="es-MX" b="1">
                <a:solidFill>
                  <a:srgbClr val="000066"/>
                </a:solidFill>
                <a:latin typeface="Tahoma" pitchFamily="34" charset="0"/>
              </a:rPr>
              <a:t>Alcances esperados</a:t>
            </a:r>
          </a:p>
          <a:p>
            <a:pPr marL="342900" indent="-342900" algn="just"/>
            <a:r>
              <a:rPr lang="es-MX" b="1">
                <a:solidFill>
                  <a:srgbClr val="000066"/>
                </a:solidFill>
                <a:latin typeface="Tahoma" pitchFamily="34" charset="0"/>
              </a:rPr>
              <a:t>Diagnósticos</a:t>
            </a:r>
          </a:p>
          <a:p>
            <a:pPr marL="342900" indent="-342900" algn="just"/>
            <a:r>
              <a:rPr lang="es-MX" b="1">
                <a:solidFill>
                  <a:srgbClr val="000066"/>
                </a:solidFill>
                <a:latin typeface="Tahoma" pitchFamily="34" charset="0"/>
              </a:rPr>
              <a:t>Marco legal</a:t>
            </a:r>
            <a:r>
              <a:rPr lang="es-MX">
                <a:solidFill>
                  <a:srgbClr val="000066"/>
                </a:solidFill>
                <a:latin typeface="Tahoma" pitchFamily="34" charset="0"/>
              </a:rPr>
              <a:t>: iniciativas de modificación para los Congresos.</a:t>
            </a:r>
          </a:p>
          <a:p>
            <a:pPr marL="342900" indent="-342900" algn="just"/>
            <a:r>
              <a:rPr lang="es-MX" b="1">
                <a:solidFill>
                  <a:srgbClr val="000066"/>
                </a:solidFill>
                <a:latin typeface="Tahoma" pitchFamily="34" charset="0"/>
              </a:rPr>
              <a:t>Marco institucional</a:t>
            </a:r>
            <a:r>
              <a:rPr lang="es-MX">
                <a:solidFill>
                  <a:srgbClr val="000066"/>
                </a:solidFill>
                <a:latin typeface="Tahoma" pitchFamily="34" charset="0"/>
              </a:rPr>
              <a:t>: propuestas de esquemas de operación de Unidades estatales especializadas (UP3/Estatal) y capacitación a personal de áreas, jurídicas, financieras y técnicas.</a:t>
            </a:r>
            <a:endParaRPr lang="es-ES">
              <a:solidFill>
                <a:srgbClr val="000066"/>
              </a:solidFill>
              <a:latin typeface="Tahoma" pitchFamily="34" charset="0"/>
            </a:endParaRPr>
          </a:p>
          <a:p>
            <a:pPr marL="342900" indent="-342900" algn="just"/>
            <a:r>
              <a:rPr lang="es-MX" b="1">
                <a:solidFill>
                  <a:srgbClr val="000066"/>
                </a:solidFill>
                <a:latin typeface="Tahoma" pitchFamily="34" charset="0"/>
              </a:rPr>
              <a:t>Proyectos y esquemas de financiamiento</a:t>
            </a:r>
            <a:r>
              <a:rPr lang="es-MX">
                <a:solidFill>
                  <a:srgbClr val="000066"/>
                </a:solidFill>
                <a:latin typeface="Tahoma" pitchFamily="34" charset="0"/>
              </a:rPr>
              <a:t>: Identificación de carteras de proyectos y asistencia durante la estructuración de un proyecto piloto.</a:t>
            </a:r>
          </a:p>
        </p:txBody>
      </p:sp>
      <p:sp>
        <p:nvSpPr>
          <p:cNvPr id="96268" name="24 CuadroTexto"/>
          <p:cNvSpPr txBox="1">
            <a:spLocks noChangeArrowheads="1"/>
          </p:cNvSpPr>
          <p:nvPr/>
        </p:nvSpPr>
        <p:spPr bwMode="auto">
          <a:xfrm>
            <a:off x="381000" y="3581400"/>
            <a:ext cx="3000375" cy="156845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s-MX" b="1">
                <a:solidFill>
                  <a:srgbClr val="000066"/>
                </a:solidFill>
                <a:latin typeface="Tahoma" pitchFamily="34" charset="0"/>
              </a:rPr>
              <a:t>Monto concurrente PIAPPEM/Estados</a:t>
            </a:r>
          </a:p>
          <a:p>
            <a:pPr>
              <a:buFontTx/>
              <a:buNone/>
            </a:pPr>
            <a:r>
              <a:rPr lang="es-MX">
                <a:solidFill>
                  <a:srgbClr val="000066"/>
                </a:solidFill>
                <a:latin typeface="Tahoma" pitchFamily="34" charset="0"/>
              </a:rPr>
              <a:t>50% y 50% </a:t>
            </a:r>
          </a:p>
          <a:p>
            <a:pPr>
              <a:buFontTx/>
              <a:buNone/>
            </a:pPr>
            <a:r>
              <a:rPr lang="es-MX">
                <a:solidFill>
                  <a:srgbClr val="000066"/>
                </a:solidFill>
                <a:latin typeface="Tahoma" pitchFamily="34" charset="0"/>
              </a:rPr>
              <a:t>hasta US$ 500,000 por parte del BID (líquidos y en especie)</a:t>
            </a:r>
            <a:endParaRPr lang="es-ES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96269" name="26 CuadroTexto"/>
          <p:cNvSpPr txBox="1">
            <a:spLocks noChangeArrowheads="1"/>
          </p:cNvSpPr>
          <p:nvPr/>
        </p:nvSpPr>
        <p:spPr bwMode="auto">
          <a:xfrm>
            <a:off x="381000" y="5302250"/>
            <a:ext cx="3000375" cy="71278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s-MX" b="1">
                <a:solidFill>
                  <a:srgbClr val="000066"/>
                </a:solidFill>
                <a:latin typeface="Tahoma" pitchFamily="34" charset="0"/>
              </a:rPr>
              <a:t>Tiempo</a:t>
            </a:r>
          </a:p>
          <a:p>
            <a:pPr>
              <a:buFontTx/>
              <a:buNone/>
            </a:pPr>
            <a:r>
              <a:rPr lang="es-MX">
                <a:solidFill>
                  <a:srgbClr val="000066"/>
                </a:solidFill>
                <a:latin typeface="Tahoma" pitchFamily="34" charset="0"/>
              </a:rPr>
              <a:t>3 años de ejecución</a:t>
            </a:r>
            <a:endParaRPr lang="es-ES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96271" name="AutoShape 15"/>
          <p:cNvSpPr>
            <a:spLocks/>
          </p:cNvSpPr>
          <p:nvPr/>
        </p:nvSpPr>
        <p:spPr bwMode="auto">
          <a:xfrm>
            <a:off x="6045200" y="1625600"/>
            <a:ext cx="457200" cy="1981200"/>
          </a:xfrm>
          <a:prstGeom prst="leftBrace">
            <a:avLst>
              <a:gd name="adj1" fmla="val 36111"/>
              <a:gd name="adj2" fmla="val 50000"/>
            </a:avLst>
          </a:prstGeom>
          <a:noFill/>
          <a:ln w="28575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6272" name="Text Box 16"/>
          <p:cNvSpPr txBox="1">
            <a:spLocks noChangeArrowheads="1"/>
          </p:cNvSpPr>
          <p:nvPr/>
        </p:nvSpPr>
        <p:spPr bwMode="auto">
          <a:xfrm>
            <a:off x="736600" y="438150"/>
            <a:ext cx="6019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  <a:buFontTx/>
              <a:buNone/>
            </a:pPr>
            <a:r>
              <a:rPr lang="es-MX" sz="2800">
                <a:solidFill>
                  <a:srgbClr val="000066"/>
                </a:solidFill>
                <a:latin typeface="Tahoma" pitchFamily="34" charset="0"/>
              </a:rPr>
              <a:t>Descripción del programa</a:t>
            </a:r>
            <a:endParaRPr lang="en-US" sz="2800">
              <a:solidFill>
                <a:srgbClr val="000066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457200" y="438150"/>
            <a:ext cx="77724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  <a:buFontTx/>
              <a:buNone/>
            </a:pPr>
            <a:r>
              <a:rPr lang="es-MX" sz="2800">
                <a:solidFill>
                  <a:srgbClr val="000066"/>
                </a:solidFill>
                <a:latin typeface="Tahoma" pitchFamily="34" charset="0"/>
              </a:rPr>
              <a:t>Indice</a:t>
            </a:r>
            <a:endParaRPr lang="en-US" sz="280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44500" y="1676400"/>
            <a:ext cx="8153400" cy="494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 algn="just">
              <a:spcBef>
                <a:spcPct val="75000"/>
              </a:spcBef>
              <a:spcAft>
                <a:spcPct val="25000"/>
              </a:spcAft>
            </a:pPr>
            <a:r>
              <a:rPr lang="es-MX" sz="1800">
                <a:solidFill>
                  <a:srgbClr val="000066"/>
                </a:solidFill>
                <a:latin typeface="Tahoma" pitchFamily="34" charset="0"/>
              </a:rPr>
              <a:t>Objetivo: Apoyo a las políticas de desarrollo en relación con la  provisión de servicios del sector privado y los pasos tomados por los gobiernos para ayudar a crear el entorno necesario para atraer a asesores locales e internacionales altamente cualificados. </a:t>
            </a:r>
          </a:p>
          <a:p>
            <a:pPr marL="290513" indent="-290513" algn="just">
              <a:spcBef>
                <a:spcPct val="75000"/>
              </a:spcBef>
              <a:spcAft>
                <a:spcPct val="25000"/>
              </a:spcAft>
            </a:pPr>
            <a:r>
              <a:rPr lang="es-MX" sz="1800" b="1">
                <a:solidFill>
                  <a:srgbClr val="000066"/>
                </a:solidFill>
                <a:latin typeface="Tahoma" pitchFamily="34" charset="0"/>
              </a:rPr>
              <a:t>Atingencia BID en APP y PPS</a:t>
            </a:r>
          </a:p>
          <a:p>
            <a:pPr marL="290513" indent="-290513" algn="just">
              <a:spcBef>
                <a:spcPct val="75000"/>
              </a:spcBef>
              <a:spcAft>
                <a:spcPct val="25000"/>
              </a:spcAft>
            </a:pPr>
            <a:r>
              <a:rPr lang="es-MX" sz="1800" b="1">
                <a:solidFill>
                  <a:srgbClr val="000066"/>
                </a:solidFill>
                <a:latin typeface="Tahoma" pitchFamily="34" charset="0"/>
              </a:rPr>
              <a:t>Problemática</a:t>
            </a:r>
          </a:p>
          <a:p>
            <a:pPr marL="742950" lvl="1" indent="-285750" algn="just">
              <a:spcBef>
                <a:spcPct val="75000"/>
              </a:spcBef>
              <a:spcAft>
                <a:spcPct val="25000"/>
              </a:spcAft>
            </a:pPr>
            <a:r>
              <a:rPr lang="en-US" sz="1400">
                <a:solidFill>
                  <a:srgbClr val="000066"/>
                </a:solidFill>
                <a:latin typeface="Tahoma" pitchFamily="34" charset="0"/>
              </a:rPr>
              <a:t>Marco legal e institucional; capacidad técnica e institucional</a:t>
            </a:r>
          </a:p>
          <a:p>
            <a:pPr marL="742950" lvl="1" indent="-285750" algn="just">
              <a:spcBef>
                <a:spcPct val="75000"/>
              </a:spcBef>
              <a:spcAft>
                <a:spcPct val="25000"/>
              </a:spcAft>
            </a:pPr>
            <a:r>
              <a:rPr lang="en-US" sz="1400">
                <a:solidFill>
                  <a:srgbClr val="000066"/>
                </a:solidFill>
                <a:latin typeface="Tahoma" pitchFamily="34" charset="0"/>
              </a:rPr>
              <a:t>Estructuración y factibilidad técnica y económica; </a:t>
            </a:r>
          </a:p>
          <a:p>
            <a:pPr marL="742950" lvl="1" indent="-285750" algn="just">
              <a:spcBef>
                <a:spcPct val="75000"/>
              </a:spcBef>
              <a:spcAft>
                <a:spcPct val="25000"/>
              </a:spcAft>
            </a:pPr>
            <a:r>
              <a:rPr lang="en-US" sz="1400">
                <a:solidFill>
                  <a:srgbClr val="000066"/>
                </a:solidFill>
                <a:latin typeface="Tahoma" pitchFamily="34" charset="0"/>
              </a:rPr>
              <a:t>Financiamiento</a:t>
            </a:r>
          </a:p>
          <a:p>
            <a:pPr marL="290513" indent="-290513" algn="just">
              <a:spcBef>
                <a:spcPct val="75000"/>
              </a:spcBef>
              <a:spcAft>
                <a:spcPct val="25000"/>
              </a:spcAft>
            </a:pPr>
            <a:r>
              <a:rPr lang="es-MX" sz="1800" b="1">
                <a:solidFill>
                  <a:srgbClr val="000066"/>
                </a:solidFill>
                <a:latin typeface="Tahoma" pitchFamily="34" charset="0"/>
              </a:rPr>
              <a:t>PIAPPEM (Programa para el Impulso de Asociaciones Público-Privadas en Estados Mexicanos)</a:t>
            </a:r>
            <a:endParaRPr lang="es-MX" sz="1400">
              <a:solidFill>
                <a:srgbClr val="000066"/>
              </a:solidFill>
              <a:latin typeface="Tahoma" pitchFamily="34" charset="0"/>
            </a:endParaRPr>
          </a:p>
          <a:p>
            <a:pPr marL="742950" lvl="1" indent="-285750" algn="just">
              <a:spcBef>
                <a:spcPct val="75000"/>
              </a:spcBef>
              <a:spcAft>
                <a:spcPct val="25000"/>
              </a:spcAft>
              <a:buFontTx/>
              <a:buNone/>
            </a:pPr>
            <a:endParaRPr lang="en-US" sz="1800" b="1">
              <a:solidFill>
                <a:srgbClr val="CC3300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04" name="Rectangle 16"/>
          <p:cNvSpPr>
            <a:spLocks noChangeArrowheads="1"/>
          </p:cNvSpPr>
          <p:nvPr/>
        </p:nvSpPr>
        <p:spPr bwMode="auto">
          <a:xfrm>
            <a:off x="5778500" y="2120900"/>
            <a:ext cx="3124200" cy="2590800"/>
          </a:xfrm>
          <a:prstGeom prst="rect">
            <a:avLst/>
          </a:prstGeom>
          <a:solidFill>
            <a:srgbClr val="FFFF99">
              <a:alpha val="50000"/>
            </a:srgbClr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4690" name="5 CuadroTexto"/>
          <p:cNvSpPr txBox="1">
            <a:spLocks noChangeArrowheads="1"/>
          </p:cNvSpPr>
          <p:nvPr/>
        </p:nvSpPr>
        <p:spPr bwMode="auto">
          <a:xfrm>
            <a:off x="214313" y="2717800"/>
            <a:ext cx="1428750" cy="457200"/>
          </a:xfrm>
          <a:prstGeom prst="rect">
            <a:avLst/>
          </a:prstGeom>
          <a:gradFill rotWithShape="0">
            <a:gsLst>
              <a:gs pos="0">
                <a:srgbClr val="000099">
                  <a:gamma/>
                  <a:shade val="46275"/>
                  <a:invGamma/>
                </a:srgbClr>
              </a:gs>
              <a:gs pos="50000">
                <a:srgbClr val="000099"/>
              </a:gs>
              <a:gs pos="100000">
                <a:srgbClr val="00009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s-MX" sz="2400">
                <a:solidFill>
                  <a:srgbClr val="CCFFFF"/>
                </a:solidFill>
                <a:latin typeface="Tahoma" pitchFamily="34" charset="0"/>
              </a:rPr>
              <a:t>PIAPPEM</a:t>
            </a:r>
            <a:endParaRPr lang="es-ES" sz="2400">
              <a:solidFill>
                <a:srgbClr val="CCFFFF"/>
              </a:solidFill>
              <a:latin typeface="Tahoma" pitchFamily="34" charset="0"/>
            </a:endParaRPr>
          </a:p>
        </p:txBody>
      </p:sp>
      <p:sp>
        <p:nvSpPr>
          <p:cNvPr id="114691" name="7 CuadroTexto"/>
          <p:cNvSpPr txBox="1">
            <a:spLocks noChangeArrowheads="1"/>
          </p:cNvSpPr>
          <p:nvPr/>
        </p:nvSpPr>
        <p:spPr bwMode="auto">
          <a:xfrm>
            <a:off x="2057400" y="2771775"/>
            <a:ext cx="3200400" cy="336550"/>
          </a:xfrm>
          <a:prstGeom prst="rect">
            <a:avLst/>
          </a:prstGeom>
          <a:gradFill rotWithShape="0">
            <a:gsLst>
              <a:gs pos="0">
                <a:srgbClr val="3399FF">
                  <a:gamma/>
                  <a:shade val="46275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s-MX" b="1">
                <a:solidFill>
                  <a:srgbClr val="CCFFFF"/>
                </a:solidFill>
                <a:latin typeface="Tahoma" pitchFamily="34" charset="0"/>
              </a:rPr>
              <a:t>ESTADOS BENEFICIARIOS</a:t>
            </a:r>
            <a:endParaRPr lang="es-ES" b="1">
              <a:solidFill>
                <a:srgbClr val="CCFFFF"/>
              </a:solidFill>
              <a:latin typeface="Tahoma" pitchFamily="34" charset="0"/>
            </a:endParaRPr>
          </a:p>
        </p:txBody>
      </p:sp>
      <p:cxnSp>
        <p:nvCxnSpPr>
          <p:cNvPr id="114692" name="11 Conector angular"/>
          <p:cNvCxnSpPr>
            <a:cxnSpLocks noChangeShapeType="1"/>
            <a:stCxn id="114690" idx="3"/>
          </p:cNvCxnSpPr>
          <p:nvPr/>
        </p:nvCxnSpPr>
        <p:spPr bwMode="auto">
          <a:xfrm>
            <a:off x="1643063" y="2946400"/>
            <a:ext cx="914400" cy="914400"/>
          </a:xfrm>
          <a:prstGeom prst="bentConnector3">
            <a:avLst>
              <a:gd name="adj1" fmla="val 50000"/>
            </a:avLst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5" name="14 Conector angular"/>
          <p:cNvCxnSpPr>
            <a:cxnSpLocks noChangeShapeType="1"/>
            <a:stCxn id="114690" idx="3"/>
            <a:endCxn id="114691" idx="1"/>
          </p:cNvCxnSpPr>
          <p:nvPr/>
        </p:nvCxnSpPr>
        <p:spPr bwMode="auto">
          <a:xfrm flipV="1">
            <a:off x="1643063" y="2940050"/>
            <a:ext cx="414337" cy="6350"/>
          </a:xfrm>
          <a:prstGeom prst="bentConnector3">
            <a:avLst>
              <a:gd name="adj1" fmla="val 49810"/>
            </a:avLst>
          </a:prstGeom>
          <a:noFill/>
          <a:ln w="38100" algn="ctr">
            <a:solidFill>
              <a:srgbClr val="000066"/>
            </a:solidFill>
            <a:miter lim="800000"/>
            <a:headEnd/>
            <a:tailEnd type="arrow" w="med" len="med"/>
          </a:ln>
          <a:effectLst/>
        </p:spPr>
      </p:cxnSp>
      <p:sp>
        <p:nvSpPr>
          <p:cNvPr id="23" name="22 CuadroTexto"/>
          <p:cNvSpPr txBox="1">
            <a:spLocks noChangeArrowheads="1"/>
          </p:cNvSpPr>
          <p:nvPr/>
        </p:nvSpPr>
        <p:spPr bwMode="auto">
          <a:xfrm>
            <a:off x="5856288" y="1655763"/>
            <a:ext cx="3000375" cy="346075"/>
          </a:xfrm>
          <a:prstGeom prst="rect">
            <a:avLst/>
          </a:prstGeom>
          <a:gradFill rotWithShape="0">
            <a:gsLst>
              <a:gs pos="0">
                <a:srgbClr val="D2D2F4">
                  <a:gamma/>
                  <a:shade val="46275"/>
                  <a:invGamma/>
                </a:srgbClr>
              </a:gs>
              <a:gs pos="50000">
                <a:srgbClr val="D2D2F4"/>
              </a:gs>
              <a:gs pos="100000">
                <a:srgbClr val="D2D2F4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rgbClr val="F9F9F9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s-MX" b="1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DIAGNÓSTICO</a:t>
            </a:r>
            <a:endParaRPr lang="es-ES" b="1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24" name="23 CuadroTexto"/>
          <p:cNvSpPr txBox="1">
            <a:spLocks noChangeArrowheads="1"/>
          </p:cNvSpPr>
          <p:nvPr/>
        </p:nvSpPr>
        <p:spPr bwMode="auto">
          <a:xfrm>
            <a:off x="5856288" y="3108325"/>
            <a:ext cx="3000375" cy="581025"/>
          </a:xfrm>
          <a:prstGeom prst="rect">
            <a:avLst/>
          </a:prstGeom>
          <a:gradFill rotWithShape="0">
            <a:gsLst>
              <a:gs pos="0">
                <a:srgbClr val="7878DE">
                  <a:gamma/>
                  <a:shade val="46275"/>
                  <a:invGamma/>
                </a:srgbClr>
              </a:gs>
              <a:gs pos="50000">
                <a:srgbClr val="7878DE"/>
              </a:gs>
              <a:gs pos="100000">
                <a:srgbClr val="7878DE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s-MX" b="1">
                <a:solidFill>
                  <a:srgbClr val="CCFFFF"/>
                </a:solidFill>
                <a:latin typeface="Tahoma" pitchFamily="34" charset="0"/>
              </a:rPr>
              <a:t>IMPLEMENTACIÓN DE LA UP3/ESTATAL</a:t>
            </a:r>
            <a:endParaRPr lang="es-ES" b="1">
              <a:solidFill>
                <a:srgbClr val="CCFFFF"/>
              </a:solidFill>
              <a:latin typeface="Tahoma" pitchFamily="34" charset="0"/>
            </a:endParaRPr>
          </a:p>
        </p:txBody>
      </p:sp>
      <p:sp>
        <p:nvSpPr>
          <p:cNvPr id="25" name="24 CuadroTexto"/>
          <p:cNvSpPr txBox="1">
            <a:spLocks noChangeArrowheads="1"/>
          </p:cNvSpPr>
          <p:nvPr/>
        </p:nvSpPr>
        <p:spPr bwMode="auto">
          <a:xfrm>
            <a:off x="5856288" y="3952875"/>
            <a:ext cx="3000375" cy="581025"/>
          </a:xfrm>
          <a:prstGeom prst="rect">
            <a:avLst/>
          </a:prstGeom>
          <a:gradFill rotWithShape="0">
            <a:gsLst>
              <a:gs pos="0">
                <a:srgbClr val="3333CC">
                  <a:gamma/>
                  <a:shade val="46275"/>
                  <a:invGamma/>
                </a:srgbClr>
              </a:gs>
              <a:gs pos="50000">
                <a:srgbClr val="3333CC"/>
              </a:gs>
              <a:gs pos="100000">
                <a:srgbClr val="3333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s-MX" b="1">
                <a:solidFill>
                  <a:srgbClr val="CCFFFF"/>
                </a:solidFill>
                <a:latin typeface="Tahoma" pitchFamily="34" charset="0"/>
              </a:rPr>
              <a:t>ESTRUCTURACIÓN DE UN PROYECTO PILOTO</a:t>
            </a:r>
            <a:endParaRPr lang="es-ES" b="1">
              <a:solidFill>
                <a:srgbClr val="CCFFFF"/>
              </a:solidFill>
              <a:latin typeface="Tahoma" pitchFamily="34" charset="0"/>
            </a:endParaRPr>
          </a:p>
        </p:txBody>
      </p:sp>
      <p:cxnSp>
        <p:nvCxnSpPr>
          <p:cNvPr id="39" name="38 Conector angular"/>
          <p:cNvCxnSpPr>
            <a:cxnSpLocks noChangeShapeType="1"/>
            <a:stCxn id="114691" idx="3"/>
            <a:endCxn id="114704" idx="1"/>
          </p:cNvCxnSpPr>
          <p:nvPr/>
        </p:nvCxnSpPr>
        <p:spPr bwMode="auto">
          <a:xfrm>
            <a:off x="5257800" y="2940050"/>
            <a:ext cx="501650" cy="476250"/>
          </a:xfrm>
          <a:prstGeom prst="bentConnector3">
            <a:avLst>
              <a:gd name="adj1" fmla="val 51898"/>
            </a:avLst>
          </a:prstGeom>
          <a:noFill/>
          <a:ln w="38100" algn="ctr">
            <a:solidFill>
              <a:srgbClr val="000066"/>
            </a:solidFill>
            <a:miter lim="800000"/>
            <a:headEnd/>
            <a:tailEnd type="arrow" w="med" len="med"/>
          </a:ln>
          <a:effectLst/>
        </p:spPr>
      </p:cxnSp>
      <p:pic>
        <p:nvPicPr>
          <p:cNvPr id="11470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438" y="3594100"/>
            <a:ext cx="3548062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23 CuadroTexto"/>
          <p:cNvSpPr txBox="1">
            <a:spLocks noChangeArrowheads="1"/>
          </p:cNvSpPr>
          <p:nvPr/>
        </p:nvSpPr>
        <p:spPr bwMode="auto">
          <a:xfrm>
            <a:off x="5856288" y="2263775"/>
            <a:ext cx="3000375" cy="581025"/>
          </a:xfrm>
          <a:prstGeom prst="rect">
            <a:avLst/>
          </a:prstGeom>
          <a:gradFill rotWithShape="0">
            <a:gsLst>
              <a:gs pos="0">
                <a:srgbClr val="A5A5E9">
                  <a:gamma/>
                  <a:shade val="46275"/>
                  <a:invGamma/>
                </a:srgbClr>
              </a:gs>
              <a:gs pos="50000">
                <a:srgbClr val="A5A5E9"/>
              </a:gs>
              <a:gs pos="100000">
                <a:srgbClr val="A5A5E9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s-MX" b="1">
                <a:latin typeface="Tahoma" pitchFamily="34" charset="0"/>
              </a:rPr>
              <a:t>ADECUACIÓN DE MARCOS JURÍDICOS </a:t>
            </a:r>
            <a:endParaRPr lang="es-ES" b="1">
              <a:latin typeface="Tahoma" pitchFamily="34" charset="0"/>
            </a:endParaRPr>
          </a:p>
        </p:txBody>
      </p:sp>
      <p:cxnSp>
        <p:nvCxnSpPr>
          <p:cNvPr id="3" name="38 Conector angular"/>
          <p:cNvCxnSpPr>
            <a:cxnSpLocks noChangeShapeType="1"/>
            <a:stCxn id="114704" idx="2"/>
            <a:endCxn id="0" idx="3"/>
          </p:cNvCxnSpPr>
          <p:nvPr/>
        </p:nvCxnSpPr>
        <p:spPr bwMode="auto">
          <a:xfrm rot="5400000">
            <a:off x="6081712" y="3665538"/>
            <a:ext cx="193675" cy="2324100"/>
          </a:xfrm>
          <a:prstGeom prst="bentConnector2">
            <a:avLst/>
          </a:prstGeom>
          <a:noFill/>
          <a:ln w="38100" algn="ctr">
            <a:solidFill>
              <a:srgbClr val="000066"/>
            </a:solidFill>
            <a:miter lim="800000"/>
            <a:headEnd/>
            <a:tailEnd type="arrow" w="med" len="med"/>
          </a:ln>
          <a:effectLst/>
        </p:spPr>
      </p:cxnSp>
      <p:sp>
        <p:nvSpPr>
          <p:cNvPr id="114706" name="Text Box 18"/>
          <p:cNvSpPr txBox="1">
            <a:spLocks noChangeArrowheads="1"/>
          </p:cNvSpPr>
          <p:nvPr/>
        </p:nvSpPr>
        <p:spPr bwMode="auto">
          <a:xfrm>
            <a:off x="736600" y="438150"/>
            <a:ext cx="6019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  <a:buFontTx/>
              <a:buNone/>
            </a:pPr>
            <a:r>
              <a:rPr lang="es-MX" sz="2800">
                <a:solidFill>
                  <a:srgbClr val="000066"/>
                </a:solidFill>
                <a:latin typeface="Tahoma" pitchFamily="34" charset="0"/>
              </a:rPr>
              <a:t>Tipología de apoyo</a:t>
            </a:r>
            <a:endParaRPr lang="en-US" sz="2800">
              <a:solidFill>
                <a:srgbClr val="000066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3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304800" y="2819400"/>
            <a:ext cx="4191000" cy="3124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s-MX" sz="1600" b="1" smtClean="0">
              <a:solidFill>
                <a:srgbClr val="000066"/>
              </a:solidFill>
              <a:latin typeface="Tahom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s-MX" sz="1600" b="1" smtClean="0">
              <a:solidFill>
                <a:srgbClr val="000066"/>
              </a:solidFill>
              <a:latin typeface="Tahom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s-MX" sz="1600" b="1" i="1" smtClean="0">
                <a:solidFill>
                  <a:srgbClr val="000066"/>
                </a:solidFill>
                <a:latin typeface="Tahoma" pitchFamily="34" charset="0"/>
              </a:rPr>
              <a:t>Miguel Almeyda Casillas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s-MX" sz="1600" smtClean="0">
                <a:solidFill>
                  <a:srgbClr val="000066"/>
                </a:solidFill>
                <a:latin typeface="Tahoma" pitchFamily="34" charset="0"/>
              </a:rPr>
              <a:t>Fondo Multilateral de Inversiones 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s-MX" sz="1600" smtClean="0">
                <a:solidFill>
                  <a:srgbClr val="000066"/>
                </a:solidFill>
                <a:latin typeface="Tahoma" pitchFamily="34" charset="0"/>
                <a:hlinkClick r:id="rId3"/>
              </a:rPr>
              <a:t>miguelal@iadb.org</a:t>
            </a:r>
            <a:endParaRPr lang="es-MX" sz="1600" smtClean="0">
              <a:solidFill>
                <a:srgbClr val="000066"/>
              </a:solidFill>
              <a:latin typeface="Tahom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000066"/>
                </a:solidFill>
                <a:latin typeface="Tahoma" pitchFamily="34" charset="0"/>
              </a:rPr>
              <a:t>+ 52 (55) 9138-6226</a:t>
            </a:r>
            <a:endParaRPr lang="es-MX" sz="1600" smtClean="0">
              <a:solidFill>
                <a:srgbClr val="000066"/>
              </a:solidFill>
              <a:latin typeface="Tahom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s-MX" sz="1400" smtClean="0">
              <a:solidFill>
                <a:srgbClr val="000066"/>
              </a:solidFill>
              <a:latin typeface="Tahom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s-MX" sz="1600" b="1" i="1" smtClean="0">
              <a:solidFill>
                <a:srgbClr val="000066"/>
              </a:solidFill>
              <a:latin typeface="Tahom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s-MX" sz="1600" b="1" i="1" smtClean="0">
                <a:solidFill>
                  <a:srgbClr val="000066"/>
                </a:solidFill>
                <a:latin typeface="Tahoma" pitchFamily="34" charset="0"/>
              </a:rPr>
              <a:t>Daniel Vieitez Martínez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s-MX" sz="1600" smtClean="0">
                <a:solidFill>
                  <a:srgbClr val="000066"/>
                </a:solidFill>
                <a:latin typeface="Tahoma" pitchFamily="34" charset="0"/>
              </a:rPr>
              <a:t>PIAPPEM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s-MX" sz="1600" smtClean="0">
                <a:solidFill>
                  <a:srgbClr val="000066"/>
                </a:solidFill>
                <a:latin typeface="Tahoma" pitchFamily="34" charset="0"/>
                <a:hlinkClick r:id="rId4"/>
              </a:rPr>
              <a:t>dvieitez@iadb.org</a:t>
            </a:r>
            <a:endParaRPr lang="es-MX" sz="1600" smtClean="0">
              <a:solidFill>
                <a:srgbClr val="000066"/>
              </a:solidFill>
              <a:latin typeface="Tahoma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1600" smtClean="0">
                <a:solidFill>
                  <a:srgbClr val="000066"/>
                </a:solidFill>
                <a:latin typeface="Tahoma" pitchFamily="34" charset="0"/>
              </a:rPr>
              <a:t>+ 52 (55) 9138-6200   ext. 6251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sz="1600" smtClean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356355" name="Rectangle 3"/>
          <p:cNvSpPr>
            <a:spLocks noChangeArrowheads="1"/>
          </p:cNvSpPr>
          <p:nvPr/>
        </p:nvSpPr>
        <p:spPr bwMode="auto">
          <a:xfrm>
            <a:off x="4572000" y="2819400"/>
            <a:ext cx="4191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es-MX" b="1">
              <a:solidFill>
                <a:srgbClr val="000066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es-MX" b="1">
              <a:solidFill>
                <a:srgbClr val="000066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es-MX" sz="1400">
              <a:solidFill>
                <a:srgbClr val="000066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es-MX" sz="1400">
              <a:solidFill>
                <a:srgbClr val="000066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s-MX" b="1" i="1">
                <a:solidFill>
                  <a:srgbClr val="000066"/>
                </a:solidFill>
                <a:latin typeface="Tahoma" pitchFamily="34" charset="0"/>
              </a:rPr>
              <a:t>Eduardo Morin Maya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s-MX">
                <a:solidFill>
                  <a:srgbClr val="000066"/>
                </a:solidFill>
                <a:latin typeface="Tahoma" pitchFamily="34" charset="0"/>
              </a:rPr>
              <a:t>PIAPPEM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s-MX">
                <a:solidFill>
                  <a:srgbClr val="000066"/>
                </a:solidFill>
                <a:latin typeface="Tahoma" pitchFamily="34" charset="0"/>
                <a:hlinkClick r:id="rId5"/>
              </a:rPr>
              <a:t>emorin@iadb.org</a:t>
            </a:r>
            <a:endParaRPr lang="es-MX">
              <a:solidFill>
                <a:srgbClr val="000066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US">
                <a:solidFill>
                  <a:srgbClr val="000066"/>
                </a:solidFill>
                <a:latin typeface="Tahoma" pitchFamily="34" charset="0"/>
              </a:rPr>
              <a:t>+ 52 (55) 9138-6200   ext. 6233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en-US">
              <a:solidFill>
                <a:srgbClr val="000066"/>
              </a:solidFill>
              <a:latin typeface="Tahoma" pitchFamily="34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en-US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356357" name="Text Box 5"/>
          <p:cNvSpPr txBox="1">
            <a:spLocks noChangeArrowheads="1"/>
          </p:cNvSpPr>
          <p:nvPr/>
        </p:nvSpPr>
        <p:spPr bwMode="auto">
          <a:xfrm>
            <a:off x="736600" y="438150"/>
            <a:ext cx="8178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  <a:buFontTx/>
              <a:buNone/>
            </a:pPr>
            <a:r>
              <a:rPr lang="es-MX" sz="2800">
                <a:solidFill>
                  <a:srgbClr val="000066"/>
                </a:solidFill>
                <a:latin typeface="Tahoma" pitchFamily="34" charset="0"/>
              </a:rPr>
              <a:t>Contacto</a:t>
            </a:r>
            <a:endParaRPr lang="en-US" sz="2800">
              <a:solidFill>
                <a:srgbClr val="000066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Freeform 2" descr="Parchment"/>
          <p:cNvSpPr>
            <a:spLocks/>
          </p:cNvSpPr>
          <p:nvPr/>
        </p:nvSpPr>
        <p:spPr bwMode="auto">
          <a:xfrm>
            <a:off x="-152400" y="2514600"/>
            <a:ext cx="9296400" cy="4343400"/>
          </a:xfrm>
          <a:custGeom>
            <a:avLst/>
            <a:gdLst/>
            <a:ahLst/>
            <a:cxnLst>
              <a:cxn ang="0">
                <a:pos x="48" y="1632"/>
              </a:cxn>
              <a:cxn ang="0">
                <a:pos x="3696" y="0"/>
              </a:cxn>
              <a:cxn ang="0">
                <a:pos x="5856" y="1536"/>
              </a:cxn>
              <a:cxn ang="0">
                <a:pos x="5856" y="2736"/>
              </a:cxn>
              <a:cxn ang="0">
                <a:pos x="0" y="2736"/>
              </a:cxn>
              <a:cxn ang="0">
                <a:pos x="0" y="1632"/>
              </a:cxn>
              <a:cxn ang="0">
                <a:pos x="48" y="1632"/>
              </a:cxn>
            </a:cxnLst>
            <a:rect l="0" t="0" r="r" b="b"/>
            <a:pathLst>
              <a:path w="5856" h="2736">
                <a:moveTo>
                  <a:pt x="48" y="1632"/>
                </a:moveTo>
                <a:lnTo>
                  <a:pt x="3696" y="0"/>
                </a:lnTo>
                <a:lnTo>
                  <a:pt x="5856" y="1536"/>
                </a:lnTo>
                <a:lnTo>
                  <a:pt x="5856" y="2736"/>
                </a:lnTo>
                <a:lnTo>
                  <a:pt x="0" y="2736"/>
                </a:lnTo>
                <a:lnTo>
                  <a:pt x="0" y="1632"/>
                </a:lnTo>
                <a:lnTo>
                  <a:pt x="48" y="1632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347" name="Line 3"/>
          <p:cNvSpPr>
            <a:spLocks noChangeShapeType="1"/>
          </p:cNvSpPr>
          <p:nvPr/>
        </p:nvSpPr>
        <p:spPr bwMode="auto">
          <a:xfrm>
            <a:off x="5715000" y="2514600"/>
            <a:ext cx="3733800" cy="26670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348" name="Line 4"/>
          <p:cNvSpPr>
            <a:spLocks noChangeShapeType="1"/>
          </p:cNvSpPr>
          <p:nvPr/>
        </p:nvSpPr>
        <p:spPr bwMode="auto">
          <a:xfrm flipV="1">
            <a:off x="-76200" y="2514600"/>
            <a:ext cx="5791200" cy="25908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349" name="AutoShape 5"/>
          <p:cNvSpPr>
            <a:spLocks noChangeArrowheads="1"/>
          </p:cNvSpPr>
          <p:nvPr/>
        </p:nvSpPr>
        <p:spPr bwMode="auto">
          <a:xfrm rot="-4325537">
            <a:off x="5537200" y="3479800"/>
            <a:ext cx="381000" cy="3657600"/>
          </a:xfrm>
          <a:prstGeom prst="downArrow">
            <a:avLst>
              <a:gd name="adj1" fmla="val 50000"/>
              <a:gd name="adj2" fmla="val 240000"/>
            </a:avLst>
          </a:prstGeom>
          <a:gradFill rotWithShape="0">
            <a:gsLst>
              <a:gs pos="0">
                <a:schemeClr val="hlink"/>
              </a:gs>
              <a:gs pos="100000">
                <a:srgbClr val="0000CC"/>
              </a:gs>
            </a:gsLst>
            <a:lin ang="0" scaled="1"/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3350" name="Text Box 6"/>
          <p:cNvSpPr txBox="1">
            <a:spLocks noChangeArrowheads="1"/>
          </p:cNvSpPr>
          <p:nvPr/>
        </p:nvSpPr>
        <p:spPr bwMode="auto">
          <a:xfrm>
            <a:off x="4330700" y="2319338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s-MX" sz="1400" b="1">
                <a:solidFill>
                  <a:srgbClr val="000066"/>
                </a:solidFill>
                <a:latin typeface="Tahoma" pitchFamily="34" charset="0"/>
              </a:rPr>
              <a:t>Público</a:t>
            </a:r>
          </a:p>
        </p:txBody>
      </p:sp>
      <p:sp>
        <p:nvSpPr>
          <p:cNvPr id="313351" name="Rectangle 7"/>
          <p:cNvSpPr>
            <a:spLocks noChangeArrowheads="1"/>
          </p:cNvSpPr>
          <p:nvPr/>
        </p:nvSpPr>
        <p:spPr bwMode="auto">
          <a:xfrm>
            <a:off x="3238500" y="1524000"/>
            <a:ext cx="163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s-MX" sz="2000" b="1">
                <a:latin typeface="Tahoma" pitchFamily="34" charset="0"/>
              </a:rPr>
              <a:t>Sector</a:t>
            </a:r>
            <a:endParaRPr lang="en-US" sz="2000" b="1">
              <a:latin typeface="Tahoma" pitchFamily="34" charset="0"/>
            </a:endParaRPr>
          </a:p>
        </p:txBody>
      </p:sp>
      <p:sp>
        <p:nvSpPr>
          <p:cNvPr id="313352" name="Rectangle 8"/>
          <p:cNvSpPr>
            <a:spLocks noChangeArrowheads="1"/>
          </p:cNvSpPr>
          <p:nvPr/>
        </p:nvSpPr>
        <p:spPr bwMode="auto">
          <a:xfrm>
            <a:off x="2590800" y="2319338"/>
            <a:ext cx="86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es-MX" sz="1400" b="1">
                <a:solidFill>
                  <a:srgbClr val="000066"/>
                </a:solidFill>
                <a:latin typeface="Tahoma" pitchFamily="34" charset="0"/>
              </a:rPr>
              <a:t>Privado</a:t>
            </a:r>
            <a:endParaRPr lang="en-US" sz="1400" b="1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313353" name="Rectangle 9"/>
          <p:cNvSpPr>
            <a:spLocks noChangeArrowheads="1"/>
          </p:cNvSpPr>
          <p:nvPr/>
        </p:nvSpPr>
        <p:spPr bwMode="auto">
          <a:xfrm>
            <a:off x="7264400" y="5499100"/>
            <a:ext cx="177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s-MX" sz="2000" b="1">
                <a:latin typeface="Tahoma" pitchFamily="34" charset="0"/>
              </a:rPr>
              <a:t>Estadíos de proyecto</a:t>
            </a:r>
            <a:endParaRPr lang="en-US" sz="2000" b="1">
              <a:latin typeface="Tahoma" pitchFamily="34" charset="0"/>
            </a:endParaRPr>
          </a:p>
        </p:txBody>
      </p:sp>
      <p:sp>
        <p:nvSpPr>
          <p:cNvPr id="313354" name="Text Box 10"/>
          <p:cNvSpPr txBox="1">
            <a:spLocks noChangeArrowheads="1"/>
          </p:cNvSpPr>
          <p:nvPr/>
        </p:nvSpPr>
        <p:spPr bwMode="auto">
          <a:xfrm>
            <a:off x="4622800" y="46355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Política pública (Marcos legales e instit.)</a:t>
            </a:r>
          </a:p>
        </p:txBody>
      </p:sp>
      <p:sp>
        <p:nvSpPr>
          <p:cNvPr id="313355" name="Oval 11"/>
          <p:cNvSpPr>
            <a:spLocks noChangeArrowheads="1"/>
          </p:cNvSpPr>
          <p:nvPr/>
        </p:nvSpPr>
        <p:spPr bwMode="auto">
          <a:xfrm>
            <a:off x="4495800" y="48641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3356" name="Text Box 12"/>
          <p:cNvSpPr txBox="1">
            <a:spLocks noChangeArrowheads="1"/>
          </p:cNvSpPr>
          <p:nvPr/>
        </p:nvSpPr>
        <p:spPr bwMode="auto">
          <a:xfrm>
            <a:off x="5410200" y="4876800"/>
            <a:ext cx="4038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Estudios técnicos y factibilidad, estructuración</a:t>
            </a:r>
          </a:p>
        </p:txBody>
      </p:sp>
      <p:sp>
        <p:nvSpPr>
          <p:cNvPr id="313357" name="Oval 13"/>
          <p:cNvSpPr>
            <a:spLocks noChangeArrowheads="1"/>
          </p:cNvSpPr>
          <p:nvPr/>
        </p:nvSpPr>
        <p:spPr bwMode="auto">
          <a:xfrm>
            <a:off x="5181600" y="5080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3358" name="Oval 14"/>
          <p:cNvSpPr>
            <a:spLocks noChangeArrowheads="1"/>
          </p:cNvSpPr>
          <p:nvPr/>
        </p:nvSpPr>
        <p:spPr bwMode="auto">
          <a:xfrm>
            <a:off x="6172200" y="53848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3359" name="Text Box 15"/>
          <p:cNvSpPr txBox="1">
            <a:spLocks noChangeArrowheads="1"/>
          </p:cNvSpPr>
          <p:nvPr/>
        </p:nvSpPr>
        <p:spPr bwMode="auto">
          <a:xfrm>
            <a:off x="6235700" y="5130800"/>
            <a:ext cx="2552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Financiamiento</a:t>
            </a:r>
          </a:p>
        </p:txBody>
      </p:sp>
      <p:sp>
        <p:nvSpPr>
          <p:cNvPr id="313360" name="Rectangle 16"/>
          <p:cNvSpPr>
            <a:spLocks noChangeArrowheads="1"/>
          </p:cNvSpPr>
          <p:nvPr/>
        </p:nvSpPr>
        <p:spPr bwMode="auto">
          <a:xfrm>
            <a:off x="4267200" y="2819400"/>
            <a:ext cx="1371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 Federación</a:t>
            </a:r>
          </a:p>
          <a:p>
            <a:pPr algn="l">
              <a:buFontTx/>
              <a:buNone/>
            </a:pPr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 Estados </a:t>
            </a:r>
          </a:p>
          <a:p>
            <a:pPr algn="l">
              <a:buFontTx/>
              <a:buNone/>
            </a:pPr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 Municipios</a:t>
            </a:r>
          </a:p>
        </p:txBody>
      </p:sp>
      <p:sp>
        <p:nvSpPr>
          <p:cNvPr id="313361" name="Rectangle 17"/>
          <p:cNvSpPr>
            <a:spLocks noChangeArrowheads="1"/>
          </p:cNvSpPr>
          <p:nvPr/>
        </p:nvSpPr>
        <p:spPr bwMode="auto">
          <a:xfrm>
            <a:off x="38100" y="6213475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s-MX" sz="2000" b="1">
                <a:latin typeface="Tahoma" pitchFamily="34" charset="0"/>
              </a:rPr>
              <a:t>Instrumento</a:t>
            </a:r>
            <a:endParaRPr lang="en-US" sz="2000" b="1">
              <a:latin typeface="Tahoma" pitchFamily="34" charset="0"/>
            </a:endParaRPr>
          </a:p>
        </p:txBody>
      </p:sp>
      <p:sp>
        <p:nvSpPr>
          <p:cNvPr id="313362" name="Rectangle 18"/>
          <p:cNvSpPr>
            <a:spLocks noChangeArrowheads="1"/>
          </p:cNvSpPr>
          <p:nvPr/>
        </p:nvSpPr>
        <p:spPr bwMode="auto">
          <a:xfrm>
            <a:off x="2032000" y="46228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Asistencia técnica</a:t>
            </a:r>
          </a:p>
        </p:txBody>
      </p:sp>
      <p:sp>
        <p:nvSpPr>
          <p:cNvPr id="313363" name="Rectangle 19"/>
          <p:cNvSpPr>
            <a:spLocks noChangeArrowheads="1"/>
          </p:cNvSpPr>
          <p:nvPr/>
        </p:nvSpPr>
        <p:spPr bwMode="auto">
          <a:xfrm>
            <a:off x="1892300" y="48387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Préstamos</a:t>
            </a:r>
          </a:p>
        </p:txBody>
      </p:sp>
      <p:sp>
        <p:nvSpPr>
          <p:cNvPr id="313364" name="Rectangle 20"/>
          <p:cNvSpPr>
            <a:spLocks noChangeArrowheads="1"/>
          </p:cNvSpPr>
          <p:nvPr/>
        </p:nvSpPr>
        <p:spPr bwMode="auto">
          <a:xfrm>
            <a:off x="1422400" y="5029200"/>
            <a:ext cx="990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Garantías</a:t>
            </a:r>
          </a:p>
        </p:txBody>
      </p:sp>
      <p:sp>
        <p:nvSpPr>
          <p:cNvPr id="313365" name="AutoShape 21"/>
          <p:cNvSpPr>
            <a:spLocks noChangeArrowheads="1"/>
          </p:cNvSpPr>
          <p:nvPr/>
        </p:nvSpPr>
        <p:spPr bwMode="auto">
          <a:xfrm rot="4325537" flipH="1">
            <a:off x="2108200" y="3517900"/>
            <a:ext cx="381000" cy="3657600"/>
          </a:xfrm>
          <a:prstGeom prst="downArrow">
            <a:avLst>
              <a:gd name="adj1" fmla="val 50000"/>
              <a:gd name="adj2" fmla="val 240000"/>
            </a:avLst>
          </a:prstGeom>
          <a:gradFill rotWithShape="0">
            <a:gsLst>
              <a:gs pos="0">
                <a:schemeClr val="hlink"/>
              </a:gs>
              <a:gs pos="100000">
                <a:srgbClr val="0000CC"/>
              </a:gs>
            </a:gsLst>
            <a:lin ang="0" scaled="1"/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3366" name="AutoShape 22"/>
          <p:cNvSpPr>
            <a:spLocks noChangeArrowheads="1"/>
          </p:cNvSpPr>
          <p:nvPr/>
        </p:nvSpPr>
        <p:spPr bwMode="auto">
          <a:xfrm rot="-10800000">
            <a:off x="3860800" y="1892300"/>
            <a:ext cx="381000" cy="2971800"/>
          </a:xfrm>
          <a:prstGeom prst="downArrow">
            <a:avLst>
              <a:gd name="adj1" fmla="val 50000"/>
              <a:gd name="adj2" fmla="val 195000"/>
            </a:avLst>
          </a:prstGeom>
          <a:gradFill rotWithShape="0">
            <a:gsLst>
              <a:gs pos="0">
                <a:schemeClr val="hlink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3367" name="Oval 23"/>
          <p:cNvSpPr>
            <a:spLocks noChangeArrowheads="1"/>
          </p:cNvSpPr>
          <p:nvPr/>
        </p:nvSpPr>
        <p:spPr bwMode="auto">
          <a:xfrm>
            <a:off x="3987800" y="29083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3368" name="Oval 24"/>
          <p:cNvSpPr>
            <a:spLocks noChangeArrowheads="1"/>
          </p:cNvSpPr>
          <p:nvPr/>
        </p:nvSpPr>
        <p:spPr bwMode="auto">
          <a:xfrm>
            <a:off x="3987800" y="32258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3369" name="Oval 25"/>
          <p:cNvSpPr>
            <a:spLocks noChangeArrowheads="1"/>
          </p:cNvSpPr>
          <p:nvPr/>
        </p:nvSpPr>
        <p:spPr bwMode="auto">
          <a:xfrm>
            <a:off x="3987800" y="35433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3370" name="Oval 26"/>
          <p:cNvSpPr>
            <a:spLocks noChangeArrowheads="1"/>
          </p:cNvSpPr>
          <p:nvPr/>
        </p:nvSpPr>
        <p:spPr bwMode="auto">
          <a:xfrm>
            <a:off x="1562100" y="54991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3371" name="Oval 27"/>
          <p:cNvSpPr>
            <a:spLocks noChangeArrowheads="1"/>
          </p:cNvSpPr>
          <p:nvPr/>
        </p:nvSpPr>
        <p:spPr bwMode="auto">
          <a:xfrm>
            <a:off x="2184400" y="52832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3372" name="Oval 28"/>
          <p:cNvSpPr>
            <a:spLocks noChangeArrowheads="1"/>
          </p:cNvSpPr>
          <p:nvPr/>
        </p:nvSpPr>
        <p:spPr bwMode="auto">
          <a:xfrm>
            <a:off x="2781300" y="51054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3373" name="Oval 29"/>
          <p:cNvSpPr>
            <a:spLocks noChangeArrowheads="1"/>
          </p:cNvSpPr>
          <p:nvPr/>
        </p:nvSpPr>
        <p:spPr bwMode="auto">
          <a:xfrm>
            <a:off x="3327400" y="49276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3374" name="Rectangle 30"/>
          <p:cNvSpPr>
            <a:spLocks noChangeArrowheads="1"/>
          </p:cNvSpPr>
          <p:nvPr/>
        </p:nvSpPr>
        <p:spPr bwMode="auto">
          <a:xfrm>
            <a:off x="952500" y="51943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Capital</a:t>
            </a:r>
          </a:p>
        </p:txBody>
      </p:sp>
      <p:sp>
        <p:nvSpPr>
          <p:cNvPr id="313375" name="Text Box 31"/>
          <p:cNvSpPr txBox="1">
            <a:spLocks noChangeArrowheads="1"/>
          </p:cNvSpPr>
          <p:nvPr/>
        </p:nvSpPr>
        <p:spPr bwMode="auto">
          <a:xfrm>
            <a:off x="736600" y="438150"/>
            <a:ext cx="6019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  <a:buFontTx/>
              <a:buNone/>
            </a:pPr>
            <a:r>
              <a:rPr lang="es-MX" sz="2800">
                <a:solidFill>
                  <a:srgbClr val="000066"/>
                </a:solidFill>
                <a:latin typeface="Tahoma" pitchFamily="34" charset="0"/>
              </a:rPr>
              <a:t>Atingencia del BID en APP y PPS</a:t>
            </a:r>
            <a:endParaRPr lang="en-US" sz="280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313376" name="Rectangle 32"/>
          <p:cNvSpPr>
            <a:spLocks noChangeArrowheads="1"/>
          </p:cNvSpPr>
          <p:nvPr/>
        </p:nvSpPr>
        <p:spPr bwMode="auto">
          <a:xfrm>
            <a:off x="2514600" y="2819400"/>
            <a:ext cx="1524000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 MiPyMes</a:t>
            </a:r>
          </a:p>
          <a:p>
            <a:pPr algn="l">
              <a:buFontTx/>
              <a:buNone/>
            </a:pPr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 Infraestructura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Freeform 2" descr="Parchment"/>
          <p:cNvSpPr>
            <a:spLocks/>
          </p:cNvSpPr>
          <p:nvPr/>
        </p:nvSpPr>
        <p:spPr bwMode="auto">
          <a:xfrm>
            <a:off x="-152400" y="2520950"/>
            <a:ext cx="9296400" cy="4343400"/>
          </a:xfrm>
          <a:custGeom>
            <a:avLst/>
            <a:gdLst/>
            <a:ahLst/>
            <a:cxnLst>
              <a:cxn ang="0">
                <a:pos x="48" y="1632"/>
              </a:cxn>
              <a:cxn ang="0">
                <a:pos x="3696" y="0"/>
              </a:cxn>
              <a:cxn ang="0">
                <a:pos x="5856" y="1536"/>
              </a:cxn>
              <a:cxn ang="0">
                <a:pos x="5856" y="2736"/>
              </a:cxn>
              <a:cxn ang="0">
                <a:pos x="0" y="2736"/>
              </a:cxn>
              <a:cxn ang="0">
                <a:pos x="0" y="1632"/>
              </a:cxn>
              <a:cxn ang="0">
                <a:pos x="48" y="1632"/>
              </a:cxn>
            </a:cxnLst>
            <a:rect l="0" t="0" r="r" b="b"/>
            <a:pathLst>
              <a:path w="5856" h="2736">
                <a:moveTo>
                  <a:pt x="48" y="1632"/>
                </a:moveTo>
                <a:lnTo>
                  <a:pt x="3696" y="0"/>
                </a:lnTo>
                <a:lnTo>
                  <a:pt x="5856" y="1536"/>
                </a:lnTo>
                <a:lnTo>
                  <a:pt x="5856" y="2736"/>
                </a:lnTo>
                <a:lnTo>
                  <a:pt x="0" y="2736"/>
                </a:lnTo>
                <a:lnTo>
                  <a:pt x="0" y="1632"/>
                </a:lnTo>
                <a:lnTo>
                  <a:pt x="48" y="1632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5395" name="Line 3"/>
          <p:cNvSpPr>
            <a:spLocks noChangeShapeType="1"/>
          </p:cNvSpPr>
          <p:nvPr/>
        </p:nvSpPr>
        <p:spPr bwMode="auto">
          <a:xfrm>
            <a:off x="5715000" y="2520950"/>
            <a:ext cx="3733800" cy="26670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5396" name="Line 4"/>
          <p:cNvSpPr>
            <a:spLocks noChangeShapeType="1"/>
          </p:cNvSpPr>
          <p:nvPr/>
        </p:nvSpPr>
        <p:spPr bwMode="auto">
          <a:xfrm flipV="1">
            <a:off x="-76200" y="2520950"/>
            <a:ext cx="5791200" cy="25908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5397" name="AutoShape 5"/>
          <p:cNvSpPr>
            <a:spLocks noChangeArrowheads="1"/>
          </p:cNvSpPr>
          <p:nvPr/>
        </p:nvSpPr>
        <p:spPr bwMode="auto">
          <a:xfrm rot="-4325537">
            <a:off x="5537200" y="3479800"/>
            <a:ext cx="381000" cy="3657600"/>
          </a:xfrm>
          <a:prstGeom prst="downArrow">
            <a:avLst>
              <a:gd name="adj1" fmla="val 50000"/>
              <a:gd name="adj2" fmla="val 240000"/>
            </a:avLst>
          </a:prstGeom>
          <a:gradFill rotWithShape="0">
            <a:gsLst>
              <a:gs pos="0">
                <a:schemeClr val="hlink"/>
              </a:gs>
              <a:gs pos="100000">
                <a:srgbClr val="0000CC"/>
              </a:gs>
            </a:gsLst>
            <a:lin ang="0" scaled="1"/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5398" name="Rectangle 6"/>
          <p:cNvSpPr>
            <a:spLocks noChangeArrowheads="1"/>
          </p:cNvSpPr>
          <p:nvPr/>
        </p:nvSpPr>
        <p:spPr bwMode="auto">
          <a:xfrm>
            <a:off x="3238500" y="1524000"/>
            <a:ext cx="1638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s-MX" sz="2000" b="1">
                <a:latin typeface="Tahoma" pitchFamily="34" charset="0"/>
              </a:rPr>
              <a:t>Sector</a:t>
            </a:r>
            <a:endParaRPr lang="en-US" sz="2000" b="1">
              <a:latin typeface="Tahoma" pitchFamily="34" charset="0"/>
            </a:endParaRPr>
          </a:p>
        </p:txBody>
      </p:sp>
      <p:sp>
        <p:nvSpPr>
          <p:cNvPr id="315399" name="Rectangle 7"/>
          <p:cNvSpPr>
            <a:spLocks noChangeArrowheads="1"/>
          </p:cNvSpPr>
          <p:nvPr/>
        </p:nvSpPr>
        <p:spPr bwMode="auto">
          <a:xfrm>
            <a:off x="7264400" y="5499100"/>
            <a:ext cx="1778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s-MX" sz="2000" b="1">
                <a:latin typeface="Tahoma" pitchFamily="34" charset="0"/>
              </a:rPr>
              <a:t>Estadíos de proyecto</a:t>
            </a:r>
            <a:endParaRPr lang="en-US" sz="2000" b="1">
              <a:latin typeface="Tahoma" pitchFamily="34" charset="0"/>
            </a:endParaRPr>
          </a:p>
        </p:txBody>
      </p:sp>
      <p:sp>
        <p:nvSpPr>
          <p:cNvPr id="315400" name="Text Box 8"/>
          <p:cNvSpPr txBox="1">
            <a:spLocks noChangeArrowheads="1"/>
          </p:cNvSpPr>
          <p:nvPr/>
        </p:nvSpPr>
        <p:spPr bwMode="auto">
          <a:xfrm>
            <a:off x="4584700" y="46101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Política pública (Marcos legales e instit.)</a:t>
            </a:r>
          </a:p>
        </p:txBody>
      </p:sp>
      <p:sp>
        <p:nvSpPr>
          <p:cNvPr id="315401" name="Oval 9"/>
          <p:cNvSpPr>
            <a:spLocks noChangeArrowheads="1"/>
          </p:cNvSpPr>
          <p:nvPr/>
        </p:nvSpPr>
        <p:spPr bwMode="auto">
          <a:xfrm>
            <a:off x="4495800" y="48641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402" name="Oval 10"/>
          <p:cNvSpPr>
            <a:spLocks noChangeArrowheads="1"/>
          </p:cNvSpPr>
          <p:nvPr/>
        </p:nvSpPr>
        <p:spPr bwMode="auto">
          <a:xfrm>
            <a:off x="5181600" y="5080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403" name="Oval 11"/>
          <p:cNvSpPr>
            <a:spLocks noChangeArrowheads="1"/>
          </p:cNvSpPr>
          <p:nvPr/>
        </p:nvSpPr>
        <p:spPr bwMode="auto">
          <a:xfrm>
            <a:off x="6172200" y="53848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404" name="Rectangle 12"/>
          <p:cNvSpPr>
            <a:spLocks noChangeArrowheads="1"/>
          </p:cNvSpPr>
          <p:nvPr/>
        </p:nvSpPr>
        <p:spPr bwMode="auto">
          <a:xfrm>
            <a:off x="4267200" y="2819400"/>
            <a:ext cx="1371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  </a:t>
            </a:r>
          </a:p>
          <a:p>
            <a:pPr algn="l">
              <a:buFontTx/>
              <a:buNone/>
            </a:pPr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 Estados </a:t>
            </a:r>
          </a:p>
          <a:p>
            <a:pPr algn="l">
              <a:buFontTx/>
              <a:buNone/>
            </a:pPr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  </a:t>
            </a:r>
          </a:p>
        </p:txBody>
      </p:sp>
      <p:sp>
        <p:nvSpPr>
          <p:cNvPr id="315405" name="Rectangle 13"/>
          <p:cNvSpPr>
            <a:spLocks noChangeArrowheads="1"/>
          </p:cNvSpPr>
          <p:nvPr/>
        </p:nvSpPr>
        <p:spPr bwMode="auto">
          <a:xfrm>
            <a:off x="38100" y="6213475"/>
            <a:ext cx="2057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s-MX" sz="2000" b="1">
                <a:latin typeface="Tahoma" pitchFamily="34" charset="0"/>
              </a:rPr>
              <a:t>Instrumento</a:t>
            </a:r>
            <a:endParaRPr lang="en-US" sz="2000" b="1">
              <a:latin typeface="Tahoma" pitchFamily="34" charset="0"/>
            </a:endParaRPr>
          </a:p>
        </p:txBody>
      </p:sp>
      <p:sp>
        <p:nvSpPr>
          <p:cNvPr id="315406" name="Rectangle 14"/>
          <p:cNvSpPr>
            <a:spLocks noChangeArrowheads="1"/>
          </p:cNvSpPr>
          <p:nvPr/>
        </p:nvSpPr>
        <p:spPr bwMode="auto">
          <a:xfrm>
            <a:off x="1981200" y="4648200"/>
            <a:ext cx="160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s-MX" sz="1400">
                <a:solidFill>
                  <a:srgbClr val="000066"/>
                </a:solidFill>
                <a:latin typeface="Tahoma" pitchFamily="34" charset="0"/>
              </a:rPr>
              <a:t>Asistencia técnica</a:t>
            </a:r>
          </a:p>
        </p:txBody>
      </p:sp>
      <p:sp>
        <p:nvSpPr>
          <p:cNvPr id="315407" name="AutoShape 15"/>
          <p:cNvSpPr>
            <a:spLocks noChangeArrowheads="1"/>
          </p:cNvSpPr>
          <p:nvPr/>
        </p:nvSpPr>
        <p:spPr bwMode="auto">
          <a:xfrm rot="4325537" flipH="1">
            <a:off x="2108200" y="3517900"/>
            <a:ext cx="381000" cy="3657600"/>
          </a:xfrm>
          <a:prstGeom prst="downArrow">
            <a:avLst>
              <a:gd name="adj1" fmla="val 50000"/>
              <a:gd name="adj2" fmla="val 240000"/>
            </a:avLst>
          </a:prstGeom>
          <a:gradFill rotWithShape="0">
            <a:gsLst>
              <a:gs pos="0">
                <a:schemeClr val="hlink"/>
              </a:gs>
              <a:gs pos="100000">
                <a:srgbClr val="0000CC"/>
              </a:gs>
            </a:gsLst>
            <a:lin ang="0" scaled="1"/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5408" name="AutoShape 16"/>
          <p:cNvSpPr>
            <a:spLocks noChangeArrowheads="1"/>
          </p:cNvSpPr>
          <p:nvPr/>
        </p:nvSpPr>
        <p:spPr bwMode="auto">
          <a:xfrm rot="-10800000">
            <a:off x="3860800" y="1892300"/>
            <a:ext cx="381000" cy="2971800"/>
          </a:xfrm>
          <a:prstGeom prst="downArrow">
            <a:avLst>
              <a:gd name="adj1" fmla="val 50000"/>
              <a:gd name="adj2" fmla="val 195000"/>
            </a:avLst>
          </a:prstGeom>
          <a:gradFill rotWithShape="0">
            <a:gsLst>
              <a:gs pos="0">
                <a:schemeClr val="hlink"/>
              </a:gs>
              <a:gs pos="100000">
                <a:schemeClr val="accent2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5409" name="Oval 17"/>
          <p:cNvSpPr>
            <a:spLocks noChangeArrowheads="1"/>
          </p:cNvSpPr>
          <p:nvPr/>
        </p:nvSpPr>
        <p:spPr bwMode="auto">
          <a:xfrm>
            <a:off x="3987800" y="29083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410" name="Oval 18"/>
          <p:cNvSpPr>
            <a:spLocks noChangeArrowheads="1"/>
          </p:cNvSpPr>
          <p:nvPr/>
        </p:nvSpPr>
        <p:spPr bwMode="auto">
          <a:xfrm>
            <a:off x="3987800" y="32258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411" name="Oval 19"/>
          <p:cNvSpPr>
            <a:spLocks noChangeArrowheads="1"/>
          </p:cNvSpPr>
          <p:nvPr/>
        </p:nvSpPr>
        <p:spPr bwMode="auto">
          <a:xfrm>
            <a:off x="3987800" y="35433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412" name="Oval 20"/>
          <p:cNvSpPr>
            <a:spLocks noChangeArrowheads="1"/>
          </p:cNvSpPr>
          <p:nvPr/>
        </p:nvSpPr>
        <p:spPr bwMode="auto">
          <a:xfrm>
            <a:off x="1562100" y="54991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413" name="Oval 21"/>
          <p:cNvSpPr>
            <a:spLocks noChangeArrowheads="1"/>
          </p:cNvSpPr>
          <p:nvPr/>
        </p:nvSpPr>
        <p:spPr bwMode="auto">
          <a:xfrm>
            <a:off x="2184400" y="52832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414" name="Oval 22"/>
          <p:cNvSpPr>
            <a:spLocks noChangeArrowheads="1"/>
          </p:cNvSpPr>
          <p:nvPr/>
        </p:nvSpPr>
        <p:spPr bwMode="auto">
          <a:xfrm>
            <a:off x="2781300" y="51054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415" name="Oval 23"/>
          <p:cNvSpPr>
            <a:spLocks noChangeArrowheads="1"/>
          </p:cNvSpPr>
          <p:nvPr/>
        </p:nvSpPr>
        <p:spPr bwMode="auto">
          <a:xfrm>
            <a:off x="3327400" y="49276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416" name="AutoShape 24"/>
          <p:cNvSpPr>
            <a:spLocks noChangeArrowheads="1"/>
          </p:cNvSpPr>
          <p:nvPr/>
        </p:nvSpPr>
        <p:spPr bwMode="auto">
          <a:xfrm>
            <a:off x="3429000" y="3314700"/>
            <a:ext cx="1193800" cy="1676400"/>
          </a:xfrm>
          <a:prstGeom prst="triangle">
            <a:avLst>
              <a:gd name="adj" fmla="val 50000"/>
            </a:avLst>
          </a:prstGeom>
          <a:solidFill>
            <a:srgbClr val="CCFFFF">
              <a:alpha val="50000"/>
            </a:srgbClr>
          </a:solidFill>
          <a:ln w="3810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15417" name="Text Box 25"/>
          <p:cNvSpPr txBox="1">
            <a:spLocks noChangeArrowheads="1"/>
          </p:cNvSpPr>
          <p:nvPr/>
        </p:nvSpPr>
        <p:spPr bwMode="auto">
          <a:xfrm>
            <a:off x="736600" y="438150"/>
            <a:ext cx="65024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  <a:buFontTx/>
              <a:buNone/>
            </a:pPr>
            <a:r>
              <a:rPr lang="es-MX" sz="2800">
                <a:solidFill>
                  <a:srgbClr val="000066"/>
                </a:solidFill>
                <a:latin typeface="Tahoma" pitchFamily="34" charset="0"/>
              </a:rPr>
              <a:t>Atingencia del BID mediante PIAPPEM</a:t>
            </a:r>
            <a:endParaRPr lang="en-US" sz="280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315418" name="Text Box 26"/>
          <p:cNvSpPr txBox="1">
            <a:spLocks noChangeArrowheads="1"/>
          </p:cNvSpPr>
          <p:nvPr/>
        </p:nvSpPr>
        <p:spPr bwMode="auto">
          <a:xfrm>
            <a:off x="4330700" y="2319338"/>
            <a:ext cx="152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s-MX" sz="1400" b="1">
                <a:latin typeface="Tahoma" pitchFamily="34" charset="0"/>
              </a:rPr>
              <a:t>Público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1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Freeform 2" descr="Parchment"/>
          <p:cNvSpPr>
            <a:spLocks/>
          </p:cNvSpPr>
          <p:nvPr/>
        </p:nvSpPr>
        <p:spPr bwMode="auto">
          <a:xfrm>
            <a:off x="-152400" y="2514600"/>
            <a:ext cx="9296400" cy="4343400"/>
          </a:xfrm>
          <a:custGeom>
            <a:avLst/>
            <a:gdLst/>
            <a:ahLst/>
            <a:cxnLst>
              <a:cxn ang="0">
                <a:pos x="48" y="1632"/>
              </a:cxn>
              <a:cxn ang="0">
                <a:pos x="3696" y="0"/>
              </a:cxn>
              <a:cxn ang="0">
                <a:pos x="5856" y="1536"/>
              </a:cxn>
              <a:cxn ang="0">
                <a:pos x="5856" y="2736"/>
              </a:cxn>
              <a:cxn ang="0">
                <a:pos x="0" y="2736"/>
              </a:cxn>
              <a:cxn ang="0">
                <a:pos x="0" y="1632"/>
              </a:cxn>
              <a:cxn ang="0">
                <a:pos x="48" y="1632"/>
              </a:cxn>
            </a:cxnLst>
            <a:rect l="0" t="0" r="r" b="b"/>
            <a:pathLst>
              <a:path w="5856" h="2736">
                <a:moveTo>
                  <a:pt x="48" y="1632"/>
                </a:moveTo>
                <a:lnTo>
                  <a:pt x="3696" y="0"/>
                </a:lnTo>
                <a:lnTo>
                  <a:pt x="5856" y="1536"/>
                </a:lnTo>
                <a:lnTo>
                  <a:pt x="5856" y="2736"/>
                </a:lnTo>
                <a:lnTo>
                  <a:pt x="0" y="2736"/>
                </a:lnTo>
                <a:lnTo>
                  <a:pt x="0" y="1632"/>
                </a:lnTo>
                <a:lnTo>
                  <a:pt x="48" y="1632"/>
                </a:lnTo>
                <a:close/>
              </a:path>
            </a:pathLst>
          </a:custGeom>
          <a:blipFill dpi="0" rotWithShape="0">
            <a:blip r:embed="rId3" cstate="print"/>
            <a:srcRect/>
            <a:tile tx="0" ty="0" sx="100000" sy="100000" flip="none" algn="tl"/>
          </a:blip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403" name="Line 3"/>
          <p:cNvSpPr>
            <a:spLocks noChangeShapeType="1"/>
          </p:cNvSpPr>
          <p:nvPr/>
        </p:nvSpPr>
        <p:spPr bwMode="auto">
          <a:xfrm>
            <a:off x="5715000" y="2514600"/>
            <a:ext cx="3733800" cy="26670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404" name="Text Box 4"/>
          <p:cNvSpPr txBox="1">
            <a:spLocks noChangeArrowheads="1"/>
          </p:cNvSpPr>
          <p:nvPr/>
        </p:nvSpPr>
        <p:spPr bwMode="auto">
          <a:xfrm>
            <a:off x="736600" y="438150"/>
            <a:ext cx="6807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  <a:buFontTx/>
              <a:buNone/>
            </a:pPr>
            <a:r>
              <a:rPr lang="es-MX" sz="2800">
                <a:solidFill>
                  <a:srgbClr val="000066"/>
                </a:solidFill>
                <a:latin typeface="Tahoma" pitchFamily="34" charset="0"/>
              </a:rPr>
              <a:t>Tipología de problemática en APP y PPS</a:t>
            </a:r>
            <a:endParaRPr lang="en-US" sz="280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358405" name="Rectangle 5"/>
          <p:cNvSpPr>
            <a:spLocks noChangeArrowheads="1"/>
          </p:cNvSpPr>
          <p:nvPr/>
        </p:nvSpPr>
        <p:spPr bwMode="auto">
          <a:xfrm>
            <a:off x="6858000" y="220980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58406" name="Line 6"/>
          <p:cNvSpPr>
            <a:spLocks noChangeShapeType="1"/>
          </p:cNvSpPr>
          <p:nvPr/>
        </p:nvSpPr>
        <p:spPr bwMode="auto">
          <a:xfrm flipV="1">
            <a:off x="-76200" y="2514600"/>
            <a:ext cx="5791200" cy="2590800"/>
          </a:xfrm>
          <a:prstGeom prst="line">
            <a:avLst/>
          </a:prstGeom>
          <a:noFill/>
          <a:ln w="57150">
            <a:solidFill>
              <a:srgbClr val="663300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58407" name="Group 7"/>
          <p:cNvGrpSpPr>
            <a:grpSpLocks/>
          </p:cNvGrpSpPr>
          <p:nvPr/>
        </p:nvGrpSpPr>
        <p:grpSpPr bwMode="auto">
          <a:xfrm>
            <a:off x="228600" y="1752600"/>
            <a:ext cx="5334000" cy="4495800"/>
            <a:chOff x="144" y="1104"/>
            <a:chExt cx="3360" cy="2832"/>
          </a:xfrm>
        </p:grpSpPr>
        <p:sp>
          <p:nvSpPr>
            <p:cNvPr id="358408" name="Rectangle 8"/>
            <p:cNvSpPr>
              <a:spLocks noChangeArrowheads="1"/>
            </p:cNvSpPr>
            <p:nvPr/>
          </p:nvSpPr>
          <p:spPr bwMode="auto">
            <a:xfrm>
              <a:off x="144" y="3494"/>
              <a:ext cx="11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s-MX" sz="2000" b="1">
                  <a:latin typeface="Tahoma" pitchFamily="34" charset="0"/>
                </a:rPr>
                <a:t>Estadíos de proyecto</a:t>
              </a:r>
              <a:endParaRPr lang="en-US" sz="2000" b="1">
                <a:latin typeface="Tahoma" pitchFamily="34" charset="0"/>
              </a:endParaRPr>
            </a:p>
          </p:txBody>
        </p:sp>
        <p:sp>
          <p:nvSpPr>
            <p:cNvPr id="358409" name="Text Box 9"/>
            <p:cNvSpPr txBox="1">
              <a:spLocks noChangeArrowheads="1"/>
            </p:cNvSpPr>
            <p:nvPr/>
          </p:nvSpPr>
          <p:spPr bwMode="auto">
            <a:xfrm>
              <a:off x="432" y="1416"/>
              <a:ext cx="27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FontTx/>
                <a:buNone/>
              </a:pPr>
              <a:r>
                <a:rPr lang="es-MX" sz="1800">
                  <a:solidFill>
                    <a:srgbClr val="000066"/>
                  </a:solidFill>
                  <a:latin typeface="Tahoma" pitchFamily="34" charset="0"/>
                </a:rPr>
                <a:t>Política pública </a:t>
              </a:r>
              <a:r>
                <a:rPr lang="es-MX" sz="1200" b="1">
                  <a:solidFill>
                    <a:srgbClr val="000066"/>
                  </a:solidFill>
                  <a:latin typeface="Tahoma" pitchFamily="34" charset="0"/>
                </a:rPr>
                <a:t>(Marcos legales e institucionales)</a:t>
              </a:r>
            </a:p>
          </p:txBody>
        </p:sp>
        <p:sp>
          <p:nvSpPr>
            <p:cNvPr id="358410" name="Text Box 10"/>
            <p:cNvSpPr txBox="1">
              <a:spLocks noChangeArrowheads="1"/>
            </p:cNvSpPr>
            <p:nvPr/>
          </p:nvSpPr>
          <p:spPr bwMode="auto">
            <a:xfrm>
              <a:off x="432" y="1788"/>
              <a:ext cx="307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FontTx/>
                <a:buNone/>
              </a:pPr>
              <a:r>
                <a:rPr lang="es-MX" sz="1800">
                  <a:solidFill>
                    <a:srgbClr val="000066"/>
                  </a:solidFill>
                  <a:latin typeface="Tahoma" pitchFamily="34" charset="0"/>
                </a:rPr>
                <a:t>Estudios técnicos, factibilidad y estructuración</a:t>
              </a:r>
            </a:p>
          </p:txBody>
        </p:sp>
        <p:sp>
          <p:nvSpPr>
            <p:cNvPr id="358411" name="Text Box 11"/>
            <p:cNvSpPr txBox="1">
              <a:spLocks noChangeArrowheads="1"/>
            </p:cNvSpPr>
            <p:nvPr/>
          </p:nvSpPr>
          <p:spPr bwMode="auto">
            <a:xfrm>
              <a:off x="432" y="2160"/>
              <a:ext cx="16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FontTx/>
                <a:buNone/>
              </a:pPr>
              <a:r>
                <a:rPr lang="es-MX" sz="1800">
                  <a:solidFill>
                    <a:srgbClr val="000066"/>
                  </a:solidFill>
                  <a:latin typeface="Tahoma" pitchFamily="34" charset="0"/>
                </a:rPr>
                <a:t>Financiamiento</a:t>
              </a:r>
            </a:p>
          </p:txBody>
        </p:sp>
        <p:sp>
          <p:nvSpPr>
            <p:cNvPr id="358412" name="AutoShape 12"/>
            <p:cNvSpPr>
              <a:spLocks noChangeArrowheads="1"/>
            </p:cNvSpPr>
            <p:nvPr/>
          </p:nvSpPr>
          <p:spPr bwMode="auto">
            <a:xfrm>
              <a:off x="144" y="1104"/>
              <a:ext cx="288" cy="2352"/>
            </a:xfrm>
            <a:prstGeom prst="downArrow">
              <a:avLst>
                <a:gd name="adj1" fmla="val 50000"/>
                <a:gd name="adj2" fmla="val 204167"/>
              </a:avLst>
            </a:prstGeom>
            <a:gradFill rotWithShape="0">
              <a:gsLst>
                <a:gs pos="0">
                  <a:schemeClr val="hlink"/>
                </a:gs>
                <a:gs pos="100000">
                  <a:srgbClr val="0000CC"/>
                </a:gs>
              </a:gsLst>
              <a:lin ang="0" scaled="1"/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8413" name="Oval 13"/>
            <p:cNvSpPr>
              <a:spLocks noChangeArrowheads="1"/>
            </p:cNvSpPr>
            <p:nvPr/>
          </p:nvSpPr>
          <p:spPr bwMode="auto">
            <a:xfrm>
              <a:off x="240" y="1448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414" name="Oval 14"/>
            <p:cNvSpPr>
              <a:spLocks noChangeArrowheads="1"/>
            </p:cNvSpPr>
            <p:nvPr/>
          </p:nvSpPr>
          <p:spPr bwMode="auto">
            <a:xfrm>
              <a:off x="240" y="1832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415" name="Oval 15"/>
            <p:cNvSpPr>
              <a:spLocks noChangeArrowheads="1"/>
            </p:cNvSpPr>
            <p:nvPr/>
          </p:nvSpPr>
          <p:spPr bwMode="auto">
            <a:xfrm>
              <a:off x="240" y="2208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358416" name="Group 16"/>
          <p:cNvGrpSpPr>
            <a:grpSpLocks/>
          </p:cNvGrpSpPr>
          <p:nvPr/>
        </p:nvGrpSpPr>
        <p:grpSpPr bwMode="auto">
          <a:xfrm>
            <a:off x="3898900" y="4632325"/>
            <a:ext cx="5397500" cy="1565275"/>
            <a:chOff x="2456" y="2920"/>
            <a:chExt cx="3400" cy="986"/>
          </a:xfrm>
        </p:grpSpPr>
        <p:sp>
          <p:nvSpPr>
            <p:cNvPr id="358417" name="AutoShape 17"/>
            <p:cNvSpPr>
              <a:spLocks noChangeArrowheads="1"/>
            </p:cNvSpPr>
            <p:nvPr/>
          </p:nvSpPr>
          <p:spPr bwMode="auto">
            <a:xfrm rot="-4325537">
              <a:off x="3488" y="2192"/>
              <a:ext cx="240" cy="2304"/>
            </a:xfrm>
            <a:prstGeom prst="downArrow">
              <a:avLst>
                <a:gd name="adj1" fmla="val 50000"/>
                <a:gd name="adj2" fmla="val 2400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rgbClr val="0000CC"/>
                </a:gs>
              </a:gsLst>
              <a:lin ang="0" scaled="1"/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8418" name="Rectangle 18"/>
            <p:cNvSpPr>
              <a:spLocks noChangeArrowheads="1"/>
            </p:cNvSpPr>
            <p:nvPr/>
          </p:nvSpPr>
          <p:spPr bwMode="auto">
            <a:xfrm>
              <a:off x="4576" y="3464"/>
              <a:ext cx="11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s-MX" sz="2000" b="1">
                  <a:latin typeface="Tahoma" pitchFamily="34" charset="0"/>
                </a:rPr>
                <a:t>Estadíos de proyecto</a:t>
              </a:r>
              <a:endParaRPr lang="en-US" sz="2000" b="1">
                <a:latin typeface="Tahoma" pitchFamily="34" charset="0"/>
              </a:endParaRPr>
            </a:p>
          </p:txBody>
        </p:sp>
        <p:sp>
          <p:nvSpPr>
            <p:cNvPr id="358419" name="Text Box 19"/>
            <p:cNvSpPr txBox="1">
              <a:spLocks noChangeArrowheads="1"/>
            </p:cNvSpPr>
            <p:nvPr/>
          </p:nvSpPr>
          <p:spPr bwMode="auto">
            <a:xfrm>
              <a:off x="2912" y="2920"/>
              <a:ext cx="23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FontTx/>
                <a:buNone/>
              </a:pPr>
              <a:r>
                <a:rPr lang="es-MX" sz="1400">
                  <a:solidFill>
                    <a:srgbClr val="000066"/>
                  </a:solidFill>
                  <a:latin typeface="Tahoma" pitchFamily="34" charset="0"/>
                </a:rPr>
                <a:t>Política pública (Marcos legales e instit.)</a:t>
              </a:r>
            </a:p>
          </p:txBody>
        </p:sp>
        <p:sp>
          <p:nvSpPr>
            <p:cNvPr id="358420" name="Oval 20"/>
            <p:cNvSpPr>
              <a:spLocks noChangeArrowheads="1"/>
            </p:cNvSpPr>
            <p:nvPr/>
          </p:nvSpPr>
          <p:spPr bwMode="auto">
            <a:xfrm>
              <a:off x="2832" y="3064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421" name="Text Box 21"/>
            <p:cNvSpPr txBox="1">
              <a:spLocks noChangeArrowheads="1"/>
            </p:cNvSpPr>
            <p:nvPr/>
          </p:nvSpPr>
          <p:spPr bwMode="auto">
            <a:xfrm>
              <a:off x="3408" y="3072"/>
              <a:ext cx="24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FontTx/>
                <a:buNone/>
              </a:pPr>
              <a:r>
                <a:rPr lang="es-MX" sz="1400">
                  <a:solidFill>
                    <a:srgbClr val="000066"/>
                  </a:solidFill>
                  <a:latin typeface="Tahoma" pitchFamily="34" charset="0"/>
                </a:rPr>
                <a:t>Estudios técnicos, factibilidad y estructuración</a:t>
              </a:r>
            </a:p>
          </p:txBody>
        </p:sp>
        <p:sp>
          <p:nvSpPr>
            <p:cNvPr id="358422" name="Oval 22"/>
            <p:cNvSpPr>
              <a:spLocks noChangeArrowheads="1"/>
            </p:cNvSpPr>
            <p:nvPr/>
          </p:nvSpPr>
          <p:spPr bwMode="auto">
            <a:xfrm>
              <a:off x="3264" y="320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423" name="Oval 23"/>
            <p:cNvSpPr>
              <a:spLocks noChangeArrowheads="1"/>
            </p:cNvSpPr>
            <p:nvPr/>
          </p:nvSpPr>
          <p:spPr bwMode="auto">
            <a:xfrm>
              <a:off x="3888" y="3392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424" name="Text Box 24"/>
            <p:cNvSpPr txBox="1">
              <a:spLocks noChangeArrowheads="1"/>
            </p:cNvSpPr>
            <p:nvPr/>
          </p:nvSpPr>
          <p:spPr bwMode="auto">
            <a:xfrm>
              <a:off x="3928" y="3232"/>
              <a:ext cx="16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FontTx/>
                <a:buNone/>
              </a:pPr>
              <a:r>
                <a:rPr lang="es-MX" sz="1400">
                  <a:solidFill>
                    <a:srgbClr val="000066"/>
                  </a:solidFill>
                  <a:latin typeface="Tahoma" pitchFamily="34" charset="0"/>
                </a:rPr>
                <a:t>Financiamiento</a:t>
              </a:r>
            </a:p>
          </p:txBody>
        </p:sp>
      </p:grpSp>
      <p:grpSp>
        <p:nvGrpSpPr>
          <p:cNvPr id="358425" name="Group 25"/>
          <p:cNvGrpSpPr>
            <a:grpSpLocks/>
          </p:cNvGrpSpPr>
          <p:nvPr/>
        </p:nvGrpSpPr>
        <p:grpSpPr bwMode="auto">
          <a:xfrm>
            <a:off x="3898900" y="4635500"/>
            <a:ext cx="5397500" cy="1565275"/>
            <a:chOff x="2456" y="2920"/>
            <a:chExt cx="3400" cy="986"/>
          </a:xfrm>
        </p:grpSpPr>
        <p:sp>
          <p:nvSpPr>
            <p:cNvPr id="358426" name="AutoShape 26"/>
            <p:cNvSpPr>
              <a:spLocks noChangeArrowheads="1"/>
            </p:cNvSpPr>
            <p:nvPr/>
          </p:nvSpPr>
          <p:spPr bwMode="auto">
            <a:xfrm rot="-4325537">
              <a:off x="3488" y="2192"/>
              <a:ext cx="240" cy="2304"/>
            </a:xfrm>
            <a:prstGeom prst="downArrow">
              <a:avLst>
                <a:gd name="adj1" fmla="val 50000"/>
                <a:gd name="adj2" fmla="val 240000"/>
              </a:avLst>
            </a:prstGeom>
            <a:gradFill rotWithShape="0">
              <a:gsLst>
                <a:gs pos="0">
                  <a:schemeClr val="hlink"/>
                </a:gs>
                <a:gs pos="100000">
                  <a:srgbClr val="0000CC"/>
                </a:gs>
              </a:gsLst>
              <a:lin ang="0" scaled="1"/>
            </a:gradFill>
            <a:ln w="9525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58427" name="Rectangle 27"/>
            <p:cNvSpPr>
              <a:spLocks noChangeArrowheads="1"/>
            </p:cNvSpPr>
            <p:nvPr/>
          </p:nvSpPr>
          <p:spPr bwMode="auto">
            <a:xfrm>
              <a:off x="4576" y="3464"/>
              <a:ext cx="1120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buFontTx/>
                <a:buNone/>
              </a:pPr>
              <a:r>
                <a:rPr lang="es-MX" sz="2000" b="1">
                  <a:latin typeface="Tahoma" pitchFamily="34" charset="0"/>
                </a:rPr>
                <a:t>Estadíos de proyecto</a:t>
              </a:r>
              <a:endParaRPr lang="en-US" sz="2000" b="1">
                <a:latin typeface="Tahoma" pitchFamily="34" charset="0"/>
              </a:endParaRPr>
            </a:p>
          </p:txBody>
        </p:sp>
        <p:sp>
          <p:nvSpPr>
            <p:cNvPr id="358428" name="Text Box 28"/>
            <p:cNvSpPr txBox="1">
              <a:spLocks noChangeArrowheads="1"/>
            </p:cNvSpPr>
            <p:nvPr/>
          </p:nvSpPr>
          <p:spPr bwMode="auto">
            <a:xfrm>
              <a:off x="2912" y="2920"/>
              <a:ext cx="235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FontTx/>
                <a:buNone/>
              </a:pPr>
              <a:r>
                <a:rPr lang="es-MX" sz="1400">
                  <a:solidFill>
                    <a:srgbClr val="000066"/>
                  </a:solidFill>
                  <a:latin typeface="Tahoma" pitchFamily="34" charset="0"/>
                </a:rPr>
                <a:t>Política pública (Marcos legales e instit.)</a:t>
              </a:r>
            </a:p>
          </p:txBody>
        </p:sp>
        <p:sp>
          <p:nvSpPr>
            <p:cNvPr id="358429" name="Oval 29"/>
            <p:cNvSpPr>
              <a:spLocks noChangeArrowheads="1"/>
            </p:cNvSpPr>
            <p:nvPr/>
          </p:nvSpPr>
          <p:spPr bwMode="auto">
            <a:xfrm>
              <a:off x="2832" y="3064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430" name="Text Box 30"/>
            <p:cNvSpPr txBox="1">
              <a:spLocks noChangeArrowheads="1"/>
            </p:cNvSpPr>
            <p:nvPr/>
          </p:nvSpPr>
          <p:spPr bwMode="auto">
            <a:xfrm>
              <a:off x="3408" y="3072"/>
              <a:ext cx="244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FontTx/>
                <a:buNone/>
              </a:pPr>
              <a:r>
                <a:rPr lang="es-MX" sz="1400">
                  <a:solidFill>
                    <a:srgbClr val="000066"/>
                  </a:solidFill>
                  <a:latin typeface="Tahoma" pitchFamily="34" charset="0"/>
                </a:rPr>
                <a:t>Estudios técnicos, factibilidad y estructuración</a:t>
              </a:r>
            </a:p>
          </p:txBody>
        </p:sp>
        <p:sp>
          <p:nvSpPr>
            <p:cNvPr id="358431" name="Oval 31"/>
            <p:cNvSpPr>
              <a:spLocks noChangeArrowheads="1"/>
            </p:cNvSpPr>
            <p:nvPr/>
          </p:nvSpPr>
          <p:spPr bwMode="auto">
            <a:xfrm>
              <a:off x="3264" y="320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432" name="Oval 32"/>
            <p:cNvSpPr>
              <a:spLocks noChangeArrowheads="1"/>
            </p:cNvSpPr>
            <p:nvPr/>
          </p:nvSpPr>
          <p:spPr bwMode="auto">
            <a:xfrm>
              <a:off x="3888" y="3392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58433" name="Text Box 33"/>
            <p:cNvSpPr txBox="1">
              <a:spLocks noChangeArrowheads="1"/>
            </p:cNvSpPr>
            <p:nvPr/>
          </p:nvSpPr>
          <p:spPr bwMode="auto">
            <a:xfrm>
              <a:off x="3928" y="3232"/>
              <a:ext cx="160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FontTx/>
                <a:buNone/>
              </a:pPr>
              <a:r>
                <a:rPr lang="es-MX" sz="1400">
                  <a:solidFill>
                    <a:srgbClr val="000066"/>
                  </a:solidFill>
                  <a:latin typeface="Tahoma" pitchFamily="34" charset="0"/>
                </a:rPr>
                <a:t>Financiamiento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842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0" dur="500"/>
                                        <p:tgtEl>
                                          <p:spTgt spid="3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58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736600" y="438150"/>
            <a:ext cx="6019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  <a:buFontTx/>
              <a:buNone/>
            </a:pPr>
            <a:r>
              <a:rPr lang="es-MX" sz="2800">
                <a:solidFill>
                  <a:srgbClr val="000066"/>
                </a:solidFill>
                <a:latin typeface="Tahoma" pitchFamily="34" charset="0"/>
              </a:rPr>
              <a:t>Problemática en APP y PPS</a:t>
            </a:r>
            <a:endParaRPr lang="en-US" sz="280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6896100" y="220980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8953" name="Text Box 9"/>
          <p:cNvSpPr txBox="1">
            <a:spLocks noChangeArrowheads="1"/>
          </p:cNvSpPr>
          <p:nvPr/>
        </p:nvSpPr>
        <p:spPr bwMode="auto">
          <a:xfrm>
            <a:off x="723900" y="2247900"/>
            <a:ext cx="777240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s-MX" sz="1800" u="sng">
                <a:solidFill>
                  <a:srgbClr val="000066"/>
                </a:solidFill>
                <a:latin typeface="Tahoma" pitchFamily="34" charset="0"/>
              </a:rPr>
              <a:t>Política pública (Marcos legales e institucionales)</a:t>
            </a:r>
          </a:p>
          <a:p>
            <a:pPr lvl="1" algn="l"/>
            <a:r>
              <a:rPr lang="es-MX" sz="1800">
                <a:solidFill>
                  <a:srgbClr val="000066"/>
                </a:solidFill>
                <a:latin typeface="Tahoma" pitchFamily="34" charset="0"/>
              </a:rPr>
              <a:t> Voluntad política y oposición politica a cambios legales</a:t>
            </a:r>
          </a:p>
          <a:p>
            <a:pPr lvl="1" algn="l"/>
            <a:r>
              <a:rPr lang="es-MX" sz="1800">
                <a:solidFill>
                  <a:srgbClr val="000066"/>
                </a:solidFill>
                <a:latin typeface="Tahoma" pitchFamily="34" charset="0"/>
              </a:rPr>
              <a:t> Marco legal insuficiente y sin traducirse en reglamentos precisos (estandarización metodológica) </a:t>
            </a:r>
          </a:p>
          <a:p>
            <a:pPr lvl="1" algn="l"/>
            <a:r>
              <a:rPr lang="es-MX" sz="1800">
                <a:solidFill>
                  <a:srgbClr val="000066"/>
                </a:solidFill>
                <a:latin typeface="Tahoma" pitchFamily="34" charset="0"/>
              </a:rPr>
              <a:t> Estructura de coordinación interinstitucional</a:t>
            </a:r>
          </a:p>
          <a:p>
            <a:pPr lvl="1" algn="l"/>
            <a:r>
              <a:rPr lang="es-MX" sz="1800">
                <a:solidFill>
                  <a:srgbClr val="000066"/>
                </a:solidFill>
                <a:latin typeface="Tahoma" pitchFamily="34" charset="0"/>
              </a:rPr>
              <a:t> Mecanismos de Resolución de controversias</a:t>
            </a:r>
          </a:p>
          <a:p>
            <a:pPr lvl="1" algn="l"/>
            <a:r>
              <a:rPr lang="es-MX" sz="1800">
                <a:solidFill>
                  <a:srgbClr val="000066"/>
                </a:solidFill>
                <a:latin typeface="Tahoma" pitchFamily="34" charset="0"/>
              </a:rPr>
              <a:t> Oposición de estructura organizacional</a:t>
            </a:r>
          </a:p>
          <a:p>
            <a:pPr lvl="1" algn="l"/>
            <a:r>
              <a:rPr lang="es-MX" sz="1800">
                <a:solidFill>
                  <a:srgbClr val="000066"/>
                </a:solidFill>
                <a:latin typeface="Tahoma" pitchFamily="34" charset="0"/>
              </a:rPr>
              <a:t> Capacidad técnica de equipos gubernamentales</a:t>
            </a:r>
          </a:p>
        </p:txBody>
      </p:sp>
      <p:sp>
        <p:nvSpPr>
          <p:cNvPr id="338956" name="AutoShape 12"/>
          <p:cNvSpPr>
            <a:spLocks noChangeArrowheads="1"/>
          </p:cNvSpPr>
          <p:nvPr/>
        </p:nvSpPr>
        <p:spPr bwMode="auto">
          <a:xfrm>
            <a:off x="266700" y="1752600"/>
            <a:ext cx="457200" cy="3733800"/>
          </a:xfrm>
          <a:prstGeom prst="downArrow">
            <a:avLst>
              <a:gd name="adj1" fmla="val 50000"/>
              <a:gd name="adj2" fmla="val 204167"/>
            </a:avLst>
          </a:prstGeom>
          <a:gradFill rotWithShape="0">
            <a:gsLst>
              <a:gs pos="0">
                <a:schemeClr val="hlink"/>
              </a:gs>
              <a:gs pos="100000">
                <a:srgbClr val="0000CC"/>
              </a:gs>
            </a:gsLst>
            <a:lin ang="0" scaled="1"/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38957" name="Oval 13"/>
          <p:cNvSpPr>
            <a:spLocks noChangeArrowheads="1"/>
          </p:cNvSpPr>
          <p:nvPr/>
        </p:nvSpPr>
        <p:spPr bwMode="auto">
          <a:xfrm>
            <a:off x="419100" y="22987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9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Text Box 2"/>
          <p:cNvSpPr txBox="1">
            <a:spLocks noChangeArrowheads="1"/>
          </p:cNvSpPr>
          <p:nvPr/>
        </p:nvSpPr>
        <p:spPr bwMode="auto">
          <a:xfrm>
            <a:off x="736600" y="425450"/>
            <a:ext cx="6807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  <a:buFontTx/>
              <a:buNone/>
            </a:pPr>
            <a:r>
              <a:rPr lang="es-MX" sz="2800">
                <a:solidFill>
                  <a:srgbClr val="000066"/>
                </a:solidFill>
                <a:latin typeface="Tahoma" pitchFamily="34" charset="0"/>
              </a:rPr>
              <a:t>Marcos Legales</a:t>
            </a:r>
            <a:endParaRPr lang="en-US" sz="280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362499" name="Rectangle 3"/>
          <p:cNvSpPr>
            <a:spLocks noChangeArrowheads="1"/>
          </p:cNvSpPr>
          <p:nvPr/>
        </p:nvSpPr>
        <p:spPr bwMode="auto">
          <a:xfrm>
            <a:off x="6858000" y="220980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2500" name="Rectangle 4"/>
          <p:cNvSpPr>
            <a:spLocks noChangeArrowheads="1"/>
          </p:cNvSpPr>
          <p:nvPr/>
        </p:nvSpPr>
        <p:spPr bwMode="auto">
          <a:xfrm>
            <a:off x="76200" y="5943600"/>
            <a:ext cx="1752600" cy="8382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2503" name="Text Box 7"/>
          <p:cNvSpPr txBox="1">
            <a:spLocks noChangeArrowheads="1"/>
          </p:cNvSpPr>
          <p:nvPr/>
        </p:nvSpPr>
        <p:spPr bwMode="auto">
          <a:xfrm>
            <a:off x="990600" y="2247900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s-MX" sz="1800">
                <a:solidFill>
                  <a:srgbClr val="000066"/>
                </a:solidFill>
                <a:latin typeface="Tahoma" pitchFamily="34" charset="0"/>
              </a:rPr>
              <a:t>Política pública: </a:t>
            </a:r>
            <a:r>
              <a:rPr lang="es-MX" sz="1800" u="sng">
                <a:solidFill>
                  <a:srgbClr val="000066"/>
                </a:solidFill>
                <a:latin typeface="Tahoma" pitchFamily="34" charset="0"/>
              </a:rPr>
              <a:t>Marcos legales</a:t>
            </a:r>
          </a:p>
        </p:txBody>
      </p:sp>
      <p:sp>
        <p:nvSpPr>
          <p:cNvPr id="362504" name="Text Box 8"/>
          <p:cNvSpPr txBox="1">
            <a:spLocks noChangeArrowheads="1"/>
          </p:cNvSpPr>
          <p:nvPr/>
        </p:nvSpPr>
        <p:spPr bwMode="auto">
          <a:xfrm>
            <a:off x="1371600" y="2628900"/>
            <a:ext cx="1676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s-MX" sz="1200">
                <a:solidFill>
                  <a:srgbClr val="000066"/>
                </a:solidFill>
                <a:latin typeface="Tahoma" pitchFamily="34" charset="0"/>
              </a:rPr>
              <a:t>Nayarit</a:t>
            </a:r>
          </a:p>
          <a:p>
            <a:pPr algn="l">
              <a:buFontTx/>
              <a:buNone/>
            </a:pPr>
            <a:r>
              <a:rPr lang="es-MX" sz="1200">
                <a:solidFill>
                  <a:srgbClr val="000066"/>
                </a:solidFill>
                <a:latin typeface="Tahoma" pitchFamily="34" charset="0"/>
              </a:rPr>
              <a:t>Durango</a:t>
            </a:r>
          </a:p>
          <a:p>
            <a:pPr algn="l">
              <a:buFontTx/>
              <a:buNone/>
            </a:pPr>
            <a:r>
              <a:rPr lang="es-MX" sz="1200">
                <a:solidFill>
                  <a:srgbClr val="000066"/>
                </a:solidFill>
                <a:latin typeface="Tahoma" pitchFamily="34" charset="0"/>
              </a:rPr>
              <a:t>Tabasco</a:t>
            </a:r>
          </a:p>
          <a:p>
            <a:pPr algn="l">
              <a:buFontTx/>
              <a:buNone/>
            </a:pPr>
            <a:endParaRPr lang="es-MX" sz="120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362506" name="AutoShape 10"/>
          <p:cNvSpPr>
            <a:spLocks noChangeArrowheads="1"/>
          </p:cNvSpPr>
          <p:nvPr/>
        </p:nvSpPr>
        <p:spPr bwMode="auto">
          <a:xfrm>
            <a:off x="533400" y="1752600"/>
            <a:ext cx="457200" cy="3733800"/>
          </a:xfrm>
          <a:prstGeom prst="downArrow">
            <a:avLst>
              <a:gd name="adj1" fmla="val 50000"/>
              <a:gd name="adj2" fmla="val 204167"/>
            </a:avLst>
          </a:prstGeom>
          <a:gradFill rotWithShape="0">
            <a:gsLst>
              <a:gs pos="0">
                <a:schemeClr val="hlink"/>
              </a:gs>
              <a:gs pos="100000">
                <a:srgbClr val="0000CC"/>
              </a:gs>
            </a:gsLst>
            <a:lin ang="0" scaled="1"/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62507" name="Oval 11"/>
          <p:cNvSpPr>
            <a:spLocks noChangeArrowheads="1"/>
          </p:cNvSpPr>
          <p:nvPr/>
        </p:nvSpPr>
        <p:spPr bwMode="auto">
          <a:xfrm>
            <a:off x="685800" y="22987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62510" name="Text Box 14"/>
          <p:cNvSpPr txBox="1">
            <a:spLocks noChangeArrowheads="1"/>
          </p:cNvSpPr>
          <p:nvPr/>
        </p:nvSpPr>
        <p:spPr bwMode="auto">
          <a:xfrm>
            <a:off x="2997200" y="2635250"/>
            <a:ext cx="1676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s-MX" sz="1200">
                <a:solidFill>
                  <a:srgbClr val="000066"/>
                </a:solidFill>
                <a:latin typeface="Tahoma" pitchFamily="34" charset="0"/>
              </a:rPr>
              <a:t>Michoacán</a:t>
            </a:r>
          </a:p>
          <a:p>
            <a:pPr algn="l">
              <a:buFontTx/>
              <a:buNone/>
            </a:pPr>
            <a:r>
              <a:rPr lang="es-MX" sz="1200">
                <a:solidFill>
                  <a:srgbClr val="000066"/>
                </a:solidFill>
                <a:latin typeface="Tahoma" pitchFamily="34" charset="0"/>
              </a:rPr>
              <a:t>Coahuila</a:t>
            </a:r>
          </a:p>
          <a:p>
            <a:pPr algn="l">
              <a:buFontTx/>
              <a:buNone/>
            </a:pPr>
            <a:r>
              <a:rPr lang="es-MX" sz="1200">
                <a:solidFill>
                  <a:srgbClr val="000066"/>
                </a:solidFill>
                <a:latin typeface="Tahoma" pitchFamily="34" charset="0"/>
              </a:rPr>
              <a:t>Chiapas</a:t>
            </a:r>
          </a:p>
          <a:p>
            <a:pPr algn="l">
              <a:buFontTx/>
              <a:buNone/>
            </a:pPr>
            <a:endParaRPr lang="es-MX" sz="120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362511" name="Text Box 15"/>
          <p:cNvSpPr txBox="1">
            <a:spLocks noChangeArrowheads="1"/>
          </p:cNvSpPr>
          <p:nvPr/>
        </p:nvSpPr>
        <p:spPr bwMode="auto">
          <a:xfrm>
            <a:off x="4622800" y="2638425"/>
            <a:ext cx="1676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s-MX" sz="1200">
                <a:solidFill>
                  <a:srgbClr val="000066"/>
                </a:solidFill>
                <a:latin typeface="Tahoma" pitchFamily="34" charset="0"/>
              </a:rPr>
              <a:t>Jalisco </a:t>
            </a:r>
          </a:p>
          <a:p>
            <a:pPr algn="l">
              <a:buFontTx/>
              <a:buNone/>
            </a:pPr>
            <a:r>
              <a:rPr lang="es-MX" sz="1200">
                <a:solidFill>
                  <a:srgbClr val="000066"/>
                </a:solidFill>
                <a:latin typeface="Tahoma" pitchFamily="34" charset="0"/>
              </a:rPr>
              <a:t>Estado de México</a:t>
            </a:r>
          </a:p>
          <a:p>
            <a:pPr algn="l">
              <a:buFontTx/>
              <a:buNone/>
            </a:pPr>
            <a:r>
              <a:rPr lang="es-MX" sz="1200">
                <a:solidFill>
                  <a:srgbClr val="000066"/>
                </a:solidFill>
                <a:latin typeface="Tahoma" pitchFamily="34" charset="0"/>
              </a:rPr>
              <a:t>Distrito Federal </a:t>
            </a:r>
          </a:p>
        </p:txBody>
      </p:sp>
      <p:sp>
        <p:nvSpPr>
          <p:cNvPr id="362512" name="Text Box 16"/>
          <p:cNvSpPr txBox="1">
            <a:spLocks noChangeArrowheads="1"/>
          </p:cNvSpPr>
          <p:nvPr/>
        </p:nvSpPr>
        <p:spPr bwMode="auto">
          <a:xfrm>
            <a:off x="1371600" y="3683000"/>
            <a:ext cx="67818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MX" sz="1800">
                <a:solidFill>
                  <a:srgbClr val="000066"/>
                </a:solidFill>
                <a:latin typeface="Tahoma" pitchFamily="34" charset="0"/>
              </a:rPr>
              <a:t>Marco legal sólido es necesario para fortalecer su capacidad de atracción de inversión privada por encima de sus correspondientes calificaciones crediticias y permitir la realización de políticas APP a un costo atractivo.</a:t>
            </a:r>
          </a:p>
          <a:p>
            <a:pPr algn="l"/>
            <a:r>
              <a:rPr lang="es-MX" sz="1800">
                <a:solidFill>
                  <a:srgbClr val="000066"/>
                </a:solidFill>
                <a:latin typeface="Tahoma" pitchFamily="34" charset="0"/>
              </a:rPr>
              <a:t>Garantizar que el pago del servicio en efecto se realize, siempre y cuando que el privado cumpla con lo establecido en el contrato de prestación de servicios respectivo. </a:t>
            </a:r>
          </a:p>
        </p:txBody>
      </p:sp>
      <p:sp>
        <p:nvSpPr>
          <p:cNvPr id="362513" name="Text Box 17"/>
          <p:cNvSpPr txBox="1">
            <a:spLocks noChangeArrowheads="1"/>
          </p:cNvSpPr>
          <p:nvPr/>
        </p:nvSpPr>
        <p:spPr bwMode="auto">
          <a:xfrm>
            <a:off x="6248400" y="2635250"/>
            <a:ext cx="1676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s-MX" sz="1200">
                <a:solidFill>
                  <a:srgbClr val="000066"/>
                </a:solidFill>
                <a:latin typeface="Tahoma" pitchFamily="34" charset="0"/>
              </a:rPr>
              <a:t>Aguascalientes</a:t>
            </a:r>
          </a:p>
          <a:p>
            <a:pPr algn="l">
              <a:buFontTx/>
              <a:buNone/>
            </a:pPr>
            <a:r>
              <a:rPr lang="es-MX" sz="1200">
                <a:solidFill>
                  <a:srgbClr val="000066"/>
                </a:solidFill>
                <a:latin typeface="Tahoma" pitchFamily="34" charset="0"/>
              </a:rPr>
              <a:t>Veracruz</a:t>
            </a:r>
          </a:p>
          <a:p>
            <a:pPr algn="l">
              <a:buFontTx/>
              <a:buNone/>
            </a:pPr>
            <a:r>
              <a:rPr lang="es-MX" sz="1200">
                <a:solidFill>
                  <a:srgbClr val="000066"/>
                </a:solidFill>
                <a:latin typeface="Tahoma" pitchFamily="34" charset="0"/>
              </a:rPr>
              <a:t>Guanajuato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2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2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4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Text Box 2"/>
          <p:cNvSpPr txBox="1">
            <a:spLocks noChangeArrowheads="1"/>
          </p:cNvSpPr>
          <p:nvPr/>
        </p:nvSpPr>
        <p:spPr bwMode="auto">
          <a:xfrm>
            <a:off x="736600" y="425450"/>
            <a:ext cx="6807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  <a:buFontTx/>
              <a:buNone/>
            </a:pPr>
            <a:r>
              <a:rPr lang="es-MX" sz="2800">
                <a:solidFill>
                  <a:srgbClr val="000066"/>
                </a:solidFill>
                <a:latin typeface="Tahoma" pitchFamily="34" charset="0"/>
              </a:rPr>
              <a:t>Marcos Legales</a:t>
            </a:r>
            <a:endParaRPr lang="en-US" sz="280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6858000" y="2209800"/>
            <a:ext cx="1371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76200" y="5943600"/>
            <a:ext cx="1752600" cy="838200"/>
          </a:xfrm>
          <a:prstGeom prst="rect">
            <a:avLst/>
          </a:prstGeom>
          <a:solidFill>
            <a:schemeClr val="bg1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2741" name="Text Box 5"/>
          <p:cNvSpPr txBox="1">
            <a:spLocks noChangeArrowheads="1"/>
          </p:cNvSpPr>
          <p:nvPr/>
        </p:nvSpPr>
        <p:spPr bwMode="auto">
          <a:xfrm>
            <a:off x="990600" y="2247900"/>
            <a:ext cx="518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s-MX" sz="1800">
                <a:solidFill>
                  <a:srgbClr val="000066"/>
                </a:solidFill>
                <a:latin typeface="Tahoma" pitchFamily="34" charset="0"/>
              </a:rPr>
              <a:t>Política pública: </a:t>
            </a:r>
            <a:r>
              <a:rPr lang="es-MX" sz="1800" u="sng">
                <a:solidFill>
                  <a:srgbClr val="000066"/>
                </a:solidFill>
                <a:latin typeface="Tahoma" pitchFamily="34" charset="0"/>
              </a:rPr>
              <a:t>Marcos legales</a:t>
            </a:r>
          </a:p>
        </p:txBody>
      </p:sp>
      <p:sp>
        <p:nvSpPr>
          <p:cNvPr id="372743" name="AutoShape 7"/>
          <p:cNvSpPr>
            <a:spLocks noChangeArrowheads="1"/>
          </p:cNvSpPr>
          <p:nvPr/>
        </p:nvSpPr>
        <p:spPr bwMode="auto">
          <a:xfrm>
            <a:off x="533400" y="1752600"/>
            <a:ext cx="457200" cy="3733800"/>
          </a:xfrm>
          <a:prstGeom prst="downArrow">
            <a:avLst>
              <a:gd name="adj1" fmla="val 50000"/>
              <a:gd name="adj2" fmla="val 204167"/>
            </a:avLst>
          </a:prstGeom>
          <a:gradFill rotWithShape="0">
            <a:gsLst>
              <a:gs pos="0">
                <a:schemeClr val="hlink"/>
              </a:gs>
              <a:gs pos="100000">
                <a:srgbClr val="0000CC"/>
              </a:gs>
            </a:gsLst>
            <a:lin ang="0" scaled="1"/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72744" name="Oval 8"/>
          <p:cNvSpPr>
            <a:spLocks noChangeArrowheads="1"/>
          </p:cNvSpPr>
          <p:nvPr/>
        </p:nvSpPr>
        <p:spPr bwMode="auto">
          <a:xfrm>
            <a:off x="685800" y="22987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72747" name="Text Box 11"/>
          <p:cNvSpPr txBox="1">
            <a:spLocks noChangeArrowheads="1"/>
          </p:cNvSpPr>
          <p:nvPr/>
        </p:nvSpPr>
        <p:spPr bwMode="auto">
          <a:xfrm>
            <a:off x="1371600" y="2743200"/>
            <a:ext cx="67818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MX" sz="1800" u="sng">
                <a:solidFill>
                  <a:srgbClr val="000066"/>
                </a:solidFill>
                <a:latin typeface="Tahoma" pitchFamily="34" charset="0"/>
              </a:rPr>
              <a:t>Prioridad</a:t>
            </a:r>
            <a:r>
              <a:rPr lang="es-MX" sz="1800">
                <a:solidFill>
                  <a:srgbClr val="000066"/>
                </a:solidFill>
                <a:latin typeface="Tahoma" pitchFamily="34" charset="0"/>
              </a:rPr>
              <a:t> a las previsiones para el cumplimiento de las </a:t>
            </a:r>
            <a:r>
              <a:rPr lang="es-MX" sz="1800" u="sng">
                <a:solidFill>
                  <a:srgbClr val="000066"/>
                </a:solidFill>
                <a:latin typeface="Tahoma" pitchFamily="34" charset="0"/>
              </a:rPr>
              <a:t>obligaciones contraídas en ejercicios anteriores</a:t>
            </a:r>
            <a:r>
              <a:rPr lang="es-MX" sz="1800">
                <a:solidFill>
                  <a:srgbClr val="000066"/>
                </a:solidFill>
                <a:latin typeface="Tahoma" pitchFamily="34" charset="0"/>
              </a:rPr>
              <a:t>.</a:t>
            </a:r>
          </a:p>
          <a:p>
            <a:pPr algn="l"/>
            <a:r>
              <a:rPr lang="es-MX" sz="1800">
                <a:solidFill>
                  <a:srgbClr val="000066"/>
                </a:solidFill>
                <a:latin typeface="Tahoma" pitchFamily="34" charset="0"/>
              </a:rPr>
              <a:t>Celebración de contratos de obras públicas que </a:t>
            </a:r>
            <a:r>
              <a:rPr lang="es-MX" sz="1800" u="sng">
                <a:solidFill>
                  <a:srgbClr val="000066"/>
                </a:solidFill>
                <a:latin typeface="Tahoma" pitchFamily="34" charset="0"/>
              </a:rPr>
              <a:t>rebasen las asignaciones presupuestales del año en curso</a:t>
            </a:r>
            <a:r>
              <a:rPr lang="es-MX" sz="1800">
                <a:solidFill>
                  <a:srgbClr val="000066"/>
                </a:solidFill>
                <a:latin typeface="Tahoma" pitchFamily="34" charset="0"/>
              </a:rPr>
              <a:t>. Los compromisos excedentes no cubiertos quedarán sujetos, para los fines de su ejecución y pago, a la </a:t>
            </a:r>
            <a:r>
              <a:rPr lang="es-MX" sz="1800" u="sng">
                <a:solidFill>
                  <a:srgbClr val="000066"/>
                </a:solidFill>
                <a:latin typeface="Tahoma" pitchFamily="34" charset="0"/>
              </a:rPr>
              <a:t>disponibilidad presupuestal de los años subsecuentes</a:t>
            </a:r>
            <a:r>
              <a:rPr lang="es-MX" sz="1800">
                <a:solidFill>
                  <a:srgbClr val="000066"/>
                </a:solidFill>
                <a:latin typeface="Tahoma" pitchFamily="34" charset="0"/>
              </a:rPr>
              <a:t>.</a:t>
            </a:r>
          </a:p>
          <a:p>
            <a:pPr algn="l"/>
            <a:r>
              <a:rPr lang="es-MX" sz="1800">
                <a:solidFill>
                  <a:srgbClr val="000066"/>
                </a:solidFill>
                <a:latin typeface="Tahoma" pitchFamily="34" charset="0"/>
              </a:rPr>
              <a:t>Asignación de presupuesto </a:t>
            </a:r>
            <a:r>
              <a:rPr lang="es-MX" sz="1800" u="sng">
                <a:solidFill>
                  <a:srgbClr val="000066"/>
                </a:solidFill>
                <a:latin typeface="Tahoma" pitchFamily="34" charset="0"/>
              </a:rPr>
              <a:t>multianual</a:t>
            </a:r>
            <a:r>
              <a:rPr lang="es-MX" sz="1800">
                <a:solidFill>
                  <a:srgbClr val="000066"/>
                </a:solidFill>
                <a:latin typeface="Tahoma" pitchFamily="34" charset="0"/>
              </a:rPr>
              <a:t> al gasto de inversión.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2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444500" y="1685925"/>
            <a:ext cx="81534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90513" indent="-290513" algn="just">
              <a:spcBef>
                <a:spcPct val="75000"/>
              </a:spcBef>
              <a:spcAft>
                <a:spcPct val="25000"/>
              </a:spcAft>
              <a:buFontTx/>
              <a:buNone/>
            </a:pPr>
            <a:r>
              <a:rPr lang="es-MX" sz="2000" b="1">
                <a:solidFill>
                  <a:srgbClr val="000066"/>
                </a:solidFill>
                <a:latin typeface="Tahoma" pitchFamily="34" charset="0"/>
              </a:rPr>
              <a:t>Adecuación del marco legal vigente para el desarrollo de proyectos de APP’s</a:t>
            </a:r>
          </a:p>
          <a:p>
            <a:pPr marL="290513" indent="-290513" algn="just">
              <a:spcBef>
                <a:spcPct val="75000"/>
              </a:spcBef>
              <a:spcAft>
                <a:spcPct val="25000"/>
              </a:spcAft>
            </a:pPr>
            <a:r>
              <a:rPr lang="es-MX" sz="2000">
                <a:solidFill>
                  <a:srgbClr val="000066"/>
                </a:solidFill>
                <a:latin typeface="Tahoma" pitchFamily="34" charset="0"/>
              </a:rPr>
              <a:t>Elaboración de una iniciativa de ley específica para el desarrollo de proyectos de APP que pueda ser llevada ante los Congresos locales para aprobación.</a:t>
            </a:r>
          </a:p>
          <a:p>
            <a:pPr marL="290513" indent="-290513" algn="just">
              <a:spcBef>
                <a:spcPct val="75000"/>
              </a:spcBef>
              <a:spcAft>
                <a:spcPct val="25000"/>
              </a:spcAft>
            </a:pPr>
            <a:r>
              <a:rPr lang="es-MX" sz="2000">
                <a:solidFill>
                  <a:srgbClr val="000066"/>
                </a:solidFill>
                <a:latin typeface="Tahoma" pitchFamily="34" charset="0"/>
              </a:rPr>
              <a:t>Propuesta de adecuación de leyes adicionales necesarias para la operación de la ley específica para el desarrollo de APP’s.</a:t>
            </a:r>
            <a:endParaRPr lang="en-US" sz="2000" b="1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366595" name="Text Box 3"/>
          <p:cNvSpPr txBox="1">
            <a:spLocks noChangeArrowheads="1"/>
          </p:cNvSpPr>
          <p:nvPr/>
        </p:nvSpPr>
        <p:spPr bwMode="auto">
          <a:xfrm>
            <a:off x="736600" y="438150"/>
            <a:ext cx="81788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75000"/>
              </a:lnSpc>
              <a:buFontTx/>
              <a:buNone/>
            </a:pPr>
            <a:r>
              <a:rPr lang="es-MX" sz="2800">
                <a:solidFill>
                  <a:srgbClr val="000066"/>
                </a:solidFill>
                <a:latin typeface="Tahoma" pitchFamily="34" charset="0"/>
              </a:rPr>
              <a:t>PIAPPEM</a:t>
            </a:r>
            <a:endParaRPr lang="en-US" sz="2800">
              <a:solidFill>
                <a:srgbClr val="000066"/>
              </a:solidFill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s-MX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s-MX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6357</TotalTime>
  <Words>1232</Words>
  <Application>Microsoft Office PowerPoint</Application>
  <PresentationFormat>On-screen Show (4:3)</PresentationFormat>
  <Paragraphs>220</Paragraphs>
  <Slides>21</Slides>
  <Notes>19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Tahoma</vt:lpstr>
      <vt:lpstr>Arial</vt:lpstr>
      <vt:lpstr>Times New Roman</vt:lpstr>
      <vt:lpstr>Symbol</vt:lpstr>
      <vt:lpstr>Arial Black</vt:lpstr>
      <vt:lpstr>Default Design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Inter American Development Bank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Instrumentos en apoyo a APPs</dc:title>
  <dc:creator>monicapa</dc:creator>
  <cp:lastModifiedBy>anarod</cp:lastModifiedBy>
  <cp:revision>143</cp:revision>
  <dcterms:created xsi:type="dcterms:W3CDTF">2007-07-11T22:57:23Z</dcterms:created>
  <dcterms:modified xsi:type="dcterms:W3CDTF">2010-07-12T06:42:07Z</dcterms:modified>
</cp:coreProperties>
</file>