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7"/>
  </p:notesMasterIdLst>
  <p:sldIdLst>
    <p:sldId id="256" r:id="rId2"/>
    <p:sldId id="272" r:id="rId3"/>
    <p:sldId id="273" r:id="rId4"/>
    <p:sldId id="274" r:id="rId5"/>
    <p:sldId id="275" r:id="rId6"/>
    <p:sldId id="276" r:id="rId7"/>
    <p:sldId id="292" r:id="rId8"/>
    <p:sldId id="291" r:id="rId9"/>
    <p:sldId id="268" r:id="rId10"/>
    <p:sldId id="269" r:id="rId11"/>
    <p:sldId id="270" r:id="rId12"/>
    <p:sldId id="294" r:id="rId13"/>
    <p:sldId id="293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71" r:id="rId24"/>
    <p:sldId id="259" r:id="rId25"/>
    <p:sldId id="260" r:id="rId26"/>
    <p:sldId id="261" r:id="rId27"/>
    <p:sldId id="262" r:id="rId28"/>
    <p:sldId id="263" r:id="rId29"/>
    <p:sldId id="264" r:id="rId30"/>
    <p:sldId id="278" r:id="rId31"/>
    <p:sldId id="267" r:id="rId32"/>
    <p:sldId id="279" r:id="rId33"/>
    <p:sldId id="280" r:id="rId34"/>
    <p:sldId id="281" r:id="rId35"/>
    <p:sldId id="266" r:id="rId36"/>
  </p:sldIdLst>
  <p:sldSz cx="9144000" cy="6858000" type="screen4x3"/>
  <p:notesSz cx="6858000" cy="9144000"/>
  <p:embeddedFontLst>
    <p:embeddedFont>
      <p:font typeface="Tahoma" pitchFamily="34" charset="0"/>
      <p:regular r:id="rId38"/>
      <p:bold r:id="rId39"/>
    </p:embeddedFont>
    <p:embeddedFont>
      <p:font typeface="Verdana" pitchFamily="34" charset="0"/>
      <p:regular r:id="rId40"/>
      <p:bold r:id="rId41"/>
      <p:italic r:id="rId42"/>
      <p:boldItalic r:id="rId4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6" autoAdjust="0"/>
    <p:restoredTop sz="93868" autoAdjust="0"/>
  </p:normalViewPr>
  <p:slideViewPr>
    <p:cSldViewPr>
      <p:cViewPr>
        <p:scale>
          <a:sx n="50" d="100"/>
          <a:sy n="50" d="100"/>
        </p:scale>
        <p:origin x="-94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5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6.fntdata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17.xml"/><Relationship Id="rId1" Type="http://schemas.openxmlformats.org/officeDocument/2006/relationships/slide" Target="slides/slide3.xml"/><Relationship Id="rId4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B392B3-8667-4A60-B738-D272C858C1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51D2E-1503-4D68-91AD-EECE88F2F913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Macro impact</a:t>
            </a:r>
            <a:r>
              <a:rPr lang="en-US"/>
              <a:t>:  costo fiscal en ingresos aduaneras, impacto en empleo (fin de quotas), tipo de cambio bilateral con paises vecinos y socios en comercio</a:t>
            </a:r>
          </a:p>
          <a:p>
            <a:r>
              <a:rPr lang="en-US" b="1"/>
              <a:t>Nueva agenda de competitividad</a:t>
            </a:r>
            <a:r>
              <a:rPr lang="en-US"/>
              <a:t>:  infraestructura básica, mercados laborales, reglas del mercado (garantias mobiliarias y inmobilarias), costos de hacer negocios</a:t>
            </a:r>
          </a:p>
          <a:p>
            <a:endParaRPr lang="en-US"/>
          </a:p>
          <a:p>
            <a:r>
              <a:rPr lang="en-US"/>
              <a:t>Inversión en planta y equipo para expansión de producción y mejora de productos/servicios</a:t>
            </a:r>
          </a:p>
          <a:p>
            <a:r>
              <a:rPr lang="en-US" b="1"/>
              <a:t>Comercializacíon</a:t>
            </a:r>
            <a:r>
              <a:rPr lang="en-US"/>
              <a:t>:  identificación de nuevos mercados y nichos de productos, </a:t>
            </a:r>
          </a:p>
          <a:p>
            <a:r>
              <a:rPr lang="en-US" b="1"/>
              <a:t>Nuevo modelo</a:t>
            </a:r>
            <a:r>
              <a:rPr lang="en-US"/>
              <a:t>: innovación (autodescubrimiento), mejoras en calidad, precio, y entrega de producto, aplicación de tecnología y desarrollo de capital humano, cadenas productivas,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B6446-F548-4D2B-9FDF-60FE2B9BE8B4}" type="slidenum">
              <a:rPr lang="en-US"/>
              <a:pPr/>
              <a:t>8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Macro impact</a:t>
            </a:r>
            <a:r>
              <a:rPr lang="en-US"/>
              <a:t>:  costo fiscal en ingresos aduaneras, impacto en empleo (fin de quotas), tipo de cambio bilateral con paises vecinos y socios en comercio</a:t>
            </a:r>
          </a:p>
          <a:p>
            <a:r>
              <a:rPr lang="en-US" b="1"/>
              <a:t>Nueva agenda de competitividad</a:t>
            </a:r>
            <a:r>
              <a:rPr lang="en-US"/>
              <a:t>:  infraestructura básica, mercados laborales, reglas del mercado (garantias mobiliarias y inmobilarias), costos de hacer negocios</a:t>
            </a:r>
          </a:p>
          <a:p>
            <a:endParaRPr lang="en-US"/>
          </a:p>
          <a:p>
            <a:r>
              <a:rPr lang="en-US"/>
              <a:t>Inversión en planta y equipoDes para expansión de producción y mejora de productos/servicios</a:t>
            </a:r>
          </a:p>
          <a:p>
            <a:r>
              <a:rPr lang="en-US" b="1"/>
              <a:t>Comercializacíon</a:t>
            </a:r>
            <a:r>
              <a:rPr lang="en-US"/>
              <a:t>:  identificación de nuevos mercados y nichos de productos, </a:t>
            </a:r>
          </a:p>
          <a:p>
            <a:r>
              <a:rPr lang="en-US" b="1"/>
              <a:t>Nuevo modelo</a:t>
            </a:r>
            <a:r>
              <a:rPr lang="en-US"/>
              <a:t>: innovación (autodescubrimiento), mejoras en calidad, precio, y entrega de producto, aplicación de tecnología y desarrollo de capital humano, cadenas productivas,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ED177-A90E-42B8-858F-AB6066EF67D7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 productividad de PYMES es 45% de la gran empresa en AL, en EEUU y Europa es 65%.</a:t>
            </a:r>
          </a:p>
          <a:p>
            <a:r>
              <a:rPr lang="en-US" b="1"/>
              <a:t>Clima de negocios</a:t>
            </a:r>
            <a:r>
              <a:rPr lang="en-US"/>
              <a:t>:  infraestructura, regulación y instituciones,, desarrollo de mercados de capitales y financieras, provisión de recursos humanos; aceso a tecnologia para la innovación, promoción de exportacicones y atracción de IED, liberalización de intercambio, armonización de normas, (WEF tipo de temas) (BID, FOMIN)</a:t>
            </a:r>
          </a:p>
          <a:p>
            <a:r>
              <a:rPr lang="en-US" b="1"/>
              <a:t>Desarrollo empresarial</a:t>
            </a:r>
            <a:r>
              <a:rPr lang="en-US"/>
              <a:t>:  mejora en productividad de la empresa, formación de cadenas productivas y agglomeraciones, entrenamiento especializado, formación de mercados de servicios,  diseminación de tecnologia a la empresa, promoción de empresariado. (FOMIN, BID)</a:t>
            </a:r>
          </a:p>
          <a:p>
            <a:r>
              <a:rPr lang="en-US" b="1"/>
              <a:t>Capital</a:t>
            </a:r>
            <a:r>
              <a:rPr lang="en-US"/>
              <a:t>: acceso a capital y fondos de largo plazo, (CII, FOMIN, PRI)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0AA28-A46A-42C4-85B2-E4D450F4609D}" type="slidenum">
              <a:rPr lang="en-US"/>
              <a:pPr/>
              <a:t>11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Empresa:  FOMOTEC, inversiones (CII),</a:t>
            </a:r>
          </a:p>
          <a:p>
            <a:r>
              <a:rPr lang="en-US"/>
              <a:t>Cluster: Santiago de los Caballeros, Compite Panama</a:t>
            </a:r>
          </a:p>
          <a:p>
            <a:r>
              <a:rPr lang="en-US"/>
              <a:t>Sector/Temas:  Competencia, infraestructura y reformas</a:t>
            </a:r>
          </a:p>
          <a:p>
            <a:r>
              <a:rPr lang="en-US"/>
              <a:t>Nación: reformas sectoriales</a:t>
            </a:r>
          </a:p>
          <a:p>
            <a:r>
              <a:rPr lang="en-US"/>
              <a:t>Region:  armonización de aduanas y normas fito y zoosanitarias, normas tecnicas, CMC,  PPP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B9521-88DA-4D50-8DEE-057078629FD6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81CD-7F1D-4625-947B-9FB5757711B4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9FC86-7A55-48C4-8797-549F49BE33F5}" type="slidenum">
              <a:rPr lang="en-US"/>
              <a:pPr/>
              <a:t>31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Prest. Gobierno y co-participación (A/B)</a:t>
            </a:r>
          </a:p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CF23F-E95A-43F5-AFD6-FA18BC77C460}" type="slidenum">
              <a:rPr lang="en-US"/>
              <a:pPr/>
              <a:t>32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Macro impacto:  Costos upfront con perdida de ingresos tributarios, perdida de empleos con fin de qoutas textileras</a:t>
            </a:r>
          </a:p>
          <a:p>
            <a:endParaRPr lang="es-ES_tradnl"/>
          </a:p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FF3DF-3A09-4A87-B812-75131BB61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438EB-8553-4B9C-A18C-B249E65B9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5289E-F6FA-43F9-9668-30304A002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E6E17-5018-4BF4-8C6F-937B0B419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D1D9F-E5C4-4928-80E4-4566A57B6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10E18-91F9-49A2-8E03-0E8629995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06643-C634-42D3-BA35-A0B01F7DF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BE52-07B7-4942-92AB-520A3D953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99217-494E-45A9-A5A6-D882FFA78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50F0A-3F15-44D2-8097-2A7F74239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D7F27-572B-4B02-ADB3-488771F2A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77777">
                <a:gamma/>
                <a:shade val="60784"/>
                <a:invGamma/>
              </a:srgbClr>
            </a:gs>
            <a:gs pos="50000">
              <a:srgbClr val="777777"/>
            </a:gs>
            <a:gs pos="100000">
              <a:srgbClr val="777777">
                <a:gamma/>
                <a:shade val="6078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A3B0CA-49D7-4F59-AD75-78691810E85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93113" cy="636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R" sz="3200"/>
              <a:t>Los Retos para PYMES en el Mundo Pos-CAFTA</a:t>
            </a:r>
          </a:p>
          <a:p>
            <a:pPr algn="ctr"/>
            <a:endParaRPr lang="es-CR" sz="3200"/>
          </a:p>
          <a:p>
            <a:pPr algn="ctr"/>
            <a:endParaRPr lang="es-CR" sz="3200"/>
          </a:p>
          <a:p>
            <a:pPr algn="ctr"/>
            <a:endParaRPr lang="es-CR" sz="3200"/>
          </a:p>
          <a:p>
            <a:pPr algn="ctr"/>
            <a:endParaRPr lang="es-CR" sz="3200"/>
          </a:p>
          <a:p>
            <a:pPr algn="ctr"/>
            <a:r>
              <a:rPr lang="es-CR" sz="3200"/>
              <a:t>Martin D. Chrisney</a:t>
            </a:r>
          </a:p>
          <a:p>
            <a:pPr algn="ctr"/>
            <a:r>
              <a:rPr lang="es-CR"/>
              <a:t>Banco Interamericano de Desarrollo</a:t>
            </a:r>
          </a:p>
          <a:p>
            <a:pPr algn="ctr"/>
            <a:r>
              <a:rPr lang="es-CR"/>
              <a:t>Region II, Infraestructura B</a:t>
            </a:r>
            <a:r>
              <a:rPr lang="en-US"/>
              <a:t>ásica y Finanzas</a:t>
            </a:r>
            <a:endParaRPr lang="es-CR"/>
          </a:p>
          <a:p>
            <a:pPr algn="ctr"/>
            <a:endParaRPr lang="es-CR"/>
          </a:p>
          <a:p>
            <a:pPr algn="ctr"/>
            <a:r>
              <a:rPr lang="es-CR" sz="2800"/>
              <a:t>4 de noviembre de 2004</a:t>
            </a:r>
          </a:p>
          <a:p>
            <a:pPr algn="ctr"/>
            <a:r>
              <a:rPr lang="es-CR" sz="2800"/>
              <a:t>Comalapa,  El Salvador</a:t>
            </a:r>
          </a:p>
          <a:p>
            <a:pPr algn="ctr"/>
            <a:endParaRPr lang="es-CR" sz="2800"/>
          </a:p>
          <a:p>
            <a:pPr algn="ctr"/>
            <a:endParaRPr lang="es-CR" sz="3200"/>
          </a:p>
          <a:p>
            <a:pPr algn="ctr"/>
            <a:endParaRPr lang="es-CR" sz="320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27488" y="2184400"/>
            <a:ext cx="925512" cy="1092200"/>
            <a:chOff x="153" y="3408"/>
            <a:chExt cx="583" cy="688"/>
          </a:xfrm>
        </p:grpSpPr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219200" y="5638800"/>
            <a:ext cx="6705600" cy="762000"/>
            <a:chOff x="912" y="3552"/>
            <a:chExt cx="4224" cy="480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912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BID</a:t>
              </a:r>
              <a:endParaRPr lang="es-ES" sz="2800" b="1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2016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PRI</a:t>
              </a:r>
              <a:endParaRPr lang="es-ES" sz="2800" b="1"/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3168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FOMIN</a:t>
              </a:r>
              <a:endParaRPr lang="es-ES" sz="2800" b="1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4272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CII</a:t>
              </a:r>
              <a:endParaRPr lang="es-ES" sz="2800" b="1"/>
            </a:p>
          </p:txBody>
        </p:sp>
      </p:grp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447800" y="990600"/>
            <a:ext cx="6324600" cy="388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871913" y="50292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Proyectos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524000" y="510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362200" y="510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200400" y="510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410200" y="510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248400" y="510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010400" y="510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990600" y="1371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971800" y="4191000"/>
            <a:ext cx="3048000" cy="5191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Clima de negocios</a:t>
            </a:r>
            <a:endParaRPr lang="es-ES" sz="2800" b="1"/>
          </a:p>
        </p:txBody>
      </p:sp>
      <p:grpSp>
        <p:nvGrpSpPr>
          <p:cNvPr id="18461" name="Group 29"/>
          <p:cNvGrpSpPr>
            <a:grpSpLocks/>
          </p:cNvGrpSpPr>
          <p:nvPr/>
        </p:nvGrpSpPr>
        <p:grpSpPr bwMode="auto">
          <a:xfrm>
            <a:off x="2209800" y="914400"/>
            <a:ext cx="4800600" cy="3141663"/>
            <a:chOff x="1392" y="576"/>
            <a:chExt cx="3024" cy="1979"/>
          </a:xfrm>
        </p:grpSpPr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392" y="576"/>
              <a:ext cx="3024" cy="192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  <a:p>
              <a:pPr algn="ctr"/>
              <a:endParaRPr lang="es-ES"/>
            </a:p>
            <a:p>
              <a:pPr algn="ctr"/>
              <a:endParaRPr lang="es-ES"/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2016" y="1824"/>
              <a:ext cx="1680" cy="7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800" b="1"/>
                <a:t>Desarrollo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s-ES_tradnl" sz="2800" b="1"/>
                <a:t>empresarial</a:t>
              </a:r>
              <a:endParaRPr lang="es-ES" sz="2800" b="1"/>
            </a:p>
          </p:txBody>
        </p:sp>
      </p:grpSp>
      <p:grpSp>
        <p:nvGrpSpPr>
          <p:cNvPr id="18460" name="Group 28"/>
          <p:cNvGrpSpPr>
            <a:grpSpLocks/>
          </p:cNvGrpSpPr>
          <p:nvPr/>
        </p:nvGrpSpPr>
        <p:grpSpPr bwMode="auto">
          <a:xfrm>
            <a:off x="3048000" y="914400"/>
            <a:ext cx="3124200" cy="1981200"/>
            <a:chOff x="1920" y="576"/>
            <a:chExt cx="1968" cy="1248"/>
          </a:xfrm>
        </p:grpSpPr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1920" y="624"/>
              <a:ext cx="1968" cy="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000" b="1">
                <a:solidFill>
                  <a:schemeClr val="bg1"/>
                </a:solidFill>
              </a:endParaRPr>
            </a:p>
          </p:txBody>
        </p:sp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2448" y="576"/>
              <a:ext cx="912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1800" b="1">
                <a:solidFill>
                  <a:schemeClr val="bg1"/>
                </a:solidFill>
              </a:endParaRP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2400" y="1353"/>
              <a:ext cx="1104" cy="32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800" b="1"/>
                <a:t>Capital</a:t>
              </a:r>
              <a:endParaRPr lang="es-ES" sz="2800" b="1"/>
            </a:p>
          </p:txBody>
        </p:sp>
      </p:grpSp>
      <p:grpSp>
        <p:nvGrpSpPr>
          <p:cNvPr id="18454" name="Group 22"/>
          <p:cNvGrpSpPr>
            <a:grpSpLocks/>
          </p:cNvGrpSpPr>
          <p:nvPr/>
        </p:nvGrpSpPr>
        <p:grpSpPr bwMode="auto">
          <a:xfrm>
            <a:off x="228600" y="303213"/>
            <a:ext cx="8915400" cy="5259387"/>
            <a:chOff x="144" y="191"/>
            <a:chExt cx="5616" cy="3313"/>
          </a:xfrm>
        </p:grpSpPr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32" y="1152"/>
              <a:ext cx="1296" cy="63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/>
                <a:t>Consenso y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s-ES_tradnl" b="1"/>
                <a:t>diálogo</a:t>
              </a:r>
              <a:endParaRPr lang="es-ES" b="1"/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4080" y="1248"/>
              <a:ext cx="1488" cy="97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/>
                <a:t>Investigación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s-ES_tradnl" b="1"/>
                <a:t>y análisis</a:t>
              </a:r>
            </a:p>
            <a:p>
              <a:pPr algn="ctr" eaLnBrk="0" hangingPunct="0">
                <a:spcBef>
                  <a:spcPct val="50000"/>
                </a:spcBef>
              </a:pPr>
              <a:endParaRPr lang="es-ES" b="1"/>
            </a:p>
          </p:txBody>
        </p:sp>
        <p:sp>
          <p:nvSpPr>
            <p:cNvPr id="18457" name="AutoShape 25"/>
            <p:cNvSpPr>
              <a:spLocks noChangeArrowheads="1"/>
            </p:cNvSpPr>
            <p:nvPr/>
          </p:nvSpPr>
          <p:spPr bwMode="auto">
            <a:xfrm>
              <a:off x="144" y="1680"/>
              <a:ext cx="384" cy="1824"/>
            </a:xfrm>
            <a:prstGeom prst="curvedRightArrow">
              <a:avLst>
                <a:gd name="adj1" fmla="val 95000"/>
                <a:gd name="adj2" fmla="val 190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AutoShape 26"/>
            <p:cNvSpPr>
              <a:spLocks noChangeArrowheads="1"/>
            </p:cNvSpPr>
            <p:nvPr/>
          </p:nvSpPr>
          <p:spPr bwMode="auto">
            <a:xfrm rot="10985692">
              <a:off x="5184" y="1584"/>
              <a:ext cx="576" cy="1872"/>
            </a:xfrm>
            <a:prstGeom prst="curvedRightArrow">
              <a:avLst>
                <a:gd name="adj1" fmla="val 65000"/>
                <a:gd name="adj2" fmla="val 130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 rot="10838652">
              <a:off x="1104" y="191"/>
              <a:ext cx="3359" cy="385"/>
            </a:xfrm>
            <a:prstGeom prst="curvedUpArrow">
              <a:avLst>
                <a:gd name="adj1" fmla="val 174494"/>
                <a:gd name="adj2" fmla="val 348987"/>
                <a:gd name="adj3" fmla="val 2360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s-ES" sz="1400">
                <a:solidFill>
                  <a:schemeClr val="tx2"/>
                </a:solidFill>
              </a:endParaRPr>
            </a:p>
          </p:txBody>
        </p:sp>
      </p:grp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18463" name="Picture 3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>
          <a:xfrm>
            <a:off x="1295400" y="2514600"/>
            <a:ext cx="6172200" cy="11430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AR">
                <a:latin typeface="Verdana" pitchFamily="34" charset="0"/>
                <a:cs typeface="Times New Roman" pitchFamily="18" charset="0"/>
              </a:rPr>
              <a:t/>
            </a:r>
            <a:br>
              <a:rPr lang="es-AR">
                <a:latin typeface="Verdana" pitchFamily="34" charset="0"/>
                <a:cs typeface="Times New Roman" pitchFamily="18" charset="0"/>
              </a:rPr>
            </a:br>
            <a:r>
              <a:rPr lang="es-AR">
                <a:latin typeface="Verdana" pitchFamily="34" charset="0"/>
                <a:cs typeface="Times New Roman" pitchFamily="18" charset="0"/>
              </a:rPr>
              <a:t/>
            </a:r>
            <a:br>
              <a:rPr lang="es-AR">
                <a:latin typeface="Verdana" pitchFamily="34" charset="0"/>
                <a:cs typeface="Times New Roman" pitchFamily="18" charset="0"/>
              </a:rPr>
            </a:br>
            <a:r>
              <a:rPr lang="es-AR">
                <a:latin typeface="Verdana" pitchFamily="34" charset="0"/>
                <a:cs typeface="Times New Roman" pitchFamily="18" charset="0"/>
              </a:rPr>
              <a:t/>
            </a:r>
            <a:br>
              <a:rPr lang="es-AR">
                <a:latin typeface="Verdana" pitchFamily="34" charset="0"/>
                <a:cs typeface="Times New Roman" pitchFamily="18" charset="0"/>
              </a:rPr>
            </a:br>
            <a:endParaRPr lang="es-AR"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19463" name="Picture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048000" y="53022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733800" y="5530850"/>
            <a:ext cx="178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Empresa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33800" y="43561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Cluster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3124200" y="42354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276600" y="339725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Sector/Temas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124200" y="32448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733800" y="23304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Nación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124200" y="21780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810000" y="14160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Región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169863" y="0"/>
            <a:ext cx="8974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chemeClr val="tx2"/>
                </a:solidFill>
              </a:rPr>
              <a:t>Niveles de actuación</a:t>
            </a: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BO"/>
              <a:t>Lecciones aprendidas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3200" b="1"/>
              <a:t>Temas pendientes: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s-ES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s-ES"/>
              <a:t>Proporcionen soluciones de largo plazo, reconociendo los altos costos de ajuste ¨up front¨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s-ES"/>
              <a:t>Identificar una secuencia a los cambios en base factores condicionantes (políticos y económicos)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s-ES"/>
              <a:t>Promover un dialogo y concertación entre los sectores públicos y privados:  “bottom up approach</a:t>
            </a:r>
            <a:r>
              <a:rPr lang="en-US"/>
              <a:t>”</a:t>
            </a:r>
            <a:endParaRPr lang="es-ES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s-ES"/>
              <a:t>Defina metas tangibles y medibles para evaluar y monitorear el proceso de ajuste:  “low hanging fruit” (BCI)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309938" y="1819275"/>
            <a:ext cx="2279650" cy="658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R" sz="5400"/>
              <a:t>Gracias</a:t>
            </a:r>
          </a:p>
          <a:p>
            <a:pPr algn="ctr"/>
            <a:endParaRPr lang="es-CR" sz="5400"/>
          </a:p>
          <a:p>
            <a:pPr algn="ctr"/>
            <a:endParaRPr lang="es-CR" sz="5400"/>
          </a:p>
          <a:p>
            <a:pPr algn="ctr"/>
            <a:endParaRPr lang="es-CR" sz="5400"/>
          </a:p>
          <a:p>
            <a:pPr algn="ctr"/>
            <a:endParaRPr lang="es-CR" sz="5400"/>
          </a:p>
          <a:p>
            <a:pPr algn="ctr"/>
            <a:endParaRPr lang="es-CR" sz="4800"/>
          </a:p>
          <a:p>
            <a:pPr algn="ctr"/>
            <a:endParaRPr lang="es-CR" sz="5400"/>
          </a:p>
          <a:p>
            <a:pPr algn="ctr"/>
            <a:endParaRPr lang="es-CR" sz="5400"/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8218488" y="0"/>
            <a:ext cx="925512" cy="1092200"/>
            <a:chOff x="153" y="3408"/>
            <a:chExt cx="583" cy="688"/>
          </a:xfrm>
        </p:grpSpPr>
        <p:pic>
          <p:nvPicPr>
            <p:cNvPr id="53252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" sz="4000" b="1"/>
              <a:t>Cómo potenciar el aprovechamiento de las oportunidades?</a:t>
            </a:r>
            <a:endParaRPr lang="en-US" sz="4000" b="1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67038"/>
            <a:ext cx="7772400" cy="3128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>
                <a:solidFill>
                  <a:schemeClr val="tx2"/>
                </a:solidFill>
                <a:sym typeface="Symbol" pitchFamily="18" charset="2"/>
              </a:rPr>
              <a:t>Del sector público:</a:t>
            </a:r>
            <a:endParaRPr lang="es-ES" sz="2800" b="1"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Políticas y regulaciones apropiadas que generen un buen clima de negocios.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Instrumentos que promuevan un mayor nivel de internacionazliación de las PYMES: aumentar </a:t>
            </a:r>
            <a:r>
              <a:rPr lang="en-US" sz="2400">
                <a:sym typeface="Symbol" pitchFamily="18" charset="2"/>
              </a:rPr>
              <a:t># de exportadores</a:t>
            </a:r>
            <a:r>
              <a:rPr lang="es-ES" sz="2400">
                <a:sym typeface="Symbol" pitchFamily="18" charset="2"/>
              </a:rPr>
              <a:t>;</a:t>
            </a:r>
            <a:r>
              <a:rPr lang="en-US" sz="2400">
                <a:sym typeface="Symbol" pitchFamily="18" charset="2"/>
              </a:rPr>
              <a:t> vincularlas con exportadores.</a:t>
            </a:r>
            <a:endParaRPr lang="es-ES" sz="2400"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Mejorar e innovar programas de promoción de exportaciones.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Programas de atracción de inversión extranjera.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Mejorar infraestructura.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62000" y="2155825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Países deberán incrementar de manera significativa su competitividad </a:t>
            </a:r>
            <a:r>
              <a:rPr lang="es-ES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 </a:t>
            </a:r>
            <a:r>
              <a:rPr lang="es-ES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requiere</a:t>
            </a:r>
            <a:r>
              <a:rPr lang="es-ES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:</a:t>
            </a:r>
            <a:endParaRPr lang="en-US">
              <a:solidFill>
                <a:srgbClr val="FFFFFF"/>
              </a:solidFill>
              <a:latin typeface="Tahoma" pitchFamily="34" charset="0"/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b="1"/>
              <a:t>Necesidad de construir consensos</a:t>
            </a:r>
            <a:endParaRPr lang="en-US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Adecuada implementación, aprovechamiento de nuevas oportunidades de comercio, una transición fluida hacia el libre comercio y la eventual aprobación legislativa en los congresos </a:t>
            </a:r>
            <a:r>
              <a:rPr lang="es-ES" sz="2400" b="1"/>
              <a:t>requerirán de la construcción de consensos</a:t>
            </a:r>
            <a:r>
              <a:rPr lang="es-ES" sz="2400"/>
              <a:t> a nivel nacional:</a:t>
            </a:r>
          </a:p>
          <a:p>
            <a:pPr lvl="1">
              <a:buFontTx/>
              <a:buBlip>
                <a:blip r:embed="rId2"/>
              </a:buBlip>
            </a:pPr>
            <a:r>
              <a:rPr lang="es-ES" sz="2000"/>
              <a:t>Consolidar y mejorar mecanismos de diálogo con sector privado, congresistas, organizaciones de la sociedad civil, academia, etc</a:t>
            </a:r>
          </a:p>
          <a:p>
            <a:pPr lvl="1">
              <a:buFontTx/>
              <a:buBlip>
                <a:blip r:embed="rId2"/>
              </a:buBlip>
            </a:pPr>
            <a:r>
              <a:rPr lang="es-ES" sz="2000"/>
              <a:t>Esfuerzos intensos y comprensivos de difusión y discusión de los resultados, del impacto del acuerdo para los distintos sectores y de las acciones complementarias que tanto Gobierno como sector privado deberán adoptar.</a:t>
            </a: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3825"/>
            <a:ext cx="7772400" cy="1323975"/>
          </a:xfrm>
          <a:noFill/>
        </p:spPr>
        <p:txBody>
          <a:bodyPr/>
          <a:lstStyle/>
          <a:p>
            <a:r>
              <a:rPr lang="es-ES" sz="4000" b="1"/>
              <a:t>Mejora de la gestión macroeconómica y financiera</a:t>
            </a:r>
            <a:endParaRPr lang="en-US" sz="4000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081213"/>
            <a:ext cx="8039100" cy="4662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/>
              <a:t>Consolidación macroeconómica (Ingresos y Gastos)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400"/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000"/>
              <a:t>Apreciación tipo de cambio frente a déficits crónicos financiados externamente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000"/>
              <a:t>Impacto sobre la recaudación de la desgravación arancelaria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000"/>
              <a:t>Poder llevar a cabo políticas anti-cíclicas en sistemas financieros altamente dolarizados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000"/>
              <a:t>Abaratar el costo del capital y aumentar el acceso del s. privado al crédito domestico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000"/>
              <a:t>Poder realizar inversiones prioritarias físicas, en capital humano y en conocimiento que el sector privado no estaría dispuesto a asumir por si solo. 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000"/>
              <a:t>Eliminar subsidios como barreras al comercio de bienes, servicios y capital que pueden esconder los sistemas tributarios.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16125"/>
            <a:ext cx="7772400" cy="3767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Tipos de cambios bilaterales estables (Coordinación de políticas macroeconómica)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400"/>
              <a:t>Tipos de cambio bilaterales estables se harán cada vez más importantes en la determinación de los volúmenes y dirección del comercio. Lograr esta estabilidad se complica frente a la coexistencia de variados regimenes cambiarios.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sz="2400"/>
              <a:t> </a:t>
            </a:r>
          </a:p>
          <a:p>
            <a:pPr>
              <a:lnSpc>
                <a:spcPct val="90000"/>
              </a:lnSpc>
            </a:pPr>
            <a:r>
              <a:rPr lang="es-ES_tradnl" sz="2800"/>
              <a:t>Eficiencia financiera a nivel nacional e integración financiera a nivel regional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_tradnl" sz="2400"/>
              <a:t>Bajar los costos del capital, mejorar el acceso del sector privado al crédito y ampliar la disponibilidad de productos financieros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23825"/>
            <a:ext cx="7772400" cy="1323975"/>
          </a:xfrm>
          <a:noFill/>
          <a:ln/>
        </p:spPr>
        <p:txBody>
          <a:bodyPr/>
          <a:lstStyle/>
          <a:p>
            <a:r>
              <a:rPr lang="es-ES" sz="4000" b="1"/>
              <a:t>Mejora de la gestión macroeconómica y financiera</a:t>
            </a:r>
            <a:endParaRPr lang="en-US" sz="40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b="1"/>
              <a:t>El Banco frente a los desafíos: criterios para su apoyo</a:t>
            </a:r>
            <a:endParaRPr lang="en-US" b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/>
              <a:t>El Banco debe buscar instrumentos que: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Atienda los multiples objetivos de ajuste al CAFTA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/>
              <a:t>Proporcionen soluciones de largo plazo, reconociendo los altos costos de ajuste ¨up front¨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/>
              <a:t>Identificar una sequencia a los cambios en base factores condicionantes (políticos y económicos)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/>
              <a:t>Promover un dialog y concertación entre los sectores públicos y privados 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/>
              <a:t>Defina metas tangibles y medibles para evaluar y monitorear el proceso de ajuste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b="1"/>
              <a:t>El Banco frente a los desafíos</a:t>
            </a:r>
            <a:endParaRPr lang="en-US" b="1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/>
              <a:t>Apoyos existentes</a:t>
            </a:r>
            <a:r>
              <a:rPr lang="es-ES" sz="2800"/>
              <a:t>: 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Ajustar programas para apoyar en áreas y actividades compatibles con los objetivos de los proyectos en ejecución.</a:t>
            </a:r>
          </a:p>
          <a:p>
            <a:pPr>
              <a:lnSpc>
                <a:spcPct val="90000"/>
              </a:lnSpc>
            </a:pPr>
            <a:r>
              <a:rPr lang="es-ES" sz="2800" b="1"/>
              <a:t>Nuevos apoyos: </a:t>
            </a:r>
            <a:endParaRPr lang="es-ES" sz="2800"/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Programas de reforma y fortalecimiento institucional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Programas comprensivos de apoyo a reformas tributarias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Programas comprensivos (complementarios de los existentes) para fortalecer y modernizar la institucionalidad fiscal, incluyendo las administraciones tributarias y aduaneras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Programas innovadores para promover exportaciones y atraer inversión extranjera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Asistencia técnica y financiera para mejorar el clima de negocios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E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sz="4000" b="1"/>
              <a:t>Condiciones pre-CAFTA </a:t>
            </a:r>
            <a:br>
              <a:rPr lang="es-ES" sz="4000" b="1"/>
            </a:br>
            <a:r>
              <a:rPr lang="es-ES" sz="4000" b="1"/>
              <a:t>para Pymes</a:t>
            </a:r>
            <a:endParaRPr lang="en-US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Países dominados por PYMES (baja escala de producción)</a:t>
            </a:r>
          </a:p>
          <a:p>
            <a:pPr>
              <a:lnSpc>
                <a:spcPct val="90000"/>
              </a:lnSpc>
            </a:pPr>
            <a:r>
              <a:rPr lang="es-ES" sz="2800"/>
              <a:t>Altos costos transaccionales afectan más a las Pymes</a:t>
            </a:r>
          </a:p>
          <a:p>
            <a:pPr>
              <a:lnSpc>
                <a:spcPct val="90000"/>
              </a:lnSpc>
            </a:pPr>
            <a:r>
              <a:rPr lang="es-ES" sz="2800"/>
              <a:t>Poca integración regional</a:t>
            </a:r>
          </a:p>
          <a:p>
            <a:pPr>
              <a:lnSpc>
                <a:spcPct val="90000"/>
              </a:lnSpc>
            </a:pPr>
            <a:r>
              <a:rPr lang="es-ES" sz="2800"/>
              <a:t>Debilidades en la  infraestructura productiva</a:t>
            </a:r>
          </a:p>
          <a:p>
            <a:pPr>
              <a:lnSpc>
                <a:spcPct val="90000"/>
              </a:lnSpc>
            </a:pPr>
            <a:r>
              <a:rPr lang="es-ES" sz="2800"/>
              <a:t>Limitado acceso a financiamiento (largo plazo y capital de riesgo)</a:t>
            </a:r>
          </a:p>
          <a:p>
            <a:pPr>
              <a:lnSpc>
                <a:spcPct val="90000"/>
              </a:lnSpc>
            </a:pPr>
            <a:r>
              <a:rPr lang="es-ES" sz="2800"/>
              <a:t>Debil sistemas de derechos contratuales y altos costos de transacción para negocios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21509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b="1"/>
              <a:t>El Banco frente a los desafíos</a:t>
            </a:r>
            <a:endParaRPr lang="en-US" b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/>
              <a:t>Nuevos apoyos:</a:t>
            </a:r>
            <a:r>
              <a:rPr lang="es-ES" sz="2400" b="1"/>
              <a:t> 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Reforma de marcos regulatorios; facilitar entrada o consolidación de empresas; apoyos tecnológicos para estimular reconversión productiva; programas de investigación y desarrollo; programas para facilitar reestructuración de empresas; sistemas focalizados de apoyos a ingresos y/o de reentrenamiento de la fuerza laboral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Iniciativas regionales (PPP)</a:t>
            </a:r>
          </a:p>
          <a:p>
            <a:pPr lvl="1">
              <a:lnSpc>
                <a:spcPct val="90000"/>
              </a:lnSpc>
            </a:pPr>
            <a:endParaRPr lang="es-ES" sz="2000"/>
          </a:p>
          <a:p>
            <a:pPr>
              <a:lnSpc>
                <a:spcPct val="90000"/>
              </a:lnSpc>
            </a:pPr>
            <a:r>
              <a:rPr lang="es-ES" sz="2800" b="1"/>
              <a:t>Instrumentos:</a:t>
            </a:r>
            <a:endParaRPr lang="es-ES" sz="2400" b="1"/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 i="1" u="sng"/>
              <a:t>Tradicionales:</a:t>
            </a:r>
            <a:r>
              <a:rPr lang="es-ES" sz="2000" i="1"/>
              <a:t>  </a:t>
            </a:r>
            <a:r>
              <a:rPr lang="es-ES" sz="2000"/>
              <a:t>Préstamos de: inversión, de programas de trabajo múltiples; globales de crédito; de innovación; multi-fase; sectoriales de ajuste; de cooperación técnica, cooperación técnica no reembolsable, Fomin.</a:t>
            </a:r>
          </a:p>
          <a:p>
            <a:pPr>
              <a:lnSpc>
                <a:spcPct val="90000"/>
              </a:lnSpc>
            </a:pPr>
            <a:endParaRPr lang="es-ES" sz="2400" i="1" u="sn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b="1"/>
              <a:t>El Banco frente a los desafíos</a:t>
            </a:r>
            <a:endParaRPr lang="en-US" b="1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/>
              <a:t>Instrumentos:</a:t>
            </a:r>
            <a:r>
              <a:rPr lang="es-ES" sz="2400" b="1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sz="2000" i="1" u="sng"/>
              <a:t>Nuevos: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Facilidad sectoriales de comercio, desarrollo institucional: para apoyar gran reto de reforma y modernización institucional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Facilidades sectoriales para proyectos transnacionales de infraestructura; programa de reactivación del financiamiento del comercio internacional; línea de crédito condicional para proyectos de inversión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Modalidad de préstamos (híbrido) para comercio, integración y competitividad.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sz="2000" i="1" u="sng"/>
              <a:t>Además: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El Banco puede ser un facilitador del diálogo con los gobiernos, sus sectores privados y sociedad civil para concientizar y articular planes estratégicos y de acción para enfrentar desafíos.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Productos no financieros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Discusión de políticas de Pymes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Apoyo puntual de asesoramiento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Catalizador de la interlocución público-privada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Productos financieros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Préstamos de política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Préstamos de inversión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/>
              <a:t>Coperaciones técnicas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600200" y="1981200"/>
          <a:ext cx="5791200" cy="3455988"/>
        </p:xfrm>
        <a:graphic>
          <a:graphicData uri="http://schemas.openxmlformats.org/presentationml/2006/ole">
            <p:oleObj spid="_x0000_s20482" name="Chart" r:id="rId3" imgW="3076956" imgH="1629156" progId="Excel.Chart.8">
              <p:embed/>
            </p:oleObj>
          </a:graphicData>
        </a:graphic>
      </p:graphicFrame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Apoyo a las PYMES 1990-2002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971800" y="5257800"/>
            <a:ext cx="2667000" cy="946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Desarrollo Empresarial</a:t>
            </a:r>
            <a:endParaRPr lang="es-ES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172200" y="2895600"/>
            <a:ext cx="2819400" cy="946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Clima de negocios</a:t>
            </a:r>
            <a:endParaRPr lang="es-ES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" y="2971800"/>
            <a:ext cx="2133600" cy="5191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Empresas</a:t>
            </a:r>
            <a:endParaRPr lang="es-ES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 rot="14965">
            <a:off x="4724400" y="3429000"/>
            <a:ext cx="914400" cy="5191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$7.3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 rot="14965">
            <a:off x="2895600" y="3352800"/>
            <a:ext cx="914400" cy="5191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$7.1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657600" y="3810000"/>
            <a:ext cx="1066800" cy="5191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$2.1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s-CO" sz="3600">
                <a:latin typeface="Verdana" pitchFamily="34" charset="0"/>
              </a:rPr>
              <a:t>Calidad de la infraestructura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 rot="21600000">
            <a:off x="2971800" y="1219200"/>
            <a:ext cx="3368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Calidad de la infraestructura, 2001 </a:t>
            </a:r>
            <a:endParaRPr lang="es-CO" sz="28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 rot="5400000">
            <a:off x="2333625" y="1903413"/>
            <a:ext cx="4941888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2333625" y="1903413"/>
            <a:ext cx="4941888" cy="4183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520406" y="-237330"/>
            <a:ext cx="149225" cy="3763962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 rot="5400000">
            <a:off x="3891756" y="638970"/>
            <a:ext cx="149225" cy="2506662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 rot="5400000">
            <a:off x="3839369" y="939007"/>
            <a:ext cx="149225" cy="2401887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rot="5400000">
            <a:off x="3786981" y="1239045"/>
            <a:ext cx="149225" cy="2297112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 rot="5400000">
            <a:off x="3734594" y="1539082"/>
            <a:ext cx="149225" cy="2192337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 rot="5400000">
            <a:off x="3737769" y="1783557"/>
            <a:ext cx="142875" cy="2192337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 rot="5400000">
            <a:off x="3634581" y="2128045"/>
            <a:ext cx="149225" cy="1992312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 rot="5400000">
            <a:off x="3634581" y="2375695"/>
            <a:ext cx="149225" cy="1992312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 rot="5400000">
            <a:off x="3582194" y="2675732"/>
            <a:ext cx="149225" cy="1887537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rot="5400000">
            <a:off x="3582194" y="2923382"/>
            <a:ext cx="149225" cy="1887537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 rot="5400000">
            <a:off x="3529806" y="3223420"/>
            <a:ext cx="149225" cy="1782762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 rot="5400000">
            <a:off x="3424238" y="3576638"/>
            <a:ext cx="150812" cy="1573212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 rot="5400000">
            <a:off x="3424238" y="3824288"/>
            <a:ext cx="150812" cy="1573212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 rot="5400000">
            <a:off x="3267869" y="4229894"/>
            <a:ext cx="150812" cy="1257300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 rot="5400000">
            <a:off x="3267869" y="4477544"/>
            <a:ext cx="150812" cy="12573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 rot="5400000">
            <a:off x="3113882" y="4879181"/>
            <a:ext cx="144462" cy="942975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 rot="5400000">
            <a:off x="3058319" y="5176044"/>
            <a:ext cx="150812" cy="838200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 rot="5400000">
            <a:off x="3058319" y="5423694"/>
            <a:ext cx="150812" cy="8382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 rot="5400000">
            <a:off x="2953544" y="5776119"/>
            <a:ext cx="150812" cy="62865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 rot="5400000">
            <a:off x="2743994" y="6233319"/>
            <a:ext cx="150812" cy="209550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rot="5400000">
            <a:off x="241300" y="3994150"/>
            <a:ext cx="4941888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rot="5400000" flipV="1">
            <a:off x="2690019" y="1502569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rot="5400000" flipV="1">
            <a:off x="2690019" y="1750219"/>
            <a:ext cx="1587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rot="5400000" flipV="1">
            <a:off x="2690019" y="19962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rot="5400000" flipV="1">
            <a:off x="2690019" y="22439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rot="5400000" flipV="1">
            <a:off x="2690019" y="24915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rot="5400000" flipV="1">
            <a:off x="2690019" y="27392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rot="5400000" flipV="1">
            <a:off x="2690019" y="29805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rot="5400000" flipV="1">
            <a:off x="2690019" y="32281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rot="5400000" flipV="1">
            <a:off x="2690019" y="34758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rot="5400000" flipV="1">
            <a:off x="2690019" y="37234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rot="5400000" flipV="1">
            <a:off x="2690019" y="39711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rot="5400000" flipV="1">
            <a:off x="2690019" y="42187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rot="5400000" flipV="1">
            <a:off x="2690019" y="44664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rot="5400000" flipV="1">
            <a:off x="2690019" y="47140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rot="5400000" flipV="1">
            <a:off x="2690019" y="49617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 rot="5400000" flipV="1">
            <a:off x="2690019" y="52093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rot="5400000" flipV="1">
            <a:off x="2690019" y="545068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 rot="5400000" flipV="1">
            <a:off x="2690019" y="5698331"/>
            <a:ext cx="1588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rot="5400000" flipV="1">
            <a:off x="2690019" y="5947569"/>
            <a:ext cx="1587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rot="5400000" flipV="1">
            <a:off x="2690019" y="6195219"/>
            <a:ext cx="1587" cy="47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rot="5400000" flipV="1">
            <a:off x="2690019" y="6442869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 rot="5400000">
            <a:off x="4795838" y="3271838"/>
            <a:ext cx="136525" cy="200025"/>
          </a:xfrm>
          <a:prstGeom prst="rect">
            <a:avLst/>
          </a:prstGeom>
          <a:solidFill>
            <a:srgbClr val="00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 rot="5400000">
            <a:off x="5348288" y="4262438"/>
            <a:ext cx="136525" cy="200025"/>
          </a:xfrm>
          <a:prstGeom prst="rect">
            <a:avLst/>
          </a:prstGeom>
          <a:solidFill>
            <a:srgbClr val="00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 rot="5400000">
            <a:off x="4452938" y="4510088"/>
            <a:ext cx="136525" cy="200025"/>
          </a:xfrm>
          <a:prstGeom prst="rect">
            <a:avLst/>
          </a:prstGeom>
          <a:solidFill>
            <a:srgbClr val="00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 rot="5400000">
            <a:off x="4280695" y="5006181"/>
            <a:ext cx="138112" cy="200025"/>
          </a:xfrm>
          <a:prstGeom prst="rect">
            <a:avLst/>
          </a:prstGeom>
          <a:solidFill>
            <a:srgbClr val="00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 rot="5400000">
            <a:off x="3840957" y="5742781"/>
            <a:ext cx="138112" cy="200025"/>
          </a:xfrm>
          <a:prstGeom prst="rect">
            <a:avLst/>
          </a:prstGeom>
          <a:solidFill>
            <a:srgbClr val="00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 rot="5400000">
            <a:off x="3821907" y="5990431"/>
            <a:ext cx="138112" cy="200025"/>
          </a:xfrm>
          <a:prstGeom prst="rect">
            <a:avLst/>
          </a:prstGeom>
          <a:solidFill>
            <a:srgbClr val="00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 rot="21600000">
            <a:off x="5048250" y="3287713"/>
            <a:ext cx="257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4%</a:t>
            </a:r>
            <a:endParaRPr lang="es-CO"/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 rot="21600000">
            <a:off x="5581650" y="426561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36%</a:t>
            </a:r>
            <a:endParaRPr lang="es-CO"/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 rot="21600000">
            <a:off x="4718050" y="4525963"/>
            <a:ext cx="257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7%</a:t>
            </a:r>
            <a:endParaRPr lang="es-CO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 rot="21600000">
            <a:off x="4565650" y="502126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13%</a:t>
            </a:r>
            <a:endParaRPr lang="es-CO"/>
          </a:p>
        </p:txBody>
      </p:sp>
      <p:sp>
        <p:nvSpPr>
          <p:cNvPr id="6202" name="Rectangle 58"/>
          <p:cNvSpPr>
            <a:spLocks noChangeArrowheads="1"/>
          </p:cNvSpPr>
          <p:nvPr/>
        </p:nvSpPr>
        <p:spPr bwMode="auto">
          <a:xfrm rot="21600000">
            <a:off x="4184650" y="575786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15%</a:t>
            </a:r>
            <a:endParaRPr lang="es-CO"/>
          </a:p>
        </p:txBody>
      </p:sp>
      <p:sp>
        <p:nvSpPr>
          <p:cNvPr id="6203" name="Rectangle 59"/>
          <p:cNvSpPr>
            <a:spLocks noChangeArrowheads="1"/>
          </p:cNvSpPr>
          <p:nvPr/>
        </p:nvSpPr>
        <p:spPr bwMode="auto">
          <a:xfrm rot="21600000">
            <a:off x="4184650" y="600551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25%</a:t>
            </a:r>
            <a:endParaRPr lang="es-CO"/>
          </a:p>
        </p:txBody>
      </p:sp>
      <p:sp>
        <p:nvSpPr>
          <p:cNvPr id="6204" name="Rectangle 60"/>
          <p:cNvSpPr>
            <a:spLocks noChangeArrowheads="1"/>
          </p:cNvSpPr>
          <p:nvPr/>
        </p:nvSpPr>
        <p:spPr bwMode="auto">
          <a:xfrm rot="21600000">
            <a:off x="2581275" y="6572250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1.5</a:t>
            </a:r>
            <a:endParaRPr lang="es-CO"/>
          </a:p>
        </p:txBody>
      </p:sp>
      <p:sp>
        <p:nvSpPr>
          <p:cNvPr id="6205" name="Rectangle 61"/>
          <p:cNvSpPr>
            <a:spLocks noChangeArrowheads="1"/>
          </p:cNvSpPr>
          <p:nvPr/>
        </p:nvSpPr>
        <p:spPr bwMode="auto">
          <a:xfrm rot="21600000">
            <a:off x="3629025" y="6572250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2.5</a:t>
            </a:r>
            <a:endParaRPr lang="es-CO"/>
          </a:p>
        </p:txBody>
      </p:sp>
      <p:sp>
        <p:nvSpPr>
          <p:cNvPr id="6206" name="Rectangle 62"/>
          <p:cNvSpPr>
            <a:spLocks noChangeArrowheads="1"/>
          </p:cNvSpPr>
          <p:nvPr/>
        </p:nvSpPr>
        <p:spPr bwMode="auto">
          <a:xfrm rot="21600000">
            <a:off x="4668838" y="6572250"/>
            <a:ext cx="246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3.5</a:t>
            </a:r>
            <a:endParaRPr lang="es-CO"/>
          </a:p>
        </p:txBody>
      </p:sp>
      <p:sp>
        <p:nvSpPr>
          <p:cNvPr id="6207" name="Rectangle 63"/>
          <p:cNvSpPr>
            <a:spLocks noChangeArrowheads="1"/>
          </p:cNvSpPr>
          <p:nvPr/>
        </p:nvSpPr>
        <p:spPr bwMode="auto">
          <a:xfrm rot="21600000">
            <a:off x="5716588" y="6572250"/>
            <a:ext cx="246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4.5</a:t>
            </a:r>
            <a:endParaRPr lang="es-CO"/>
          </a:p>
        </p:txBody>
      </p:sp>
      <p:sp>
        <p:nvSpPr>
          <p:cNvPr id="6208" name="Rectangle 64"/>
          <p:cNvSpPr>
            <a:spLocks noChangeArrowheads="1"/>
          </p:cNvSpPr>
          <p:nvPr/>
        </p:nvSpPr>
        <p:spPr bwMode="auto">
          <a:xfrm rot="21600000">
            <a:off x="6764338" y="6572250"/>
            <a:ext cx="246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5.5</a:t>
            </a:r>
            <a:endParaRPr lang="es-CO"/>
          </a:p>
        </p:txBody>
      </p:sp>
      <p:sp>
        <p:nvSpPr>
          <p:cNvPr id="6209" name="Rectangle 65"/>
          <p:cNvSpPr>
            <a:spLocks noChangeArrowheads="1"/>
          </p:cNvSpPr>
          <p:nvPr/>
        </p:nvSpPr>
        <p:spPr bwMode="auto">
          <a:xfrm rot="21600000">
            <a:off x="2120900" y="1582738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T&amp;T</a:t>
            </a:r>
            <a:endParaRPr lang="es-CO" sz="1600"/>
          </a:p>
        </p:txBody>
      </p:sp>
      <p:sp>
        <p:nvSpPr>
          <p:cNvPr id="6210" name="Rectangle 66"/>
          <p:cNvSpPr>
            <a:spLocks noChangeArrowheads="1"/>
          </p:cNvSpPr>
          <p:nvPr/>
        </p:nvSpPr>
        <p:spPr bwMode="auto">
          <a:xfrm rot="21600000">
            <a:off x="1652588" y="1830388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Uruguay</a:t>
            </a:r>
            <a:endParaRPr lang="es-CO" sz="1600"/>
          </a:p>
        </p:txBody>
      </p:sp>
      <p:sp>
        <p:nvSpPr>
          <p:cNvPr id="6211" name="Rectangle 67"/>
          <p:cNvSpPr>
            <a:spLocks noChangeArrowheads="1"/>
          </p:cNvSpPr>
          <p:nvPr/>
        </p:nvSpPr>
        <p:spPr bwMode="auto">
          <a:xfrm rot="21600000">
            <a:off x="1895475" y="2074863"/>
            <a:ext cx="56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Brasil</a:t>
            </a:r>
            <a:endParaRPr lang="es-CO" sz="1600"/>
          </a:p>
        </p:txBody>
      </p:sp>
      <p:sp>
        <p:nvSpPr>
          <p:cNvPr id="6212" name="Rectangle 68"/>
          <p:cNvSpPr>
            <a:spLocks noChangeArrowheads="1"/>
          </p:cNvSpPr>
          <p:nvPr/>
        </p:nvSpPr>
        <p:spPr bwMode="auto">
          <a:xfrm rot="21600000">
            <a:off x="1981200" y="2362200"/>
            <a:ext cx="496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Chile</a:t>
            </a:r>
            <a:endParaRPr lang="es-CO" sz="1600"/>
          </a:p>
        </p:txBody>
      </p:sp>
      <p:sp>
        <p:nvSpPr>
          <p:cNvPr id="6213" name="Rectangle 69"/>
          <p:cNvSpPr>
            <a:spLocks noChangeArrowheads="1"/>
          </p:cNvSpPr>
          <p:nvPr/>
        </p:nvSpPr>
        <p:spPr bwMode="auto">
          <a:xfrm rot="21600000">
            <a:off x="1524000" y="2570163"/>
            <a:ext cx="947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Argentina</a:t>
            </a:r>
            <a:endParaRPr lang="es-CO" sz="1600"/>
          </a:p>
        </p:txBody>
      </p:sp>
      <p:sp>
        <p:nvSpPr>
          <p:cNvPr id="6214" name="Rectangle 70"/>
          <p:cNvSpPr>
            <a:spLocks noChangeArrowheads="1"/>
          </p:cNvSpPr>
          <p:nvPr/>
        </p:nvSpPr>
        <p:spPr bwMode="auto">
          <a:xfrm rot="21600000">
            <a:off x="1676400" y="2819400"/>
            <a:ext cx="801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Jamaica</a:t>
            </a:r>
            <a:endParaRPr lang="es-CO" sz="1600"/>
          </a:p>
        </p:txBody>
      </p:sp>
      <p:sp>
        <p:nvSpPr>
          <p:cNvPr id="6215" name="Rectangle 71"/>
          <p:cNvSpPr>
            <a:spLocks noChangeArrowheads="1"/>
          </p:cNvSpPr>
          <p:nvPr/>
        </p:nvSpPr>
        <p:spPr bwMode="auto">
          <a:xfrm rot="21600000">
            <a:off x="838200" y="3059113"/>
            <a:ext cx="1647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Rep. Dominicana</a:t>
            </a:r>
            <a:endParaRPr lang="es-CO" sz="1600"/>
          </a:p>
        </p:txBody>
      </p:sp>
      <p:sp>
        <p:nvSpPr>
          <p:cNvPr id="6216" name="Rectangle 72"/>
          <p:cNvSpPr>
            <a:spLocks noChangeArrowheads="1"/>
          </p:cNvSpPr>
          <p:nvPr/>
        </p:nvSpPr>
        <p:spPr bwMode="auto">
          <a:xfrm rot="21600000">
            <a:off x="1714500" y="3352800"/>
            <a:ext cx="723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300" b="1">
                <a:solidFill>
                  <a:schemeClr val="tx2"/>
                </a:solidFill>
                <a:latin typeface="Arial" pitchFamily="34" charset="0"/>
              </a:rPr>
              <a:t>PANAMÁ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 rot="21600000">
            <a:off x="1752600" y="3554413"/>
            <a:ext cx="68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México</a:t>
            </a:r>
            <a:endParaRPr lang="es-CO" sz="1600"/>
          </a:p>
        </p:txBody>
      </p:sp>
      <p:sp>
        <p:nvSpPr>
          <p:cNvPr id="6218" name="Rectangle 74"/>
          <p:cNvSpPr>
            <a:spLocks noChangeArrowheads="1"/>
          </p:cNvSpPr>
          <p:nvPr/>
        </p:nvSpPr>
        <p:spPr bwMode="auto">
          <a:xfrm rot="21600000">
            <a:off x="1447800" y="3802063"/>
            <a:ext cx="992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Venezuela</a:t>
            </a:r>
            <a:endParaRPr lang="es-CO" sz="1600"/>
          </a:p>
        </p:txBody>
      </p:sp>
      <p:sp>
        <p:nvSpPr>
          <p:cNvPr id="6219" name="Rectangle 75"/>
          <p:cNvSpPr>
            <a:spLocks noChangeArrowheads="1"/>
          </p:cNvSpPr>
          <p:nvPr/>
        </p:nvSpPr>
        <p:spPr bwMode="auto">
          <a:xfrm rot="21600000">
            <a:off x="1981200" y="4038600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Perú</a:t>
            </a:r>
            <a:endParaRPr lang="es-CO" sz="1600"/>
          </a:p>
        </p:txBody>
      </p:sp>
      <p:sp>
        <p:nvSpPr>
          <p:cNvPr id="6220" name="Rectangle 76"/>
          <p:cNvSpPr>
            <a:spLocks noChangeArrowheads="1"/>
          </p:cNvSpPr>
          <p:nvPr/>
        </p:nvSpPr>
        <p:spPr bwMode="auto">
          <a:xfrm rot="21600000">
            <a:off x="1447800" y="4297363"/>
            <a:ext cx="1027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300" b="1">
                <a:solidFill>
                  <a:schemeClr val="tx2"/>
                </a:solidFill>
                <a:latin typeface="Arial" pitchFamily="34" charset="0"/>
              </a:rPr>
              <a:t>COSTA RICA</a:t>
            </a:r>
          </a:p>
        </p:txBody>
      </p:sp>
      <p:sp>
        <p:nvSpPr>
          <p:cNvPr id="6221" name="Rectangle 77"/>
          <p:cNvSpPr>
            <a:spLocks noChangeArrowheads="1"/>
          </p:cNvSpPr>
          <p:nvPr/>
        </p:nvSpPr>
        <p:spPr bwMode="auto">
          <a:xfrm rot="21600000">
            <a:off x="1295400" y="4545013"/>
            <a:ext cx="11826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300" b="1">
                <a:solidFill>
                  <a:schemeClr val="tx2"/>
                </a:solidFill>
                <a:latin typeface="Arial" pitchFamily="34" charset="0"/>
              </a:rPr>
              <a:t>EL SALVADOR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 rot="21600000">
            <a:off x="1585913" y="4792663"/>
            <a:ext cx="925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Colombia</a:t>
            </a:r>
            <a:endParaRPr lang="es-CO" sz="1600"/>
          </a:p>
        </p:txBody>
      </p:sp>
      <p:sp>
        <p:nvSpPr>
          <p:cNvPr id="6223" name="Rectangle 79"/>
          <p:cNvSpPr>
            <a:spLocks noChangeArrowheads="1"/>
          </p:cNvSpPr>
          <p:nvPr/>
        </p:nvSpPr>
        <p:spPr bwMode="auto">
          <a:xfrm rot="21600000">
            <a:off x="1458913" y="5059363"/>
            <a:ext cx="10556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300" b="1">
                <a:solidFill>
                  <a:schemeClr val="tx2"/>
                </a:solidFill>
                <a:latin typeface="Arial" pitchFamily="34" charset="0"/>
              </a:rPr>
              <a:t>GUATEMALA</a:t>
            </a:r>
          </a:p>
        </p:txBody>
      </p:sp>
      <p:sp>
        <p:nvSpPr>
          <p:cNvPr id="6224" name="Rectangle 80"/>
          <p:cNvSpPr>
            <a:spLocks noChangeArrowheads="1"/>
          </p:cNvSpPr>
          <p:nvPr/>
        </p:nvSpPr>
        <p:spPr bwMode="auto">
          <a:xfrm rot="21600000">
            <a:off x="1595438" y="5281613"/>
            <a:ext cx="912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Paraguay</a:t>
            </a:r>
            <a:endParaRPr lang="es-CO" sz="1600"/>
          </a:p>
        </p:txBody>
      </p:sp>
      <p:sp>
        <p:nvSpPr>
          <p:cNvPr id="6225" name="Rectangle 81"/>
          <p:cNvSpPr>
            <a:spLocks noChangeArrowheads="1"/>
          </p:cNvSpPr>
          <p:nvPr/>
        </p:nvSpPr>
        <p:spPr bwMode="auto">
          <a:xfrm rot="21600000">
            <a:off x="1652588" y="5529263"/>
            <a:ext cx="811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Ecuador</a:t>
            </a:r>
            <a:endParaRPr lang="es-CO" sz="1600"/>
          </a:p>
        </p:txBody>
      </p:sp>
      <p:sp>
        <p:nvSpPr>
          <p:cNvPr id="6226" name="Rectangle 82"/>
          <p:cNvSpPr>
            <a:spLocks noChangeArrowheads="1"/>
          </p:cNvSpPr>
          <p:nvPr/>
        </p:nvSpPr>
        <p:spPr bwMode="auto">
          <a:xfrm rot="21600000">
            <a:off x="1600200" y="5821363"/>
            <a:ext cx="9525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300" b="1">
                <a:solidFill>
                  <a:schemeClr val="tx2"/>
                </a:solidFill>
                <a:latin typeface="Arial" pitchFamily="34" charset="0"/>
              </a:rPr>
              <a:t>HONDURAS</a:t>
            </a:r>
          </a:p>
        </p:txBody>
      </p:sp>
      <p:sp>
        <p:nvSpPr>
          <p:cNvPr id="6227" name="Rectangle 83"/>
          <p:cNvSpPr>
            <a:spLocks noChangeArrowheads="1"/>
          </p:cNvSpPr>
          <p:nvPr/>
        </p:nvSpPr>
        <p:spPr bwMode="auto">
          <a:xfrm rot="21600000">
            <a:off x="1524000" y="6049963"/>
            <a:ext cx="1008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300" b="1">
                <a:solidFill>
                  <a:schemeClr val="tx2"/>
                </a:solidFill>
                <a:latin typeface="Arial" pitchFamily="34" charset="0"/>
              </a:rPr>
              <a:t>NICARAGUA</a:t>
            </a:r>
          </a:p>
        </p:txBody>
      </p:sp>
      <p:sp>
        <p:nvSpPr>
          <p:cNvPr id="6228" name="Rectangle 84"/>
          <p:cNvSpPr>
            <a:spLocks noChangeArrowheads="1"/>
          </p:cNvSpPr>
          <p:nvPr/>
        </p:nvSpPr>
        <p:spPr bwMode="auto">
          <a:xfrm rot="21600000">
            <a:off x="1819275" y="6273800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Bolivia</a:t>
            </a:r>
            <a:endParaRPr lang="es-CO" sz="1600"/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 flipH="1">
            <a:off x="5372100" y="4038600"/>
            <a:ext cx="304800" cy="22860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5489575" y="3606800"/>
            <a:ext cx="1787525" cy="5175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CO" sz="1400" b="1">
                <a:latin typeface="Arial" pitchFamily="34" charset="0"/>
              </a:rPr>
              <a:t>Esperado para </a:t>
            </a:r>
          </a:p>
          <a:p>
            <a:pPr algn="ctr" eaLnBrk="0" hangingPunct="0"/>
            <a:r>
              <a:rPr lang="es-CO" sz="1400" b="1">
                <a:latin typeface="Arial" pitchFamily="34" charset="0"/>
              </a:rPr>
              <a:t>su nivel de ingreso</a:t>
            </a:r>
          </a:p>
        </p:txBody>
      </p:sp>
      <p:sp>
        <p:nvSpPr>
          <p:cNvPr id="6231" name="Line 87"/>
          <p:cNvSpPr>
            <a:spLocks noChangeShapeType="1"/>
          </p:cNvSpPr>
          <p:nvPr/>
        </p:nvSpPr>
        <p:spPr bwMode="auto">
          <a:xfrm flipH="1" flipV="1">
            <a:off x="5802313" y="4457700"/>
            <a:ext cx="228600" cy="22860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2" name="Text Box 88"/>
          <p:cNvSpPr txBox="1">
            <a:spLocks noChangeArrowheads="1"/>
          </p:cNvSpPr>
          <p:nvPr/>
        </p:nvSpPr>
        <p:spPr bwMode="auto">
          <a:xfrm>
            <a:off x="5981700" y="4622800"/>
            <a:ext cx="785813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CO" sz="1400" b="1">
                <a:latin typeface="Arial" pitchFamily="34" charset="0"/>
              </a:rPr>
              <a:t>Brecha</a:t>
            </a: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76200" y="6384925"/>
            <a:ext cx="245745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CO" sz="1000" b="1">
                <a:latin typeface="Arial" pitchFamily="34" charset="0"/>
              </a:rPr>
              <a:t>Escala 7=mejor, 1=peor </a:t>
            </a:r>
          </a:p>
          <a:p>
            <a:pPr eaLnBrk="0" hangingPunct="0"/>
            <a:r>
              <a:rPr lang="es-CO" sz="1000" b="1">
                <a:latin typeface="Arial" pitchFamily="34" charset="0"/>
              </a:rPr>
              <a:t>Fuente: World Economic Forum 2001.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sz="3600">
                <a:latin typeface="Verdana" pitchFamily="34" charset="0"/>
              </a:rPr>
              <a:t>…Costo </a:t>
            </a:r>
            <a:r>
              <a:rPr lang="es-CR" sz="3600">
                <a:latin typeface="Verdana" pitchFamily="34" charset="0"/>
              </a:rPr>
              <a:t>económico</a:t>
            </a:r>
            <a:r>
              <a:rPr lang="es-ES_tradnl" sz="3600">
                <a:latin typeface="Verdana" pitchFamily="34" charset="0"/>
              </a:rPr>
              <a:t> de bajo calidad</a:t>
            </a:r>
            <a:endParaRPr lang="en-US" sz="3600">
              <a:latin typeface="Verdan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22375" y="2082800"/>
            <a:ext cx="7326313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22375" y="2082800"/>
            <a:ext cx="7326313" cy="3652838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959100" y="3795713"/>
            <a:ext cx="747713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 flipV="1">
            <a:off x="2435225" y="3700463"/>
            <a:ext cx="1271588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 flipV="1">
            <a:off x="2066925" y="3630613"/>
            <a:ext cx="36830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066925" y="3630613"/>
            <a:ext cx="804863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871788" y="3778250"/>
            <a:ext cx="285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900363" y="3787775"/>
            <a:ext cx="50482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405188" y="3873500"/>
            <a:ext cx="835025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 flipV="1">
            <a:off x="3114675" y="3822700"/>
            <a:ext cx="1125538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114675" y="3822700"/>
            <a:ext cx="159067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705350" y="4117975"/>
            <a:ext cx="1455738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6035675" y="4360863"/>
            <a:ext cx="125413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035675" y="4360863"/>
            <a:ext cx="102870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7064375" y="4543425"/>
            <a:ext cx="476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5346700" y="4230688"/>
            <a:ext cx="176530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5200650" y="4205288"/>
            <a:ext cx="14605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200650" y="4205288"/>
            <a:ext cx="1300163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6102350" y="4370388"/>
            <a:ext cx="398463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5453063" y="4248150"/>
            <a:ext cx="649287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453063" y="4248150"/>
            <a:ext cx="844550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 flipV="1">
            <a:off x="4386263" y="4056063"/>
            <a:ext cx="191135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386263" y="4056063"/>
            <a:ext cx="658812" cy="122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 flipV="1">
            <a:off x="4657725" y="4108450"/>
            <a:ext cx="38735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287838" y="4040188"/>
            <a:ext cx="369887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4287838" y="4040188"/>
            <a:ext cx="92233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4551363" y="4083050"/>
            <a:ext cx="658812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 flipV="1">
            <a:off x="3832225" y="3952875"/>
            <a:ext cx="719138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3832225" y="3952875"/>
            <a:ext cx="903288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735513" y="4117975"/>
            <a:ext cx="415925" cy="7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5151438" y="4195763"/>
            <a:ext cx="523875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5675313" y="4291013"/>
            <a:ext cx="16795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H="1" flipV="1">
            <a:off x="4249738" y="4030663"/>
            <a:ext cx="3105150" cy="5651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 flipV="1">
            <a:off x="3763963" y="3943350"/>
            <a:ext cx="485775" cy="8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 flipV="1">
            <a:off x="3744913" y="3935413"/>
            <a:ext cx="1905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3744913" y="3935413"/>
            <a:ext cx="70802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4452938" y="4065588"/>
            <a:ext cx="20383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H="1" flipV="1">
            <a:off x="5443538" y="4248150"/>
            <a:ext cx="10477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H="1" flipV="1">
            <a:off x="5141913" y="4195763"/>
            <a:ext cx="301625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5141913" y="4195763"/>
            <a:ext cx="339725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5481638" y="4256088"/>
            <a:ext cx="922337" cy="16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H="1" flipV="1">
            <a:off x="4987925" y="4170363"/>
            <a:ext cx="141605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4987925" y="4170363"/>
            <a:ext cx="2395538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2930525" y="3038475"/>
            <a:ext cx="47625" cy="444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3676650" y="4525963"/>
            <a:ext cx="49213" cy="444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2406650" y="3508375"/>
            <a:ext cx="47625" cy="444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4038600" y="5029200"/>
            <a:ext cx="47625" cy="444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8" name="Oval 50"/>
          <p:cNvSpPr>
            <a:spLocks noChangeArrowheads="1"/>
          </p:cNvSpPr>
          <p:nvPr/>
        </p:nvSpPr>
        <p:spPr bwMode="auto">
          <a:xfrm>
            <a:off x="2843213" y="3560763"/>
            <a:ext cx="47625" cy="444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2871788" y="3465513"/>
            <a:ext cx="49212" cy="428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>
            <a:off x="3376613" y="3587750"/>
            <a:ext cx="49212" cy="428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1" name="Oval 53"/>
          <p:cNvSpPr>
            <a:spLocks noChangeArrowheads="1"/>
          </p:cNvSpPr>
          <p:nvPr/>
        </p:nvSpPr>
        <p:spPr bwMode="auto">
          <a:xfrm>
            <a:off x="4211638" y="4405313"/>
            <a:ext cx="47625" cy="428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3086100" y="4708525"/>
            <a:ext cx="47625" cy="444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4676775" y="5483225"/>
            <a:ext cx="49213" cy="444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>
            <a:off x="6132513" y="3673475"/>
            <a:ext cx="47625" cy="444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5" name="Oval 57"/>
          <p:cNvSpPr>
            <a:spLocks noChangeArrowheads="1"/>
          </p:cNvSpPr>
          <p:nvPr/>
        </p:nvSpPr>
        <p:spPr bwMode="auto">
          <a:xfrm>
            <a:off x="6005513" y="4083050"/>
            <a:ext cx="49212" cy="428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6" name="Oval 58"/>
          <p:cNvSpPr>
            <a:spLocks noChangeArrowheads="1"/>
          </p:cNvSpPr>
          <p:nvPr/>
        </p:nvSpPr>
        <p:spPr bwMode="auto">
          <a:xfrm>
            <a:off x="7034213" y="4778375"/>
            <a:ext cx="49212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7083425" y="5240338"/>
            <a:ext cx="47625" cy="428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5316538" y="3952875"/>
            <a:ext cx="49212" cy="428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>
            <a:off x="5172075" y="3970338"/>
            <a:ext cx="47625" cy="428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>
            <a:off x="6472238" y="4073525"/>
            <a:ext cx="47625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1" name="Oval 63"/>
          <p:cNvSpPr>
            <a:spLocks noChangeArrowheads="1"/>
          </p:cNvSpPr>
          <p:nvPr/>
        </p:nvSpPr>
        <p:spPr bwMode="auto">
          <a:xfrm>
            <a:off x="6073775" y="4708525"/>
            <a:ext cx="49213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2" name="Oval 64"/>
          <p:cNvSpPr>
            <a:spLocks noChangeArrowheads="1"/>
          </p:cNvSpPr>
          <p:nvPr/>
        </p:nvSpPr>
        <p:spPr bwMode="auto">
          <a:xfrm>
            <a:off x="5424488" y="4448175"/>
            <a:ext cx="47625" cy="428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>
            <a:off x="6267450" y="4508500"/>
            <a:ext cx="49213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4" name="Oval 66"/>
          <p:cNvSpPr>
            <a:spLocks noChangeArrowheads="1"/>
          </p:cNvSpPr>
          <p:nvPr/>
        </p:nvSpPr>
        <p:spPr bwMode="auto">
          <a:xfrm>
            <a:off x="4356100" y="3778250"/>
            <a:ext cx="49213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5" name="Oval 67"/>
          <p:cNvSpPr>
            <a:spLocks noChangeArrowheads="1"/>
          </p:cNvSpPr>
          <p:nvPr/>
        </p:nvSpPr>
        <p:spPr bwMode="auto">
          <a:xfrm>
            <a:off x="5016500" y="3978275"/>
            <a:ext cx="47625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6" name="Oval 68"/>
          <p:cNvSpPr>
            <a:spLocks noChangeArrowheads="1"/>
          </p:cNvSpPr>
          <p:nvPr/>
        </p:nvSpPr>
        <p:spPr bwMode="auto">
          <a:xfrm>
            <a:off x="4627563" y="4352925"/>
            <a:ext cx="49212" cy="428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7" name="Oval 69"/>
          <p:cNvSpPr>
            <a:spLocks noChangeArrowheads="1"/>
          </p:cNvSpPr>
          <p:nvPr/>
        </p:nvSpPr>
        <p:spPr bwMode="auto">
          <a:xfrm>
            <a:off x="4259263" y="3856038"/>
            <a:ext cx="49212" cy="444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8" name="Oval 70"/>
          <p:cNvSpPr>
            <a:spLocks noChangeArrowheads="1"/>
          </p:cNvSpPr>
          <p:nvPr/>
        </p:nvSpPr>
        <p:spPr bwMode="auto">
          <a:xfrm>
            <a:off x="5181600" y="4108450"/>
            <a:ext cx="47625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9" name="Oval 71"/>
          <p:cNvSpPr>
            <a:spLocks noChangeArrowheads="1"/>
          </p:cNvSpPr>
          <p:nvPr/>
        </p:nvSpPr>
        <p:spPr bwMode="auto">
          <a:xfrm>
            <a:off x="4521200" y="4160838"/>
            <a:ext cx="49213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0" name="Oval 72"/>
          <p:cNvSpPr>
            <a:spLocks noChangeArrowheads="1"/>
          </p:cNvSpPr>
          <p:nvPr/>
        </p:nvSpPr>
        <p:spPr bwMode="auto">
          <a:xfrm>
            <a:off x="3803650" y="3838575"/>
            <a:ext cx="47625" cy="444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1" name="Oval 73"/>
          <p:cNvSpPr>
            <a:spLocks noChangeArrowheads="1"/>
          </p:cNvSpPr>
          <p:nvPr/>
        </p:nvSpPr>
        <p:spPr bwMode="auto">
          <a:xfrm>
            <a:off x="4705350" y="4273550"/>
            <a:ext cx="49213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2" name="Oval 74"/>
          <p:cNvSpPr>
            <a:spLocks noChangeArrowheads="1"/>
          </p:cNvSpPr>
          <p:nvPr/>
        </p:nvSpPr>
        <p:spPr bwMode="auto">
          <a:xfrm>
            <a:off x="5122863" y="2438400"/>
            <a:ext cx="49212" cy="444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3" name="Oval 75"/>
          <p:cNvSpPr>
            <a:spLocks noChangeArrowheads="1"/>
          </p:cNvSpPr>
          <p:nvPr/>
        </p:nvSpPr>
        <p:spPr bwMode="auto">
          <a:xfrm>
            <a:off x="5646738" y="4248150"/>
            <a:ext cx="49212" cy="428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4" name="Oval 76"/>
          <p:cNvSpPr>
            <a:spLocks noChangeArrowheads="1"/>
          </p:cNvSpPr>
          <p:nvPr/>
        </p:nvSpPr>
        <p:spPr bwMode="auto">
          <a:xfrm>
            <a:off x="7326313" y="5187950"/>
            <a:ext cx="47625" cy="428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5" name="Oval 77"/>
          <p:cNvSpPr>
            <a:spLocks noChangeArrowheads="1"/>
          </p:cNvSpPr>
          <p:nvPr/>
        </p:nvSpPr>
        <p:spPr bwMode="auto">
          <a:xfrm>
            <a:off x="4221163" y="3613150"/>
            <a:ext cx="47625" cy="428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6" name="Oval 78"/>
          <p:cNvSpPr>
            <a:spLocks noChangeArrowheads="1"/>
          </p:cNvSpPr>
          <p:nvPr/>
        </p:nvSpPr>
        <p:spPr bwMode="auto">
          <a:xfrm>
            <a:off x="3735388" y="3525838"/>
            <a:ext cx="49212" cy="444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7" name="Oval 79"/>
          <p:cNvSpPr>
            <a:spLocks noChangeArrowheads="1"/>
          </p:cNvSpPr>
          <p:nvPr/>
        </p:nvSpPr>
        <p:spPr bwMode="auto">
          <a:xfrm>
            <a:off x="3716338" y="3595688"/>
            <a:ext cx="47625" cy="428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8" name="Oval 80"/>
          <p:cNvSpPr>
            <a:spLocks noChangeArrowheads="1"/>
          </p:cNvSpPr>
          <p:nvPr/>
        </p:nvSpPr>
        <p:spPr bwMode="auto">
          <a:xfrm>
            <a:off x="4424363" y="4308475"/>
            <a:ext cx="49212" cy="444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9" name="Oval 81"/>
          <p:cNvSpPr>
            <a:spLocks noChangeArrowheads="1"/>
          </p:cNvSpPr>
          <p:nvPr/>
        </p:nvSpPr>
        <p:spPr bwMode="auto">
          <a:xfrm>
            <a:off x="6462713" y="4125913"/>
            <a:ext cx="47625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0" name="Oval 82"/>
          <p:cNvSpPr>
            <a:spLocks noChangeArrowheads="1"/>
          </p:cNvSpPr>
          <p:nvPr/>
        </p:nvSpPr>
        <p:spPr bwMode="auto">
          <a:xfrm>
            <a:off x="5413375" y="4805363"/>
            <a:ext cx="49213" cy="428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1" name="Oval 83"/>
          <p:cNvSpPr>
            <a:spLocks noChangeArrowheads="1"/>
          </p:cNvSpPr>
          <p:nvPr/>
        </p:nvSpPr>
        <p:spPr bwMode="auto">
          <a:xfrm>
            <a:off x="5113338" y="4273550"/>
            <a:ext cx="49212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2" name="Oval 84"/>
          <p:cNvSpPr>
            <a:spLocks noChangeArrowheads="1"/>
          </p:cNvSpPr>
          <p:nvPr/>
        </p:nvSpPr>
        <p:spPr bwMode="auto">
          <a:xfrm>
            <a:off x="5453063" y="4413250"/>
            <a:ext cx="47625" cy="444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3" name="Oval 85"/>
          <p:cNvSpPr>
            <a:spLocks noChangeArrowheads="1"/>
          </p:cNvSpPr>
          <p:nvPr/>
        </p:nvSpPr>
        <p:spPr bwMode="auto">
          <a:xfrm>
            <a:off x="6375400" y="3178175"/>
            <a:ext cx="47625" cy="428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4" name="Oval 86"/>
          <p:cNvSpPr>
            <a:spLocks noChangeArrowheads="1"/>
          </p:cNvSpPr>
          <p:nvPr/>
        </p:nvSpPr>
        <p:spPr bwMode="auto">
          <a:xfrm>
            <a:off x="4957763" y="4840288"/>
            <a:ext cx="49212" cy="428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5" name="Oval 87"/>
          <p:cNvSpPr>
            <a:spLocks noChangeArrowheads="1"/>
          </p:cNvSpPr>
          <p:nvPr/>
        </p:nvSpPr>
        <p:spPr bwMode="auto">
          <a:xfrm>
            <a:off x="7354888" y="4508500"/>
            <a:ext cx="47625" cy="4445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6" name="Rectangle 88"/>
          <p:cNvSpPr>
            <a:spLocks noChangeArrowheads="1"/>
          </p:cNvSpPr>
          <p:nvPr/>
        </p:nvSpPr>
        <p:spPr bwMode="auto">
          <a:xfrm>
            <a:off x="6065838" y="3717925"/>
            <a:ext cx="4905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Suecia</a:t>
            </a:r>
            <a:endParaRPr lang="en-US" b="1"/>
          </a:p>
        </p:txBody>
      </p:sp>
      <p:sp>
        <p:nvSpPr>
          <p:cNvPr id="7257" name="Rectangle 89"/>
          <p:cNvSpPr>
            <a:spLocks noChangeArrowheads="1"/>
          </p:cNvSpPr>
          <p:nvPr/>
        </p:nvSpPr>
        <p:spPr bwMode="auto">
          <a:xfrm>
            <a:off x="4432300" y="534352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Argentina</a:t>
            </a:r>
            <a:endParaRPr lang="en-US" b="1"/>
          </a:p>
        </p:txBody>
      </p:sp>
      <p:sp>
        <p:nvSpPr>
          <p:cNvPr id="7258" name="Rectangle 90"/>
          <p:cNvSpPr>
            <a:spLocks noChangeArrowheads="1"/>
          </p:cNvSpPr>
          <p:nvPr/>
        </p:nvSpPr>
        <p:spPr bwMode="auto">
          <a:xfrm>
            <a:off x="2519363" y="4648200"/>
            <a:ext cx="422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Brasil</a:t>
            </a:r>
            <a:endParaRPr lang="en-US" b="1"/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3967163" y="4191000"/>
            <a:ext cx="415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Chile </a:t>
            </a:r>
            <a:endParaRPr lang="en-US" b="1"/>
          </a:p>
        </p:txBody>
      </p:sp>
      <p:sp>
        <p:nvSpPr>
          <p:cNvPr id="7260" name="Rectangle 92"/>
          <p:cNvSpPr>
            <a:spLocks noChangeArrowheads="1"/>
          </p:cNvSpPr>
          <p:nvPr/>
        </p:nvSpPr>
        <p:spPr bwMode="auto">
          <a:xfrm>
            <a:off x="3343275" y="3455988"/>
            <a:ext cx="338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Peru</a:t>
            </a:r>
            <a:endParaRPr lang="en-US" b="1"/>
          </a:p>
        </p:txBody>
      </p:sp>
      <p:sp>
        <p:nvSpPr>
          <p:cNvPr id="7261" name="Rectangle 93"/>
          <p:cNvSpPr>
            <a:spLocks noChangeArrowheads="1"/>
          </p:cNvSpPr>
          <p:nvPr/>
        </p:nvSpPr>
        <p:spPr bwMode="auto">
          <a:xfrm>
            <a:off x="2378075" y="3073400"/>
            <a:ext cx="609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Ecuador</a:t>
            </a:r>
            <a:endParaRPr lang="en-US" b="1"/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2571750" y="3595688"/>
            <a:ext cx="7445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Venezuela</a:t>
            </a:r>
            <a:endParaRPr lang="en-US" b="1"/>
          </a:p>
        </p:txBody>
      </p: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1766888" y="3883025"/>
            <a:ext cx="695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Colombia</a:t>
            </a:r>
            <a:endParaRPr lang="en-US" b="1"/>
          </a:p>
        </p:txBody>
      </p:sp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1828800" y="3352800"/>
            <a:ext cx="9477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COSTA RICA</a:t>
            </a:r>
            <a:endParaRPr lang="en-US" b="1"/>
          </a:p>
        </p:txBody>
      </p:sp>
      <p:sp>
        <p:nvSpPr>
          <p:cNvPr id="7265" name="Rectangle 97"/>
          <p:cNvSpPr>
            <a:spLocks noChangeArrowheads="1"/>
          </p:cNvSpPr>
          <p:nvPr/>
        </p:nvSpPr>
        <p:spPr bwMode="auto">
          <a:xfrm>
            <a:off x="2747963" y="4267200"/>
            <a:ext cx="1092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EL SALVADOR</a:t>
            </a:r>
            <a:endParaRPr lang="en-US" b="1"/>
          </a:p>
        </p:txBody>
      </p:sp>
      <p:sp>
        <p:nvSpPr>
          <p:cNvPr id="7266" name="Rectangle 98"/>
          <p:cNvSpPr>
            <a:spLocks noChangeArrowheads="1"/>
          </p:cNvSpPr>
          <p:nvPr/>
        </p:nvSpPr>
        <p:spPr bwMode="auto">
          <a:xfrm>
            <a:off x="2744788" y="2795588"/>
            <a:ext cx="515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Mexico</a:t>
            </a:r>
            <a:endParaRPr lang="en-US" b="1"/>
          </a:p>
        </p:txBody>
      </p:sp>
      <p:sp>
        <p:nvSpPr>
          <p:cNvPr id="7267" name="Rectangle 99"/>
          <p:cNvSpPr>
            <a:spLocks noChangeArrowheads="1"/>
          </p:cNvSpPr>
          <p:nvPr/>
        </p:nvSpPr>
        <p:spPr bwMode="auto">
          <a:xfrm>
            <a:off x="857250" y="5657850"/>
            <a:ext cx="261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-0.3</a:t>
            </a:r>
            <a:endParaRPr lang="en-US"/>
          </a:p>
        </p:txBody>
      </p:sp>
      <p:sp>
        <p:nvSpPr>
          <p:cNvPr id="7268" name="Rectangle 100"/>
          <p:cNvSpPr>
            <a:spLocks noChangeArrowheads="1"/>
          </p:cNvSpPr>
          <p:nvPr/>
        </p:nvSpPr>
        <p:spPr bwMode="auto">
          <a:xfrm>
            <a:off x="857250" y="5135563"/>
            <a:ext cx="261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-0.2</a:t>
            </a:r>
            <a:endParaRPr lang="en-US"/>
          </a:p>
        </p:txBody>
      </p:sp>
      <p:sp>
        <p:nvSpPr>
          <p:cNvPr id="7269" name="Rectangle 101"/>
          <p:cNvSpPr>
            <a:spLocks noChangeArrowheads="1"/>
          </p:cNvSpPr>
          <p:nvPr/>
        </p:nvSpPr>
        <p:spPr bwMode="auto">
          <a:xfrm>
            <a:off x="857250" y="4613275"/>
            <a:ext cx="261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-0.1</a:t>
            </a:r>
            <a:endParaRPr lang="en-US"/>
          </a:p>
        </p:txBody>
      </p:sp>
      <p:sp>
        <p:nvSpPr>
          <p:cNvPr id="7270" name="Rectangle 102"/>
          <p:cNvSpPr>
            <a:spLocks noChangeArrowheads="1"/>
          </p:cNvSpPr>
          <p:nvPr/>
        </p:nvSpPr>
        <p:spPr bwMode="auto">
          <a:xfrm>
            <a:off x="917575" y="409098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0.0</a:t>
            </a:r>
            <a:endParaRPr lang="en-US"/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917575" y="357028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0.1</a:t>
            </a:r>
            <a:endParaRPr lang="en-US"/>
          </a:p>
        </p:txBody>
      </p:sp>
      <p:sp>
        <p:nvSpPr>
          <p:cNvPr id="7272" name="Rectangle 104"/>
          <p:cNvSpPr>
            <a:spLocks noChangeArrowheads="1"/>
          </p:cNvSpPr>
          <p:nvPr/>
        </p:nvSpPr>
        <p:spPr bwMode="auto">
          <a:xfrm>
            <a:off x="917575" y="3048000"/>
            <a:ext cx="211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0.2</a:t>
            </a:r>
            <a:endParaRPr lang="en-US"/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917575" y="2525713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0.3</a:t>
            </a:r>
            <a:endParaRPr lang="en-US"/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917575" y="2003425"/>
            <a:ext cx="211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0.4</a:t>
            </a:r>
            <a:endParaRPr lang="en-US"/>
          </a:p>
        </p:txBody>
      </p:sp>
      <p:sp>
        <p:nvSpPr>
          <p:cNvPr id="7275" name="Rectangle 107"/>
          <p:cNvSpPr>
            <a:spLocks noChangeArrowheads="1"/>
          </p:cNvSpPr>
          <p:nvPr/>
        </p:nvSpPr>
        <p:spPr bwMode="auto">
          <a:xfrm>
            <a:off x="1192213" y="5875338"/>
            <a:ext cx="134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-4</a:t>
            </a:r>
            <a:endParaRPr lang="en-US"/>
          </a:p>
        </p:txBody>
      </p:sp>
      <p:sp>
        <p:nvSpPr>
          <p:cNvPr id="7276" name="Rectangle 108"/>
          <p:cNvSpPr>
            <a:spLocks noChangeArrowheads="1"/>
          </p:cNvSpPr>
          <p:nvPr/>
        </p:nvSpPr>
        <p:spPr bwMode="auto">
          <a:xfrm>
            <a:off x="2105025" y="5875338"/>
            <a:ext cx="134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-3</a:t>
            </a:r>
            <a:endParaRPr lang="en-US"/>
          </a:p>
        </p:txBody>
      </p:sp>
      <p:sp>
        <p:nvSpPr>
          <p:cNvPr id="7277" name="Rectangle 109"/>
          <p:cNvSpPr>
            <a:spLocks noChangeArrowheads="1"/>
          </p:cNvSpPr>
          <p:nvPr/>
        </p:nvSpPr>
        <p:spPr bwMode="auto">
          <a:xfrm>
            <a:off x="3025775" y="5875338"/>
            <a:ext cx="134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-2</a:t>
            </a:r>
            <a:endParaRPr lang="en-US"/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3938588" y="5875338"/>
            <a:ext cx="134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-1</a:t>
            </a:r>
            <a:endParaRPr lang="en-US"/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4891088" y="5875338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5803900" y="5875338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7281" name="Rectangle 113"/>
          <p:cNvSpPr>
            <a:spLocks noChangeArrowheads="1"/>
          </p:cNvSpPr>
          <p:nvPr/>
        </p:nvSpPr>
        <p:spPr bwMode="auto">
          <a:xfrm>
            <a:off x="6715125" y="5875338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2</a:t>
            </a:r>
            <a:endParaRPr lang="en-US"/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7637463" y="5875338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3</a:t>
            </a:r>
            <a:endParaRPr lang="en-US"/>
          </a:p>
        </p:txBody>
      </p: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8548688" y="5875338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4</a:t>
            </a:r>
            <a:endParaRPr lang="en-US"/>
          </a:p>
        </p:txBody>
      </p:sp>
      <p:sp>
        <p:nvSpPr>
          <p:cNvPr id="7284" name="Rectangle 116"/>
          <p:cNvSpPr>
            <a:spLocks noChangeArrowheads="1"/>
          </p:cNvSpPr>
          <p:nvPr/>
        </p:nvSpPr>
        <p:spPr bwMode="auto">
          <a:xfrm>
            <a:off x="4006850" y="6135688"/>
            <a:ext cx="16208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 b="1">
                <a:latin typeface="Arial" pitchFamily="34" charset="0"/>
              </a:rPr>
              <a:t>Port efficiency index</a:t>
            </a:r>
            <a:endParaRPr lang="en-US"/>
          </a:p>
        </p:txBody>
      </p:sp>
      <p:sp>
        <p:nvSpPr>
          <p:cNvPr id="7285" name="Rectangle 117"/>
          <p:cNvSpPr>
            <a:spLocks noChangeArrowheads="1"/>
          </p:cNvSpPr>
          <p:nvPr/>
        </p:nvSpPr>
        <p:spPr bwMode="auto">
          <a:xfrm rot="16200000">
            <a:off x="-722312" y="3756025"/>
            <a:ext cx="23383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 b="1">
                <a:latin typeface="Arial" pitchFamily="34" charset="0"/>
              </a:rPr>
              <a:t>Maritime transport costs (log)</a:t>
            </a:r>
            <a:endParaRPr lang="en-US"/>
          </a:p>
        </p:txBody>
      </p:sp>
      <p:sp>
        <p:nvSpPr>
          <p:cNvPr id="7286" name="Rectangle 118"/>
          <p:cNvSpPr>
            <a:spLocks noChangeArrowheads="1"/>
          </p:cNvSpPr>
          <p:nvPr/>
        </p:nvSpPr>
        <p:spPr bwMode="auto">
          <a:xfrm>
            <a:off x="49213" y="6370638"/>
            <a:ext cx="77136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87" name="Rectangle 119"/>
          <p:cNvSpPr>
            <a:spLocks noChangeArrowheads="1"/>
          </p:cNvSpPr>
          <p:nvPr/>
        </p:nvSpPr>
        <p:spPr bwMode="auto">
          <a:xfrm>
            <a:off x="622300" y="6400800"/>
            <a:ext cx="76596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Note: Adjusts for distance, trade volume, containarization, conferences, product type, etc. This result does not include Canada.</a:t>
            </a:r>
            <a:endParaRPr lang="en-US" sz="1000"/>
          </a:p>
        </p:txBody>
      </p:sp>
      <p:grpSp>
        <p:nvGrpSpPr>
          <p:cNvPr id="7288" name="Group 120"/>
          <p:cNvGrpSpPr>
            <a:grpSpLocks/>
          </p:cNvGrpSpPr>
          <p:nvPr/>
        </p:nvGrpSpPr>
        <p:grpSpPr bwMode="auto">
          <a:xfrm>
            <a:off x="2746375" y="3273425"/>
            <a:ext cx="106363" cy="165100"/>
            <a:chOff x="1730" y="2062"/>
            <a:chExt cx="67" cy="104"/>
          </a:xfrm>
        </p:grpSpPr>
        <p:sp>
          <p:nvSpPr>
            <p:cNvPr id="7289" name="Line 121"/>
            <p:cNvSpPr>
              <a:spLocks noChangeShapeType="1"/>
            </p:cNvSpPr>
            <p:nvPr/>
          </p:nvSpPr>
          <p:spPr bwMode="auto">
            <a:xfrm>
              <a:off x="1730" y="2062"/>
              <a:ext cx="49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122"/>
            <p:cNvSpPr>
              <a:spLocks/>
            </p:cNvSpPr>
            <p:nvPr/>
          </p:nvSpPr>
          <p:spPr bwMode="auto">
            <a:xfrm>
              <a:off x="1736" y="2106"/>
              <a:ext cx="61" cy="6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61" y="60"/>
                </a:cxn>
                <a:cxn ang="0">
                  <a:pos x="61" y="0"/>
                </a:cxn>
                <a:cxn ang="0">
                  <a:pos x="0" y="28"/>
                </a:cxn>
              </a:cxnLst>
              <a:rect l="0" t="0" r="r" b="b"/>
              <a:pathLst>
                <a:path w="61" h="60">
                  <a:moveTo>
                    <a:pt x="0" y="28"/>
                  </a:moveTo>
                  <a:lnTo>
                    <a:pt x="61" y="60"/>
                  </a:lnTo>
                  <a:lnTo>
                    <a:pt x="61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91" name="Group 123"/>
          <p:cNvGrpSpPr>
            <a:grpSpLocks/>
          </p:cNvGrpSpPr>
          <p:nvPr/>
        </p:nvGrpSpPr>
        <p:grpSpPr bwMode="auto">
          <a:xfrm>
            <a:off x="6122988" y="3935413"/>
            <a:ext cx="252412" cy="112712"/>
            <a:chOff x="3857" y="2479"/>
            <a:chExt cx="159" cy="71"/>
          </a:xfrm>
        </p:grpSpPr>
        <p:sp>
          <p:nvSpPr>
            <p:cNvPr id="7292" name="Line 124"/>
            <p:cNvSpPr>
              <a:spLocks noChangeShapeType="1"/>
            </p:cNvSpPr>
            <p:nvPr/>
          </p:nvSpPr>
          <p:spPr bwMode="auto">
            <a:xfrm flipH="1">
              <a:off x="3899" y="2479"/>
              <a:ext cx="11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125"/>
            <p:cNvSpPr>
              <a:spLocks/>
            </p:cNvSpPr>
            <p:nvPr/>
          </p:nvSpPr>
          <p:spPr bwMode="auto">
            <a:xfrm>
              <a:off x="3857" y="2490"/>
              <a:ext cx="67" cy="6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67" y="60"/>
                </a:cxn>
                <a:cxn ang="0">
                  <a:pos x="42" y="0"/>
                </a:cxn>
              </a:cxnLst>
              <a:rect l="0" t="0" r="r" b="b"/>
              <a:pathLst>
                <a:path w="67" h="60">
                  <a:moveTo>
                    <a:pt x="42" y="0"/>
                  </a:moveTo>
                  <a:lnTo>
                    <a:pt x="0" y="55"/>
                  </a:lnTo>
                  <a:lnTo>
                    <a:pt x="67" y="6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94" name="AutoShape 126"/>
          <p:cNvSpPr>
            <a:spLocks/>
          </p:cNvSpPr>
          <p:nvPr/>
        </p:nvSpPr>
        <p:spPr bwMode="auto">
          <a:xfrm rot="16821644" flipV="1">
            <a:off x="4387851" y="2025650"/>
            <a:ext cx="227012" cy="3189287"/>
          </a:xfrm>
          <a:prstGeom prst="rightBrace">
            <a:avLst>
              <a:gd name="adj1" fmla="val 117075"/>
              <a:gd name="adj2" fmla="val 50000"/>
            </a:avLst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4495800" y="2317750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El costo de esta ineficiencia equivale a 8.000 kilómetros de distancia adicional</a:t>
            </a:r>
          </a:p>
        </p:txBody>
      </p:sp>
      <p:sp>
        <p:nvSpPr>
          <p:cNvPr id="7296" name="Rectangle 128"/>
          <p:cNvSpPr>
            <a:spLocks noChangeArrowheads="1"/>
          </p:cNvSpPr>
          <p:nvPr/>
        </p:nvSpPr>
        <p:spPr bwMode="auto">
          <a:xfrm>
            <a:off x="1538288" y="1600200"/>
            <a:ext cx="6615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>
                <a:latin typeface="Arial" pitchFamily="34" charset="0"/>
              </a:rPr>
              <a:t>Fletes marítimos y eficiencia portuaria (ajustado por otras variables)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sz="3600">
                <a:latin typeface="Verdana" pitchFamily="34" charset="0"/>
              </a:rPr>
              <a:t>Crédito y protección de acreedores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52500" y="1419225"/>
            <a:ext cx="7754938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52500" y="1419225"/>
            <a:ext cx="7754938" cy="43259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952500" y="1419225"/>
            <a:ext cx="1588" cy="432593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04875" y="5745163"/>
            <a:ext cx="47625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04875" y="5268913"/>
            <a:ext cx="47625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04875" y="4783138"/>
            <a:ext cx="47625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904875" y="4306888"/>
            <a:ext cx="47625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904875" y="3819525"/>
            <a:ext cx="4762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904875" y="3343275"/>
            <a:ext cx="4762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904875" y="2857500"/>
            <a:ext cx="4762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904875" y="2381250"/>
            <a:ext cx="4762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904875" y="1895475"/>
            <a:ext cx="4762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904875" y="1419225"/>
            <a:ext cx="4762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952500" y="5745163"/>
            <a:ext cx="7754938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52500" y="5745163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247900" y="5745163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3533775" y="5745163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4830763" y="5745163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6126163" y="5745163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7412038" y="5745163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8707438" y="5745163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1971675" y="52593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2905125" y="451643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2686050" y="42021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2352675" y="49926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1752600" y="46593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1666875" y="49831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2266950" y="504983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2085975" y="520223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2828925" y="40878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1666875" y="51831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2990850" y="485933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2590800" y="46402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1581150" y="50593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2867025" y="42306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>
            <a:off x="2981325" y="331470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>
            <a:off x="1371600" y="50022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Oval 40"/>
          <p:cNvSpPr>
            <a:spLocks noChangeArrowheads="1"/>
          </p:cNvSpPr>
          <p:nvPr/>
        </p:nvSpPr>
        <p:spPr bwMode="auto">
          <a:xfrm>
            <a:off x="2152650" y="51450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3" name="Oval 41"/>
          <p:cNvSpPr>
            <a:spLocks noChangeArrowheads="1"/>
          </p:cNvSpPr>
          <p:nvPr/>
        </p:nvSpPr>
        <p:spPr bwMode="auto">
          <a:xfrm>
            <a:off x="2143125" y="47545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4745038" y="46878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2895600" y="42973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3324225" y="47355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>
            <a:off x="2714625" y="3819525"/>
            <a:ext cx="104775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8" name="Oval 46"/>
          <p:cNvSpPr>
            <a:spLocks noChangeArrowheads="1"/>
          </p:cNvSpPr>
          <p:nvPr/>
        </p:nvSpPr>
        <p:spPr bwMode="auto">
          <a:xfrm>
            <a:off x="2962275" y="40401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9" name="Oval 47"/>
          <p:cNvSpPr>
            <a:spLocks noChangeArrowheads="1"/>
          </p:cNvSpPr>
          <p:nvPr/>
        </p:nvSpPr>
        <p:spPr bwMode="auto">
          <a:xfrm>
            <a:off x="3390900" y="1685925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>
            <a:off x="5783263" y="295275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1" name="Oval 49"/>
          <p:cNvSpPr>
            <a:spLocks noChangeArrowheads="1"/>
          </p:cNvSpPr>
          <p:nvPr/>
        </p:nvSpPr>
        <p:spPr bwMode="auto">
          <a:xfrm>
            <a:off x="5907088" y="49450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2" name="Oval 50"/>
          <p:cNvSpPr>
            <a:spLocks noChangeArrowheads="1"/>
          </p:cNvSpPr>
          <p:nvPr/>
        </p:nvSpPr>
        <p:spPr bwMode="auto">
          <a:xfrm>
            <a:off x="4545013" y="459263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3" name="Oval 51"/>
          <p:cNvSpPr>
            <a:spLocks noChangeArrowheads="1"/>
          </p:cNvSpPr>
          <p:nvPr/>
        </p:nvSpPr>
        <p:spPr bwMode="auto">
          <a:xfrm>
            <a:off x="3705225" y="3781425"/>
            <a:ext cx="104775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4" name="Oval 52"/>
          <p:cNvSpPr>
            <a:spLocks noChangeArrowheads="1"/>
          </p:cNvSpPr>
          <p:nvPr/>
        </p:nvSpPr>
        <p:spPr bwMode="auto">
          <a:xfrm>
            <a:off x="3152775" y="44116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5" name="Oval 53"/>
          <p:cNvSpPr>
            <a:spLocks noChangeArrowheads="1"/>
          </p:cNvSpPr>
          <p:nvPr/>
        </p:nvSpPr>
        <p:spPr bwMode="auto">
          <a:xfrm>
            <a:off x="7621588" y="2695575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2495550" y="51355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6564313" y="175260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3952875" y="337185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4410075" y="5211763"/>
            <a:ext cx="106363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>
            <a:off x="1838325" y="3609975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5783263" y="3781425"/>
            <a:ext cx="104775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3695700" y="46593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4057650" y="325755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2876550" y="50022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>
            <a:off x="4086225" y="44211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2990850" y="51355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7" name="Oval 65"/>
          <p:cNvSpPr>
            <a:spLocks noChangeArrowheads="1"/>
          </p:cNvSpPr>
          <p:nvPr/>
        </p:nvSpPr>
        <p:spPr bwMode="auto">
          <a:xfrm>
            <a:off x="5421313" y="337185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8" name="Oval 66"/>
          <p:cNvSpPr>
            <a:spLocks noChangeArrowheads="1"/>
          </p:cNvSpPr>
          <p:nvPr/>
        </p:nvSpPr>
        <p:spPr bwMode="auto">
          <a:xfrm>
            <a:off x="2943225" y="54117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9" name="Oval 67"/>
          <p:cNvSpPr>
            <a:spLocks noChangeArrowheads="1"/>
          </p:cNvSpPr>
          <p:nvPr/>
        </p:nvSpPr>
        <p:spPr bwMode="auto">
          <a:xfrm>
            <a:off x="4371975" y="40497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>
            <a:off x="6221413" y="291465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1" name="Oval 69"/>
          <p:cNvSpPr>
            <a:spLocks noChangeArrowheads="1"/>
          </p:cNvSpPr>
          <p:nvPr/>
        </p:nvSpPr>
        <p:spPr bwMode="auto">
          <a:xfrm>
            <a:off x="3124200" y="51927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2" name="Oval 70"/>
          <p:cNvSpPr>
            <a:spLocks noChangeArrowheads="1"/>
          </p:cNvSpPr>
          <p:nvPr/>
        </p:nvSpPr>
        <p:spPr bwMode="auto">
          <a:xfrm>
            <a:off x="1543050" y="445928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3" name="Oval 71"/>
          <p:cNvSpPr>
            <a:spLocks noChangeArrowheads="1"/>
          </p:cNvSpPr>
          <p:nvPr/>
        </p:nvSpPr>
        <p:spPr bwMode="auto">
          <a:xfrm>
            <a:off x="2524125" y="344805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4" name="Oval 72"/>
          <p:cNvSpPr>
            <a:spLocks noChangeArrowheads="1"/>
          </p:cNvSpPr>
          <p:nvPr/>
        </p:nvSpPr>
        <p:spPr bwMode="auto">
          <a:xfrm>
            <a:off x="6707188" y="3352800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5" name="Oval 73"/>
          <p:cNvSpPr>
            <a:spLocks noChangeArrowheads="1"/>
          </p:cNvSpPr>
          <p:nvPr/>
        </p:nvSpPr>
        <p:spPr bwMode="auto">
          <a:xfrm>
            <a:off x="4525963" y="477361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6" name="Oval 74"/>
          <p:cNvSpPr>
            <a:spLocks noChangeArrowheads="1"/>
          </p:cNvSpPr>
          <p:nvPr/>
        </p:nvSpPr>
        <p:spPr bwMode="auto">
          <a:xfrm>
            <a:off x="3895725" y="3038475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7" name="Oval 75"/>
          <p:cNvSpPr>
            <a:spLocks noChangeArrowheads="1"/>
          </p:cNvSpPr>
          <p:nvPr/>
        </p:nvSpPr>
        <p:spPr bwMode="auto">
          <a:xfrm>
            <a:off x="4448175" y="3571875"/>
            <a:ext cx="106363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8" name="Oval 76"/>
          <p:cNvSpPr>
            <a:spLocks noChangeArrowheads="1"/>
          </p:cNvSpPr>
          <p:nvPr/>
        </p:nvSpPr>
        <p:spPr bwMode="auto">
          <a:xfrm>
            <a:off x="2133600" y="47164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9" name="Oval 77"/>
          <p:cNvSpPr>
            <a:spLocks noChangeArrowheads="1"/>
          </p:cNvSpPr>
          <p:nvPr/>
        </p:nvSpPr>
        <p:spPr bwMode="auto">
          <a:xfrm>
            <a:off x="3848100" y="3906838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0" name="Oval 78"/>
          <p:cNvSpPr>
            <a:spLocks noChangeArrowheads="1"/>
          </p:cNvSpPr>
          <p:nvPr/>
        </p:nvSpPr>
        <p:spPr bwMode="auto">
          <a:xfrm>
            <a:off x="5307013" y="4183063"/>
            <a:ext cx="104775" cy="1047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1" name="Line 79"/>
          <p:cNvSpPr>
            <a:spLocks noChangeShapeType="1"/>
          </p:cNvSpPr>
          <p:nvPr/>
        </p:nvSpPr>
        <p:spPr bwMode="auto">
          <a:xfrm flipV="1">
            <a:off x="1428750" y="2924175"/>
            <a:ext cx="6249988" cy="2087563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2" name="Rectangle 80"/>
          <p:cNvSpPr>
            <a:spLocks noChangeArrowheads="1"/>
          </p:cNvSpPr>
          <p:nvPr/>
        </p:nvSpPr>
        <p:spPr bwMode="auto">
          <a:xfrm>
            <a:off x="2576513" y="1158875"/>
            <a:ext cx="4114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400" b="1">
                <a:latin typeface="Arial" pitchFamily="34" charset="0"/>
              </a:rPr>
              <a:t>Crédito privado y protección efectiva al acreedor</a:t>
            </a:r>
            <a:endParaRPr lang="es-AR" i="1"/>
          </a:p>
        </p:txBody>
      </p:sp>
      <p:sp>
        <p:nvSpPr>
          <p:cNvPr id="8273" name="Rectangle 81"/>
          <p:cNvSpPr>
            <a:spLocks noChangeArrowheads="1"/>
          </p:cNvSpPr>
          <p:nvPr/>
        </p:nvSpPr>
        <p:spPr bwMode="auto">
          <a:xfrm>
            <a:off x="1790700" y="4506913"/>
            <a:ext cx="9588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El Salvador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8274" name="Rectangle 82"/>
          <p:cNvSpPr>
            <a:spLocks noChangeArrowheads="1"/>
          </p:cNvSpPr>
          <p:nvPr/>
        </p:nvSpPr>
        <p:spPr bwMode="auto">
          <a:xfrm>
            <a:off x="2767013" y="3067050"/>
            <a:ext cx="685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Panama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>
            <a:off x="2182813" y="3935413"/>
            <a:ext cx="8651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Nicaragua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8276" name="Rectangle 84"/>
          <p:cNvSpPr>
            <a:spLocks noChangeArrowheads="1"/>
          </p:cNvSpPr>
          <p:nvPr/>
        </p:nvSpPr>
        <p:spPr bwMode="auto">
          <a:xfrm>
            <a:off x="990600" y="487680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Guatemala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8277" name="Rectangle 85"/>
          <p:cNvSpPr>
            <a:spLocks noChangeArrowheads="1"/>
          </p:cNvSpPr>
          <p:nvPr/>
        </p:nvSpPr>
        <p:spPr bwMode="auto">
          <a:xfrm>
            <a:off x="1944688" y="4802188"/>
            <a:ext cx="8905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Costa Rica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8278" name="Rectangle 86"/>
          <p:cNvSpPr>
            <a:spLocks noChangeArrowheads="1"/>
          </p:cNvSpPr>
          <p:nvPr/>
        </p:nvSpPr>
        <p:spPr bwMode="auto">
          <a:xfrm>
            <a:off x="647700" y="5659438"/>
            <a:ext cx="219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-60</a:t>
            </a:r>
            <a:endParaRPr lang="es-AR" i="1"/>
          </a:p>
        </p:txBody>
      </p:sp>
      <p:sp>
        <p:nvSpPr>
          <p:cNvPr id="8279" name="Rectangle 87"/>
          <p:cNvSpPr>
            <a:spLocks noChangeArrowheads="1"/>
          </p:cNvSpPr>
          <p:nvPr/>
        </p:nvSpPr>
        <p:spPr bwMode="auto">
          <a:xfrm>
            <a:off x="647700" y="5183188"/>
            <a:ext cx="219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-40</a:t>
            </a:r>
            <a:endParaRPr lang="es-AR" i="1"/>
          </a:p>
        </p:txBody>
      </p:sp>
      <p:sp>
        <p:nvSpPr>
          <p:cNvPr id="8280" name="Rectangle 88"/>
          <p:cNvSpPr>
            <a:spLocks noChangeArrowheads="1"/>
          </p:cNvSpPr>
          <p:nvPr/>
        </p:nvSpPr>
        <p:spPr bwMode="auto">
          <a:xfrm>
            <a:off x="647700" y="4697413"/>
            <a:ext cx="219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-20</a:t>
            </a:r>
            <a:endParaRPr lang="es-AR" i="1"/>
          </a:p>
        </p:txBody>
      </p:sp>
      <p:sp>
        <p:nvSpPr>
          <p:cNvPr id="8281" name="Rectangle 89"/>
          <p:cNvSpPr>
            <a:spLocks noChangeArrowheads="1"/>
          </p:cNvSpPr>
          <p:nvPr/>
        </p:nvSpPr>
        <p:spPr bwMode="auto">
          <a:xfrm>
            <a:off x="781050" y="4221163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0</a:t>
            </a:r>
            <a:endParaRPr lang="es-AR" i="1"/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696913" y="3733800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20</a:t>
            </a:r>
            <a:endParaRPr lang="es-AR" i="1"/>
          </a:p>
        </p:txBody>
      </p:sp>
      <p:sp>
        <p:nvSpPr>
          <p:cNvPr id="8283" name="Rectangle 91"/>
          <p:cNvSpPr>
            <a:spLocks noChangeArrowheads="1"/>
          </p:cNvSpPr>
          <p:nvPr/>
        </p:nvSpPr>
        <p:spPr bwMode="auto">
          <a:xfrm>
            <a:off x="696913" y="3257550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40</a:t>
            </a:r>
            <a:endParaRPr lang="es-AR" i="1"/>
          </a:p>
        </p:txBody>
      </p:sp>
      <p:sp>
        <p:nvSpPr>
          <p:cNvPr id="8284" name="Rectangle 92"/>
          <p:cNvSpPr>
            <a:spLocks noChangeArrowheads="1"/>
          </p:cNvSpPr>
          <p:nvPr/>
        </p:nvSpPr>
        <p:spPr bwMode="auto">
          <a:xfrm>
            <a:off x="696913" y="277177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60</a:t>
            </a:r>
            <a:endParaRPr lang="es-AR" i="1"/>
          </a:p>
        </p:txBody>
      </p:sp>
      <p:sp>
        <p:nvSpPr>
          <p:cNvPr id="8285" name="Rectangle 93"/>
          <p:cNvSpPr>
            <a:spLocks noChangeArrowheads="1"/>
          </p:cNvSpPr>
          <p:nvPr/>
        </p:nvSpPr>
        <p:spPr bwMode="auto">
          <a:xfrm>
            <a:off x="696913" y="22955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80</a:t>
            </a:r>
            <a:endParaRPr lang="es-AR" i="1"/>
          </a:p>
        </p:txBody>
      </p:sp>
      <p:sp>
        <p:nvSpPr>
          <p:cNvPr id="8286" name="Rectangle 94"/>
          <p:cNvSpPr>
            <a:spLocks noChangeArrowheads="1"/>
          </p:cNvSpPr>
          <p:nvPr/>
        </p:nvSpPr>
        <p:spPr bwMode="auto">
          <a:xfrm>
            <a:off x="606425" y="1809750"/>
            <a:ext cx="252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100</a:t>
            </a:r>
            <a:endParaRPr lang="es-AR" i="1"/>
          </a:p>
        </p:txBody>
      </p:sp>
      <p:sp>
        <p:nvSpPr>
          <p:cNvPr id="8287" name="Rectangle 95"/>
          <p:cNvSpPr>
            <a:spLocks noChangeArrowheads="1"/>
          </p:cNvSpPr>
          <p:nvPr/>
        </p:nvSpPr>
        <p:spPr bwMode="auto">
          <a:xfrm>
            <a:off x="606425" y="1333500"/>
            <a:ext cx="252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120</a:t>
            </a:r>
            <a:endParaRPr lang="es-AR" i="1"/>
          </a:p>
        </p:txBody>
      </p:sp>
      <p:sp>
        <p:nvSpPr>
          <p:cNvPr id="8288" name="Rectangle 96"/>
          <p:cNvSpPr>
            <a:spLocks noChangeArrowheads="1"/>
          </p:cNvSpPr>
          <p:nvPr/>
        </p:nvSpPr>
        <p:spPr bwMode="auto">
          <a:xfrm>
            <a:off x="863600" y="5888038"/>
            <a:ext cx="261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-0.4</a:t>
            </a:r>
            <a:endParaRPr lang="es-AR" i="1"/>
          </a:p>
        </p:txBody>
      </p:sp>
      <p:sp>
        <p:nvSpPr>
          <p:cNvPr id="8289" name="Rectangle 97"/>
          <p:cNvSpPr>
            <a:spLocks noChangeArrowheads="1"/>
          </p:cNvSpPr>
          <p:nvPr/>
        </p:nvSpPr>
        <p:spPr bwMode="auto">
          <a:xfrm>
            <a:off x="2159000" y="5888038"/>
            <a:ext cx="261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-0.2</a:t>
            </a:r>
            <a:endParaRPr lang="es-AR" i="1"/>
          </a:p>
        </p:txBody>
      </p:sp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3533775" y="5888038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0</a:t>
            </a:r>
            <a:endParaRPr lang="es-AR" i="1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4762500" y="58880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0.2</a:t>
            </a:r>
            <a:endParaRPr lang="es-AR" i="1"/>
          </a:p>
        </p:txBody>
      </p:sp>
      <p:sp>
        <p:nvSpPr>
          <p:cNvPr id="8292" name="Rectangle 100"/>
          <p:cNvSpPr>
            <a:spLocks noChangeArrowheads="1"/>
          </p:cNvSpPr>
          <p:nvPr/>
        </p:nvSpPr>
        <p:spPr bwMode="auto">
          <a:xfrm>
            <a:off x="6057900" y="58880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0.4</a:t>
            </a:r>
            <a:endParaRPr lang="es-AR" i="1"/>
          </a:p>
        </p:txBody>
      </p:sp>
      <p:sp>
        <p:nvSpPr>
          <p:cNvPr id="8293" name="Rectangle 101"/>
          <p:cNvSpPr>
            <a:spLocks noChangeArrowheads="1"/>
          </p:cNvSpPr>
          <p:nvPr/>
        </p:nvSpPr>
        <p:spPr bwMode="auto">
          <a:xfrm>
            <a:off x="7343775" y="58880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0.6</a:t>
            </a:r>
            <a:endParaRPr lang="es-AR" i="1"/>
          </a:p>
        </p:txBody>
      </p:sp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8639175" y="58880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0.8</a:t>
            </a:r>
            <a:endParaRPr lang="es-AR" i="1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3421063" y="6183313"/>
            <a:ext cx="2844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Protección a los derechos del acreedor</a:t>
            </a:r>
            <a:endParaRPr lang="es-AR" i="1"/>
          </a:p>
        </p:txBody>
      </p:sp>
      <p:sp>
        <p:nvSpPr>
          <p:cNvPr id="8296" name="Rectangle 104"/>
          <p:cNvSpPr>
            <a:spLocks noChangeArrowheads="1"/>
          </p:cNvSpPr>
          <p:nvPr/>
        </p:nvSpPr>
        <p:spPr bwMode="auto">
          <a:xfrm rot="16200000">
            <a:off x="-180975" y="3427413"/>
            <a:ext cx="1169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Crédito privado </a:t>
            </a:r>
            <a:endParaRPr lang="es-AR" i="1"/>
          </a:p>
        </p:txBody>
      </p:sp>
      <p:sp>
        <p:nvSpPr>
          <p:cNvPr id="8297" name="Rectangle 105"/>
          <p:cNvSpPr>
            <a:spLocks noChangeArrowheads="1"/>
          </p:cNvSpPr>
          <p:nvPr/>
        </p:nvSpPr>
        <p:spPr bwMode="auto">
          <a:xfrm>
            <a:off x="1238250" y="2028825"/>
            <a:ext cx="1857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" name="Rectangle 106"/>
          <p:cNvSpPr>
            <a:spLocks noChangeArrowheads="1"/>
          </p:cNvSpPr>
          <p:nvPr/>
        </p:nvSpPr>
        <p:spPr bwMode="auto">
          <a:xfrm>
            <a:off x="1314450" y="2047875"/>
            <a:ext cx="1209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Coeficiente: 89.6</a:t>
            </a:r>
            <a:endParaRPr lang="es-AR" i="1"/>
          </a:p>
        </p:txBody>
      </p:sp>
      <p:sp>
        <p:nvSpPr>
          <p:cNvPr id="8299" name="Rectangle 107"/>
          <p:cNvSpPr>
            <a:spLocks noChangeArrowheads="1"/>
          </p:cNvSpPr>
          <p:nvPr/>
        </p:nvSpPr>
        <p:spPr bwMode="auto">
          <a:xfrm>
            <a:off x="1314450" y="2247900"/>
            <a:ext cx="1285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t-estadístico: 4.87</a:t>
            </a:r>
            <a:endParaRPr lang="es-AR" i="1"/>
          </a:p>
        </p:txBody>
      </p:sp>
      <p:sp>
        <p:nvSpPr>
          <p:cNvPr id="8300" name="Rectangle 108"/>
          <p:cNvSpPr>
            <a:spLocks noChangeArrowheads="1"/>
          </p:cNvSpPr>
          <p:nvPr/>
        </p:nvSpPr>
        <p:spPr bwMode="auto">
          <a:xfrm>
            <a:off x="1316038" y="2447925"/>
            <a:ext cx="5778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Arial" pitchFamily="34" charset="0"/>
              </a:rPr>
              <a:t>R2=0.38</a:t>
            </a:r>
            <a:endParaRPr lang="es-AR" i="1"/>
          </a:p>
        </p:txBody>
      </p:sp>
      <p:sp>
        <p:nvSpPr>
          <p:cNvPr id="8301" name="Rectangle 109"/>
          <p:cNvSpPr>
            <a:spLocks noChangeArrowheads="1"/>
          </p:cNvSpPr>
          <p:nvPr/>
        </p:nvSpPr>
        <p:spPr bwMode="auto">
          <a:xfrm>
            <a:off x="276225" y="6545263"/>
            <a:ext cx="2914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" name="Rectangle 110"/>
          <p:cNvSpPr>
            <a:spLocks noChangeArrowheads="1"/>
          </p:cNvSpPr>
          <p:nvPr/>
        </p:nvSpPr>
        <p:spPr bwMode="auto">
          <a:xfrm>
            <a:off x="5356225" y="6553200"/>
            <a:ext cx="3278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000" b="1">
                <a:latin typeface="Small Fonts" charset="0"/>
              </a:rPr>
              <a:t>Fuente: La Porta et al. (1997,1998) y Galindo y Micco (2001)</a:t>
            </a:r>
            <a:endParaRPr lang="es-AR" sz="1000" i="1"/>
          </a:p>
        </p:txBody>
      </p:sp>
      <p:sp>
        <p:nvSpPr>
          <p:cNvPr id="8303" name="Rectangle 111"/>
          <p:cNvSpPr>
            <a:spLocks noChangeArrowheads="1"/>
          </p:cNvSpPr>
          <p:nvPr/>
        </p:nvSpPr>
        <p:spPr bwMode="auto">
          <a:xfrm>
            <a:off x="276225" y="6326188"/>
            <a:ext cx="84978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" name="Rectangle 112"/>
          <p:cNvSpPr>
            <a:spLocks noChangeArrowheads="1"/>
          </p:cNvSpPr>
          <p:nvPr/>
        </p:nvSpPr>
        <p:spPr bwMode="auto">
          <a:xfrm>
            <a:off x="0" y="6553200"/>
            <a:ext cx="53705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000" b="1">
                <a:latin typeface="Small Fonts" charset="0"/>
              </a:rPr>
              <a:t>Notas:  Datos ajustados por el crecimiento del PIB, deficit fiscal, inflación e ingreso per capita (log</a:t>
            </a:r>
            <a:r>
              <a:rPr lang="es-AR" sz="800" b="1">
                <a:latin typeface="Small Fonts" charset="0"/>
              </a:rPr>
              <a:t>).</a:t>
            </a:r>
            <a:endParaRPr lang="es-AR" i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838200"/>
          </a:xfrm>
        </p:spPr>
        <p:txBody>
          <a:bodyPr/>
          <a:lstStyle/>
          <a:p>
            <a:r>
              <a:rPr lang="en-US" sz="3600">
                <a:latin typeface="Verdana" pitchFamily="34" charset="0"/>
              </a:rPr>
              <a:t>Trámites para crear empresas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 rot="5400000">
            <a:off x="2384425" y="1792288"/>
            <a:ext cx="488156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 rot="5400000">
            <a:off x="2384425" y="1792288"/>
            <a:ext cx="4881563" cy="415448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 rot="5400000">
            <a:off x="4545807" y="-318294"/>
            <a:ext cx="139700" cy="37353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 rot="5400000">
            <a:off x="4233069" y="235744"/>
            <a:ext cx="146050" cy="3116262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 rot="5400000">
            <a:off x="3926682" y="789781"/>
            <a:ext cx="13970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 rot="5400000">
            <a:off x="3923507" y="1034256"/>
            <a:ext cx="14605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 rot="5400000">
            <a:off x="3926682" y="1278731"/>
            <a:ext cx="13970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rot="5400000">
            <a:off x="3923507" y="1523206"/>
            <a:ext cx="14605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 rot="5400000">
            <a:off x="3926682" y="1767681"/>
            <a:ext cx="13970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 rot="5400000">
            <a:off x="3923507" y="2012156"/>
            <a:ext cx="14605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rot="5400000">
            <a:off x="3926682" y="2256631"/>
            <a:ext cx="139700" cy="24971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rot="5400000">
            <a:off x="3818732" y="2605881"/>
            <a:ext cx="146050" cy="22875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 rot="5400000">
            <a:off x="3664744" y="3007519"/>
            <a:ext cx="139700" cy="1973262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 rot="5400000">
            <a:off x="3612357" y="3299619"/>
            <a:ext cx="139700" cy="18684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 rot="5400000">
            <a:off x="3609182" y="3544094"/>
            <a:ext cx="146050" cy="18684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 rot="5400000">
            <a:off x="3355975" y="4046538"/>
            <a:ext cx="139700" cy="135255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 rot="5400000">
            <a:off x="3300413" y="4343400"/>
            <a:ext cx="146050" cy="124777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 rot="5400000">
            <a:off x="3303588" y="4587875"/>
            <a:ext cx="139700" cy="124777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 rot="5400000">
            <a:off x="3300413" y="4832350"/>
            <a:ext cx="146050" cy="124777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 rot="5400000">
            <a:off x="3303588" y="5076825"/>
            <a:ext cx="139700" cy="124777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 rot="5400000">
            <a:off x="3300413" y="5321300"/>
            <a:ext cx="146050" cy="124777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 rot="5400000">
            <a:off x="3198813" y="5670550"/>
            <a:ext cx="139700" cy="103822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94118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rot="5400000">
            <a:off x="306387" y="3868738"/>
            <a:ext cx="4881563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rot="5400000" flipV="1">
            <a:off x="2724944" y="1407319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rot="5400000" flipV="1">
            <a:off x="2724944" y="1648619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rot="5400000" flipV="1">
            <a:off x="2724944" y="189468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rot="5400000" flipV="1">
            <a:off x="2724944" y="213598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rot="5400000" flipV="1">
            <a:off x="2724944" y="238363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rot="5400000" flipV="1">
            <a:off x="2724944" y="262493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rot="5400000" flipV="1">
            <a:off x="2724944" y="287258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rot="5400000" flipV="1">
            <a:off x="2724944" y="311388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rot="5400000" flipV="1">
            <a:off x="2724944" y="336153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rot="5400000" flipV="1">
            <a:off x="2724944" y="360283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rot="5400000" flipV="1">
            <a:off x="2724944" y="3850481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rot="5400000" flipV="1">
            <a:off x="2724944" y="409019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rot="5400000" flipV="1">
            <a:off x="2724944" y="433149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rot="5400000" flipV="1">
            <a:off x="2724944" y="457914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rot="5400000" flipV="1">
            <a:off x="2724944" y="482044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rot="5400000" flipV="1">
            <a:off x="2724944" y="506809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rot="5400000" flipV="1">
            <a:off x="2724944" y="530939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rot="5400000" flipV="1">
            <a:off x="2724944" y="555704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rot="5400000" flipV="1">
            <a:off x="2724944" y="579834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 rot="5400000" flipV="1">
            <a:off x="2724944" y="604599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rot="5400000" flipV="1">
            <a:off x="2724944" y="6287294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 rot="21600000">
            <a:off x="3124200" y="1143000"/>
            <a:ext cx="3400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600" b="1">
                <a:latin typeface="Arial" pitchFamily="34" charset="0"/>
              </a:rPr>
              <a:t>Días para crear una empresa, 2001 </a:t>
            </a:r>
            <a:endParaRPr lang="es-CO" sz="2800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 rot="21600000">
            <a:off x="2692400" y="6415088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0</a:t>
            </a:r>
            <a:endParaRPr lang="es-CO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 rot="21600000">
            <a:off x="3473450" y="641508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20</a:t>
            </a:r>
            <a:endParaRPr lang="es-CO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 rot="21600000">
            <a:off x="4303713" y="641508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40</a:t>
            </a:r>
            <a:endParaRPr lang="es-CO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 rot="21600000">
            <a:off x="5141913" y="641508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60</a:t>
            </a:r>
            <a:endParaRPr lang="es-CO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 rot="21600000">
            <a:off x="5970588" y="641508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80</a:t>
            </a:r>
            <a:endParaRPr lang="es-CO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 rot="21600000">
            <a:off x="6742113" y="641508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100</a:t>
            </a:r>
            <a:endParaRPr lang="es-CO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 rot="21600000">
            <a:off x="2149475" y="1485900"/>
            <a:ext cx="473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México</a:t>
            </a:r>
            <a:endParaRPr lang="es-CO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 rot="21600000">
            <a:off x="1612900" y="1695450"/>
            <a:ext cx="1103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500" b="1">
                <a:solidFill>
                  <a:schemeClr val="tx2"/>
                </a:solidFill>
                <a:latin typeface="Arial" pitchFamily="34" charset="0"/>
              </a:rPr>
              <a:t>HONDURAS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 rot="21600000">
            <a:off x="2168525" y="1971675"/>
            <a:ext cx="4572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Bolivia</a:t>
            </a:r>
            <a:endParaRPr lang="es-CO"/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 rot="21600000">
            <a:off x="2244725" y="2219325"/>
            <a:ext cx="387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Brasil</a:t>
            </a:r>
            <a:endParaRPr lang="es-CO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 rot="21600000">
            <a:off x="2282825" y="2460625"/>
            <a:ext cx="341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Chile</a:t>
            </a:r>
            <a:endParaRPr lang="es-CO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 rot="21600000">
            <a:off x="1539875" y="2663825"/>
            <a:ext cx="1185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500" b="1">
                <a:solidFill>
                  <a:schemeClr val="tx2"/>
                </a:solidFill>
                <a:latin typeface="Arial" pitchFamily="34" charset="0"/>
              </a:rPr>
              <a:t>COSTA RICA</a:t>
            </a:r>
            <a:endParaRPr lang="es-CO" sz="3200">
              <a:solidFill>
                <a:schemeClr val="tx2"/>
              </a:solidFill>
            </a:endParaRP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 rot="21600000">
            <a:off x="2073275" y="2949575"/>
            <a:ext cx="5603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Ecuador</a:t>
            </a:r>
            <a:endParaRPr lang="es-CO"/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 rot="21600000">
            <a:off x="2311400" y="3190875"/>
            <a:ext cx="311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Perú</a:t>
            </a:r>
            <a:endParaRPr lang="es-CO"/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 rot="21600000">
            <a:off x="1930400" y="3438525"/>
            <a:ext cx="684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Venezuela</a:t>
            </a:r>
            <a:endParaRPr lang="es-CO"/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 rot="21600000">
            <a:off x="1563688" y="3641725"/>
            <a:ext cx="10271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000" b="1">
                <a:latin typeface="Arial" pitchFamily="34" charset="0"/>
              </a:rPr>
              <a:t>Rep. Dominicana</a:t>
            </a:r>
            <a:endParaRPr lang="es-CO" sz="1000"/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 rot="21600000">
            <a:off x="1577975" y="3889375"/>
            <a:ext cx="11668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500" b="1">
                <a:solidFill>
                  <a:schemeClr val="tx2"/>
                </a:solidFill>
                <a:latin typeface="Arial" pitchFamily="34" charset="0"/>
              </a:rPr>
              <a:t>NICARAGUA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 rot="21600000">
            <a:off x="1987550" y="4167188"/>
            <a:ext cx="6524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Argentina</a:t>
            </a:r>
            <a:endParaRPr lang="es-CO"/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 rot="21600000">
            <a:off x="2006600" y="4414838"/>
            <a:ext cx="6365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Colombia</a:t>
            </a:r>
            <a:endParaRPr lang="es-CO"/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 rot="21600000">
            <a:off x="2339975" y="4656138"/>
            <a:ext cx="2730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T&amp;T</a:t>
            </a:r>
            <a:endParaRPr lang="es-CO"/>
          </a:p>
        </p:txBody>
      </p:sp>
      <p:sp>
        <p:nvSpPr>
          <p:cNvPr id="9284" name="Rectangle 68"/>
          <p:cNvSpPr>
            <a:spLocks noChangeArrowheads="1"/>
          </p:cNvSpPr>
          <p:nvPr/>
        </p:nvSpPr>
        <p:spPr bwMode="auto">
          <a:xfrm rot="21600000">
            <a:off x="1320800" y="4865688"/>
            <a:ext cx="136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500" b="1">
                <a:solidFill>
                  <a:schemeClr val="tx2"/>
                </a:solidFill>
                <a:latin typeface="Arial" pitchFamily="34" charset="0"/>
              </a:rPr>
              <a:t>EL SALVADOR</a:t>
            </a:r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 rot="21600000">
            <a:off x="1463675" y="5106988"/>
            <a:ext cx="12176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500" b="1">
                <a:solidFill>
                  <a:schemeClr val="tx2"/>
                </a:solidFill>
                <a:latin typeface="Arial" pitchFamily="34" charset="0"/>
              </a:rPr>
              <a:t>GUATEMALA</a:t>
            </a:r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 rot="21600000">
            <a:off x="1851025" y="5348288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500" b="1">
                <a:solidFill>
                  <a:schemeClr val="tx2"/>
                </a:solidFill>
                <a:latin typeface="Arial" pitchFamily="34" charset="0"/>
              </a:rPr>
              <a:t>PANAMÁ</a:t>
            </a:r>
          </a:p>
        </p:txBody>
      </p:sp>
      <p:sp>
        <p:nvSpPr>
          <p:cNvPr id="9287" name="Rectangle 71"/>
          <p:cNvSpPr>
            <a:spLocks noChangeArrowheads="1"/>
          </p:cNvSpPr>
          <p:nvPr/>
        </p:nvSpPr>
        <p:spPr bwMode="auto">
          <a:xfrm rot="21600000">
            <a:off x="2016125" y="5634038"/>
            <a:ext cx="6302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Paraguay</a:t>
            </a:r>
            <a:endParaRPr lang="es-CO"/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 rot="21600000">
            <a:off x="2073275" y="5875338"/>
            <a:ext cx="5683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Uruguay</a:t>
            </a:r>
            <a:endParaRPr lang="es-CO"/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 rot="21600000">
            <a:off x="2101850" y="6122988"/>
            <a:ext cx="5508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100" b="1">
                <a:latin typeface="Arial" pitchFamily="34" charset="0"/>
              </a:rPr>
              <a:t>Jamaica</a:t>
            </a:r>
            <a:endParaRPr lang="es-CO"/>
          </a:p>
        </p:txBody>
      </p:sp>
      <p:sp>
        <p:nvSpPr>
          <p:cNvPr id="9290" name="Rectangle 74"/>
          <p:cNvSpPr>
            <a:spLocks noChangeArrowheads="1"/>
          </p:cNvSpPr>
          <p:nvPr/>
        </p:nvSpPr>
        <p:spPr bwMode="auto">
          <a:xfrm rot="21600000">
            <a:off x="3568700" y="6643688"/>
            <a:ext cx="20669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CO" sz="1400" b="1">
                <a:latin typeface="Arial" pitchFamily="34" charset="0"/>
              </a:rPr>
              <a:t>Mediana número de días</a:t>
            </a:r>
            <a:endParaRPr lang="es-CO"/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76200" y="6537325"/>
            <a:ext cx="2457450" cy="244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CO" sz="1000" b="1">
                <a:latin typeface="Arial" pitchFamily="34" charset="0"/>
              </a:rPr>
              <a:t>Fuente: World Economic Forum 2001.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-76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600" b="1">
                <a:solidFill>
                  <a:schemeClr val="tx2"/>
                </a:solidFill>
                <a:latin typeface="Arial" pitchFamily="34" charset="0"/>
              </a:rPr>
              <a:t>Las econom</a:t>
            </a:r>
            <a:r>
              <a:rPr lang="es-ES" sz="3600" b="1">
                <a:solidFill>
                  <a:schemeClr val="tx2"/>
                </a:solidFill>
                <a:latin typeface="Arial" pitchFamily="34" charset="0"/>
              </a:rPr>
              <a:t>ías se han abierto</a:t>
            </a:r>
            <a:endParaRPr lang="en-US" sz="36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70075" y="1350963"/>
            <a:ext cx="695325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70075" y="1350963"/>
            <a:ext cx="6953250" cy="5148262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870075" y="6308725"/>
            <a:ext cx="1389063" cy="114300"/>
            <a:chOff x="1031" y="3842"/>
            <a:chExt cx="875" cy="72"/>
          </a:xfrm>
        </p:grpSpPr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1031" y="3842"/>
              <a:ext cx="875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1031" y="3848"/>
              <a:ext cx="875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031" y="3860"/>
              <a:ext cx="875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031" y="3866"/>
              <a:ext cx="875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031" y="3878"/>
              <a:ext cx="875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031" y="3884"/>
              <a:ext cx="875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1" y="3896"/>
              <a:ext cx="875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031" y="3902"/>
              <a:ext cx="875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870075" y="6308725"/>
            <a:ext cx="13890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1870075" y="6043613"/>
            <a:ext cx="1603375" cy="103187"/>
            <a:chOff x="1031" y="3675"/>
            <a:chExt cx="1010" cy="65"/>
          </a:xfrm>
        </p:grpSpPr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031" y="3675"/>
              <a:ext cx="1010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1031" y="3681"/>
              <a:ext cx="1010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1031" y="3693"/>
              <a:ext cx="1010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1031" y="3699"/>
              <a:ext cx="1010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031" y="3705"/>
              <a:ext cx="1010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1031" y="3717"/>
              <a:ext cx="1010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1031" y="3723"/>
              <a:ext cx="1010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1031" y="3734"/>
              <a:ext cx="1010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870075" y="6043613"/>
            <a:ext cx="1603375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65" name="Group 25"/>
          <p:cNvGrpSpPr>
            <a:grpSpLocks/>
          </p:cNvGrpSpPr>
          <p:nvPr/>
        </p:nvGrpSpPr>
        <p:grpSpPr bwMode="auto">
          <a:xfrm>
            <a:off x="1870075" y="5767388"/>
            <a:ext cx="1947863" cy="114300"/>
            <a:chOff x="1031" y="3501"/>
            <a:chExt cx="1227" cy="72"/>
          </a:xfrm>
        </p:grpSpPr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1031" y="3501"/>
              <a:ext cx="1227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1031" y="3507"/>
              <a:ext cx="1227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031" y="3519"/>
              <a:ext cx="1227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031" y="3525"/>
              <a:ext cx="1227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1031" y="3537"/>
              <a:ext cx="1227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1031" y="3543"/>
              <a:ext cx="1227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1031" y="3555"/>
              <a:ext cx="1227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031" y="3561"/>
              <a:ext cx="1227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1870075" y="5767388"/>
            <a:ext cx="19478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1870075" y="5502275"/>
            <a:ext cx="2087563" cy="103188"/>
            <a:chOff x="1031" y="3334"/>
            <a:chExt cx="1315" cy="65"/>
          </a:xfrm>
        </p:grpSpPr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1031" y="3334"/>
              <a:ext cx="1315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1031" y="3340"/>
              <a:ext cx="1315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1031" y="3352"/>
              <a:ext cx="1315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1031" y="3358"/>
              <a:ext cx="1315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1031" y="3364"/>
              <a:ext cx="1315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1031" y="3376"/>
              <a:ext cx="1315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1031" y="3382"/>
              <a:ext cx="1315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1031" y="3393"/>
              <a:ext cx="1315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1870075" y="5502275"/>
            <a:ext cx="2087563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1870075" y="5226050"/>
            <a:ext cx="2227263" cy="114300"/>
            <a:chOff x="1031" y="3160"/>
            <a:chExt cx="1403" cy="72"/>
          </a:xfrm>
        </p:grpSpPr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1031" y="3160"/>
              <a:ext cx="1403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1031" y="3166"/>
              <a:ext cx="1403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1031" y="3178"/>
              <a:ext cx="1403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1031" y="3184"/>
              <a:ext cx="1403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1031" y="3196"/>
              <a:ext cx="1403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1031" y="3202"/>
              <a:ext cx="1403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1031" y="3214"/>
              <a:ext cx="1403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1031" y="3220"/>
              <a:ext cx="1403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870075" y="5226050"/>
            <a:ext cx="22272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95" name="Group 55"/>
          <p:cNvGrpSpPr>
            <a:grpSpLocks/>
          </p:cNvGrpSpPr>
          <p:nvPr/>
        </p:nvGrpSpPr>
        <p:grpSpPr bwMode="auto">
          <a:xfrm>
            <a:off x="1870075" y="4960938"/>
            <a:ext cx="2366963" cy="103187"/>
            <a:chOff x="1031" y="2993"/>
            <a:chExt cx="1491" cy="65"/>
          </a:xfrm>
        </p:grpSpPr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1031" y="2993"/>
              <a:ext cx="1491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1031" y="2999"/>
              <a:ext cx="1491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1031" y="3011"/>
              <a:ext cx="1491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1031" y="3017"/>
              <a:ext cx="1491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1031" y="3023"/>
              <a:ext cx="1491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1031" y="3035"/>
              <a:ext cx="1491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1031" y="3041"/>
              <a:ext cx="1491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1031" y="3052"/>
              <a:ext cx="1491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1870075" y="4960938"/>
            <a:ext cx="2366963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05" name="Group 65"/>
          <p:cNvGrpSpPr>
            <a:grpSpLocks/>
          </p:cNvGrpSpPr>
          <p:nvPr/>
        </p:nvGrpSpPr>
        <p:grpSpPr bwMode="auto">
          <a:xfrm>
            <a:off x="1870075" y="4684713"/>
            <a:ext cx="2506663" cy="114300"/>
            <a:chOff x="1031" y="2819"/>
            <a:chExt cx="1579" cy="72"/>
          </a:xfrm>
        </p:grpSpPr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1031" y="2819"/>
              <a:ext cx="1579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1031" y="2825"/>
              <a:ext cx="1579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1031" y="2837"/>
              <a:ext cx="1579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1031" y="2843"/>
              <a:ext cx="1579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1031" y="2855"/>
              <a:ext cx="1579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1031" y="2861"/>
              <a:ext cx="1579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1031" y="2873"/>
              <a:ext cx="1579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031" y="2879"/>
              <a:ext cx="1579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1870075" y="4684713"/>
            <a:ext cx="25066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15" name="Group 75"/>
          <p:cNvGrpSpPr>
            <a:grpSpLocks/>
          </p:cNvGrpSpPr>
          <p:nvPr/>
        </p:nvGrpSpPr>
        <p:grpSpPr bwMode="auto">
          <a:xfrm>
            <a:off x="1870075" y="4419600"/>
            <a:ext cx="2917825" cy="103188"/>
            <a:chOff x="1031" y="2652"/>
            <a:chExt cx="1838" cy="65"/>
          </a:xfrm>
        </p:grpSpPr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1031" y="2652"/>
              <a:ext cx="1838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1031" y="2658"/>
              <a:ext cx="1838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1031" y="2670"/>
              <a:ext cx="1838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>
              <a:off x="1031" y="2676"/>
              <a:ext cx="1838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>
              <a:off x="1031" y="2682"/>
              <a:ext cx="1838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>
              <a:off x="1031" y="2694"/>
              <a:ext cx="1838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>
              <a:off x="1031" y="2700"/>
              <a:ext cx="1838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1031" y="2711"/>
              <a:ext cx="1838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1870075" y="4419600"/>
            <a:ext cx="2917825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5" name="Group 85"/>
          <p:cNvGrpSpPr>
            <a:grpSpLocks/>
          </p:cNvGrpSpPr>
          <p:nvPr/>
        </p:nvGrpSpPr>
        <p:grpSpPr bwMode="auto">
          <a:xfrm>
            <a:off x="1870075" y="4143375"/>
            <a:ext cx="2954338" cy="114300"/>
            <a:chOff x="1031" y="2478"/>
            <a:chExt cx="1861" cy="72"/>
          </a:xfrm>
        </p:grpSpPr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1031" y="2478"/>
              <a:ext cx="1861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Rectangle 87"/>
            <p:cNvSpPr>
              <a:spLocks noChangeArrowheads="1"/>
            </p:cNvSpPr>
            <p:nvPr/>
          </p:nvSpPr>
          <p:spPr bwMode="auto">
            <a:xfrm>
              <a:off x="1031" y="2484"/>
              <a:ext cx="1861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Rectangle 88"/>
            <p:cNvSpPr>
              <a:spLocks noChangeArrowheads="1"/>
            </p:cNvSpPr>
            <p:nvPr/>
          </p:nvSpPr>
          <p:spPr bwMode="auto">
            <a:xfrm>
              <a:off x="1031" y="2496"/>
              <a:ext cx="1861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Rectangle 89"/>
            <p:cNvSpPr>
              <a:spLocks noChangeArrowheads="1"/>
            </p:cNvSpPr>
            <p:nvPr/>
          </p:nvSpPr>
          <p:spPr bwMode="auto">
            <a:xfrm>
              <a:off x="1031" y="2502"/>
              <a:ext cx="1861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Rectangle 90"/>
            <p:cNvSpPr>
              <a:spLocks noChangeArrowheads="1"/>
            </p:cNvSpPr>
            <p:nvPr/>
          </p:nvSpPr>
          <p:spPr bwMode="auto">
            <a:xfrm>
              <a:off x="1031" y="2514"/>
              <a:ext cx="1861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Rectangle 91"/>
            <p:cNvSpPr>
              <a:spLocks noChangeArrowheads="1"/>
            </p:cNvSpPr>
            <p:nvPr/>
          </p:nvSpPr>
          <p:spPr bwMode="auto">
            <a:xfrm>
              <a:off x="1031" y="2520"/>
              <a:ext cx="1861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Rectangle 92"/>
            <p:cNvSpPr>
              <a:spLocks noChangeArrowheads="1"/>
            </p:cNvSpPr>
            <p:nvPr/>
          </p:nvSpPr>
          <p:spPr bwMode="auto">
            <a:xfrm>
              <a:off x="1031" y="2532"/>
              <a:ext cx="1861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Rectangle 93"/>
            <p:cNvSpPr>
              <a:spLocks noChangeArrowheads="1"/>
            </p:cNvSpPr>
            <p:nvPr/>
          </p:nvSpPr>
          <p:spPr bwMode="auto">
            <a:xfrm>
              <a:off x="1031" y="2538"/>
              <a:ext cx="1861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4" name="Rectangle 94"/>
          <p:cNvSpPr>
            <a:spLocks noChangeArrowheads="1"/>
          </p:cNvSpPr>
          <p:nvPr/>
        </p:nvSpPr>
        <p:spPr bwMode="auto">
          <a:xfrm>
            <a:off x="1870075" y="4143375"/>
            <a:ext cx="2954338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35" name="Group 95"/>
          <p:cNvGrpSpPr>
            <a:grpSpLocks/>
          </p:cNvGrpSpPr>
          <p:nvPr/>
        </p:nvGrpSpPr>
        <p:grpSpPr bwMode="auto">
          <a:xfrm>
            <a:off x="1870075" y="3878263"/>
            <a:ext cx="3476625" cy="103187"/>
            <a:chOff x="1031" y="2311"/>
            <a:chExt cx="2190" cy="6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1031" y="2311"/>
              <a:ext cx="2190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Rectangle 97"/>
            <p:cNvSpPr>
              <a:spLocks noChangeArrowheads="1"/>
            </p:cNvSpPr>
            <p:nvPr/>
          </p:nvSpPr>
          <p:spPr bwMode="auto">
            <a:xfrm>
              <a:off x="1031" y="2317"/>
              <a:ext cx="2190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Rectangle 98"/>
            <p:cNvSpPr>
              <a:spLocks noChangeArrowheads="1"/>
            </p:cNvSpPr>
            <p:nvPr/>
          </p:nvSpPr>
          <p:spPr bwMode="auto">
            <a:xfrm>
              <a:off x="1031" y="2329"/>
              <a:ext cx="2190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Rectangle 99"/>
            <p:cNvSpPr>
              <a:spLocks noChangeArrowheads="1"/>
            </p:cNvSpPr>
            <p:nvPr/>
          </p:nvSpPr>
          <p:spPr bwMode="auto">
            <a:xfrm>
              <a:off x="1031" y="2335"/>
              <a:ext cx="2190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Rectangle 100"/>
            <p:cNvSpPr>
              <a:spLocks noChangeArrowheads="1"/>
            </p:cNvSpPr>
            <p:nvPr/>
          </p:nvSpPr>
          <p:spPr bwMode="auto">
            <a:xfrm>
              <a:off x="1031" y="2341"/>
              <a:ext cx="2190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Rectangle 101"/>
            <p:cNvSpPr>
              <a:spLocks noChangeArrowheads="1"/>
            </p:cNvSpPr>
            <p:nvPr/>
          </p:nvSpPr>
          <p:spPr bwMode="auto">
            <a:xfrm>
              <a:off x="1031" y="2353"/>
              <a:ext cx="2190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2" name="Rectangle 102"/>
            <p:cNvSpPr>
              <a:spLocks noChangeArrowheads="1"/>
            </p:cNvSpPr>
            <p:nvPr/>
          </p:nvSpPr>
          <p:spPr bwMode="auto">
            <a:xfrm>
              <a:off x="1031" y="2359"/>
              <a:ext cx="2190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Rectangle 103"/>
            <p:cNvSpPr>
              <a:spLocks noChangeArrowheads="1"/>
            </p:cNvSpPr>
            <p:nvPr/>
          </p:nvSpPr>
          <p:spPr bwMode="auto">
            <a:xfrm>
              <a:off x="1031" y="2370"/>
              <a:ext cx="2190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4" name="Rectangle 104"/>
          <p:cNvSpPr>
            <a:spLocks noChangeArrowheads="1"/>
          </p:cNvSpPr>
          <p:nvPr/>
        </p:nvSpPr>
        <p:spPr bwMode="auto">
          <a:xfrm>
            <a:off x="1870075" y="3878263"/>
            <a:ext cx="3476625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5" name="Group 105"/>
          <p:cNvGrpSpPr>
            <a:grpSpLocks/>
          </p:cNvGrpSpPr>
          <p:nvPr/>
        </p:nvGrpSpPr>
        <p:grpSpPr bwMode="auto">
          <a:xfrm>
            <a:off x="1870075" y="3602038"/>
            <a:ext cx="3476625" cy="114300"/>
            <a:chOff x="1031" y="2137"/>
            <a:chExt cx="2190" cy="72"/>
          </a:xfrm>
        </p:grpSpPr>
        <p:sp>
          <p:nvSpPr>
            <p:cNvPr id="10346" name="Rectangle 106"/>
            <p:cNvSpPr>
              <a:spLocks noChangeArrowheads="1"/>
            </p:cNvSpPr>
            <p:nvPr/>
          </p:nvSpPr>
          <p:spPr bwMode="auto">
            <a:xfrm>
              <a:off x="1031" y="2137"/>
              <a:ext cx="2190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Rectangle 107"/>
            <p:cNvSpPr>
              <a:spLocks noChangeArrowheads="1"/>
            </p:cNvSpPr>
            <p:nvPr/>
          </p:nvSpPr>
          <p:spPr bwMode="auto">
            <a:xfrm>
              <a:off x="1031" y="2143"/>
              <a:ext cx="2190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Rectangle 108"/>
            <p:cNvSpPr>
              <a:spLocks noChangeArrowheads="1"/>
            </p:cNvSpPr>
            <p:nvPr/>
          </p:nvSpPr>
          <p:spPr bwMode="auto">
            <a:xfrm>
              <a:off x="1031" y="2155"/>
              <a:ext cx="2190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" name="Rectangle 109"/>
            <p:cNvSpPr>
              <a:spLocks noChangeArrowheads="1"/>
            </p:cNvSpPr>
            <p:nvPr/>
          </p:nvSpPr>
          <p:spPr bwMode="auto">
            <a:xfrm>
              <a:off x="1031" y="2161"/>
              <a:ext cx="2190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0" name="Rectangle 110"/>
            <p:cNvSpPr>
              <a:spLocks noChangeArrowheads="1"/>
            </p:cNvSpPr>
            <p:nvPr/>
          </p:nvSpPr>
          <p:spPr bwMode="auto">
            <a:xfrm>
              <a:off x="1031" y="2173"/>
              <a:ext cx="2190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1" name="Rectangle 111"/>
            <p:cNvSpPr>
              <a:spLocks noChangeArrowheads="1"/>
            </p:cNvSpPr>
            <p:nvPr/>
          </p:nvSpPr>
          <p:spPr bwMode="auto">
            <a:xfrm>
              <a:off x="1031" y="2179"/>
              <a:ext cx="2190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Rectangle 112"/>
            <p:cNvSpPr>
              <a:spLocks noChangeArrowheads="1"/>
            </p:cNvSpPr>
            <p:nvPr/>
          </p:nvSpPr>
          <p:spPr bwMode="auto">
            <a:xfrm>
              <a:off x="1031" y="2191"/>
              <a:ext cx="2190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Rectangle 113"/>
            <p:cNvSpPr>
              <a:spLocks noChangeArrowheads="1"/>
            </p:cNvSpPr>
            <p:nvPr/>
          </p:nvSpPr>
          <p:spPr bwMode="auto">
            <a:xfrm>
              <a:off x="1031" y="2197"/>
              <a:ext cx="2190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4" name="Rectangle 114"/>
          <p:cNvSpPr>
            <a:spLocks noChangeArrowheads="1"/>
          </p:cNvSpPr>
          <p:nvPr/>
        </p:nvSpPr>
        <p:spPr bwMode="auto">
          <a:xfrm>
            <a:off x="1870075" y="3602038"/>
            <a:ext cx="3476625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55" name="Group 115"/>
          <p:cNvGrpSpPr>
            <a:grpSpLocks/>
          </p:cNvGrpSpPr>
          <p:nvPr/>
        </p:nvGrpSpPr>
        <p:grpSpPr bwMode="auto">
          <a:xfrm>
            <a:off x="1870075" y="3336925"/>
            <a:ext cx="3681413" cy="103188"/>
            <a:chOff x="1031" y="1970"/>
            <a:chExt cx="2319" cy="65"/>
          </a:xfrm>
        </p:grpSpPr>
        <p:sp>
          <p:nvSpPr>
            <p:cNvPr id="10356" name="Rectangle 116"/>
            <p:cNvSpPr>
              <a:spLocks noChangeArrowheads="1"/>
            </p:cNvSpPr>
            <p:nvPr/>
          </p:nvSpPr>
          <p:spPr bwMode="auto">
            <a:xfrm>
              <a:off x="1031" y="1970"/>
              <a:ext cx="2319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Rectangle 117"/>
            <p:cNvSpPr>
              <a:spLocks noChangeArrowheads="1"/>
            </p:cNvSpPr>
            <p:nvPr/>
          </p:nvSpPr>
          <p:spPr bwMode="auto">
            <a:xfrm>
              <a:off x="1031" y="1976"/>
              <a:ext cx="2319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Rectangle 118"/>
            <p:cNvSpPr>
              <a:spLocks noChangeArrowheads="1"/>
            </p:cNvSpPr>
            <p:nvPr/>
          </p:nvSpPr>
          <p:spPr bwMode="auto">
            <a:xfrm>
              <a:off x="1031" y="1988"/>
              <a:ext cx="2319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Rectangle 119"/>
            <p:cNvSpPr>
              <a:spLocks noChangeArrowheads="1"/>
            </p:cNvSpPr>
            <p:nvPr/>
          </p:nvSpPr>
          <p:spPr bwMode="auto">
            <a:xfrm>
              <a:off x="1031" y="1994"/>
              <a:ext cx="2319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Rectangle 120"/>
            <p:cNvSpPr>
              <a:spLocks noChangeArrowheads="1"/>
            </p:cNvSpPr>
            <p:nvPr/>
          </p:nvSpPr>
          <p:spPr bwMode="auto">
            <a:xfrm>
              <a:off x="1031" y="2000"/>
              <a:ext cx="2319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Rectangle 121"/>
            <p:cNvSpPr>
              <a:spLocks noChangeArrowheads="1"/>
            </p:cNvSpPr>
            <p:nvPr/>
          </p:nvSpPr>
          <p:spPr bwMode="auto">
            <a:xfrm>
              <a:off x="1031" y="2012"/>
              <a:ext cx="2319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Rectangle 122"/>
            <p:cNvSpPr>
              <a:spLocks noChangeArrowheads="1"/>
            </p:cNvSpPr>
            <p:nvPr/>
          </p:nvSpPr>
          <p:spPr bwMode="auto">
            <a:xfrm>
              <a:off x="1031" y="2018"/>
              <a:ext cx="2319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Rectangle 123"/>
            <p:cNvSpPr>
              <a:spLocks noChangeArrowheads="1"/>
            </p:cNvSpPr>
            <p:nvPr/>
          </p:nvSpPr>
          <p:spPr bwMode="auto">
            <a:xfrm>
              <a:off x="1031" y="2029"/>
              <a:ext cx="2319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64" name="Rectangle 124"/>
          <p:cNvSpPr>
            <a:spLocks noChangeArrowheads="1"/>
          </p:cNvSpPr>
          <p:nvPr/>
        </p:nvSpPr>
        <p:spPr bwMode="auto">
          <a:xfrm>
            <a:off x="1870075" y="3336925"/>
            <a:ext cx="3681413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65" name="Group 125"/>
          <p:cNvGrpSpPr>
            <a:grpSpLocks/>
          </p:cNvGrpSpPr>
          <p:nvPr/>
        </p:nvGrpSpPr>
        <p:grpSpPr bwMode="auto">
          <a:xfrm>
            <a:off x="1870075" y="3060700"/>
            <a:ext cx="3756025" cy="114300"/>
            <a:chOff x="1031" y="1796"/>
            <a:chExt cx="2366" cy="72"/>
          </a:xfrm>
        </p:grpSpPr>
        <p:sp>
          <p:nvSpPr>
            <p:cNvPr id="10366" name="Rectangle 126"/>
            <p:cNvSpPr>
              <a:spLocks noChangeArrowheads="1"/>
            </p:cNvSpPr>
            <p:nvPr/>
          </p:nvSpPr>
          <p:spPr bwMode="auto">
            <a:xfrm>
              <a:off x="1031" y="1796"/>
              <a:ext cx="2366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1031" y="1802"/>
              <a:ext cx="2366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1031" y="1814"/>
              <a:ext cx="2366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Rectangle 129"/>
            <p:cNvSpPr>
              <a:spLocks noChangeArrowheads="1"/>
            </p:cNvSpPr>
            <p:nvPr/>
          </p:nvSpPr>
          <p:spPr bwMode="auto">
            <a:xfrm>
              <a:off x="1031" y="1820"/>
              <a:ext cx="2366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1031" y="1832"/>
              <a:ext cx="2366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1031" y="1838"/>
              <a:ext cx="2366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Rectangle 132"/>
            <p:cNvSpPr>
              <a:spLocks noChangeArrowheads="1"/>
            </p:cNvSpPr>
            <p:nvPr/>
          </p:nvSpPr>
          <p:spPr bwMode="auto">
            <a:xfrm>
              <a:off x="1031" y="1850"/>
              <a:ext cx="2366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031" y="1856"/>
              <a:ext cx="2366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74" name="Rectangle 134"/>
          <p:cNvSpPr>
            <a:spLocks noChangeArrowheads="1"/>
          </p:cNvSpPr>
          <p:nvPr/>
        </p:nvSpPr>
        <p:spPr bwMode="auto">
          <a:xfrm>
            <a:off x="1870075" y="3060700"/>
            <a:ext cx="3756025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75" name="Group 135"/>
          <p:cNvGrpSpPr>
            <a:grpSpLocks/>
          </p:cNvGrpSpPr>
          <p:nvPr/>
        </p:nvGrpSpPr>
        <p:grpSpPr bwMode="auto">
          <a:xfrm>
            <a:off x="1870075" y="2795588"/>
            <a:ext cx="4446588" cy="103187"/>
            <a:chOff x="1031" y="1629"/>
            <a:chExt cx="2801" cy="65"/>
          </a:xfrm>
        </p:grpSpPr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1031" y="1629"/>
              <a:ext cx="2801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1031" y="1635"/>
              <a:ext cx="2801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1031" y="1647"/>
              <a:ext cx="2801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1031" y="1653"/>
              <a:ext cx="2801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1031" y="1659"/>
              <a:ext cx="2801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1031" y="1671"/>
              <a:ext cx="2801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1031" y="1677"/>
              <a:ext cx="2801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1031" y="1688"/>
              <a:ext cx="2801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84" name="Rectangle 144"/>
          <p:cNvSpPr>
            <a:spLocks noChangeArrowheads="1"/>
          </p:cNvSpPr>
          <p:nvPr/>
        </p:nvSpPr>
        <p:spPr bwMode="auto">
          <a:xfrm>
            <a:off x="1870075" y="2795588"/>
            <a:ext cx="4446588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85" name="Group 145"/>
          <p:cNvGrpSpPr>
            <a:grpSpLocks/>
          </p:cNvGrpSpPr>
          <p:nvPr/>
        </p:nvGrpSpPr>
        <p:grpSpPr bwMode="auto">
          <a:xfrm>
            <a:off x="1870075" y="2519363"/>
            <a:ext cx="4959350" cy="114300"/>
            <a:chOff x="1031" y="1455"/>
            <a:chExt cx="3124" cy="72"/>
          </a:xfrm>
        </p:grpSpPr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1031" y="1455"/>
              <a:ext cx="3124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7" name="Rectangle 147"/>
            <p:cNvSpPr>
              <a:spLocks noChangeArrowheads="1"/>
            </p:cNvSpPr>
            <p:nvPr/>
          </p:nvSpPr>
          <p:spPr bwMode="auto">
            <a:xfrm>
              <a:off x="1031" y="1461"/>
              <a:ext cx="3124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1031" y="1473"/>
              <a:ext cx="3124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1031" y="1479"/>
              <a:ext cx="3124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0" name="Rectangle 150"/>
            <p:cNvSpPr>
              <a:spLocks noChangeArrowheads="1"/>
            </p:cNvSpPr>
            <p:nvPr/>
          </p:nvSpPr>
          <p:spPr bwMode="auto">
            <a:xfrm>
              <a:off x="1031" y="1491"/>
              <a:ext cx="3124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1031" y="1497"/>
              <a:ext cx="3124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1031" y="1509"/>
              <a:ext cx="3124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3" name="Rectangle 153"/>
            <p:cNvSpPr>
              <a:spLocks noChangeArrowheads="1"/>
            </p:cNvSpPr>
            <p:nvPr/>
          </p:nvSpPr>
          <p:spPr bwMode="auto">
            <a:xfrm>
              <a:off x="1031" y="1515"/>
              <a:ext cx="3124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1870075" y="2519363"/>
            <a:ext cx="4959350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95" name="Group 155"/>
          <p:cNvGrpSpPr>
            <a:grpSpLocks/>
          </p:cNvGrpSpPr>
          <p:nvPr/>
        </p:nvGrpSpPr>
        <p:grpSpPr bwMode="auto">
          <a:xfrm>
            <a:off x="1870075" y="2254250"/>
            <a:ext cx="5564188" cy="103188"/>
            <a:chOff x="1031" y="1288"/>
            <a:chExt cx="3505" cy="65"/>
          </a:xfrm>
        </p:grpSpPr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1031" y="1288"/>
              <a:ext cx="3505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1031" y="1294"/>
              <a:ext cx="3505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1031" y="1306"/>
              <a:ext cx="3505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1031" y="1312"/>
              <a:ext cx="3505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0" name="Rectangle 160"/>
            <p:cNvSpPr>
              <a:spLocks noChangeArrowheads="1"/>
            </p:cNvSpPr>
            <p:nvPr/>
          </p:nvSpPr>
          <p:spPr bwMode="auto">
            <a:xfrm>
              <a:off x="1031" y="1318"/>
              <a:ext cx="3505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1" name="Rectangle 161"/>
            <p:cNvSpPr>
              <a:spLocks noChangeArrowheads="1"/>
            </p:cNvSpPr>
            <p:nvPr/>
          </p:nvSpPr>
          <p:spPr bwMode="auto">
            <a:xfrm>
              <a:off x="1031" y="1330"/>
              <a:ext cx="3505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Rectangle 162"/>
            <p:cNvSpPr>
              <a:spLocks noChangeArrowheads="1"/>
            </p:cNvSpPr>
            <p:nvPr/>
          </p:nvSpPr>
          <p:spPr bwMode="auto">
            <a:xfrm>
              <a:off x="1031" y="1336"/>
              <a:ext cx="3505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Rectangle 163"/>
            <p:cNvSpPr>
              <a:spLocks noChangeArrowheads="1"/>
            </p:cNvSpPr>
            <p:nvPr/>
          </p:nvSpPr>
          <p:spPr bwMode="auto">
            <a:xfrm>
              <a:off x="1031" y="1347"/>
              <a:ext cx="3505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04" name="Rectangle 164"/>
          <p:cNvSpPr>
            <a:spLocks noChangeArrowheads="1"/>
          </p:cNvSpPr>
          <p:nvPr/>
        </p:nvSpPr>
        <p:spPr bwMode="auto">
          <a:xfrm>
            <a:off x="1870075" y="2254250"/>
            <a:ext cx="5564188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05" name="Group 165"/>
          <p:cNvGrpSpPr>
            <a:grpSpLocks/>
          </p:cNvGrpSpPr>
          <p:nvPr/>
        </p:nvGrpSpPr>
        <p:grpSpPr bwMode="auto">
          <a:xfrm>
            <a:off x="1870075" y="1978025"/>
            <a:ext cx="5770563" cy="114300"/>
            <a:chOff x="1031" y="1114"/>
            <a:chExt cx="3635" cy="72"/>
          </a:xfrm>
        </p:grpSpPr>
        <p:sp>
          <p:nvSpPr>
            <p:cNvPr id="10406" name="Rectangle 166"/>
            <p:cNvSpPr>
              <a:spLocks noChangeArrowheads="1"/>
            </p:cNvSpPr>
            <p:nvPr/>
          </p:nvSpPr>
          <p:spPr bwMode="auto">
            <a:xfrm>
              <a:off x="1031" y="1114"/>
              <a:ext cx="3635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Rectangle 167"/>
            <p:cNvSpPr>
              <a:spLocks noChangeArrowheads="1"/>
            </p:cNvSpPr>
            <p:nvPr/>
          </p:nvSpPr>
          <p:spPr bwMode="auto">
            <a:xfrm>
              <a:off x="1031" y="1120"/>
              <a:ext cx="3635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Rectangle 168"/>
            <p:cNvSpPr>
              <a:spLocks noChangeArrowheads="1"/>
            </p:cNvSpPr>
            <p:nvPr/>
          </p:nvSpPr>
          <p:spPr bwMode="auto">
            <a:xfrm>
              <a:off x="1031" y="1132"/>
              <a:ext cx="3635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Rectangle 169"/>
            <p:cNvSpPr>
              <a:spLocks noChangeArrowheads="1"/>
            </p:cNvSpPr>
            <p:nvPr/>
          </p:nvSpPr>
          <p:spPr bwMode="auto">
            <a:xfrm>
              <a:off x="1031" y="1138"/>
              <a:ext cx="3635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Rectangle 170"/>
            <p:cNvSpPr>
              <a:spLocks noChangeArrowheads="1"/>
            </p:cNvSpPr>
            <p:nvPr/>
          </p:nvSpPr>
          <p:spPr bwMode="auto">
            <a:xfrm>
              <a:off x="1031" y="1150"/>
              <a:ext cx="3635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Rectangle 171"/>
            <p:cNvSpPr>
              <a:spLocks noChangeArrowheads="1"/>
            </p:cNvSpPr>
            <p:nvPr/>
          </p:nvSpPr>
          <p:spPr bwMode="auto">
            <a:xfrm>
              <a:off x="1031" y="1156"/>
              <a:ext cx="3635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Rectangle 172"/>
            <p:cNvSpPr>
              <a:spLocks noChangeArrowheads="1"/>
            </p:cNvSpPr>
            <p:nvPr/>
          </p:nvSpPr>
          <p:spPr bwMode="auto">
            <a:xfrm>
              <a:off x="1031" y="1168"/>
              <a:ext cx="3635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Rectangle 173"/>
            <p:cNvSpPr>
              <a:spLocks noChangeArrowheads="1"/>
            </p:cNvSpPr>
            <p:nvPr/>
          </p:nvSpPr>
          <p:spPr bwMode="auto">
            <a:xfrm>
              <a:off x="1031" y="1174"/>
              <a:ext cx="3635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14" name="Rectangle 174"/>
          <p:cNvSpPr>
            <a:spLocks noChangeArrowheads="1"/>
          </p:cNvSpPr>
          <p:nvPr/>
        </p:nvSpPr>
        <p:spPr bwMode="auto">
          <a:xfrm>
            <a:off x="1870075" y="1978025"/>
            <a:ext cx="57705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15" name="Group 175"/>
          <p:cNvGrpSpPr>
            <a:grpSpLocks/>
          </p:cNvGrpSpPr>
          <p:nvPr/>
        </p:nvGrpSpPr>
        <p:grpSpPr bwMode="auto">
          <a:xfrm>
            <a:off x="1870075" y="1712913"/>
            <a:ext cx="5770563" cy="103187"/>
            <a:chOff x="1031" y="947"/>
            <a:chExt cx="3635" cy="65"/>
          </a:xfrm>
        </p:grpSpPr>
        <p:sp>
          <p:nvSpPr>
            <p:cNvPr id="10416" name="Rectangle 176"/>
            <p:cNvSpPr>
              <a:spLocks noChangeArrowheads="1"/>
            </p:cNvSpPr>
            <p:nvPr/>
          </p:nvSpPr>
          <p:spPr bwMode="auto">
            <a:xfrm>
              <a:off x="1031" y="947"/>
              <a:ext cx="3635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Rectangle 177"/>
            <p:cNvSpPr>
              <a:spLocks noChangeArrowheads="1"/>
            </p:cNvSpPr>
            <p:nvPr/>
          </p:nvSpPr>
          <p:spPr bwMode="auto">
            <a:xfrm>
              <a:off x="1031" y="953"/>
              <a:ext cx="3635" cy="12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Rectangle 178"/>
            <p:cNvSpPr>
              <a:spLocks noChangeArrowheads="1"/>
            </p:cNvSpPr>
            <p:nvPr/>
          </p:nvSpPr>
          <p:spPr bwMode="auto">
            <a:xfrm>
              <a:off x="1031" y="965"/>
              <a:ext cx="3635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Rectangle 179"/>
            <p:cNvSpPr>
              <a:spLocks noChangeArrowheads="1"/>
            </p:cNvSpPr>
            <p:nvPr/>
          </p:nvSpPr>
          <p:spPr bwMode="auto">
            <a:xfrm>
              <a:off x="1031" y="971"/>
              <a:ext cx="3635" cy="6"/>
            </a:xfrm>
            <a:prstGeom prst="rect">
              <a:avLst/>
            </a:prstGeom>
            <a:solidFill>
              <a:srgbClr val="F8FB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Rectangle 180"/>
            <p:cNvSpPr>
              <a:spLocks noChangeArrowheads="1"/>
            </p:cNvSpPr>
            <p:nvPr/>
          </p:nvSpPr>
          <p:spPr bwMode="auto">
            <a:xfrm>
              <a:off x="1031" y="977"/>
              <a:ext cx="3635" cy="12"/>
            </a:xfrm>
            <a:prstGeom prst="rect">
              <a:avLst/>
            </a:prstGeom>
            <a:solidFill>
              <a:srgbClr val="FC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Rectangle 181"/>
            <p:cNvSpPr>
              <a:spLocks noChangeArrowheads="1"/>
            </p:cNvSpPr>
            <p:nvPr/>
          </p:nvSpPr>
          <p:spPr bwMode="auto">
            <a:xfrm>
              <a:off x="1031" y="989"/>
              <a:ext cx="3635" cy="6"/>
            </a:xfrm>
            <a:prstGeom prst="rect">
              <a:avLst/>
            </a:prstGeom>
            <a:solidFill>
              <a:srgbClr val="E6F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Rectangle 182"/>
            <p:cNvSpPr>
              <a:spLocks noChangeArrowheads="1"/>
            </p:cNvSpPr>
            <p:nvPr/>
          </p:nvSpPr>
          <p:spPr bwMode="auto">
            <a:xfrm>
              <a:off x="1031" y="995"/>
              <a:ext cx="3635" cy="11"/>
            </a:xfrm>
            <a:prstGeom prst="rect">
              <a:avLst/>
            </a:prstGeom>
            <a:solidFill>
              <a:srgbClr val="BBD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Rectangle 183"/>
            <p:cNvSpPr>
              <a:spLocks noChangeArrowheads="1"/>
            </p:cNvSpPr>
            <p:nvPr/>
          </p:nvSpPr>
          <p:spPr bwMode="auto">
            <a:xfrm>
              <a:off x="1031" y="1006"/>
              <a:ext cx="3635" cy="6"/>
            </a:xfrm>
            <a:prstGeom prst="rect">
              <a:avLst/>
            </a:prstGeom>
            <a:solidFill>
              <a:srgbClr val="9CCD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1870075" y="1712913"/>
            <a:ext cx="5770563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25" name="Group 185"/>
          <p:cNvGrpSpPr>
            <a:grpSpLocks/>
          </p:cNvGrpSpPr>
          <p:nvPr/>
        </p:nvGrpSpPr>
        <p:grpSpPr bwMode="auto">
          <a:xfrm>
            <a:off x="1870075" y="1436688"/>
            <a:ext cx="6115050" cy="114300"/>
            <a:chOff x="1031" y="773"/>
            <a:chExt cx="3852" cy="72"/>
          </a:xfrm>
        </p:grpSpPr>
        <p:sp>
          <p:nvSpPr>
            <p:cNvPr id="10426" name="Rectangle 186"/>
            <p:cNvSpPr>
              <a:spLocks noChangeArrowheads="1"/>
            </p:cNvSpPr>
            <p:nvPr/>
          </p:nvSpPr>
          <p:spPr bwMode="auto">
            <a:xfrm>
              <a:off x="1031" y="773"/>
              <a:ext cx="3852" cy="6"/>
            </a:xfrm>
            <a:prstGeom prst="rect">
              <a:avLst/>
            </a:prstGeom>
            <a:solidFill>
              <a:srgbClr val="9CCD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Rectangle 187"/>
            <p:cNvSpPr>
              <a:spLocks noChangeArrowheads="1"/>
            </p:cNvSpPr>
            <p:nvPr/>
          </p:nvSpPr>
          <p:spPr bwMode="auto">
            <a:xfrm>
              <a:off x="1031" y="779"/>
              <a:ext cx="3852" cy="12"/>
            </a:xfrm>
            <a:prstGeom prst="rect">
              <a:avLst/>
            </a:prstGeom>
            <a:solidFill>
              <a:srgbClr val="B6D9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Rectangle 188"/>
            <p:cNvSpPr>
              <a:spLocks noChangeArrowheads="1"/>
            </p:cNvSpPr>
            <p:nvPr/>
          </p:nvSpPr>
          <p:spPr bwMode="auto">
            <a:xfrm>
              <a:off x="1031" y="791"/>
              <a:ext cx="3852" cy="6"/>
            </a:xfrm>
            <a:prstGeom prst="rect">
              <a:avLst/>
            </a:prstGeom>
            <a:solidFill>
              <a:srgbClr val="DFED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1031" y="797"/>
              <a:ext cx="3852" cy="12"/>
            </a:xfrm>
            <a:prstGeom prst="rect">
              <a:avLst/>
            </a:prstGeom>
            <a:solidFill>
              <a:srgbClr val="F9FB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0" name="Rectangle 190"/>
            <p:cNvSpPr>
              <a:spLocks noChangeArrowheads="1"/>
            </p:cNvSpPr>
            <p:nvPr/>
          </p:nvSpPr>
          <p:spPr bwMode="auto">
            <a:xfrm>
              <a:off x="1031" y="809"/>
              <a:ext cx="3852" cy="6"/>
            </a:xfrm>
            <a:prstGeom prst="rect">
              <a:avLst/>
            </a:prstGeom>
            <a:solidFill>
              <a:srgbClr val="FCFD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Rectangle 191"/>
            <p:cNvSpPr>
              <a:spLocks noChangeArrowheads="1"/>
            </p:cNvSpPr>
            <p:nvPr/>
          </p:nvSpPr>
          <p:spPr bwMode="auto">
            <a:xfrm>
              <a:off x="1031" y="815"/>
              <a:ext cx="3852" cy="12"/>
            </a:xfrm>
            <a:prstGeom prst="rect">
              <a:avLst/>
            </a:prstGeom>
            <a:solidFill>
              <a:srgbClr val="EAF3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2" name="Rectangle 192"/>
            <p:cNvSpPr>
              <a:spLocks noChangeArrowheads="1"/>
            </p:cNvSpPr>
            <p:nvPr/>
          </p:nvSpPr>
          <p:spPr bwMode="auto">
            <a:xfrm>
              <a:off x="1031" y="827"/>
              <a:ext cx="3852" cy="6"/>
            </a:xfrm>
            <a:prstGeom prst="rect">
              <a:avLst/>
            </a:prstGeom>
            <a:solidFill>
              <a:srgbClr val="C4DF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3" name="Rectangle 193"/>
            <p:cNvSpPr>
              <a:spLocks noChangeArrowheads="1"/>
            </p:cNvSpPr>
            <p:nvPr/>
          </p:nvSpPr>
          <p:spPr bwMode="auto">
            <a:xfrm>
              <a:off x="1031" y="833"/>
              <a:ext cx="3852" cy="12"/>
            </a:xfrm>
            <a:prstGeom prst="rect">
              <a:avLst/>
            </a:prstGeom>
            <a:solidFill>
              <a:srgbClr val="A2CF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4" name="Rectangle 194"/>
          <p:cNvSpPr>
            <a:spLocks noChangeArrowheads="1"/>
          </p:cNvSpPr>
          <p:nvPr/>
        </p:nvSpPr>
        <p:spPr bwMode="auto">
          <a:xfrm>
            <a:off x="1870075" y="1436688"/>
            <a:ext cx="6115050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35" name="Group 195"/>
          <p:cNvGrpSpPr>
            <a:grpSpLocks/>
          </p:cNvGrpSpPr>
          <p:nvPr/>
        </p:nvGrpSpPr>
        <p:grpSpPr bwMode="auto">
          <a:xfrm>
            <a:off x="1870075" y="6308725"/>
            <a:ext cx="623888" cy="114300"/>
            <a:chOff x="1031" y="3842"/>
            <a:chExt cx="393" cy="72"/>
          </a:xfrm>
        </p:grpSpPr>
        <p:sp>
          <p:nvSpPr>
            <p:cNvPr id="10436" name="Rectangle 196"/>
            <p:cNvSpPr>
              <a:spLocks noChangeArrowheads="1"/>
            </p:cNvSpPr>
            <p:nvPr/>
          </p:nvSpPr>
          <p:spPr bwMode="auto">
            <a:xfrm>
              <a:off x="1031" y="3842"/>
              <a:ext cx="393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Rectangle 197"/>
            <p:cNvSpPr>
              <a:spLocks noChangeArrowheads="1"/>
            </p:cNvSpPr>
            <p:nvPr/>
          </p:nvSpPr>
          <p:spPr bwMode="auto">
            <a:xfrm>
              <a:off x="1031" y="3848"/>
              <a:ext cx="393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Rectangle 198"/>
            <p:cNvSpPr>
              <a:spLocks noChangeArrowheads="1"/>
            </p:cNvSpPr>
            <p:nvPr/>
          </p:nvSpPr>
          <p:spPr bwMode="auto">
            <a:xfrm>
              <a:off x="1031" y="3860"/>
              <a:ext cx="393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Rectangle 199"/>
            <p:cNvSpPr>
              <a:spLocks noChangeArrowheads="1"/>
            </p:cNvSpPr>
            <p:nvPr/>
          </p:nvSpPr>
          <p:spPr bwMode="auto">
            <a:xfrm>
              <a:off x="1031" y="3866"/>
              <a:ext cx="393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Rectangle 200"/>
            <p:cNvSpPr>
              <a:spLocks noChangeArrowheads="1"/>
            </p:cNvSpPr>
            <p:nvPr/>
          </p:nvSpPr>
          <p:spPr bwMode="auto">
            <a:xfrm>
              <a:off x="1031" y="3878"/>
              <a:ext cx="393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Rectangle 201"/>
            <p:cNvSpPr>
              <a:spLocks noChangeArrowheads="1"/>
            </p:cNvSpPr>
            <p:nvPr/>
          </p:nvSpPr>
          <p:spPr bwMode="auto">
            <a:xfrm>
              <a:off x="1031" y="3884"/>
              <a:ext cx="393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Rectangle 202"/>
            <p:cNvSpPr>
              <a:spLocks noChangeArrowheads="1"/>
            </p:cNvSpPr>
            <p:nvPr/>
          </p:nvSpPr>
          <p:spPr bwMode="auto">
            <a:xfrm>
              <a:off x="1031" y="3896"/>
              <a:ext cx="393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Rectangle 203"/>
            <p:cNvSpPr>
              <a:spLocks noChangeArrowheads="1"/>
            </p:cNvSpPr>
            <p:nvPr/>
          </p:nvSpPr>
          <p:spPr bwMode="auto">
            <a:xfrm>
              <a:off x="1031" y="3902"/>
              <a:ext cx="393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4" name="Rectangle 204"/>
          <p:cNvSpPr>
            <a:spLocks noChangeArrowheads="1"/>
          </p:cNvSpPr>
          <p:nvPr/>
        </p:nvSpPr>
        <p:spPr bwMode="auto">
          <a:xfrm>
            <a:off x="1870075" y="6308725"/>
            <a:ext cx="623888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45" name="Group 205"/>
          <p:cNvGrpSpPr>
            <a:grpSpLocks/>
          </p:cNvGrpSpPr>
          <p:nvPr/>
        </p:nvGrpSpPr>
        <p:grpSpPr bwMode="auto">
          <a:xfrm>
            <a:off x="1870075" y="6043613"/>
            <a:ext cx="400050" cy="103187"/>
            <a:chOff x="1031" y="3675"/>
            <a:chExt cx="252" cy="65"/>
          </a:xfrm>
        </p:grpSpPr>
        <p:sp>
          <p:nvSpPr>
            <p:cNvPr id="10446" name="Rectangle 206"/>
            <p:cNvSpPr>
              <a:spLocks noChangeArrowheads="1"/>
            </p:cNvSpPr>
            <p:nvPr/>
          </p:nvSpPr>
          <p:spPr bwMode="auto">
            <a:xfrm>
              <a:off x="1031" y="3675"/>
              <a:ext cx="252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Rectangle 207"/>
            <p:cNvSpPr>
              <a:spLocks noChangeArrowheads="1"/>
            </p:cNvSpPr>
            <p:nvPr/>
          </p:nvSpPr>
          <p:spPr bwMode="auto">
            <a:xfrm>
              <a:off x="1031" y="3681"/>
              <a:ext cx="252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" name="Rectangle 208"/>
            <p:cNvSpPr>
              <a:spLocks noChangeArrowheads="1"/>
            </p:cNvSpPr>
            <p:nvPr/>
          </p:nvSpPr>
          <p:spPr bwMode="auto">
            <a:xfrm>
              <a:off x="1031" y="3693"/>
              <a:ext cx="252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" name="Rectangle 209"/>
            <p:cNvSpPr>
              <a:spLocks noChangeArrowheads="1"/>
            </p:cNvSpPr>
            <p:nvPr/>
          </p:nvSpPr>
          <p:spPr bwMode="auto">
            <a:xfrm>
              <a:off x="1031" y="3699"/>
              <a:ext cx="252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" name="Rectangle 210"/>
            <p:cNvSpPr>
              <a:spLocks noChangeArrowheads="1"/>
            </p:cNvSpPr>
            <p:nvPr/>
          </p:nvSpPr>
          <p:spPr bwMode="auto">
            <a:xfrm>
              <a:off x="1031" y="3705"/>
              <a:ext cx="252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" name="Rectangle 211"/>
            <p:cNvSpPr>
              <a:spLocks noChangeArrowheads="1"/>
            </p:cNvSpPr>
            <p:nvPr/>
          </p:nvSpPr>
          <p:spPr bwMode="auto">
            <a:xfrm>
              <a:off x="1031" y="3717"/>
              <a:ext cx="252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" name="Rectangle 212"/>
            <p:cNvSpPr>
              <a:spLocks noChangeArrowheads="1"/>
            </p:cNvSpPr>
            <p:nvPr/>
          </p:nvSpPr>
          <p:spPr bwMode="auto">
            <a:xfrm>
              <a:off x="1031" y="3723"/>
              <a:ext cx="252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3" name="Rectangle 213"/>
            <p:cNvSpPr>
              <a:spLocks noChangeArrowheads="1"/>
            </p:cNvSpPr>
            <p:nvPr/>
          </p:nvSpPr>
          <p:spPr bwMode="auto">
            <a:xfrm>
              <a:off x="1031" y="3734"/>
              <a:ext cx="252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4" name="Rectangle 214"/>
          <p:cNvSpPr>
            <a:spLocks noChangeArrowheads="1"/>
          </p:cNvSpPr>
          <p:nvPr/>
        </p:nvSpPr>
        <p:spPr bwMode="auto">
          <a:xfrm>
            <a:off x="1870075" y="6043613"/>
            <a:ext cx="400050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55" name="Group 215"/>
          <p:cNvGrpSpPr>
            <a:grpSpLocks/>
          </p:cNvGrpSpPr>
          <p:nvPr/>
        </p:nvGrpSpPr>
        <p:grpSpPr bwMode="auto">
          <a:xfrm>
            <a:off x="1870075" y="5767388"/>
            <a:ext cx="763588" cy="114300"/>
            <a:chOff x="1031" y="3501"/>
            <a:chExt cx="481" cy="72"/>
          </a:xfrm>
        </p:grpSpPr>
        <p:sp>
          <p:nvSpPr>
            <p:cNvPr id="10456" name="Rectangle 216"/>
            <p:cNvSpPr>
              <a:spLocks noChangeArrowheads="1"/>
            </p:cNvSpPr>
            <p:nvPr/>
          </p:nvSpPr>
          <p:spPr bwMode="auto">
            <a:xfrm>
              <a:off x="1031" y="3501"/>
              <a:ext cx="481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" name="Rectangle 217"/>
            <p:cNvSpPr>
              <a:spLocks noChangeArrowheads="1"/>
            </p:cNvSpPr>
            <p:nvPr/>
          </p:nvSpPr>
          <p:spPr bwMode="auto">
            <a:xfrm>
              <a:off x="1031" y="3507"/>
              <a:ext cx="481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8" name="Rectangle 218"/>
            <p:cNvSpPr>
              <a:spLocks noChangeArrowheads="1"/>
            </p:cNvSpPr>
            <p:nvPr/>
          </p:nvSpPr>
          <p:spPr bwMode="auto">
            <a:xfrm>
              <a:off x="1031" y="3519"/>
              <a:ext cx="481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9" name="Rectangle 219"/>
            <p:cNvSpPr>
              <a:spLocks noChangeArrowheads="1"/>
            </p:cNvSpPr>
            <p:nvPr/>
          </p:nvSpPr>
          <p:spPr bwMode="auto">
            <a:xfrm>
              <a:off x="1031" y="3525"/>
              <a:ext cx="481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0" name="Rectangle 220"/>
            <p:cNvSpPr>
              <a:spLocks noChangeArrowheads="1"/>
            </p:cNvSpPr>
            <p:nvPr/>
          </p:nvSpPr>
          <p:spPr bwMode="auto">
            <a:xfrm>
              <a:off x="1031" y="3537"/>
              <a:ext cx="481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1" name="Rectangle 221"/>
            <p:cNvSpPr>
              <a:spLocks noChangeArrowheads="1"/>
            </p:cNvSpPr>
            <p:nvPr/>
          </p:nvSpPr>
          <p:spPr bwMode="auto">
            <a:xfrm>
              <a:off x="1031" y="3543"/>
              <a:ext cx="481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2" name="Rectangle 222"/>
            <p:cNvSpPr>
              <a:spLocks noChangeArrowheads="1"/>
            </p:cNvSpPr>
            <p:nvPr/>
          </p:nvSpPr>
          <p:spPr bwMode="auto">
            <a:xfrm>
              <a:off x="1031" y="3555"/>
              <a:ext cx="481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3" name="Rectangle 223"/>
            <p:cNvSpPr>
              <a:spLocks noChangeArrowheads="1"/>
            </p:cNvSpPr>
            <p:nvPr/>
          </p:nvSpPr>
          <p:spPr bwMode="auto">
            <a:xfrm>
              <a:off x="1031" y="3561"/>
              <a:ext cx="481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64" name="Rectangle 224"/>
          <p:cNvSpPr>
            <a:spLocks noChangeArrowheads="1"/>
          </p:cNvSpPr>
          <p:nvPr/>
        </p:nvSpPr>
        <p:spPr bwMode="auto">
          <a:xfrm>
            <a:off x="1870075" y="5767388"/>
            <a:ext cx="763588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65" name="Group 225"/>
          <p:cNvGrpSpPr>
            <a:grpSpLocks/>
          </p:cNvGrpSpPr>
          <p:nvPr/>
        </p:nvGrpSpPr>
        <p:grpSpPr bwMode="auto">
          <a:xfrm>
            <a:off x="1870075" y="5502275"/>
            <a:ext cx="876300" cy="103188"/>
            <a:chOff x="1031" y="3334"/>
            <a:chExt cx="552" cy="65"/>
          </a:xfrm>
        </p:grpSpPr>
        <p:sp>
          <p:nvSpPr>
            <p:cNvPr id="10466" name="Rectangle 226"/>
            <p:cNvSpPr>
              <a:spLocks noChangeArrowheads="1"/>
            </p:cNvSpPr>
            <p:nvPr/>
          </p:nvSpPr>
          <p:spPr bwMode="auto">
            <a:xfrm>
              <a:off x="1031" y="3334"/>
              <a:ext cx="552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7" name="Rectangle 227"/>
            <p:cNvSpPr>
              <a:spLocks noChangeArrowheads="1"/>
            </p:cNvSpPr>
            <p:nvPr/>
          </p:nvSpPr>
          <p:spPr bwMode="auto">
            <a:xfrm>
              <a:off x="1031" y="3340"/>
              <a:ext cx="552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8" name="Rectangle 228"/>
            <p:cNvSpPr>
              <a:spLocks noChangeArrowheads="1"/>
            </p:cNvSpPr>
            <p:nvPr/>
          </p:nvSpPr>
          <p:spPr bwMode="auto">
            <a:xfrm>
              <a:off x="1031" y="3352"/>
              <a:ext cx="552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9" name="Rectangle 229"/>
            <p:cNvSpPr>
              <a:spLocks noChangeArrowheads="1"/>
            </p:cNvSpPr>
            <p:nvPr/>
          </p:nvSpPr>
          <p:spPr bwMode="auto">
            <a:xfrm>
              <a:off x="1031" y="3358"/>
              <a:ext cx="552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0" name="Rectangle 230"/>
            <p:cNvSpPr>
              <a:spLocks noChangeArrowheads="1"/>
            </p:cNvSpPr>
            <p:nvPr/>
          </p:nvSpPr>
          <p:spPr bwMode="auto">
            <a:xfrm>
              <a:off x="1031" y="3364"/>
              <a:ext cx="552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1" name="Rectangle 231"/>
            <p:cNvSpPr>
              <a:spLocks noChangeArrowheads="1"/>
            </p:cNvSpPr>
            <p:nvPr/>
          </p:nvSpPr>
          <p:spPr bwMode="auto">
            <a:xfrm>
              <a:off x="1031" y="3376"/>
              <a:ext cx="552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2" name="Rectangle 232"/>
            <p:cNvSpPr>
              <a:spLocks noChangeArrowheads="1"/>
            </p:cNvSpPr>
            <p:nvPr/>
          </p:nvSpPr>
          <p:spPr bwMode="auto">
            <a:xfrm>
              <a:off x="1031" y="3382"/>
              <a:ext cx="552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3" name="Rectangle 233"/>
            <p:cNvSpPr>
              <a:spLocks noChangeArrowheads="1"/>
            </p:cNvSpPr>
            <p:nvPr/>
          </p:nvSpPr>
          <p:spPr bwMode="auto">
            <a:xfrm>
              <a:off x="1031" y="3393"/>
              <a:ext cx="552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4" name="Rectangle 234"/>
          <p:cNvSpPr>
            <a:spLocks noChangeArrowheads="1"/>
          </p:cNvSpPr>
          <p:nvPr/>
        </p:nvSpPr>
        <p:spPr bwMode="auto">
          <a:xfrm>
            <a:off x="1870075" y="5502275"/>
            <a:ext cx="876300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75" name="Group 235"/>
          <p:cNvGrpSpPr>
            <a:grpSpLocks/>
          </p:cNvGrpSpPr>
          <p:nvPr/>
        </p:nvGrpSpPr>
        <p:grpSpPr bwMode="auto">
          <a:xfrm>
            <a:off x="1870075" y="5226050"/>
            <a:ext cx="315913" cy="114300"/>
            <a:chOff x="1031" y="3160"/>
            <a:chExt cx="199" cy="72"/>
          </a:xfrm>
        </p:grpSpPr>
        <p:sp>
          <p:nvSpPr>
            <p:cNvPr id="10476" name="Rectangle 236"/>
            <p:cNvSpPr>
              <a:spLocks noChangeArrowheads="1"/>
            </p:cNvSpPr>
            <p:nvPr/>
          </p:nvSpPr>
          <p:spPr bwMode="auto">
            <a:xfrm>
              <a:off x="1031" y="3160"/>
              <a:ext cx="199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7" name="Rectangle 237"/>
            <p:cNvSpPr>
              <a:spLocks noChangeArrowheads="1"/>
            </p:cNvSpPr>
            <p:nvPr/>
          </p:nvSpPr>
          <p:spPr bwMode="auto">
            <a:xfrm>
              <a:off x="1031" y="3166"/>
              <a:ext cx="199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8" name="Rectangle 238"/>
            <p:cNvSpPr>
              <a:spLocks noChangeArrowheads="1"/>
            </p:cNvSpPr>
            <p:nvPr/>
          </p:nvSpPr>
          <p:spPr bwMode="auto">
            <a:xfrm>
              <a:off x="1031" y="3178"/>
              <a:ext cx="199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9" name="Rectangle 239"/>
            <p:cNvSpPr>
              <a:spLocks noChangeArrowheads="1"/>
            </p:cNvSpPr>
            <p:nvPr/>
          </p:nvSpPr>
          <p:spPr bwMode="auto">
            <a:xfrm>
              <a:off x="1031" y="3184"/>
              <a:ext cx="199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0" name="Rectangle 240"/>
            <p:cNvSpPr>
              <a:spLocks noChangeArrowheads="1"/>
            </p:cNvSpPr>
            <p:nvPr/>
          </p:nvSpPr>
          <p:spPr bwMode="auto">
            <a:xfrm>
              <a:off x="1031" y="3196"/>
              <a:ext cx="199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1" name="Rectangle 241"/>
            <p:cNvSpPr>
              <a:spLocks noChangeArrowheads="1"/>
            </p:cNvSpPr>
            <p:nvPr/>
          </p:nvSpPr>
          <p:spPr bwMode="auto">
            <a:xfrm>
              <a:off x="1031" y="3202"/>
              <a:ext cx="199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2" name="Rectangle 242"/>
            <p:cNvSpPr>
              <a:spLocks noChangeArrowheads="1"/>
            </p:cNvSpPr>
            <p:nvPr/>
          </p:nvSpPr>
          <p:spPr bwMode="auto">
            <a:xfrm>
              <a:off x="1031" y="3214"/>
              <a:ext cx="199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3" name="Rectangle 243"/>
            <p:cNvSpPr>
              <a:spLocks noChangeArrowheads="1"/>
            </p:cNvSpPr>
            <p:nvPr/>
          </p:nvSpPr>
          <p:spPr bwMode="auto">
            <a:xfrm>
              <a:off x="1031" y="3220"/>
              <a:ext cx="199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84" name="Rectangle 244"/>
          <p:cNvSpPr>
            <a:spLocks noChangeArrowheads="1"/>
          </p:cNvSpPr>
          <p:nvPr/>
        </p:nvSpPr>
        <p:spPr bwMode="auto">
          <a:xfrm>
            <a:off x="1870075" y="5226050"/>
            <a:ext cx="31591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85" name="Group 245"/>
          <p:cNvGrpSpPr>
            <a:grpSpLocks/>
          </p:cNvGrpSpPr>
          <p:nvPr/>
        </p:nvGrpSpPr>
        <p:grpSpPr bwMode="auto">
          <a:xfrm>
            <a:off x="1870075" y="4960938"/>
            <a:ext cx="698500" cy="103187"/>
            <a:chOff x="1031" y="2993"/>
            <a:chExt cx="440" cy="65"/>
          </a:xfrm>
        </p:grpSpPr>
        <p:sp>
          <p:nvSpPr>
            <p:cNvPr id="10486" name="Rectangle 246"/>
            <p:cNvSpPr>
              <a:spLocks noChangeArrowheads="1"/>
            </p:cNvSpPr>
            <p:nvPr/>
          </p:nvSpPr>
          <p:spPr bwMode="auto">
            <a:xfrm>
              <a:off x="1031" y="2993"/>
              <a:ext cx="440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7" name="Rectangle 247"/>
            <p:cNvSpPr>
              <a:spLocks noChangeArrowheads="1"/>
            </p:cNvSpPr>
            <p:nvPr/>
          </p:nvSpPr>
          <p:spPr bwMode="auto">
            <a:xfrm>
              <a:off x="1031" y="2999"/>
              <a:ext cx="440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8" name="Rectangle 248"/>
            <p:cNvSpPr>
              <a:spLocks noChangeArrowheads="1"/>
            </p:cNvSpPr>
            <p:nvPr/>
          </p:nvSpPr>
          <p:spPr bwMode="auto">
            <a:xfrm>
              <a:off x="1031" y="3011"/>
              <a:ext cx="440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9" name="Rectangle 249"/>
            <p:cNvSpPr>
              <a:spLocks noChangeArrowheads="1"/>
            </p:cNvSpPr>
            <p:nvPr/>
          </p:nvSpPr>
          <p:spPr bwMode="auto">
            <a:xfrm>
              <a:off x="1031" y="3017"/>
              <a:ext cx="440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0" name="Rectangle 250"/>
            <p:cNvSpPr>
              <a:spLocks noChangeArrowheads="1"/>
            </p:cNvSpPr>
            <p:nvPr/>
          </p:nvSpPr>
          <p:spPr bwMode="auto">
            <a:xfrm>
              <a:off x="1031" y="3023"/>
              <a:ext cx="440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1" name="Rectangle 251"/>
            <p:cNvSpPr>
              <a:spLocks noChangeArrowheads="1"/>
            </p:cNvSpPr>
            <p:nvPr/>
          </p:nvSpPr>
          <p:spPr bwMode="auto">
            <a:xfrm>
              <a:off x="1031" y="3035"/>
              <a:ext cx="440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2" name="Rectangle 252"/>
            <p:cNvSpPr>
              <a:spLocks noChangeArrowheads="1"/>
            </p:cNvSpPr>
            <p:nvPr/>
          </p:nvSpPr>
          <p:spPr bwMode="auto">
            <a:xfrm>
              <a:off x="1031" y="3041"/>
              <a:ext cx="440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3" name="Rectangle 253"/>
            <p:cNvSpPr>
              <a:spLocks noChangeArrowheads="1"/>
            </p:cNvSpPr>
            <p:nvPr/>
          </p:nvSpPr>
          <p:spPr bwMode="auto">
            <a:xfrm>
              <a:off x="1031" y="3052"/>
              <a:ext cx="440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4" name="Rectangle 254"/>
          <p:cNvSpPr>
            <a:spLocks noChangeArrowheads="1"/>
          </p:cNvSpPr>
          <p:nvPr/>
        </p:nvSpPr>
        <p:spPr bwMode="auto">
          <a:xfrm>
            <a:off x="1870075" y="4960938"/>
            <a:ext cx="698500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95" name="Group 255"/>
          <p:cNvGrpSpPr>
            <a:grpSpLocks/>
          </p:cNvGrpSpPr>
          <p:nvPr/>
        </p:nvGrpSpPr>
        <p:grpSpPr bwMode="auto">
          <a:xfrm>
            <a:off x="1870075" y="4684713"/>
            <a:ext cx="698500" cy="114300"/>
            <a:chOff x="1031" y="2819"/>
            <a:chExt cx="440" cy="72"/>
          </a:xfrm>
        </p:grpSpPr>
        <p:sp>
          <p:nvSpPr>
            <p:cNvPr id="10496" name="Rectangle 256"/>
            <p:cNvSpPr>
              <a:spLocks noChangeArrowheads="1"/>
            </p:cNvSpPr>
            <p:nvPr/>
          </p:nvSpPr>
          <p:spPr bwMode="auto">
            <a:xfrm>
              <a:off x="1031" y="2819"/>
              <a:ext cx="440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7" name="Rectangle 257"/>
            <p:cNvSpPr>
              <a:spLocks noChangeArrowheads="1"/>
            </p:cNvSpPr>
            <p:nvPr/>
          </p:nvSpPr>
          <p:spPr bwMode="auto">
            <a:xfrm>
              <a:off x="1031" y="2825"/>
              <a:ext cx="440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8" name="Rectangle 258"/>
            <p:cNvSpPr>
              <a:spLocks noChangeArrowheads="1"/>
            </p:cNvSpPr>
            <p:nvPr/>
          </p:nvSpPr>
          <p:spPr bwMode="auto">
            <a:xfrm>
              <a:off x="1031" y="2837"/>
              <a:ext cx="440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9" name="Rectangle 259"/>
            <p:cNvSpPr>
              <a:spLocks noChangeArrowheads="1"/>
            </p:cNvSpPr>
            <p:nvPr/>
          </p:nvSpPr>
          <p:spPr bwMode="auto">
            <a:xfrm>
              <a:off x="1031" y="2843"/>
              <a:ext cx="440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0" name="Rectangle 260"/>
            <p:cNvSpPr>
              <a:spLocks noChangeArrowheads="1"/>
            </p:cNvSpPr>
            <p:nvPr/>
          </p:nvSpPr>
          <p:spPr bwMode="auto">
            <a:xfrm>
              <a:off x="1031" y="2855"/>
              <a:ext cx="440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1" name="Rectangle 261"/>
            <p:cNvSpPr>
              <a:spLocks noChangeArrowheads="1"/>
            </p:cNvSpPr>
            <p:nvPr/>
          </p:nvSpPr>
          <p:spPr bwMode="auto">
            <a:xfrm>
              <a:off x="1031" y="2861"/>
              <a:ext cx="440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2" name="Rectangle 262"/>
            <p:cNvSpPr>
              <a:spLocks noChangeArrowheads="1"/>
            </p:cNvSpPr>
            <p:nvPr/>
          </p:nvSpPr>
          <p:spPr bwMode="auto">
            <a:xfrm>
              <a:off x="1031" y="2873"/>
              <a:ext cx="440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3" name="Rectangle 263"/>
            <p:cNvSpPr>
              <a:spLocks noChangeArrowheads="1"/>
            </p:cNvSpPr>
            <p:nvPr/>
          </p:nvSpPr>
          <p:spPr bwMode="auto">
            <a:xfrm>
              <a:off x="1031" y="2879"/>
              <a:ext cx="440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04" name="Rectangle 264"/>
          <p:cNvSpPr>
            <a:spLocks noChangeArrowheads="1"/>
          </p:cNvSpPr>
          <p:nvPr/>
        </p:nvSpPr>
        <p:spPr bwMode="auto">
          <a:xfrm>
            <a:off x="1870075" y="4684713"/>
            <a:ext cx="698500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05" name="Group 265"/>
          <p:cNvGrpSpPr>
            <a:grpSpLocks/>
          </p:cNvGrpSpPr>
          <p:nvPr/>
        </p:nvGrpSpPr>
        <p:grpSpPr bwMode="auto">
          <a:xfrm>
            <a:off x="1870075" y="4419600"/>
            <a:ext cx="558800" cy="103188"/>
            <a:chOff x="1031" y="2652"/>
            <a:chExt cx="352" cy="65"/>
          </a:xfrm>
        </p:grpSpPr>
        <p:sp>
          <p:nvSpPr>
            <p:cNvPr id="10506" name="Rectangle 266"/>
            <p:cNvSpPr>
              <a:spLocks noChangeArrowheads="1"/>
            </p:cNvSpPr>
            <p:nvPr/>
          </p:nvSpPr>
          <p:spPr bwMode="auto">
            <a:xfrm>
              <a:off x="1031" y="2652"/>
              <a:ext cx="352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7" name="Rectangle 267"/>
            <p:cNvSpPr>
              <a:spLocks noChangeArrowheads="1"/>
            </p:cNvSpPr>
            <p:nvPr/>
          </p:nvSpPr>
          <p:spPr bwMode="auto">
            <a:xfrm>
              <a:off x="1031" y="2658"/>
              <a:ext cx="352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8" name="Rectangle 268"/>
            <p:cNvSpPr>
              <a:spLocks noChangeArrowheads="1"/>
            </p:cNvSpPr>
            <p:nvPr/>
          </p:nvSpPr>
          <p:spPr bwMode="auto">
            <a:xfrm>
              <a:off x="1031" y="2670"/>
              <a:ext cx="352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9" name="Rectangle 269"/>
            <p:cNvSpPr>
              <a:spLocks noChangeArrowheads="1"/>
            </p:cNvSpPr>
            <p:nvPr/>
          </p:nvSpPr>
          <p:spPr bwMode="auto">
            <a:xfrm>
              <a:off x="1031" y="2676"/>
              <a:ext cx="352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0" name="Rectangle 270"/>
            <p:cNvSpPr>
              <a:spLocks noChangeArrowheads="1"/>
            </p:cNvSpPr>
            <p:nvPr/>
          </p:nvSpPr>
          <p:spPr bwMode="auto">
            <a:xfrm>
              <a:off x="1031" y="2682"/>
              <a:ext cx="352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1" name="Rectangle 271"/>
            <p:cNvSpPr>
              <a:spLocks noChangeArrowheads="1"/>
            </p:cNvSpPr>
            <p:nvPr/>
          </p:nvSpPr>
          <p:spPr bwMode="auto">
            <a:xfrm>
              <a:off x="1031" y="2694"/>
              <a:ext cx="352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2" name="Rectangle 272"/>
            <p:cNvSpPr>
              <a:spLocks noChangeArrowheads="1"/>
            </p:cNvSpPr>
            <p:nvPr/>
          </p:nvSpPr>
          <p:spPr bwMode="auto">
            <a:xfrm>
              <a:off x="1031" y="2700"/>
              <a:ext cx="352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3" name="Rectangle 273"/>
            <p:cNvSpPr>
              <a:spLocks noChangeArrowheads="1"/>
            </p:cNvSpPr>
            <p:nvPr/>
          </p:nvSpPr>
          <p:spPr bwMode="auto">
            <a:xfrm>
              <a:off x="1031" y="2711"/>
              <a:ext cx="352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14" name="Rectangle 274"/>
          <p:cNvSpPr>
            <a:spLocks noChangeArrowheads="1"/>
          </p:cNvSpPr>
          <p:nvPr/>
        </p:nvSpPr>
        <p:spPr bwMode="auto">
          <a:xfrm>
            <a:off x="1870075" y="4419600"/>
            <a:ext cx="558800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15" name="Group 275"/>
          <p:cNvGrpSpPr>
            <a:grpSpLocks/>
          </p:cNvGrpSpPr>
          <p:nvPr/>
        </p:nvGrpSpPr>
        <p:grpSpPr bwMode="auto">
          <a:xfrm>
            <a:off x="1870075" y="4143375"/>
            <a:ext cx="1249363" cy="114300"/>
            <a:chOff x="1031" y="2478"/>
            <a:chExt cx="787" cy="72"/>
          </a:xfrm>
        </p:grpSpPr>
        <p:sp>
          <p:nvSpPr>
            <p:cNvPr id="10516" name="Rectangle 276"/>
            <p:cNvSpPr>
              <a:spLocks noChangeArrowheads="1"/>
            </p:cNvSpPr>
            <p:nvPr/>
          </p:nvSpPr>
          <p:spPr bwMode="auto">
            <a:xfrm>
              <a:off x="1031" y="2478"/>
              <a:ext cx="787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7" name="Rectangle 277"/>
            <p:cNvSpPr>
              <a:spLocks noChangeArrowheads="1"/>
            </p:cNvSpPr>
            <p:nvPr/>
          </p:nvSpPr>
          <p:spPr bwMode="auto">
            <a:xfrm>
              <a:off x="1031" y="2484"/>
              <a:ext cx="787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8" name="Rectangle 278"/>
            <p:cNvSpPr>
              <a:spLocks noChangeArrowheads="1"/>
            </p:cNvSpPr>
            <p:nvPr/>
          </p:nvSpPr>
          <p:spPr bwMode="auto">
            <a:xfrm>
              <a:off x="1031" y="2496"/>
              <a:ext cx="787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9" name="Rectangle 279"/>
            <p:cNvSpPr>
              <a:spLocks noChangeArrowheads="1"/>
            </p:cNvSpPr>
            <p:nvPr/>
          </p:nvSpPr>
          <p:spPr bwMode="auto">
            <a:xfrm>
              <a:off x="1031" y="2502"/>
              <a:ext cx="787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0" name="Rectangle 280"/>
            <p:cNvSpPr>
              <a:spLocks noChangeArrowheads="1"/>
            </p:cNvSpPr>
            <p:nvPr/>
          </p:nvSpPr>
          <p:spPr bwMode="auto">
            <a:xfrm>
              <a:off x="1031" y="2514"/>
              <a:ext cx="787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1" name="Rectangle 281"/>
            <p:cNvSpPr>
              <a:spLocks noChangeArrowheads="1"/>
            </p:cNvSpPr>
            <p:nvPr/>
          </p:nvSpPr>
          <p:spPr bwMode="auto">
            <a:xfrm>
              <a:off x="1031" y="2520"/>
              <a:ext cx="787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2" name="Rectangle 282"/>
            <p:cNvSpPr>
              <a:spLocks noChangeArrowheads="1"/>
            </p:cNvSpPr>
            <p:nvPr/>
          </p:nvSpPr>
          <p:spPr bwMode="auto">
            <a:xfrm>
              <a:off x="1031" y="2532"/>
              <a:ext cx="787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3" name="Rectangle 283"/>
            <p:cNvSpPr>
              <a:spLocks noChangeArrowheads="1"/>
            </p:cNvSpPr>
            <p:nvPr/>
          </p:nvSpPr>
          <p:spPr bwMode="auto">
            <a:xfrm>
              <a:off x="1031" y="2538"/>
              <a:ext cx="787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24" name="Rectangle 284"/>
          <p:cNvSpPr>
            <a:spLocks noChangeArrowheads="1"/>
          </p:cNvSpPr>
          <p:nvPr/>
        </p:nvSpPr>
        <p:spPr bwMode="auto">
          <a:xfrm>
            <a:off x="1870075" y="4143375"/>
            <a:ext cx="12493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25" name="Group 285"/>
          <p:cNvGrpSpPr>
            <a:grpSpLocks/>
          </p:cNvGrpSpPr>
          <p:nvPr/>
        </p:nvGrpSpPr>
        <p:grpSpPr bwMode="auto">
          <a:xfrm>
            <a:off x="1870075" y="3878263"/>
            <a:ext cx="893763" cy="103187"/>
            <a:chOff x="1031" y="2311"/>
            <a:chExt cx="563" cy="65"/>
          </a:xfrm>
        </p:grpSpPr>
        <p:sp>
          <p:nvSpPr>
            <p:cNvPr id="10526" name="Rectangle 286"/>
            <p:cNvSpPr>
              <a:spLocks noChangeArrowheads="1"/>
            </p:cNvSpPr>
            <p:nvPr/>
          </p:nvSpPr>
          <p:spPr bwMode="auto">
            <a:xfrm>
              <a:off x="1031" y="2311"/>
              <a:ext cx="563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7" name="Rectangle 287"/>
            <p:cNvSpPr>
              <a:spLocks noChangeArrowheads="1"/>
            </p:cNvSpPr>
            <p:nvPr/>
          </p:nvSpPr>
          <p:spPr bwMode="auto">
            <a:xfrm>
              <a:off x="1031" y="2317"/>
              <a:ext cx="563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8" name="Rectangle 288"/>
            <p:cNvSpPr>
              <a:spLocks noChangeArrowheads="1"/>
            </p:cNvSpPr>
            <p:nvPr/>
          </p:nvSpPr>
          <p:spPr bwMode="auto">
            <a:xfrm>
              <a:off x="1031" y="2329"/>
              <a:ext cx="563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9" name="Rectangle 289"/>
            <p:cNvSpPr>
              <a:spLocks noChangeArrowheads="1"/>
            </p:cNvSpPr>
            <p:nvPr/>
          </p:nvSpPr>
          <p:spPr bwMode="auto">
            <a:xfrm>
              <a:off x="1031" y="2335"/>
              <a:ext cx="563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0" name="Rectangle 290"/>
            <p:cNvSpPr>
              <a:spLocks noChangeArrowheads="1"/>
            </p:cNvSpPr>
            <p:nvPr/>
          </p:nvSpPr>
          <p:spPr bwMode="auto">
            <a:xfrm>
              <a:off x="1031" y="2341"/>
              <a:ext cx="563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1" name="Rectangle 291"/>
            <p:cNvSpPr>
              <a:spLocks noChangeArrowheads="1"/>
            </p:cNvSpPr>
            <p:nvPr/>
          </p:nvSpPr>
          <p:spPr bwMode="auto">
            <a:xfrm>
              <a:off x="1031" y="2353"/>
              <a:ext cx="563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2" name="Rectangle 292"/>
            <p:cNvSpPr>
              <a:spLocks noChangeArrowheads="1"/>
            </p:cNvSpPr>
            <p:nvPr/>
          </p:nvSpPr>
          <p:spPr bwMode="auto">
            <a:xfrm>
              <a:off x="1031" y="2359"/>
              <a:ext cx="563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3" name="Rectangle 293"/>
            <p:cNvSpPr>
              <a:spLocks noChangeArrowheads="1"/>
            </p:cNvSpPr>
            <p:nvPr/>
          </p:nvSpPr>
          <p:spPr bwMode="auto">
            <a:xfrm>
              <a:off x="1031" y="2370"/>
              <a:ext cx="563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34" name="Rectangle 294"/>
          <p:cNvSpPr>
            <a:spLocks noChangeArrowheads="1"/>
          </p:cNvSpPr>
          <p:nvPr/>
        </p:nvSpPr>
        <p:spPr bwMode="auto">
          <a:xfrm>
            <a:off x="1870075" y="3878263"/>
            <a:ext cx="893763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35" name="Group 295"/>
          <p:cNvGrpSpPr>
            <a:grpSpLocks/>
          </p:cNvGrpSpPr>
          <p:nvPr/>
        </p:nvGrpSpPr>
        <p:grpSpPr bwMode="auto">
          <a:xfrm>
            <a:off x="1870075" y="3602038"/>
            <a:ext cx="530225" cy="114300"/>
            <a:chOff x="1031" y="2137"/>
            <a:chExt cx="334" cy="72"/>
          </a:xfrm>
        </p:grpSpPr>
        <p:sp>
          <p:nvSpPr>
            <p:cNvPr id="10536" name="Rectangle 296"/>
            <p:cNvSpPr>
              <a:spLocks noChangeArrowheads="1"/>
            </p:cNvSpPr>
            <p:nvPr/>
          </p:nvSpPr>
          <p:spPr bwMode="auto">
            <a:xfrm>
              <a:off x="1031" y="2137"/>
              <a:ext cx="334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7" name="Rectangle 297"/>
            <p:cNvSpPr>
              <a:spLocks noChangeArrowheads="1"/>
            </p:cNvSpPr>
            <p:nvPr/>
          </p:nvSpPr>
          <p:spPr bwMode="auto">
            <a:xfrm>
              <a:off x="1031" y="2143"/>
              <a:ext cx="334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8" name="Rectangle 298"/>
            <p:cNvSpPr>
              <a:spLocks noChangeArrowheads="1"/>
            </p:cNvSpPr>
            <p:nvPr/>
          </p:nvSpPr>
          <p:spPr bwMode="auto">
            <a:xfrm>
              <a:off x="1031" y="2155"/>
              <a:ext cx="334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9" name="Rectangle 299"/>
            <p:cNvSpPr>
              <a:spLocks noChangeArrowheads="1"/>
            </p:cNvSpPr>
            <p:nvPr/>
          </p:nvSpPr>
          <p:spPr bwMode="auto">
            <a:xfrm>
              <a:off x="1031" y="2161"/>
              <a:ext cx="334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0" name="Rectangle 300"/>
            <p:cNvSpPr>
              <a:spLocks noChangeArrowheads="1"/>
            </p:cNvSpPr>
            <p:nvPr/>
          </p:nvSpPr>
          <p:spPr bwMode="auto">
            <a:xfrm>
              <a:off x="1031" y="2173"/>
              <a:ext cx="334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1" name="Rectangle 301"/>
            <p:cNvSpPr>
              <a:spLocks noChangeArrowheads="1"/>
            </p:cNvSpPr>
            <p:nvPr/>
          </p:nvSpPr>
          <p:spPr bwMode="auto">
            <a:xfrm>
              <a:off x="1031" y="2179"/>
              <a:ext cx="334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2" name="Rectangle 302"/>
            <p:cNvSpPr>
              <a:spLocks noChangeArrowheads="1"/>
            </p:cNvSpPr>
            <p:nvPr/>
          </p:nvSpPr>
          <p:spPr bwMode="auto">
            <a:xfrm>
              <a:off x="1031" y="2191"/>
              <a:ext cx="334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3" name="Rectangle 303"/>
            <p:cNvSpPr>
              <a:spLocks noChangeArrowheads="1"/>
            </p:cNvSpPr>
            <p:nvPr/>
          </p:nvSpPr>
          <p:spPr bwMode="auto">
            <a:xfrm>
              <a:off x="1031" y="2197"/>
              <a:ext cx="334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4" name="Rectangle 304"/>
          <p:cNvSpPr>
            <a:spLocks noChangeArrowheads="1"/>
          </p:cNvSpPr>
          <p:nvPr/>
        </p:nvSpPr>
        <p:spPr bwMode="auto">
          <a:xfrm>
            <a:off x="1870075" y="3602038"/>
            <a:ext cx="530225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45" name="Group 305"/>
          <p:cNvGrpSpPr>
            <a:grpSpLocks/>
          </p:cNvGrpSpPr>
          <p:nvPr/>
        </p:nvGrpSpPr>
        <p:grpSpPr bwMode="auto">
          <a:xfrm>
            <a:off x="1870075" y="3336925"/>
            <a:ext cx="233363" cy="103188"/>
            <a:chOff x="1031" y="1970"/>
            <a:chExt cx="147" cy="65"/>
          </a:xfrm>
        </p:grpSpPr>
        <p:sp>
          <p:nvSpPr>
            <p:cNvPr id="10546" name="Rectangle 306"/>
            <p:cNvSpPr>
              <a:spLocks noChangeArrowheads="1"/>
            </p:cNvSpPr>
            <p:nvPr/>
          </p:nvSpPr>
          <p:spPr bwMode="auto">
            <a:xfrm>
              <a:off x="1031" y="1970"/>
              <a:ext cx="147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7" name="Rectangle 307"/>
            <p:cNvSpPr>
              <a:spLocks noChangeArrowheads="1"/>
            </p:cNvSpPr>
            <p:nvPr/>
          </p:nvSpPr>
          <p:spPr bwMode="auto">
            <a:xfrm>
              <a:off x="1031" y="1976"/>
              <a:ext cx="147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" name="Rectangle 308"/>
            <p:cNvSpPr>
              <a:spLocks noChangeArrowheads="1"/>
            </p:cNvSpPr>
            <p:nvPr/>
          </p:nvSpPr>
          <p:spPr bwMode="auto">
            <a:xfrm>
              <a:off x="1031" y="1988"/>
              <a:ext cx="147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" name="Rectangle 309"/>
            <p:cNvSpPr>
              <a:spLocks noChangeArrowheads="1"/>
            </p:cNvSpPr>
            <p:nvPr/>
          </p:nvSpPr>
          <p:spPr bwMode="auto">
            <a:xfrm>
              <a:off x="1031" y="1994"/>
              <a:ext cx="147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" name="Rectangle 310"/>
            <p:cNvSpPr>
              <a:spLocks noChangeArrowheads="1"/>
            </p:cNvSpPr>
            <p:nvPr/>
          </p:nvSpPr>
          <p:spPr bwMode="auto">
            <a:xfrm>
              <a:off x="1031" y="2000"/>
              <a:ext cx="147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1" name="Rectangle 311"/>
            <p:cNvSpPr>
              <a:spLocks noChangeArrowheads="1"/>
            </p:cNvSpPr>
            <p:nvPr/>
          </p:nvSpPr>
          <p:spPr bwMode="auto">
            <a:xfrm>
              <a:off x="1031" y="2012"/>
              <a:ext cx="147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2" name="Rectangle 312"/>
            <p:cNvSpPr>
              <a:spLocks noChangeArrowheads="1"/>
            </p:cNvSpPr>
            <p:nvPr/>
          </p:nvSpPr>
          <p:spPr bwMode="auto">
            <a:xfrm>
              <a:off x="1031" y="2018"/>
              <a:ext cx="147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3" name="Rectangle 313"/>
            <p:cNvSpPr>
              <a:spLocks noChangeArrowheads="1"/>
            </p:cNvSpPr>
            <p:nvPr/>
          </p:nvSpPr>
          <p:spPr bwMode="auto">
            <a:xfrm>
              <a:off x="1031" y="2029"/>
              <a:ext cx="147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4" name="Rectangle 314"/>
          <p:cNvSpPr>
            <a:spLocks noChangeArrowheads="1"/>
          </p:cNvSpPr>
          <p:nvPr/>
        </p:nvSpPr>
        <p:spPr bwMode="auto">
          <a:xfrm>
            <a:off x="1870075" y="3336925"/>
            <a:ext cx="233363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55" name="Group 315"/>
          <p:cNvGrpSpPr>
            <a:grpSpLocks/>
          </p:cNvGrpSpPr>
          <p:nvPr/>
        </p:nvGrpSpPr>
        <p:grpSpPr bwMode="auto">
          <a:xfrm>
            <a:off x="1870075" y="3060700"/>
            <a:ext cx="754063" cy="114300"/>
            <a:chOff x="1031" y="1796"/>
            <a:chExt cx="475" cy="72"/>
          </a:xfrm>
        </p:grpSpPr>
        <p:sp>
          <p:nvSpPr>
            <p:cNvPr id="10556" name="Rectangle 316"/>
            <p:cNvSpPr>
              <a:spLocks noChangeArrowheads="1"/>
            </p:cNvSpPr>
            <p:nvPr/>
          </p:nvSpPr>
          <p:spPr bwMode="auto">
            <a:xfrm>
              <a:off x="1031" y="1796"/>
              <a:ext cx="475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7" name="Rectangle 317"/>
            <p:cNvSpPr>
              <a:spLocks noChangeArrowheads="1"/>
            </p:cNvSpPr>
            <p:nvPr/>
          </p:nvSpPr>
          <p:spPr bwMode="auto">
            <a:xfrm>
              <a:off x="1031" y="1802"/>
              <a:ext cx="475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8" name="Rectangle 318"/>
            <p:cNvSpPr>
              <a:spLocks noChangeArrowheads="1"/>
            </p:cNvSpPr>
            <p:nvPr/>
          </p:nvSpPr>
          <p:spPr bwMode="auto">
            <a:xfrm>
              <a:off x="1031" y="1814"/>
              <a:ext cx="475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9" name="Rectangle 319"/>
            <p:cNvSpPr>
              <a:spLocks noChangeArrowheads="1"/>
            </p:cNvSpPr>
            <p:nvPr/>
          </p:nvSpPr>
          <p:spPr bwMode="auto">
            <a:xfrm>
              <a:off x="1031" y="1820"/>
              <a:ext cx="475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0" name="Rectangle 320"/>
            <p:cNvSpPr>
              <a:spLocks noChangeArrowheads="1"/>
            </p:cNvSpPr>
            <p:nvPr/>
          </p:nvSpPr>
          <p:spPr bwMode="auto">
            <a:xfrm>
              <a:off x="1031" y="1832"/>
              <a:ext cx="475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" name="Rectangle 321"/>
            <p:cNvSpPr>
              <a:spLocks noChangeArrowheads="1"/>
            </p:cNvSpPr>
            <p:nvPr/>
          </p:nvSpPr>
          <p:spPr bwMode="auto">
            <a:xfrm>
              <a:off x="1031" y="1838"/>
              <a:ext cx="475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" name="Rectangle 322"/>
            <p:cNvSpPr>
              <a:spLocks noChangeArrowheads="1"/>
            </p:cNvSpPr>
            <p:nvPr/>
          </p:nvSpPr>
          <p:spPr bwMode="auto">
            <a:xfrm>
              <a:off x="1031" y="1850"/>
              <a:ext cx="475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" name="Rectangle 323"/>
            <p:cNvSpPr>
              <a:spLocks noChangeArrowheads="1"/>
            </p:cNvSpPr>
            <p:nvPr/>
          </p:nvSpPr>
          <p:spPr bwMode="auto">
            <a:xfrm>
              <a:off x="1031" y="1856"/>
              <a:ext cx="475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64" name="Rectangle 324"/>
          <p:cNvSpPr>
            <a:spLocks noChangeArrowheads="1"/>
          </p:cNvSpPr>
          <p:nvPr/>
        </p:nvSpPr>
        <p:spPr bwMode="auto">
          <a:xfrm>
            <a:off x="1870075" y="3060700"/>
            <a:ext cx="754063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65" name="Group 325"/>
          <p:cNvGrpSpPr>
            <a:grpSpLocks/>
          </p:cNvGrpSpPr>
          <p:nvPr/>
        </p:nvGrpSpPr>
        <p:grpSpPr bwMode="auto">
          <a:xfrm>
            <a:off x="1870075" y="2795588"/>
            <a:ext cx="903288" cy="103187"/>
            <a:chOff x="1031" y="1629"/>
            <a:chExt cx="569" cy="65"/>
          </a:xfrm>
        </p:grpSpPr>
        <p:sp>
          <p:nvSpPr>
            <p:cNvPr id="10566" name="Rectangle 326"/>
            <p:cNvSpPr>
              <a:spLocks noChangeArrowheads="1"/>
            </p:cNvSpPr>
            <p:nvPr/>
          </p:nvSpPr>
          <p:spPr bwMode="auto">
            <a:xfrm>
              <a:off x="1031" y="1629"/>
              <a:ext cx="569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" name="Rectangle 327"/>
            <p:cNvSpPr>
              <a:spLocks noChangeArrowheads="1"/>
            </p:cNvSpPr>
            <p:nvPr/>
          </p:nvSpPr>
          <p:spPr bwMode="auto">
            <a:xfrm>
              <a:off x="1031" y="1635"/>
              <a:ext cx="569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" name="Rectangle 328"/>
            <p:cNvSpPr>
              <a:spLocks noChangeArrowheads="1"/>
            </p:cNvSpPr>
            <p:nvPr/>
          </p:nvSpPr>
          <p:spPr bwMode="auto">
            <a:xfrm>
              <a:off x="1031" y="1647"/>
              <a:ext cx="569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9" name="Rectangle 329"/>
            <p:cNvSpPr>
              <a:spLocks noChangeArrowheads="1"/>
            </p:cNvSpPr>
            <p:nvPr/>
          </p:nvSpPr>
          <p:spPr bwMode="auto">
            <a:xfrm>
              <a:off x="1031" y="1653"/>
              <a:ext cx="569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0" name="Rectangle 330"/>
            <p:cNvSpPr>
              <a:spLocks noChangeArrowheads="1"/>
            </p:cNvSpPr>
            <p:nvPr/>
          </p:nvSpPr>
          <p:spPr bwMode="auto">
            <a:xfrm>
              <a:off x="1031" y="1659"/>
              <a:ext cx="569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1" name="Rectangle 331"/>
            <p:cNvSpPr>
              <a:spLocks noChangeArrowheads="1"/>
            </p:cNvSpPr>
            <p:nvPr/>
          </p:nvSpPr>
          <p:spPr bwMode="auto">
            <a:xfrm>
              <a:off x="1031" y="1671"/>
              <a:ext cx="569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2" name="Rectangle 332"/>
            <p:cNvSpPr>
              <a:spLocks noChangeArrowheads="1"/>
            </p:cNvSpPr>
            <p:nvPr/>
          </p:nvSpPr>
          <p:spPr bwMode="auto">
            <a:xfrm>
              <a:off x="1031" y="1677"/>
              <a:ext cx="569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3" name="Rectangle 333"/>
            <p:cNvSpPr>
              <a:spLocks noChangeArrowheads="1"/>
            </p:cNvSpPr>
            <p:nvPr/>
          </p:nvSpPr>
          <p:spPr bwMode="auto">
            <a:xfrm>
              <a:off x="1031" y="1688"/>
              <a:ext cx="569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74" name="Rectangle 334"/>
          <p:cNvSpPr>
            <a:spLocks noChangeArrowheads="1"/>
          </p:cNvSpPr>
          <p:nvPr/>
        </p:nvSpPr>
        <p:spPr bwMode="auto">
          <a:xfrm>
            <a:off x="1870075" y="2795588"/>
            <a:ext cx="903288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75" name="Group 335"/>
          <p:cNvGrpSpPr>
            <a:grpSpLocks/>
          </p:cNvGrpSpPr>
          <p:nvPr/>
        </p:nvGrpSpPr>
        <p:grpSpPr bwMode="auto">
          <a:xfrm>
            <a:off x="1870075" y="2519363"/>
            <a:ext cx="623888" cy="114300"/>
            <a:chOff x="1031" y="1455"/>
            <a:chExt cx="393" cy="72"/>
          </a:xfrm>
        </p:grpSpPr>
        <p:sp>
          <p:nvSpPr>
            <p:cNvPr id="10576" name="Rectangle 336"/>
            <p:cNvSpPr>
              <a:spLocks noChangeArrowheads="1"/>
            </p:cNvSpPr>
            <p:nvPr/>
          </p:nvSpPr>
          <p:spPr bwMode="auto">
            <a:xfrm>
              <a:off x="1031" y="1455"/>
              <a:ext cx="393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7" name="Rectangle 337"/>
            <p:cNvSpPr>
              <a:spLocks noChangeArrowheads="1"/>
            </p:cNvSpPr>
            <p:nvPr/>
          </p:nvSpPr>
          <p:spPr bwMode="auto">
            <a:xfrm>
              <a:off x="1031" y="1461"/>
              <a:ext cx="393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8" name="Rectangle 338"/>
            <p:cNvSpPr>
              <a:spLocks noChangeArrowheads="1"/>
            </p:cNvSpPr>
            <p:nvPr/>
          </p:nvSpPr>
          <p:spPr bwMode="auto">
            <a:xfrm>
              <a:off x="1031" y="1473"/>
              <a:ext cx="393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9" name="Rectangle 339"/>
            <p:cNvSpPr>
              <a:spLocks noChangeArrowheads="1"/>
            </p:cNvSpPr>
            <p:nvPr/>
          </p:nvSpPr>
          <p:spPr bwMode="auto">
            <a:xfrm>
              <a:off x="1031" y="1479"/>
              <a:ext cx="393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0" name="Rectangle 340"/>
            <p:cNvSpPr>
              <a:spLocks noChangeArrowheads="1"/>
            </p:cNvSpPr>
            <p:nvPr/>
          </p:nvSpPr>
          <p:spPr bwMode="auto">
            <a:xfrm>
              <a:off x="1031" y="1491"/>
              <a:ext cx="393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1" name="Rectangle 341"/>
            <p:cNvSpPr>
              <a:spLocks noChangeArrowheads="1"/>
            </p:cNvSpPr>
            <p:nvPr/>
          </p:nvSpPr>
          <p:spPr bwMode="auto">
            <a:xfrm>
              <a:off x="1031" y="1497"/>
              <a:ext cx="393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2" name="Rectangle 342"/>
            <p:cNvSpPr>
              <a:spLocks noChangeArrowheads="1"/>
            </p:cNvSpPr>
            <p:nvPr/>
          </p:nvSpPr>
          <p:spPr bwMode="auto">
            <a:xfrm>
              <a:off x="1031" y="1509"/>
              <a:ext cx="393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3" name="Rectangle 343"/>
            <p:cNvSpPr>
              <a:spLocks noChangeArrowheads="1"/>
            </p:cNvSpPr>
            <p:nvPr/>
          </p:nvSpPr>
          <p:spPr bwMode="auto">
            <a:xfrm>
              <a:off x="1031" y="1515"/>
              <a:ext cx="393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84" name="Rectangle 344"/>
          <p:cNvSpPr>
            <a:spLocks noChangeArrowheads="1"/>
          </p:cNvSpPr>
          <p:nvPr/>
        </p:nvSpPr>
        <p:spPr bwMode="auto">
          <a:xfrm>
            <a:off x="1870075" y="2519363"/>
            <a:ext cx="623888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85" name="Group 345"/>
          <p:cNvGrpSpPr>
            <a:grpSpLocks/>
          </p:cNvGrpSpPr>
          <p:nvPr/>
        </p:nvGrpSpPr>
        <p:grpSpPr bwMode="auto">
          <a:xfrm>
            <a:off x="1870075" y="2254250"/>
            <a:ext cx="922338" cy="103188"/>
            <a:chOff x="1031" y="1288"/>
            <a:chExt cx="581" cy="65"/>
          </a:xfrm>
        </p:grpSpPr>
        <p:sp>
          <p:nvSpPr>
            <p:cNvPr id="10586" name="Rectangle 346"/>
            <p:cNvSpPr>
              <a:spLocks noChangeArrowheads="1"/>
            </p:cNvSpPr>
            <p:nvPr/>
          </p:nvSpPr>
          <p:spPr bwMode="auto">
            <a:xfrm>
              <a:off x="1031" y="1288"/>
              <a:ext cx="581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7" name="Rectangle 347"/>
            <p:cNvSpPr>
              <a:spLocks noChangeArrowheads="1"/>
            </p:cNvSpPr>
            <p:nvPr/>
          </p:nvSpPr>
          <p:spPr bwMode="auto">
            <a:xfrm>
              <a:off x="1031" y="1294"/>
              <a:ext cx="581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8" name="Rectangle 348"/>
            <p:cNvSpPr>
              <a:spLocks noChangeArrowheads="1"/>
            </p:cNvSpPr>
            <p:nvPr/>
          </p:nvSpPr>
          <p:spPr bwMode="auto">
            <a:xfrm>
              <a:off x="1031" y="1306"/>
              <a:ext cx="581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9" name="Rectangle 349"/>
            <p:cNvSpPr>
              <a:spLocks noChangeArrowheads="1"/>
            </p:cNvSpPr>
            <p:nvPr/>
          </p:nvSpPr>
          <p:spPr bwMode="auto">
            <a:xfrm>
              <a:off x="1031" y="1312"/>
              <a:ext cx="581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0" name="Rectangle 350"/>
            <p:cNvSpPr>
              <a:spLocks noChangeArrowheads="1"/>
            </p:cNvSpPr>
            <p:nvPr/>
          </p:nvSpPr>
          <p:spPr bwMode="auto">
            <a:xfrm>
              <a:off x="1031" y="1318"/>
              <a:ext cx="581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1" name="Rectangle 351"/>
            <p:cNvSpPr>
              <a:spLocks noChangeArrowheads="1"/>
            </p:cNvSpPr>
            <p:nvPr/>
          </p:nvSpPr>
          <p:spPr bwMode="auto">
            <a:xfrm>
              <a:off x="1031" y="1330"/>
              <a:ext cx="581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2" name="Rectangle 352"/>
            <p:cNvSpPr>
              <a:spLocks noChangeArrowheads="1"/>
            </p:cNvSpPr>
            <p:nvPr/>
          </p:nvSpPr>
          <p:spPr bwMode="auto">
            <a:xfrm>
              <a:off x="1031" y="1336"/>
              <a:ext cx="581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3" name="Rectangle 353"/>
            <p:cNvSpPr>
              <a:spLocks noChangeArrowheads="1"/>
            </p:cNvSpPr>
            <p:nvPr/>
          </p:nvSpPr>
          <p:spPr bwMode="auto">
            <a:xfrm>
              <a:off x="1031" y="1347"/>
              <a:ext cx="581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94" name="Rectangle 354"/>
          <p:cNvSpPr>
            <a:spLocks noChangeArrowheads="1"/>
          </p:cNvSpPr>
          <p:nvPr/>
        </p:nvSpPr>
        <p:spPr bwMode="auto">
          <a:xfrm>
            <a:off x="1870075" y="2254250"/>
            <a:ext cx="922338" cy="10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95" name="Group 355"/>
          <p:cNvGrpSpPr>
            <a:grpSpLocks/>
          </p:cNvGrpSpPr>
          <p:nvPr/>
        </p:nvGrpSpPr>
        <p:grpSpPr bwMode="auto">
          <a:xfrm>
            <a:off x="1870075" y="1978025"/>
            <a:ext cx="1276350" cy="114300"/>
            <a:chOff x="1031" y="1114"/>
            <a:chExt cx="804" cy="72"/>
          </a:xfrm>
        </p:grpSpPr>
        <p:sp>
          <p:nvSpPr>
            <p:cNvPr id="10596" name="Rectangle 356"/>
            <p:cNvSpPr>
              <a:spLocks noChangeArrowheads="1"/>
            </p:cNvSpPr>
            <p:nvPr/>
          </p:nvSpPr>
          <p:spPr bwMode="auto">
            <a:xfrm>
              <a:off x="1031" y="1114"/>
              <a:ext cx="804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7" name="Rectangle 357"/>
            <p:cNvSpPr>
              <a:spLocks noChangeArrowheads="1"/>
            </p:cNvSpPr>
            <p:nvPr/>
          </p:nvSpPr>
          <p:spPr bwMode="auto">
            <a:xfrm>
              <a:off x="1031" y="1120"/>
              <a:ext cx="804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" name="Rectangle 358"/>
            <p:cNvSpPr>
              <a:spLocks noChangeArrowheads="1"/>
            </p:cNvSpPr>
            <p:nvPr/>
          </p:nvSpPr>
          <p:spPr bwMode="auto">
            <a:xfrm>
              <a:off x="1031" y="1132"/>
              <a:ext cx="804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" name="Rectangle 359"/>
            <p:cNvSpPr>
              <a:spLocks noChangeArrowheads="1"/>
            </p:cNvSpPr>
            <p:nvPr/>
          </p:nvSpPr>
          <p:spPr bwMode="auto">
            <a:xfrm>
              <a:off x="1031" y="1138"/>
              <a:ext cx="804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0" name="Rectangle 360"/>
            <p:cNvSpPr>
              <a:spLocks noChangeArrowheads="1"/>
            </p:cNvSpPr>
            <p:nvPr/>
          </p:nvSpPr>
          <p:spPr bwMode="auto">
            <a:xfrm>
              <a:off x="1031" y="1150"/>
              <a:ext cx="804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1" name="Rectangle 361"/>
            <p:cNvSpPr>
              <a:spLocks noChangeArrowheads="1"/>
            </p:cNvSpPr>
            <p:nvPr/>
          </p:nvSpPr>
          <p:spPr bwMode="auto">
            <a:xfrm>
              <a:off x="1031" y="1156"/>
              <a:ext cx="804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2" name="Rectangle 362"/>
            <p:cNvSpPr>
              <a:spLocks noChangeArrowheads="1"/>
            </p:cNvSpPr>
            <p:nvPr/>
          </p:nvSpPr>
          <p:spPr bwMode="auto">
            <a:xfrm>
              <a:off x="1031" y="1168"/>
              <a:ext cx="804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3" name="Rectangle 363"/>
            <p:cNvSpPr>
              <a:spLocks noChangeArrowheads="1"/>
            </p:cNvSpPr>
            <p:nvPr/>
          </p:nvSpPr>
          <p:spPr bwMode="auto">
            <a:xfrm>
              <a:off x="1031" y="1174"/>
              <a:ext cx="804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04" name="Rectangle 364"/>
          <p:cNvSpPr>
            <a:spLocks noChangeArrowheads="1"/>
          </p:cNvSpPr>
          <p:nvPr/>
        </p:nvSpPr>
        <p:spPr bwMode="auto">
          <a:xfrm>
            <a:off x="1870075" y="1978025"/>
            <a:ext cx="1276350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605" name="Group 365"/>
          <p:cNvGrpSpPr>
            <a:grpSpLocks/>
          </p:cNvGrpSpPr>
          <p:nvPr/>
        </p:nvGrpSpPr>
        <p:grpSpPr bwMode="auto">
          <a:xfrm>
            <a:off x="1870075" y="1712913"/>
            <a:ext cx="819150" cy="103187"/>
            <a:chOff x="1031" y="947"/>
            <a:chExt cx="516" cy="65"/>
          </a:xfrm>
        </p:grpSpPr>
        <p:sp>
          <p:nvSpPr>
            <p:cNvPr id="10606" name="Rectangle 366"/>
            <p:cNvSpPr>
              <a:spLocks noChangeArrowheads="1"/>
            </p:cNvSpPr>
            <p:nvPr/>
          </p:nvSpPr>
          <p:spPr bwMode="auto">
            <a:xfrm>
              <a:off x="1031" y="947"/>
              <a:ext cx="516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7" name="Rectangle 367"/>
            <p:cNvSpPr>
              <a:spLocks noChangeArrowheads="1"/>
            </p:cNvSpPr>
            <p:nvPr/>
          </p:nvSpPr>
          <p:spPr bwMode="auto">
            <a:xfrm>
              <a:off x="1031" y="953"/>
              <a:ext cx="516" cy="12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8" name="Rectangle 368"/>
            <p:cNvSpPr>
              <a:spLocks noChangeArrowheads="1"/>
            </p:cNvSpPr>
            <p:nvPr/>
          </p:nvSpPr>
          <p:spPr bwMode="auto">
            <a:xfrm>
              <a:off x="1031" y="965"/>
              <a:ext cx="516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9" name="Rectangle 369"/>
            <p:cNvSpPr>
              <a:spLocks noChangeArrowheads="1"/>
            </p:cNvSpPr>
            <p:nvPr/>
          </p:nvSpPr>
          <p:spPr bwMode="auto">
            <a:xfrm>
              <a:off x="1031" y="971"/>
              <a:ext cx="516" cy="6"/>
            </a:xfrm>
            <a:prstGeom prst="rect">
              <a:avLst/>
            </a:prstGeom>
            <a:solidFill>
              <a:srgbClr val="FF9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0" name="Rectangle 370"/>
            <p:cNvSpPr>
              <a:spLocks noChangeArrowheads="1"/>
            </p:cNvSpPr>
            <p:nvPr/>
          </p:nvSpPr>
          <p:spPr bwMode="auto">
            <a:xfrm>
              <a:off x="1031" y="977"/>
              <a:ext cx="516" cy="12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1" name="Rectangle 371"/>
            <p:cNvSpPr>
              <a:spLocks noChangeArrowheads="1"/>
            </p:cNvSpPr>
            <p:nvPr/>
          </p:nvSpPr>
          <p:spPr bwMode="auto">
            <a:xfrm>
              <a:off x="1031" y="989"/>
              <a:ext cx="516" cy="6"/>
            </a:xfrm>
            <a:prstGeom prst="rect">
              <a:avLst/>
            </a:prstGeom>
            <a:solidFill>
              <a:srgbClr val="FF8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2" name="Rectangle 372"/>
            <p:cNvSpPr>
              <a:spLocks noChangeArrowheads="1"/>
            </p:cNvSpPr>
            <p:nvPr/>
          </p:nvSpPr>
          <p:spPr bwMode="auto">
            <a:xfrm>
              <a:off x="1031" y="995"/>
              <a:ext cx="516" cy="11"/>
            </a:xfrm>
            <a:prstGeom prst="rect">
              <a:avLst/>
            </a:prstGeom>
            <a:solidFill>
              <a:srgbClr val="FF76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3" name="Rectangle 373"/>
            <p:cNvSpPr>
              <a:spLocks noChangeArrowheads="1"/>
            </p:cNvSpPr>
            <p:nvPr/>
          </p:nvSpPr>
          <p:spPr bwMode="auto">
            <a:xfrm>
              <a:off x="1031" y="1006"/>
              <a:ext cx="516" cy="6"/>
            </a:xfrm>
            <a:prstGeom prst="rect">
              <a:avLst/>
            </a:prstGeom>
            <a:solidFill>
              <a:srgbClr val="FF67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14" name="Rectangle 374"/>
          <p:cNvSpPr>
            <a:spLocks noChangeArrowheads="1"/>
          </p:cNvSpPr>
          <p:nvPr/>
        </p:nvSpPr>
        <p:spPr bwMode="auto">
          <a:xfrm>
            <a:off x="1870075" y="1712913"/>
            <a:ext cx="819150" cy="103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615" name="Group 375"/>
          <p:cNvGrpSpPr>
            <a:grpSpLocks/>
          </p:cNvGrpSpPr>
          <p:nvPr/>
        </p:nvGrpSpPr>
        <p:grpSpPr bwMode="auto">
          <a:xfrm>
            <a:off x="1870075" y="1436688"/>
            <a:ext cx="1006475" cy="114300"/>
            <a:chOff x="1031" y="773"/>
            <a:chExt cx="634" cy="72"/>
          </a:xfrm>
        </p:grpSpPr>
        <p:sp>
          <p:nvSpPr>
            <p:cNvPr id="10616" name="Rectangle 376"/>
            <p:cNvSpPr>
              <a:spLocks noChangeArrowheads="1"/>
            </p:cNvSpPr>
            <p:nvPr/>
          </p:nvSpPr>
          <p:spPr bwMode="auto">
            <a:xfrm>
              <a:off x="1031" y="773"/>
              <a:ext cx="634" cy="6"/>
            </a:xfrm>
            <a:prstGeom prst="rect">
              <a:avLst/>
            </a:prstGeom>
            <a:solidFill>
              <a:srgbClr val="FF67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7" name="Rectangle 377"/>
            <p:cNvSpPr>
              <a:spLocks noChangeArrowheads="1"/>
            </p:cNvSpPr>
            <p:nvPr/>
          </p:nvSpPr>
          <p:spPr bwMode="auto">
            <a:xfrm>
              <a:off x="1031" y="779"/>
              <a:ext cx="634" cy="12"/>
            </a:xfrm>
            <a:prstGeom prst="rect">
              <a:avLst/>
            </a:prstGeom>
            <a:solidFill>
              <a:srgbClr val="FF74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8" name="Rectangle 378"/>
            <p:cNvSpPr>
              <a:spLocks noChangeArrowheads="1"/>
            </p:cNvSpPr>
            <p:nvPr/>
          </p:nvSpPr>
          <p:spPr bwMode="auto">
            <a:xfrm>
              <a:off x="1031" y="791"/>
              <a:ext cx="634" cy="6"/>
            </a:xfrm>
            <a:prstGeom prst="rect">
              <a:avLst/>
            </a:prstGeom>
            <a:solidFill>
              <a:srgbClr val="FF8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9" name="Rectangle 379"/>
            <p:cNvSpPr>
              <a:spLocks noChangeArrowheads="1"/>
            </p:cNvSpPr>
            <p:nvPr/>
          </p:nvSpPr>
          <p:spPr bwMode="auto">
            <a:xfrm>
              <a:off x="1031" y="797"/>
              <a:ext cx="634" cy="12"/>
            </a:xfrm>
            <a:prstGeom prst="rect">
              <a:avLst/>
            </a:prstGeom>
            <a:solidFill>
              <a:srgbClr val="FF95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0" name="Rectangle 380"/>
            <p:cNvSpPr>
              <a:spLocks noChangeArrowheads="1"/>
            </p:cNvSpPr>
            <p:nvPr/>
          </p:nvSpPr>
          <p:spPr bwMode="auto">
            <a:xfrm>
              <a:off x="1031" y="809"/>
              <a:ext cx="634" cy="6"/>
            </a:xfrm>
            <a:prstGeom prst="rect">
              <a:avLst/>
            </a:prstGeom>
            <a:solidFill>
              <a:srgbClr val="FF97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1" name="Rectangle 381"/>
            <p:cNvSpPr>
              <a:spLocks noChangeArrowheads="1"/>
            </p:cNvSpPr>
            <p:nvPr/>
          </p:nvSpPr>
          <p:spPr bwMode="auto">
            <a:xfrm>
              <a:off x="1031" y="815"/>
              <a:ext cx="634" cy="12"/>
            </a:xfrm>
            <a:prstGeom prst="rect">
              <a:avLst/>
            </a:prstGeom>
            <a:solidFill>
              <a:srgbClr val="FF8E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2" name="Rectangle 382"/>
            <p:cNvSpPr>
              <a:spLocks noChangeArrowheads="1"/>
            </p:cNvSpPr>
            <p:nvPr/>
          </p:nvSpPr>
          <p:spPr bwMode="auto">
            <a:xfrm>
              <a:off x="1031" y="827"/>
              <a:ext cx="634" cy="6"/>
            </a:xfrm>
            <a:prstGeom prst="rect">
              <a:avLst/>
            </a:prstGeom>
            <a:solidFill>
              <a:srgbClr val="FF7A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3" name="Rectangle 383"/>
            <p:cNvSpPr>
              <a:spLocks noChangeArrowheads="1"/>
            </p:cNvSpPr>
            <p:nvPr/>
          </p:nvSpPr>
          <p:spPr bwMode="auto">
            <a:xfrm>
              <a:off x="1031" y="833"/>
              <a:ext cx="634" cy="12"/>
            </a:xfrm>
            <a:prstGeom prst="rect">
              <a:avLst/>
            </a:prstGeom>
            <a:solidFill>
              <a:srgbClr val="FF6A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4" name="Rectangle 384"/>
          <p:cNvSpPr>
            <a:spLocks noChangeArrowheads="1"/>
          </p:cNvSpPr>
          <p:nvPr/>
        </p:nvSpPr>
        <p:spPr bwMode="auto">
          <a:xfrm>
            <a:off x="1870075" y="1436688"/>
            <a:ext cx="1006475" cy="11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5" name="Line 385"/>
          <p:cNvSpPr>
            <a:spLocks noChangeShapeType="1"/>
          </p:cNvSpPr>
          <p:nvPr/>
        </p:nvSpPr>
        <p:spPr bwMode="auto">
          <a:xfrm>
            <a:off x="1870075" y="6499225"/>
            <a:ext cx="695325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6" name="Line 386"/>
          <p:cNvSpPr>
            <a:spLocks noChangeShapeType="1"/>
          </p:cNvSpPr>
          <p:nvPr/>
        </p:nvSpPr>
        <p:spPr bwMode="auto">
          <a:xfrm flipV="1">
            <a:off x="1870075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7" name="Line 387"/>
          <p:cNvSpPr>
            <a:spLocks noChangeShapeType="1"/>
          </p:cNvSpPr>
          <p:nvPr/>
        </p:nvSpPr>
        <p:spPr bwMode="auto">
          <a:xfrm flipV="1">
            <a:off x="2568575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8" name="Line 388"/>
          <p:cNvSpPr>
            <a:spLocks noChangeShapeType="1"/>
          </p:cNvSpPr>
          <p:nvPr/>
        </p:nvSpPr>
        <p:spPr bwMode="auto">
          <a:xfrm flipV="1">
            <a:off x="3259138" y="6499225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" name="Line 389"/>
          <p:cNvSpPr>
            <a:spLocks noChangeShapeType="1"/>
          </p:cNvSpPr>
          <p:nvPr/>
        </p:nvSpPr>
        <p:spPr bwMode="auto">
          <a:xfrm flipV="1">
            <a:off x="3957638" y="6499225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0" name="Line 390"/>
          <p:cNvSpPr>
            <a:spLocks noChangeShapeType="1"/>
          </p:cNvSpPr>
          <p:nvPr/>
        </p:nvSpPr>
        <p:spPr bwMode="auto">
          <a:xfrm flipV="1">
            <a:off x="4648200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1" name="Line 391"/>
          <p:cNvSpPr>
            <a:spLocks noChangeShapeType="1"/>
          </p:cNvSpPr>
          <p:nvPr/>
        </p:nvSpPr>
        <p:spPr bwMode="auto">
          <a:xfrm flipV="1">
            <a:off x="5346700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2" name="Line 392"/>
          <p:cNvSpPr>
            <a:spLocks noChangeShapeType="1"/>
          </p:cNvSpPr>
          <p:nvPr/>
        </p:nvSpPr>
        <p:spPr bwMode="auto">
          <a:xfrm flipV="1">
            <a:off x="6045200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3" name="Line 393"/>
          <p:cNvSpPr>
            <a:spLocks noChangeShapeType="1"/>
          </p:cNvSpPr>
          <p:nvPr/>
        </p:nvSpPr>
        <p:spPr bwMode="auto">
          <a:xfrm flipV="1">
            <a:off x="6735763" y="6499225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4" name="Line 394"/>
          <p:cNvSpPr>
            <a:spLocks noChangeShapeType="1"/>
          </p:cNvSpPr>
          <p:nvPr/>
        </p:nvSpPr>
        <p:spPr bwMode="auto">
          <a:xfrm flipV="1">
            <a:off x="7434263" y="6499225"/>
            <a:ext cx="1587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5" name="Line 395"/>
          <p:cNvSpPr>
            <a:spLocks noChangeShapeType="1"/>
          </p:cNvSpPr>
          <p:nvPr/>
        </p:nvSpPr>
        <p:spPr bwMode="auto">
          <a:xfrm flipV="1">
            <a:off x="8124825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6" name="Line 396"/>
          <p:cNvSpPr>
            <a:spLocks noChangeShapeType="1"/>
          </p:cNvSpPr>
          <p:nvPr/>
        </p:nvSpPr>
        <p:spPr bwMode="auto">
          <a:xfrm flipV="1">
            <a:off x="8823325" y="6499225"/>
            <a:ext cx="1588" cy="47625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7" name="Line 397"/>
          <p:cNvSpPr>
            <a:spLocks noChangeShapeType="1"/>
          </p:cNvSpPr>
          <p:nvPr/>
        </p:nvSpPr>
        <p:spPr bwMode="auto">
          <a:xfrm>
            <a:off x="1870075" y="1350963"/>
            <a:ext cx="1588" cy="5148262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8" name="Line 398"/>
          <p:cNvSpPr>
            <a:spLocks noChangeShapeType="1"/>
          </p:cNvSpPr>
          <p:nvPr/>
        </p:nvSpPr>
        <p:spPr bwMode="auto">
          <a:xfrm>
            <a:off x="1831975" y="6499225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9" name="Line 399"/>
          <p:cNvSpPr>
            <a:spLocks noChangeShapeType="1"/>
          </p:cNvSpPr>
          <p:nvPr/>
        </p:nvSpPr>
        <p:spPr bwMode="auto">
          <a:xfrm>
            <a:off x="1831975" y="6223000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0" name="Line 400"/>
          <p:cNvSpPr>
            <a:spLocks noChangeShapeType="1"/>
          </p:cNvSpPr>
          <p:nvPr/>
        </p:nvSpPr>
        <p:spPr bwMode="auto">
          <a:xfrm>
            <a:off x="1831975" y="5957888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1" name="Line 401"/>
          <p:cNvSpPr>
            <a:spLocks noChangeShapeType="1"/>
          </p:cNvSpPr>
          <p:nvPr/>
        </p:nvSpPr>
        <p:spPr bwMode="auto">
          <a:xfrm>
            <a:off x="1831975" y="5681663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2" name="Line 402"/>
          <p:cNvSpPr>
            <a:spLocks noChangeShapeType="1"/>
          </p:cNvSpPr>
          <p:nvPr/>
        </p:nvSpPr>
        <p:spPr bwMode="auto">
          <a:xfrm>
            <a:off x="1831975" y="5416550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3" name="Line 403"/>
          <p:cNvSpPr>
            <a:spLocks noChangeShapeType="1"/>
          </p:cNvSpPr>
          <p:nvPr/>
        </p:nvSpPr>
        <p:spPr bwMode="auto">
          <a:xfrm>
            <a:off x="1831975" y="5140325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4" name="Line 404"/>
          <p:cNvSpPr>
            <a:spLocks noChangeShapeType="1"/>
          </p:cNvSpPr>
          <p:nvPr/>
        </p:nvSpPr>
        <p:spPr bwMode="auto">
          <a:xfrm>
            <a:off x="1831975" y="4875213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5" name="Line 405"/>
          <p:cNvSpPr>
            <a:spLocks noChangeShapeType="1"/>
          </p:cNvSpPr>
          <p:nvPr/>
        </p:nvSpPr>
        <p:spPr bwMode="auto">
          <a:xfrm>
            <a:off x="1831975" y="4598988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6" name="Line 406"/>
          <p:cNvSpPr>
            <a:spLocks noChangeShapeType="1"/>
          </p:cNvSpPr>
          <p:nvPr/>
        </p:nvSpPr>
        <p:spPr bwMode="auto">
          <a:xfrm>
            <a:off x="1831975" y="4333875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7" name="Line 407"/>
          <p:cNvSpPr>
            <a:spLocks noChangeShapeType="1"/>
          </p:cNvSpPr>
          <p:nvPr/>
        </p:nvSpPr>
        <p:spPr bwMode="auto">
          <a:xfrm>
            <a:off x="1831975" y="4057650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8" name="Line 408"/>
          <p:cNvSpPr>
            <a:spLocks noChangeShapeType="1"/>
          </p:cNvSpPr>
          <p:nvPr/>
        </p:nvSpPr>
        <p:spPr bwMode="auto">
          <a:xfrm>
            <a:off x="1831975" y="3792538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9" name="Line 409"/>
          <p:cNvSpPr>
            <a:spLocks noChangeShapeType="1"/>
          </p:cNvSpPr>
          <p:nvPr/>
        </p:nvSpPr>
        <p:spPr bwMode="auto">
          <a:xfrm>
            <a:off x="1831975" y="3516313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" name="Line 410"/>
          <p:cNvSpPr>
            <a:spLocks noChangeShapeType="1"/>
          </p:cNvSpPr>
          <p:nvPr/>
        </p:nvSpPr>
        <p:spPr bwMode="auto">
          <a:xfrm>
            <a:off x="1831975" y="3251200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" name="Line 411"/>
          <p:cNvSpPr>
            <a:spLocks noChangeShapeType="1"/>
          </p:cNvSpPr>
          <p:nvPr/>
        </p:nvSpPr>
        <p:spPr bwMode="auto">
          <a:xfrm>
            <a:off x="1831975" y="2974975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" name="Line 412"/>
          <p:cNvSpPr>
            <a:spLocks noChangeShapeType="1"/>
          </p:cNvSpPr>
          <p:nvPr/>
        </p:nvSpPr>
        <p:spPr bwMode="auto">
          <a:xfrm>
            <a:off x="1831975" y="2709863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" name="Line 413"/>
          <p:cNvSpPr>
            <a:spLocks noChangeShapeType="1"/>
          </p:cNvSpPr>
          <p:nvPr/>
        </p:nvSpPr>
        <p:spPr bwMode="auto">
          <a:xfrm>
            <a:off x="1831975" y="2433638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" name="Line 414"/>
          <p:cNvSpPr>
            <a:spLocks noChangeShapeType="1"/>
          </p:cNvSpPr>
          <p:nvPr/>
        </p:nvSpPr>
        <p:spPr bwMode="auto">
          <a:xfrm>
            <a:off x="1831975" y="2168525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5" name="Line 415"/>
          <p:cNvSpPr>
            <a:spLocks noChangeShapeType="1"/>
          </p:cNvSpPr>
          <p:nvPr/>
        </p:nvSpPr>
        <p:spPr bwMode="auto">
          <a:xfrm>
            <a:off x="1831975" y="1892300"/>
            <a:ext cx="38100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6" name="Line 416"/>
          <p:cNvSpPr>
            <a:spLocks noChangeShapeType="1"/>
          </p:cNvSpPr>
          <p:nvPr/>
        </p:nvSpPr>
        <p:spPr bwMode="auto">
          <a:xfrm>
            <a:off x="1831975" y="1627188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7" name="Line 417"/>
          <p:cNvSpPr>
            <a:spLocks noChangeShapeType="1"/>
          </p:cNvSpPr>
          <p:nvPr/>
        </p:nvSpPr>
        <p:spPr bwMode="auto">
          <a:xfrm>
            <a:off x="1831975" y="1350963"/>
            <a:ext cx="38100" cy="1587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8" name="Rectangle 418"/>
          <p:cNvSpPr>
            <a:spLocks noChangeArrowheads="1"/>
          </p:cNvSpPr>
          <p:nvPr/>
        </p:nvSpPr>
        <p:spPr bwMode="auto">
          <a:xfrm>
            <a:off x="1558925" y="901700"/>
            <a:ext cx="6057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800" b="1">
                <a:latin typeface="Arial" pitchFamily="34" charset="0"/>
              </a:rPr>
              <a:t>Reducción arancelaria en América Latina, 1999 vs. 1986</a:t>
            </a:r>
            <a:endParaRPr lang="es-CO" sz="3200" b="1"/>
          </a:p>
        </p:txBody>
      </p:sp>
      <p:sp>
        <p:nvSpPr>
          <p:cNvPr id="10659" name="Rectangle 419"/>
          <p:cNvSpPr>
            <a:spLocks noChangeArrowheads="1"/>
          </p:cNvSpPr>
          <p:nvPr/>
        </p:nvSpPr>
        <p:spPr bwMode="auto">
          <a:xfrm>
            <a:off x="1871663" y="6642100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0</a:t>
            </a:r>
            <a:endParaRPr lang="es-CO" sz="2800" b="1"/>
          </a:p>
        </p:txBody>
      </p:sp>
      <p:sp>
        <p:nvSpPr>
          <p:cNvPr id="10660" name="Rectangle 420"/>
          <p:cNvSpPr>
            <a:spLocks noChangeArrowheads="1"/>
          </p:cNvSpPr>
          <p:nvPr/>
        </p:nvSpPr>
        <p:spPr bwMode="auto">
          <a:xfrm>
            <a:off x="2536825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10</a:t>
            </a:r>
            <a:endParaRPr lang="es-CO" sz="2800" b="1"/>
          </a:p>
        </p:txBody>
      </p:sp>
      <p:sp>
        <p:nvSpPr>
          <p:cNvPr id="10661" name="Rectangle 421"/>
          <p:cNvSpPr>
            <a:spLocks noChangeArrowheads="1"/>
          </p:cNvSpPr>
          <p:nvPr/>
        </p:nvSpPr>
        <p:spPr bwMode="auto">
          <a:xfrm>
            <a:off x="3227388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20</a:t>
            </a:r>
            <a:endParaRPr lang="es-CO" sz="2800" b="1"/>
          </a:p>
        </p:txBody>
      </p:sp>
      <p:sp>
        <p:nvSpPr>
          <p:cNvPr id="10662" name="Rectangle 422"/>
          <p:cNvSpPr>
            <a:spLocks noChangeArrowheads="1"/>
          </p:cNvSpPr>
          <p:nvPr/>
        </p:nvSpPr>
        <p:spPr bwMode="auto">
          <a:xfrm>
            <a:off x="3925888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30</a:t>
            </a:r>
            <a:endParaRPr lang="es-CO" sz="2800" b="1"/>
          </a:p>
        </p:txBody>
      </p:sp>
      <p:sp>
        <p:nvSpPr>
          <p:cNvPr id="10663" name="Rectangle 423"/>
          <p:cNvSpPr>
            <a:spLocks noChangeArrowheads="1"/>
          </p:cNvSpPr>
          <p:nvPr/>
        </p:nvSpPr>
        <p:spPr bwMode="auto">
          <a:xfrm>
            <a:off x="4616450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40</a:t>
            </a:r>
            <a:endParaRPr lang="es-CO" sz="2800" b="1"/>
          </a:p>
        </p:txBody>
      </p:sp>
      <p:sp>
        <p:nvSpPr>
          <p:cNvPr id="10664" name="Rectangle 424"/>
          <p:cNvSpPr>
            <a:spLocks noChangeArrowheads="1"/>
          </p:cNvSpPr>
          <p:nvPr/>
        </p:nvSpPr>
        <p:spPr bwMode="auto">
          <a:xfrm>
            <a:off x="5314950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50</a:t>
            </a:r>
            <a:endParaRPr lang="es-CO" sz="2800" b="1"/>
          </a:p>
        </p:txBody>
      </p:sp>
      <p:sp>
        <p:nvSpPr>
          <p:cNvPr id="10665" name="Rectangle 425"/>
          <p:cNvSpPr>
            <a:spLocks noChangeArrowheads="1"/>
          </p:cNvSpPr>
          <p:nvPr/>
        </p:nvSpPr>
        <p:spPr bwMode="auto">
          <a:xfrm>
            <a:off x="6013450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60</a:t>
            </a:r>
            <a:endParaRPr lang="es-CO" sz="2800" b="1"/>
          </a:p>
        </p:txBody>
      </p:sp>
      <p:sp>
        <p:nvSpPr>
          <p:cNvPr id="10666" name="Rectangle 426"/>
          <p:cNvSpPr>
            <a:spLocks noChangeArrowheads="1"/>
          </p:cNvSpPr>
          <p:nvPr/>
        </p:nvSpPr>
        <p:spPr bwMode="auto">
          <a:xfrm>
            <a:off x="6704013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70</a:t>
            </a:r>
            <a:endParaRPr lang="es-CO" sz="2800" b="1"/>
          </a:p>
        </p:txBody>
      </p:sp>
      <p:sp>
        <p:nvSpPr>
          <p:cNvPr id="10667" name="Rectangle 427"/>
          <p:cNvSpPr>
            <a:spLocks noChangeArrowheads="1"/>
          </p:cNvSpPr>
          <p:nvPr/>
        </p:nvSpPr>
        <p:spPr bwMode="auto">
          <a:xfrm>
            <a:off x="7402513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80</a:t>
            </a:r>
            <a:endParaRPr lang="es-CO" sz="2800" b="1"/>
          </a:p>
        </p:txBody>
      </p:sp>
      <p:sp>
        <p:nvSpPr>
          <p:cNvPr id="10668" name="Rectangle 428"/>
          <p:cNvSpPr>
            <a:spLocks noChangeArrowheads="1"/>
          </p:cNvSpPr>
          <p:nvPr/>
        </p:nvSpPr>
        <p:spPr bwMode="auto">
          <a:xfrm>
            <a:off x="8093075" y="66421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90</a:t>
            </a:r>
            <a:endParaRPr lang="es-CO" sz="2800" b="1"/>
          </a:p>
        </p:txBody>
      </p:sp>
      <p:sp>
        <p:nvSpPr>
          <p:cNvPr id="10669" name="Rectangle 429"/>
          <p:cNvSpPr>
            <a:spLocks noChangeArrowheads="1"/>
          </p:cNvSpPr>
          <p:nvPr/>
        </p:nvSpPr>
        <p:spPr bwMode="auto">
          <a:xfrm>
            <a:off x="8758238" y="6642100"/>
            <a:ext cx="2333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100</a:t>
            </a:r>
            <a:endParaRPr lang="es-CO" sz="2800" b="1"/>
          </a:p>
        </p:txBody>
      </p:sp>
      <p:sp>
        <p:nvSpPr>
          <p:cNvPr id="10670" name="Rectangle 430"/>
          <p:cNvSpPr>
            <a:spLocks noChangeArrowheads="1"/>
          </p:cNvSpPr>
          <p:nvPr/>
        </p:nvSpPr>
        <p:spPr bwMode="auto">
          <a:xfrm>
            <a:off x="1228725" y="6289675"/>
            <a:ext cx="5000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Bolivia</a:t>
            </a:r>
            <a:endParaRPr lang="es-CO" sz="1200" b="1"/>
          </a:p>
        </p:txBody>
      </p:sp>
      <p:sp>
        <p:nvSpPr>
          <p:cNvPr id="10671" name="Rectangle 431"/>
          <p:cNvSpPr>
            <a:spLocks noChangeArrowheads="1"/>
          </p:cNvSpPr>
          <p:nvPr/>
        </p:nvSpPr>
        <p:spPr bwMode="auto">
          <a:xfrm>
            <a:off x="344488" y="6015038"/>
            <a:ext cx="136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500" b="1">
                <a:latin typeface="Arial" pitchFamily="34" charset="0"/>
              </a:rPr>
              <a:t>EL SALVADOR</a:t>
            </a:r>
            <a:endParaRPr lang="es-CO" sz="3600" b="1"/>
          </a:p>
        </p:txBody>
      </p:sp>
      <p:sp>
        <p:nvSpPr>
          <p:cNvPr id="10672" name="Rectangle 432"/>
          <p:cNvSpPr>
            <a:spLocks noChangeArrowheads="1"/>
          </p:cNvSpPr>
          <p:nvPr/>
        </p:nvSpPr>
        <p:spPr bwMode="auto">
          <a:xfrm>
            <a:off x="1030288" y="574833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Argentina</a:t>
            </a:r>
            <a:endParaRPr lang="es-CO" sz="1200" b="1"/>
          </a:p>
        </p:txBody>
      </p:sp>
      <p:sp>
        <p:nvSpPr>
          <p:cNvPr id="10673" name="Rectangle 433"/>
          <p:cNvSpPr>
            <a:spLocks noChangeArrowheads="1"/>
          </p:cNvSpPr>
          <p:nvPr/>
        </p:nvSpPr>
        <p:spPr bwMode="auto">
          <a:xfrm>
            <a:off x="984250" y="5473700"/>
            <a:ext cx="7445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Venezuela</a:t>
            </a:r>
            <a:endParaRPr lang="es-CO" sz="1200" b="1"/>
          </a:p>
        </p:txBody>
      </p:sp>
      <p:sp>
        <p:nvSpPr>
          <p:cNvPr id="10674" name="Rectangle 434"/>
          <p:cNvSpPr>
            <a:spLocks noChangeArrowheads="1"/>
          </p:cNvSpPr>
          <p:nvPr/>
        </p:nvSpPr>
        <p:spPr bwMode="auto">
          <a:xfrm>
            <a:off x="1127125" y="5207000"/>
            <a:ext cx="6175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Uruguay</a:t>
            </a:r>
            <a:endParaRPr lang="es-CO" sz="1200" b="1"/>
          </a:p>
        </p:txBody>
      </p:sp>
      <p:sp>
        <p:nvSpPr>
          <p:cNvPr id="10675" name="Rectangle 435"/>
          <p:cNvSpPr>
            <a:spLocks noChangeArrowheads="1"/>
          </p:cNvSpPr>
          <p:nvPr/>
        </p:nvSpPr>
        <p:spPr bwMode="auto">
          <a:xfrm>
            <a:off x="1206500" y="4932363"/>
            <a:ext cx="515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México</a:t>
            </a:r>
            <a:endParaRPr lang="es-CO" sz="1200" b="1"/>
          </a:p>
        </p:txBody>
      </p:sp>
      <p:sp>
        <p:nvSpPr>
          <p:cNvPr id="10676" name="Rectangle 436"/>
          <p:cNvSpPr>
            <a:spLocks noChangeArrowheads="1"/>
          </p:cNvSpPr>
          <p:nvPr/>
        </p:nvSpPr>
        <p:spPr bwMode="auto">
          <a:xfrm>
            <a:off x="1343025" y="4665663"/>
            <a:ext cx="3730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Chile</a:t>
            </a:r>
            <a:endParaRPr lang="es-CO" sz="1200" b="1"/>
          </a:p>
        </p:txBody>
      </p:sp>
      <p:sp>
        <p:nvSpPr>
          <p:cNvPr id="10677" name="Rectangle 437"/>
          <p:cNvSpPr>
            <a:spLocks noChangeArrowheads="1"/>
          </p:cNvSpPr>
          <p:nvPr/>
        </p:nvSpPr>
        <p:spPr bwMode="auto">
          <a:xfrm>
            <a:off x="608013" y="4391025"/>
            <a:ext cx="1103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500" b="1">
                <a:latin typeface="Arial" pitchFamily="34" charset="0"/>
              </a:rPr>
              <a:t>HONDURAS</a:t>
            </a:r>
            <a:endParaRPr lang="es-CO" sz="3600" b="1"/>
          </a:p>
        </p:txBody>
      </p:sp>
      <p:sp>
        <p:nvSpPr>
          <p:cNvPr id="10678" name="Rectangle 438"/>
          <p:cNvSpPr>
            <a:spLocks noChangeArrowheads="1"/>
          </p:cNvSpPr>
          <p:nvPr/>
        </p:nvSpPr>
        <p:spPr bwMode="auto">
          <a:xfrm>
            <a:off x="1146175" y="4124325"/>
            <a:ext cx="5984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Jamaica</a:t>
            </a:r>
            <a:endParaRPr lang="es-CO" sz="1200" b="1"/>
          </a:p>
        </p:txBody>
      </p:sp>
      <p:sp>
        <p:nvSpPr>
          <p:cNvPr id="10679" name="Rectangle 439"/>
          <p:cNvSpPr>
            <a:spLocks noChangeArrowheads="1"/>
          </p:cNvSpPr>
          <p:nvPr/>
        </p:nvSpPr>
        <p:spPr bwMode="auto">
          <a:xfrm>
            <a:off x="1127125" y="3849688"/>
            <a:ext cx="609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Ecuador</a:t>
            </a:r>
            <a:endParaRPr lang="es-CO" sz="1200" b="1"/>
          </a:p>
        </p:txBody>
      </p:sp>
      <p:sp>
        <p:nvSpPr>
          <p:cNvPr id="10680" name="Rectangle 440"/>
          <p:cNvSpPr>
            <a:spLocks noChangeArrowheads="1"/>
          </p:cNvSpPr>
          <p:nvPr/>
        </p:nvSpPr>
        <p:spPr bwMode="auto">
          <a:xfrm>
            <a:off x="490538" y="3573463"/>
            <a:ext cx="12176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500" b="1">
                <a:latin typeface="Arial" pitchFamily="34" charset="0"/>
              </a:rPr>
              <a:t>GUATEMALA</a:t>
            </a:r>
            <a:endParaRPr lang="es-CO" sz="3600" b="1"/>
          </a:p>
        </p:txBody>
      </p:sp>
      <p:sp>
        <p:nvSpPr>
          <p:cNvPr id="10681" name="Rectangle 441"/>
          <p:cNvSpPr>
            <a:spLocks noChangeArrowheads="1"/>
          </p:cNvSpPr>
          <p:nvPr/>
        </p:nvSpPr>
        <p:spPr bwMode="auto">
          <a:xfrm>
            <a:off x="525463" y="3308350"/>
            <a:ext cx="1238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500" b="1">
                <a:latin typeface="Arial" pitchFamily="34" charset="0"/>
              </a:rPr>
              <a:t>COSTA RICA </a:t>
            </a:r>
            <a:endParaRPr lang="es-CO" sz="3600" b="1"/>
          </a:p>
        </p:txBody>
      </p:sp>
      <p:sp>
        <p:nvSpPr>
          <p:cNvPr id="10682" name="Rectangle 442"/>
          <p:cNvSpPr>
            <a:spLocks noChangeArrowheads="1"/>
          </p:cNvSpPr>
          <p:nvPr/>
        </p:nvSpPr>
        <p:spPr bwMode="auto">
          <a:xfrm>
            <a:off x="534988" y="3032125"/>
            <a:ext cx="11668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500" b="1">
                <a:latin typeface="Arial" pitchFamily="34" charset="0"/>
              </a:rPr>
              <a:t>NICARAGUA</a:t>
            </a:r>
            <a:endParaRPr lang="es-CO" sz="3600" b="1"/>
          </a:p>
        </p:txBody>
      </p:sp>
      <p:sp>
        <p:nvSpPr>
          <p:cNvPr id="10683" name="Rectangle 443"/>
          <p:cNvSpPr>
            <a:spLocks noChangeArrowheads="1"/>
          </p:cNvSpPr>
          <p:nvPr/>
        </p:nvSpPr>
        <p:spPr bwMode="auto">
          <a:xfrm>
            <a:off x="1370013" y="2767013"/>
            <a:ext cx="338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Perú</a:t>
            </a:r>
            <a:endParaRPr lang="es-CO" sz="1200" b="1"/>
          </a:p>
        </p:txBody>
      </p:sp>
      <p:sp>
        <p:nvSpPr>
          <p:cNvPr id="10684" name="Rectangle 444"/>
          <p:cNvSpPr>
            <a:spLocks noChangeArrowheads="1"/>
          </p:cNvSpPr>
          <p:nvPr/>
        </p:nvSpPr>
        <p:spPr bwMode="auto">
          <a:xfrm>
            <a:off x="1069975" y="2490788"/>
            <a:ext cx="6842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Paraguay</a:t>
            </a:r>
            <a:endParaRPr lang="es-CO" sz="1200" b="1"/>
          </a:p>
        </p:txBody>
      </p:sp>
      <p:sp>
        <p:nvSpPr>
          <p:cNvPr id="10685" name="Rectangle 445"/>
          <p:cNvSpPr>
            <a:spLocks noChangeArrowheads="1"/>
          </p:cNvSpPr>
          <p:nvPr/>
        </p:nvSpPr>
        <p:spPr bwMode="auto">
          <a:xfrm>
            <a:off x="1304925" y="2225675"/>
            <a:ext cx="422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Brasil</a:t>
            </a:r>
            <a:endParaRPr lang="es-CO" sz="1200" b="1"/>
          </a:p>
        </p:txBody>
      </p:sp>
      <p:sp>
        <p:nvSpPr>
          <p:cNvPr id="10686" name="Rectangle 446"/>
          <p:cNvSpPr>
            <a:spLocks noChangeArrowheads="1"/>
          </p:cNvSpPr>
          <p:nvPr/>
        </p:nvSpPr>
        <p:spPr bwMode="auto">
          <a:xfrm>
            <a:off x="484188" y="1949450"/>
            <a:ext cx="13255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Trinidad y Tobago</a:t>
            </a:r>
            <a:endParaRPr lang="es-CO" sz="1200" b="1"/>
          </a:p>
        </p:txBody>
      </p:sp>
      <p:sp>
        <p:nvSpPr>
          <p:cNvPr id="10687" name="Rectangle 447"/>
          <p:cNvSpPr>
            <a:spLocks noChangeArrowheads="1"/>
          </p:cNvSpPr>
          <p:nvPr/>
        </p:nvSpPr>
        <p:spPr bwMode="auto">
          <a:xfrm>
            <a:off x="1060450" y="1684338"/>
            <a:ext cx="695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Colombia</a:t>
            </a:r>
            <a:endParaRPr lang="es-CO" sz="1200" b="1"/>
          </a:p>
        </p:txBody>
      </p:sp>
      <p:sp>
        <p:nvSpPr>
          <p:cNvPr id="10688" name="Rectangle 448"/>
          <p:cNvSpPr>
            <a:spLocks noChangeArrowheads="1"/>
          </p:cNvSpPr>
          <p:nvPr/>
        </p:nvSpPr>
        <p:spPr bwMode="auto">
          <a:xfrm>
            <a:off x="515938" y="1371600"/>
            <a:ext cx="12366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Rep. Dominicana</a:t>
            </a:r>
            <a:endParaRPr lang="es-CO" sz="1200" b="1"/>
          </a:p>
        </p:txBody>
      </p:sp>
      <p:sp>
        <p:nvSpPr>
          <p:cNvPr id="10689" name="Rectangle 449"/>
          <p:cNvSpPr>
            <a:spLocks noChangeArrowheads="1"/>
          </p:cNvSpPr>
          <p:nvPr/>
        </p:nvSpPr>
        <p:spPr bwMode="auto">
          <a:xfrm>
            <a:off x="4957763" y="6651625"/>
            <a:ext cx="123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100" b="1">
                <a:latin typeface="Arial" pitchFamily="34" charset="0"/>
              </a:rPr>
              <a:t>%</a:t>
            </a:r>
            <a:endParaRPr lang="es-CO" sz="2800" b="1"/>
          </a:p>
        </p:txBody>
      </p:sp>
      <p:grpSp>
        <p:nvGrpSpPr>
          <p:cNvPr id="10690" name="Group 450"/>
          <p:cNvGrpSpPr>
            <a:grpSpLocks/>
          </p:cNvGrpSpPr>
          <p:nvPr/>
        </p:nvGrpSpPr>
        <p:grpSpPr bwMode="auto">
          <a:xfrm>
            <a:off x="6138863" y="3990975"/>
            <a:ext cx="84137" cy="85725"/>
            <a:chOff x="3720" y="2382"/>
            <a:chExt cx="53" cy="54"/>
          </a:xfrm>
        </p:grpSpPr>
        <p:sp>
          <p:nvSpPr>
            <p:cNvPr id="10691" name="Rectangle 451"/>
            <p:cNvSpPr>
              <a:spLocks noChangeArrowheads="1"/>
            </p:cNvSpPr>
            <p:nvPr/>
          </p:nvSpPr>
          <p:spPr bwMode="auto">
            <a:xfrm>
              <a:off x="3720" y="2382"/>
              <a:ext cx="53" cy="6"/>
            </a:xfrm>
            <a:prstGeom prst="rect">
              <a:avLst/>
            </a:prstGeom>
            <a:solidFill>
              <a:srgbClr val="FF68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2" name="Rectangle 452"/>
            <p:cNvSpPr>
              <a:spLocks noChangeArrowheads="1"/>
            </p:cNvSpPr>
            <p:nvPr/>
          </p:nvSpPr>
          <p:spPr bwMode="auto">
            <a:xfrm>
              <a:off x="3720" y="2388"/>
              <a:ext cx="53" cy="12"/>
            </a:xfrm>
            <a:prstGeom prst="rect">
              <a:avLst/>
            </a:prstGeom>
            <a:solidFill>
              <a:srgbClr val="FF7D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3" name="Rectangle 453"/>
            <p:cNvSpPr>
              <a:spLocks noChangeArrowheads="1"/>
            </p:cNvSpPr>
            <p:nvPr/>
          </p:nvSpPr>
          <p:spPr bwMode="auto">
            <a:xfrm>
              <a:off x="3720" y="2400"/>
              <a:ext cx="53" cy="6"/>
            </a:xfrm>
            <a:prstGeom prst="rect">
              <a:avLst/>
            </a:prstGeom>
            <a:solidFill>
              <a:srgbClr val="FF94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4" name="Rectangle 454"/>
            <p:cNvSpPr>
              <a:spLocks noChangeArrowheads="1"/>
            </p:cNvSpPr>
            <p:nvPr/>
          </p:nvSpPr>
          <p:spPr bwMode="auto">
            <a:xfrm>
              <a:off x="3720" y="2406"/>
              <a:ext cx="53" cy="12"/>
            </a:xfrm>
            <a:prstGeom prst="rect">
              <a:avLst/>
            </a:prstGeom>
            <a:solidFill>
              <a:srgbClr val="FF97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5" name="Rectangle 455"/>
            <p:cNvSpPr>
              <a:spLocks noChangeArrowheads="1"/>
            </p:cNvSpPr>
            <p:nvPr/>
          </p:nvSpPr>
          <p:spPr bwMode="auto">
            <a:xfrm>
              <a:off x="3720" y="2418"/>
              <a:ext cx="53" cy="6"/>
            </a:xfrm>
            <a:prstGeom prst="rect">
              <a:avLst/>
            </a:prstGeom>
            <a:solidFill>
              <a:srgbClr val="FF86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6" name="Rectangle 456"/>
            <p:cNvSpPr>
              <a:spLocks noChangeArrowheads="1"/>
            </p:cNvSpPr>
            <p:nvPr/>
          </p:nvSpPr>
          <p:spPr bwMode="auto">
            <a:xfrm>
              <a:off x="3720" y="2424"/>
              <a:ext cx="53" cy="12"/>
            </a:xfrm>
            <a:prstGeom prst="rect">
              <a:avLst/>
            </a:prstGeom>
            <a:solidFill>
              <a:srgbClr val="FF6C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97" name="Rectangle 457"/>
          <p:cNvSpPr>
            <a:spLocks noChangeArrowheads="1"/>
          </p:cNvSpPr>
          <p:nvPr/>
        </p:nvSpPr>
        <p:spPr bwMode="auto">
          <a:xfrm>
            <a:off x="6138863" y="3990975"/>
            <a:ext cx="84137" cy="8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8" name="Rectangle 458"/>
          <p:cNvSpPr>
            <a:spLocks noChangeArrowheads="1"/>
          </p:cNvSpPr>
          <p:nvPr/>
        </p:nvSpPr>
        <p:spPr bwMode="auto">
          <a:xfrm>
            <a:off x="6300788" y="3944938"/>
            <a:ext cx="336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1999</a:t>
            </a:r>
            <a:endParaRPr lang="es-CO" sz="2800" b="1"/>
          </a:p>
        </p:txBody>
      </p:sp>
      <p:grpSp>
        <p:nvGrpSpPr>
          <p:cNvPr id="10699" name="Group 459"/>
          <p:cNvGrpSpPr>
            <a:grpSpLocks/>
          </p:cNvGrpSpPr>
          <p:nvPr/>
        </p:nvGrpSpPr>
        <p:grpSpPr bwMode="auto">
          <a:xfrm>
            <a:off x="6138863" y="4467225"/>
            <a:ext cx="84137" cy="84138"/>
            <a:chOff x="3720" y="2682"/>
            <a:chExt cx="53" cy="53"/>
          </a:xfrm>
        </p:grpSpPr>
        <p:sp>
          <p:nvSpPr>
            <p:cNvPr id="10700" name="Rectangle 460"/>
            <p:cNvSpPr>
              <a:spLocks noChangeArrowheads="1"/>
            </p:cNvSpPr>
            <p:nvPr/>
          </p:nvSpPr>
          <p:spPr bwMode="auto">
            <a:xfrm>
              <a:off x="3720" y="2682"/>
              <a:ext cx="53" cy="6"/>
            </a:xfrm>
            <a:prstGeom prst="rect">
              <a:avLst/>
            </a:prstGeom>
            <a:solidFill>
              <a:srgbClr val="9ECE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1" name="Rectangle 461"/>
            <p:cNvSpPr>
              <a:spLocks noChangeArrowheads="1"/>
            </p:cNvSpPr>
            <p:nvPr/>
          </p:nvSpPr>
          <p:spPr bwMode="auto">
            <a:xfrm>
              <a:off x="3720" y="2688"/>
              <a:ext cx="53" cy="12"/>
            </a:xfrm>
            <a:prstGeom prst="rect">
              <a:avLst/>
            </a:prstGeom>
            <a:solidFill>
              <a:srgbClr val="C8E2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2" name="Rectangle 462"/>
            <p:cNvSpPr>
              <a:spLocks noChangeArrowheads="1"/>
            </p:cNvSpPr>
            <p:nvPr/>
          </p:nvSpPr>
          <p:spPr bwMode="auto">
            <a:xfrm>
              <a:off x="3720" y="2700"/>
              <a:ext cx="53" cy="6"/>
            </a:xfrm>
            <a:prstGeom prst="rect">
              <a:avLst/>
            </a:prstGeom>
            <a:solidFill>
              <a:srgbClr val="F5F9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3" name="Rectangle 463"/>
            <p:cNvSpPr>
              <a:spLocks noChangeArrowheads="1"/>
            </p:cNvSpPr>
            <p:nvPr/>
          </p:nvSpPr>
          <p:spPr bwMode="auto">
            <a:xfrm>
              <a:off x="3720" y="2706"/>
              <a:ext cx="53" cy="11"/>
            </a:xfrm>
            <a:prstGeom prst="rect">
              <a:avLst/>
            </a:prstGeom>
            <a:solidFill>
              <a:srgbClr val="FBFD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4" name="Rectangle 464"/>
            <p:cNvSpPr>
              <a:spLocks noChangeArrowheads="1"/>
            </p:cNvSpPr>
            <p:nvPr/>
          </p:nvSpPr>
          <p:spPr bwMode="auto">
            <a:xfrm>
              <a:off x="3720" y="2717"/>
              <a:ext cx="53" cy="6"/>
            </a:xfrm>
            <a:prstGeom prst="rect">
              <a:avLst/>
            </a:prstGeom>
            <a:solidFill>
              <a:srgbClr val="DBEB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5" name="Rectangle 465"/>
            <p:cNvSpPr>
              <a:spLocks noChangeArrowheads="1"/>
            </p:cNvSpPr>
            <p:nvPr/>
          </p:nvSpPr>
          <p:spPr bwMode="auto">
            <a:xfrm>
              <a:off x="3720" y="2723"/>
              <a:ext cx="53" cy="12"/>
            </a:xfrm>
            <a:prstGeom prst="rect">
              <a:avLst/>
            </a:prstGeom>
            <a:solidFill>
              <a:srgbClr val="A7D2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06" name="Rectangle 466"/>
          <p:cNvSpPr>
            <a:spLocks noChangeArrowheads="1"/>
          </p:cNvSpPr>
          <p:nvPr/>
        </p:nvSpPr>
        <p:spPr bwMode="auto">
          <a:xfrm>
            <a:off x="6138863" y="4467225"/>
            <a:ext cx="84137" cy="84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7" name="Rectangle 467"/>
          <p:cNvSpPr>
            <a:spLocks noChangeArrowheads="1"/>
          </p:cNvSpPr>
          <p:nvPr/>
        </p:nvSpPr>
        <p:spPr bwMode="auto">
          <a:xfrm>
            <a:off x="6291263" y="4419600"/>
            <a:ext cx="146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200" b="1">
                <a:latin typeface="Arial" pitchFamily="34" charset="0"/>
              </a:rPr>
              <a:t>1986 o más próximo</a:t>
            </a:r>
            <a:endParaRPr lang="es-CO" sz="2800" b="1"/>
          </a:p>
        </p:txBody>
      </p:sp>
      <p:sp>
        <p:nvSpPr>
          <p:cNvPr id="10708" name="Rectangle 468"/>
          <p:cNvSpPr>
            <a:spLocks noChangeArrowheads="1"/>
          </p:cNvSpPr>
          <p:nvPr/>
        </p:nvSpPr>
        <p:spPr bwMode="auto">
          <a:xfrm>
            <a:off x="274638" y="6518275"/>
            <a:ext cx="2424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9" name="Rectangle 469"/>
          <p:cNvSpPr>
            <a:spLocks noChangeArrowheads="1"/>
          </p:cNvSpPr>
          <p:nvPr/>
        </p:nvSpPr>
        <p:spPr bwMode="auto">
          <a:xfrm>
            <a:off x="287338" y="6565900"/>
            <a:ext cx="11493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CO" sz="1000">
                <a:latin typeface="Arial" pitchFamily="34" charset="0"/>
              </a:rPr>
              <a:t>Fuente: Lora (2001).</a:t>
            </a:r>
            <a:endParaRPr lang="es-CO"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>
                <a:latin typeface="Verdana" pitchFamily="34" charset="0"/>
              </a:rPr>
              <a:t>Grado de Participación del Sector Privado</a:t>
            </a:r>
            <a:endParaRPr lang="es-AR" sz="3600">
              <a:latin typeface="Verdana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67125" y="50752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676650" y="5075238"/>
            <a:ext cx="109378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70438" y="50752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779963" y="5075238"/>
            <a:ext cx="8731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653088" y="50752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662613" y="5075238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00838" y="5075238"/>
            <a:ext cx="793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08775" y="5075238"/>
            <a:ext cx="984250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693025" y="50752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702550" y="5075238"/>
            <a:ext cx="939800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8642350" y="5075238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642350" y="5075238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770438" y="5084763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770438" y="5370513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700838" y="5084763"/>
            <a:ext cx="7937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700838" y="5370513"/>
            <a:ext cx="7937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090613" y="2255838"/>
            <a:ext cx="1017587" cy="2428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90613" y="2498725"/>
            <a:ext cx="1017587" cy="2349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117725" y="2255838"/>
            <a:ext cx="1038225" cy="1666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117725" y="2422525"/>
            <a:ext cx="1038225" cy="153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124075" y="2286000"/>
            <a:ext cx="1041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Infraestruc-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117725" y="2576513"/>
            <a:ext cx="1038225" cy="15716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230438" y="2438400"/>
            <a:ext cx="7985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400" b="1">
                <a:latin typeface="Verdana" pitchFamily="34" charset="0"/>
              </a:rPr>
              <a:t>tura </a:t>
            </a:r>
            <a:r>
              <a:rPr lang="es-AR" sz="1200" b="1">
                <a:latin typeface="Verdana" pitchFamily="34" charset="0"/>
              </a:rPr>
              <a:t>Vial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3163888" y="2255838"/>
            <a:ext cx="1039812" cy="127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3163888" y="2268538"/>
            <a:ext cx="1039812" cy="1539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211513" y="2265363"/>
            <a:ext cx="1041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Infraestruc-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163888" y="2422525"/>
            <a:ext cx="1039812" cy="1555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514725" y="2420938"/>
            <a:ext cx="4159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400" b="1">
                <a:latin typeface="Verdana" pitchFamily="34" charset="0"/>
              </a:rPr>
              <a:t>tura</a:t>
            </a:r>
            <a:endParaRPr lang="es-AR" sz="1400" i="1">
              <a:latin typeface="Verdana" pitchFamily="34" charset="0"/>
            </a:endParaRP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3163888" y="2578100"/>
            <a:ext cx="1039812" cy="1555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325813" y="2574925"/>
            <a:ext cx="8016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Portuaria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213225" y="2255838"/>
            <a:ext cx="1093788" cy="127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213225" y="2268538"/>
            <a:ext cx="1093788" cy="1539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4287838" y="2265363"/>
            <a:ext cx="1041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Infraestruc-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4213225" y="2422525"/>
            <a:ext cx="1093788" cy="1555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4275138" y="2420938"/>
            <a:ext cx="476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400" b="1">
                <a:latin typeface="Verdana" pitchFamily="34" charset="0"/>
              </a:rPr>
              <a:t>tura </a:t>
            </a:r>
            <a:endParaRPr lang="es-AR" sz="1400" i="1">
              <a:latin typeface="Verdana" pitchFamily="34" charset="0"/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4519613" y="2438400"/>
            <a:ext cx="8667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  Aeropor-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4213225" y="2578100"/>
            <a:ext cx="1093788" cy="1555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4543425" y="2574925"/>
            <a:ext cx="5095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tuaria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5316538" y="2255838"/>
            <a:ext cx="873125" cy="1666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5316538" y="2422525"/>
            <a:ext cx="873125" cy="153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5467350" y="2328863"/>
            <a:ext cx="6508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Energía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5316538" y="2576513"/>
            <a:ext cx="873125" cy="15716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5427663" y="2484438"/>
            <a:ext cx="736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Eléctrica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6199188" y="2255838"/>
            <a:ext cx="1038225" cy="16668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6199188" y="2422525"/>
            <a:ext cx="1038225" cy="153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6315075" y="2362200"/>
            <a:ext cx="895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Telecomu-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6199188" y="2576513"/>
            <a:ext cx="1038225" cy="15716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6315075" y="2517775"/>
            <a:ext cx="896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 b="1">
                <a:latin typeface="Verdana" pitchFamily="34" charset="0"/>
              </a:rPr>
              <a:t>nicaciones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1082675" y="2246313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1082675" y="2246313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1082675" y="2246313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1082675" y="2246313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1082675" y="2246313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>
            <a:off x="1082675" y="2246313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1090613" y="2246313"/>
            <a:ext cx="101758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>
            <a:off x="1090613" y="2246313"/>
            <a:ext cx="101758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2108200" y="2246313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2108200" y="224631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2108200" y="2246313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2117725" y="2246313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2117725" y="2246313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3155950" y="2246313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3155950" y="2246313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3155950" y="2246313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3163888" y="2246313"/>
            <a:ext cx="1039812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3163888" y="2246313"/>
            <a:ext cx="1039812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4203700" y="2246313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4203700" y="224631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4203700" y="2246313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4213225" y="2246313"/>
            <a:ext cx="109378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4213225" y="2246313"/>
            <a:ext cx="109378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4681538" y="2246313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5307013" y="224631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5307013" y="2246313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1" name="Rectangle 77"/>
          <p:cNvSpPr>
            <a:spLocks noChangeArrowheads="1"/>
          </p:cNvSpPr>
          <p:nvPr/>
        </p:nvSpPr>
        <p:spPr bwMode="auto">
          <a:xfrm>
            <a:off x="5316538" y="2246313"/>
            <a:ext cx="8731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>
            <a:off x="5316538" y="2246313"/>
            <a:ext cx="8731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6189663" y="2246313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6189663" y="224631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5" name="Line 81"/>
          <p:cNvSpPr>
            <a:spLocks noChangeShapeType="1"/>
          </p:cNvSpPr>
          <p:nvPr/>
        </p:nvSpPr>
        <p:spPr bwMode="auto">
          <a:xfrm>
            <a:off x="6189663" y="2246313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6199188" y="2246313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6199188" y="2246313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6611938" y="2246313"/>
            <a:ext cx="793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7237413" y="2246313"/>
            <a:ext cx="793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7237413" y="2246313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1" name="Rectangle 87"/>
          <p:cNvSpPr>
            <a:spLocks noChangeArrowheads="1"/>
          </p:cNvSpPr>
          <p:nvPr/>
        </p:nvSpPr>
        <p:spPr bwMode="auto">
          <a:xfrm>
            <a:off x="1082675" y="2255838"/>
            <a:ext cx="7938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2" name="Line 88"/>
          <p:cNvSpPr>
            <a:spLocks noChangeShapeType="1"/>
          </p:cNvSpPr>
          <p:nvPr/>
        </p:nvSpPr>
        <p:spPr bwMode="auto">
          <a:xfrm>
            <a:off x="1082675" y="2255838"/>
            <a:ext cx="1588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2108200" y="2255838"/>
            <a:ext cx="9525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4" name="Line 90"/>
          <p:cNvSpPr>
            <a:spLocks noChangeShapeType="1"/>
          </p:cNvSpPr>
          <p:nvPr/>
        </p:nvSpPr>
        <p:spPr bwMode="auto">
          <a:xfrm>
            <a:off x="2108200" y="2255838"/>
            <a:ext cx="1588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5" name="Rectangle 91"/>
          <p:cNvSpPr>
            <a:spLocks noChangeArrowheads="1"/>
          </p:cNvSpPr>
          <p:nvPr/>
        </p:nvSpPr>
        <p:spPr bwMode="auto">
          <a:xfrm>
            <a:off x="3155950" y="2255838"/>
            <a:ext cx="7938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6" name="Line 92"/>
          <p:cNvSpPr>
            <a:spLocks noChangeShapeType="1"/>
          </p:cNvSpPr>
          <p:nvPr/>
        </p:nvSpPr>
        <p:spPr bwMode="auto">
          <a:xfrm>
            <a:off x="3155950" y="2255838"/>
            <a:ext cx="1588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4203700" y="2255838"/>
            <a:ext cx="9525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8" name="Line 94"/>
          <p:cNvSpPr>
            <a:spLocks noChangeShapeType="1"/>
          </p:cNvSpPr>
          <p:nvPr/>
        </p:nvSpPr>
        <p:spPr bwMode="auto">
          <a:xfrm>
            <a:off x="4203700" y="2255838"/>
            <a:ext cx="1588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4681538" y="2255838"/>
            <a:ext cx="9525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0" name="Line 96"/>
          <p:cNvSpPr>
            <a:spLocks noChangeShapeType="1"/>
          </p:cNvSpPr>
          <p:nvPr/>
        </p:nvSpPr>
        <p:spPr bwMode="auto">
          <a:xfrm>
            <a:off x="5307013" y="2255838"/>
            <a:ext cx="1587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6189663" y="2255838"/>
            <a:ext cx="9525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2" name="Line 98"/>
          <p:cNvSpPr>
            <a:spLocks noChangeShapeType="1"/>
          </p:cNvSpPr>
          <p:nvPr/>
        </p:nvSpPr>
        <p:spPr bwMode="auto">
          <a:xfrm>
            <a:off x="6189663" y="2255838"/>
            <a:ext cx="1587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3" name="Rectangle 99"/>
          <p:cNvSpPr>
            <a:spLocks noChangeArrowheads="1"/>
          </p:cNvSpPr>
          <p:nvPr/>
        </p:nvSpPr>
        <p:spPr bwMode="auto">
          <a:xfrm>
            <a:off x="6611938" y="2255838"/>
            <a:ext cx="7937" cy="4778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4" name="Line 100"/>
          <p:cNvSpPr>
            <a:spLocks noChangeShapeType="1"/>
          </p:cNvSpPr>
          <p:nvPr/>
        </p:nvSpPr>
        <p:spPr bwMode="auto">
          <a:xfrm>
            <a:off x="7237413" y="2255838"/>
            <a:ext cx="1587" cy="4778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5" name="Rectangle 101"/>
          <p:cNvSpPr>
            <a:spLocks noChangeArrowheads="1"/>
          </p:cNvSpPr>
          <p:nvPr/>
        </p:nvSpPr>
        <p:spPr bwMode="auto">
          <a:xfrm>
            <a:off x="1150938" y="2809875"/>
            <a:ext cx="447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Belice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1082675" y="2733675"/>
            <a:ext cx="7938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7" name="Line 103"/>
          <p:cNvSpPr>
            <a:spLocks noChangeShapeType="1"/>
          </p:cNvSpPr>
          <p:nvPr/>
        </p:nvSpPr>
        <p:spPr bwMode="auto">
          <a:xfrm>
            <a:off x="1082675" y="273367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8" name="Line 104"/>
          <p:cNvSpPr>
            <a:spLocks noChangeShapeType="1"/>
          </p:cNvSpPr>
          <p:nvPr/>
        </p:nvSpPr>
        <p:spPr bwMode="auto">
          <a:xfrm>
            <a:off x="1082675" y="2733675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9" name="Rectangle 105"/>
          <p:cNvSpPr>
            <a:spLocks noChangeArrowheads="1"/>
          </p:cNvSpPr>
          <p:nvPr/>
        </p:nvSpPr>
        <p:spPr bwMode="auto">
          <a:xfrm>
            <a:off x="1090613" y="2733675"/>
            <a:ext cx="1017587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0" name="Line 106"/>
          <p:cNvSpPr>
            <a:spLocks noChangeShapeType="1"/>
          </p:cNvSpPr>
          <p:nvPr/>
        </p:nvSpPr>
        <p:spPr bwMode="auto">
          <a:xfrm>
            <a:off x="1090613" y="2733675"/>
            <a:ext cx="101758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1" name="Rectangle 107"/>
          <p:cNvSpPr>
            <a:spLocks noChangeArrowheads="1"/>
          </p:cNvSpPr>
          <p:nvPr/>
        </p:nvSpPr>
        <p:spPr bwMode="auto">
          <a:xfrm>
            <a:off x="2108200" y="2733675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2" name="Line 108"/>
          <p:cNvSpPr>
            <a:spLocks noChangeShapeType="1"/>
          </p:cNvSpPr>
          <p:nvPr/>
        </p:nvSpPr>
        <p:spPr bwMode="auto">
          <a:xfrm>
            <a:off x="2108200" y="27336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3" name="Line 109"/>
          <p:cNvSpPr>
            <a:spLocks noChangeShapeType="1"/>
          </p:cNvSpPr>
          <p:nvPr/>
        </p:nvSpPr>
        <p:spPr bwMode="auto">
          <a:xfrm>
            <a:off x="2108200" y="2733675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4" name="Rectangle 110"/>
          <p:cNvSpPr>
            <a:spLocks noChangeArrowheads="1"/>
          </p:cNvSpPr>
          <p:nvPr/>
        </p:nvSpPr>
        <p:spPr bwMode="auto">
          <a:xfrm>
            <a:off x="2117725" y="2733675"/>
            <a:ext cx="10382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5" name="Line 111"/>
          <p:cNvSpPr>
            <a:spLocks noChangeShapeType="1"/>
          </p:cNvSpPr>
          <p:nvPr/>
        </p:nvSpPr>
        <p:spPr bwMode="auto">
          <a:xfrm>
            <a:off x="2117725" y="2733675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" name="Rectangle 112"/>
          <p:cNvSpPr>
            <a:spLocks noChangeArrowheads="1"/>
          </p:cNvSpPr>
          <p:nvPr/>
        </p:nvSpPr>
        <p:spPr bwMode="auto">
          <a:xfrm>
            <a:off x="3155950" y="2733675"/>
            <a:ext cx="7938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" name="Line 113"/>
          <p:cNvSpPr>
            <a:spLocks noChangeShapeType="1"/>
          </p:cNvSpPr>
          <p:nvPr/>
        </p:nvSpPr>
        <p:spPr bwMode="auto">
          <a:xfrm>
            <a:off x="3155950" y="273367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8" name="Line 114"/>
          <p:cNvSpPr>
            <a:spLocks noChangeShapeType="1"/>
          </p:cNvSpPr>
          <p:nvPr/>
        </p:nvSpPr>
        <p:spPr bwMode="auto">
          <a:xfrm>
            <a:off x="3155950" y="2733675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9" name="Rectangle 115"/>
          <p:cNvSpPr>
            <a:spLocks noChangeArrowheads="1"/>
          </p:cNvSpPr>
          <p:nvPr/>
        </p:nvSpPr>
        <p:spPr bwMode="auto">
          <a:xfrm>
            <a:off x="3163888" y="2733675"/>
            <a:ext cx="1039812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0" name="Line 116"/>
          <p:cNvSpPr>
            <a:spLocks noChangeShapeType="1"/>
          </p:cNvSpPr>
          <p:nvPr/>
        </p:nvSpPr>
        <p:spPr bwMode="auto">
          <a:xfrm>
            <a:off x="3163888" y="2733675"/>
            <a:ext cx="1039812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1" name="Rectangle 117"/>
          <p:cNvSpPr>
            <a:spLocks noChangeArrowheads="1"/>
          </p:cNvSpPr>
          <p:nvPr/>
        </p:nvSpPr>
        <p:spPr bwMode="auto">
          <a:xfrm>
            <a:off x="4203700" y="2733675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2" name="Line 118"/>
          <p:cNvSpPr>
            <a:spLocks noChangeShapeType="1"/>
          </p:cNvSpPr>
          <p:nvPr/>
        </p:nvSpPr>
        <p:spPr bwMode="auto">
          <a:xfrm>
            <a:off x="4203700" y="27336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3" name="Line 119"/>
          <p:cNvSpPr>
            <a:spLocks noChangeShapeType="1"/>
          </p:cNvSpPr>
          <p:nvPr/>
        </p:nvSpPr>
        <p:spPr bwMode="auto">
          <a:xfrm>
            <a:off x="4203700" y="2733675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4" name="Rectangle 120"/>
          <p:cNvSpPr>
            <a:spLocks noChangeArrowheads="1"/>
          </p:cNvSpPr>
          <p:nvPr/>
        </p:nvSpPr>
        <p:spPr bwMode="auto">
          <a:xfrm>
            <a:off x="4213225" y="2733675"/>
            <a:ext cx="1093788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5" name="Line 121"/>
          <p:cNvSpPr>
            <a:spLocks noChangeShapeType="1"/>
          </p:cNvSpPr>
          <p:nvPr/>
        </p:nvSpPr>
        <p:spPr bwMode="auto">
          <a:xfrm>
            <a:off x="4213225" y="2733675"/>
            <a:ext cx="109378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6" name="Rectangle 122"/>
          <p:cNvSpPr>
            <a:spLocks noChangeArrowheads="1"/>
          </p:cNvSpPr>
          <p:nvPr/>
        </p:nvSpPr>
        <p:spPr bwMode="auto">
          <a:xfrm>
            <a:off x="4681538" y="2733675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7" name="Line 123"/>
          <p:cNvSpPr>
            <a:spLocks noChangeShapeType="1"/>
          </p:cNvSpPr>
          <p:nvPr/>
        </p:nvSpPr>
        <p:spPr bwMode="auto">
          <a:xfrm>
            <a:off x="5307013" y="27336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8" name="Line 124"/>
          <p:cNvSpPr>
            <a:spLocks noChangeShapeType="1"/>
          </p:cNvSpPr>
          <p:nvPr/>
        </p:nvSpPr>
        <p:spPr bwMode="auto">
          <a:xfrm>
            <a:off x="5307013" y="2733675"/>
            <a:ext cx="1587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9" name="Rectangle 125"/>
          <p:cNvSpPr>
            <a:spLocks noChangeArrowheads="1"/>
          </p:cNvSpPr>
          <p:nvPr/>
        </p:nvSpPr>
        <p:spPr bwMode="auto">
          <a:xfrm>
            <a:off x="5316538" y="2733675"/>
            <a:ext cx="8731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0" name="Line 126"/>
          <p:cNvSpPr>
            <a:spLocks noChangeShapeType="1"/>
          </p:cNvSpPr>
          <p:nvPr/>
        </p:nvSpPr>
        <p:spPr bwMode="auto">
          <a:xfrm>
            <a:off x="5316538" y="2733675"/>
            <a:ext cx="8731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1" name="Rectangle 127"/>
          <p:cNvSpPr>
            <a:spLocks noChangeArrowheads="1"/>
          </p:cNvSpPr>
          <p:nvPr/>
        </p:nvSpPr>
        <p:spPr bwMode="auto">
          <a:xfrm>
            <a:off x="6189663" y="2733675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2" name="Line 128"/>
          <p:cNvSpPr>
            <a:spLocks noChangeShapeType="1"/>
          </p:cNvSpPr>
          <p:nvPr/>
        </p:nvSpPr>
        <p:spPr bwMode="auto">
          <a:xfrm>
            <a:off x="6189663" y="27336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3" name="Line 129"/>
          <p:cNvSpPr>
            <a:spLocks noChangeShapeType="1"/>
          </p:cNvSpPr>
          <p:nvPr/>
        </p:nvSpPr>
        <p:spPr bwMode="auto">
          <a:xfrm>
            <a:off x="6189663" y="2733675"/>
            <a:ext cx="1587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4" name="Rectangle 130"/>
          <p:cNvSpPr>
            <a:spLocks noChangeArrowheads="1"/>
          </p:cNvSpPr>
          <p:nvPr/>
        </p:nvSpPr>
        <p:spPr bwMode="auto">
          <a:xfrm>
            <a:off x="6199188" y="2733675"/>
            <a:ext cx="10382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5" name="Line 131"/>
          <p:cNvSpPr>
            <a:spLocks noChangeShapeType="1"/>
          </p:cNvSpPr>
          <p:nvPr/>
        </p:nvSpPr>
        <p:spPr bwMode="auto">
          <a:xfrm>
            <a:off x="6199188" y="2733675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6" name="Rectangle 132"/>
          <p:cNvSpPr>
            <a:spLocks noChangeArrowheads="1"/>
          </p:cNvSpPr>
          <p:nvPr/>
        </p:nvSpPr>
        <p:spPr bwMode="auto">
          <a:xfrm>
            <a:off x="6611938" y="2733675"/>
            <a:ext cx="7937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7" name="Line 133"/>
          <p:cNvSpPr>
            <a:spLocks noChangeShapeType="1"/>
          </p:cNvSpPr>
          <p:nvPr/>
        </p:nvSpPr>
        <p:spPr bwMode="auto">
          <a:xfrm>
            <a:off x="7237413" y="2733675"/>
            <a:ext cx="793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8" name="Line 134"/>
          <p:cNvSpPr>
            <a:spLocks noChangeShapeType="1"/>
          </p:cNvSpPr>
          <p:nvPr/>
        </p:nvSpPr>
        <p:spPr bwMode="auto">
          <a:xfrm>
            <a:off x="7237413" y="2733675"/>
            <a:ext cx="1587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9" name="Rectangle 135"/>
          <p:cNvSpPr>
            <a:spLocks noChangeArrowheads="1"/>
          </p:cNvSpPr>
          <p:nvPr/>
        </p:nvSpPr>
        <p:spPr bwMode="auto">
          <a:xfrm>
            <a:off x="1082675" y="2741613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0" name="Line 136"/>
          <p:cNvSpPr>
            <a:spLocks noChangeShapeType="1"/>
          </p:cNvSpPr>
          <p:nvPr/>
        </p:nvSpPr>
        <p:spPr bwMode="auto">
          <a:xfrm>
            <a:off x="1082675" y="2741613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1" name="Rectangle 137"/>
          <p:cNvSpPr>
            <a:spLocks noChangeArrowheads="1"/>
          </p:cNvSpPr>
          <p:nvPr/>
        </p:nvSpPr>
        <p:spPr bwMode="auto">
          <a:xfrm>
            <a:off x="2108200" y="2741613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2" name="Line 138"/>
          <p:cNvSpPr>
            <a:spLocks noChangeShapeType="1"/>
          </p:cNvSpPr>
          <p:nvPr/>
        </p:nvSpPr>
        <p:spPr bwMode="auto">
          <a:xfrm>
            <a:off x="2108200" y="2741613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3" name="Rectangle 139"/>
          <p:cNvSpPr>
            <a:spLocks noChangeArrowheads="1"/>
          </p:cNvSpPr>
          <p:nvPr/>
        </p:nvSpPr>
        <p:spPr bwMode="auto">
          <a:xfrm>
            <a:off x="3155950" y="2741613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4" name="Line 140"/>
          <p:cNvSpPr>
            <a:spLocks noChangeShapeType="1"/>
          </p:cNvSpPr>
          <p:nvPr/>
        </p:nvSpPr>
        <p:spPr bwMode="auto">
          <a:xfrm>
            <a:off x="3155950" y="2741613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5" name="Rectangle 141"/>
          <p:cNvSpPr>
            <a:spLocks noChangeArrowheads="1"/>
          </p:cNvSpPr>
          <p:nvPr/>
        </p:nvSpPr>
        <p:spPr bwMode="auto">
          <a:xfrm>
            <a:off x="4203700" y="2741613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6" name="Line 142"/>
          <p:cNvSpPr>
            <a:spLocks noChangeShapeType="1"/>
          </p:cNvSpPr>
          <p:nvPr/>
        </p:nvSpPr>
        <p:spPr bwMode="auto">
          <a:xfrm>
            <a:off x="4203700" y="2741613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7" name="Rectangle 143"/>
          <p:cNvSpPr>
            <a:spLocks noChangeArrowheads="1"/>
          </p:cNvSpPr>
          <p:nvPr/>
        </p:nvSpPr>
        <p:spPr bwMode="auto">
          <a:xfrm>
            <a:off x="4681538" y="2741613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8" name="Line 144"/>
          <p:cNvSpPr>
            <a:spLocks noChangeShapeType="1"/>
          </p:cNvSpPr>
          <p:nvPr/>
        </p:nvSpPr>
        <p:spPr bwMode="auto">
          <a:xfrm>
            <a:off x="5307013" y="2741613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9" name="Rectangle 145"/>
          <p:cNvSpPr>
            <a:spLocks noChangeArrowheads="1"/>
          </p:cNvSpPr>
          <p:nvPr/>
        </p:nvSpPr>
        <p:spPr bwMode="auto">
          <a:xfrm>
            <a:off x="6189663" y="2741613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0" name="Line 146"/>
          <p:cNvSpPr>
            <a:spLocks noChangeShapeType="1"/>
          </p:cNvSpPr>
          <p:nvPr/>
        </p:nvSpPr>
        <p:spPr bwMode="auto">
          <a:xfrm>
            <a:off x="6189663" y="2741613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1" name="Rectangle 147"/>
          <p:cNvSpPr>
            <a:spLocks noChangeArrowheads="1"/>
          </p:cNvSpPr>
          <p:nvPr/>
        </p:nvSpPr>
        <p:spPr bwMode="auto">
          <a:xfrm>
            <a:off x="6611938" y="2741613"/>
            <a:ext cx="7937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2" name="Line 148"/>
          <p:cNvSpPr>
            <a:spLocks noChangeShapeType="1"/>
          </p:cNvSpPr>
          <p:nvPr/>
        </p:nvSpPr>
        <p:spPr bwMode="auto">
          <a:xfrm>
            <a:off x="7237413" y="2741613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3" name="Rectangle 149"/>
          <p:cNvSpPr>
            <a:spLocks noChangeArrowheads="1"/>
          </p:cNvSpPr>
          <p:nvPr/>
        </p:nvSpPr>
        <p:spPr bwMode="auto">
          <a:xfrm>
            <a:off x="1127125" y="3103563"/>
            <a:ext cx="803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Costa Rica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414" name="Rectangle 150"/>
          <p:cNvSpPr>
            <a:spLocks noChangeArrowheads="1"/>
          </p:cNvSpPr>
          <p:nvPr/>
        </p:nvSpPr>
        <p:spPr bwMode="auto">
          <a:xfrm>
            <a:off x="1082675" y="3027363"/>
            <a:ext cx="7938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5" name="Line 151"/>
          <p:cNvSpPr>
            <a:spLocks noChangeShapeType="1"/>
          </p:cNvSpPr>
          <p:nvPr/>
        </p:nvSpPr>
        <p:spPr bwMode="auto">
          <a:xfrm>
            <a:off x="1082675" y="3027363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6" name="Line 152"/>
          <p:cNvSpPr>
            <a:spLocks noChangeShapeType="1"/>
          </p:cNvSpPr>
          <p:nvPr/>
        </p:nvSpPr>
        <p:spPr bwMode="auto">
          <a:xfrm>
            <a:off x="1082675" y="3027363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7" name="Rectangle 153"/>
          <p:cNvSpPr>
            <a:spLocks noChangeArrowheads="1"/>
          </p:cNvSpPr>
          <p:nvPr/>
        </p:nvSpPr>
        <p:spPr bwMode="auto">
          <a:xfrm>
            <a:off x="1090613" y="3027363"/>
            <a:ext cx="1017587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8" name="Line 154"/>
          <p:cNvSpPr>
            <a:spLocks noChangeShapeType="1"/>
          </p:cNvSpPr>
          <p:nvPr/>
        </p:nvSpPr>
        <p:spPr bwMode="auto">
          <a:xfrm>
            <a:off x="1090613" y="3027363"/>
            <a:ext cx="101758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9" name="Rectangle 155"/>
          <p:cNvSpPr>
            <a:spLocks noChangeArrowheads="1"/>
          </p:cNvSpPr>
          <p:nvPr/>
        </p:nvSpPr>
        <p:spPr bwMode="auto">
          <a:xfrm>
            <a:off x="2108200" y="3027363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0" name="Line 156"/>
          <p:cNvSpPr>
            <a:spLocks noChangeShapeType="1"/>
          </p:cNvSpPr>
          <p:nvPr/>
        </p:nvSpPr>
        <p:spPr bwMode="auto">
          <a:xfrm>
            <a:off x="2108200" y="302736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1" name="Line 157"/>
          <p:cNvSpPr>
            <a:spLocks noChangeShapeType="1"/>
          </p:cNvSpPr>
          <p:nvPr/>
        </p:nvSpPr>
        <p:spPr bwMode="auto">
          <a:xfrm>
            <a:off x="2108200" y="3027363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2" name="Rectangle 158"/>
          <p:cNvSpPr>
            <a:spLocks noChangeArrowheads="1"/>
          </p:cNvSpPr>
          <p:nvPr/>
        </p:nvSpPr>
        <p:spPr bwMode="auto">
          <a:xfrm>
            <a:off x="2117725" y="3027363"/>
            <a:ext cx="10382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3" name="Line 159"/>
          <p:cNvSpPr>
            <a:spLocks noChangeShapeType="1"/>
          </p:cNvSpPr>
          <p:nvPr/>
        </p:nvSpPr>
        <p:spPr bwMode="auto">
          <a:xfrm>
            <a:off x="2117725" y="3027363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4" name="Rectangle 160"/>
          <p:cNvSpPr>
            <a:spLocks noChangeArrowheads="1"/>
          </p:cNvSpPr>
          <p:nvPr/>
        </p:nvSpPr>
        <p:spPr bwMode="auto">
          <a:xfrm>
            <a:off x="3155950" y="3027363"/>
            <a:ext cx="7938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5" name="Line 161"/>
          <p:cNvSpPr>
            <a:spLocks noChangeShapeType="1"/>
          </p:cNvSpPr>
          <p:nvPr/>
        </p:nvSpPr>
        <p:spPr bwMode="auto">
          <a:xfrm>
            <a:off x="3155950" y="3027363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6" name="Line 162"/>
          <p:cNvSpPr>
            <a:spLocks noChangeShapeType="1"/>
          </p:cNvSpPr>
          <p:nvPr/>
        </p:nvSpPr>
        <p:spPr bwMode="auto">
          <a:xfrm>
            <a:off x="3155950" y="3027363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7" name="Rectangle 163"/>
          <p:cNvSpPr>
            <a:spLocks noChangeArrowheads="1"/>
          </p:cNvSpPr>
          <p:nvPr/>
        </p:nvSpPr>
        <p:spPr bwMode="auto">
          <a:xfrm>
            <a:off x="3163888" y="3027363"/>
            <a:ext cx="1039812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8" name="Line 164"/>
          <p:cNvSpPr>
            <a:spLocks noChangeShapeType="1"/>
          </p:cNvSpPr>
          <p:nvPr/>
        </p:nvSpPr>
        <p:spPr bwMode="auto">
          <a:xfrm>
            <a:off x="3163888" y="3027363"/>
            <a:ext cx="1039812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9" name="Rectangle 165"/>
          <p:cNvSpPr>
            <a:spLocks noChangeArrowheads="1"/>
          </p:cNvSpPr>
          <p:nvPr/>
        </p:nvSpPr>
        <p:spPr bwMode="auto">
          <a:xfrm>
            <a:off x="4203700" y="3027363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0" name="Line 166"/>
          <p:cNvSpPr>
            <a:spLocks noChangeShapeType="1"/>
          </p:cNvSpPr>
          <p:nvPr/>
        </p:nvSpPr>
        <p:spPr bwMode="auto">
          <a:xfrm>
            <a:off x="4203700" y="302736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1" name="Line 167"/>
          <p:cNvSpPr>
            <a:spLocks noChangeShapeType="1"/>
          </p:cNvSpPr>
          <p:nvPr/>
        </p:nvSpPr>
        <p:spPr bwMode="auto">
          <a:xfrm>
            <a:off x="4203700" y="3027363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2" name="Rectangle 168"/>
          <p:cNvSpPr>
            <a:spLocks noChangeArrowheads="1"/>
          </p:cNvSpPr>
          <p:nvPr/>
        </p:nvSpPr>
        <p:spPr bwMode="auto">
          <a:xfrm>
            <a:off x="4213225" y="3027363"/>
            <a:ext cx="1093788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3" name="Line 169"/>
          <p:cNvSpPr>
            <a:spLocks noChangeShapeType="1"/>
          </p:cNvSpPr>
          <p:nvPr/>
        </p:nvSpPr>
        <p:spPr bwMode="auto">
          <a:xfrm>
            <a:off x="4213225" y="3027363"/>
            <a:ext cx="109378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4" name="Rectangle 170"/>
          <p:cNvSpPr>
            <a:spLocks noChangeArrowheads="1"/>
          </p:cNvSpPr>
          <p:nvPr/>
        </p:nvSpPr>
        <p:spPr bwMode="auto">
          <a:xfrm>
            <a:off x="4681538" y="3027363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5" name="Line 171"/>
          <p:cNvSpPr>
            <a:spLocks noChangeShapeType="1"/>
          </p:cNvSpPr>
          <p:nvPr/>
        </p:nvSpPr>
        <p:spPr bwMode="auto">
          <a:xfrm>
            <a:off x="5307013" y="302736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6" name="Line 172"/>
          <p:cNvSpPr>
            <a:spLocks noChangeShapeType="1"/>
          </p:cNvSpPr>
          <p:nvPr/>
        </p:nvSpPr>
        <p:spPr bwMode="auto">
          <a:xfrm>
            <a:off x="5307013" y="3027363"/>
            <a:ext cx="1587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7" name="Rectangle 173"/>
          <p:cNvSpPr>
            <a:spLocks noChangeArrowheads="1"/>
          </p:cNvSpPr>
          <p:nvPr/>
        </p:nvSpPr>
        <p:spPr bwMode="auto">
          <a:xfrm>
            <a:off x="5316538" y="3027363"/>
            <a:ext cx="8731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8" name="Line 174"/>
          <p:cNvSpPr>
            <a:spLocks noChangeShapeType="1"/>
          </p:cNvSpPr>
          <p:nvPr/>
        </p:nvSpPr>
        <p:spPr bwMode="auto">
          <a:xfrm>
            <a:off x="5316538" y="3027363"/>
            <a:ext cx="8731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9" name="Rectangle 175"/>
          <p:cNvSpPr>
            <a:spLocks noChangeArrowheads="1"/>
          </p:cNvSpPr>
          <p:nvPr/>
        </p:nvSpPr>
        <p:spPr bwMode="auto">
          <a:xfrm>
            <a:off x="6189663" y="3027363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0" name="Line 176"/>
          <p:cNvSpPr>
            <a:spLocks noChangeShapeType="1"/>
          </p:cNvSpPr>
          <p:nvPr/>
        </p:nvSpPr>
        <p:spPr bwMode="auto">
          <a:xfrm>
            <a:off x="6189663" y="3027363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1" name="Line 177"/>
          <p:cNvSpPr>
            <a:spLocks noChangeShapeType="1"/>
          </p:cNvSpPr>
          <p:nvPr/>
        </p:nvSpPr>
        <p:spPr bwMode="auto">
          <a:xfrm>
            <a:off x="6189663" y="3027363"/>
            <a:ext cx="1587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2" name="Rectangle 178"/>
          <p:cNvSpPr>
            <a:spLocks noChangeArrowheads="1"/>
          </p:cNvSpPr>
          <p:nvPr/>
        </p:nvSpPr>
        <p:spPr bwMode="auto">
          <a:xfrm>
            <a:off x="6199188" y="3027363"/>
            <a:ext cx="10382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3" name="Line 179"/>
          <p:cNvSpPr>
            <a:spLocks noChangeShapeType="1"/>
          </p:cNvSpPr>
          <p:nvPr/>
        </p:nvSpPr>
        <p:spPr bwMode="auto">
          <a:xfrm>
            <a:off x="6199188" y="3027363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4" name="Rectangle 180"/>
          <p:cNvSpPr>
            <a:spLocks noChangeArrowheads="1"/>
          </p:cNvSpPr>
          <p:nvPr/>
        </p:nvSpPr>
        <p:spPr bwMode="auto">
          <a:xfrm>
            <a:off x="6611938" y="3027363"/>
            <a:ext cx="7937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5" name="Line 181"/>
          <p:cNvSpPr>
            <a:spLocks noChangeShapeType="1"/>
          </p:cNvSpPr>
          <p:nvPr/>
        </p:nvSpPr>
        <p:spPr bwMode="auto">
          <a:xfrm>
            <a:off x="7237413" y="3027363"/>
            <a:ext cx="793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6" name="Line 182"/>
          <p:cNvSpPr>
            <a:spLocks noChangeShapeType="1"/>
          </p:cNvSpPr>
          <p:nvPr/>
        </p:nvSpPr>
        <p:spPr bwMode="auto">
          <a:xfrm>
            <a:off x="7237413" y="3027363"/>
            <a:ext cx="1587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7" name="Rectangle 183"/>
          <p:cNvSpPr>
            <a:spLocks noChangeArrowheads="1"/>
          </p:cNvSpPr>
          <p:nvPr/>
        </p:nvSpPr>
        <p:spPr bwMode="auto">
          <a:xfrm>
            <a:off x="1082675" y="3035300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8" name="Line 184"/>
          <p:cNvSpPr>
            <a:spLocks noChangeShapeType="1"/>
          </p:cNvSpPr>
          <p:nvPr/>
        </p:nvSpPr>
        <p:spPr bwMode="auto">
          <a:xfrm>
            <a:off x="1082675" y="303530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9" name="Rectangle 185"/>
          <p:cNvSpPr>
            <a:spLocks noChangeArrowheads="1"/>
          </p:cNvSpPr>
          <p:nvPr/>
        </p:nvSpPr>
        <p:spPr bwMode="auto">
          <a:xfrm>
            <a:off x="2108200" y="303530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0" name="Line 186"/>
          <p:cNvSpPr>
            <a:spLocks noChangeShapeType="1"/>
          </p:cNvSpPr>
          <p:nvPr/>
        </p:nvSpPr>
        <p:spPr bwMode="auto">
          <a:xfrm>
            <a:off x="2108200" y="303530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1" name="Rectangle 187"/>
          <p:cNvSpPr>
            <a:spLocks noChangeArrowheads="1"/>
          </p:cNvSpPr>
          <p:nvPr/>
        </p:nvSpPr>
        <p:spPr bwMode="auto">
          <a:xfrm>
            <a:off x="3155950" y="3035300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2" name="Line 188"/>
          <p:cNvSpPr>
            <a:spLocks noChangeShapeType="1"/>
          </p:cNvSpPr>
          <p:nvPr/>
        </p:nvSpPr>
        <p:spPr bwMode="auto">
          <a:xfrm>
            <a:off x="3155950" y="303530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3" name="Rectangle 189"/>
          <p:cNvSpPr>
            <a:spLocks noChangeArrowheads="1"/>
          </p:cNvSpPr>
          <p:nvPr/>
        </p:nvSpPr>
        <p:spPr bwMode="auto">
          <a:xfrm>
            <a:off x="4203700" y="303530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4" name="Line 190"/>
          <p:cNvSpPr>
            <a:spLocks noChangeShapeType="1"/>
          </p:cNvSpPr>
          <p:nvPr/>
        </p:nvSpPr>
        <p:spPr bwMode="auto">
          <a:xfrm>
            <a:off x="4203700" y="303530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5" name="Rectangle 191"/>
          <p:cNvSpPr>
            <a:spLocks noChangeArrowheads="1"/>
          </p:cNvSpPr>
          <p:nvPr/>
        </p:nvSpPr>
        <p:spPr bwMode="auto">
          <a:xfrm>
            <a:off x="4681538" y="303530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6" name="Line 192"/>
          <p:cNvSpPr>
            <a:spLocks noChangeShapeType="1"/>
          </p:cNvSpPr>
          <p:nvPr/>
        </p:nvSpPr>
        <p:spPr bwMode="auto">
          <a:xfrm>
            <a:off x="5307013" y="3035300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7" name="Rectangle 193"/>
          <p:cNvSpPr>
            <a:spLocks noChangeArrowheads="1"/>
          </p:cNvSpPr>
          <p:nvPr/>
        </p:nvSpPr>
        <p:spPr bwMode="auto">
          <a:xfrm>
            <a:off x="6189663" y="303530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8" name="Line 194"/>
          <p:cNvSpPr>
            <a:spLocks noChangeShapeType="1"/>
          </p:cNvSpPr>
          <p:nvPr/>
        </p:nvSpPr>
        <p:spPr bwMode="auto">
          <a:xfrm>
            <a:off x="6189663" y="3035300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9" name="Rectangle 195"/>
          <p:cNvSpPr>
            <a:spLocks noChangeArrowheads="1"/>
          </p:cNvSpPr>
          <p:nvPr/>
        </p:nvSpPr>
        <p:spPr bwMode="auto">
          <a:xfrm>
            <a:off x="6611938" y="3035300"/>
            <a:ext cx="7937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0" name="Line 196"/>
          <p:cNvSpPr>
            <a:spLocks noChangeShapeType="1"/>
          </p:cNvSpPr>
          <p:nvPr/>
        </p:nvSpPr>
        <p:spPr bwMode="auto">
          <a:xfrm>
            <a:off x="7237413" y="3035300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1" name="Rectangle 197"/>
          <p:cNvSpPr>
            <a:spLocks noChangeArrowheads="1"/>
          </p:cNvSpPr>
          <p:nvPr/>
        </p:nvSpPr>
        <p:spPr bwMode="auto">
          <a:xfrm>
            <a:off x="1108075" y="3397250"/>
            <a:ext cx="8651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El Salvador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462" name="Rectangle 198"/>
          <p:cNvSpPr>
            <a:spLocks noChangeArrowheads="1"/>
          </p:cNvSpPr>
          <p:nvPr/>
        </p:nvSpPr>
        <p:spPr bwMode="auto">
          <a:xfrm>
            <a:off x="1082675" y="3321050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3" name="Line 199"/>
          <p:cNvSpPr>
            <a:spLocks noChangeShapeType="1"/>
          </p:cNvSpPr>
          <p:nvPr/>
        </p:nvSpPr>
        <p:spPr bwMode="auto">
          <a:xfrm>
            <a:off x="1082675" y="3321050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4" name="Line 200"/>
          <p:cNvSpPr>
            <a:spLocks noChangeShapeType="1"/>
          </p:cNvSpPr>
          <p:nvPr/>
        </p:nvSpPr>
        <p:spPr bwMode="auto">
          <a:xfrm>
            <a:off x="1082675" y="3321050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5" name="Rectangle 201"/>
          <p:cNvSpPr>
            <a:spLocks noChangeArrowheads="1"/>
          </p:cNvSpPr>
          <p:nvPr/>
        </p:nvSpPr>
        <p:spPr bwMode="auto">
          <a:xfrm>
            <a:off x="1090613" y="3321050"/>
            <a:ext cx="101758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6" name="Line 202"/>
          <p:cNvSpPr>
            <a:spLocks noChangeShapeType="1"/>
          </p:cNvSpPr>
          <p:nvPr/>
        </p:nvSpPr>
        <p:spPr bwMode="auto">
          <a:xfrm>
            <a:off x="1090613" y="3321050"/>
            <a:ext cx="101758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7" name="Rectangle 203"/>
          <p:cNvSpPr>
            <a:spLocks noChangeArrowheads="1"/>
          </p:cNvSpPr>
          <p:nvPr/>
        </p:nvSpPr>
        <p:spPr bwMode="auto">
          <a:xfrm>
            <a:off x="2108200" y="3321050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8" name="Line 204"/>
          <p:cNvSpPr>
            <a:spLocks noChangeShapeType="1"/>
          </p:cNvSpPr>
          <p:nvPr/>
        </p:nvSpPr>
        <p:spPr bwMode="auto">
          <a:xfrm>
            <a:off x="2108200" y="332105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9" name="Line 205"/>
          <p:cNvSpPr>
            <a:spLocks noChangeShapeType="1"/>
          </p:cNvSpPr>
          <p:nvPr/>
        </p:nvSpPr>
        <p:spPr bwMode="auto">
          <a:xfrm>
            <a:off x="2108200" y="3321050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0" name="Rectangle 206"/>
          <p:cNvSpPr>
            <a:spLocks noChangeArrowheads="1"/>
          </p:cNvSpPr>
          <p:nvPr/>
        </p:nvSpPr>
        <p:spPr bwMode="auto">
          <a:xfrm>
            <a:off x="2117725" y="3321050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1" name="Line 207"/>
          <p:cNvSpPr>
            <a:spLocks noChangeShapeType="1"/>
          </p:cNvSpPr>
          <p:nvPr/>
        </p:nvSpPr>
        <p:spPr bwMode="auto">
          <a:xfrm>
            <a:off x="2117725" y="3321050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2" name="Rectangle 208"/>
          <p:cNvSpPr>
            <a:spLocks noChangeArrowheads="1"/>
          </p:cNvSpPr>
          <p:nvPr/>
        </p:nvSpPr>
        <p:spPr bwMode="auto">
          <a:xfrm>
            <a:off x="3155950" y="3321050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3" name="Line 209"/>
          <p:cNvSpPr>
            <a:spLocks noChangeShapeType="1"/>
          </p:cNvSpPr>
          <p:nvPr/>
        </p:nvSpPr>
        <p:spPr bwMode="auto">
          <a:xfrm>
            <a:off x="3155950" y="3321050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4" name="Line 210"/>
          <p:cNvSpPr>
            <a:spLocks noChangeShapeType="1"/>
          </p:cNvSpPr>
          <p:nvPr/>
        </p:nvSpPr>
        <p:spPr bwMode="auto">
          <a:xfrm>
            <a:off x="3155950" y="3321050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5" name="Rectangle 211"/>
          <p:cNvSpPr>
            <a:spLocks noChangeArrowheads="1"/>
          </p:cNvSpPr>
          <p:nvPr/>
        </p:nvSpPr>
        <p:spPr bwMode="auto">
          <a:xfrm>
            <a:off x="3163888" y="3321050"/>
            <a:ext cx="1039812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6" name="Line 212"/>
          <p:cNvSpPr>
            <a:spLocks noChangeShapeType="1"/>
          </p:cNvSpPr>
          <p:nvPr/>
        </p:nvSpPr>
        <p:spPr bwMode="auto">
          <a:xfrm>
            <a:off x="3163888" y="3321050"/>
            <a:ext cx="1039812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7" name="Rectangle 213"/>
          <p:cNvSpPr>
            <a:spLocks noChangeArrowheads="1"/>
          </p:cNvSpPr>
          <p:nvPr/>
        </p:nvSpPr>
        <p:spPr bwMode="auto">
          <a:xfrm>
            <a:off x="4203700" y="3321050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8" name="Line 214"/>
          <p:cNvSpPr>
            <a:spLocks noChangeShapeType="1"/>
          </p:cNvSpPr>
          <p:nvPr/>
        </p:nvSpPr>
        <p:spPr bwMode="auto">
          <a:xfrm>
            <a:off x="4203700" y="332105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9" name="Line 215"/>
          <p:cNvSpPr>
            <a:spLocks noChangeShapeType="1"/>
          </p:cNvSpPr>
          <p:nvPr/>
        </p:nvSpPr>
        <p:spPr bwMode="auto">
          <a:xfrm>
            <a:off x="4203700" y="3321050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0" name="Rectangle 216"/>
          <p:cNvSpPr>
            <a:spLocks noChangeArrowheads="1"/>
          </p:cNvSpPr>
          <p:nvPr/>
        </p:nvSpPr>
        <p:spPr bwMode="auto">
          <a:xfrm>
            <a:off x="4213225" y="3321050"/>
            <a:ext cx="109378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1" name="Line 217"/>
          <p:cNvSpPr>
            <a:spLocks noChangeShapeType="1"/>
          </p:cNvSpPr>
          <p:nvPr/>
        </p:nvSpPr>
        <p:spPr bwMode="auto">
          <a:xfrm>
            <a:off x="4213225" y="3321050"/>
            <a:ext cx="109378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2" name="Rectangle 218"/>
          <p:cNvSpPr>
            <a:spLocks noChangeArrowheads="1"/>
          </p:cNvSpPr>
          <p:nvPr/>
        </p:nvSpPr>
        <p:spPr bwMode="auto">
          <a:xfrm>
            <a:off x="4681538" y="3321050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3" name="Line 219"/>
          <p:cNvSpPr>
            <a:spLocks noChangeShapeType="1"/>
          </p:cNvSpPr>
          <p:nvPr/>
        </p:nvSpPr>
        <p:spPr bwMode="auto">
          <a:xfrm>
            <a:off x="5307013" y="332105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4" name="Line 220"/>
          <p:cNvSpPr>
            <a:spLocks noChangeShapeType="1"/>
          </p:cNvSpPr>
          <p:nvPr/>
        </p:nvSpPr>
        <p:spPr bwMode="auto">
          <a:xfrm>
            <a:off x="5307013" y="3321050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5" name="Rectangle 221"/>
          <p:cNvSpPr>
            <a:spLocks noChangeArrowheads="1"/>
          </p:cNvSpPr>
          <p:nvPr/>
        </p:nvSpPr>
        <p:spPr bwMode="auto">
          <a:xfrm>
            <a:off x="5316538" y="3321050"/>
            <a:ext cx="8731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6" name="Line 222"/>
          <p:cNvSpPr>
            <a:spLocks noChangeShapeType="1"/>
          </p:cNvSpPr>
          <p:nvPr/>
        </p:nvSpPr>
        <p:spPr bwMode="auto">
          <a:xfrm>
            <a:off x="5316538" y="3321050"/>
            <a:ext cx="8731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7" name="Rectangle 223"/>
          <p:cNvSpPr>
            <a:spLocks noChangeArrowheads="1"/>
          </p:cNvSpPr>
          <p:nvPr/>
        </p:nvSpPr>
        <p:spPr bwMode="auto">
          <a:xfrm>
            <a:off x="6189663" y="3321050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8" name="Line 224"/>
          <p:cNvSpPr>
            <a:spLocks noChangeShapeType="1"/>
          </p:cNvSpPr>
          <p:nvPr/>
        </p:nvSpPr>
        <p:spPr bwMode="auto">
          <a:xfrm>
            <a:off x="6189663" y="332105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9" name="Line 225"/>
          <p:cNvSpPr>
            <a:spLocks noChangeShapeType="1"/>
          </p:cNvSpPr>
          <p:nvPr/>
        </p:nvSpPr>
        <p:spPr bwMode="auto">
          <a:xfrm>
            <a:off x="6189663" y="3321050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0" name="Rectangle 226"/>
          <p:cNvSpPr>
            <a:spLocks noChangeArrowheads="1"/>
          </p:cNvSpPr>
          <p:nvPr/>
        </p:nvSpPr>
        <p:spPr bwMode="auto">
          <a:xfrm>
            <a:off x="6199188" y="3321050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1" name="Line 227"/>
          <p:cNvSpPr>
            <a:spLocks noChangeShapeType="1"/>
          </p:cNvSpPr>
          <p:nvPr/>
        </p:nvSpPr>
        <p:spPr bwMode="auto">
          <a:xfrm>
            <a:off x="6199188" y="3321050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2" name="Rectangle 228"/>
          <p:cNvSpPr>
            <a:spLocks noChangeArrowheads="1"/>
          </p:cNvSpPr>
          <p:nvPr/>
        </p:nvSpPr>
        <p:spPr bwMode="auto">
          <a:xfrm>
            <a:off x="6611938" y="3321050"/>
            <a:ext cx="793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3" name="Line 229"/>
          <p:cNvSpPr>
            <a:spLocks noChangeShapeType="1"/>
          </p:cNvSpPr>
          <p:nvPr/>
        </p:nvSpPr>
        <p:spPr bwMode="auto">
          <a:xfrm>
            <a:off x="7237413" y="3321050"/>
            <a:ext cx="793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4" name="Line 230"/>
          <p:cNvSpPr>
            <a:spLocks noChangeShapeType="1"/>
          </p:cNvSpPr>
          <p:nvPr/>
        </p:nvSpPr>
        <p:spPr bwMode="auto">
          <a:xfrm>
            <a:off x="7237413" y="3321050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5" name="Rectangle 231"/>
          <p:cNvSpPr>
            <a:spLocks noChangeArrowheads="1"/>
          </p:cNvSpPr>
          <p:nvPr/>
        </p:nvSpPr>
        <p:spPr bwMode="auto">
          <a:xfrm>
            <a:off x="7245350" y="3321050"/>
            <a:ext cx="984250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6" name="Rectangle 232"/>
          <p:cNvSpPr>
            <a:spLocks noChangeArrowheads="1"/>
          </p:cNvSpPr>
          <p:nvPr/>
        </p:nvSpPr>
        <p:spPr bwMode="auto">
          <a:xfrm>
            <a:off x="1082675" y="3330575"/>
            <a:ext cx="7938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7" name="Line 233"/>
          <p:cNvSpPr>
            <a:spLocks noChangeShapeType="1"/>
          </p:cNvSpPr>
          <p:nvPr/>
        </p:nvSpPr>
        <p:spPr bwMode="auto">
          <a:xfrm>
            <a:off x="1082675" y="3330575"/>
            <a:ext cx="1588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8" name="Rectangle 234"/>
          <p:cNvSpPr>
            <a:spLocks noChangeArrowheads="1"/>
          </p:cNvSpPr>
          <p:nvPr/>
        </p:nvSpPr>
        <p:spPr bwMode="auto">
          <a:xfrm>
            <a:off x="2108200" y="3330575"/>
            <a:ext cx="9525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9" name="Line 235"/>
          <p:cNvSpPr>
            <a:spLocks noChangeShapeType="1"/>
          </p:cNvSpPr>
          <p:nvPr/>
        </p:nvSpPr>
        <p:spPr bwMode="auto">
          <a:xfrm>
            <a:off x="2108200" y="3330575"/>
            <a:ext cx="1588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0" name="Rectangle 236"/>
          <p:cNvSpPr>
            <a:spLocks noChangeArrowheads="1"/>
          </p:cNvSpPr>
          <p:nvPr/>
        </p:nvSpPr>
        <p:spPr bwMode="auto">
          <a:xfrm>
            <a:off x="3155950" y="3330575"/>
            <a:ext cx="7938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1" name="Line 237"/>
          <p:cNvSpPr>
            <a:spLocks noChangeShapeType="1"/>
          </p:cNvSpPr>
          <p:nvPr/>
        </p:nvSpPr>
        <p:spPr bwMode="auto">
          <a:xfrm>
            <a:off x="3155950" y="3330575"/>
            <a:ext cx="1588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2" name="Rectangle 238"/>
          <p:cNvSpPr>
            <a:spLocks noChangeArrowheads="1"/>
          </p:cNvSpPr>
          <p:nvPr/>
        </p:nvSpPr>
        <p:spPr bwMode="auto">
          <a:xfrm>
            <a:off x="4203700" y="3330575"/>
            <a:ext cx="9525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3" name="Line 239"/>
          <p:cNvSpPr>
            <a:spLocks noChangeShapeType="1"/>
          </p:cNvSpPr>
          <p:nvPr/>
        </p:nvSpPr>
        <p:spPr bwMode="auto">
          <a:xfrm>
            <a:off x="4203700" y="3330575"/>
            <a:ext cx="1588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4" name="Rectangle 240"/>
          <p:cNvSpPr>
            <a:spLocks noChangeArrowheads="1"/>
          </p:cNvSpPr>
          <p:nvPr/>
        </p:nvSpPr>
        <p:spPr bwMode="auto">
          <a:xfrm>
            <a:off x="4681538" y="3330575"/>
            <a:ext cx="9525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5" name="Line 241"/>
          <p:cNvSpPr>
            <a:spLocks noChangeShapeType="1"/>
          </p:cNvSpPr>
          <p:nvPr/>
        </p:nvSpPr>
        <p:spPr bwMode="auto">
          <a:xfrm>
            <a:off x="5307013" y="3330575"/>
            <a:ext cx="1587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6" name="Rectangle 242"/>
          <p:cNvSpPr>
            <a:spLocks noChangeArrowheads="1"/>
          </p:cNvSpPr>
          <p:nvPr/>
        </p:nvSpPr>
        <p:spPr bwMode="auto">
          <a:xfrm>
            <a:off x="6189663" y="3330575"/>
            <a:ext cx="9525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7" name="Line 243"/>
          <p:cNvSpPr>
            <a:spLocks noChangeShapeType="1"/>
          </p:cNvSpPr>
          <p:nvPr/>
        </p:nvSpPr>
        <p:spPr bwMode="auto">
          <a:xfrm>
            <a:off x="6189663" y="3330575"/>
            <a:ext cx="1587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8" name="Rectangle 244"/>
          <p:cNvSpPr>
            <a:spLocks noChangeArrowheads="1"/>
          </p:cNvSpPr>
          <p:nvPr/>
        </p:nvSpPr>
        <p:spPr bwMode="auto">
          <a:xfrm>
            <a:off x="6611938" y="3330575"/>
            <a:ext cx="7937" cy="28416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9" name="Line 245"/>
          <p:cNvSpPr>
            <a:spLocks noChangeShapeType="1"/>
          </p:cNvSpPr>
          <p:nvPr/>
        </p:nvSpPr>
        <p:spPr bwMode="auto">
          <a:xfrm>
            <a:off x="7237413" y="3330575"/>
            <a:ext cx="1587" cy="284163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0" name="Rectangle 246"/>
          <p:cNvSpPr>
            <a:spLocks noChangeArrowheads="1"/>
          </p:cNvSpPr>
          <p:nvPr/>
        </p:nvSpPr>
        <p:spPr bwMode="auto">
          <a:xfrm>
            <a:off x="1109663" y="3690938"/>
            <a:ext cx="8302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Guatemala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511" name="Rectangle 247"/>
          <p:cNvSpPr>
            <a:spLocks noChangeArrowheads="1"/>
          </p:cNvSpPr>
          <p:nvPr/>
        </p:nvSpPr>
        <p:spPr bwMode="auto">
          <a:xfrm>
            <a:off x="457200" y="3614738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2" name="Line 248"/>
          <p:cNvSpPr>
            <a:spLocks noChangeShapeType="1"/>
          </p:cNvSpPr>
          <p:nvPr/>
        </p:nvSpPr>
        <p:spPr bwMode="auto">
          <a:xfrm>
            <a:off x="1082675" y="3614738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3" name="Line 249"/>
          <p:cNvSpPr>
            <a:spLocks noChangeShapeType="1"/>
          </p:cNvSpPr>
          <p:nvPr/>
        </p:nvSpPr>
        <p:spPr bwMode="auto">
          <a:xfrm>
            <a:off x="1082675" y="3614738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4" name="Rectangle 250"/>
          <p:cNvSpPr>
            <a:spLocks noChangeArrowheads="1"/>
          </p:cNvSpPr>
          <p:nvPr/>
        </p:nvSpPr>
        <p:spPr bwMode="auto">
          <a:xfrm>
            <a:off x="465138" y="3614738"/>
            <a:ext cx="101758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5" name="Line 251"/>
          <p:cNvSpPr>
            <a:spLocks noChangeShapeType="1"/>
          </p:cNvSpPr>
          <p:nvPr/>
        </p:nvSpPr>
        <p:spPr bwMode="auto">
          <a:xfrm>
            <a:off x="1090613" y="3614738"/>
            <a:ext cx="101758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6" name="Rectangle 252"/>
          <p:cNvSpPr>
            <a:spLocks noChangeArrowheads="1"/>
          </p:cNvSpPr>
          <p:nvPr/>
        </p:nvSpPr>
        <p:spPr bwMode="auto">
          <a:xfrm>
            <a:off x="1482725" y="36147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7" name="Line 253"/>
          <p:cNvSpPr>
            <a:spLocks noChangeShapeType="1"/>
          </p:cNvSpPr>
          <p:nvPr/>
        </p:nvSpPr>
        <p:spPr bwMode="auto">
          <a:xfrm>
            <a:off x="2108200" y="361473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8" name="Line 254"/>
          <p:cNvSpPr>
            <a:spLocks noChangeShapeType="1"/>
          </p:cNvSpPr>
          <p:nvPr/>
        </p:nvSpPr>
        <p:spPr bwMode="auto">
          <a:xfrm>
            <a:off x="2108200" y="3614738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9" name="Rectangle 255"/>
          <p:cNvSpPr>
            <a:spLocks noChangeArrowheads="1"/>
          </p:cNvSpPr>
          <p:nvPr/>
        </p:nvSpPr>
        <p:spPr bwMode="auto">
          <a:xfrm>
            <a:off x="1492250" y="3614738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0" name="Line 256"/>
          <p:cNvSpPr>
            <a:spLocks noChangeShapeType="1"/>
          </p:cNvSpPr>
          <p:nvPr/>
        </p:nvSpPr>
        <p:spPr bwMode="auto">
          <a:xfrm>
            <a:off x="2117725" y="3614738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1" name="Rectangle 257"/>
          <p:cNvSpPr>
            <a:spLocks noChangeArrowheads="1"/>
          </p:cNvSpPr>
          <p:nvPr/>
        </p:nvSpPr>
        <p:spPr bwMode="auto">
          <a:xfrm>
            <a:off x="2530475" y="3614738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2" name="Line 258"/>
          <p:cNvSpPr>
            <a:spLocks noChangeShapeType="1"/>
          </p:cNvSpPr>
          <p:nvPr/>
        </p:nvSpPr>
        <p:spPr bwMode="auto">
          <a:xfrm>
            <a:off x="3155950" y="3614738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3" name="Line 259"/>
          <p:cNvSpPr>
            <a:spLocks noChangeShapeType="1"/>
          </p:cNvSpPr>
          <p:nvPr/>
        </p:nvSpPr>
        <p:spPr bwMode="auto">
          <a:xfrm>
            <a:off x="3155950" y="3614738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4" name="Rectangle 260"/>
          <p:cNvSpPr>
            <a:spLocks noChangeArrowheads="1"/>
          </p:cNvSpPr>
          <p:nvPr/>
        </p:nvSpPr>
        <p:spPr bwMode="auto">
          <a:xfrm>
            <a:off x="2538413" y="3614738"/>
            <a:ext cx="1039812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5" name="Line 261"/>
          <p:cNvSpPr>
            <a:spLocks noChangeShapeType="1"/>
          </p:cNvSpPr>
          <p:nvPr/>
        </p:nvSpPr>
        <p:spPr bwMode="auto">
          <a:xfrm>
            <a:off x="3163888" y="3614738"/>
            <a:ext cx="1039812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6" name="Rectangle 262"/>
          <p:cNvSpPr>
            <a:spLocks noChangeArrowheads="1"/>
          </p:cNvSpPr>
          <p:nvPr/>
        </p:nvSpPr>
        <p:spPr bwMode="auto">
          <a:xfrm>
            <a:off x="3578225" y="36147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7" name="Line 263"/>
          <p:cNvSpPr>
            <a:spLocks noChangeShapeType="1"/>
          </p:cNvSpPr>
          <p:nvPr/>
        </p:nvSpPr>
        <p:spPr bwMode="auto">
          <a:xfrm>
            <a:off x="4203700" y="361473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8" name="Line 264"/>
          <p:cNvSpPr>
            <a:spLocks noChangeShapeType="1"/>
          </p:cNvSpPr>
          <p:nvPr/>
        </p:nvSpPr>
        <p:spPr bwMode="auto">
          <a:xfrm>
            <a:off x="4203700" y="3614738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9" name="Rectangle 265"/>
          <p:cNvSpPr>
            <a:spLocks noChangeArrowheads="1"/>
          </p:cNvSpPr>
          <p:nvPr/>
        </p:nvSpPr>
        <p:spPr bwMode="auto">
          <a:xfrm>
            <a:off x="3587750" y="3614738"/>
            <a:ext cx="109378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0" name="Line 266"/>
          <p:cNvSpPr>
            <a:spLocks noChangeShapeType="1"/>
          </p:cNvSpPr>
          <p:nvPr/>
        </p:nvSpPr>
        <p:spPr bwMode="auto">
          <a:xfrm>
            <a:off x="4213225" y="3614738"/>
            <a:ext cx="109378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1" name="Rectangle 267"/>
          <p:cNvSpPr>
            <a:spLocks noChangeArrowheads="1"/>
          </p:cNvSpPr>
          <p:nvPr/>
        </p:nvSpPr>
        <p:spPr bwMode="auto">
          <a:xfrm>
            <a:off x="4681538" y="36147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2" name="Line 268"/>
          <p:cNvSpPr>
            <a:spLocks noChangeShapeType="1"/>
          </p:cNvSpPr>
          <p:nvPr/>
        </p:nvSpPr>
        <p:spPr bwMode="auto">
          <a:xfrm>
            <a:off x="5307013" y="361473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3" name="Line 269"/>
          <p:cNvSpPr>
            <a:spLocks noChangeShapeType="1"/>
          </p:cNvSpPr>
          <p:nvPr/>
        </p:nvSpPr>
        <p:spPr bwMode="auto">
          <a:xfrm>
            <a:off x="5307013" y="3614738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4" name="Rectangle 270"/>
          <p:cNvSpPr>
            <a:spLocks noChangeArrowheads="1"/>
          </p:cNvSpPr>
          <p:nvPr/>
        </p:nvSpPr>
        <p:spPr bwMode="auto">
          <a:xfrm>
            <a:off x="4691063" y="3614738"/>
            <a:ext cx="8731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5" name="Line 271"/>
          <p:cNvSpPr>
            <a:spLocks noChangeShapeType="1"/>
          </p:cNvSpPr>
          <p:nvPr/>
        </p:nvSpPr>
        <p:spPr bwMode="auto">
          <a:xfrm>
            <a:off x="5316538" y="3614738"/>
            <a:ext cx="8731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6" name="Rectangle 272"/>
          <p:cNvSpPr>
            <a:spLocks noChangeArrowheads="1"/>
          </p:cNvSpPr>
          <p:nvPr/>
        </p:nvSpPr>
        <p:spPr bwMode="auto">
          <a:xfrm>
            <a:off x="5564188" y="36147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7" name="Line 273"/>
          <p:cNvSpPr>
            <a:spLocks noChangeShapeType="1"/>
          </p:cNvSpPr>
          <p:nvPr/>
        </p:nvSpPr>
        <p:spPr bwMode="auto">
          <a:xfrm>
            <a:off x="6189663" y="361473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8" name="Line 274"/>
          <p:cNvSpPr>
            <a:spLocks noChangeShapeType="1"/>
          </p:cNvSpPr>
          <p:nvPr/>
        </p:nvSpPr>
        <p:spPr bwMode="auto">
          <a:xfrm>
            <a:off x="6189663" y="3614738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9" name="Rectangle 275"/>
          <p:cNvSpPr>
            <a:spLocks noChangeArrowheads="1"/>
          </p:cNvSpPr>
          <p:nvPr/>
        </p:nvSpPr>
        <p:spPr bwMode="auto">
          <a:xfrm>
            <a:off x="5573713" y="3614738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0" name="Line 276"/>
          <p:cNvSpPr>
            <a:spLocks noChangeShapeType="1"/>
          </p:cNvSpPr>
          <p:nvPr/>
        </p:nvSpPr>
        <p:spPr bwMode="auto">
          <a:xfrm>
            <a:off x="6199188" y="3614738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1" name="Rectangle 277"/>
          <p:cNvSpPr>
            <a:spLocks noChangeArrowheads="1"/>
          </p:cNvSpPr>
          <p:nvPr/>
        </p:nvSpPr>
        <p:spPr bwMode="auto">
          <a:xfrm>
            <a:off x="6611938" y="3614738"/>
            <a:ext cx="793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2" name="Line 278"/>
          <p:cNvSpPr>
            <a:spLocks noChangeShapeType="1"/>
          </p:cNvSpPr>
          <p:nvPr/>
        </p:nvSpPr>
        <p:spPr bwMode="auto">
          <a:xfrm>
            <a:off x="7237413" y="3614738"/>
            <a:ext cx="793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3" name="Line 279"/>
          <p:cNvSpPr>
            <a:spLocks noChangeShapeType="1"/>
          </p:cNvSpPr>
          <p:nvPr/>
        </p:nvSpPr>
        <p:spPr bwMode="auto">
          <a:xfrm>
            <a:off x="7237413" y="3614738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4" name="Rectangle 280"/>
          <p:cNvSpPr>
            <a:spLocks noChangeArrowheads="1"/>
          </p:cNvSpPr>
          <p:nvPr/>
        </p:nvSpPr>
        <p:spPr bwMode="auto">
          <a:xfrm>
            <a:off x="6619875" y="3614738"/>
            <a:ext cx="984250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5" name="Rectangle 281"/>
          <p:cNvSpPr>
            <a:spLocks noChangeArrowheads="1"/>
          </p:cNvSpPr>
          <p:nvPr/>
        </p:nvSpPr>
        <p:spPr bwMode="auto">
          <a:xfrm>
            <a:off x="7604125" y="3614738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6" name="Rectangle 282"/>
          <p:cNvSpPr>
            <a:spLocks noChangeArrowheads="1"/>
          </p:cNvSpPr>
          <p:nvPr/>
        </p:nvSpPr>
        <p:spPr bwMode="auto">
          <a:xfrm>
            <a:off x="7613650" y="3614738"/>
            <a:ext cx="939800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7" name="Rectangle 283"/>
          <p:cNvSpPr>
            <a:spLocks noChangeArrowheads="1"/>
          </p:cNvSpPr>
          <p:nvPr/>
        </p:nvSpPr>
        <p:spPr bwMode="auto">
          <a:xfrm>
            <a:off x="8553450" y="3614738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8" name="Rectangle 284"/>
          <p:cNvSpPr>
            <a:spLocks noChangeArrowheads="1"/>
          </p:cNvSpPr>
          <p:nvPr/>
        </p:nvSpPr>
        <p:spPr bwMode="auto">
          <a:xfrm>
            <a:off x="1082675" y="3624263"/>
            <a:ext cx="7938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9" name="Line 285"/>
          <p:cNvSpPr>
            <a:spLocks noChangeShapeType="1"/>
          </p:cNvSpPr>
          <p:nvPr/>
        </p:nvSpPr>
        <p:spPr bwMode="auto">
          <a:xfrm>
            <a:off x="1082675" y="3624263"/>
            <a:ext cx="1588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0" name="Rectangle 286"/>
          <p:cNvSpPr>
            <a:spLocks noChangeArrowheads="1"/>
          </p:cNvSpPr>
          <p:nvPr/>
        </p:nvSpPr>
        <p:spPr bwMode="auto">
          <a:xfrm>
            <a:off x="2108200" y="3624263"/>
            <a:ext cx="9525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1" name="Line 287"/>
          <p:cNvSpPr>
            <a:spLocks noChangeShapeType="1"/>
          </p:cNvSpPr>
          <p:nvPr/>
        </p:nvSpPr>
        <p:spPr bwMode="auto">
          <a:xfrm>
            <a:off x="2108200" y="3624263"/>
            <a:ext cx="1588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2" name="Rectangle 288"/>
          <p:cNvSpPr>
            <a:spLocks noChangeArrowheads="1"/>
          </p:cNvSpPr>
          <p:nvPr/>
        </p:nvSpPr>
        <p:spPr bwMode="auto">
          <a:xfrm>
            <a:off x="3155950" y="3624263"/>
            <a:ext cx="7938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3" name="Line 289"/>
          <p:cNvSpPr>
            <a:spLocks noChangeShapeType="1"/>
          </p:cNvSpPr>
          <p:nvPr/>
        </p:nvSpPr>
        <p:spPr bwMode="auto">
          <a:xfrm>
            <a:off x="3155950" y="3624263"/>
            <a:ext cx="1588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4" name="Rectangle 290"/>
          <p:cNvSpPr>
            <a:spLocks noChangeArrowheads="1"/>
          </p:cNvSpPr>
          <p:nvPr/>
        </p:nvSpPr>
        <p:spPr bwMode="auto">
          <a:xfrm>
            <a:off x="4203700" y="3624263"/>
            <a:ext cx="9525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5" name="Line 291"/>
          <p:cNvSpPr>
            <a:spLocks noChangeShapeType="1"/>
          </p:cNvSpPr>
          <p:nvPr/>
        </p:nvSpPr>
        <p:spPr bwMode="auto">
          <a:xfrm>
            <a:off x="4203700" y="3624263"/>
            <a:ext cx="1588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6" name="Rectangle 292"/>
          <p:cNvSpPr>
            <a:spLocks noChangeArrowheads="1"/>
          </p:cNvSpPr>
          <p:nvPr/>
        </p:nvSpPr>
        <p:spPr bwMode="auto">
          <a:xfrm>
            <a:off x="4681538" y="3624263"/>
            <a:ext cx="9525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7" name="Line 293"/>
          <p:cNvSpPr>
            <a:spLocks noChangeShapeType="1"/>
          </p:cNvSpPr>
          <p:nvPr/>
        </p:nvSpPr>
        <p:spPr bwMode="auto">
          <a:xfrm>
            <a:off x="5307013" y="3624263"/>
            <a:ext cx="1587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8" name="Rectangle 294"/>
          <p:cNvSpPr>
            <a:spLocks noChangeArrowheads="1"/>
          </p:cNvSpPr>
          <p:nvPr/>
        </p:nvSpPr>
        <p:spPr bwMode="auto">
          <a:xfrm>
            <a:off x="6189663" y="3624263"/>
            <a:ext cx="9525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9" name="Line 295"/>
          <p:cNvSpPr>
            <a:spLocks noChangeShapeType="1"/>
          </p:cNvSpPr>
          <p:nvPr/>
        </p:nvSpPr>
        <p:spPr bwMode="auto">
          <a:xfrm>
            <a:off x="6189663" y="3624263"/>
            <a:ext cx="1587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0" name="Rectangle 296"/>
          <p:cNvSpPr>
            <a:spLocks noChangeArrowheads="1"/>
          </p:cNvSpPr>
          <p:nvPr/>
        </p:nvSpPr>
        <p:spPr bwMode="auto">
          <a:xfrm>
            <a:off x="6611938" y="3624263"/>
            <a:ext cx="7937" cy="28416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1" name="Line 297"/>
          <p:cNvSpPr>
            <a:spLocks noChangeShapeType="1"/>
          </p:cNvSpPr>
          <p:nvPr/>
        </p:nvSpPr>
        <p:spPr bwMode="auto">
          <a:xfrm>
            <a:off x="7237413" y="3624263"/>
            <a:ext cx="1587" cy="284162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2" name="Rectangle 298"/>
          <p:cNvSpPr>
            <a:spLocks noChangeArrowheads="1"/>
          </p:cNvSpPr>
          <p:nvPr/>
        </p:nvSpPr>
        <p:spPr bwMode="auto">
          <a:xfrm>
            <a:off x="1122363" y="3986213"/>
            <a:ext cx="7318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Honduras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563" name="Rectangle 299"/>
          <p:cNvSpPr>
            <a:spLocks noChangeArrowheads="1"/>
          </p:cNvSpPr>
          <p:nvPr/>
        </p:nvSpPr>
        <p:spPr bwMode="auto">
          <a:xfrm>
            <a:off x="1082675" y="3908425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4" name="Line 300"/>
          <p:cNvSpPr>
            <a:spLocks noChangeShapeType="1"/>
          </p:cNvSpPr>
          <p:nvPr/>
        </p:nvSpPr>
        <p:spPr bwMode="auto">
          <a:xfrm>
            <a:off x="1082675" y="390842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5" name="Line 301"/>
          <p:cNvSpPr>
            <a:spLocks noChangeShapeType="1"/>
          </p:cNvSpPr>
          <p:nvPr/>
        </p:nvSpPr>
        <p:spPr bwMode="auto">
          <a:xfrm>
            <a:off x="1082675" y="390842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6" name="Rectangle 302"/>
          <p:cNvSpPr>
            <a:spLocks noChangeArrowheads="1"/>
          </p:cNvSpPr>
          <p:nvPr/>
        </p:nvSpPr>
        <p:spPr bwMode="auto">
          <a:xfrm>
            <a:off x="1090613" y="3908425"/>
            <a:ext cx="101758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7" name="Line 303"/>
          <p:cNvSpPr>
            <a:spLocks noChangeShapeType="1"/>
          </p:cNvSpPr>
          <p:nvPr/>
        </p:nvSpPr>
        <p:spPr bwMode="auto">
          <a:xfrm>
            <a:off x="1090613" y="3908425"/>
            <a:ext cx="101758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8" name="Rectangle 304"/>
          <p:cNvSpPr>
            <a:spLocks noChangeArrowheads="1"/>
          </p:cNvSpPr>
          <p:nvPr/>
        </p:nvSpPr>
        <p:spPr bwMode="auto">
          <a:xfrm>
            <a:off x="2108200" y="390842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9" name="Line 305"/>
          <p:cNvSpPr>
            <a:spLocks noChangeShapeType="1"/>
          </p:cNvSpPr>
          <p:nvPr/>
        </p:nvSpPr>
        <p:spPr bwMode="auto">
          <a:xfrm>
            <a:off x="2108200" y="390842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0" name="Line 306"/>
          <p:cNvSpPr>
            <a:spLocks noChangeShapeType="1"/>
          </p:cNvSpPr>
          <p:nvPr/>
        </p:nvSpPr>
        <p:spPr bwMode="auto">
          <a:xfrm>
            <a:off x="2108200" y="390842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1" name="Rectangle 307"/>
          <p:cNvSpPr>
            <a:spLocks noChangeArrowheads="1"/>
          </p:cNvSpPr>
          <p:nvPr/>
        </p:nvSpPr>
        <p:spPr bwMode="auto">
          <a:xfrm>
            <a:off x="2117725" y="3908425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2" name="Line 308"/>
          <p:cNvSpPr>
            <a:spLocks noChangeShapeType="1"/>
          </p:cNvSpPr>
          <p:nvPr/>
        </p:nvSpPr>
        <p:spPr bwMode="auto">
          <a:xfrm>
            <a:off x="2117725" y="3908425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3" name="Rectangle 309"/>
          <p:cNvSpPr>
            <a:spLocks noChangeArrowheads="1"/>
          </p:cNvSpPr>
          <p:nvPr/>
        </p:nvSpPr>
        <p:spPr bwMode="auto">
          <a:xfrm>
            <a:off x="3155950" y="3908425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" name="Line 310"/>
          <p:cNvSpPr>
            <a:spLocks noChangeShapeType="1"/>
          </p:cNvSpPr>
          <p:nvPr/>
        </p:nvSpPr>
        <p:spPr bwMode="auto">
          <a:xfrm>
            <a:off x="3155950" y="390842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" name="Line 311"/>
          <p:cNvSpPr>
            <a:spLocks noChangeShapeType="1"/>
          </p:cNvSpPr>
          <p:nvPr/>
        </p:nvSpPr>
        <p:spPr bwMode="auto">
          <a:xfrm>
            <a:off x="3155950" y="390842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6" name="Rectangle 312"/>
          <p:cNvSpPr>
            <a:spLocks noChangeArrowheads="1"/>
          </p:cNvSpPr>
          <p:nvPr/>
        </p:nvSpPr>
        <p:spPr bwMode="auto">
          <a:xfrm>
            <a:off x="3163888" y="3908425"/>
            <a:ext cx="1039812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7" name="Line 313"/>
          <p:cNvSpPr>
            <a:spLocks noChangeShapeType="1"/>
          </p:cNvSpPr>
          <p:nvPr/>
        </p:nvSpPr>
        <p:spPr bwMode="auto">
          <a:xfrm>
            <a:off x="3163888" y="3908425"/>
            <a:ext cx="1039812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8" name="Rectangle 314"/>
          <p:cNvSpPr>
            <a:spLocks noChangeArrowheads="1"/>
          </p:cNvSpPr>
          <p:nvPr/>
        </p:nvSpPr>
        <p:spPr bwMode="auto">
          <a:xfrm>
            <a:off x="4203700" y="390842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9" name="Line 315"/>
          <p:cNvSpPr>
            <a:spLocks noChangeShapeType="1"/>
          </p:cNvSpPr>
          <p:nvPr/>
        </p:nvSpPr>
        <p:spPr bwMode="auto">
          <a:xfrm>
            <a:off x="4203700" y="390842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0" name="Line 316"/>
          <p:cNvSpPr>
            <a:spLocks noChangeShapeType="1"/>
          </p:cNvSpPr>
          <p:nvPr/>
        </p:nvSpPr>
        <p:spPr bwMode="auto">
          <a:xfrm>
            <a:off x="4203700" y="390842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1" name="Rectangle 317"/>
          <p:cNvSpPr>
            <a:spLocks noChangeArrowheads="1"/>
          </p:cNvSpPr>
          <p:nvPr/>
        </p:nvSpPr>
        <p:spPr bwMode="auto">
          <a:xfrm>
            <a:off x="4213225" y="3908425"/>
            <a:ext cx="109378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2" name="Line 318"/>
          <p:cNvSpPr>
            <a:spLocks noChangeShapeType="1"/>
          </p:cNvSpPr>
          <p:nvPr/>
        </p:nvSpPr>
        <p:spPr bwMode="auto">
          <a:xfrm>
            <a:off x="4213225" y="3908425"/>
            <a:ext cx="109378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3" name="Rectangle 319"/>
          <p:cNvSpPr>
            <a:spLocks noChangeArrowheads="1"/>
          </p:cNvSpPr>
          <p:nvPr/>
        </p:nvSpPr>
        <p:spPr bwMode="auto">
          <a:xfrm>
            <a:off x="4681538" y="390842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4" name="Line 320"/>
          <p:cNvSpPr>
            <a:spLocks noChangeShapeType="1"/>
          </p:cNvSpPr>
          <p:nvPr/>
        </p:nvSpPr>
        <p:spPr bwMode="auto">
          <a:xfrm>
            <a:off x="5307013" y="390842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5" name="Line 321"/>
          <p:cNvSpPr>
            <a:spLocks noChangeShapeType="1"/>
          </p:cNvSpPr>
          <p:nvPr/>
        </p:nvSpPr>
        <p:spPr bwMode="auto">
          <a:xfrm>
            <a:off x="5307013" y="3908425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6" name="Rectangle 322"/>
          <p:cNvSpPr>
            <a:spLocks noChangeArrowheads="1"/>
          </p:cNvSpPr>
          <p:nvPr/>
        </p:nvSpPr>
        <p:spPr bwMode="auto">
          <a:xfrm>
            <a:off x="5316538" y="3908425"/>
            <a:ext cx="8731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7" name="Line 323"/>
          <p:cNvSpPr>
            <a:spLocks noChangeShapeType="1"/>
          </p:cNvSpPr>
          <p:nvPr/>
        </p:nvSpPr>
        <p:spPr bwMode="auto">
          <a:xfrm>
            <a:off x="5316538" y="3908425"/>
            <a:ext cx="8731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8" name="Rectangle 324"/>
          <p:cNvSpPr>
            <a:spLocks noChangeArrowheads="1"/>
          </p:cNvSpPr>
          <p:nvPr/>
        </p:nvSpPr>
        <p:spPr bwMode="auto">
          <a:xfrm>
            <a:off x="6189663" y="390842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9" name="Line 325"/>
          <p:cNvSpPr>
            <a:spLocks noChangeShapeType="1"/>
          </p:cNvSpPr>
          <p:nvPr/>
        </p:nvSpPr>
        <p:spPr bwMode="auto">
          <a:xfrm>
            <a:off x="6189663" y="390842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0" name="Line 326"/>
          <p:cNvSpPr>
            <a:spLocks noChangeShapeType="1"/>
          </p:cNvSpPr>
          <p:nvPr/>
        </p:nvSpPr>
        <p:spPr bwMode="auto">
          <a:xfrm>
            <a:off x="6189663" y="3908425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1" name="Rectangle 327"/>
          <p:cNvSpPr>
            <a:spLocks noChangeArrowheads="1"/>
          </p:cNvSpPr>
          <p:nvPr/>
        </p:nvSpPr>
        <p:spPr bwMode="auto">
          <a:xfrm>
            <a:off x="6199188" y="3908425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2" name="Line 328"/>
          <p:cNvSpPr>
            <a:spLocks noChangeShapeType="1"/>
          </p:cNvSpPr>
          <p:nvPr/>
        </p:nvSpPr>
        <p:spPr bwMode="auto">
          <a:xfrm>
            <a:off x="6199188" y="3908425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3" name="Rectangle 329"/>
          <p:cNvSpPr>
            <a:spLocks noChangeArrowheads="1"/>
          </p:cNvSpPr>
          <p:nvPr/>
        </p:nvSpPr>
        <p:spPr bwMode="auto">
          <a:xfrm>
            <a:off x="6611938" y="3908425"/>
            <a:ext cx="793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4" name="Line 330"/>
          <p:cNvSpPr>
            <a:spLocks noChangeShapeType="1"/>
          </p:cNvSpPr>
          <p:nvPr/>
        </p:nvSpPr>
        <p:spPr bwMode="auto">
          <a:xfrm>
            <a:off x="7237413" y="3908425"/>
            <a:ext cx="793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5" name="Line 331"/>
          <p:cNvSpPr>
            <a:spLocks noChangeShapeType="1"/>
          </p:cNvSpPr>
          <p:nvPr/>
        </p:nvSpPr>
        <p:spPr bwMode="auto">
          <a:xfrm>
            <a:off x="7237413" y="3908425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6" name="Rectangle 332"/>
          <p:cNvSpPr>
            <a:spLocks noChangeArrowheads="1"/>
          </p:cNvSpPr>
          <p:nvPr/>
        </p:nvSpPr>
        <p:spPr bwMode="auto">
          <a:xfrm>
            <a:off x="7245350" y="3908425"/>
            <a:ext cx="984250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7" name="Rectangle 333"/>
          <p:cNvSpPr>
            <a:spLocks noChangeArrowheads="1"/>
          </p:cNvSpPr>
          <p:nvPr/>
        </p:nvSpPr>
        <p:spPr bwMode="auto">
          <a:xfrm>
            <a:off x="1082675" y="3917950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8" name="Line 334"/>
          <p:cNvSpPr>
            <a:spLocks noChangeShapeType="1"/>
          </p:cNvSpPr>
          <p:nvPr/>
        </p:nvSpPr>
        <p:spPr bwMode="auto">
          <a:xfrm>
            <a:off x="1082675" y="391795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9" name="Rectangle 335"/>
          <p:cNvSpPr>
            <a:spLocks noChangeArrowheads="1"/>
          </p:cNvSpPr>
          <p:nvPr/>
        </p:nvSpPr>
        <p:spPr bwMode="auto">
          <a:xfrm>
            <a:off x="2108200" y="391795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0" name="Line 336"/>
          <p:cNvSpPr>
            <a:spLocks noChangeShapeType="1"/>
          </p:cNvSpPr>
          <p:nvPr/>
        </p:nvSpPr>
        <p:spPr bwMode="auto">
          <a:xfrm>
            <a:off x="2108200" y="391795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1" name="Rectangle 337"/>
          <p:cNvSpPr>
            <a:spLocks noChangeArrowheads="1"/>
          </p:cNvSpPr>
          <p:nvPr/>
        </p:nvSpPr>
        <p:spPr bwMode="auto">
          <a:xfrm>
            <a:off x="3155950" y="3917950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2" name="Line 338"/>
          <p:cNvSpPr>
            <a:spLocks noChangeShapeType="1"/>
          </p:cNvSpPr>
          <p:nvPr/>
        </p:nvSpPr>
        <p:spPr bwMode="auto">
          <a:xfrm>
            <a:off x="3155950" y="391795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3" name="Rectangle 339"/>
          <p:cNvSpPr>
            <a:spLocks noChangeArrowheads="1"/>
          </p:cNvSpPr>
          <p:nvPr/>
        </p:nvSpPr>
        <p:spPr bwMode="auto">
          <a:xfrm>
            <a:off x="4203700" y="391795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4" name="Line 340"/>
          <p:cNvSpPr>
            <a:spLocks noChangeShapeType="1"/>
          </p:cNvSpPr>
          <p:nvPr/>
        </p:nvSpPr>
        <p:spPr bwMode="auto">
          <a:xfrm>
            <a:off x="4203700" y="3917950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5" name="Rectangle 341"/>
          <p:cNvSpPr>
            <a:spLocks noChangeArrowheads="1"/>
          </p:cNvSpPr>
          <p:nvPr/>
        </p:nvSpPr>
        <p:spPr bwMode="auto">
          <a:xfrm>
            <a:off x="4681538" y="391795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6" name="Line 342"/>
          <p:cNvSpPr>
            <a:spLocks noChangeShapeType="1"/>
          </p:cNvSpPr>
          <p:nvPr/>
        </p:nvSpPr>
        <p:spPr bwMode="auto">
          <a:xfrm>
            <a:off x="5307013" y="3917950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7" name="Rectangle 343"/>
          <p:cNvSpPr>
            <a:spLocks noChangeArrowheads="1"/>
          </p:cNvSpPr>
          <p:nvPr/>
        </p:nvSpPr>
        <p:spPr bwMode="auto">
          <a:xfrm>
            <a:off x="6189663" y="3917950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8" name="Line 344"/>
          <p:cNvSpPr>
            <a:spLocks noChangeShapeType="1"/>
          </p:cNvSpPr>
          <p:nvPr/>
        </p:nvSpPr>
        <p:spPr bwMode="auto">
          <a:xfrm>
            <a:off x="6189663" y="3917950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9" name="Rectangle 345"/>
          <p:cNvSpPr>
            <a:spLocks noChangeArrowheads="1"/>
          </p:cNvSpPr>
          <p:nvPr/>
        </p:nvSpPr>
        <p:spPr bwMode="auto">
          <a:xfrm>
            <a:off x="6611938" y="3917950"/>
            <a:ext cx="7937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0" name="Line 346"/>
          <p:cNvSpPr>
            <a:spLocks noChangeShapeType="1"/>
          </p:cNvSpPr>
          <p:nvPr/>
        </p:nvSpPr>
        <p:spPr bwMode="auto">
          <a:xfrm>
            <a:off x="7237413" y="3917950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1" name="Rectangle 347"/>
          <p:cNvSpPr>
            <a:spLocks noChangeArrowheads="1"/>
          </p:cNvSpPr>
          <p:nvPr/>
        </p:nvSpPr>
        <p:spPr bwMode="auto">
          <a:xfrm>
            <a:off x="1119188" y="4279900"/>
            <a:ext cx="768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Nicaragua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612" name="Rectangle 348"/>
          <p:cNvSpPr>
            <a:spLocks noChangeArrowheads="1"/>
          </p:cNvSpPr>
          <p:nvPr/>
        </p:nvSpPr>
        <p:spPr bwMode="auto">
          <a:xfrm>
            <a:off x="1082675" y="4203700"/>
            <a:ext cx="7938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3" name="Line 349"/>
          <p:cNvSpPr>
            <a:spLocks noChangeShapeType="1"/>
          </p:cNvSpPr>
          <p:nvPr/>
        </p:nvSpPr>
        <p:spPr bwMode="auto">
          <a:xfrm>
            <a:off x="1082675" y="4203700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4" name="Line 350"/>
          <p:cNvSpPr>
            <a:spLocks noChangeShapeType="1"/>
          </p:cNvSpPr>
          <p:nvPr/>
        </p:nvSpPr>
        <p:spPr bwMode="auto">
          <a:xfrm>
            <a:off x="1082675" y="4203700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5" name="Rectangle 351"/>
          <p:cNvSpPr>
            <a:spLocks noChangeArrowheads="1"/>
          </p:cNvSpPr>
          <p:nvPr/>
        </p:nvSpPr>
        <p:spPr bwMode="auto">
          <a:xfrm>
            <a:off x="1090613" y="4203700"/>
            <a:ext cx="1017587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6" name="Line 352"/>
          <p:cNvSpPr>
            <a:spLocks noChangeShapeType="1"/>
          </p:cNvSpPr>
          <p:nvPr/>
        </p:nvSpPr>
        <p:spPr bwMode="auto">
          <a:xfrm>
            <a:off x="1090613" y="4203700"/>
            <a:ext cx="101758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7" name="Rectangle 353"/>
          <p:cNvSpPr>
            <a:spLocks noChangeArrowheads="1"/>
          </p:cNvSpPr>
          <p:nvPr/>
        </p:nvSpPr>
        <p:spPr bwMode="auto">
          <a:xfrm>
            <a:off x="2108200" y="4203700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8" name="Line 354"/>
          <p:cNvSpPr>
            <a:spLocks noChangeShapeType="1"/>
          </p:cNvSpPr>
          <p:nvPr/>
        </p:nvSpPr>
        <p:spPr bwMode="auto">
          <a:xfrm>
            <a:off x="2108200" y="420370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9" name="Line 355"/>
          <p:cNvSpPr>
            <a:spLocks noChangeShapeType="1"/>
          </p:cNvSpPr>
          <p:nvPr/>
        </p:nvSpPr>
        <p:spPr bwMode="auto">
          <a:xfrm>
            <a:off x="2108200" y="4203700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0" name="Rectangle 356"/>
          <p:cNvSpPr>
            <a:spLocks noChangeArrowheads="1"/>
          </p:cNvSpPr>
          <p:nvPr/>
        </p:nvSpPr>
        <p:spPr bwMode="auto">
          <a:xfrm>
            <a:off x="2117725" y="4203700"/>
            <a:ext cx="10382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1" name="Line 357"/>
          <p:cNvSpPr>
            <a:spLocks noChangeShapeType="1"/>
          </p:cNvSpPr>
          <p:nvPr/>
        </p:nvSpPr>
        <p:spPr bwMode="auto">
          <a:xfrm>
            <a:off x="2117725" y="4203700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2" name="Rectangle 358"/>
          <p:cNvSpPr>
            <a:spLocks noChangeArrowheads="1"/>
          </p:cNvSpPr>
          <p:nvPr/>
        </p:nvSpPr>
        <p:spPr bwMode="auto">
          <a:xfrm>
            <a:off x="3155950" y="4203700"/>
            <a:ext cx="7938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3" name="Line 359"/>
          <p:cNvSpPr>
            <a:spLocks noChangeShapeType="1"/>
          </p:cNvSpPr>
          <p:nvPr/>
        </p:nvSpPr>
        <p:spPr bwMode="auto">
          <a:xfrm>
            <a:off x="3155950" y="4203700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4" name="Line 360"/>
          <p:cNvSpPr>
            <a:spLocks noChangeShapeType="1"/>
          </p:cNvSpPr>
          <p:nvPr/>
        </p:nvSpPr>
        <p:spPr bwMode="auto">
          <a:xfrm>
            <a:off x="3155950" y="4203700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5" name="Rectangle 361"/>
          <p:cNvSpPr>
            <a:spLocks noChangeArrowheads="1"/>
          </p:cNvSpPr>
          <p:nvPr/>
        </p:nvSpPr>
        <p:spPr bwMode="auto">
          <a:xfrm>
            <a:off x="3163888" y="4203700"/>
            <a:ext cx="1039812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6" name="Line 362"/>
          <p:cNvSpPr>
            <a:spLocks noChangeShapeType="1"/>
          </p:cNvSpPr>
          <p:nvPr/>
        </p:nvSpPr>
        <p:spPr bwMode="auto">
          <a:xfrm>
            <a:off x="3163888" y="4203700"/>
            <a:ext cx="1039812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7" name="Rectangle 363"/>
          <p:cNvSpPr>
            <a:spLocks noChangeArrowheads="1"/>
          </p:cNvSpPr>
          <p:nvPr/>
        </p:nvSpPr>
        <p:spPr bwMode="auto">
          <a:xfrm>
            <a:off x="4203700" y="4203700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8" name="Line 364"/>
          <p:cNvSpPr>
            <a:spLocks noChangeShapeType="1"/>
          </p:cNvSpPr>
          <p:nvPr/>
        </p:nvSpPr>
        <p:spPr bwMode="auto">
          <a:xfrm>
            <a:off x="4203700" y="420370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9" name="Line 365"/>
          <p:cNvSpPr>
            <a:spLocks noChangeShapeType="1"/>
          </p:cNvSpPr>
          <p:nvPr/>
        </p:nvSpPr>
        <p:spPr bwMode="auto">
          <a:xfrm>
            <a:off x="4203700" y="4203700"/>
            <a:ext cx="1588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0" name="Rectangle 366"/>
          <p:cNvSpPr>
            <a:spLocks noChangeArrowheads="1"/>
          </p:cNvSpPr>
          <p:nvPr/>
        </p:nvSpPr>
        <p:spPr bwMode="auto">
          <a:xfrm>
            <a:off x="4213225" y="4203700"/>
            <a:ext cx="1093788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1" name="Line 367"/>
          <p:cNvSpPr>
            <a:spLocks noChangeShapeType="1"/>
          </p:cNvSpPr>
          <p:nvPr/>
        </p:nvSpPr>
        <p:spPr bwMode="auto">
          <a:xfrm>
            <a:off x="4213225" y="4203700"/>
            <a:ext cx="109378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2" name="Rectangle 368"/>
          <p:cNvSpPr>
            <a:spLocks noChangeArrowheads="1"/>
          </p:cNvSpPr>
          <p:nvPr/>
        </p:nvSpPr>
        <p:spPr bwMode="auto">
          <a:xfrm>
            <a:off x="4681538" y="4203700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3" name="Line 369"/>
          <p:cNvSpPr>
            <a:spLocks noChangeShapeType="1"/>
          </p:cNvSpPr>
          <p:nvPr/>
        </p:nvSpPr>
        <p:spPr bwMode="auto">
          <a:xfrm>
            <a:off x="5307013" y="420370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4" name="Line 370"/>
          <p:cNvSpPr>
            <a:spLocks noChangeShapeType="1"/>
          </p:cNvSpPr>
          <p:nvPr/>
        </p:nvSpPr>
        <p:spPr bwMode="auto">
          <a:xfrm>
            <a:off x="5307013" y="4203700"/>
            <a:ext cx="1587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5" name="Rectangle 371"/>
          <p:cNvSpPr>
            <a:spLocks noChangeArrowheads="1"/>
          </p:cNvSpPr>
          <p:nvPr/>
        </p:nvSpPr>
        <p:spPr bwMode="auto">
          <a:xfrm>
            <a:off x="5316538" y="4203700"/>
            <a:ext cx="8731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6" name="Line 372"/>
          <p:cNvSpPr>
            <a:spLocks noChangeShapeType="1"/>
          </p:cNvSpPr>
          <p:nvPr/>
        </p:nvSpPr>
        <p:spPr bwMode="auto">
          <a:xfrm>
            <a:off x="5316538" y="4203700"/>
            <a:ext cx="8731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7" name="Rectangle 373"/>
          <p:cNvSpPr>
            <a:spLocks noChangeArrowheads="1"/>
          </p:cNvSpPr>
          <p:nvPr/>
        </p:nvSpPr>
        <p:spPr bwMode="auto">
          <a:xfrm>
            <a:off x="6189663" y="4203700"/>
            <a:ext cx="95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8" name="Line 374"/>
          <p:cNvSpPr>
            <a:spLocks noChangeShapeType="1"/>
          </p:cNvSpPr>
          <p:nvPr/>
        </p:nvSpPr>
        <p:spPr bwMode="auto">
          <a:xfrm>
            <a:off x="6189663" y="4203700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9" name="Line 375"/>
          <p:cNvSpPr>
            <a:spLocks noChangeShapeType="1"/>
          </p:cNvSpPr>
          <p:nvPr/>
        </p:nvSpPr>
        <p:spPr bwMode="auto">
          <a:xfrm>
            <a:off x="6189663" y="4203700"/>
            <a:ext cx="1587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0" name="Rectangle 376"/>
          <p:cNvSpPr>
            <a:spLocks noChangeArrowheads="1"/>
          </p:cNvSpPr>
          <p:nvPr/>
        </p:nvSpPr>
        <p:spPr bwMode="auto">
          <a:xfrm>
            <a:off x="6199188" y="4203700"/>
            <a:ext cx="1038225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1" name="Line 377"/>
          <p:cNvSpPr>
            <a:spLocks noChangeShapeType="1"/>
          </p:cNvSpPr>
          <p:nvPr/>
        </p:nvSpPr>
        <p:spPr bwMode="auto">
          <a:xfrm>
            <a:off x="6199188" y="4203700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2" name="Rectangle 378"/>
          <p:cNvSpPr>
            <a:spLocks noChangeArrowheads="1"/>
          </p:cNvSpPr>
          <p:nvPr/>
        </p:nvSpPr>
        <p:spPr bwMode="auto">
          <a:xfrm>
            <a:off x="6611938" y="4203700"/>
            <a:ext cx="7937" cy="793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3" name="Line 379"/>
          <p:cNvSpPr>
            <a:spLocks noChangeShapeType="1"/>
          </p:cNvSpPr>
          <p:nvPr/>
        </p:nvSpPr>
        <p:spPr bwMode="auto">
          <a:xfrm>
            <a:off x="7237413" y="4203700"/>
            <a:ext cx="793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4" name="Line 380"/>
          <p:cNvSpPr>
            <a:spLocks noChangeShapeType="1"/>
          </p:cNvSpPr>
          <p:nvPr/>
        </p:nvSpPr>
        <p:spPr bwMode="auto">
          <a:xfrm>
            <a:off x="7237413" y="4203700"/>
            <a:ext cx="1587" cy="793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5" name="Rectangle 381"/>
          <p:cNvSpPr>
            <a:spLocks noChangeArrowheads="1"/>
          </p:cNvSpPr>
          <p:nvPr/>
        </p:nvSpPr>
        <p:spPr bwMode="auto">
          <a:xfrm>
            <a:off x="1082675" y="4211638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6" name="Line 382"/>
          <p:cNvSpPr>
            <a:spLocks noChangeShapeType="1"/>
          </p:cNvSpPr>
          <p:nvPr/>
        </p:nvSpPr>
        <p:spPr bwMode="auto">
          <a:xfrm>
            <a:off x="1082675" y="4211638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7" name="Rectangle 383"/>
          <p:cNvSpPr>
            <a:spLocks noChangeArrowheads="1"/>
          </p:cNvSpPr>
          <p:nvPr/>
        </p:nvSpPr>
        <p:spPr bwMode="auto">
          <a:xfrm>
            <a:off x="2108200" y="4211638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8" name="Line 384"/>
          <p:cNvSpPr>
            <a:spLocks noChangeShapeType="1"/>
          </p:cNvSpPr>
          <p:nvPr/>
        </p:nvSpPr>
        <p:spPr bwMode="auto">
          <a:xfrm>
            <a:off x="2108200" y="4211638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9" name="Rectangle 385"/>
          <p:cNvSpPr>
            <a:spLocks noChangeArrowheads="1"/>
          </p:cNvSpPr>
          <p:nvPr/>
        </p:nvSpPr>
        <p:spPr bwMode="auto">
          <a:xfrm>
            <a:off x="3155950" y="4211638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0" name="Line 386"/>
          <p:cNvSpPr>
            <a:spLocks noChangeShapeType="1"/>
          </p:cNvSpPr>
          <p:nvPr/>
        </p:nvSpPr>
        <p:spPr bwMode="auto">
          <a:xfrm>
            <a:off x="3155950" y="4211638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1" name="Rectangle 387"/>
          <p:cNvSpPr>
            <a:spLocks noChangeArrowheads="1"/>
          </p:cNvSpPr>
          <p:nvPr/>
        </p:nvSpPr>
        <p:spPr bwMode="auto">
          <a:xfrm>
            <a:off x="4203700" y="4211638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2" name="Line 388"/>
          <p:cNvSpPr>
            <a:spLocks noChangeShapeType="1"/>
          </p:cNvSpPr>
          <p:nvPr/>
        </p:nvSpPr>
        <p:spPr bwMode="auto">
          <a:xfrm>
            <a:off x="4203700" y="4211638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3" name="Rectangle 389"/>
          <p:cNvSpPr>
            <a:spLocks noChangeArrowheads="1"/>
          </p:cNvSpPr>
          <p:nvPr/>
        </p:nvSpPr>
        <p:spPr bwMode="auto">
          <a:xfrm>
            <a:off x="4681538" y="4211638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4" name="Line 390"/>
          <p:cNvSpPr>
            <a:spLocks noChangeShapeType="1"/>
          </p:cNvSpPr>
          <p:nvPr/>
        </p:nvSpPr>
        <p:spPr bwMode="auto">
          <a:xfrm>
            <a:off x="5307013" y="4211638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5" name="Rectangle 391"/>
          <p:cNvSpPr>
            <a:spLocks noChangeArrowheads="1"/>
          </p:cNvSpPr>
          <p:nvPr/>
        </p:nvSpPr>
        <p:spPr bwMode="auto">
          <a:xfrm>
            <a:off x="6189663" y="4211638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6" name="Line 392"/>
          <p:cNvSpPr>
            <a:spLocks noChangeShapeType="1"/>
          </p:cNvSpPr>
          <p:nvPr/>
        </p:nvSpPr>
        <p:spPr bwMode="auto">
          <a:xfrm>
            <a:off x="6189663" y="4211638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7" name="Rectangle 393"/>
          <p:cNvSpPr>
            <a:spLocks noChangeArrowheads="1"/>
          </p:cNvSpPr>
          <p:nvPr/>
        </p:nvSpPr>
        <p:spPr bwMode="auto">
          <a:xfrm>
            <a:off x="6611938" y="4211638"/>
            <a:ext cx="7937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8" name="Line 394"/>
          <p:cNvSpPr>
            <a:spLocks noChangeShapeType="1"/>
          </p:cNvSpPr>
          <p:nvPr/>
        </p:nvSpPr>
        <p:spPr bwMode="auto">
          <a:xfrm>
            <a:off x="7237413" y="4211638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9" name="Rectangle 395"/>
          <p:cNvSpPr>
            <a:spLocks noChangeArrowheads="1"/>
          </p:cNvSpPr>
          <p:nvPr/>
        </p:nvSpPr>
        <p:spPr bwMode="auto">
          <a:xfrm>
            <a:off x="1136650" y="4573588"/>
            <a:ext cx="612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AR" sz="1200">
                <a:latin typeface="Verdana" pitchFamily="34" charset="0"/>
              </a:rPr>
              <a:t>Panamá</a:t>
            </a:r>
            <a:endParaRPr lang="es-AR" sz="1200" i="1">
              <a:latin typeface="Verdana" pitchFamily="34" charset="0"/>
            </a:endParaRPr>
          </a:p>
        </p:txBody>
      </p:sp>
      <p:sp>
        <p:nvSpPr>
          <p:cNvPr id="11660" name="Rectangle 396"/>
          <p:cNvSpPr>
            <a:spLocks noChangeArrowheads="1"/>
          </p:cNvSpPr>
          <p:nvPr/>
        </p:nvSpPr>
        <p:spPr bwMode="auto">
          <a:xfrm>
            <a:off x="1082675" y="4497388"/>
            <a:ext cx="7938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1" name="Line 397"/>
          <p:cNvSpPr>
            <a:spLocks noChangeShapeType="1"/>
          </p:cNvSpPr>
          <p:nvPr/>
        </p:nvSpPr>
        <p:spPr bwMode="auto">
          <a:xfrm>
            <a:off x="1082675" y="4497388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2" name="Line 398"/>
          <p:cNvSpPr>
            <a:spLocks noChangeShapeType="1"/>
          </p:cNvSpPr>
          <p:nvPr/>
        </p:nvSpPr>
        <p:spPr bwMode="auto">
          <a:xfrm>
            <a:off x="1082675" y="4497388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3" name="Rectangle 399"/>
          <p:cNvSpPr>
            <a:spLocks noChangeArrowheads="1"/>
          </p:cNvSpPr>
          <p:nvPr/>
        </p:nvSpPr>
        <p:spPr bwMode="auto">
          <a:xfrm>
            <a:off x="1090613" y="4497388"/>
            <a:ext cx="1017587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4" name="Line 400"/>
          <p:cNvSpPr>
            <a:spLocks noChangeShapeType="1"/>
          </p:cNvSpPr>
          <p:nvPr/>
        </p:nvSpPr>
        <p:spPr bwMode="auto">
          <a:xfrm>
            <a:off x="1090613" y="4497388"/>
            <a:ext cx="101758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5" name="Rectangle 401"/>
          <p:cNvSpPr>
            <a:spLocks noChangeArrowheads="1"/>
          </p:cNvSpPr>
          <p:nvPr/>
        </p:nvSpPr>
        <p:spPr bwMode="auto">
          <a:xfrm>
            <a:off x="2108200" y="4497388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6" name="Line 402"/>
          <p:cNvSpPr>
            <a:spLocks noChangeShapeType="1"/>
          </p:cNvSpPr>
          <p:nvPr/>
        </p:nvSpPr>
        <p:spPr bwMode="auto">
          <a:xfrm>
            <a:off x="2108200" y="449738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7" name="Line 403"/>
          <p:cNvSpPr>
            <a:spLocks noChangeShapeType="1"/>
          </p:cNvSpPr>
          <p:nvPr/>
        </p:nvSpPr>
        <p:spPr bwMode="auto">
          <a:xfrm>
            <a:off x="2108200" y="4497388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8" name="Rectangle 404"/>
          <p:cNvSpPr>
            <a:spLocks noChangeArrowheads="1"/>
          </p:cNvSpPr>
          <p:nvPr/>
        </p:nvSpPr>
        <p:spPr bwMode="auto">
          <a:xfrm>
            <a:off x="2117725" y="4497388"/>
            <a:ext cx="10382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9" name="Line 405"/>
          <p:cNvSpPr>
            <a:spLocks noChangeShapeType="1"/>
          </p:cNvSpPr>
          <p:nvPr/>
        </p:nvSpPr>
        <p:spPr bwMode="auto">
          <a:xfrm>
            <a:off x="2117725" y="4497388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0" name="Rectangle 406"/>
          <p:cNvSpPr>
            <a:spLocks noChangeArrowheads="1"/>
          </p:cNvSpPr>
          <p:nvPr/>
        </p:nvSpPr>
        <p:spPr bwMode="auto">
          <a:xfrm>
            <a:off x="3155950" y="4497388"/>
            <a:ext cx="7938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1" name="Line 407"/>
          <p:cNvSpPr>
            <a:spLocks noChangeShapeType="1"/>
          </p:cNvSpPr>
          <p:nvPr/>
        </p:nvSpPr>
        <p:spPr bwMode="auto">
          <a:xfrm>
            <a:off x="3155950" y="4497388"/>
            <a:ext cx="793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2" name="Line 408"/>
          <p:cNvSpPr>
            <a:spLocks noChangeShapeType="1"/>
          </p:cNvSpPr>
          <p:nvPr/>
        </p:nvSpPr>
        <p:spPr bwMode="auto">
          <a:xfrm>
            <a:off x="3155950" y="4497388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3" name="Rectangle 409"/>
          <p:cNvSpPr>
            <a:spLocks noChangeArrowheads="1"/>
          </p:cNvSpPr>
          <p:nvPr/>
        </p:nvSpPr>
        <p:spPr bwMode="auto">
          <a:xfrm>
            <a:off x="3163888" y="4497388"/>
            <a:ext cx="1039812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" name="Line 410"/>
          <p:cNvSpPr>
            <a:spLocks noChangeShapeType="1"/>
          </p:cNvSpPr>
          <p:nvPr/>
        </p:nvSpPr>
        <p:spPr bwMode="auto">
          <a:xfrm>
            <a:off x="3163888" y="4497388"/>
            <a:ext cx="1039812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5" name="Rectangle 411"/>
          <p:cNvSpPr>
            <a:spLocks noChangeArrowheads="1"/>
          </p:cNvSpPr>
          <p:nvPr/>
        </p:nvSpPr>
        <p:spPr bwMode="auto">
          <a:xfrm>
            <a:off x="4203700" y="4497388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6" name="Line 412"/>
          <p:cNvSpPr>
            <a:spLocks noChangeShapeType="1"/>
          </p:cNvSpPr>
          <p:nvPr/>
        </p:nvSpPr>
        <p:spPr bwMode="auto">
          <a:xfrm>
            <a:off x="4203700" y="449738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7" name="Line 413"/>
          <p:cNvSpPr>
            <a:spLocks noChangeShapeType="1"/>
          </p:cNvSpPr>
          <p:nvPr/>
        </p:nvSpPr>
        <p:spPr bwMode="auto">
          <a:xfrm>
            <a:off x="4203700" y="4497388"/>
            <a:ext cx="1588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8" name="Rectangle 414"/>
          <p:cNvSpPr>
            <a:spLocks noChangeArrowheads="1"/>
          </p:cNvSpPr>
          <p:nvPr/>
        </p:nvSpPr>
        <p:spPr bwMode="auto">
          <a:xfrm>
            <a:off x="4213225" y="4497388"/>
            <a:ext cx="1093788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9" name="Line 415"/>
          <p:cNvSpPr>
            <a:spLocks noChangeShapeType="1"/>
          </p:cNvSpPr>
          <p:nvPr/>
        </p:nvSpPr>
        <p:spPr bwMode="auto">
          <a:xfrm>
            <a:off x="4213225" y="4497388"/>
            <a:ext cx="1093788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0" name="Rectangle 416"/>
          <p:cNvSpPr>
            <a:spLocks noChangeArrowheads="1"/>
          </p:cNvSpPr>
          <p:nvPr/>
        </p:nvSpPr>
        <p:spPr bwMode="auto">
          <a:xfrm>
            <a:off x="4681538" y="4497388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1" name="Line 417"/>
          <p:cNvSpPr>
            <a:spLocks noChangeShapeType="1"/>
          </p:cNvSpPr>
          <p:nvPr/>
        </p:nvSpPr>
        <p:spPr bwMode="auto">
          <a:xfrm>
            <a:off x="5307013" y="449738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2" name="Line 418"/>
          <p:cNvSpPr>
            <a:spLocks noChangeShapeType="1"/>
          </p:cNvSpPr>
          <p:nvPr/>
        </p:nvSpPr>
        <p:spPr bwMode="auto">
          <a:xfrm>
            <a:off x="5307013" y="4497388"/>
            <a:ext cx="1587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3" name="Rectangle 419"/>
          <p:cNvSpPr>
            <a:spLocks noChangeArrowheads="1"/>
          </p:cNvSpPr>
          <p:nvPr/>
        </p:nvSpPr>
        <p:spPr bwMode="auto">
          <a:xfrm>
            <a:off x="5316538" y="4497388"/>
            <a:ext cx="8731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4" name="Line 420"/>
          <p:cNvSpPr>
            <a:spLocks noChangeShapeType="1"/>
          </p:cNvSpPr>
          <p:nvPr/>
        </p:nvSpPr>
        <p:spPr bwMode="auto">
          <a:xfrm>
            <a:off x="5316538" y="4497388"/>
            <a:ext cx="8731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5" name="Rectangle 421"/>
          <p:cNvSpPr>
            <a:spLocks noChangeArrowheads="1"/>
          </p:cNvSpPr>
          <p:nvPr/>
        </p:nvSpPr>
        <p:spPr bwMode="auto">
          <a:xfrm>
            <a:off x="6189663" y="4497388"/>
            <a:ext cx="95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6" name="Line 422"/>
          <p:cNvSpPr>
            <a:spLocks noChangeShapeType="1"/>
          </p:cNvSpPr>
          <p:nvPr/>
        </p:nvSpPr>
        <p:spPr bwMode="auto">
          <a:xfrm>
            <a:off x="6189663" y="4497388"/>
            <a:ext cx="95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7" name="Line 423"/>
          <p:cNvSpPr>
            <a:spLocks noChangeShapeType="1"/>
          </p:cNvSpPr>
          <p:nvPr/>
        </p:nvSpPr>
        <p:spPr bwMode="auto">
          <a:xfrm>
            <a:off x="6189663" y="4497388"/>
            <a:ext cx="1587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8" name="Rectangle 424"/>
          <p:cNvSpPr>
            <a:spLocks noChangeArrowheads="1"/>
          </p:cNvSpPr>
          <p:nvPr/>
        </p:nvSpPr>
        <p:spPr bwMode="auto">
          <a:xfrm>
            <a:off x="6199188" y="4497388"/>
            <a:ext cx="1038225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9" name="Line 425"/>
          <p:cNvSpPr>
            <a:spLocks noChangeShapeType="1"/>
          </p:cNvSpPr>
          <p:nvPr/>
        </p:nvSpPr>
        <p:spPr bwMode="auto">
          <a:xfrm>
            <a:off x="6199188" y="4497388"/>
            <a:ext cx="1038225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0" name="Rectangle 426"/>
          <p:cNvSpPr>
            <a:spLocks noChangeArrowheads="1"/>
          </p:cNvSpPr>
          <p:nvPr/>
        </p:nvSpPr>
        <p:spPr bwMode="auto">
          <a:xfrm>
            <a:off x="6611938" y="4497388"/>
            <a:ext cx="7937" cy="79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1" name="Line 427"/>
          <p:cNvSpPr>
            <a:spLocks noChangeShapeType="1"/>
          </p:cNvSpPr>
          <p:nvPr/>
        </p:nvSpPr>
        <p:spPr bwMode="auto">
          <a:xfrm>
            <a:off x="7237413" y="4497388"/>
            <a:ext cx="7937" cy="158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2" name="Line 428"/>
          <p:cNvSpPr>
            <a:spLocks noChangeShapeType="1"/>
          </p:cNvSpPr>
          <p:nvPr/>
        </p:nvSpPr>
        <p:spPr bwMode="auto">
          <a:xfrm>
            <a:off x="7237413" y="4497388"/>
            <a:ext cx="1587" cy="7937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3" name="Rectangle 429"/>
          <p:cNvSpPr>
            <a:spLocks noChangeArrowheads="1"/>
          </p:cNvSpPr>
          <p:nvPr/>
        </p:nvSpPr>
        <p:spPr bwMode="auto">
          <a:xfrm>
            <a:off x="1082675" y="4505325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4" name="Line 430"/>
          <p:cNvSpPr>
            <a:spLocks noChangeShapeType="1"/>
          </p:cNvSpPr>
          <p:nvPr/>
        </p:nvSpPr>
        <p:spPr bwMode="auto">
          <a:xfrm>
            <a:off x="1082675" y="4505325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5" name="Rectangle 431"/>
          <p:cNvSpPr>
            <a:spLocks noChangeArrowheads="1"/>
          </p:cNvSpPr>
          <p:nvPr/>
        </p:nvSpPr>
        <p:spPr bwMode="auto">
          <a:xfrm>
            <a:off x="2108200" y="4505325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6" name="Line 432"/>
          <p:cNvSpPr>
            <a:spLocks noChangeShapeType="1"/>
          </p:cNvSpPr>
          <p:nvPr/>
        </p:nvSpPr>
        <p:spPr bwMode="auto">
          <a:xfrm>
            <a:off x="2108200" y="4505325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7" name="Rectangle 433"/>
          <p:cNvSpPr>
            <a:spLocks noChangeArrowheads="1"/>
          </p:cNvSpPr>
          <p:nvPr/>
        </p:nvSpPr>
        <p:spPr bwMode="auto">
          <a:xfrm>
            <a:off x="3155950" y="4505325"/>
            <a:ext cx="7938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8" name="Line 434"/>
          <p:cNvSpPr>
            <a:spLocks noChangeShapeType="1"/>
          </p:cNvSpPr>
          <p:nvPr/>
        </p:nvSpPr>
        <p:spPr bwMode="auto">
          <a:xfrm>
            <a:off x="3155950" y="4505325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9" name="Rectangle 435"/>
          <p:cNvSpPr>
            <a:spLocks noChangeArrowheads="1"/>
          </p:cNvSpPr>
          <p:nvPr/>
        </p:nvSpPr>
        <p:spPr bwMode="auto">
          <a:xfrm>
            <a:off x="4203700" y="4505325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0" name="Line 436"/>
          <p:cNvSpPr>
            <a:spLocks noChangeShapeType="1"/>
          </p:cNvSpPr>
          <p:nvPr/>
        </p:nvSpPr>
        <p:spPr bwMode="auto">
          <a:xfrm>
            <a:off x="4203700" y="4505325"/>
            <a:ext cx="1588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1" name="Rectangle 437"/>
          <p:cNvSpPr>
            <a:spLocks noChangeArrowheads="1"/>
          </p:cNvSpPr>
          <p:nvPr/>
        </p:nvSpPr>
        <p:spPr bwMode="auto">
          <a:xfrm>
            <a:off x="4681538" y="4505325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2" name="Line 438"/>
          <p:cNvSpPr>
            <a:spLocks noChangeShapeType="1"/>
          </p:cNvSpPr>
          <p:nvPr/>
        </p:nvSpPr>
        <p:spPr bwMode="auto">
          <a:xfrm>
            <a:off x="5307013" y="4505325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3" name="Rectangle 439"/>
          <p:cNvSpPr>
            <a:spLocks noChangeArrowheads="1"/>
          </p:cNvSpPr>
          <p:nvPr/>
        </p:nvSpPr>
        <p:spPr bwMode="auto">
          <a:xfrm>
            <a:off x="6189663" y="4505325"/>
            <a:ext cx="9525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4" name="Line 440"/>
          <p:cNvSpPr>
            <a:spLocks noChangeShapeType="1"/>
          </p:cNvSpPr>
          <p:nvPr/>
        </p:nvSpPr>
        <p:spPr bwMode="auto">
          <a:xfrm>
            <a:off x="6189663" y="4505325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5" name="Rectangle 441"/>
          <p:cNvSpPr>
            <a:spLocks noChangeArrowheads="1"/>
          </p:cNvSpPr>
          <p:nvPr/>
        </p:nvSpPr>
        <p:spPr bwMode="auto">
          <a:xfrm>
            <a:off x="6611938" y="4505325"/>
            <a:ext cx="7937" cy="2857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6" name="Line 442"/>
          <p:cNvSpPr>
            <a:spLocks noChangeShapeType="1"/>
          </p:cNvSpPr>
          <p:nvPr/>
        </p:nvSpPr>
        <p:spPr bwMode="auto">
          <a:xfrm>
            <a:off x="7237413" y="4505325"/>
            <a:ext cx="1587" cy="285750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7" name="Rectangle 443"/>
          <p:cNvSpPr>
            <a:spLocks noChangeArrowheads="1"/>
          </p:cNvSpPr>
          <p:nvPr/>
        </p:nvSpPr>
        <p:spPr bwMode="auto">
          <a:xfrm>
            <a:off x="1082675" y="4791075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8" name="Line 444"/>
          <p:cNvSpPr>
            <a:spLocks noChangeShapeType="1"/>
          </p:cNvSpPr>
          <p:nvPr/>
        </p:nvSpPr>
        <p:spPr bwMode="auto">
          <a:xfrm>
            <a:off x="1082675" y="479107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9" name="Line 445"/>
          <p:cNvSpPr>
            <a:spLocks noChangeShapeType="1"/>
          </p:cNvSpPr>
          <p:nvPr/>
        </p:nvSpPr>
        <p:spPr bwMode="auto">
          <a:xfrm>
            <a:off x="1082675" y="479107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0" name="Rectangle 446"/>
          <p:cNvSpPr>
            <a:spLocks noChangeArrowheads="1"/>
          </p:cNvSpPr>
          <p:nvPr/>
        </p:nvSpPr>
        <p:spPr bwMode="auto">
          <a:xfrm>
            <a:off x="1082675" y="4791075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1" name="Line 447"/>
          <p:cNvSpPr>
            <a:spLocks noChangeShapeType="1"/>
          </p:cNvSpPr>
          <p:nvPr/>
        </p:nvSpPr>
        <p:spPr bwMode="auto">
          <a:xfrm>
            <a:off x="1082675" y="479107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2" name="Line 448"/>
          <p:cNvSpPr>
            <a:spLocks noChangeShapeType="1"/>
          </p:cNvSpPr>
          <p:nvPr/>
        </p:nvSpPr>
        <p:spPr bwMode="auto">
          <a:xfrm>
            <a:off x="1082675" y="479107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3" name="Rectangle 449"/>
          <p:cNvSpPr>
            <a:spLocks noChangeArrowheads="1"/>
          </p:cNvSpPr>
          <p:nvPr/>
        </p:nvSpPr>
        <p:spPr bwMode="auto">
          <a:xfrm>
            <a:off x="1090613" y="4791075"/>
            <a:ext cx="101758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4" name="Line 450"/>
          <p:cNvSpPr>
            <a:spLocks noChangeShapeType="1"/>
          </p:cNvSpPr>
          <p:nvPr/>
        </p:nvSpPr>
        <p:spPr bwMode="auto">
          <a:xfrm>
            <a:off x="1090613" y="4791075"/>
            <a:ext cx="101758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5" name="Rectangle 451"/>
          <p:cNvSpPr>
            <a:spLocks noChangeArrowheads="1"/>
          </p:cNvSpPr>
          <p:nvPr/>
        </p:nvSpPr>
        <p:spPr bwMode="auto">
          <a:xfrm>
            <a:off x="2108200" y="479107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6" name="Line 452"/>
          <p:cNvSpPr>
            <a:spLocks noChangeShapeType="1"/>
          </p:cNvSpPr>
          <p:nvPr/>
        </p:nvSpPr>
        <p:spPr bwMode="auto">
          <a:xfrm>
            <a:off x="2108200" y="47910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7" name="Line 453"/>
          <p:cNvSpPr>
            <a:spLocks noChangeShapeType="1"/>
          </p:cNvSpPr>
          <p:nvPr/>
        </p:nvSpPr>
        <p:spPr bwMode="auto">
          <a:xfrm>
            <a:off x="2108200" y="479107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8" name="Rectangle 454"/>
          <p:cNvSpPr>
            <a:spLocks noChangeArrowheads="1"/>
          </p:cNvSpPr>
          <p:nvPr/>
        </p:nvSpPr>
        <p:spPr bwMode="auto">
          <a:xfrm>
            <a:off x="2117725" y="4791075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9" name="Line 455"/>
          <p:cNvSpPr>
            <a:spLocks noChangeShapeType="1"/>
          </p:cNvSpPr>
          <p:nvPr/>
        </p:nvSpPr>
        <p:spPr bwMode="auto">
          <a:xfrm>
            <a:off x="2117725" y="4791075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0" name="Rectangle 456"/>
          <p:cNvSpPr>
            <a:spLocks noChangeArrowheads="1"/>
          </p:cNvSpPr>
          <p:nvPr/>
        </p:nvSpPr>
        <p:spPr bwMode="auto">
          <a:xfrm>
            <a:off x="3155950" y="4791075"/>
            <a:ext cx="793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1" name="Line 457"/>
          <p:cNvSpPr>
            <a:spLocks noChangeShapeType="1"/>
          </p:cNvSpPr>
          <p:nvPr/>
        </p:nvSpPr>
        <p:spPr bwMode="auto">
          <a:xfrm>
            <a:off x="3155950" y="4791075"/>
            <a:ext cx="793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2" name="Line 458"/>
          <p:cNvSpPr>
            <a:spLocks noChangeShapeType="1"/>
          </p:cNvSpPr>
          <p:nvPr/>
        </p:nvSpPr>
        <p:spPr bwMode="auto">
          <a:xfrm>
            <a:off x="3155950" y="479107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3" name="Rectangle 459"/>
          <p:cNvSpPr>
            <a:spLocks noChangeArrowheads="1"/>
          </p:cNvSpPr>
          <p:nvPr/>
        </p:nvSpPr>
        <p:spPr bwMode="auto">
          <a:xfrm>
            <a:off x="3163888" y="4791075"/>
            <a:ext cx="1039812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4" name="Line 460"/>
          <p:cNvSpPr>
            <a:spLocks noChangeShapeType="1"/>
          </p:cNvSpPr>
          <p:nvPr/>
        </p:nvSpPr>
        <p:spPr bwMode="auto">
          <a:xfrm>
            <a:off x="3163888" y="4791075"/>
            <a:ext cx="1039812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5" name="Rectangle 461"/>
          <p:cNvSpPr>
            <a:spLocks noChangeArrowheads="1"/>
          </p:cNvSpPr>
          <p:nvPr/>
        </p:nvSpPr>
        <p:spPr bwMode="auto">
          <a:xfrm>
            <a:off x="4203700" y="479107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6" name="Line 462"/>
          <p:cNvSpPr>
            <a:spLocks noChangeShapeType="1"/>
          </p:cNvSpPr>
          <p:nvPr/>
        </p:nvSpPr>
        <p:spPr bwMode="auto">
          <a:xfrm>
            <a:off x="4203700" y="47910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7" name="Line 463"/>
          <p:cNvSpPr>
            <a:spLocks noChangeShapeType="1"/>
          </p:cNvSpPr>
          <p:nvPr/>
        </p:nvSpPr>
        <p:spPr bwMode="auto">
          <a:xfrm>
            <a:off x="4203700" y="4791075"/>
            <a:ext cx="1588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8" name="Rectangle 464"/>
          <p:cNvSpPr>
            <a:spLocks noChangeArrowheads="1"/>
          </p:cNvSpPr>
          <p:nvPr/>
        </p:nvSpPr>
        <p:spPr bwMode="auto">
          <a:xfrm>
            <a:off x="4213225" y="4791075"/>
            <a:ext cx="1093788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9" name="Line 465"/>
          <p:cNvSpPr>
            <a:spLocks noChangeShapeType="1"/>
          </p:cNvSpPr>
          <p:nvPr/>
        </p:nvSpPr>
        <p:spPr bwMode="auto">
          <a:xfrm>
            <a:off x="4213225" y="4791075"/>
            <a:ext cx="1093788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0" name="Rectangle 466"/>
          <p:cNvSpPr>
            <a:spLocks noChangeArrowheads="1"/>
          </p:cNvSpPr>
          <p:nvPr/>
        </p:nvSpPr>
        <p:spPr bwMode="auto">
          <a:xfrm>
            <a:off x="4681538" y="479107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1" name="Line 467"/>
          <p:cNvSpPr>
            <a:spLocks noChangeShapeType="1"/>
          </p:cNvSpPr>
          <p:nvPr/>
        </p:nvSpPr>
        <p:spPr bwMode="auto">
          <a:xfrm>
            <a:off x="5307013" y="47910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2" name="Line 468"/>
          <p:cNvSpPr>
            <a:spLocks noChangeShapeType="1"/>
          </p:cNvSpPr>
          <p:nvPr/>
        </p:nvSpPr>
        <p:spPr bwMode="auto">
          <a:xfrm>
            <a:off x="5307013" y="4791075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3" name="Rectangle 469"/>
          <p:cNvSpPr>
            <a:spLocks noChangeArrowheads="1"/>
          </p:cNvSpPr>
          <p:nvPr/>
        </p:nvSpPr>
        <p:spPr bwMode="auto">
          <a:xfrm>
            <a:off x="5316538" y="4791075"/>
            <a:ext cx="8731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4" name="Line 470"/>
          <p:cNvSpPr>
            <a:spLocks noChangeShapeType="1"/>
          </p:cNvSpPr>
          <p:nvPr/>
        </p:nvSpPr>
        <p:spPr bwMode="auto">
          <a:xfrm>
            <a:off x="5316538" y="4791075"/>
            <a:ext cx="8731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5" name="Rectangle 471"/>
          <p:cNvSpPr>
            <a:spLocks noChangeArrowheads="1"/>
          </p:cNvSpPr>
          <p:nvPr/>
        </p:nvSpPr>
        <p:spPr bwMode="auto">
          <a:xfrm>
            <a:off x="6189663" y="4791075"/>
            <a:ext cx="95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6" name="Line 472"/>
          <p:cNvSpPr>
            <a:spLocks noChangeShapeType="1"/>
          </p:cNvSpPr>
          <p:nvPr/>
        </p:nvSpPr>
        <p:spPr bwMode="auto">
          <a:xfrm>
            <a:off x="6189663" y="4791075"/>
            <a:ext cx="95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7" name="Line 473"/>
          <p:cNvSpPr>
            <a:spLocks noChangeShapeType="1"/>
          </p:cNvSpPr>
          <p:nvPr/>
        </p:nvSpPr>
        <p:spPr bwMode="auto">
          <a:xfrm>
            <a:off x="6189663" y="4791075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8" name="Rectangle 474"/>
          <p:cNvSpPr>
            <a:spLocks noChangeArrowheads="1"/>
          </p:cNvSpPr>
          <p:nvPr/>
        </p:nvSpPr>
        <p:spPr bwMode="auto">
          <a:xfrm>
            <a:off x="6199188" y="4791075"/>
            <a:ext cx="1038225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9" name="Line 475"/>
          <p:cNvSpPr>
            <a:spLocks noChangeShapeType="1"/>
          </p:cNvSpPr>
          <p:nvPr/>
        </p:nvSpPr>
        <p:spPr bwMode="auto">
          <a:xfrm>
            <a:off x="6199188" y="4791075"/>
            <a:ext cx="1038225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40" name="Rectangle 476"/>
          <p:cNvSpPr>
            <a:spLocks noChangeArrowheads="1"/>
          </p:cNvSpPr>
          <p:nvPr/>
        </p:nvSpPr>
        <p:spPr bwMode="auto">
          <a:xfrm>
            <a:off x="6611938" y="4791075"/>
            <a:ext cx="7937" cy="9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41" name="Line 477"/>
          <p:cNvSpPr>
            <a:spLocks noChangeShapeType="1"/>
          </p:cNvSpPr>
          <p:nvPr/>
        </p:nvSpPr>
        <p:spPr bwMode="auto">
          <a:xfrm>
            <a:off x="7237413" y="4791075"/>
            <a:ext cx="7937" cy="1588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42" name="Line 478"/>
          <p:cNvSpPr>
            <a:spLocks noChangeShapeType="1"/>
          </p:cNvSpPr>
          <p:nvPr/>
        </p:nvSpPr>
        <p:spPr bwMode="auto">
          <a:xfrm>
            <a:off x="7237413" y="4791075"/>
            <a:ext cx="1587" cy="9525"/>
          </a:xfrm>
          <a:prstGeom prst="line">
            <a:avLst/>
          </a:prstGeom>
          <a:noFill/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43" name="Oval 479"/>
          <p:cNvSpPr>
            <a:spLocks noChangeArrowheads="1"/>
          </p:cNvSpPr>
          <p:nvPr/>
        </p:nvSpPr>
        <p:spPr bwMode="auto">
          <a:xfrm>
            <a:off x="2517775" y="3084513"/>
            <a:ext cx="188913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44" name="Group 480"/>
          <p:cNvGrpSpPr>
            <a:grpSpLocks/>
          </p:cNvGrpSpPr>
          <p:nvPr/>
        </p:nvGrpSpPr>
        <p:grpSpPr bwMode="auto">
          <a:xfrm>
            <a:off x="5643563" y="3389313"/>
            <a:ext cx="187325" cy="182562"/>
            <a:chOff x="1923" y="3935"/>
            <a:chExt cx="118" cy="115"/>
          </a:xfrm>
        </p:grpSpPr>
        <p:sp>
          <p:nvSpPr>
            <p:cNvPr id="11745" name="Oval 481"/>
            <p:cNvSpPr>
              <a:spLocks noChangeArrowheads="1"/>
            </p:cNvSpPr>
            <p:nvPr/>
          </p:nvSpPr>
          <p:spPr bwMode="auto">
            <a:xfrm>
              <a:off x="1923" y="3935"/>
              <a:ext cx="118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6" name="Arc 482"/>
            <p:cNvSpPr>
              <a:spLocks/>
            </p:cNvSpPr>
            <p:nvPr/>
          </p:nvSpPr>
          <p:spPr bwMode="auto">
            <a:xfrm>
              <a:off x="1923" y="3936"/>
              <a:ext cx="118" cy="1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47" name="Group 483"/>
          <p:cNvGrpSpPr>
            <a:grpSpLocks/>
          </p:cNvGrpSpPr>
          <p:nvPr/>
        </p:nvGrpSpPr>
        <p:grpSpPr bwMode="auto">
          <a:xfrm>
            <a:off x="3584575" y="4240213"/>
            <a:ext cx="188913" cy="184150"/>
            <a:chOff x="1727" y="3935"/>
            <a:chExt cx="119" cy="116"/>
          </a:xfrm>
        </p:grpSpPr>
        <p:sp>
          <p:nvSpPr>
            <p:cNvPr id="11748" name="Oval 484"/>
            <p:cNvSpPr>
              <a:spLocks noChangeArrowheads="1"/>
            </p:cNvSpPr>
            <p:nvPr/>
          </p:nvSpPr>
          <p:spPr bwMode="auto">
            <a:xfrm>
              <a:off x="1727" y="3935"/>
              <a:ext cx="118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9" name="Arc 485"/>
            <p:cNvSpPr>
              <a:spLocks/>
            </p:cNvSpPr>
            <p:nvPr/>
          </p:nvSpPr>
          <p:spPr bwMode="auto">
            <a:xfrm>
              <a:off x="1786" y="3937"/>
              <a:ext cx="60" cy="114"/>
            </a:xfrm>
            <a:custGeom>
              <a:avLst/>
              <a:gdLst>
                <a:gd name="G0" fmla="+- 216 0 0"/>
                <a:gd name="G1" fmla="+- 21600 0 0"/>
                <a:gd name="G2" fmla="+- 21600 0 0"/>
                <a:gd name="T0" fmla="*/ 216 w 21816"/>
                <a:gd name="T1" fmla="*/ 0 h 43200"/>
                <a:gd name="T2" fmla="*/ 0 w 21816"/>
                <a:gd name="T3" fmla="*/ 43199 h 43200"/>
                <a:gd name="T4" fmla="*/ 216 w 2181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16" h="43200" fill="none" extrusionOk="0">
                  <a:moveTo>
                    <a:pt x="215" y="0"/>
                  </a:moveTo>
                  <a:cubicBezTo>
                    <a:pt x="12145" y="0"/>
                    <a:pt x="21816" y="9670"/>
                    <a:pt x="21816" y="21600"/>
                  </a:cubicBezTo>
                  <a:cubicBezTo>
                    <a:pt x="21816" y="33529"/>
                    <a:pt x="12145" y="43200"/>
                    <a:pt x="216" y="43200"/>
                  </a:cubicBezTo>
                  <a:cubicBezTo>
                    <a:pt x="143" y="43200"/>
                    <a:pt x="71" y="43199"/>
                    <a:pt x="0" y="43198"/>
                  </a:cubicBezTo>
                </a:path>
                <a:path w="21816" h="43200" stroke="0" extrusionOk="0">
                  <a:moveTo>
                    <a:pt x="215" y="0"/>
                  </a:moveTo>
                  <a:cubicBezTo>
                    <a:pt x="12145" y="0"/>
                    <a:pt x="21816" y="9670"/>
                    <a:pt x="21816" y="21600"/>
                  </a:cubicBezTo>
                  <a:cubicBezTo>
                    <a:pt x="21816" y="33529"/>
                    <a:pt x="12145" y="43200"/>
                    <a:pt x="216" y="43200"/>
                  </a:cubicBezTo>
                  <a:cubicBezTo>
                    <a:pt x="143" y="43200"/>
                    <a:pt x="71" y="43199"/>
                    <a:pt x="0" y="43198"/>
                  </a:cubicBezTo>
                  <a:lnTo>
                    <a:pt x="216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50" name="Group 486"/>
          <p:cNvGrpSpPr>
            <a:grpSpLocks/>
          </p:cNvGrpSpPr>
          <p:nvPr/>
        </p:nvGrpSpPr>
        <p:grpSpPr bwMode="auto">
          <a:xfrm>
            <a:off x="5641975" y="3084513"/>
            <a:ext cx="190500" cy="182562"/>
            <a:chOff x="1529" y="3935"/>
            <a:chExt cx="120" cy="115"/>
          </a:xfrm>
        </p:grpSpPr>
        <p:sp>
          <p:nvSpPr>
            <p:cNvPr id="11751" name="Oval 487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2" name="Arc 488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53" name="Oval 489"/>
          <p:cNvSpPr>
            <a:spLocks noChangeArrowheads="1"/>
          </p:cNvSpPr>
          <p:nvPr/>
        </p:nvSpPr>
        <p:spPr bwMode="auto">
          <a:xfrm>
            <a:off x="3584575" y="3084513"/>
            <a:ext cx="188913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54" name="Oval 490"/>
          <p:cNvSpPr>
            <a:spLocks noChangeArrowheads="1"/>
          </p:cNvSpPr>
          <p:nvPr/>
        </p:nvSpPr>
        <p:spPr bwMode="auto">
          <a:xfrm>
            <a:off x="4614863" y="3084513"/>
            <a:ext cx="188912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55" name="Oval 491"/>
          <p:cNvSpPr>
            <a:spLocks noChangeArrowheads="1"/>
          </p:cNvSpPr>
          <p:nvPr/>
        </p:nvSpPr>
        <p:spPr bwMode="auto">
          <a:xfrm>
            <a:off x="6627813" y="3084513"/>
            <a:ext cx="188912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56" name="Oval 492"/>
          <p:cNvSpPr>
            <a:spLocks noChangeArrowheads="1"/>
          </p:cNvSpPr>
          <p:nvPr/>
        </p:nvSpPr>
        <p:spPr bwMode="auto">
          <a:xfrm>
            <a:off x="5641975" y="2792413"/>
            <a:ext cx="18891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57" name="Oval 493"/>
          <p:cNvSpPr>
            <a:spLocks noChangeArrowheads="1"/>
          </p:cNvSpPr>
          <p:nvPr/>
        </p:nvSpPr>
        <p:spPr bwMode="auto">
          <a:xfrm>
            <a:off x="2517775" y="3389313"/>
            <a:ext cx="188913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58" name="Group 494"/>
          <p:cNvGrpSpPr>
            <a:grpSpLocks/>
          </p:cNvGrpSpPr>
          <p:nvPr/>
        </p:nvGrpSpPr>
        <p:grpSpPr bwMode="auto">
          <a:xfrm>
            <a:off x="3584575" y="3389313"/>
            <a:ext cx="190500" cy="182562"/>
            <a:chOff x="1529" y="3935"/>
            <a:chExt cx="120" cy="115"/>
          </a:xfrm>
        </p:grpSpPr>
        <p:sp>
          <p:nvSpPr>
            <p:cNvPr id="11759" name="Oval 495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0" name="Arc 496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61" name="Group 497"/>
          <p:cNvGrpSpPr>
            <a:grpSpLocks/>
          </p:cNvGrpSpPr>
          <p:nvPr/>
        </p:nvGrpSpPr>
        <p:grpSpPr bwMode="auto">
          <a:xfrm>
            <a:off x="4613275" y="3389313"/>
            <a:ext cx="190500" cy="182562"/>
            <a:chOff x="1529" y="3935"/>
            <a:chExt cx="120" cy="115"/>
          </a:xfrm>
        </p:grpSpPr>
        <p:sp>
          <p:nvSpPr>
            <p:cNvPr id="11762" name="Oval 498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3" name="Arc 499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64" name="Oval 500"/>
          <p:cNvSpPr>
            <a:spLocks noChangeArrowheads="1"/>
          </p:cNvSpPr>
          <p:nvPr/>
        </p:nvSpPr>
        <p:spPr bwMode="auto">
          <a:xfrm>
            <a:off x="6626225" y="3389313"/>
            <a:ext cx="18891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5" name="Oval 501"/>
          <p:cNvSpPr>
            <a:spLocks noChangeArrowheads="1"/>
          </p:cNvSpPr>
          <p:nvPr/>
        </p:nvSpPr>
        <p:spPr bwMode="auto">
          <a:xfrm>
            <a:off x="2517775" y="3668713"/>
            <a:ext cx="188913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" name="Oval 502"/>
          <p:cNvSpPr>
            <a:spLocks noChangeArrowheads="1"/>
          </p:cNvSpPr>
          <p:nvPr/>
        </p:nvSpPr>
        <p:spPr bwMode="auto">
          <a:xfrm>
            <a:off x="3584575" y="3668713"/>
            <a:ext cx="188913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7" name="Oval 503"/>
          <p:cNvSpPr>
            <a:spLocks noChangeArrowheads="1"/>
          </p:cNvSpPr>
          <p:nvPr/>
        </p:nvSpPr>
        <p:spPr bwMode="auto">
          <a:xfrm>
            <a:off x="4614863" y="3668713"/>
            <a:ext cx="188912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68" name="Group 504"/>
          <p:cNvGrpSpPr>
            <a:grpSpLocks/>
          </p:cNvGrpSpPr>
          <p:nvPr/>
        </p:nvGrpSpPr>
        <p:grpSpPr bwMode="auto">
          <a:xfrm>
            <a:off x="5643563" y="3668713"/>
            <a:ext cx="187325" cy="182562"/>
            <a:chOff x="1923" y="3935"/>
            <a:chExt cx="118" cy="115"/>
          </a:xfrm>
        </p:grpSpPr>
        <p:sp>
          <p:nvSpPr>
            <p:cNvPr id="11769" name="Oval 505"/>
            <p:cNvSpPr>
              <a:spLocks noChangeArrowheads="1"/>
            </p:cNvSpPr>
            <p:nvPr/>
          </p:nvSpPr>
          <p:spPr bwMode="auto">
            <a:xfrm>
              <a:off x="1923" y="3935"/>
              <a:ext cx="118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0" name="Arc 506"/>
            <p:cNvSpPr>
              <a:spLocks/>
            </p:cNvSpPr>
            <p:nvPr/>
          </p:nvSpPr>
          <p:spPr bwMode="auto">
            <a:xfrm>
              <a:off x="1923" y="3936"/>
              <a:ext cx="118" cy="1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1" name="Oval 507"/>
          <p:cNvSpPr>
            <a:spLocks noChangeArrowheads="1"/>
          </p:cNvSpPr>
          <p:nvPr/>
        </p:nvSpPr>
        <p:spPr bwMode="auto">
          <a:xfrm>
            <a:off x="6626225" y="3668713"/>
            <a:ext cx="18891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72" name="Group 508"/>
          <p:cNvGrpSpPr>
            <a:grpSpLocks/>
          </p:cNvGrpSpPr>
          <p:nvPr/>
        </p:nvGrpSpPr>
        <p:grpSpPr bwMode="auto">
          <a:xfrm>
            <a:off x="4614863" y="3967163"/>
            <a:ext cx="187325" cy="182562"/>
            <a:chOff x="1923" y="3935"/>
            <a:chExt cx="118" cy="115"/>
          </a:xfrm>
        </p:grpSpPr>
        <p:sp>
          <p:nvSpPr>
            <p:cNvPr id="11773" name="Oval 509"/>
            <p:cNvSpPr>
              <a:spLocks noChangeArrowheads="1"/>
            </p:cNvSpPr>
            <p:nvPr/>
          </p:nvSpPr>
          <p:spPr bwMode="auto">
            <a:xfrm>
              <a:off x="1923" y="3935"/>
              <a:ext cx="118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4" name="Arc 510"/>
            <p:cNvSpPr>
              <a:spLocks/>
            </p:cNvSpPr>
            <p:nvPr/>
          </p:nvSpPr>
          <p:spPr bwMode="auto">
            <a:xfrm>
              <a:off x="1923" y="3936"/>
              <a:ext cx="118" cy="1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75" name="Group 511"/>
          <p:cNvGrpSpPr>
            <a:grpSpLocks/>
          </p:cNvGrpSpPr>
          <p:nvPr/>
        </p:nvGrpSpPr>
        <p:grpSpPr bwMode="auto">
          <a:xfrm>
            <a:off x="2517775" y="3967163"/>
            <a:ext cx="190500" cy="182562"/>
            <a:chOff x="1529" y="3935"/>
            <a:chExt cx="120" cy="115"/>
          </a:xfrm>
        </p:grpSpPr>
        <p:sp>
          <p:nvSpPr>
            <p:cNvPr id="11776" name="Oval 512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7" name="Arc 513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78" name="Group 514"/>
          <p:cNvGrpSpPr>
            <a:grpSpLocks/>
          </p:cNvGrpSpPr>
          <p:nvPr/>
        </p:nvGrpSpPr>
        <p:grpSpPr bwMode="auto">
          <a:xfrm>
            <a:off x="3584575" y="3967163"/>
            <a:ext cx="190500" cy="182562"/>
            <a:chOff x="1529" y="3935"/>
            <a:chExt cx="120" cy="115"/>
          </a:xfrm>
        </p:grpSpPr>
        <p:sp>
          <p:nvSpPr>
            <p:cNvPr id="11779" name="Oval 515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" name="Arc 516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81" name="Group 517"/>
          <p:cNvGrpSpPr>
            <a:grpSpLocks/>
          </p:cNvGrpSpPr>
          <p:nvPr/>
        </p:nvGrpSpPr>
        <p:grpSpPr bwMode="auto">
          <a:xfrm>
            <a:off x="5641975" y="3967163"/>
            <a:ext cx="190500" cy="182562"/>
            <a:chOff x="1529" y="3935"/>
            <a:chExt cx="120" cy="115"/>
          </a:xfrm>
        </p:grpSpPr>
        <p:sp>
          <p:nvSpPr>
            <p:cNvPr id="11782" name="Oval 518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" name="Arc 519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84" name="Oval 520"/>
          <p:cNvSpPr>
            <a:spLocks noChangeArrowheads="1"/>
          </p:cNvSpPr>
          <p:nvPr/>
        </p:nvSpPr>
        <p:spPr bwMode="auto">
          <a:xfrm>
            <a:off x="6627813" y="3967163"/>
            <a:ext cx="188912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5" name="Oval 521"/>
          <p:cNvSpPr>
            <a:spLocks noChangeArrowheads="1"/>
          </p:cNvSpPr>
          <p:nvPr/>
        </p:nvSpPr>
        <p:spPr bwMode="auto">
          <a:xfrm>
            <a:off x="2517775" y="4241800"/>
            <a:ext cx="188913" cy="182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86" name="Group 522"/>
          <p:cNvGrpSpPr>
            <a:grpSpLocks/>
          </p:cNvGrpSpPr>
          <p:nvPr/>
        </p:nvGrpSpPr>
        <p:grpSpPr bwMode="auto">
          <a:xfrm>
            <a:off x="5641975" y="4240213"/>
            <a:ext cx="188913" cy="184150"/>
            <a:chOff x="1727" y="3935"/>
            <a:chExt cx="119" cy="116"/>
          </a:xfrm>
        </p:grpSpPr>
        <p:sp>
          <p:nvSpPr>
            <p:cNvPr id="11787" name="Oval 523"/>
            <p:cNvSpPr>
              <a:spLocks noChangeArrowheads="1"/>
            </p:cNvSpPr>
            <p:nvPr/>
          </p:nvSpPr>
          <p:spPr bwMode="auto">
            <a:xfrm>
              <a:off x="1727" y="3935"/>
              <a:ext cx="118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8" name="Arc 524"/>
            <p:cNvSpPr>
              <a:spLocks/>
            </p:cNvSpPr>
            <p:nvPr/>
          </p:nvSpPr>
          <p:spPr bwMode="auto">
            <a:xfrm>
              <a:off x="1786" y="3937"/>
              <a:ext cx="60" cy="114"/>
            </a:xfrm>
            <a:custGeom>
              <a:avLst/>
              <a:gdLst>
                <a:gd name="G0" fmla="+- 216 0 0"/>
                <a:gd name="G1" fmla="+- 21600 0 0"/>
                <a:gd name="G2" fmla="+- 21600 0 0"/>
                <a:gd name="T0" fmla="*/ 216 w 21816"/>
                <a:gd name="T1" fmla="*/ 0 h 43200"/>
                <a:gd name="T2" fmla="*/ 0 w 21816"/>
                <a:gd name="T3" fmla="*/ 43199 h 43200"/>
                <a:gd name="T4" fmla="*/ 216 w 2181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16" h="43200" fill="none" extrusionOk="0">
                  <a:moveTo>
                    <a:pt x="215" y="0"/>
                  </a:moveTo>
                  <a:cubicBezTo>
                    <a:pt x="12145" y="0"/>
                    <a:pt x="21816" y="9670"/>
                    <a:pt x="21816" y="21600"/>
                  </a:cubicBezTo>
                  <a:cubicBezTo>
                    <a:pt x="21816" y="33529"/>
                    <a:pt x="12145" y="43200"/>
                    <a:pt x="216" y="43200"/>
                  </a:cubicBezTo>
                  <a:cubicBezTo>
                    <a:pt x="143" y="43200"/>
                    <a:pt x="71" y="43199"/>
                    <a:pt x="0" y="43198"/>
                  </a:cubicBezTo>
                </a:path>
                <a:path w="21816" h="43200" stroke="0" extrusionOk="0">
                  <a:moveTo>
                    <a:pt x="215" y="0"/>
                  </a:moveTo>
                  <a:cubicBezTo>
                    <a:pt x="12145" y="0"/>
                    <a:pt x="21816" y="9670"/>
                    <a:pt x="21816" y="21600"/>
                  </a:cubicBezTo>
                  <a:cubicBezTo>
                    <a:pt x="21816" y="33529"/>
                    <a:pt x="12145" y="43200"/>
                    <a:pt x="216" y="43200"/>
                  </a:cubicBezTo>
                  <a:cubicBezTo>
                    <a:pt x="143" y="43200"/>
                    <a:pt x="71" y="43199"/>
                    <a:pt x="0" y="43198"/>
                  </a:cubicBezTo>
                  <a:lnTo>
                    <a:pt x="216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89" name="Oval 525"/>
          <p:cNvSpPr>
            <a:spLocks noChangeArrowheads="1"/>
          </p:cNvSpPr>
          <p:nvPr/>
        </p:nvSpPr>
        <p:spPr bwMode="auto">
          <a:xfrm>
            <a:off x="4613275" y="4241800"/>
            <a:ext cx="188913" cy="182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90" name="Group 526"/>
          <p:cNvGrpSpPr>
            <a:grpSpLocks/>
          </p:cNvGrpSpPr>
          <p:nvPr/>
        </p:nvGrpSpPr>
        <p:grpSpPr bwMode="auto">
          <a:xfrm>
            <a:off x="6626225" y="4240213"/>
            <a:ext cx="190500" cy="182562"/>
            <a:chOff x="1529" y="3935"/>
            <a:chExt cx="120" cy="115"/>
          </a:xfrm>
        </p:grpSpPr>
        <p:sp>
          <p:nvSpPr>
            <p:cNvPr id="11791" name="Oval 527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" name="Arc 528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3" name="Group 529"/>
          <p:cNvGrpSpPr>
            <a:grpSpLocks/>
          </p:cNvGrpSpPr>
          <p:nvPr/>
        </p:nvGrpSpPr>
        <p:grpSpPr bwMode="auto">
          <a:xfrm>
            <a:off x="2517775" y="4570413"/>
            <a:ext cx="190500" cy="182562"/>
            <a:chOff x="1529" y="3935"/>
            <a:chExt cx="120" cy="115"/>
          </a:xfrm>
        </p:grpSpPr>
        <p:sp>
          <p:nvSpPr>
            <p:cNvPr id="11794" name="Oval 530"/>
            <p:cNvSpPr>
              <a:spLocks noChangeArrowheads="1"/>
            </p:cNvSpPr>
            <p:nvPr/>
          </p:nvSpPr>
          <p:spPr bwMode="auto">
            <a:xfrm>
              <a:off x="1529" y="3935"/>
              <a:ext cx="119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5" name="Arc 531"/>
            <p:cNvSpPr>
              <a:spLocks/>
            </p:cNvSpPr>
            <p:nvPr/>
          </p:nvSpPr>
          <p:spPr bwMode="auto">
            <a:xfrm>
              <a:off x="1589" y="3937"/>
              <a:ext cx="60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96" name="Oval 532"/>
          <p:cNvSpPr>
            <a:spLocks noChangeArrowheads="1"/>
          </p:cNvSpPr>
          <p:nvPr/>
        </p:nvSpPr>
        <p:spPr bwMode="auto">
          <a:xfrm>
            <a:off x="3584575" y="4570413"/>
            <a:ext cx="18891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97" name="Oval 533"/>
          <p:cNvSpPr>
            <a:spLocks noChangeArrowheads="1"/>
          </p:cNvSpPr>
          <p:nvPr/>
        </p:nvSpPr>
        <p:spPr bwMode="auto">
          <a:xfrm>
            <a:off x="4614863" y="4570413"/>
            <a:ext cx="188912" cy="182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98" name="Group 534"/>
          <p:cNvGrpSpPr>
            <a:grpSpLocks/>
          </p:cNvGrpSpPr>
          <p:nvPr/>
        </p:nvGrpSpPr>
        <p:grpSpPr bwMode="auto">
          <a:xfrm>
            <a:off x="5643563" y="4570413"/>
            <a:ext cx="187325" cy="182562"/>
            <a:chOff x="1923" y="3935"/>
            <a:chExt cx="118" cy="115"/>
          </a:xfrm>
        </p:grpSpPr>
        <p:sp>
          <p:nvSpPr>
            <p:cNvPr id="11799" name="Oval 535"/>
            <p:cNvSpPr>
              <a:spLocks noChangeArrowheads="1"/>
            </p:cNvSpPr>
            <p:nvPr/>
          </p:nvSpPr>
          <p:spPr bwMode="auto">
            <a:xfrm>
              <a:off x="1923" y="3935"/>
              <a:ext cx="118" cy="11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0" name="Arc 536"/>
            <p:cNvSpPr>
              <a:spLocks/>
            </p:cNvSpPr>
            <p:nvPr/>
          </p:nvSpPr>
          <p:spPr bwMode="auto">
            <a:xfrm>
              <a:off x="1923" y="3936"/>
              <a:ext cx="118" cy="1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01" name="Oval 537"/>
          <p:cNvSpPr>
            <a:spLocks noChangeArrowheads="1"/>
          </p:cNvSpPr>
          <p:nvPr/>
        </p:nvSpPr>
        <p:spPr bwMode="auto">
          <a:xfrm>
            <a:off x="6626225" y="4570413"/>
            <a:ext cx="18891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sz="4000" b="1"/>
              <a:t>Condiciones pre-CAFTA</a:t>
            </a:r>
            <a:endParaRPr lang="en-US" b="1"/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74613" y="2514600"/>
            <a:ext cx="4268787" cy="3806825"/>
            <a:chOff x="528" y="768"/>
            <a:chExt cx="4321" cy="3572"/>
          </a:xfrm>
        </p:grpSpPr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 rot="21600000">
              <a:off x="1871" y="768"/>
              <a:ext cx="297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600" b="1">
                  <a:latin typeface="Arial" pitchFamily="34" charset="0"/>
                </a:rPr>
                <a:t>Quality of  infrastructure, 2001</a:t>
              </a:r>
              <a:endParaRPr lang="es-CO" sz="2800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 rot="5400000">
              <a:off x="1470" y="1199"/>
              <a:ext cx="3113" cy="2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 rot="5400000">
              <a:off x="1470" y="1199"/>
              <a:ext cx="3113" cy="26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 rot="5400000">
              <a:off x="2848" y="-150"/>
              <a:ext cx="94" cy="2371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 rot="5400000">
              <a:off x="2452" y="402"/>
              <a:ext cx="94" cy="1579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 rot="5400000">
              <a:off x="2419" y="591"/>
              <a:ext cx="94" cy="151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 rot="5400000">
              <a:off x="2386" y="780"/>
              <a:ext cx="94" cy="1447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 rot="5400000">
              <a:off x="2353" y="969"/>
              <a:ext cx="94" cy="1381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 rot="5400000">
              <a:off x="2355" y="1123"/>
              <a:ext cx="90" cy="1381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 rot="5400000">
              <a:off x="2290" y="1340"/>
              <a:ext cx="94" cy="1255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 rot="5400000">
              <a:off x="2290" y="1496"/>
              <a:ext cx="94" cy="1255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 rot="5400000">
              <a:off x="2257" y="1685"/>
              <a:ext cx="94" cy="1189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 rot="5400000">
              <a:off x="2257" y="1841"/>
              <a:ext cx="94" cy="1189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 rot="5400000">
              <a:off x="2224" y="2030"/>
              <a:ext cx="94" cy="112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 rot="5400000">
              <a:off x="2157" y="2253"/>
              <a:ext cx="95" cy="991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 rot="5400000">
              <a:off x="2157" y="2409"/>
              <a:ext cx="95" cy="991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 rot="5400000">
              <a:off x="2058" y="2665"/>
              <a:ext cx="95" cy="792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 rot="5400000">
              <a:off x="2058" y="2821"/>
              <a:ext cx="95" cy="79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 rot="5400000">
              <a:off x="1961" y="3074"/>
              <a:ext cx="91" cy="594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 rot="5400000">
              <a:off x="1926" y="3261"/>
              <a:ext cx="95" cy="528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 rot="5400000">
              <a:off x="1926" y="3417"/>
              <a:ext cx="95" cy="528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 rot="5400000">
              <a:off x="1860" y="3639"/>
              <a:ext cx="95" cy="39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 rot="5400000">
              <a:off x="1728" y="3927"/>
              <a:ext cx="95" cy="132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 rot="5400000">
              <a:off x="152" y="2516"/>
              <a:ext cx="3113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 rot="5400000" flipV="1">
              <a:off x="1694" y="947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 rot="5400000" flipV="1">
              <a:off x="1694" y="1103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 rot="5400000" flipV="1">
              <a:off x="1694" y="1258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 rot="5400000" flipV="1">
              <a:off x="1694" y="1414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rot="5400000" flipV="1">
              <a:off x="1694" y="1570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rot="5400000" flipV="1">
              <a:off x="1694" y="1726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 rot="5400000" flipV="1">
              <a:off x="1694" y="1878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 rot="5400000" flipV="1">
              <a:off x="1694" y="2034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 rot="5400000" flipV="1">
              <a:off x="1694" y="2190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 rot="5400000" flipV="1">
              <a:off x="1694" y="2346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 rot="5400000" flipV="1">
              <a:off x="1694" y="2502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 rot="5400000" flipV="1">
              <a:off x="1694" y="2658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 rot="5400000" flipV="1">
              <a:off x="1694" y="2814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 rot="5400000" flipV="1">
              <a:off x="1694" y="2970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 rot="5400000" flipV="1">
              <a:off x="1694" y="3126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 rot="5400000" flipV="1">
              <a:off x="1694" y="3282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 rot="5400000" flipV="1">
              <a:off x="1694" y="3434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 rot="5400000" flipV="1">
              <a:off x="1694" y="3590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 rot="5400000" flipV="1">
              <a:off x="1694" y="3747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 rot="5400000" flipV="1">
              <a:off x="1694" y="3903"/>
              <a:ext cx="1" cy="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 rot="5400000" flipV="1">
              <a:off x="1694" y="405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 rot="5400000">
              <a:off x="3021" y="2061"/>
              <a:ext cx="86" cy="12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 rot="5400000">
              <a:off x="3369" y="2685"/>
              <a:ext cx="86" cy="12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 rot="5400000">
              <a:off x="2805" y="2841"/>
              <a:ext cx="86" cy="12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 rot="5400000">
              <a:off x="2696" y="3154"/>
              <a:ext cx="87" cy="12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 rot="5400000">
              <a:off x="2419" y="3618"/>
              <a:ext cx="87" cy="12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 rot="5400000">
              <a:off x="2407" y="3774"/>
              <a:ext cx="87" cy="12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 rot="21600000">
              <a:off x="3179" y="2071"/>
              <a:ext cx="261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4%</a:t>
              </a:r>
              <a:endParaRPr lang="es-CO"/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 rot="21600000">
              <a:off x="3517" y="2687"/>
              <a:ext cx="3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36%</a:t>
              </a:r>
              <a:endParaRPr lang="es-CO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 rot="21600000">
              <a:off x="2972" y="2850"/>
              <a:ext cx="26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7%</a:t>
              </a:r>
              <a:endParaRPr lang="es-CO"/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 rot="21600000">
              <a:off x="2876" y="3163"/>
              <a:ext cx="36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13%</a:t>
              </a:r>
              <a:endParaRPr lang="es-CO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 rot="21600000">
              <a:off x="2636" y="3626"/>
              <a:ext cx="36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15%</a:t>
              </a:r>
              <a:endParaRPr lang="es-CO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 rot="21600000">
              <a:off x="2636" y="3783"/>
              <a:ext cx="36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25%</a:t>
              </a:r>
              <a:endParaRPr lang="es-CO"/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 rot="21600000">
              <a:off x="1625" y="4140"/>
              <a:ext cx="2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1.5</a:t>
              </a:r>
              <a:endParaRPr lang="es-CO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 rot="21600000">
              <a:off x="2286" y="4140"/>
              <a:ext cx="24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2.5</a:t>
              </a:r>
              <a:endParaRPr lang="es-CO"/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 rot="21600000">
              <a:off x="2942" y="4140"/>
              <a:ext cx="24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3.5</a:t>
              </a:r>
              <a:endParaRPr lang="es-CO"/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 rot="21600000">
              <a:off x="3600" y="4140"/>
              <a:ext cx="24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4.5</a:t>
              </a:r>
              <a:endParaRPr lang="es-CO"/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 rot="21600000">
              <a:off x="4261" y="4140"/>
              <a:ext cx="24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5.5</a:t>
              </a:r>
              <a:endParaRPr lang="es-CO"/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 rot="21600000">
              <a:off x="1336" y="997"/>
              <a:ext cx="25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T&amp;T</a:t>
              </a:r>
              <a:endParaRPr lang="es-CO" sz="1000"/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 rot="21600000">
              <a:off x="1041" y="1152"/>
              <a:ext cx="52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Uruguay</a:t>
              </a:r>
              <a:endParaRPr lang="es-CO" sz="1000"/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 rot="21600000">
              <a:off x="1193" y="1307"/>
              <a:ext cx="349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Brazil</a:t>
              </a:r>
              <a:endParaRPr lang="es-CO" sz="1000"/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 rot="21600000">
              <a:off x="1248" y="1487"/>
              <a:ext cx="313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Chile</a:t>
              </a:r>
              <a:endParaRPr lang="es-CO" sz="1000"/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 rot="21600000">
              <a:off x="960" y="1618"/>
              <a:ext cx="60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Argentina</a:t>
              </a:r>
              <a:endParaRPr lang="es-CO" sz="1000"/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 rot="21600000">
              <a:off x="1057" y="1776"/>
              <a:ext cx="503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Jamaica</a:t>
              </a:r>
              <a:endParaRPr lang="es-CO" sz="1000"/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 rot="21600000">
              <a:off x="528" y="1927"/>
              <a:ext cx="969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Dominican Rep.</a:t>
              </a:r>
              <a:endParaRPr lang="es-CO" sz="1000"/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 rot="21600000">
              <a:off x="1081" y="2111"/>
              <a:ext cx="56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PANAMÁ</a:t>
              </a:r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 rot="21600000">
              <a:off x="1103" y="2240"/>
              <a:ext cx="434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Mexico</a:t>
              </a:r>
              <a:endParaRPr lang="es-CO" sz="1000"/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 rot="21600000">
              <a:off x="912" y="2394"/>
              <a:ext cx="62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Venezuela</a:t>
              </a:r>
              <a:endParaRPr lang="es-CO" sz="1000"/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 rot="21600000">
              <a:off x="1248" y="2543"/>
              <a:ext cx="284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Peru</a:t>
              </a:r>
              <a:endParaRPr lang="es-CO" sz="1000"/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 rot="21600000">
              <a:off x="912" y="2707"/>
              <a:ext cx="80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COSTA RICA</a:t>
              </a:r>
            </a:p>
          </p:txBody>
        </p:sp>
        <p:sp>
          <p:nvSpPr>
            <p:cNvPr id="25678" name="Rectangle 78"/>
            <p:cNvSpPr>
              <a:spLocks noChangeArrowheads="1"/>
            </p:cNvSpPr>
            <p:nvPr/>
          </p:nvSpPr>
          <p:spPr bwMode="auto">
            <a:xfrm rot="21600000">
              <a:off x="816" y="2864"/>
              <a:ext cx="92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EL SALVADOR</a:t>
              </a:r>
            </a:p>
          </p:txBody>
        </p:sp>
        <p:sp>
          <p:nvSpPr>
            <p:cNvPr id="25679" name="Rectangle 79"/>
            <p:cNvSpPr>
              <a:spLocks noChangeArrowheads="1"/>
            </p:cNvSpPr>
            <p:nvPr/>
          </p:nvSpPr>
          <p:spPr bwMode="auto">
            <a:xfrm rot="21600000">
              <a:off x="999" y="3018"/>
              <a:ext cx="58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Columbia</a:t>
              </a:r>
              <a:endParaRPr lang="es-CO" sz="1000"/>
            </a:p>
          </p:txBody>
        </p:sp>
        <p:sp>
          <p:nvSpPr>
            <p:cNvPr id="25680" name="Rectangle 80"/>
            <p:cNvSpPr>
              <a:spLocks noChangeArrowheads="1"/>
            </p:cNvSpPr>
            <p:nvPr/>
          </p:nvSpPr>
          <p:spPr bwMode="auto">
            <a:xfrm rot="21600000">
              <a:off x="918" y="3187"/>
              <a:ext cx="823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GUATEMALA</a:t>
              </a:r>
            </a:p>
          </p:txBody>
        </p:sp>
        <p:sp>
          <p:nvSpPr>
            <p:cNvPr id="25681" name="Rectangle 81"/>
            <p:cNvSpPr>
              <a:spLocks noChangeArrowheads="1"/>
            </p:cNvSpPr>
            <p:nvPr/>
          </p:nvSpPr>
          <p:spPr bwMode="auto">
            <a:xfrm rot="21600000">
              <a:off x="1005" y="3327"/>
              <a:ext cx="57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Paraguay</a:t>
              </a:r>
              <a:endParaRPr lang="es-CO" sz="1000"/>
            </a:p>
          </p:txBody>
        </p:sp>
        <p:sp>
          <p:nvSpPr>
            <p:cNvPr id="25682" name="Rectangle 82"/>
            <p:cNvSpPr>
              <a:spLocks noChangeArrowheads="1"/>
            </p:cNvSpPr>
            <p:nvPr/>
          </p:nvSpPr>
          <p:spPr bwMode="auto">
            <a:xfrm rot="21600000">
              <a:off x="1041" y="3483"/>
              <a:ext cx="512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Ecuador</a:t>
              </a:r>
              <a:endParaRPr lang="es-CO" sz="1000"/>
            </a:p>
          </p:txBody>
        </p:sp>
        <p:sp>
          <p:nvSpPr>
            <p:cNvPr id="25683" name="Rectangle 83"/>
            <p:cNvSpPr>
              <a:spLocks noChangeArrowheads="1"/>
            </p:cNvSpPr>
            <p:nvPr/>
          </p:nvSpPr>
          <p:spPr bwMode="auto">
            <a:xfrm rot="21600000">
              <a:off x="1008" y="3666"/>
              <a:ext cx="744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HONDURAS</a:t>
              </a:r>
            </a:p>
          </p:txBody>
        </p:sp>
        <p:sp>
          <p:nvSpPr>
            <p:cNvPr id="25684" name="Rectangle 84"/>
            <p:cNvSpPr>
              <a:spLocks noChangeArrowheads="1"/>
            </p:cNvSpPr>
            <p:nvPr/>
          </p:nvSpPr>
          <p:spPr bwMode="auto">
            <a:xfrm rot="21600000">
              <a:off x="960" y="3811"/>
              <a:ext cx="788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NICARAGUA</a:t>
              </a:r>
            </a:p>
          </p:txBody>
        </p:sp>
        <p:sp>
          <p:nvSpPr>
            <p:cNvPr id="25685" name="Rectangle 85"/>
            <p:cNvSpPr>
              <a:spLocks noChangeArrowheads="1"/>
            </p:cNvSpPr>
            <p:nvPr/>
          </p:nvSpPr>
          <p:spPr bwMode="auto">
            <a:xfrm rot="21600000">
              <a:off x="1147" y="3952"/>
              <a:ext cx="419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Bolivia</a:t>
              </a:r>
              <a:endParaRPr lang="es-CO" sz="1000"/>
            </a:p>
          </p:txBody>
        </p:sp>
        <p:sp>
          <p:nvSpPr>
            <p:cNvPr id="25686" name="Line 86"/>
            <p:cNvSpPr>
              <a:spLocks noChangeShapeType="1"/>
            </p:cNvSpPr>
            <p:nvPr/>
          </p:nvSpPr>
          <p:spPr bwMode="auto">
            <a:xfrm flipH="1">
              <a:off x="3384" y="2544"/>
              <a:ext cx="192" cy="144"/>
            </a:xfrm>
            <a:prstGeom prst="line">
              <a:avLst/>
            </a:prstGeom>
            <a:noFill/>
            <a:ln w="635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7" name="Text Box 87"/>
            <p:cNvSpPr txBox="1">
              <a:spLocks noChangeArrowheads="1"/>
            </p:cNvSpPr>
            <p:nvPr/>
          </p:nvSpPr>
          <p:spPr bwMode="auto">
            <a:xfrm>
              <a:off x="3485" y="2317"/>
              <a:ext cx="1073" cy="3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O" sz="1000" b="1">
                  <a:solidFill>
                    <a:srgbClr val="FFFF00"/>
                  </a:solidFill>
                  <a:latin typeface="Arial" pitchFamily="34" charset="0"/>
                </a:rPr>
                <a:t>Expected level</a:t>
              </a:r>
            </a:p>
            <a:p>
              <a:pPr algn="ctr" eaLnBrk="0" hangingPunct="0"/>
              <a:r>
                <a:rPr lang="es-CO" sz="1000" b="1">
                  <a:solidFill>
                    <a:srgbClr val="FFFF00"/>
                  </a:solidFill>
                  <a:latin typeface="Arial" pitchFamily="34" charset="0"/>
                </a:rPr>
                <a:t>Given income</a:t>
              </a:r>
            </a:p>
          </p:txBody>
        </p:sp>
        <p:sp>
          <p:nvSpPr>
            <p:cNvPr id="25688" name="Line 88"/>
            <p:cNvSpPr>
              <a:spLocks noChangeShapeType="1"/>
            </p:cNvSpPr>
            <p:nvPr/>
          </p:nvSpPr>
          <p:spPr bwMode="auto">
            <a:xfrm flipH="1" flipV="1">
              <a:off x="3655" y="2808"/>
              <a:ext cx="144" cy="144"/>
            </a:xfrm>
            <a:prstGeom prst="line">
              <a:avLst/>
            </a:prstGeom>
            <a:noFill/>
            <a:ln w="635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9" name="Text Box 89"/>
            <p:cNvSpPr txBox="1">
              <a:spLocks noChangeArrowheads="1"/>
            </p:cNvSpPr>
            <p:nvPr/>
          </p:nvSpPr>
          <p:spPr bwMode="auto">
            <a:xfrm>
              <a:off x="3729" y="2913"/>
              <a:ext cx="577" cy="2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O" sz="1400" b="1">
                  <a:latin typeface="Arial" pitchFamily="34" charset="0"/>
                </a:rPr>
                <a:t>GAP</a:t>
              </a:r>
            </a:p>
          </p:txBody>
        </p:sp>
      </p:grpSp>
      <p:sp>
        <p:nvSpPr>
          <p:cNvPr id="25690" name="Rectangle 90"/>
          <p:cNvSpPr>
            <a:spLocks noChangeArrowheads="1"/>
          </p:cNvSpPr>
          <p:nvPr/>
        </p:nvSpPr>
        <p:spPr bwMode="auto">
          <a:xfrm>
            <a:off x="5089525" y="2855913"/>
            <a:ext cx="301783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1" name="Rectangle 91"/>
          <p:cNvSpPr>
            <a:spLocks noChangeArrowheads="1"/>
          </p:cNvSpPr>
          <p:nvPr/>
        </p:nvSpPr>
        <p:spPr bwMode="auto">
          <a:xfrm>
            <a:off x="5089525" y="2855913"/>
            <a:ext cx="3017838" cy="2584450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>
            <a:off x="5803900" y="4068763"/>
            <a:ext cx="307975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 flipH="1" flipV="1">
            <a:off x="5588000" y="4000500"/>
            <a:ext cx="523875" cy="16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4" name="Line 94"/>
          <p:cNvSpPr>
            <a:spLocks noChangeShapeType="1"/>
          </p:cNvSpPr>
          <p:nvPr/>
        </p:nvSpPr>
        <p:spPr bwMode="auto">
          <a:xfrm flipH="1" flipV="1">
            <a:off x="5437188" y="3951288"/>
            <a:ext cx="150812" cy="4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5" name="Line 95"/>
          <p:cNvSpPr>
            <a:spLocks noChangeShapeType="1"/>
          </p:cNvSpPr>
          <p:nvPr/>
        </p:nvSpPr>
        <p:spPr bwMode="auto">
          <a:xfrm>
            <a:off x="5437188" y="3951288"/>
            <a:ext cx="331787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>
            <a:off x="5768975" y="4056063"/>
            <a:ext cx="111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7" name="Line 97"/>
          <p:cNvSpPr>
            <a:spLocks noChangeShapeType="1"/>
          </p:cNvSpPr>
          <p:nvPr/>
        </p:nvSpPr>
        <p:spPr bwMode="auto">
          <a:xfrm>
            <a:off x="5780088" y="4062413"/>
            <a:ext cx="207962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8" name="Line 98"/>
          <p:cNvSpPr>
            <a:spLocks noChangeShapeType="1"/>
          </p:cNvSpPr>
          <p:nvPr/>
        </p:nvSpPr>
        <p:spPr bwMode="auto">
          <a:xfrm>
            <a:off x="5988050" y="4122738"/>
            <a:ext cx="344488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9" name="Line 99"/>
          <p:cNvSpPr>
            <a:spLocks noChangeShapeType="1"/>
          </p:cNvSpPr>
          <p:nvPr/>
        </p:nvSpPr>
        <p:spPr bwMode="auto">
          <a:xfrm flipH="1" flipV="1">
            <a:off x="5868988" y="4087813"/>
            <a:ext cx="46355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0" name="Line 100"/>
          <p:cNvSpPr>
            <a:spLocks noChangeShapeType="1"/>
          </p:cNvSpPr>
          <p:nvPr/>
        </p:nvSpPr>
        <p:spPr bwMode="auto">
          <a:xfrm>
            <a:off x="5868988" y="4087813"/>
            <a:ext cx="655637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1" name="Line 101"/>
          <p:cNvSpPr>
            <a:spLocks noChangeShapeType="1"/>
          </p:cNvSpPr>
          <p:nvPr/>
        </p:nvSpPr>
        <p:spPr bwMode="auto">
          <a:xfrm>
            <a:off x="6524625" y="4295775"/>
            <a:ext cx="598488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2" name="Line 102"/>
          <p:cNvSpPr>
            <a:spLocks noChangeShapeType="1"/>
          </p:cNvSpPr>
          <p:nvPr/>
        </p:nvSpPr>
        <p:spPr bwMode="auto">
          <a:xfrm flipH="1" flipV="1">
            <a:off x="7072313" y="4468813"/>
            <a:ext cx="5080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" name="Line 103"/>
          <p:cNvSpPr>
            <a:spLocks noChangeShapeType="1"/>
          </p:cNvSpPr>
          <p:nvPr/>
        </p:nvSpPr>
        <p:spPr bwMode="auto">
          <a:xfrm>
            <a:off x="7072313" y="4468813"/>
            <a:ext cx="423862" cy="12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4" name="Line 104"/>
          <p:cNvSpPr>
            <a:spLocks noChangeShapeType="1"/>
          </p:cNvSpPr>
          <p:nvPr/>
        </p:nvSpPr>
        <p:spPr bwMode="auto">
          <a:xfrm>
            <a:off x="7496175" y="4597400"/>
            <a:ext cx="190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5" name="Line 105"/>
          <p:cNvSpPr>
            <a:spLocks noChangeShapeType="1"/>
          </p:cNvSpPr>
          <p:nvPr/>
        </p:nvSpPr>
        <p:spPr bwMode="auto">
          <a:xfrm flipH="1" flipV="1">
            <a:off x="6788150" y="4375150"/>
            <a:ext cx="72707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6" name="Line 106"/>
          <p:cNvSpPr>
            <a:spLocks noChangeShapeType="1"/>
          </p:cNvSpPr>
          <p:nvPr/>
        </p:nvSpPr>
        <p:spPr bwMode="auto">
          <a:xfrm flipH="1" flipV="1">
            <a:off x="6727825" y="4357688"/>
            <a:ext cx="60325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7" name="Line 107"/>
          <p:cNvSpPr>
            <a:spLocks noChangeShapeType="1"/>
          </p:cNvSpPr>
          <p:nvPr/>
        </p:nvSpPr>
        <p:spPr bwMode="auto">
          <a:xfrm>
            <a:off x="6727825" y="4357688"/>
            <a:ext cx="536575" cy="16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8" name="Line 108"/>
          <p:cNvSpPr>
            <a:spLocks noChangeShapeType="1"/>
          </p:cNvSpPr>
          <p:nvPr/>
        </p:nvSpPr>
        <p:spPr bwMode="auto">
          <a:xfrm flipH="1" flipV="1">
            <a:off x="7099300" y="4475163"/>
            <a:ext cx="165100" cy="4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9" name="Line 109"/>
          <p:cNvSpPr>
            <a:spLocks noChangeShapeType="1"/>
          </p:cNvSpPr>
          <p:nvPr/>
        </p:nvSpPr>
        <p:spPr bwMode="auto">
          <a:xfrm flipH="1" flipV="1">
            <a:off x="6832600" y="4387850"/>
            <a:ext cx="266700" cy="8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0" name="Line 110"/>
          <p:cNvSpPr>
            <a:spLocks noChangeShapeType="1"/>
          </p:cNvSpPr>
          <p:nvPr/>
        </p:nvSpPr>
        <p:spPr bwMode="auto">
          <a:xfrm>
            <a:off x="6832600" y="4387850"/>
            <a:ext cx="347663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1" name="Line 111"/>
          <p:cNvSpPr>
            <a:spLocks noChangeShapeType="1"/>
          </p:cNvSpPr>
          <p:nvPr/>
        </p:nvSpPr>
        <p:spPr bwMode="auto">
          <a:xfrm flipH="1" flipV="1">
            <a:off x="6392863" y="4252913"/>
            <a:ext cx="78740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2" name="Line 112"/>
          <p:cNvSpPr>
            <a:spLocks noChangeShapeType="1"/>
          </p:cNvSpPr>
          <p:nvPr/>
        </p:nvSpPr>
        <p:spPr bwMode="auto">
          <a:xfrm>
            <a:off x="6392863" y="4252913"/>
            <a:ext cx="271462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3" name="Line 113"/>
          <p:cNvSpPr>
            <a:spLocks noChangeShapeType="1"/>
          </p:cNvSpPr>
          <p:nvPr/>
        </p:nvSpPr>
        <p:spPr bwMode="auto">
          <a:xfrm flipH="1" flipV="1">
            <a:off x="6503988" y="4289425"/>
            <a:ext cx="160337" cy="4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4" name="Line 114"/>
          <p:cNvSpPr>
            <a:spLocks noChangeShapeType="1"/>
          </p:cNvSpPr>
          <p:nvPr/>
        </p:nvSpPr>
        <p:spPr bwMode="auto">
          <a:xfrm flipH="1" flipV="1">
            <a:off x="6351588" y="4241800"/>
            <a:ext cx="15240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5" name="Line 115"/>
          <p:cNvSpPr>
            <a:spLocks noChangeShapeType="1"/>
          </p:cNvSpPr>
          <p:nvPr/>
        </p:nvSpPr>
        <p:spPr bwMode="auto">
          <a:xfrm>
            <a:off x="6351588" y="4241800"/>
            <a:ext cx="381000" cy="11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6" name="Line 116"/>
          <p:cNvSpPr>
            <a:spLocks noChangeShapeType="1"/>
          </p:cNvSpPr>
          <p:nvPr/>
        </p:nvSpPr>
        <p:spPr bwMode="auto">
          <a:xfrm flipH="1" flipV="1">
            <a:off x="6461125" y="4271963"/>
            <a:ext cx="271463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7" name="Line 117"/>
          <p:cNvSpPr>
            <a:spLocks noChangeShapeType="1"/>
          </p:cNvSpPr>
          <p:nvPr/>
        </p:nvSpPr>
        <p:spPr bwMode="auto">
          <a:xfrm flipH="1" flipV="1">
            <a:off x="6164263" y="4179888"/>
            <a:ext cx="296862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8" name="Line 118"/>
          <p:cNvSpPr>
            <a:spLocks noChangeShapeType="1"/>
          </p:cNvSpPr>
          <p:nvPr/>
        </p:nvSpPr>
        <p:spPr bwMode="auto">
          <a:xfrm>
            <a:off x="6164263" y="4179888"/>
            <a:ext cx="371475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19" name="Line 119"/>
          <p:cNvSpPr>
            <a:spLocks noChangeShapeType="1"/>
          </p:cNvSpPr>
          <p:nvPr/>
        </p:nvSpPr>
        <p:spPr bwMode="auto">
          <a:xfrm>
            <a:off x="6535738" y="4295775"/>
            <a:ext cx="171450" cy="55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0" name="Line 120"/>
          <p:cNvSpPr>
            <a:spLocks noChangeShapeType="1"/>
          </p:cNvSpPr>
          <p:nvPr/>
        </p:nvSpPr>
        <p:spPr bwMode="auto">
          <a:xfrm>
            <a:off x="6707188" y="4351338"/>
            <a:ext cx="215900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1" name="Line 121"/>
          <p:cNvSpPr>
            <a:spLocks noChangeShapeType="1"/>
          </p:cNvSpPr>
          <p:nvPr/>
        </p:nvSpPr>
        <p:spPr bwMode="auto">
          <a:xfrm>
            <a:off x="6923088" y="4418013"/>
            <a:ext cx="6921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2" name="Line 122"/>
          <p:cNvSpPr>
            <a:spLocks noChangeShapeType="1"/>
          </p:cNvSpPr>
          <p:nvPr/>
        </p:nvSpPr>
        <p:spPr bwMode="auto">
          <a:xfrm flipH="1" flipV="1">
            <a:off x="6335713" y="4233863"/>
            <a:ext cx="1279525" cy="4000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3" name="Line 123"/>
          <p:cNvSpPr>
            <a:spLocks noChangeShapeType="1"/>
          </p:cNvSpPr>
          <p:nvPr/>
        </p:nvSpPr>
        <p:spPr bwMode="auto">
          <a:xfrm flipH="1" flipV="1">
            <a:off x="6135688" y="4171950"/>
            <a:ext cx="200025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4" name="Line 124"/>
          <p:cNvSpPr>
            <a:spLocks noChangeShapeType="1"/>
          </p:cNvSpPr>
          <p:nvPr/>
        </p:nvSpPr>
        <p:spPr bwMode="auto">
          <a:xfrm flipH="1" flipV="1">
            <a:off x="6127750" y="4167188"/>
            <a:ext cx="7938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5" name="Line 125"/>
          <p:cNvSpPr>
            <a:spLocks noChangeShapeType="1"/>
          </p:cNvSpPr>
          <p:nvPr/>
        </p:nvSpPr>
        <p:spPr bwMode="auto">
          <a:xfrm>
            <a:off x="6127750" y="4167188"/>
            <a:ext cx="29210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6" name="Line 126"/>
          <p:cNvSpPr>
            <a:spLocks noChangeShapeType="1"/>
          </p:cNvSpPr>
          <p:nvPr/>
        </p:nvSpPr>
        <p:spPr bwMode="auto">
          <a:xfrm>
            <a:off x="6419850" y="4259263"/>
            <a:ext cx="839788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7" name="Line 127"/>
          <p:cNvSpPr>
            <a:spLocks noChangeShapeType="1"/>
          </p:cNvSpPr>
          <p:nvPr/>
        </p:nvSpPr>
        <p:spPr bwMode="auto">
          <a:xfrm flipH="1" flipV="1">
            <a:off x="6827838" y="4387850"/>
            <a:ext cx="431800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8" name="Line 128"/>
          <p:cNvSpPr>
            <a:spLocks noChangeShapeType="1"/>
          </p:cNvSpPr>
          <p:nvPr/>
        </p:nvSpPr>
        <p:spPr bwMode="auto">
          <a:xfrm flipH="1" flipV="1">
            <a:off x="6704013" y="4351338"/>
            <a:ext cx="12382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9" name="Line 129"/>
          <p:cNvSpPr>
            <a:spLocks noChangeShapeType="1"/>
          </p:cNvSpPr>
          <p:nvPr/>
        </p:nvSpPr>
        <p:spPr bwMode="auto">
          <a:xfrm>
            <a:off x="6704013" y="4351338"/>
            <a:ext cx="139700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0" name="Line 130"/>
          <p:cNvSpPr>
            <a:spLocks noChangeShapeType="1"/>
          </p:cNvSpPr>
          <p:nvPr/>
        </p:nvSpPr>
        <p:spPr bwMode="auto">
          <a:xfrm>
            <a:off x="6843713" y="4394200"/>
            <a:ext cx="379412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1" name="Line 131"/>
          <p:cNvSpPr>
            <a:spLocks noChangeShapeType="1"/>
          </p:cNvSpPr>
          <p:nvPr/>
        </p:nvSpPr>
        <p:spPr bwMode="auto">
          <a:xfrm flipH="1" flipV="1">
            <a:off x="6640513" y="4333875"/>
            <a:ext cx="582612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2" name="Line 132"/>
          <p:cNvSpPr>
            <a:spLocks noChangeShapeType="1"/>
          </p:cNvSpPr>
          <p:nvPr/>
        </p:nvSpPr>
        <p:spPr bwMode="auto">
          <a:xfrm>
            <a:off x="6640513" y="4333875"/>
            <a:ext cx="987425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3" name="Oval 133"/>
          <p:cNvSpPr>
            <a:spLocks noChangeArrowheads="1"/>
          </p:cNvSpPr>
          <p:nvPr/>
        </p:nvSpPr>
        <p:spPr bwMode="auto">
          <a:xfrm>
            <a:off x="5792788" y="3532188"/>
            <a:ext cx="19050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4" name="Oval 134"/>
          <p:cNvSpPr>
            <a:spLocks noChangeArrowheads="1"/>
          </p:cNvSpPr>
          <p:nvPr/>
        </p:nvSpPr>
        <p:spPr bwMode="auto">
          <a:xfrm>
            <a:off x="6100763" y="4584700"/>
            <a:ext cx="19050" cy="317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5" name="Oval 135"/>
          <p:cNvSpPr>
            <a:spLocks noChangeArrowheads="1"/>
          </p:cNvSpPr>
          <p:nvPr/>
        </p:nvSpPr>
        <p:spPr bwMode="auto">
          <a:xfrm>
            <a:off x="5576888" y="3865563"/>
            <a:ext cx="19050" cy="301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6" name="Oval 136"/>
          <p:cNvSpPr>
            <a:spLocks noChangeArrowheads="1"/>
          </p:cNvSpPr>
          <p:nvPr/>
        </p:nvSpPr>
        <p:spPr bwMode="auto">
          <a:xfrm>
            <a:off x="6249988" y="4940300"/>
            <a:ext cx="19050" cy="317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7" name="Oval 137"/>
          <p:cNvSpPr>
            <a:spLocks noChangeArrowheads="1"/>
          </p:cNvSpPr>
          <p:nvPr/>
        </p:nvSpPr>
        <p:spPr bwMode="auto">
          <a:xfrm>
            <a:off x="5756275" y="3902075"/>
            <a:ext cx="20638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8" name="Oval 138"/>
          <p:cNvSpPr>
            <a:spLocks noChangeArrowheads="1"/>
          </p:cNvSpPr>
          <p:nvPr/>
        </p:nvSpPr>
        <p:spPr bwMode="auto">
          <a:xfrm>
            <a:off x="5768975" y="3833813"/>
            <a:ext cx="20638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39" name="Oval 139"/>
          <p:cNvSpPr>
            <a:spLocks noChangeArrowheads="1"/>
          </p:cNvSpPr>
          <p:nvPr/>
        </p:nvSpPr>
        <p:spPr bwMode="auto">
          <a:xfrm>
            <a:off x="5976938" y="3921125"/>
            <a:ext cx="20637" cy="301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0" name="Oval 140"/>
          <p:cNvSpPr>
            <a:spLocks noChangeArrowheads="1"/>
          </p:cNvSpPr>
          <p:nvPr/>
        </p:nvSpPr>
        <p:spPr bwMode="auto">
          <a:xfrm>
            <a:off x="6319838" y="4498975"/>
            <a:ext cx="20637" cy="301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1" name="Oval 141"/>
          <p:cNvSpPr>
            <a:spLocks noChangeArrowheads="1"/>
          </p:cNvSpPr>
          <p:nvPr/>
        </p:nvSpPr>
        <p:spPr bwMode="auto">
          <a:xfrm>
            <a:off x="5856288" y="4713288"/>
            <a:ext cx="20637" cy="317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2" name="Oval 142"/>
          <p:cNvSpPr>
            <a:spLocks noChangeArrowheads="1"/>
          </p:cNvSpPr>
          <p:nvPr/>
        </p:nvSpPr>
        <p:spPr bwMode="auto">
          <a:xfrm>
            <a:off x="6511925" y="5262563"/>
            <a:ext cx="20638" cy="317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3" name="Oval 143"/>
          <p:cNvSpPr>
            <a:spLocks noChangeArrowheads="1"/>
          </p:cNvSpPr>
          <p:nvPr/>
        </p:nvSpPr>
        <p:spPr bwMode="auto">
          <a:xfrm>
            <a:off x="7112000" y="3981450"/>
            <a:ext cx="19050" cy="317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4" name="Oval 144"/>
          <p:cNvSpPr>
            <a:spLocks noChangeArrowheads="1"/>
          </p:cNvSpPr>
          <p:nvPr/>
        </p:nvSpPr>
        <p:spPr bwMode="auto">
          <a:xfrm>
            <a:off x="7059613" y="4271963"/>
            <a:ext cx="20637" cy="30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5" name="Oval 145"/>
          <p:cNvSpPr>
            <a:spLocks noChangeArrowheads="1"/>
          </p:cNvSpPr>
          <p:nvPr/>
        </p:nvSpPr>
        <p:spPr bwMode="auto">
          <a:xfrm>
            <a:off x="7483475" y="4764088"/>
            <a:ext cx="20638" cy="30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6" name="Oval 146"/>
          <p:cNvSpPr>
            <a:spLocks noChangeArrowheads="1"/>
          </p:cNvSpPr>
          <p:nvPr/>
        </p:nvSpPr>
        <p:spPr bwMode="auto">
          <a:xfrm>
            <a:off x="7504113" y="5091113"/>
            <a:ext cx="19050" cy="301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7" name="Oval 147"/>
          <p:cNvSpPr>
            <a:spLocks noChangeArrowheads="1"/>
          </p:cNvSpPr>
          <p:nvPr/>
        </p:nvSpPr>
        <p:spPr bwMode="auto">
          <a:xfrm>
            <a:off x="6775450" y="4179888"/>
            <a:ext cx="20638" cy="30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8" name="Oval 148"/>
          <p:cNvSpPr>
            <a:spLocks noChangeArrowheads="1"/>
          </p:cNvSpPr>
          <p:nvPr/>
        </p:nvSpPr>
        <p:spPr bwMode="auto">
          <a:xfrm>
            <a:off x="6716713" y="4191000"/>
            <a:ext cx="19050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49" name="Oval 149"/>
          <p:cNvSpPr>
            <a:spLocks noChangeArrowheads="1"/>
          </p:cNvSpPr>
          <p:nvPr/>
        </p:nvSpPr>
        <p:spPr bwMode="auto">
          <a:xfrm>
            <a:off x="7251700" y="4264025"/>
            <a:ext cx="20638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0" name="Oval 150"/>
          <p:cNvSpPr>
            <a:spLocks noChangeArrowheads="1"/>
          </p:cNvSpPr>
          <p:nvPr/>
        </p:nvSpPr>
        <p:spPr bwMode="auto">
          <a:xfrm>
            <a:off x="7088188" y="4713288"/>
            <a:ext cx="20637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1" name="Oval 151"/>
          <p:cNvSpPr>
            <a:spLocks noChangeArrowheads="1"/>
          </p:cNvSpPr>
          <p:nvPr/>
        </p:nvSpPr>
        <p:spPr bwMode="auto">
          <a:xfrm>
            <a:off x="6819900" y="4529138"/>
            <a:ext cx="20638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2" name="Oval 152"/>
          <p:cNvSpPr>
            <a:spLocks noChangeArrowheads="1"/>
          </p:cNvSpPr>
          <p:nvPr/>
        </p:nvSpPr>
        <p:spPr bwMode="auto">
          <a:xfrm>
            <a:off x="7167563" y="4572000"/>
            <a:ext cx="20637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3" name="Oval 153"/>
          <p:cNvSpPr>
            <a:spLocks noChangeArrowheads="1"/>
          </p:cNvSpPr>
          <p:nvPr/>
        </p:nvSpPr>
        <p:spPr bwMode="auto">
          <a:xfrm>
            <a:off x="6380163" y="4056063"/>
            <a:ext cx="20637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4" name="Oval 154"/>
          <p:cNvSpPr>
            <a:spLocks noChangeArrowheads="1"/>
          </p:cNvSpPr>
          <p:nvPr/>
        </p:nvSpPr>
        <p:spPr bwMode="auto">
          <a:xfrm>
            <a:off x="6651625" y="4197350"/>
            <a:ext cx="20638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5" name="Oval 155"/>
          <p:cNvSpPr>
            <a:spLocks noChangeArrowheads="1"/>
          </p:cNvSpPr>
          <p:nvPr/>
        </p:nvSpPr>
        <p:spPr bwMode="auto">
          <a:xfrm>
            <a:off x="6491288" y="4462463"/>
            <a:ext cx="20637" cy="30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6" name="Oval 156"/>
          <p:cNvSpPr>
            <a:spLocks noChangeArrowheads="1"/>
          </p:cNvSpPr>
          <p:nvPr/>
        </p:nvSpPr>
        <p:spPr bwMode="auto">
          <a:xfrm>
            <a:off x="6340475" y="4110038"/>
            <a:ext cx="20638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7" name="Oval 157"/>
          <p:cNvSpPr>
            <a:spLocks noChangeArrowheads="1"/>
          </p:cNvSpPr>
          <p:nvPr/>
        </p:nvSpPr>
        <p:spPr bwMode="auto">
          <a:xfrm>
            <a:off x="6719888" y="4289425"/>
            <a:ext cx="20637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Oval 158"/>
          <p:cNvSpPr>
            <a:spLocks noChangeArrowheads="1"/>
          </p:cNvSpPr>
          <p:nvPr/>
        </p:nvSpPr>
        <p:spPr bwMode="auto">
          <a:xfrm>
            <a:off x="6448425" y="4325938"/>
            <a:ext cx="20638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9" name="Oval 159"/>
          <p:cNvSpPr>
            <a:spLocks noChangeArrowheads="1"/>
          </p:cNvSpPr>
          <p:nvPr/>
        </p:nvSpPr>
        <p:spPr bwMode="auto">
          <a:xfrm>
            <a:off x="6153150" y="4098925"/>
            <a:ext cx="19050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0" name="Oval 160"/>
          <p:cNvSpPr>
            <a:spLocks noChangeArrowheads="1"/>
          </p:cNvSpPr>
          <p:nvPr/>
        </p:nvSpPr>
        <p:spPr bwMode="auto">
          <a:xfrm>
            <a:off x="6524625" y="4406900"/>
            <a:ext cx="19050" cy="30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1" name="Oval 161"/>
          <p:cNvSpPr>
            <a:spLocks noChangeArrowheads="1"/>
          </p:cNvSpPr>
          <p:nvPr/>
        </p:nvSpPr>
        <p:spPr bwMode="auto">
          <a:xfrm>
            <a:off x="6911975" y="4387850"/>
            <a:ext cx="20638" cy="30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2" name="Oval 162"/>
          <p:cNvSpPr>
            <a:spLocks noChangeArrowheads="1"/>
          </p:cNvSpPr>
          <p:nvPr/>
        </p:nvSpPr>
        <p:spPr bwMode="auto">
          <a:xfrm>
            <a:off x="7604125" y="5053013"/>
            <a:ext cx="19050" cy="301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3" name="Oval 163"/>
          <p:cNvSpPr>
            <a:spLocks noChangeArrowheads="1"/>
          </p:cNvSpPr>
          <p:nvPr/>
        </p:nvSpPr>
        <p:spPr bwMode="auto">
          <a:xfrm>
            <a:off x="6324600" y="3938588"/>
            <a:ext cx="19050" cy="301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4" name="Oval 164"/>
          <p:cNvSpPr>
            <a:spLocks noChangeArrowheads="1"/>
          </p:cNvSpPr>
          <p:nvPr/>
        </p:nvSpPr>
        <p:spPr bwMode="auto">
          <a:xfrm>
            <a:off x="6124575" y="3876675"/>
            <a:ext cx="20638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5" name="Oval 165"/>
          <p:cNvSpPr>
            <a:spLocks noChangeArrowheads="1"/>
          </p:cNvSpPr>
          <p:nvPr/>
        </p:nvSpPr>
        <p:spPr bwMode="auto">
          <a:xfrm>
            <a:off x="6116638" y="3925888"/>
            <a:ext cx="19050" cy="31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6" name="Oval 166"/>
          <p:cNvSpPr>
            <a:spLocks noChangeArrowheads="1"/>
          </p:cNvSpPr>
          <p:nvPr/>
        </p:nvSpPr>
        <p:spPr bwMode="auto">
          <a:xfrm>
            <a:off x="6408738" y="4430713"/>
            <a:ext cx="19050" cy="317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7" name="Oval 167"/>
          <p:cNvSpPr>
            <a:spLocks noChangeArrowheads="1"/>
          </p:cNvSpPr>
          <p:nvPr/>
        </p:nvSpPr>
        <p:spPr bwMode="auto">
          <a:xfrm>
            <a:off x="7248525" y="4302125"/>
            <a:ext cx="19050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8" name="Oval 168"/>
          <p:cNvSpPr>
            <a:spLocks noChangeArrowheads="1"/>
          </p:cNvSpPr>
          <p:nvPr/>
        </p:nvSpPr>
        <p:spPr bwMode="auto">
          <a:xfrm>
            <a:off x="6815138" y="4783138"/>
            <a:ext cx="20637" cy="30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69" name="Oval 169"/>
          <p:cNvSpPr>
            <a:spLocks noChangeArrowheads="1"/>
          </p:cNvSpPr>
          <p:nvPr/>
        </p:nvSpPr>
        <p:spPr bwMode="auto">
          <a:xfrm>
            <a:off x="6692900" y="4406900"/>
            <a:ext cx="19050" cy="30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70" name="Oval 170"/>
          <p:cNvSpPr>
            <a:spLocks noChangeArrowheads="1"/>
          </p:cNvSpPr>
          <p:nvPr/>
        </p:nvSpPr>
        <p:spPr bwMode="auto">
          <a:xfrm>
            <a:off x="6832600" y="4505325"/>
            <a:ext cx="19050" cy="317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71" name="Oval 171"/>
          <p:cNvSpPr>
            <a:spLocks noChangeArrowheads="1"/>
          </p:cNvSpPr>
          <p:nvPr/>
        </p:nvSpPr>
        <p:spPr bwMode="auto">
          <a:xfrm>
            <a:off x="7212013" y="3630613"/>
            <a:ext cx="19050" cy="301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72" name="Oval 172"/>
          <p:cNvSpPr>
            <a:spLocks noChangeArrowheads="1"/>
          </p:cNvSpPr>
          <p:nvPr/>
        </p:nvSpPr>
        <p:spPr bwMode="auto">
          <a:xfrm>
            <a:off x="6627813" y="4806950"/>
            <a:ext cx="20637" cy="30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73" name="Oval 173"/>
          <p:cNvSpPr>
            <a:spLocks noChangeArrowheads="1"/>
          </p:cNvSpPr>
          <p:nvPr/>
        </p:nvSpPr>
        <p:spPr bwMode="auto">
          <a:xfrm>
            <a:off x="7615238" y="4572000"/>
            <a:ext cx="20637" cy="3175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74" name="Rectangle 174"/>
          <p:cNvSpPr>
            <a:spLocks noChangeArrowheads="1"/>
          </p:cNvSpPr>
          <p:nvPr/>
        </p:nvSpPr>
        <p:spPr bwMode="auto">
          <a:xfrm>
            <a:off x="6948488" y="4013200"/>
            <a:ext cx="4778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Sweden</a:t>
            </a:r>
            <a:endParaRPr lang="en-US" sz="1000" b="1"/>
          </a:p>
        </p:txBody>
      </p:sp>
      <p:sp>
        <p:nvSpPr>
          <p:cNvPr id="25775" name="Rectangle 175"/>
          <p:cNvSpPr>
            <a:spLocks noChangeArrowheads="1"/>
          </p:cNvSpPr>
          <p:nvPr/>
        </p:nvSpPr>
        <p:spPr bwMode="auto">
          <a:xfrm>
            <a:off x="6262688" y="5164138"/>
            <a:ext cx="592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Argentina</a:t>
            </a:r>
            <a:endParaRPr lang="en-US" sz="1000" b="1"/>
          </a:p>
        </p:txBody>
      </p:sp>
      <p:sp>
        <p:nvSpPr>
          <p:cNvPr id="25776" name="Rectangle 176"/>
          <p:cNvSpPr>
            <a:spLocks noChangeArrowheads="1"/>
          </p:cNvSpPr>
          <p:nvPr/>
        </p:nvSpPr>
        <p:spPr bwMode="auto">
          <a:xfrm>
            <a:off x="5538788" y="4672013"/>
            <a:ext cx="3444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Brazil</a:t>
            </a:r>
            <a:endParaRPr lang="en-US" sz="1000" b="1"/>
          </a:p>
        </p:txBody>
      </p:sp>
      <p:sp>
        <p:nvSpPr>
          <p:cNvPr id="25777" name="Rectangle 177"/>
          <p:cNvSpPr>
            <a:spLocks noChangeArrowheads="1"/>
          </p:cNvSpPr>
          <p:nvPr/>
        </p:nvSpPr>
        <p:spPr bwMode="auto">
          <a:xfrm>
            <a:off x="6134100" y="4348163"/>
            <a:ext cx="3444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Chile </a:t>
            </a:r>
            <a:endParaRPr lang="en-US" sz="1000" b="1"/>
          </a:p>
        </p:txBody>
      </p:sp>
      <p:sp>
        <p:nvSpPr>
          <p:cNvPr id="25778" name="Rectangle 178"/>
          <p:cNvSpPr>
            <a:spLocks noChangeArrowheads="1"/>
          </p:cNvSpPr>
          <p:nvPr/>
        </p:nvSpPr>
        <p:spPr bwMode="auto">
          <a:xfrm>
            <a:off x="5892800" y="3827463"/>
            <a:ext cx="2809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Peru</a:t>
            </a:r>
            <a:endParaRPr lang="en-US" sz="1000" b="1"/>
          </a:p>
        </p:txBody>
      </p:sp>
      <p:sp>
        <p:nvSpPr>
          <p:cNvPr id="25779" name="Rectangle 179"/>
          <p:cNvSpPr>
            <a:spLocks noChangeArrowheads="1"/>
          </p:cNvSpPr>
          <p:nvPr/>
        </p:nvSpPr>
        <p:spPr bwMode="auto">
          <a:xfrm>
            <a:off x="5438775" y="3557588"/>
            <a:ext cx="5064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Ecuador</a:t>
            </a:r>
            <a:endParaRPr lang="en-US" sz="1000" b="1"/>
          </a:p>
        </p:txBody>
      </p:sp>
      <p:sp>
        <p:nvSpPr>
          <p:cNvPr id="25780" name="Rectangle 180"/>
          <p:cNvSpPr>
            <a:spLocks noChangeArrowheads="1"/>
          </p:cNvSpPr>
          <p:nvPr/>
        </p:nvSpPr>
        <p:spPr bwMode="auto">
          <a:xfrm>
            <a:off x="5491163" y="3925888"/>
            <a:ext cx="6175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Venezuela</a:t>
            </a:r>
            <a:endParaRPr lang="en-US" sz="1000" b="1"/>
          </a:p>
        </p:txBody>
      </p:sp>
      <p:sp>
        <p:nvSpPr>
          <p:cNvPr id="25781" name="Rectangle 181"/>
          <p:cNvSpPr>
            <a:spLocks noChangeArrowheads="1"/>
          </p:cNvSpPr>
          <p:nvPr/>
        </p:nvSpPr>
        <p:spPr bwMode="auto">
          <a:xfrm>
            <a:off x="5168900" y="4130675"/>
            <a:ext cx="577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Colombia</a:t>
            </a:r>
            <a:endParaRPr lang="en-US" sz="1000" b="1"/>
          </a:p>
        </p:txBody>
      </p:sp>
      <p:sp>
        <p:nvSpPr>
          <p:cNvPr id="25782" name="Rectangle 182"/>
          <p:cNvSpPr>
            <a:spLocks noChangeArrowheads="1"/>
          </p:cNvSpPr>
          <p:nvPr/>
        </p:nvSpPr>
        <p:spPr bwMode="auto">
          <a:xfrm>
            <a:off x="5140325" y="3754438"/>
            <a:ext cx="790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COSTA RICA</a:t>
            </a:r>
            <a:endParaRPr lang="en-US" sz="1000" b="1"/>
          </a:p>
        </p:txBody>
      </p:sp>
      <p:sp>
        <p:nvSpPr>
          <p:cNvPr id="25783" name="Rectangle 183"/>
          <p:cNvSpPr>
            <a:spLocks noChangeArrowheads="1"/>
          </p:cNvSpPr>
          <p:nvPr/>
        </p:nvSpPr>
        <p:spPr bwMode="auto">
          <a:xfrm>
            <a:off x="5489575" y="4402138"/>
            <a:ext cx="909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EL SALVADOR</a:t>
            </a:r>
            <a:endParaRPr lang="en-US" sz="1000" b="1"/>
          </a:p>
        </p:txBody>
      </p:sp>
      <p:sp>
        <p:nvSpPr>
          <p:cNvPr id="25784" name="Rectangle 184"/>
          <p:cNvSpPr>
            <a:spLocks noChangeArrowheads="1"/>
          </p:cNvSpPr>
          <p:nvPr/>
        </p:nvSpPr>
        <p:spPr bwMode="auto">
          <a:xfrm>
            <a:off x="5608638" y="3360738"/>
            <a:ext cx="428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Mexico</a:t>
            </a:r>
            <a:endParaRPr lang="en-US" sz="1000" b="1"/>
          </a:p>
        </p:txBody>
      </p:sp>
      <p:sp>
        <p:nvSpPr>
          <p:cNvPr id="25785" name="Rectangle 185"/>
          <p:cNvSpPr>
            <a:spLocks noChangeArrowheads="1"/>
          </p:cNvSpPr>
          <p:nvPr/>
        </p:nvSpPr>
        <p:spPr bwMode="auto">
          <a:xfrm>
            <a:off x="4862513" y="5386388"/>
            <a:ext cx="261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-0.3</a:t>
            </a:r>
            <a:endParaRPr lang="en-US"/>
          </a:p>
        </p:txBody>
      </p:sp>
      <p:sp>
        <p:nvSpPr>
          <p:cNvPr id="25786" name="Rectangle 186"/>
          <p:cNvSpPr>
            <a:spLocks noChangeArrowheads="1"/>
          </p:cNvSpPr>
          <p:nvPr/>
        </p:nvSpPr>
        <p:spPr bwMode="auto">
          <a:xfrm>
            <a:off x="4862513" y="5016500"/>
            <a:ext cx="2619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-0.2</a:t>
            </a:r>
            <a:endParaRPr lang="en-US"/>
          </a:p>
        </p:txBody>
      </p:sp>
      <p:sp>
        <p:nvSpPr>
          <p:cNvPr id="25787" name="Rectangle 187"/>
          <p:cNvSpPr>
            <a:spLocks noChangeArrowheads="1"/>
          </p:cNvSpPr>
          <p:nvPr/>
        </p:nvSpPr>
        <p:spPr bwMode="auto">
          <a:xfrm>
            <a:off x="4862513" y="4646613"/>
            <a:ext cx="261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-0.1</a:t>
            </a:r>
            <a:endParaRPr lang="en-US"/>
          </a:p>
        </p:txBody>
      </p:sp>
      <p:sp>
        <p:nvSpPr>
          <p:cNvPr id="25788" name="Rectangle 188"/>
          <p:cNvSpPr>
            <a:spLocks noChangeArrowheads="1"/>
          </p:cNvSpPr>
          <p:nvPr/>
        </p:nvSpPr>
        <p:spPr bwMode="auto">
          <a:xfrm>
            <a:off x="4902200" y="4276725"/>
            <a:ext cx="211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0.0</a:t>
            </a:r>
            <a:endParaRPr lang="en-US"/>
          </a:p>
        </p:txBody>
      </p:sp>
      <p:sp>
        <p:nvSpPr>
          <p:cNvPr id="25789" name="Rectangle 189"/>
          <p:cNvSpPr>
            <a:spLocks noChangeArrowheads="1"/>
          </p:cNvSpPr>
          <p:nvPr/>
        </p:nvSpPr>
        <p:spPr bwMode="auto">
          <a:xfrm>
            <a:off x="4902200" y="3908425"/>
            <a:ext cx="211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0.1</a:t>
            </a:r>
            <a:endParaRPr lang="en-US"/>
          </a:p>
        </p:txBody>
      </p:sp>
      <p:sp>
        <p:nvSpPr>
          <p:cNvPr id="25790" name="Rectangle 190"/>
          <p:cNvSpPr>
            <a:spLocks noChangeArrowheads="1"/>
          </p:cNvSpPr>
          <p:nvPr/>
        </p:nvSpPr>
        <p:spPr bwMode="auto">
          <a:xfrm>
            <a:off x="4902200" y="35385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0.2</a:t>
            </a:r>
            <a:endParaRPr lang="en-US"/>
          </a:p>
        </p:txBody>
      </p:sp>
      <p:sp>
        <p:nvSpPr>
          <p:cNvPr id="25791" name="Rectangle 191"/>
          <p:cNvSpPr>
            <a:spLocks noChangeArrowheads="1"/>
          </p:cNvSpPr>
          <p:nvPr/>
        </p:nvSpPr>
        <p:spPr bwMode="auto">
          <a:xfrm>
            <a:off x="4902200" y="31702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0.3</a:t>
            </a:r>
            <a:endParaRPr lang="en-US"/>
          </a:p>
        </p:txBody>
      </p:sp>
      <p:sp>
        <p:nvSpPr>
          <p:cNvPr id="25792" name="Rectangle 192"/>
          <p:cNvSpPr>
            <a:spLocks noChangeArrowheads="1"/>
          </p:cNvSpPr>
          <p:nvPr/>
        </p:nvSpPr>
        <p:spPr bwMode="auto">
          <a:xfrm>
            <a:off x="4902200" y="2800350"/>
            <a:ext cx="211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0.4</a:t>
            </a:r>
            <a:endParaRPr lang="en-US"/>
          </a:p>
        </p:txBody>
      </p:sp>
      <p:sp>
        <p:nvSpPr>
          <p:cNvPr id="25793" name="Rectangle 193"/>
          <p:cNvSpPr>
            <a:spLocks noChangeArrowheads="1"/>
          </p:cNvSpPr>
          <p:nvPr/>
        </p:nvSpPr>
        <p:spPr bwMode="auto">
          <a:xfrm>
            <a:off x="5037138" y="5540375"/>
            <a:ext cx="1349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-4</a:t>
            </a:r>
            <a:endParaRPr lang="en-US"/>
          </a:p>
        </p:txBody>
      </p:sp>
      <p:sp>
        <p:nvSpPr>
          <p:cNvPr id="25794" name="Rectangle 194"/>
          <p:cNvSpPr>
            <a:spLocks noChangeArrowheads="1"/>
          </p:cNvSpPr>
          <p:nvPr/>
        </p:nvSpPr>
        <p:spPr bwMode="auto">
          <a:xfrm>
            <a:off x="5413375" y="5540375"/>
            <a:ext cx="134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-3</a:t>
            </a:r>
            <a:endParaRPr lang="en-US"/>
          </a:p>
        </p:txBody>
      </p:sp>
      <p:sp>
        <p:nvSpPr>
          <p:cNvPr id="25795" name="Rectangle 195"/>
          <p:cNvSpPr>
            <a:spLocks noChangeArrowheads="1"/>
          </p:cNvSpPr>
          <p:nvPr/>
        </p:nvSpPr>
        <p:spPr bwMode="auto">
          <a:xfrm>
            <a:off x="5792788" y="5540375"/>
            <a:ext cx="1349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-2</a:t>
            </a:r>
            <a:endParaRPr lang="en-US"/>
          </a:p>
        </p:txBody>
      </p:sp>
      <p:sp>
        <p:nvSpPr>
          <p:cNvPr id="25796" name="Rectangle 196"/>
          <p:cNvSpPr>
            <a:spLocks noChangeArrowheads="1"/>
          </p:cNvSpPr>
          <p:nvPr/>
        </p:nvSpPr>
        <p:spPr bwMode="auto">
          <a:xfrm>
            <a:off x="6169025" y="5540375"/>
            <a:ext cx="134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-1</a:t>
            </a:r>
            <a:endParaRPr lang="en-US"/>
          </a:p>
        </p:txBody>
      </p:sp>
      <p:sp>
        <p:nvSpPr>
          <p:cNvPr id="25797" name="Rectangle 197"/>
          <p:cNvSpPr>
            <a:spLocks noChangeArrowheads="1"/>
          </p:cNvSpPr>
          <p:nvPr/>
        </p:nvSpPr>
        <p:spPr bwMode="auto">
          <a:xfrm>
            <a:off x="6577013" y="5540375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25798" name="Rectangle 198"/>
          <p:cNvSpPr>
            <a:spLocks noChangeArrowheads="1"/>
          </p:cNvSpPr>
          <p:nvPr/>
        </p:nvSpPr>
        <p:spPr bwMode="auto">
          <a:xfrm>
            <a:off x="6953250" y="554037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25799" name="Rectangle 199"/>
          <p:cNvSpPr>
            <a:spLocks noChangeArrowheads="1"/>
          </p:cNvSpPr>
          <p:nvPr/>
        </p:nvSpPr>
        <p:spPr bwMode="auto">
          <a:xfrm>
            <a:off x="7327900" y="554037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2</a:t>
            </a:r>
            <a:endParaRPr lang="en-US"/>
          </a:p>
        </p:txBody>
      </p:sp>
      <p:sp>
        <p:nvSpPr>
          <p:cNvPr id="25800" name="Rectangle 200"/>
          <p:cNvSpPr>
            <a:spLocks noChangeArrowheads="1"/>
          </p:cNvSpPr>
          <p:nvPr/>
        </p:nvSpPr>
        <p:spPr bwMode="auto">
          <a:xfrm>
            <a:off x="7708900" y="554037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3</a:t>
            </a:r>
            <a:endParaRPr lang="en-US"/>
          </a:p>
        </p:txBody>
      </p:sp>
      <p:sp>
        <p:nvSpPr>
          <p:cNvPr id="25801" name="Rectangle 201"/>
          <p:cNvSpPr>
            <a:spLocks noChangeArrowheads="1"/>
          </p:cNvSpPr>
          <p:nvPr/>
        </p:nvSpPr>
        <p:spPr bwMode="auto">
          <a:xfrm>
            <a:off x="8083550" y="554037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Arial" pitchFamily="34" charset="0"/>
              </a:rPr>
              <a:t>4</a:t>
            </a:r>
            <a:endParaRPr lang="en-US"/>
          </a:p>
        </p:txBody>
      </p:sp>
      <p:sp>
        <p:nvSpPr>
          <p:cNvPr id="25802" name="Rectangle 202"/>
          <p:cNvSpPr>
            <a:spLocks noChangeArrowheads="1"/>
          </p:cNvSpPr>
          <p:nvPr/>
        </p:nvSpPr>
        <p:spPr bwMode="auto">
          <a:xfrm>
            <a:off x="5761038" y="5724525"/>
            <a:ext cx="16208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 b="1">
                <a:latin typeface="Arial" pitchFamily="34" charset="0"/>
              </a:rPr>
              <a:t>Port efficiency index</a:t>
            </a:r>
            <a:endParaRPr lang="en-US"/>
          </a:p>
        </p:txBody>
      </p:sp>
      <p:sp>
        <p:nvSpPr>
          <p:cNvPr id="25803" name="Rectangle 203"/>
          <p:cNvSpPr>
            <a:spLocks noChangeArrowheads="1"/>
          </p:cNvSpPr>
          <p:nvPr/>
        </p:nvSpPr>
        <p:spPr bwMode="auto">
          <a:xfrm rot="16200000">
            <a:off x="3656013" y="4006850"/>
            <a:ext cx="23383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300" b="1">
                <a:latin typeface="Arial" pitchFamily="34" charset="0"/>
              </a:rPr>
              <a:t>Maritime transport costs (log)</a:t>
            </a:r>
            <a:endParaRPr lang="en-US"/>
          </a:p>
        </p:txBody>
      </p:sp>
      <p:sp>
        <p:nvSpPr>
          <p:cNvPr id="25804" name="Rectangle 204"/>
          <p:cNvSpPr>
            <a:spLocks noChangeArrowheads="1"/>
          </p:cNvSpPr>
          <p:nvPr/>
        </p:nvSpPr>
        <p:spPr bwMode="auto">
          <a:xfrm>
            <a:off x="6402388" y="5911850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 b="1">
                <a:latin typeface="Arial" pitchFamily="34" charset="0"/>
              </a:rPr>
              <a:t>.</a:t>
            </a:r>
            <a:endParaRPr lang="en-US" sz="1000"/>
          </a:p>
        </p:txBody>
      </p:sp>
      <p:grpSp>
        <p:nvGrpSpPr>
          <p:cNvPr id="25805" name="Group 205"/>
          <p:cNvGrpSpPr>
            <a:grpSpLocks/>
          </p:cNvGrpSpPr>
          <p:nvPr/>
        </p:nvGrpSpPr>
        <p:grpSpPr bwMode="auto">
          <a:xfrm>
            <a:off x="5716588" y="3698875"/>
            <a:ext cx="44450" cy="115888"/>
            <a:chOff x="1730" y="2062"/>
            <a:chExt cx="67" cy="104"/>
          </a:xfrm>
        </p:grpSpPr>
        <p:sp>
          <p:nvSpPr>
            <p:cNvPr id="25806" name="Line 206"/>
            <p:cNvSpPr>
              <a:spLocks noChangeShapeType="1"/>
            </p:cNvSpPr>
            <p:nvPr/>
          </p:nvSpPr>
          <p:spPr bwMode="auto">
            <a:xfrm>
              <a:off x="1730" y="2062"/>
              <a:ext cx="49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Freeform 207"/>
            <p:cNvSpPr>
              <a:spLocks/>
            </p:cNvSpPr>
            <p:nvPr/>
          </p:nvSpPr>
          <p:spPr bwMode="auto">
            <a:xfrm>
              <a:off x="1736" y="2106"/>
              <a:ext cx="61" cy="6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61" y="60"/>
                </a:cxn>
                <a:cxn ang="0">
                  <a:pos x="61" y="0"/>
                </a:cxn>
                <a:cxn ang="0">
                  <a:pos x="0" y="28"/>
                </a:cxn>
              </a:cxnLst>
              <a:rect l="0" t="0" r="r" b="b"/>
              <a:pathLst>
                <a:path w="61" h="60">
                  <a:moveTo>
                    <a:pt x="0" y="28"/>
                  </a:moveTo>
                  <a:lnTo>
                    <a:pt x="61" y="60"/>
                  </a:lnTo>
                  <a:lnTo>
                    <a:pt x="61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08" name="Group 208"/>
          <p:cNvGrpSpPr>
            <a:grpSpLocks/>
          </p:cNvGrpSpPr>
          <p:nvPr/>
        </p:nvGrpSpPr>
        <p:grpSpPr bwMode="auto">
          <a:xfrm>
            <a:off x="7108825" y="4167188"/>
            <a:ext cx="103188" cy="79375"/>
            <a:chOff x="3857" y="2479"/>
            <a:chExt cx="159" cy="71"/>
          </a:xfrm>
        </p:grpSpPr>
        <p:sp>
          <p:nvSpPr>
            <p:cNvPr id="25809" name="Line 209"/>
            <p:cNvSpPr>
              <a:spLocks noChangeShapeType="1"/>
            </p:cNvSpPr>
            <p:nvPr/>
          </p:nvSpPr>
          <p:spPr bwMode="auto">
            <a:xfrm flipH="1">
              <a:off x="3899" y="2479"/>
              <a:ext cx="11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Freeform 210"/>
            <p:cNvSpPr>
              <a:spLocks/>
            </p:cNvSpPr>
            <p:nvPr/>
          </p:nvSpPr>
          <p:spPr bwMode="auto">
            <a:xfrm>
              <a:off x="3857" y="2490"/>
              <a:ext cx="67" cy="6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67" y="60"/>
                </a:cxn>
                <a:cxn ang="0">
                  <a:pos x="42" y="0"/>
                </a:cxn>
              </a:cxnLst>
              <a:rect l="0" t="0" r="r" b="b"/>
              <a:pathLst>
                <a:path w="67" h="60">
                  <a:moveTo>
                    <a:pt x="42" y="0"/>
                  </a:moveTo>
                  <a:lnTo>
                    <a:pt x="0" y="55"/>
                  </a:lnTo>
                  <a:lnTo>
                    <a:pt x="67" y="6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811" name="AutoShape 211"/>
          <p:cNvSpPr>
            <a:spLocks/>
          </p:cNvSpPr>
          <p:nvPr/>
        </p:nvSpPr>
        <p:spPr bwMode="auto">
          <a:xfrm rot="16821644" flipV="1">
            <a:off x="6360319" y="3286919"/>
            <a:ext cx="160338" cy="1314450"/>
          </a:xfrm>
          <a:prstGeom prst="rightBrace">
            <a:avLst>
              <a:gd name="adj1" fmla="val 68317"/>
              <a:gd name="adj2" fmla="val 50000"/>
            </a:avLst>
          </a:prstGeom>
          <a:noFill/>
          <a:ln w="412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12" name="Text Box 212"/>
          <p:cNvSpPr txBox="1">
            <a:spLocks noChangeArrowheads="1"/>
          </p:cNvSpPr>
          <p:nvPr/>
        </p:nvSpPr>
        <p:spPr bwMode="auto">
          <a:xfrm>
            <a:off x="7086600" y="2971800"/>
            <a:ext cx="144303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  <a:latin typeface="Arial" pitchFamily="34" charset="0"/>
              </a:rPr>
              <a:t>The cost of inefficiency is equivalent to 8,000 km of additional distance</a:t>
            </a:r>
          </a:p>
        </p:txBody>
      </p:sp>
      <p:sp>
        <p:nvSpPr>
          <p:cNvPr id="25813" name="Rectangle 213"/>
          <p:cNvSpPr>
            <a:spLocks noChangeArrowheads="1"/>
          </p:cNvSpPr>
          <p:nvPr/>
        </p:nvSpPr>
        <p:spPr bwMode="auto">
          <a:xfrm>
            <a:off x="5413375" y="2514600"/>
            <a:ext cx="2352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>
                <a:latin typeface="Arial" pitchFamily="34" charset="0"/>
              </a:rPr>
              <a:t>Maritime and port costs </a:t>
            </a:r>
          </a:p>
          <a:p>
            <a:pPr algn="ctr" eaLnBrk="0" hangingPunct="0"/>
            <a:endParaRPr lang="en-US"/>
          </a:p>
        </p:txBody>
      </p:sp>
      <p:sp>
        <p:nvSpPr>
          <p:cNvPr id="25814" name="Text Box 214"/>
          <p:cNvSpPr txBox="1">
            <a:spLocks noChangeArrowheads="1"/>
          </p:cNvSpPr>
          <p:nvPr/>
        </p:nvSpPr>
        <p:spPr bwMode="auto">
          <a:xfrm>
            <a:off x="228600" y="1817688"/>
            <a:ext cx="391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Calidad de infraestructura baja …</a:t>
            </a:r>
            <a:endParaRPr lang="es-AR" sz="2000">
              <a:latin typeface="Tahoma" pitchFamily="34" charset="0"/>
            </a:endParaRPr>
          </a:p>
        </p:txBody>
      </p:sp>
      <p:sp>
        <p:nvSpPr>
          <p:cNvPr id="25815" name="Text Box 215"/>
          <p:cNvSpPr txBox="1">
            <a:spLocks noChangeArrowheads="1"/>
          </p:cNvSpPr>
          <p:nvPr/>
        </p:nvSpPr>
        <p:spPr bwMode="auto">
          <a:xfrm>
            <a:off x="4527550" y="1803400"/>
            <a:ext cx="432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ahoma" pitchFamily="34" charset="0"/>
              </a:rPr>
              <a:t>Altos costos mar</a:t>
            </a:r>
            <a:r>
              <a:rPr lang="es-ES_tradnl" sz="2000">
                <a:latin typeface="Tahoma" pitchFamily="34" charset="0"/>
              </a:rPr>
              <a:t>ítimas y potuarios ...</a:t>
            </a:r>
            <a:endParaRPr lang="es-AR" sz="2000">
              <a:latin typeface="Tahoma" pitchFamily="34" charset="0"/>
            </a:endParaRPr>
          </a:p>
        </p:txBody>
      </p:sp>
      <p:grpSp>
        <p:nvGrpSpPr>
          <p:cNvPr id="25816" name="Group 216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25817" name="Picture 217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818" name="Rectangle 218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1323975"/>
          </a:xfrm>
          <a:noFill/>
        </p:spPr>
        <p:txBody>
          <a:bodyPr/>
          <a:lstStyle/>
          <a:p>
            <a:r>
              <a:rPr lang="es-ES" sz="4000" b="1"/>
              <a:t>Impactos de CAFTA: Los Tiempos</a:t>
            </a:r>
            <a:endParaRPr lang="en-US" sz="4000" b="1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0" y="1477963"/>
            <a:ext cx="8896350" cy="5380037"/>
            <a:chOff x="84" y="1056"/>
            <a:chExt cx="5604" cy="3389"/>
          </a:xfrm>
        </p:grpSpPr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84" y="1056"/>
              <a:ext cx="5004" cy="3389"/>
              <a:chOff x="84" y="1056"/>
              <a:chExt cx="5004" cy="3389"/>
            </a:xfrm>
          </p:grpSpPr>
          <p:sp>
            <p:nvSpPr>
              <p:cNvPr id="30725" name="Freeform 5" descr="10%"/>
              <p:cNvSpPr>
                <a:spLocks/>
              </p:cNvSpPr>
              <p:nvPr/>
            </p:nvSpPr>
            <p:spPr bwMode="auto">
              <a:xfrm>
                <a:off x="1191" y="3552"/>
                <a:ext cx="1509" cy="3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376"/>
                  </a:cxn>
                  <a:cxn ang="0">
                    <a:pos x="93" y="372"/>
                  </a:cxn>
                  <a:cxn ang="0">
                    <a:pos x="241" y="356"/>
                  </a:cxn>
                  <a:cxn ang="0">
                    <a:pos x="449" y="344"/>
                  </a:cxn>
                  <a:cxn ang="0">
                    <a:pos x="601" y="332"/>
                  </a:cxn>
                  <a:cxn ang="0">
                    <a:pos x="809" y="304"/>
                  </a:cxn>
                  <a:cxn ang="0">
                    <a:pos x="885" y="284"/>
                  </a:cxn>
                  <a:cxn ang="0">
                    <a:pos x="921" y="268"/>
                  </a:cxn>
                  <a:cxn ang="0">
                    <a:pos x="997" y="256"/>
                  </a:cxn>
                  <a:cxn ang="0">
                    <a:pos x="1125" y="212"/>
                  </a:cxn>
                  <a:cxn ang="0">
                    <a:pos x="1185" y="184"/>
                  </a:cxn>
                  <a:cxn ang="0">
                    <a:pos x="1245" y="164"/>
                  </a:cxn>
                  <a:cxn ang="0">
                    <a:pos x="1293" y="152"/>
                  </a:cxn>
                  <a:cxn ang="0">
                    <a:pos x="1305" y="144"/>
                  </a:cxn>
                  <a:cxn ang="0">
                    <a:pos x="1317" y="132"/>
                  </a:cxn>
                  <a:cxn ang="0">
                    <a:pos x="1353" y="120"/>
                  </a:cxn>
                  <a:cxn ang="0">
                    <a:pos x="1365" y="116"/>
                  </a:cxn>
                  <a:cxn ang="0">
                    <a:pos x="1441" y="72"/>
                  </a:cxn>
                  <a:cxn ang="0">
                    <a:pos x="1481" y="60"/>
                  </a:cxn>
                  <a:cxn ang="0">
                    <a:pos x="1509" y="12"/>
                  </a:cxn>
                  <a:cxn ang="0">
                    <a:pos x="89" y="12"/>
                  </a:cxn>
                  <a:cxn ang="0">
                    <a:pos x="1" y="0"/>
                  </a:cxn>
                </a:cxnLst>
                <a:rect l="0" t="0" r="r" b="b"/>
                <a:pathLst>
                  <a:path w="1509" h="388">
                    <a:moveTo>
                      <a:pt x="1" y="0"/>
                    </a:moveTo>
                    <a:cubicBezTo>
                      <a:pt x="2" y="125"/>
                      <a:pt x="0" y="251"/>
                      <a:pt x="5" y="376"/>
                    </a:cubicBezTo>
                    <a:cubicBezTo>
                      <a:pt x="5" y="388"/>
                      <a:pt x="82" y="374"/>
                      <a:pt x="93" y="372"/>
                    </a:cubicBezTo>
                    <a:cubicBezTo>
                      <a:pt x="146" y="363"/>
                      <a:pt x="179" y="359"/>
                      <a:pt x="241" y="356"/>
                    </a:cubicBezTo>
                    <a:cubicBezTo>
                      <a:pt x="310" y="348"/>
                      <a:pt x="449" y="344"/>
                      <a:pt x="449" y="344"/>
                    </a:cubicBezTo>
                    <a:cubicBezTo>
                      <a:pt x="500" y="338"/>
                      <a:pt x="549" y="334"/>
                      <a:pt x="601" y="332"/>
                    </a:cubicBezTo>
                    <a:cubicBezTo>
                      <a:pt x="669" y="309"/>
                      <a:pt x="736" y="307"/>
                      <a:pt x="809" y="304"/>
                    </a:cubicBezTo>
                    <a:cubicBezTo>
                      <a:pt x="832" y="296"/>
                      <a:pt x="864" y="298"/>
                      <a:pt x="885" y="284"/>
                    </a:cubicBezTo>
                    <a:cubicBezTo>
                      <a:pt x="898" y="275"/>
                      <a:pt x="903" y="270"/>
                      <a:pt x="921" y="268"/>
                    </a:cubicBezTo>
                    <a:cubicBezTo>
                      <a:pt x="947" y="265"/>
                      <a:pt x="972" y="262"/>
                      <a:pt x="997" y="256"/>
                    </a:cubicBezTo>
                    <a:cubicBezTo>
                      <a:pt x="1036" y="230"/>
                      <a:pt x="1079" y="223"/>
                      <a:pt x="1125" y="212"/>
                    </a:cubicBezTo>
                    <a:cubicBezTo>
                      <a:pt x="1148" y="206"/>
                      <a:pt x="1164" y="193"/>
                      <a:pt x="1185" y="184"/>
                    </a:cubicBezTo>
                    <a:cubicBezTo>
                      <a:pt x="1204" y="176"/>
                      <a:pt x="1225" y="171"/>
                      <a:pt x="1245" y="164"/>
                    </a:cubicBezTo>
                    <a:cubicBezTo>
                      <a:pt x="1261" y="159"/>
                      <a:pt x="1278" y="159"/>
                      <a:pt x="1293" y="152"/>
                    </a:cubicBezTo>
                    <a:cubicBezTo>
                      <a:pt x="1297" y="150"/>
                      <a:pt x="1301" y="147"/>
                      <a:pt x="1305" y="144"/>
                    </a:cubicBezTo>
                    <a:cubicBezTo>
                      <a:pt x="1309" y="140"/>
                      <a:pt x="1312" y="135"/>
                      <a:pt x="1317" y="132"/>
                    </a:cubicBezTo>
                    <a:cubicBezTo>
                      <a:pt x="1317" y="132"/>
                      <a:pt x="1347" y="122"/>
                      <a:pt x="1353" y="120"/>
                    </a:cubicBezTo>
                    <a:cubicBezTo>
                      <a:pt x="1357" y="119"/>
                      <a:pt x="1365" y="116"/>
                      <a:pt x="1365" y="116"/>
                    </a:cubicBezTo>
                    <a:cubicBezTo>
                      <a:pt x="1385" y="87"/>
                      <a:pt x="1408" y="79"/>
                      <a:pt x="1441" y="72"/>
                    </a:cubicBezTo>
                    <a:cubicBezTo>
                      <a:pt x="1455" y="69"/>
                      <a:pt x="1481" y="60"/>
                      <a:pt x="1481" y="60"/>
                    </a:cubicBezTo>
                    <a:cubicBezTo>
                      <a:pt x="1492" y="43"/>
                      <a:pt x="1498" y="28"/>
                      <a:pt x="1509" y="12"/>
                    </a:cubicBezTo>
                    <a:cubicBezTo>
                      <a:pt x="1035" y="7"/>
                      <a:pt x="563" y="9"/>
                      <a:pt x="89" y="12"/>
                    </a:cubicBezTo>
                    <a:cubicBezTo>
                      <a:pt x="61" y="15"/>
                      <a:pt x="19" y="27"/>
                      <a:pt x="1" y="0"/>
                    </a:cubicBezTo>
                    <a:close/>
                  </a:path>
                </a:pathLst>
              </a:custGeom>
              <a:pattFill prst="pct10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Line 6"/>
              <p:cNvSpPr>
                <a:spLocks noChangeShapeType="1"/>
              </p:cNvSpPr>
              <p:nvPr/>
            </p:nvSpPr>
            <p:spPr bwMode="auto">
              <a:xfrm flipV="1">
                <a:off x="1200" y="1056"/>
                <a:ext cx="0" cy="24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Line 7"/>
              <p:cNvSpPr>
                <a:spLocks noChangeShapeType="1"/>
              </p:cNvSpPr>
              <p:nvPr/>
            </p:nvSpPr>
            <p:spPr bwMode="auto">
              <a:xfrm>
                <a:off x="1200" y="3552"/>
                <a:ext cx="38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Text Box 8"/>
              <p:cNvSpPr txBox="1">
                <a:spLocks noChangeArrowheads="1"/>
              </p:cNvSpPr>
              <p:nvPr/>
            </p:nvSpPr>
            <p:spPr bwMode="auto">
              <a:xfrm>
                <a:off x="84" y="2064"/>
                <a:ext cx="1047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AR" i="1"/>
                  <a:t>Net Benefits</a:t>
                </a:r>
              </a:p>
              <a:p>
                <a:pPr algn="ctr"/>
                <a:r>
                  <a:rPr lang="en-US" b="1" i="1"/>
                  <a:t>+</a:t>
                </a:r>
                <a:endParaRPr lang="es-AR" b="1" i="1"/>
              </a:p>
            </p:txBody>
          </p:sp>
          <p:sp>
            <p:nvSpPr>
              <p:cNvPr id="30729" name="Text Box 9"/>
              <p:cNvSpPr txBox="1">
                <a:spLocks noChangeArrowheads="1"/>
              </p:cNvSpPr>
              <p:nvPr/>
            </p:nvSpPr>
            <p:spPr bwMode="auto">
              <a:xfrm>
                <a:off x="180" y="3696"/>
                <a:ext cx="857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AR" i="1"/>
                  <a:t>Net Costs</a:t>
                </a:r>
              </a:p>
              <a:p>
                <a:pPr algn="ctr"/>
                <a:r>
                  <a:rPr lang="es-AR" sz="4800" i="1"/>
                  <a:t>-</a:t>
                </a:r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auto">
              <a:xfrm>
                <a:off x="1200" y="2832"/>
                <a:ext cx="3744" cy="1104"/>
              </a:xfrm>
              <a:custGeom>
                <a:avLst/>
                <a:gdLst/>
                <a:ahLst/>
                <a:cxnLst>
                  <a:cxn ang="0">
                    <a:pos x="0" y="1200"/>
                  </a:cxn>
                  <a:cxn ang="0">
                    <a:pos x="528" y="1152"/>
                  </a:cxn>
                  <a:cxn ang="0">
                    <a:pos x="1056" y="1056"/>
                  </a:cxn>
                  <a:cxn ang="0">
                    <a:pos x="1632" y="816"/>
                  </a:cxn>
                  <a:cxn ang="0">
                    <a:pos x="1824" y="624"/>
                  </a:cxn>
                  <a:cxn ang="0">
                    <a:pos x="2208" y="288"/>
                  </a:cxn>
                  <a:cxn ang="0">
                    <a:pos x="2640" y="144"/>
                  </a:cxn>
                  <a:cxn ang="0">
                    <a:pos x="3312" y="48"/>
                  </a:cxn>
                  <a:cxn ang="0">
                    <a:pos x="4080" y="0"/>
                  </a:cxn>
                </a:cxnLst>
                <a:rect l="0" t="0" r="r" b="b"/>
                <a:pathLst>
                  <a:path w="4080" h="1200">
                    <a:moveTo>
                      <a:pt x="0" y="1200"/>
                    </a:moveTo>
                    <a:cubicBezTo>
                      <a:pt x="176" y="1188"/>
                      <a:pt x="352" y="1176"/>
                      <a:pt x="528" y="1152"/>
                    </a:cubicBezTo>
                    <a:cubicBezTo>
                      <a:pt x="704" y="1128"/>
                      <a:pt x="872" y="1112"/>
                      <a:pt x="1056" y="1056"/>
                    </a:cubicBezTo>
                    <a:cubicBezTo>
                      <a:pt x="1240" y="1000"/>
                      <a:pt x="1504" y="888"/>
                      <a:pt x="1632" y="816"/>
                    </a:cubicBezTo>
                    <a:cubicBezTo>
                      <a:pt x="1760" y="744"/>
                      <a:pt x="1728" y="712"/>
                      <a:pt x="1824" y="624"/>
                    </a:cubicBezTo>
                    <a:cubicBezTo>
                      <a:pt x="1920" y="536"/>
                      <a:pt x="2072" y="368"/>
                      <a:pt x="2208" y="288"/>
                    </a:cubicBezTo>
                    <a:cubicBezTo>
                      <a:pt x="2344" y="208"/>
                      <a:pt x="2456" y="184"/>
                      <a:pt x="2640" y="144"/>
                    </a:cubicBezTo>
                    <a:cubicBezTo>
                      <a:pt x="2824" y="104"/>
                      <a:pt x="3072" y="72"/>
                      <a:pt x="3312" y="48"/>
                    </a:cubicBezTo>
                    <a:cubicBezTo>
                      <a:pt x="3552" y="24"/>
                      <a:pt x="3952" y="8"/>
                      <a:pt x="4080" y="0"/>
                    </a:cubicBezTo>
                  </a:path>
                </a:pathLst>
              </a:custGeom>
              <a:noFill/>
              <a:ln w="28575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0731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3216" y="2784"/>
                <a:ext cx="288" cy="3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32" name="Text Box 12"/>
              <p:cNvSpPr txBox="1">
                <a:spLocks noChangeArrowheads="1"/>
              </p:cNvSpPr>
              <p:nvPr/>
            </p:nvSpPr>
            <p:spPr bwMode="auto">
              <a:xfrm>
                <a:off x="1584" y="1872"/>
                <a:ext cx="2640" cy="852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s-AR" sz="1600" i="1"/>
                  <a:t>Productive efficiency gains (investment, employment, exports)</a:t>
                </a:r>
              </a:p>
              <a:p>
                <a:r>
                  <a:rPr lang="es-AR" sz="1600" i="1"/>
                  <a:t>Consumer welfare gains (increased consumption)</a:t>
                </a:r>
              </a:p>
              <a:p>
                <a:r>
                  <a:rPr lang="es-AR" sz="1600" i="1"/>
                  <a:t>Fiscal gains (higher revenues)</a:t>
                </a:r>
              </a:p>
            </p:txBody>
          </p:sp>
          <p:sp>
            <p:nvSpPr>
              <p:cNvPr id="30733" name="Line 13"/>
              <p:cNvSpPr>
                <a:spLocks noChangeShapeType="1"/>
              </p:cNvSpPr>
              <p:nvPr/>
            </p:nvSpPr>
            <p:spPr bwMode="auto">
              <a:xfrm>
                <a:off x="1824" y="3744"/>
                <a:ext cx="7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5252" y="3631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AR" sz="2000" i="1"/>
                <a:t>Time</a:t>
              </a:r>
            </a:p>
          </p:txBody>
        </p:sp>
      </p:grp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114800" y="5867400"/>
            <a:ext cx="3657600" cy="11382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AR" sz="1600" i="1"/>
              <a:t>Industry restructuring ( unemployment highly concentrated)</a:t>
            </a:r>
          </a:p>
          <a:p>
            <a:r>
              <a:rPr lang="es-AR" sz="1600" i="1"/>
              <a:t>Fiscal costs (lower tariffs)</a:t>
            </a:r>
          </a:p>
          <a:p>
            <a:endParaRPr lang="es-AR" sz="1800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0" y="2057400"/>
            <a:ext cx="609600" cy="2438400"/>
          </a:xfrm>
          <a:prstGeom prst="rect">
            <a:avLst/>
          </a:prstGeom>
          <a:solidFill>
            <a:srgbClr val="FF3300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Herramientas del Grupo BID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1066800" cy="5191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118</a:t>
            </a:r>
            <a:endParaRPr lang="es-ES" sz="2800" b="1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19200" y="5638800"/>
            <a:ext cx="1371600" cy="762000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BID</a:t>
            </a:r>
            <a:endParaRPr lang="es-ES" sz="2800" b="1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971800" y="5638800"/>
            <a:ext cx="1371600" cy="762000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PRI</a:t>
            </a:r>
            <a:endParaRPr lang="es-ES" sz="2800" b="1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800600" y="5638800"/>
            <a:ext cx="1371600" cy="762000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FOMIN</a:t>
            </a:r>
            <a:endParaRPr lang="es-ES" sz="28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477000" y="5638800"/>
            <a:ext cx="1371600" cy="762000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CII</a:t>
            </a:r>
            <a:endParaRPr lang="es-ES" sz="2800" b="1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352800" y="4648200"/>
            <a:ext cx="609600" cy="838200"/>
          </a:xfrm>
          <a:prstGeom prst="rect">
            <a:avLst/>
          </a:prstGeom>
          <a:solidFill>
            <a:srgbClr val="FF3300"/>
          </a:solidFill>
          <a:ln w="635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2.8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524000" y="4648200"/>
            <a:ext cx="609600" cy="838200"/>
          </a:xfrm>
          <a:prstGeom prst="rect">
            <a:avLst/>
          </a:prstGeom>
          <a:solidFill>
            <a:srgbClr val="FF3300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181600" y="5105400"/>
            <a:ext cx="609600" cy="381000"/>
          </a:xfrm>
          <a:prstGeom prst="rect">
            <a:avLst/>
          </a:prstGeom>
          <a:solidFill>
            <a:srgbClr val="FF3300"/>
          </a:solidFill>
          <a:ln w="635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0.85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010400" y="4953000"/>
            <a:ext cx="685800" cy="533400"/>
          </a:xfrm>
          <a:prstGeom prst="rect">
            <a:avLst/>
          </a:prstGeom>
          <a:solidFill>
            <a:srgbClr val="FF3300"/>
          </a:solidFill>
          <a:ln w="635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800" b="1"/>
              <a:t>1.7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352800" y="1066800"/>
            <a:ext cx="4572000" cy="37258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Préstamos 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Cooperación técnica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Donaciones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Garantías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800" b="1"/>
              <a:t>Inversiones</a:t>
            </a:r>
          </a:p>
          <a:p>
            <a:pPr algn="ctr" eaLnBrk="0" hangingPunct="0">
              <a:spcBef>
                <a:spcPct val="50000"/>
              </a:spcBef>
            </a:pPr>
            <a:endParaRPr lang="es-ES" sz="2800" b="1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600200" y="4495800"/>
            <a:ext cx="533400" cy="152400"/>
          </a:xfrm>
          <a:prstGeom prst="lightningBolt">
            <a:avLst/>
          </a:prstGeom>
          <a:solidFill>
            <a:srgbClr val="FF33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352800" y="3124200"/>
            <a:ext cx="6096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181600" y="4648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010400" y="3962400"/>
            <a:ext cx="6858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228600"/>
            <a:ext cx="8974137" cy="1143000"/>
          </a:xfrm>
        </p:spPr>
        <p:txBody>
          <a:bodyPr/>
          <a:lstStyle/>
          <a:p>
            <a:r>
              <a:rPr lang="es-ES" sz="4000" b="1"/>
              <a:t>Implicaciones de CAFTA </a:t>
            </a:r>
            <a:br>
              <a:rPr lang="es-ES" sz="4000" b="1"/>
            </a:br>
            <a:endParaRPr lang="en-US" sz="4000" b="1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" y="1719263"/>
            <a:ext cx="396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 u="sng"/>
              <a:t>Policy Maker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Trade negotiation and implementaion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Competitiveness agenda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Macro conditions</a:t>
            </a:r>
          </a:p>
          <a:p>
            <a:pPr marL="342900" indent="-342900">
              <a:spcBef>
                <a:spcPct val="20000"/>
              </a:spcBef>
            </a:pPr>
            <a:r>
              <a:rPr lang="es-AR">
                <a:sym typeface="Wingdings" pitchFamily="2" charset="2"/>
              </a:rPr>
              <a:t> Policy Actions Sector P</a:t>
            </a:r>
            <a:r>
              <a:rPr lang="es-ES_tradnl">
                <a:sym typeface="Wingdings" pitchFamily="2" charset="2"/>
              </a:rPr>
              <a:t>úblico</a:t>
            </a:r>
            <a:endParaRPr lang="es-AR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AR">
              <a:sym typeface="Wingdings" pitchFamily="2" charset="2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343400" y="1719263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 u="sng"/>
              <a:t>Entreprenuer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Supply chain or input markets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Production (</a:t>
            </a:r>
            <a:r>
              <a:rPr lang="es-AR" sz="2000"/>
              <a:t>quality, quantity, and technology</a:t>
            </a:r>
            <a:r>
              <a:rPr lang="es-AR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Commercialization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AR"/>
              <a:t>Investment (</a:t>
            </a:r>
            <a:r>
              <a:rPr lang="es-AR" sz="2000"/>
              <a:t>constraints/opportunities)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à"/>
            </a:pPr>
            <a:r>
              <a:rPr lang="es-AR">
                <a:sym typeface="Wingdings" pitchFamily="2" charset="2"/>
              </a:rPr>
              <a:t>Value Chain decisions Sector Privado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981200" y="1066800"/>
            <a:ext cx="5068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>
                <a:latin typeface="Tahoma" pitchFamily="34" charset="0"/>
              </a:rPr>
              <a:t>Dos visiones </a:t>
            </a:r>
            <a:r>
              <a:rPr lang="es-ES_tradnl">
                <a:latin typeface="Tahoma" pitchFamily="34" charset="0"/>
              </a:rPr>
              <a:t>de</a:t>
            </a:r>
            <a:r>
              <a:rPr lang="es-ES_tradnl" sz="2000">
                <a:latin typeface="Tahoma" pitchFamily="34" charset="0"/>
              </a:rPr>
              <a:t> la implicaciones de CAFTA:</a:t>
            </a:r>
            <a:endParaRPr lang="es-AR" sz="20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" sz="4000" b="1"/>
              <a:t>Modernización legal</a:t>
            </a:r>
            <a:br>
              <a:rPr lang="es-ES" sz="4000" b="1"/>
            </a:br>
            <a:r>
              <a:rPr lang="es-ES" sz="4000" b="1"/>
              <a:t>Fortalecimiento capacidad institucional</a:t>
            </a:r>
            <a:endParaRPr lang="en-US" sz="4000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3900"/>
            <a:ext cx="7772400" cy="4102100"/>
          </a:xfrm>
        </p:spPr>
        <p:txBody>
          <a:bodyPr/>
          <a:lstStyle/>
          <a:p>
            <a:r>
              <a:rPr lang="es-ES" sz="2600"/>
              <a:t>Desarrollar una </a:t>
            </a:r>
            <a:r>
              <a:rPr lang="es-ES" sz="2600" b="1"/>
              <a:t>Nueva Agenda de Competitividad Post-CAFTA</a:t>
            </a:r>
          </a:p>
          <a:p>
            <a:pPr lvl="1"/>
            <a:r>
              <a:rPr lang="es-ES" sz="2400"/>
              <a:t>Enfrentar:  </a:t>
            </a:r>
          </a:p>
          <a:p>
            <a:pPr lvl="2"/>
            <a:r>
              <a:rPr lang="es-ES" sz="2000"/>
              <a:t>debilidades en infraestructura, </a:t>
            </a:r>
          </a:p>
          <a:p>
            <a:pPr lvl="2"/>
            <a:r>
              <a:rPr lang="es-ES" sz="2000"/>
              <a:t>falta de acceso a crédito y capital de inversión, </a:t>
            </a:r>
          </a:p>
          <a:p>
            <a:pPr lvl="2"/>
            <a:r>
              <a:rPr lang="es-ES" sz="2000"/>
              <a:t>inflexibilidad de mercados laborales, </a:t>
            </a:r>
          </a:p>
          <a:p>
            <a:pPr lvl="2"/>
            <a:r>
              <a:rPr lang="es-ES" sz="2000"/>
              <a:t>ineficiencia de mercados de tierra y garantías mobiliarias, </a:t>
            </a:r>
          </a:p>
          <a:p>
            <a:pPr lvl="2"/>
            <a:r>
              <a:rPr lang="es-ES" sz="2000"/>
              <a:t>debilidades en marco para la competencia y protección del consumidor, </a:t>
            </a:r>
          </a:p>
          <a:p>
            <a:pPr lvl="2"/>
            <a:r>
              <a:rPr lang="es-ES" sz="2000"/>
              <a:t>bajar altos costos de hacer negocios</a:t>
            </a:r>
            <a:endParaRPr lang="en-US" sz="2000" b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sz="4000" b="1"/>
              <a:t>Cómo potenciar el aprovechamiento de las oportunidades?</a:t>
            </a:r>
            <a:endParaRPr lang="en-US" sz="40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396875">
              <a:lnSpc>
                <a:spcPct val="90000"/>
              </a:lnSpc>
            </a:pPr>
            <a:r>
              <a:rPr lang="es-ES" sz="2800"/>
              <a:t> Países deberán incrementar de manera significativa   	su competitividad </a:t>
            </a:r>
            <a:r>
              <a:rPr lang="es-ES" sz="2800">
                <a:sym typeface="Symbol" pitchFamily="18" charset="2"/>
              </a:rPr>
              <a:t> </a:t>
            </a:r>
            <a:r>
              <a:rPr lang="es-ES" sz="2800" i="1" u="sng">
                <a:sym typeface="Symbol" pitchFamily="18" charset="2"/>
              </a:rPr>
              <a:t>requiere</a:t>
            </a:r>
            <a:r>
              <a:rPr lang="es-ES" sz="2800">
                <a:sym typeface="Symbol" pitchFamily="18" charset="2"/>
              </a:rPr>
              <a:t>: </a:t>
            </a:r>
          </a:p>
          <a:p>
            <a:pPr marL="0" indent="0" defTabSz="396875">
              <a:lnSpc>
                <a:spcPct val="90000"/>
              </a:lnSpc>
              <a:buFontTx/>
              <a:buNone/>
            </a:pPr>
            <a:endParaRPr lang="es-ES" sz="2800">
              <a:sym typeface="Symbol" pitchFamily="18" charset="2"/>
            </a:endParaRPr>
          </a:p>
          <a:p>
            <a:pPr marL="0" indent="0" defTabSz="396875">
              <a:lnSpc>
                <a:spcPct val="90000"/>
              </a:lnSpc>
              <a:buFontTx/>
              <a:buNone/>
            </a:pPr>
            <a:r>
              <a:rPr lang="es-ES" sz="2800">
                <a:sym typeface="Symbol" pitchFamily="18" charset="2"/>
              </a:rPr>
              <a:t>  </a:t>
            </a:r>
            <a:r>
              <a:rPr lang="es-ES" sz="2800">
                <a:solidFill>
                  <a:schemeClr val="tx2"/>
                </a:solidFill>
                <a:sym typeface="Symbol" pitchFamily="18" charset="2"/>
              </a:rPr>
              <a:t>Del sector privado:</a:t>
            </a:r>
            <a:r>
              <a:rPr lang="es-ES" sz="2800">
                <a:solidFill>
                  <a:srgbClr val="B2B2B2"/>
                </a:solidFill>
                <a:sym typeface="Symbol" pitchFamily="18" charset="2"/>
              </a:rPr>
              <a:t> </a:t>
            </a:r>
          </a:p>
          <a:p>
            <a:pPr lvl="1" indent="-346075" defTabSz="396875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Identificar y penetrar en nichos de mercado de manera exitosa y permanente;</a:t>
            </a:r>
          </a:p>
          <a:p>
            <a:pPr lvl="1" indent="-346075" defTabSz="396875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Modificar cultura empresarial;</a:t>
            </a:r>
          </a:p>
          <a:p>
            <a:pPr lvl="1" indent="-346075" defTabSz="396875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Mejorar e innovar producción y formas de hacer negocios; </a:t>
            </a:r>
          </a:p>
          <a:p>
            <a:pPr lvl="1" indent="-346075" defTabSz="396875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>
                <a:sym typeface="Symbol" pitchFamily="18" charset="2"/>
              </a:rPr>
              <a:t>Incorporar tecnología, etc</a:t>
            </a:r>
            <a:endParaRPr lang="en-US" sz="24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0825" y="1752600"/>
            <a:ext cx="60499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AR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Apoyo del BID </a:t>
            </a:r>
          </a:p>
          <a:p>
            <a:pPr algn="ctr"/>
            <a:endParaRPr lang="es-AR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para las</a:t>
            </a:r>
          </a:p>
          <a:p>
            <a:pPr algn="ctr"/>
            <a:r>
              <a:rPr lang="es-AR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es-AR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PYMES Centroamericanas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sz="4000" b="1"/>
              <a:t>Condiciones pre-CAFTA</a:t>
            </a:r>
            <a:endParaRPr lang="en-US" b="1"/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28600" y="2870200"/>
            <a:ext cx="4100513" cy="3530600"/>
            <a:chOff x="298" y="730"/>
            <a:chExt cx="5349" cy="3337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600" y="894"/>
              <a:ext cx="4885" cy="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600" y="894"/>
              <a:ext cx="4885" cy="2725"/>
            </a:xfrm>
            <a:prstGeom prst="rect">
              <a:avLst/>
            </a:prstGeom>
            <a:noFill/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600" y="894"/>
              <a:ext cx="1" cy="2725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570" y="3619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570" y="3319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570" y="3013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570" y="2713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570" y="2406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570" y="2106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570" y="1800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570" y="1500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570" y="1194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570" y="894"/>
              <a:ext cx="30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600" y="3619"/>
              <a:ext cx="4885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 flipV="1">
              <a:off x="600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V="1">
              <a:off x="1416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V="1">
              <a:off x="2226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 flipV="1">
              <a:off x="3043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 flipV="1">
              <a:off x="3859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V="1">
              <a:off x="4669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V="1">
              <a:off x="5485" y="361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1242" y="3313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auto">
            <a:xfrm>
              <a:off x="1830" y="284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auto">
            <a:xfrm>
              <a:off x="1692" y="2647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Oval 28"/>
            <p:cNvSpPr>
              <a:spLocks noChangeArrowheads="1"/>
            </p:cNvSpPr>
            <p:nvPr/>
          </p:nvSpPr>
          <p:spPr bwMode="auto">
            <a:xfrm>
              <a:off x="1482" y="314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1104" y="293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1050" y="3139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Oval 31"/>
            <p:cNvSpPr>
              <a:spLocks noChangeArrowheads="1"/>
            </p:cNvSpPr>
            <p:nvPr/>
          </p:nvSpPr>
          <p:spPr bwMode="auto">
            <a:xfrm>
              <a:off x="1428" y="318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Oval 32"/>
            <p:cNvSpPr>
              <a:spLocks noChangeArrowheads="1"/>
            </p:cNvSpPr>
            <p:nvPr/>
          </p:nvSpPr>
          <p:spPr bwMode="auto">
            <a:xfrm>
              <a:off x="1314" y="3277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Oval 33"/>
            <p:cNvSpPr>
              <a:spLocks noChangeArrowheads="1"/>
            </p:cNvSpPr>
            <p:nvPr/>
          </p:nvSpPr>
          <p:spPr bwMode="auto">
            <a:xfrm>
              <a:off x="1782" y="257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Oval 34"/>
            <p:cNvSpPr>
              <a:spLocks noChangeArrowheads="1"/>
            </p:cNvSpPr>
            <p:nvPr/>
          </p:nvSpPr>
          <p:spPr bwMode="auto">
            <a:xfrm>
              <a:off x="1050" y="326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Oval 35"/>
            <p:cNvSpPr>
              <a:spLocks noChangeArrowheads="1"/>
            </p:cNvSpPr>
            <p:nvPr/>
          </p:nvSpPr>
          <p:spPr bwMode="auto">
            <a:xfrm>
              <a:off x="1884" y="306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Oval 36"/>
            <p:cNvSpPr>
              <a:spLocks noChangeArrowheads="1"/>
            </p:cNvSpPr>
            <p:nvPr/>
          </p:nvSpPr>
          <p:spPr bwMode="auto">
            <a:xfrm>
              <a:off x="1632" y="2923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Oval 37"/>
            <p:cNvSpPr>
              <a:spLocks noChangeArrowheads="1"/>
            </p:cNvSpPr>
            <p:nvPr/>
          </p:nvSpPr>
          <p:spPr bwMode="auto">
            <a:xfrm>
              <a:off x="996" y="3187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auto">
            <a:xfrm>
              <a:off x="1806" y="266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auto">
            <a:xfrm>
              <a:off x="1878" y="2088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auto">
            <a:xfrm>
              <a:off x="864" y="315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auto">
            <a:xfrm>
              <a:off x="1356" y="324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Oval 42"/>
            <p:cNvSpPr>
              <a:spLocks noChangeArrowheads="1"/>
            </p:cNvSpPr>
            <p:nvPr/>
          </p:nvSpPr>
          <p:spPr bwMode="auto">
            <a:xfrm>
              <a:off x="1350" y="299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Oval 43"/>
            <p:cNvSpPr>
              <a:spLocks noChangeArrowheads="1"/>
            </p:cNvSpPr>
            <p:nvPr/>
          </p:nvSpPr>
          <p:spPr bwMode="auto">
            <a:xfrm>
              <a:off x="2989" y="2953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Oval 44"/>
            <p:cNvSpPr>
              <a:spLocks noChangeArrowheads="1"/>
            </p:cNvSpPr>
            <p:nvPr/>
          </p:nvSpPr>
          <p:spPr bwMode="auto">
            <a:xfrm>
              <a:off x="1824" y="2707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Oval 45"/>
            <p:cNvSpPr>
              <a:spLocks noChangeArrowheads="1"/>
            </p:cNvSpPr>
            <p:nvPr/>
          </p:nvSpPr>
          <p:spPr bwMode="auto">
            <a:xfrm>
              <a:off x="2094" y="2983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Oval 46"/>
            <p:cNvSpPr>
              <a:spLocks noChangeArrowheads="1"/>
            </p:cNvSpPr>
            <p:nvPr/>
          </p:nvSpPr>
          <p:spPr bwMode="auto">
            <a:xfrm>
              <a:off x="1710" y="2406"/>
              <a:ext cx="66" cy="6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Oval 47"/>
            <p:cNvSpPr>
              <a:spLocks noChangeArrowheads="1"/>
            </p:cNvSpPr>
            <p:nvPr/>
          </p:nvSpPr>
          <p:spPr bwMode="auto">
            <a:xfrm>
              <a:off x="1866" y="254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Oval 48"/>
            <p:cNvSpPr>
              <a:spLocks noChangeArrowheads="1"/>
            </p:cNvSpPr>
            <p:nvPr/>
          </p:nvSpPr>
          <p:spPr bwMode="auto">
            <a:xfrm>
              <a:off x="2136" y="1062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Oval 49"/>
            <p:cNvSpPr>
              <a:spLocks noChangeArrowheads="1"/>
            </p:cNvSpPr>
            <p:nvPr/>
          </p:nvSpPr>
          <p:spPr bwMode="auto">
            <a:xfrm>
              <a:off x="3643" y="1860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Oval 50"/>
            <p:cNvSpPr>
              <a:spLocks noChangeArrowheads="1"/>
            </p:cNvSpPr>
            <p:nvPr/>
          </p:nvSpPr>
          <p:spPr bwMode="auto">
            <a:xfrm>
              <a:off x="3721" y="311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Oval 51"/>
            <p:cNvSpPr>
              <a:spLocks noChangeArrowheads="1"/>
            </p:cNvSpPr>
            <p:nvPr/>
          </p:nvSpPr>
          <p:spPr bwMode="auto">
            <a:xfrm>
              <a:off x="2863" y="2893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Oval 52"/>
            <p:cNvSpPr>
              <a:spLocks noChangeArrowheads="1"/>
            </p:cNvSpPr>
            <p:nvPr/>
          </p:nvSpPr>
          <p:spPr bwMode="auto">
            <a:xfrm>
              <a:off x="2334" y="2382"/>
              <a:ext cx="66" cy="6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Oval 53"/>
            <p:cNvSpPr>
              <a:spLocks noChangeArrowheads="1"/>
            </p:cNvSpPr>
            <p:nvPr/>
          </p:nvSpPr>
          <p:spPr bwMode="auto">
            <a:xfrm>
              <a:off x="1986" y="2779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Oval 54"/>
            <p:cNvSpPr>
              <a:spLocks noChangeArrowheads="1"/>
            </p:cNvSpPr>
            <p:nvPr/>
          </p:nvSpPr>
          <p:spPr bwMode="auto">
            <a:xfrm>
              <a:off x="4801" y="1698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Oval 55"/>
            <p:cNvSpPr>
              <a:spLocks noChangeArrowheads="1"/>
            </p:cNvSpPr>
            <p:nvPr/>
          </p:nvSpPr>
          <p:spPr bwMode="auto">
            <a:xfrm>
              <a:off x="1572" y="323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Oval 56"/>
            <p:cNvSpPr>
              <a:spLocks noChangeArrowheads="1"/>
            </p:cNvSpPr>
            <p:nvPr/>
          </p:nvSpPr>
          <p:spPr bwMode="auto">
            <a:xfrm>
              <a:off x="4135" y="1104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Oval 57"/>
            <p:cNvSpPr>
              <a:spLocks noChangeArrowheads="1"/>
            </p:cNvSpPr>
            <p:nvPr/>
          </p:nvSpPr>
          <p:spPr bwMode="auto">
            <a:xfrm>
              <a:off x="2490" y="2124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Oval 58"/>
            <p:cNvSpPr>
              <a:spLocks noChangeArrowheads="1"/>
            </p:cNvSpPr>
            <p:nvPr/>
          </p:nvSpPr>
          <p:spPr bwMode="auto">
            <a:xfrm>
              <a:off x="2778" y="3283"/>
              <a:ext cx="67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Oval 59"/>
            <p:cNvSpPr>
              <a:spLocks noChangeArrowheads="1"/>
            </p:cNvSpPr>
            <p:nvPr/>
          </p:nvSpPr>
          <p:spPr bwMode="auto">
            <a:xfrm>
              <a:off x="1158" y="2274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Oval 60"/>
            <p:cNvSpPr>
              <a:spLocks noChangeArrowheads="1"/>
            </p:cNvSpPr>
            <p:nvPr/>
          </p:nvSpPr>
          <p:spPr bwMode="auto">
            <a:xfrm>
              <a:off x="3643" y="2382"/>
              <a:ext cx="66" cy="6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Oval 61"/>
            <p:cNvSpPr>
              <a:spLocks noChangeArrowheads="1"/>
            </p:cNvSpPr>
            <p:nvPr/>
          </p:nvSpPr>
          <p:spPr bwMode="auto">
            <a:xfrm>
              <a:off x="2328" y="293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Oval 62"/>
            <p:cNvSpPr>
              <a:spLocks noChangeArrowheads="1"/>
            </p:cNvSpPr>
            <p:nvPr/>
          </p:nvSpPr>
          <p:spPr bwMode="auto">
            <a:xfrm>
              <a:off x="2556" y="2052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7" name="Oval 63"/>
            <p:cNvSpPr>
              <a:spLocks noChangeArrowheads="1"/>
            </p:cNvSpPr>
            <p:nvPr/>
          </p:nvSpPr>
          <p:spPr bwMode="auto">
            <a:xfrm>
              <a:off x="1812" y="315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Oval 64"/>
            <p:cNvSpPr>
              <a:spLocks noChangeArrowheads="1"/>
            </p:cNvSpPr>
            <p:nvPr/>
          </p:nvSpPr>
          <p:spPr bwMode="auto">
            <a:xfrm>
              <a:off x="2574" y="278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Oval 65"/>
            <p:cNvSpPr>
              <a:spLocks noChangeArrowheads="1"/>
            </p:cNvSpPr>
            <p:nvPr/>
          </p:nvSpPr>
          <p:spPr bwMode="auto">
            <a:xfrm>
              <a:off x="1884" y="323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0" name="Oval 66"/>
            <p:cNvSpPr>
              <a:spLocks noChangeArrowheads="1"/>
            </p:cNvSpPr>
            <p:nvPr/>
          </p:nvSpPr>
          <p:spPr bwMode="auto">
            <a:xfrm>
              <a:off x="3415" y="2124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Oval 67"/>
            <p:cNvSpPr>
              <a:spLocks noChangeArrowheads="1"/>
            </p:cNvSpPr>
            <p:nvPr/>
          </p:nvSpPr>
          <p:spPr bwMode="auto">
            <a:xfrm>
              <a:off x="1854" y="3409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Oval 68"/>
            <p:cNvSpPr>
              <a:spLocks noChangeArrowheads="1"/>
            </p:cNvSpPr>
            <p:nvPr/>
          </p:nvSpPr>
          <p:spPr bwMode="auto">
            <a:xfrm>
              <a:off x="2754" y="255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Oval 69"/>
            <p:cNvSpPr>
              <a:spLocks noChangeArrowheads="1"/>
            </p:cNvSpPr>
            <p:nvPr/>
          </p:nvSpPr>
          <p:spPr bwMode="auto">
            <a:xfrm>
              <a:off x="3919" y="1836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Oval 70"/>
            <p:cNvSpPr>
              <a:spLocks noChangeArrowheads="1"/>
            </p:cNvSpPr>
            <p:nvPr/>
          </p:nvSpPr>
          <p:spPr bwMode="auto">
            <a:xfrm>
              <a:off x="1968" y="327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Oval 71"/>
            <p:cNvSpPr>
              <a:spLocks noChangeArrowheads="1"/>
            </p:cNvSpPr>
            <p:nvPr/>
          </p:nvSpPr>
          <p:spPr bwMode="auto">
            <a:xfrm>
              <a:off x="972" y="2809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Oval 72"/>
            <p:cNvSpPr>
              <a:spLocks noChangeArrowheads="1"/>
            </p:cNvSpPr>
            <p:nvPr/>
          </p:nvSpPr>
          <p:spPr bwMode="auto">
            <a:xfrm>
              <a:off x="1590" y="2172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7" name="Oval 73"/>
            <p:cNvSpPr>
              <a:spLocks noChangeArrowheads="1"/>
            </p:cNvSpPr>
            <p:nvPr/>
          </p:nvSpPr>
          <p:spPr bwMode="auto">
            <a:xfrm>
              <a:off x="4225" y="2112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8" name="Oval 74"/>
            <p:cNvSpPr>
              <a:spLocks noChangeArrowheads="1"/>
            </p:cNvSpPr>
            <p:nvPr/>
          </p:nvSpPr>
          <p:spPr bwMode="auto">
            <a:xfrm>
              <a:off x="2851" y="3007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Oval 75"/>
            <p:cNvSpPr>
              <a:spLocks noChangeArrowheads="1"/>
            </p:cNvSpPr>
            <p:nvPr/>
          </p:nvSpPr>
          <p:spPr bwMode="auto">
            <a:xfrm>
              <a:off x="2454" y="1914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Oval 76"/>
            <p:cNvSpPr>
              <a:spLocks noChangeArrowheads="1"/>
            </p:cNvSpPr>
            <p:nvPr/>
          </p:nvSpPr>
          <p:spPr bwMode="auto">
            <a:xfrm>
              <a:off x="2802" y="2250"/>
              <a:ext cx="67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1" name="Oval 77"/>
            <p:cNvSpPr>
              <a:spLocks noChangeArrowheads="1"/>
            </p:cNvSpPr>
            <p:nvPr/>
          </p:nvSpPr>
          <p:spPr bwMode="auto">
            <a:xfrm>
              <a:off x="1344" y="297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2" name="Oval 78"/>
            <p:cNvSpPr>
              <a:spLocks noChangeArrowheads="1"/>
            </p:cNvSpPr>
            <p:nvPr/>
          </p:nvSpPr>
          <p:spPr bwMode="auto">
            <a:xfrm>
              <a:off x="2424" y="2461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Oval 79"/>
            <p:cNvSpPr>
              <a:spLocks noChangeArrowheads="1"/>
            </p:cNvSpPr>
            <p:nvPr/>
          </p:nvSpPr>
          <p:spPr bwMode="auto">
            <a:xfrm>
              <a:off x="3343" y="2635"/>
              <a:ext cx="66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4" name="Line 80"/>
            <p:cNvSpPr>
              <a:spLocks noChangeShapeType="1"/>
            </p:cNvSpPr>
            <p:nvPr/>
          </p:nvSpPr>
          <p:spPr bwMode="auto">
            <a:xfrm flipV="1">
              <a:off x="900" y="1842"/>
              <a:ext cx="3937" cy="131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399" y="730"/>
              <a:ext cx="506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>
                  <a:latin typeface="Arial" pitchFamily="34" charset="0"/>
                </a:rPr>
                <a:t>Private credit and effective creditor protection</a:t>
              </a:r>
              <a:endParaRPr lang="es-AR" i="1"/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911" y="2840"/>
              <a:ext cx="10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Verdana" pitchFamily="34" charset="0"/>
                </a:rPr>
                <a:t>El Salvador</a:t>
              </a:r>
              <a:endParaRPr lang="es-AR" sz="1000" i="1">
                <a:latin typeface="Verdana" pitchFamily="34" charset="0"/>
              </a:endParaRPr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1586" y="1932"/>
              <a:ext cx="74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Verdana" pitchFamily="34" charset="0"/>
                </a:rPr>
                <a:t>Panama</a:t>
              </a:r>
              <a:endParaRPr lang="es-AR" sz="1000" i="1">
                <a:latin typeface="Verdana" pitchFamily="34" charset="0"/>
              </a:endParaRPr>
            </a:p>
          </p:txBody>
        </p:sp>
        <p:sp>
          <p:nvSpPr>
            <p:cNvPr id="26708" name="Rectangle 84"/>
            <p:cNvSpPr>
              <a:spLocks noChangeArrowheads="1"/>
            </p:cNvSpPr>
            <p:nvPr/>
          </p:nvSpPr>
          <p:spPr bwMode="auto">
            <a:xfrm>
              <a:off x="1178" y="2480"/>
              <a:ext cx="9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Verdana" pitchFamily="34" charset="0"/>
                </a:rPr>
                <a:t>Nicaragua</a:t>
              </a:r>
              <a:endParaRPr lang="es-AR" sz="1000" i="1">
                <a:latin typeface="Verdana" pitchFamily="34" charset="0"/>
              </a:endParaRPr>
            </a:p>
          </p:txBody>
        </p:sp>
        <p:sp>
          <p:nvSpPr>
            <p:cNvPr id="26709" name="Rectangle 85"/>
            <p:cNvSpPr>
              <a:spLocks noChangeArrowheads="1"/>
            </p:cNvSpPr>
            <p:nvPr/>
          </p:nvSpPr>
          <p:spPr bwMode="auto">
            <a:xfrm>
              <a:off x="416" y="3072"/>
              <a:ext cx="99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Verdana" pitchFamily="34" charset="0"/>
                </a:rPr>
                <a:t>Guatemala</a:t>
              </a:r>
              <a:endParaRPr lang="es-AR" sz="1000" i="1">
                <a:latin typeface="Verdana" pitchFamily="34" charset="0"/>
              </a:endParaRPr>
            </a:p>
          </p:txBody>
        </p:sp>
        <p:sp>
          <p:nvSpPr>
            <p:cNvPr id="26710" name="Rectangle 86"/>
            <p:cNvSpPr>
              <a:spLocks noChangeArrowheads="1"/>
            </p:cNvSpPr>
            <p:nvPr/>
          </p:nvSpPr>
          <p:spPr bwMode="auto">
            <a:xfrm>
              <a:off x="1023" y="3026"/>
              <a:ext cx="96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Verdana" pitchFamily="34" charset="0"/>
                </a:rPr>
                <a:t>Costa Rica</a:t>
              </a:r>
              <a:endParaRPr lang="es-AR" sz="1000" i="1">
                <a:latin typeface="Verdana" pitchFamily="34" charset="0"/>
              </a:endParaRPr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335" y="3564"/>
              <a:ext cx="2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-60</a:t>
              </a:r>
              <a:endParaRPr lang="es-AR" i="1"/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335" y="3264"/>
              <a:ext cx="2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-40</a:t>
              </a:r>
              <a:endParaRPr lang="es-AR" i="1"/>
            </a:p>
          </p:txBody>
        </p:sp>
        <p:sp>
          <p:nvSpPr>
            <p:cNvPr id="26713" name="Rectangle 89"/>
            <p:cNvSpPr>
              <a:spLocks noChangeArrowheads="1"/>
            </p:cNvSpPr>
            <p:nvPr/>
          </p:nvSpPr>
          <p:spPr bwMode="auto">
            <a:xfrm>
              <a:off x="335" y="2960"/>
              <a:ext cx="28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-20</a:t>
              </a:r>
              <a:endParaRPr lang="es-AR" i="1"/>
            </a:p>
          </p:txBody>
        </p:sp>
        <p:sp>
          <p:nvSpPr>
            <p:cNvPr id="26714" name="Rectangle 90"/>
            <p:cNvSpPr>
              <a:spLocks noChangeArrowheads="1"/>
            </p:cNvSpPr>
            <p:nvPr/>
          </p:nvSpPr>
          <p:spPr bwMode="auto">
            <a:xfrm>
              <a:off x="464" y="2660"/>
              <a:ext cx="10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0</a:t>
              </a:r>
              <a:endParaRPr lang="es-AR" i="1"/>
            </a:p>
          </p:txBody>
        </p:sp>
        <p:sp>
          <p:nvSpPr>
            <p:cNvPr id="26715" name="Rectangle 91"/>
            <p:cNvSpPr>
              <a:spLocks noChangeArrowheads="1"/>
            </p:cNvSpPr>
            <p:nvPr/>
          </p:nvSpPr>
          <p:spPr bwMode="auto">
            <a:xfrm>
              <a:off x="383" y="2352"/>
              <a:ext cx="21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20</a:t>
              </a:r>
              <a:endParaRPr lang="es-AR" i="1"/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383" y="2052"/>
              <a:ext cx="21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40</a:t>
              </a:r>
              <a:endParaRPr lang="es-AR" i="1"/>
            </a:p>
          </p:txBody>
        </p:sp>
        <p:sp>
          <p:nvSpPr>
            <p:cNvPr id="26717" name="Rectangle 93"/>
            <p:cNvSpPr>
              <a:spLocks noChangeArrowheads="1"/>
            </p:cNvSpPr>
            <p:nvPr/>
          </p:nvSpPr>
          <p:spPr bwMode="auto">
            <a:xfrm>
              <a:off x="383" y="1746"/>
              <a:ext cx="21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60</a:t>
              </a:r>
              <a:endParaRPr lang="es-AR" i="1"/>
            </a:p>
          </p:txBody>
        </p:sp>
        <p:sp>
          <p:nvSpPr>
            <p:cNvPr id="26718" name="Rectangle 94"/>
            <p:cNvSpPr>
              <a:spLocks noChangeArrowheads="1"/>
            </p:cNvSpPr>
            <p:nvPr/>
          </p:nvSpPr>
          <p:spPr bwMode="auto">
            <a:xfrm>
              <a:off x="383" y="1446"/>
              <a:ext cx="21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80</a:t>
              </a:r>
              <a:endParaRPr lang="es-AR" i="1"/>
            </a:p>
          </p:txBody>
        </p:sp>
        <p:sp>
          <p:nvSpPr>
            <p:cNvPr id="26719" name="Rectangle 95"/>
            <p:cNvSpPr>
              <a:spLocks noChangeArrowheads="1"/>
            </p:cNvSpPr>
            <p:nvPr/>
          </p:nvSpPr>
          <p:spPr bwMode="auto">
            <a:xfrm>
              <a:off x="298" y="1140"/>
              <a:ext cx="32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100</a:t>
              </a:r>
              <a:endParaRPr lang="es-AR" i="1"/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298" y="840"/>
              <a:ext cx="32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120</a:t>
              </a:r>
              <a:endParaRPr lang="es-AR" i="1"/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457" y="3708"/>
              <a:ext cx="3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-0.4</a:t>
              </a:r>
              <a:endParaRPr lang="es-AR" i="1"/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271" y="3708"/>
              <a:ext cx="3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-0.2</a:t>
              </a:r>
              <a:endParaRPr lang="es-AR" i="1"/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2199" y="3708"/>
              <a:ext cx="1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0</a:t>
              </a:r>
              <a:endParaRPr lang="es-AR" i="1"/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2930" y="37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0.2</a:t>
              </a:r>
              <a:endParaRPr lang="es-AR" i="1"/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3746" y="37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0.4</a:t>
              </a:r>
              <a:endParaRPr lang="es-AR" i="1"/>
            </a:p>
          </p:txBody>
        </p:sp>
        <p:sp>
          <p:nvSpPr>
            <p:cNvPr id="26726" name="Rectangle 102"/>
            <p:cNvSpPr>
              <a:spLocks noChangeArrowheads="1"/>
            </p:cNvSpPr>
            <p:nvPr/>
          </p:nvSpPr>
          <p:spPr bwMode="auto">
            <a:xfrm>
              <a:off x="4556" y="37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0.6</a:t>
              </a:r>
              <a:endParaRPr lang="es-AR" i="1"/>
            </a:p>
          </p:txBody>
        </p:sp>
        <p:sp>
          <p:nvSpPr>
            <p:cNvPr id="26727" name="Rectangle 103"/>
            <p:cNvSpPr>
              <a:spLocks noChangeArrowheads="1"/>
            </p:cNvSpPr>
            <p:nvPr/>
          </p:nvSpPr>
          <p:spPr bwMode="auto">
            <a:xfrm>
              <a:off x="5372" y="37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0.8</a:t>
              </a:r>
              <a:endParaRPr lang="es-AR" i="1"/>
            </a:p>
          </p:txBody>
        </p:sp>
        <p:sp>
          <p:nvSpPr>
            <p:cNvPr id="26728" name="Rectangle 104"/>
            <p:cNvSpPr>
              <a:spLocks noChangeArrowheads="1"/>
            </p:cNvSpPr>
            <p:nvPr/>
          </p:nvSpPr>
          <p:spPr bwMode="auto">
            <a:xfrm>
              <a:off x="2124" y="3894"/>
              <a:ext cx="18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200" b="1">
                  <a:latin typeface="Arial" pitchFamily="34" charset="0"/>
                </a:rPr>
                <a:t>Creditor  Protection</a:t>
              </a:r>
              <a:endParaRPr lang="es-AR" i="1"/>
            </a:p>
          </p:txBody>
        </p:sp>
        <p:sp>
          <p:nvSpPr>
            <p:cNvPr id="26729" name="Rectangle 105"/>
            <p:cNvSpPr>
              <a:spLocks noChangeArrowheads="1"/>
            </p:cNvSpPr>
            <p:nvPr/>
          </p:nvSpPr>
          <p:spPr bwMode="auto">
            <a:xfrm>
              <a:off x="780" y="1278"/>
              <a:ext cx="1170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0" name="Rectangle 106"/>
            <p:cNvSpPr>
              <a:spLocks noChangeArrowheads="1"/>
            </p:cNvSpPr>
            <p:nvPr/>
          </p:nvSpPr>
          <p:spPr bwMode="auto">
            <a:xfrm>
              <a:off x="573" y="1290"/>
              <a:ext cx="12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Arial" pitchFamily="34" charset="0"/>
                </a:rPr>
                <a:t>Coefficient: 89.6</a:t>
              </a:r>
              <a:endParaRPr lang="es-AR" sz="1000" i="1"/>
            </a:p>
          </p:txBody>
        </p:sp>
        <p:sp>
          <p:nvSpPr>
            <p:cNvPr id="26731" name="Rectangle 107"/>
            <p:cNvSpPr>
              <a:spLocks noChangeArrowheads="1"/>
            </p:cNvSpPr>
            <p:nvPr/>
          </p:nvSpPr>
          <p:spPr bwMode="auto">
            <a:xfrm>
              <a:off x="654" y="1416"/>
              <a:ext cx="115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Arial" pitchFamily="34" charset="0"/>
                </a:rPr>
                <a:t>t-statistic: 4.87</a:t>
              </a:r>
              <a:endParaRPr lang="es-AR" sz="1000" i="1"/>
            </a:p>
          </p:txBody>
        </p:sp>
        <p:sp>
          <p:nvSpPr>
            <p:cNvPr id="26732" name="Rectangle 108"/>
            <p:cNvSpPr>
              <a:spLocks noChangeArrowheads="1"/>
            </p:cNvSpPr>
            <p:nvPr/>
          </p:nvSpPr>
          <p:spPr bwMode="auto">
            <a:xfrm>
              <a:off x="697" y="1542"/>
              <a:ext cx="6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000" b="1">
                  <a:latin typeface="Arial" pitchFamily="34" charset="0"/>
                </a:rPr>
                <a:t>R2=0.38</a:t>
              </a:r>
              <a:endParaRPr lang="es-AR" sz="1000" i="1"/>
            </a:p>
          </p:txBody>
        </p:sp>
      </p:grpSp>
      <p:grpSp>
        <p:nvGrpSpPr>
          <p:cNvPr id="26733" name="Group 109"/>
          <p:cNvGrpSpPr>
            <a:grpSpLocks/>
          </p:cNvGrpSpPr>
          <p:nvPr/>
        </p:nvGrpSpPr>
        <p:grpSpPr bwMode="auto">
          <a:xfrm>
            <a:off x="4276725" y="2590800"/>
            <a:ext cx="4867275" cy="3654425"/>
            <a:chOff x="832" y="720"/>
            <a:chExt cx="3635" cy="3527"/>
          </a:xfrm>
        </p:grpSpPr>
        <p:sp>
          <p:nvSpPr>
            <p:cNvPr id="26734" name="Rectangle 110"/>
            <p:cNvSpPr>
              <a:spLocks noChangeArrowheads="1"/>
            </p:cNvSpPr>
            <p:nvPr/>
          </p:nvSpPr>
          <p:spPr bwMode="auto">
            <a:xfrm rot="5400000">
              <a:off x="1502" y="1129"/>
              <a:ext cx="3075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 rot="5400000">
              <a:off x="1502" y="1129"/>
              <a:ext cx="3075" cy="261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 rot="5400000">
              <a:off x="2864" y="-201"/>
              <a:ext cx="88" cy="235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 rot="5400000">
              <a:off x="2667" y="148"/>
              <a:ext cx="92" cy="196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 rot="5400000">
              <a:off x="2474" y="497"/>
              <a:ext cx="88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 rot="5400000">
              <a:off x="2472" y="651"/>
              <a:ext cx="92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 rot="5400000">
              <a:off x="2474" y="805"/>
              <a:ext cx="88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 rot="5400000">
              <a:off x="2472" y="959"/>
              <a:ext cx="92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 rot="5400000">
              <a:off x="2474" y="1113"/>
              <a:ext cx="88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 rot="5400000">
              <a:off x="2472" y="1267"/>
              <a:ext cx="92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4" name="Rectangle 120"/>
            <p:cNvSpPr>
              <a:spLocks noChangeArrowheads="1"/>
            </p:cNvSpPr>
            <p:nvPr/>
          </p:nvSpPr>
          <p:spPr bwMode="auto">
            <a:xfrm rot="5400000">
              <a:off x="2474" y="1421"/>
              <a:ext cx="88" cy="157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5" name="Rectangle 121"/>
            <p:cNvSpPr>
              <a:spLocks noChangeArrowheads="1"/>
            </p:cNvSpPr>
            <p:nvPr/>
          </p:nvSpPr>
          <p:spPr bwMode="auto">
            <a:xfrm rot="5400000">
              <a:off x="2406" y="1641"/>
              <a:ext cx="92" cy="1441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6" name="Rectangle 122"/>
            <p:cNvSpPr>
              <a:spLocks noChangeArrowheads="1"/>
            </p:cNvSpPr>
            <p:nvPr/>
          </p:nvSpPr>
          <p:spPr bwMode="auto">
            <a:xfrm rot="5400000">
              <a:off x="2309" y="1894"/>
              <a:ext cx="88" cy="1243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7" name="Rectangle 123"/>
            <p:cNvSpPr>
              <a:spLocks noChangeArrowheads="1"/>
            </p:cNvSpPr>
            <p:nvPr/>
          </p:nvSpPr>
          <p:spPr bwMode="auto">
            <a:xfrm rot="5400000">
              <a:off x="2276" y="2078"/>
              <a:ext cx="88" cy="1177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8" name="Rectangle 124"/>
            <p:cNvSpPr>
              <a:spLocks noChangeArrowheads="1"/>
            </p:cNvSpPr>
            <p:nvPr/>
          </p:nvSpPr>
          <p:spPr bwMode="auto">
            <a:xfrm rot="5400000">
              <a:off x="2274" y="2232"/>
              <a:ext cx="92" cy="1177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9" name="Rectangle 125"/>
            <p:cNvSpPr>
              <a:spLocks noChangeArrowheads="1"/>
            </p:cNvSpPr>
            <p:nvPr/>
          </p:nvSpPr>
          <p:spPr bwMode="auto">
            <a:xfrm rot="5400000">
              <a:off x="2114" y="2549"/>
              <a:ext cx="88" cy="85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0" name="Rectangle 126"/>
            <p:cNvSpPr>
              <a:spLocks noChangeArrowheads="1"/>
            </p:cNvSpPr>
            <p:nvPr/>
          </p:nvSpPr>
          <p:spPr bwMode="auto">
            <a:xfrm rot="5400000">
              <a:off x="2079" y="2736"/>
              <a:ext cx="92" cy="78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1" name="Rectangle 127"/>
            <p:cNvSpPr>
              <a:spLocks noChangeArrowheads="1"/>
            </p:cNvSpPr>
            <p:nvPr/>
          </p:nvSpPr>
          <p:spPr bwMode="auto">
            <a:xfrm rot="5400000">
              <a:off x="2081" y="2890"/>
              <a:ext cx="88" cy="78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2" name="Rectangle 128"/>
            <p:cNvSpPr>
              <a:spLocks noChangeArrowheads="1"/>
            </p:cNvSpPr>
            <p:nvPr/>
          </p:nvSpPr>
          <p:spPr bwMode="auto">
            <a:xfrm rot="5400000">
              <a:off x="2079" y="3044"/>
              <a:ext cx="92" cy="78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FFCC"/>
                </a:gs>
                <a:gs pos="100000">
                  <a:srgbClr val="FF9900"/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3" name="Rectangle 129"/>
            <p:cNvSpPr>
              <a:spLocks noChangeArrowheads="1"/>
            </p:cNvSpPr>
            <p:nvPr/>
          </p:nvSpPr>
          <p:spPr bwMode="auto">
            <a:xfrm rot="5400000">
              <a:off x="2081" y="3198"/>
              <a:ext cx="88" cy="78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4" name="Rectangle 130"/>
            <p:cNvSpPr>
              <a:spLocks noChangeArrowheads="1"/>
            </p:cNvSpPr>
            <p:nvPr/>
          </p:nvSpPr>
          <p:spPr bwMode="auto">
            <a:xfrm rot="5400000">
              <a:off x="2079" y="3352"/>
              <a:ext cx="92" cy="786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5" name="Rectangle 131"/>
            <p:cNvSpPr>
              <a:spLocks noChangeArrowheads="1"/>
            </p:cNvSpPr>
            <p:nvPr/>
          </p:nvSpPr>
          <p:spPr bwMode="auto">
            <a:xfrm rot="5400000">
              <a:off x="2015" y="3572"/>
              <a:ext cx="88" cy="654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94118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6" name="Line 132"/>
            <p:cNvSpPr>
              <a:spLocks noChangeShapeType="1"/>
            </p:cNvSpPr>
            <p:nvPr/>
          </p:nvSpPr>
          <p:spPr bwMode="auto">
            <a:xfrm rot="5400000">
              <a:off x="193" y="2437"/>
              <a:ext cx="3075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7" name="Line 133"/>
            <p:cNvSpPr>
              <a:spLocks noChangeShapeType="1"/>
            </p:cNvSpPr>
            <p:nvPr/>
          </p:nvSpPr>
          <p:spPr bwMode="auto">
            <a:xfrm rot="5400000" flipV="1">
              <a:off x="1716" y="887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8" name="Line 134"/>
            <p:cNvSpPr>
              <a:spLocks noChangeShapeType="1"/>
            </p:cNvSpPr>
            <p:nvPr/>
          </p:nvSpPr>
          <p:spPr bwMode="auto">
            <a:xfrm rot="5400000" flipV="1">
              <a:off x="1716" y="103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" name="Line 135"/>
            <p:cNvSpPr>
              <a:spLocks noChangeShapeType="1"/>
            </p:cNvSpPr>
            <p:nvPr/>
          </p:nvSpPr>
          <p:spPr bwMode="auto">
            <a:xfrm rot="5400000" flipV="1">
              <a:off x="1716" y="1194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" name="Line 136"/>
            <p:cNvSpPr>
              <a:spLocks noChangeShapeType="1"/>
            </p:cNvSpPr>
            <p:nvPr/>
          </p:nvSpPr>
          <p:spPr bwMode="auto">
            <a:xfrm rot="5400000" flipV="1">
              <a:off x="1716" y="1346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" name="Line 137"/>
            <p:cNvSpPr>
              <a:spLocks noChangeShapeType="1"/>
            </p:cNvSpPr>
            <p:nvPr/>
          </p:nvSpPr>
          <p:spPr bwMode="auto">
            <a:xfrm rot="5400000" flipV="1">
              <a:off x="1716" y="1502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" name="Line 138"/>
            <p:cNvSpPr>
              <a:spLocks noChangeShapeType="1"/>
            </p:cNvSpPr>
            <p:nvPr/>
          </p:nvSpPr>
          <p:spPr bwMode="auto">
            <a:xfrm rot="5400000" flipV="1">
              <a:off x="1716" y="1654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" name="Line 139"/>
            <p:cNvSpPr>
              <a:spLocks noChangeShapeType="1"/>
            </p:cNvSpPr>
            <p:nvPr/>
          </p:nvSpPr>
          <p:spPr bwMode="auto">
            <a:xfrm rot="5400000" flipV="1">
              <a:off x="1716" y="1810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" name="Line 140"/>
            <p:cNvSpPr>
              <a:spLocks noChangeShapeType="1"/>
            </p:cNvSpPr>
            <p:nvPr/>
          </p:nvSpPr>
          <p:spPr bwMode="auto">
            <a:xfrm rot="5400000" flipV="1">
              <a:off x="1716" y="1962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" name="Line 141"/>
            <p:cNvSpPr>
              <a:spLocks noChangeShapeType="1"/>
            </p:cNvSpPr>
            <p:nvPr/>
          </p:nvSpPr>
          <p:spPr bwMode="auto">
            <a:xfrm rot="5400000" flipV="1">
              <a:off x="1716" y="2118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6" name="Line 142"/>
            <p:cNvSpPr>
              <a:spLocks noChangeShapeType="1"/>
            </p:cNvSpPr>
            <p:nvPr/>
          </p:nvSpPr>
          <p:spPr bwMode="auto">
            <a:xfrm rot="5400000" flipV="1">
              <a:off x="1716" y="2270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7" name="Line 143"/>
            <p:cNvSpPr>
              <a:spLocks noChangeShapeType="1"/>
            </p:cNvSpPr>
            <p:nvPr/>
          </p:nvSpPr>
          <p:spPr bwMode="auto">
            <a:xfrm rot="5400000" flipV="1">
              <a:off x="1716" y="2426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8" name="Line 144"/>
            <p:cNvSpPr>
              <a:spLocks noChangeShapeType="1"/>
            </p:cNvSpPr>
            <p:nvPr/>
          </p:nvSpPr>
          <p:spPr bwMode="auto">
            <a:xfrm rot="5400000" flipV="1">
              <a:off x="1716" y="2577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9" name="Line 145"/>
            <p:cNvSpPr>
              <a:spLocks noChangeShapeType="1"/>
            </p:cNvSpPr>
            <p:nvPr/>
          </p:nvSpPr>
          <p:spPr bwMode="auto">
            <a:xfrm rot="5400000" flipV="1">
              <a:off x="1716" y="272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0" name="Line 146"/>
            <p:cNvSpPr>
              <a:spLocks noChangeShapeType="1"/>
            </p:cNvSpPr>
            <p:nvPr/>
          </p:nvSpPr>
          <p:spPr bwMode="auto">
            <a:xfrm rot="5400000" flipV="1">
              <a:off x="1716" y="2885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1" name="Line 147"/>
            <p:cNvSpPr>
              <a:spLocks noChangeShapeType="1"/>
            </p:cNvSpPr>
            <p:nvPr/>
          </p:nvSpPr>
          <p:spPr bwMode="auto">
            <a:xfrm rot="5400000" flipV="1">
              <a:off x="1716" y="3037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2" name="Line 148"/>
            <p:cNvSpPr>
              <a:spLocks noChangeShapeType="1"/>
            </p:cNvSpPr>
            <p:nvPr/>
          </p:nvSpPr>
          <p:spPr bwMode="auto">
            <a:xfrm rot="5400000" flipV="1">
              <a:off x="1716" y="3193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3" name="Line 149"/>
            <p:cNvSpPr>
              <a:spLocks noChangeShapeType="1"/>
            </p:cNvSpPr>
            <p:nvPr/>
          </p:nvSpPr>
          <p:spPr bwMode="auto">
            <a:xfrm rot="5400000" flipV="1">
              <a:off x="1716" y="3345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4" name="Line 150"/>
            <p:cNvSpPr>
              <a:spLocks noChangeShapeType="1"/>
            </p:cNvSpPr>
            <p:nvPr/>
          </p:nvSpPr>
          <p:spPr bwMode="auto">
            <a:xfrm rot="5400000" flipV="1">
              <a:off x="1716" y="3501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5" name="Line 151"/>
            <p:cNvSpPr>
              <a:spLocks noChangeShapeType="1"/>
            </p:cNvSpPr>
            <p:nvPr/>
          </p:nvSpPr>
          <p:spPr bwMode="auto">
            <a:xfrm rot="5400000" flipV="1">
              <a:off x="1716" y="3653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6" name="Line 152"/>
            <p:cNvSpPr>
              <a:spLocks noChangeShapeType="1"/>
            </p:cNvSpPr>
            <p:nvPr/>
          </p:nvSpPr>
          <p:spPr bwMode="auto">
            <a:xfrm rot="5400000" flipV="1">
              <a:off x="1716" y="3809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7" name="Line 153"/>
            <p:cNvSpPr>
              <a:spLocks noChangeShapeType="1"/>
            </p:cNvSpPr>
            <p:nvPr/>
          </p:nvSpPr>
          <p:spPr bwMode="auto">
            <a:xfrm rot="5400000" flipV="1">
              <a:off x="1716" y="3961"/>
              <a:ext cx="1" cy="30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78" name="Rectangle 154"/>
            <p:cNvSpPr>
              <a:spLocks noChangeArrowheads="1"/>
            </p:cNvSpPr>
            <p:nvPr/>
          </p:nvSpPr>
          <p:spPr bwMode="auto">
            <a:xfrm rot="21600000">
              <a:off x="1969" y="720"/>
              <a:ext cx="2439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600" b="1">
                  <a:latin typeface="Arial" pitchFamily="34" charset="0"/>
                </a:rPr>
                <a:t>Days to register a business, 2001 </a:t>
              </a:r>
              <a:endParaRPr lang="es-CO" sz="2800"/>
            </a:p>
          </p:txBody>
        </p:sp>
        <p:sp>
          <p:nvSpPr>
            <p:cNvPr id="26779" name="Rectangle 155"/>
            <p:cNvSpPr>
              <a:spLocks noChangeArrowheads="1"/>
            </p:cNvSpPr>
            <p:nvPr/>
          </p:nvSpPr>
          <p:spPr bwMode="auto">
            <a:xfrm rot="21600000">
              <a:off x="1698" y="4042"/>
              <a:ext cx="7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0</a:t>
              </a:r>
              <a:endParaRPr lang="es-CO"/>
            </a:p>
          </p:txBody>
        </p:sp>
        <p:sp>
          <p:nvSpPr>
            <p:cNvPr id="26780" name="Rectangle 156"/>
            <p:cNvSpPr>
              <a:spLocks noChangeArrowheads="1"/>
            </p:cNvSpPr>
            <p:nvPr/>
          </p:nvSpPr>
          <p:spPr bwMode="auto">
            <a:xfrm rot="21600000">
              <a:off x="2190" y="4042"/>
              <a:ext cx="14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20</a:t>
              </a:r>
              <a:endParaRPr lang="es-CO"/>
            </a:p>
          </p:txBody>
        </p:sp>
        <p:sp>
          <p:nvSpPr>
            <p:cNvPr id="26781" name="Rectangle 157"/>
            <p:cNvSpPr>
              <a:spLocks noChangeArrowheads="1"/>
            </p:cNvSpPr>
            <p:nvPr/>
          </p:nvSpPr>
          <p:spPr bwMode="auto">
            <a:xfrm rot="21600000">
              <a:off x="2712" y="4042"/>
              <a:ext cx="14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40</a:t>
              </a:r>
              <a:endParaRPr lang="es-CO"/>
            </a:p>
          </p:txBody>
        </p:sp>
        <p:sp>
          <p:nvSpPr>
            <p:cNvPr id="26782" name="Rectangle 158"/>
            <p:cNvSpPr>
              <a:spLocks noChangeArrowheads="1"/>
            </p:cNvSpPr>
            <p:nvPr/>
          </p:nvSpPr>
          <p:spPr bwMode="auto">
            <a:xfrm rot="21600000">
              <a:off x="3240" y="4042"/>
              <a:ext cx="14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60</a:t>
              </a:r>
              <a:endParaRPr lang="es-CO"/>
            </a:p>
          </p:txBody>
        </p:sp>
        <p:sp>
          <p:nvSpPr>
            <p:cNvPr id="26783" name="Rectangle 159"/>
            <p:cNvSpPr>
              <a:spLocks noChangeArrowheads="1"/>
            </p:cNvSpPr>
            <p:nvPr/>
          </p:nvSpPr>
          <p:spPr bwMode="auto">
            <a:xfrm rot="21600000">
              <a:off x="3761" y="4042"/>
              <a:ext cx="14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80</a:t>
              </a:r>
              <a:endParaRPr lang="es-CO"/>
            </a:p>
          </p:txBody>
        </p:sp>
        <p:sp>
          <p:nvSpPr>
            <p:cNvPr id="26784" name="Rectangle 160"/>
            <p:cNvSpPr>
              <a:spLocks noChangeArrowheads="1"/>
            </p:cNvSpPr>
            <p:nvPr/>
          </p:nvSpPr>
          <p:spPr bwMode="auto">
            <a:xfrm rot="21600000">
              <a:off x="4247" y="4042"/>
              <a:ext cx="22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400" b="1">
                  <a:latin typeface="Arial" pitchFamily="34" charset="0"/>
                </a:rPr>
                <a:t>100</a:t>
              </a:r>
              <a:endParaRPr lang="es-CO"/>
            </a:p>
          </p:txBody>
        </p:sp>
        <p:sp>
          <p:nvSpPr>
            <p:cNvPr id="26785" name="Rectangle 161"/>
            <p:cNvSpPr>
              <a:spLocks noChangeArrowheads="1"/>
            </p:cNvSpPr>
            <p:nvPr/>
          </p:nvSpPr>
          <p:spPr bwMode="auto">
            <a:xfrm rot="21600000">
              <a:off x="1354" y="936"/>
              <a:ext cx="320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Mexico</a:t>
              </a:r>
              <a:endParaRPr lang="es-CO" sz="1000"/>
            </a:p>
          </p:txBody>
        </p:sp>
        <p:sp>
          <p:nvSpPr>
            <p:cNvPr id="26786" name="Rectangle 162"/>
            <p:cNvSpPr>
              <a:spLocks noChangeArrowheads="1"/>
            </p:cNvSpPr>
            <p:nvPr/>
          </p:nvSpPr>
          <p:spPr bwMode="auto">
            <a:xfrm rot="21600000">
              <a:off x="1017" y="1068"/>
              <a:ext cx="54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HONDURAS</a:t>
              </a:r>
            </a:p>
          </p:txBody>
        </p:sp>
        <p:sp>
          <p:nvSpPr>
            <p:cNvPr id="26787" name="Rectangle 163"/>
            <p:cNvSpPr>
              <a:spLocks noChangeArrowheads="1"/>
            </p:cNvSpPr>
            <p:nvPr/>
          </p:nvSpPr>
          <p:spPr bwMode="auto">
            <a:xfrm rot="21600000">
              <a:off x="1367" y="1242"/>
              <a:ext cx="30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Bolivia</a:t>
              </a:r>
              <a:endParaRPr lang="es-CO" sz="1000"/>
            </a:p>
          </p:txBody>
        </p:sp>
        <p:sp>
          <p:nvSpPr>
            <p:cNvPr id="26788" name="Rectangle 164"/>
            <p:cNvSpPr>
              <a:spLocks noChangeArrowheads="1"/>
            </p:cNvSpPr>
            <p:nvPr/>
          </p:nvSpPr>
          <p:spPr bwMode="auto">
            <a:xfrm rot="21600000">
              <a:off x="1415" y="1399"/>
              <a:ext cx="258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Brazil</a:t>
              </a:r>
              <a:endParaRPr lang="es-CO" sz="1000"/>
            </a:p>
          </p:txBody>
        </p:sp>
        <p:sp>
          <p:nvSpPr>
            <p:cNvPr id="26789" name="Rectangle 165"/>
            <p:cNvSpPr>
              <a:spLocks noChangeArrowheads="1"/>
            </p:cNvSpPr>
            <p:nvPr/>
          </p:nvSpPr>
          <p:spPr bwMode="auto">
            <a:xfrm rot="21600000">
              <a:off x="1437" y="1550"/>
              <a:ext cx="23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Chile</a:t>
              </a:r>
              <a:endParaRPr lang="es-CO" sz="1000"/>
            </a:p>
          </p:txBody>
        </p:sp>
        <p:sp>
          <p:nvSpPr>
            <p:cNvPr id="26790" name="Rectangle 166"/>
            <p:cNvSpPr>
              <a:spLocks noChangeArrowheads="1"/>
            </p:cNvSpPr>
            <p:nvPr/>
          </p:nvSpPr>
          <p:spPr bwMode="auto">
            <a:xfrm rot="21600000">
              <a:off x="972" y="1678"/>
              <a:ext cx="590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COSTA RICA</a:t>
              </a:r>
              <a:endParaRPr lang="es-CO" sz="1000">
                <a:solidFill>
                  <a:schemeClr val="tx2"/>
                </a:solidFill>
              </a:endParaRPr>
            </a:p>
          </p:txBody>
        </p:sp>
        <p:sp>
          <p:nvSpPr>
            <p:cNvPr id="26791" name="Rectangle 167"/>
            <p:cNvSpPr>
              <a:spLocks noChangeArrowheads="1"/>
            </p:cNvSpPr>
            <p:nvPr/>
          </p:nvSpPr>
          <p:spPr bwMode="auto">
            <a:xfrm rot="21600000">
              <a:off x="1306" y="1858"/>
              <a:ext cx="378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Ecuador</a:t>
              </a:r>
              <a:endParaRPr lang="es-CO" sz="1000"/>
            </a:p>
          </p:txBody>
        </p:sp>
        <p:sp>
          <p:nvSpPr>
            <p:cNvPr id="26792" name="Rectangle 168"/>
            <p:cNvSpPr>
              <a:spLocks noChangeArrowheads="1"/>
            </p:cNvSpPr>
            <p:nvPr/>
          </p:nvSpPr>
          <p:spPr bwMode="auto">
            <a:xfrm rot="21600000">
              <a:off x="1456" y="2010"/>
              <a:ext cx="210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Peru</a:t>
              </a:r>
              <a:endParaRPr lang="es-CO" sz="1000"/>
            </a:p>
          </p:txBody>
        </p:sp>
        <p:sp>
          <p:nvSpPr>
            <p:cNvPr id="26793" name="Rectangle 169"/>
            <p:cNvSpPr>
              <a:spLocks noChangeArrowheads="1"/>
            </p:cNvSpPr>
            <p:nvPr/>
          </p:nvSpPr>
          <p:spPr bwMode="auto">
            <a:xfrm rot="21600000">
              <a:off x="1216" y="2166"/>
              <a:ext cx="46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Venezuela</a:t>
              </a:r>
              <a:endParaRPr lang="es-CO" sz="1000"/>
            </a:p>
          </p:txBody>
        </p:sp>
        <p:sp>
          <p:nvSpPr>
            <p:cNvPr id="26794" name="Rectangle 170"/>
            <p:cNvSpPr>
              <a:spLocks noChangeArrowheads="1"/>
            </p:cNvSpPr>
            <p:nvPr/>
          </p:nvSpPr>
          <p:spPr bwMode="auto">
            <a:xfrm rot="21600000">
              <a:off x="985" y="2294"/>
              <a:ext cx="715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Dominican Rep.</a:t>
              </a:r>
              <a:endParaRPr lang="es-CO" sz="1000"/>
            </a:p>
          </p:txBody>
        </p:sp>
        <p:sp>
          <p:nvSpPr>
            <p:cNvPr id="26795" name="Rectangle 171"/>
            <p:cNvSpPr>
              <a:spLocks noChangeArrowheads="1"/>
            </p:cNvSpPr>
            <p:nvPr/>
          </p:nvSpPr>
          <p:spPr bwMode="auto">
            <a:xfrm rot="21600000">
              <a:off x="994" y="2450"/>
              <a:ext cx="58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NICARAGUA</a:t>
              </a:r>
            </a:p>
          </p:txBody>
        </p:sp>
        <p:sp>
          <p:nvSpPr>
            <p:cNvPr id="26796" name="Rectangle 172"/>
            <p:cNvSpPr>
              <a:spLocks noChangeArrowheads="1"/>
            </p:cNvSpPr>
            <p:nvPr/>
          </p:nvSpPr>
          <p:spPr bwMode="auto">
            <a:xfrm rot="21600000">
              <a:off x="1253" y="2624"/>
              <a:ext cx="44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Argentina</a:t>
              </a:r>
              <a:endParaRPr lang="es-CO" sz="1000"/>
            </a:p>
          </p:txBody>
        </p:sp>
        <p:sp>
          <p:nvSpPr>
            <p:cNvPr id="26797" name="Rectangle 173"/>
            <p:cNvSpPr>
              <a:spLocks noChangeArrowheads="1"/>
            </p:cNvSpPr>
            <p:nvPr/>
          </p:nvSpPr>
          <p:spPr bwMode="auto">
            <a:xfrm rot="21600000">
              <a:off x="1264" y="2781"/>
              <a:ext cx="4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Colombia</a:t>
              </a:r>
              <a:endParaRPr lang="es-CO" sz="1000"/>
            </a:p>
          </p:txBody>
        </p:sp>
        <p:sp>
          <p:nvSpPr>
            <p:cNvPr id="26798" name="Rectangle 174"/>
            <p:cNvSpPr>
              <a:spLocks noChangeArrowheads="1"/>
            </p:cNvSpPr>
            <p:nvPr/>
          </p:nvSpPr>
          <p:spPr bwMode="auto">
            <a:xfrm rot="21600000">
              <a:off x="1473" y="2932"/>
              <a:ext cx="185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T&amp;T</a:t>
              </a:r>
              <a:endParaRPr lang="es-CO" sz="1000"/>
            </a:p>
          </p:txBody>
        </p:sp>
        <p:sp>
          <p:nvSpPr>
            <p:cNvPr id="26799" name="Rectangle 175"/>
            <p:cNvSpPr>
              <a:spLocks noChangeArrowheads="1"/>
            </p:cNvSpPr>
            <p:nvPr/>
          </p:nvSpPr>
          <p:spPr bwMode="auto">
            <a:xfrm rot="21600000">
              <a:off x="832" y="3066"/>
              <a:ext cx="67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EL SALVADOR</a:t>
              </a:r>
            </a:p>
          </p:txBody>
        </p:sp>
        <p:sp>
          <p:nvSpPr>
            <p:cNvPr id="26800" name="Rectangle 176"/>
            <p:cNvSpPr>
              <a:spLocks noChangeArrowheads="1"/>
            </p:cNvSpPr>
            <p:nvPr/>
          </p:nvSpPr>
          <p:spPr bwMode="auto">
            <a:xfrm rot="21600000">
              <a:off x="922" y="3217"/>
              <a:ext cx="607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GUATEMALA</a:t>
              </a:r>
            </a:p>
          </p:txBody>
        </p:sp>
        <p:sp>
          <p:nvSpPr>
            <p:cNvPr id="26801" name="Rectangle 177"/>
            <p:cNvSpPr>
              <a:spLocks noChangeArrowheads="1"/>
            </p:cNvSpPr>
            <p:nvPr/>
          </p:nvSpPr>
          <p:spPr bwMode="auto">
            <a:xfrm rot="21600000">
              <a:off x="1165" y="3369"/>
              <a:ext cx="418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solidFill>
                    <a:schemeClr val="tx2"/>
                  </a:solidFill>
                  <a:latin typeface="Arial" pitchFamily="34" charset="0"/>
                </a:rPr>
                <a:t>PANAMÁ</a:t>
              </a:r>
            </a:p>
          </p:txBody>
        </p:sp>
        <p:sp>
          <p:nvSpPr>
            <p:cNvPr id="26802" name="Rectangle 178"/>
            <p:cNvSpPr>
              <a:spLocks noChangeArrowheads="1"/>
            </p:cNvSpPr>
            <p:nvPr/>
          </p:nvSpPr>
          <p:spPr bwMode="auto">
            <a:xfrm rot="21600000">
              <a:off x="1270" y="3548"/>
              <a:ext cx="424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Paraguay</a:t>
              </a:r>
              <a:endParaRPr lang="es-CO" sz="1000"/>
            </a:p>
          </p:txBody>
        </p:sp>
        <p:sp>
          <p:nvSpPr>
            <p:cNvPr id="26803" name="Rectangle 179"/>
            <p:cNvSpPr>
              <a:spLocks noChangeArrowheads="1"/>
            </p:cNvSpPr>
            <p:nvPr/>
          </p:nvSpPr>
          <p:spPr bwMode="auto">
            <a:xfrm rot="21600000">
              <a:off x="1306" y="3702"/>
              <a:ext cx="384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Uruguay</a:t>
              </a:r>
              <a:endParaRPr lang="es-CO" sz="1000"/>
            </a:p>
          </p:txBody>
        </p:sp>
        <p:sp>
          <p:nvSpPr>
            <p:cNvPr id="26804" name="Rectangle 180"/>
            <p:cNvSpPr>
              <a:spLocks noChangeArrowheads="1"/>
            </p:cNvSpPr>
            <p:nvPr/>
          </p:nvSpPr>
          <p:spPr bwMode="auto">
            <a:xfrm rot="21600000">
              <a:off x="1325" y="3856"/>
              <a:ext cx="37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CO" sz="1000" b="1">
                  <a:latin typeface="Arial" pitchFamily="34" charset="0"/>
                </a:rPr>
                <a:t>Jamaica</a:t>
              </a:r>
              <a:endParaRPr lang="es-CO" sz="1000"/>
            </a:p>
          </p:txBody>
        </p:sp>
      </p:grpSp>
      <p:sp>
        <p:nvSpPr>
          <p:cNvPr id="26805" name="Text Box 181"/>
          <p:cNvSpPr txBox="1">
            <a:spLocks noChangeArrowheads="1"/>
          </p:cNvSpPr>
          <p:nvPr/>
        </p:nvSpPr>
        <p:spPr bwMode="auto">
          <a:xfrm>
            <a:off x="898525" y="2089150"/>
            <a:ext cx="2679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800">
                <a:latin typeface="Tahoma" pitchFamily="34" charset="0"/>
              </a:rPr>
              <a:t>Bajo acceso a crédito ... </a:t>
            </a:r>
            <a:endParaRPr lang="es-AR" sz="1800">
              <a:latin typeface="Tahoma" pitchFamily="34" charset="0"/>
            </a:endParaRPr>
          </a:p>
        </p:txBody>
      </p:sp>
      <p:sp>
        <p:nvSpPr>
          <p:cNvPr id="26806" name="Text Box 182"/>
          <p:cNvSpPr txBox="1">
            <a:spLocks noChangeArrowheads="1"/>
          </p:cNvSpPr>
          <p:nvPr/>
        </p:nvSpPr>
        <p:spPr bwMode="auto">
          <a:xfrm>
            <a:off x="4787900" y="2057400"/>
            <a:ext cx="3700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800">
                <a:latin typeface="Tahoma" pitchFamily="34" charset="0"/>
              </a:rPr>
              <a:t>Altos costos de hacer negocios  ... </a:t>
            </a:r>
            <a:endParaRPr lang="es-AR" sz="1800">
              <a:latin typeface="Tahoma" pitchFamily="34" charset="0"/>
            </a:endParaRPr>
          </a:p>
        </p:txBody>
      </p:sp>
      <p:grpSp>
        <p:nvGrpSpPr>
          <p:cNvPr id="26807" name="Group 183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26808" name="Picture 18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809" name="Rectangle 185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sz="4000" b="1"/>
              <a:t>Condiciones pre-CAFTA</a:t>
            </a:r>
            <a:endParaRPr lang="en-US" b="1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38200" y="6069013"/>
            <a:ext cx="19050" cy="111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897188" y="6069013"/>
            <a:ext cx="19050" cy="111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156075" y="6069013"/>
            <a:ext cx="17463" cy="111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22938" y="6069013"/>
            <a:ext cx="17462" cy="111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070725" y="6069013"/>
            <a:ext cx="19050" cy="111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8402638" y="6069013"/>
            <a:ext cx="17462" cy="111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8420100" y="19812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420100" y="1981200"/>
            <a:ext cx="19050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8420100" y="3463925"/>
            <a:ext cx="19050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8420100" y="4391025"/>
            <a:ext cx="1905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304800" y="1828800"/>
          <a:ext cx="8534400" cy="4600575"/>
        </p:xfrm>
        <a:graphic>
          <a:graphicData uri="http://schemas.openxmlformats.org/presentationml/2006/ole">
            <p:oleObj spid="_x0000_s27661" name="Worksheet" r:id="rId3" imgW="3962852" imgH="3572196" progId="Excel.Sheet.8">
              <p:embed/>
            </p:oleObj>
          </a:graphicData>
        </a:graphic>
      </p:graphicFrame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828800" y="1143000"/>
            <a:ext cx="5468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>
                <a:latin typeface="Tahoma" pitchFamily="34" charset="0"/>
              </a:rPr>
              <a:t>Como resultado baja competividad (WEF 2003)</a:t>
            </a:r>
            <a:endParaRPr lang="es-AR" sz="2000">
              <a:latin typeface="Tahoma" pitchFamily="34" charset="0"/>
            </a:endParaRPr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27664" name="Picture 1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323975"/>
          </a:xfrm>
          <a:noFill/>
        </p:spPr>
        <p:txBody>
          <a:bodyPr/>
          <a:lstStyle/>
          <a:p>
            <a:r>
              <a:rPr lang="es-ES" sz="4000" b="1"/>
              <a:t>Impactos de CAFTA</a:t>
            </a:r>
            <a:endParaRPr lang="en-US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Países deberán desmantelar protección existente </a:t>
            </a:r>
            <a:r>
              <a:rPr lang="es-ES" sz="2800">
                <a:sym typeface="Symbol" pitchFamily="18" charset="2"/>
              </a:rPr>
              <a:t> 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Sector industrial (10 a</a:t>
            </a:r>
            <a:r>
              <a:rPr lang="es-ES_tradnl" sz="2000"/>
              <a:t>ñ</a:t>
            </a:r>
            <a:r>
              <a:rPr lang="es-ES" sz="2000"/>
              <a:t>os),  sector agrícola (gradual), sectores sensibles...</a:t>
            </a:r>
          </a:p>
          <a:p>
            <a:pPr>
              <a:lnSpc>
                <a:spcPct val="90000"/>
              </a:lnSpc>
            </a:pPr>
            <a:r>
              <a:rPr lang="es-ES" sz="2800"/>
              <a:t>Mejor acceso a mercado de EEUU para productos de exportación importantes de CA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aprovechar oportunidades comerciales, mejorar bases de infraestructura para la exportaci</a:t>
            </a:r>
            <a:r>
              <a:rPr lang="es-ES_tradnl" sz="2000"/>
              <a:t>ón, Atraer inversión directa y aumentar acceso a capital de inversión</a:t>
            </a:r>
          </a:p>
          <a:p>
            <a:pPr>
              <a:lnSpc>
                <a:spcPct val="90000"/>
              </a:lnSpc>
            </a:pPr>
            <a:r>
              <a:rPr lang="es-ES" sz="2800"/>
              <a:t>Industria Textil deberá reeplantearse su estrategia: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Nuevos nichos de mercado </a:t>
            </a:r>
          </a:p>
          <a:p>
            <a:pPr lvl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000"/>
              <a:t>Ampliar fuentes de abastecimiento para exportación a EEUU</a:t>
            </a:r>
            <a:endParaRPr lang="es-ES" sz="2400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2867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990600" y="3810000"/>
            <a:ext cx="7162800" cy="0"/>
          </a:xfrm>
          <a:prstGeom prst="line">
            <a:avLst/>
          </a:prstGeom>
          <a:noFill/>
          <a:ln w="412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2524125"/>
            <a:ext cx="1290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Sector</a:t>
            </a:r>
          </a:p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Privado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4140200"/>
            <a:ext cx="127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Sector</a:t>
            </a:r>
          </a:p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Público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69863" y="533400"/>
            <a:ext cx="8974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chemeClr val="tx2"/>
                </a:solidFill>
              </a:rPr>
              <a:t>Implicaciones de CAFTA </a:t>
            </a:r>
            <a:br>
              <a:rPr lang="es-ES" sz="4000" b="1">
                <a:solidFill>
                  <a:schemeClr val="tx2"/>
                </a:solidFill>
              </a:rPr>
            </a:br>
            <a:r>
              <a:rPr lang="es-ES" sz="4000" b="1">
                <a:solidFill>
                  <a:schemeClr val="tx2"/>
                </a:solidFill>
              </a:rPr>
              <a:t>Dos visiones</a:t>
            </a:r>
            <a:br>
              <a:rPr lang="es-ES" sz="4000" b="1">
                <a:solidFill>
                  <a:schemeClr val="tx2"/>
                </a:solidFill>
              </a:rPr>
            </a:br>
            <a:endParaRPr lang="en-US" sz="4000" b="1">
              <a:solidFill>
                <a:schemeClr val="tx2"/>
              </a:solidFill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28956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11313" y="4460875"/>
            <a:ext cx="97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Macro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124200" y="4419600"/>
            <a:ext cx="1839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Tratados</a:t>
            </a:r>
          </a:p>
          <a:p>
            <a:r>
              <a:rPr lang="en-US"/>
              <a:t>De libre</a:t>
            </a:r>
          </a:p>
          <a:p>
            <a:r>
              <a:rPr lang="en-US"/>
              <a:t>comercio y </a:t>
            </a:r>
          </a:p>
          <a:p>
            <a:r>
              <a:rPr lang="en-US"/>
              <a:t>armonización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34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91200" y="4419600"/>
            <a:ext cx="2008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Nueva </a:t>
            </a:r>
          </a:p>
          <a:p>
            <a:r>
              <a:rPr lang="en-US"/>
              <a:t>agenda de </a:t>
            </a:r>
          </a:p>
          <a:p>
            <a:r>
              <a:rPr lang="en-US"/>
              <a:t>competitividad</a:t>
            </a: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83058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2895600" y="1828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5410200" y="1752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8229600" y="1752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524000" y="25908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Invers</a:t>
            </a:r>
            <a:r>
              <a:rPr lang="es-DO"/>
              <a:t>i</a:t>
            </a:r>
            <a:r>
              <a:rPr lang="en-US"/>
              <a:t>ón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048000" y="2590800"/>
            <a:ext cx="232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Comercialización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715000" y="2514600"/>
            <a:ext cx="2425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Nuevo modelo de </a:t>
            </a:r>
          </a:p>
          <a:p>
            <a:r>
              <a:rPr lang="en-US"/>
              <a:t>competitividad</a:t>
            </a:r>
          </a:p>
        </p:txBody>
      </p:sp>
      <p:grpSp>
        <p:nvGrpSpPr>
          <p:cNvPr id="51218" name="Group 18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51219" name="Picture 1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990600" y="3810000"/>
            <a:ext cx="7162800" cy="0"/>
          </a:xfrm>
          <a:prstGeom prst="line">
            <a:avLst/>
          </a:prstGeom>
          <a:noFill/>
          <a:ln w="412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2524125"/>
            <a:ext cx="1290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Sector</a:t>
            </a:r>
          </a:p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Privado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52400" y="4140200"/>
            <a:ext cx="127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Sector</a:t>
            </a:r>
          </a:p>
          <a:p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Público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69863" y="533400"/>
            <a:ext cx="8974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chemeClr val="tx2"/>
                </a:solidFill>
              </a:rPr>
              <a:t>Implicaciones de CAFTA </a:t>
            </a:r>
            <a:br>
              <a:rPr lang="es-ES" sz="4000" b="1">
                <a:solidFill>
                  <a:schemeClr val="tx2"/>
                </a:solidFill>
              </a:rPr>
            </a:br>
            <a:r>
              <a:rPr lang="es-ES" sz="4000" b="1">
                <a:solidFill>
                  <a:schemeClr val="tx2"/>
                </a:solidFill>
              </a:rPr>
              <a:t>Dos visiones</a:t>
            </a:r>
            <a:br>
              <a:rPr lang="es-ES" sz="4000" b="1">
                <a:solidFill>
                  <a:schemeClr val="tx2"/>
                </a:solidFill>
              </a:rPr>
            </a:br>
            <a:endParaRPr lang="en-US" sz="4000" b="1">
              <a:solidFill>
                <a:schemeClr val="tx2"/>
              </a:solidFill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8956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611313" y="4460875"/>
            <a:ext cx="97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Macro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124200" y="4419600"/>
            <a:ext cx="1839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Tratados</a:t>
            </a:r>
          </a:p>
          <a:p>
            <a:r>
              <a:rPr lang="en-US"/>
              <a:t>De libre</a:t>
            </a:r>
          </a:p>
          <a:p>
            <a:r>
              <a:rPr lang="en-US"/>
              <a:t>comercio y </a:t>
            </a:r>
          </a:p>
          <a:p>
            <a:r>
              <a:rPr lang="en-US"/>
              <a:t>armonización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5334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791200" y="4419600"/>
            <a:ext cx="2008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Nueva </a:t>
            </a:r>
          </a:p>
          <a:p>
            <a:r>
              <a:rPr lang="en-US"/>
              <a:t>agenda de </a:t>
            </a:r>
          </a:p>
          <a:p>
            <a:r>
              <a:rPr lang="en-US"/>
              <a:t>competitividad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83058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2895600" y="1828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5410200" y="1752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8229600" y="1752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524000" y="25908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Invers</a:t>
            </a:r>
            <a:r>
              <a:rPr lang="es-DO"/>
              <a:t>i</a:t>
            </a:r>
            <a:r>
              <a:rPr lang="en-US"/>
              <a:t>ón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048000" y="2590800"/>
            <a:ext cx="232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Comercialización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715000" y="2514600"/>
            <a:ext cx="2425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Nuevo modelo de </a:t>
            </a:r>
          </a:p>
          <a:p>
            <a:r>
              <a:rPr lang="en-US"/>
              <a:t>competitividad</a:t>
            </a: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914400" y="16002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Capital</a:t>
            </a: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3886200" y="1600200"/>
            <a:ext cx="3733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Desarrollo Empresarial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2286000" y="6096000"/>
            <a:ext cx="487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Clima de negocios</a:t>
            </a:r>
          </a:p>
        </p:txBody>
      </p:sp>
      <p:grpSp>
        <p:nvGrpSpPr>
          <p:cNvPr id="49188" name="Group 36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49189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9190" name="Rectangle 38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219200" y="5638800"/>
            <a:ext cx="6705600" cy="762000"/>
            <a:chOff x="912" y="3552"/>
            <a:chExt cx="4224" cy="480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912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BID</a:t>
              </a:r>
              <a:endParaRPr lang="es-ES" sz="2800" b="1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2016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PRI</a:t>
              </a:r>
              <a:endParaRPr lang="es-ES" sz="2800" b="1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168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FOMIN</a:t>
              </a:r>
              <a:endParaRPr lang="es-ES" sz="2800" b="1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272" y="3552"/>
              <a:ext cx="864" cy="48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ES_tradnl" sz="2800" b="1"/>
                <a:t>CII</a:t>
              </a:r>
              <a:endParaRPr lang="es-ES" sz="2800" b="1"/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1524000" y="5029200"/>
            <a:ext cx="6019800" cy="457200"/>
            <a:chOff x="960" y="3168"/>
            <a:chExt cx="3792" cy="288"/>
          </a:xfrm>
        </p:grpSpPr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439" y="3168"/>
              <a:ext cx="8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/>
                <a:t>Proyectos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960" y="3216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488" y="3216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016" y="3216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408" y="3216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936" y="3216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16" y="3216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s-ES"/>
            </a:p>
          </p:txBody>
        </p:sp>
      </p:grp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990600" y="1371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1447800" y="914400"/>
            <a:ext cx="7315200" cy="3962400"/>
            <a:chOff x="912" y="576"/>
            <a:chExt cx="4608" cy="2496"/>
          </a:xfrm>
        </p:grpSpPr>
        <p:grpSp>
          <p:nvGrpSpPr>
            <p:cNvPr id="17441" name="Group 33"/>
            <p:cNvGrpSpPr>
              <a:grpSpLocks/>
            </p:cNvGrpSpPr>
            <p:nvPr/>
          </p:nvGrpSpPr>
          <p:grpSpPr bwMode="auto">
            <a:xfrm>
              <a:off x="912" y="576"/>
              <a:ext cx="4608" cy="2496"/>
              <a:chOff x="912" y="576"/>
              <a:chExt cx="4608" cy="2496"/>
            </a:xfrm>
          </p:grpSpPr>
          <p:sp>
            <p:nvSpPr>
              <p:cNvPr id="17416" name="AutoShape 8"/>
              <p:cNvSpPr>
                <a:spLocks noChangeArrowheads="1"/>
              </p:cNvSpPr>
              <p:nvPr/>
            </p:nvSpPr>
            <p:spPr bwMode="auto">
              <a:xfrm>
                <a:off x="912" y="624"/>
                <a:ext cx="3984" cy="244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s-ES"/>
              </a:p>
              <a:p>
                <a:pPr algn="ctr"/>
                <a:endParaRPr lang="es-ES"/>
              </a:p>
              <a:p>
                <a:pPr algn="ctr"/>
                <a:endParaRPr lang="es-ES"/>
              </a:p>
              <a:p>
                <a:pPr algn="ctr"/>
                <a:endParaRPr lang="es-ES"/>
              </a:p>
            </p:txBody>
          </p:sp>
          <p:sp>
            <p:nvSpPr>
              <p:cNvPr id="17417" name="AutoShape 9"/>
              <p:cNvSpPr>
                <a:spLocks noChangeArrowheads="1"/>
              </p:cNvSpPr>
              <p:nvPr/>
            </p:nvSpPr>
            <p:spPr bwMode="auto">
              <a:xfrm>
                <a:off x="1392" y="576"/>
                <a:ext cx="3024" cy="1920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/>
              </a:p>
              <a:p>
                <a:pPr algn="ctr"/>
                <a:endParaRPr lang="es-ES"/>
              </a:p>
              <a:p>
                <a:pPr algn="ctr"/>
                <a:endParaRPr lang="es-ES"/>
              </a:p>
            </p:txBody>
          </p:sp>
          <p:sp>
            <p:nvSpPr>
              <p:cNvPr id="17418" name="AutoShape 10"/>
              <p:cNvSpPr>
                <a:spLocks noChangeArrowheads="1"/>
              </p:cNvSpPr>
              <p:nvPr/>
            </p:nvSpPr>
            <p:spPr bwMode="auto">
              <a:xfrm>
                <a:off x="1920" y="576"/>
                <a:ext cx="1968" cy="1248"/>
              </a:xfrm>
              <a:prstGeom prst="triangle">
                <a:avLst>
                  <a:gd name="adj" fmla="val 4994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7419" name="AutoShape 11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912" cy="57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1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7429" name="Text Box 21"/>
              <p:cNvSpPr txBox="1">
                <a:spLocks noChangeArrowheads="1"/>
              </p:cNvSpPr>
              <p:nvPr/>
            </p:nvSpPr>
            <p:spPr bwMode="auto">
              <a:xfrm>
                <a:off x="2016" y="1776"/>
                <a:ext cx="1680" cy="73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 sz="2800" b="1"/>
                  <a:t>Desarrollo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 sz="2800" b="1"/>
                  <a:t>empresarial</a:t>
                </a:r>
                <a:endParaRPr lang="es-ES" sz="2800" b="1"/>
              </a:p>
            </p:txBody>
          </p:sp>
          <p:sp>
            <p:nvSpPr>
              <p:cNvPr id="17430" name="Text Box 22"/>
              <p:cNvSpPr txBox="1">
                <a:spLocks noChangeArrowheads="1"/>
              </p:cNvSpPr>
              <p:nvPr/>
            </p:nvSpPr>
            <p:spPr bwMode="auto">
              <a:xfrm>
                <a:off x="1872" y="2640"/>
                <a:ext cx="1920" cy="327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 sz="2800" b="1"/>
                  <a:t>Clima de Negocios</a:t>
                </a:r>
                <a:endParaRPr lang="es-ES" sz="2800" b="1"/>
              </a:p>
            </p:txBody>
          </p:sp>
          <p:grpSp>
            <p:nvGrpSpPr>
              <p:cNvPr id="17431" name="Group 23"/>
              <p:cNvGrpSpPr>
                <a:grpSpLocks/>
              </p:cNvGrpSpPr>
              <p:nvPr/>
            </p:nvGrpSpPr>
            <p:grpSpPr bwMode="auto">
              <a:xfrm>
                <a:off x="4752" y="2544"/>
                <a:ext cx="657" cy="240"/>
                <a:chOff x="4752" y="2544"/>
                <a:chExt cx="657" cy="240"/>
              </a:xfrm>
            </p:grpSpPr>
            <p:sp>
              <p:nvSpPr>
                <p:cNvPr id="17432" name="AutoShape 24"/>
                <p:cNvSpPr>
                  <a:spLocks noChangeArrowheads="1"/>
                </p:cNvSpPr>
                <p:nvPr/>
              </p:nvSpPr>
              <p:spPr bwMode="auto">
                <a:xfrm>
                  <a:off x="4752" y="2544"/>
                  <a:ext cx="192" cy="240"/>
                </a:xfrm>
                <a:prstGeom prst="downArrow">
                  <a:avLst>
                    <a:gd name="adj1" fmla="val 50000"/>
                    <a:gd name="adj2" fmla="val 31250"/>
                  </a:avLst>
                </a:prstGeom>
                <a:solidFill>
                  <a:schemeClr val="tx2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944" y="2572"/>
                  <a:ext cx="465" cy="212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s-ES_tradnl" sz="1600" b="1" i="1"/>
                    <a:t>Costos</a:t>
                  </a:r>
                  <a:endParaRPr lang="es-ES" sz="1600" b="1" i="1"/>
                </a:p>
              </p:txBody>
            </p:sp>
          </p:grpSp>
          <p:grpSp>
            <p:nvGrpSpPr>
              <p:cNvPr id="17434" name="Group 26"/>
              <p:cNvGrpSpPr>
                <a:grpSpLocks/>
              </p:cNvGrpSpPr>
              <p:nvPr/>
            </p:nvGrpSpPr>
            <p:grpSpPr bwMode="auto">
              <a:xfrm>
                <a:off x="4272" y="1968"/>
                <a:ext cx="1248" cy="240"/>
                <a:chOff x="4272" y="1968"/>
                <a:chExt cx="1248" cy="240"/>
              </a:xfrm>
            </p:grpSpPr>
            <p:sp>
              <p:nvSpPr>
                <p:cNvPr id="17435" name="AutoShape 27"/>
                <p:cNvSpPr>
                  <a:spLocks noChangeArrowheads="1"/>
                </p:cNvSpPr>
                <p:nvPr/>
              </p:nvSpPr>
              <p:spPr bwMode="auto">
                <a:xfrm>
                  <a:off x="4272" y="1968"/>
                  <a:ext cx="144" cy="192"/>
                </a:xfrm>
                <a:prstGeom prst="upArrow">
                  <a:avLst>
                    <a:gd name="adj1" fmla="val 50000"/>
                    <a:gd name="adj2" fmla="val 33333"/>
                  </a:avLst>
                </a:prstGeom>
                <a:solidFill>
                  <a:schemeClr val="tx2"/>
                </a:solidFill>
                <a:ln w="63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272" y="1996"/>
                  <a:ext cx="1248" cy="212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s-ES_tradnl" sz="1600" b="1" i="1"/>
                    <a:t>Productividad</a:t>
                  </a:r>
                  <a:endParaRPr lang="es-ES" sz="1600" b="1" i="1"/>
                </a:p>
              </p:txBody>
            </p:sp>
          </p:grpSp>
          <p:grpSp>
            <p:nvGrpSpPr>
              <p:cNvPr id="17437" name="Group 29"/>
              <p:cNvGrpSpPr>
                <a:grpSpLocks/>
              </p:cNvGrpSpPr>
              <p:nvPr/>
            </p:nvGrpSpPr>
            <p:grpSpPr bwMode="auto">
              <a:xfrm>
                <a:off x="3744" y="1248"/>
                <a:ext cx="1152" cy="260"/>
                <a:chOff x="3744" y="1248"/>
                <a:chExt cx="1152" cy="260"/>
              </a:xfrm>
            </p:grpSpPr>
            <p:sp>
              <p:nvSpPr>
                <p:cNvPr id="17438" name="AutoShape 30"/>
                <p:cNvSpPr>
                  <a:spLocks noChangeArrowheads="1"/>
                </p:cNvSpPr>
                <p:nvPr/>
              </p:nvSpPr>
              <p:spPr bwMode="auto">
                <a:xfrm>
                  <a:off x="3888" y="1248"/>
                  <a:ext cx="192" cy="240"/>
                </a:xfrm>
                <a:prstGeom prst="upArrow">
                  <a:avLst>
                    <a:gd name="adj1" fmla="val 50000"/>
                    <a:gd name="adj2" fmla="val 31250"/>
                  </a:avLst>
                </a:prstGeom>
                <a:solidFill>
                  <a:schemeClr val="tx2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44" y="1296"/>
                  <a:ext cx="1152" cy="212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s-ES_tradnl" sz="1600" b="1" i="1"/>
                    <a:t>Capital</a:t>
                  </a:r>
                  <a:endParaRPr lang="es-ES" sz="1600" b="1" i="1"/>
                </a:p>
              </p:txBody>
            </p:sp>
          </p:grpSp>
        </p:grp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2400" y="1353"/>
              <a:ext cx="1104" cy="32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800" b="1"/>
                <a:t>Capital</a:t>
              </a:r>
              <a:endParaRPr lang="es-ES" sz="2800" b="1"/>
            </a:p>
          </p:txBody>
        </p:sp>
      </p:grp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228600" y="76200"/>
            <a:ext cx="8974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chemeClr val="tx2"/>
                </a:solidFill>
              </a:rPr>
              <a:t>Rol del BID</a:t>
            </a:r>
            <a:endParaRPr lang="en-US" sz="4000" b="1">
              <a:solidFill>
                <a:schemeClr val="tx2"/>
              </a:solidFill>
            </a:endParaRP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8305800" y="0"/>
            <a:ext cx="838200" cy="914400"/>
            <a:chOff x="153" y="3408"/>
            <a:chExt cx="583" cy="688"/>
          </a:xfrm>
        </p:grpSpPr>
        <p:pic>
          <p:nvPicPr>
            <p:cNvPr id="17445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446" name="Rectangle 38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2374</Words>
  <Application>Microsoft Office PowerPoint</Application>
  <PresentationFormat>On-screen Show (4:3)</PresentationFormat>
  <Paragraphs>600</Paragraphs>
  <Slides>35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Times New Roman</vt:lpstr>
      <vt:lpstr>Arial</vt:lpstr>
      <vt:lpstr>Tahoma</vt:lpstr>
      <vt:lpstr>Verdana</vt:lpstr>
      <vt:lpstr>Symbol</vt:lpstr>
      <vt:lpstr>Small Fonts</vt:lpstr>
      <vt:lpstr>Wingdings</vt:lpstr>
      <vt:lpstr>Default Design</vt:lpstr>
      <vt:lpstr>Microsoft Excel Chart</vt:lpstr>
      <vt:lpstr>Microsoft Excel Worksheet</vt:lpstr>
      <vt:lpstr>Slide 1</vt:lpstr>
      <vt:lpstr>Condiciones pre-CAFTA  para Pymes</vt:lpstr>
      <vt:lpstr>Condiciones pre-CAFTA</vt:lpstr>
      <vt:lpstr>Condiciones pre-CAFTA</vt:lpstr>
      <vt:lpstr>Condiciones pre-CAFTA</vt:lpstr>
      <vt:lpstr>Impactos de CAFTA</vt:lpstr>
      <vt:lpstr>Slide 7</vt:lpstr>
      <vt:lpstr>Slide 8</vt:lpstr>
      <vt:lpstr>Slide 9</vt:lpstr>
      <vt:lpstr>Slide 10</vt:lpstr>
      <vt:lpstr>   </vt:lpstr>
      <vt:lpstr>Lecciones aprendidas</vt:lpstr>
      <vt:lpstr>Slide 13</vt:lpstr>
      <vt:lpstr>Cómo potenciar el aprovechamiento de las oportunidades?</vt:lpstr>
      <vt:lpstr>Necesidad de construir consensos</vt:lpstr>
      <vt:lpstr>Mejora de la gestión macroeconómica y financiera</vt:lpstr>
      <vt:lpstr>Mejora de la gestión macroeconómica y financiera</vt:lpstr>
      <vt:lpstr>El Banco frente a los desafíos: criterios para su apoyo</vt:lpstr>
      <vt:lpstr>El Banco frente a los desafíos</vt:lpstr>
      <vt:lpstr>El Banco frente a los desafíos</vt:lpstr>
      <vt:lpstr>El Banco frente a los desafíos</vt:lpstr>
      <vt:lpstr>Slide 22</vt:lpstr>
      <vt:lpstr>Apoyo a las PYMES 1990-2002</vt:lpstr>
      <vt:lpstr>Calidad de la infraestructura</vt:lpstr>
      <vt:lpstr>…Costo económico de bajo calidad</vt:lpstr>
      <vt:lpstr>Crédito y protección de acreedores</vt:lpstr>
      <vt:lpstr>Trámites para crear empresas</vt:lpstr>
      <vt:lpstr>Slide 28</vt:lpstr>
      <vt:lpstr>Grado de Participación del Sector Privado</vt:lpstr>
      <vt:lpstr>Impactos de CAFTA: Los Tiempos</vt:lpstr>
      <vt:lpstr>Herramientas del Grupo BID</vt:lpstr>
      <vt:lpstr>Implicaciones de CAFTA  </vt:lpstr>
      <vt:lpstr>Modernización legal Fortalecimiento capacidad institucional</vt:lpstr>
      <vt:lpstr>Cómo potenciar el aprovechamiento de las oportunidades?</vt:lpstr>
      <vt:lpstr>Slide 35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anarod</cp:lastModifiedBy>
  <cp:revision>12</cp:revision>
  <dcterms:created xsi:type="dcterms:W3CDTF">2004-11-03T18:39:07Z</dcterms:created>
  <dcterms:modified xsi:type="dcterms:W3CDTF">2010-07-11T14:40:32Z</dcterms:modified>
</cp:coreProperties>
</file>