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9" r:id="rId1"/>
    <p:sldMasterId id="2147483650" r:id="rId2"/>
  </p:sldMasterIdLst>
  <p:notesMasterIdLst>
    <p:notesMasterId r:id="rId26"/>
  </p:notesMasterIdLst>
  <p:handoutMasterIdLst>
    <p:handoutMasterId r:id="rId27"/>
  </p:handoutMasterIdLst>
  <p:sldIdLst>
    <p:sldId id="1802" r:id="rId3"/>
    <p:sldId id="1843" r:id="rId4"/>
    <p:sldId id="1875" r:id="rId5"/>
    <p:sldId id="1876" r:id="rId6"/>
    <p:sldId id="1845" r:id="rId7"/>
    <p:sldId id="1877" r:id="rId8"/>
    <p:sldId id="1872" r:id="rId9"/>
    <p:sldId id="1889" r:id="rId10"/>
    <p:sldId id="1879" r:id="rId11"/>
    <p:sldId id="1870" r:id="rId12"/>
    <p:sldId id="1880" r:id="rId13"/>
    <p:sldId id="1881" r:id="rId14"/>
    <p:sldId id="1861" r:id="rId15"/>
    <p:sldId id="1884" r:id="rId16"/>
    <p:sldId id="1882" r:id="rId17"/>
    <p:sldId id="1883" r:id="rId18"/>
    <p:sldId id="1865" r:id="rId19"/>
    <p:sldId id="1866" r:id="rId20"/>
    <p:sldId id="1890" r:id="rId21"/>
    <p:sldId id="1885" r:id="rId22"/>
    <p:sldId id="1860" r:id="rId23"/>
    <p:sldId id="1869" r:id="rId24"/>
    <p:sldId id="1841" r:id="rId25"/>
  </p:sldIdLst>
  <p:sldSz cx="9144000" cy="6858000" type="screen4x3"/>
  <p:notesSz cx="7010400" cy="9296400"/>
  <p:embeddedFontLst>
    <p:embeddedFont>
      <p:font typeface="Arial Narrow" pitchFamily="34" charset="0"/>
      <p:regular r:id="rId28"/>
      <p:bold r:id="rId29"/>
      <p:italic r:id="rId30"/>
      <p:boldItalic r:id="rId31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s-ES_tradnl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AFD00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AFD00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AFD00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AFD00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AFD00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FAFD00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FAFD00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FAFD00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FAFD00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FF00"/>
    <a:srgbClr val="FC0128"/>
    <a:srgbClr val="A2C1FE"/>
    <a:srgbClr val="FAFD00"/>
    <a:srgbClr val="FF3399"/>
    <a:srgbClr val="FF0000"/>
    <a:srgbClr val="CC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02" autoAdjust="0"/>
  </p:normalViewPr>
  <p:slideViewPr>
    <p:cSldViewPr>
      <p:cViewPr>
        <p:scale>
          <a:sx n="44" d="100"/>
          <a:sy n="44" d="100"/>
        </p:scale>
        <p:origin x="-1086" y="-534"/>
      </p:cViewPr>
      <p:guideLst>
        <p:guide orient="horz" pos="336"/>
        <p:guide pos="508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78"/>
      </p:cViewPr>
      <p:guideLst>
        <p:guide orient="horz" pos="2927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1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font" Target="fonts/font3.fntdata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45" tIns="45166" rIns="91945" bIns="45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notes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81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1100" y="696913"/>
            <a:ext cx="4645025" cy="3484562"/>
          </a:xfrm>
          <a:ln/>
        </p:spPr>
      </p:sp>
      <p:sp>
        <p:nvSpPr>
          <p:cNvPr id="243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4838"/>
            <a:ext cx="5140325" cy="4184650"/>
          </a:xfrm>
        </p:spPr>
        <p:txBody>
          <a:bodyPr lIns="92115" tIns="46057" rIns="92115" bIns="46057"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vmlDrawing" Target="../drawings/vmlDrawing2.v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6770" name="Rectangle 2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rgbClr val="1B2B9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6771" name="Text Box 3"/>
          <p:cNvSpPr txBox="1">
            <a:spLocks noChangeArrowheads="1"/>
          </p:cNvSpPr>
          <p:nvPr/>
        </p:nvSpPr>
        <p:spPr bwMode="auto">
          <a:xfrm>
            <a:off x="1187450" y="260350"/>
            <a:ext cx="426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800">
                <a:solidFill>
                  <a:schemeClr val="bg1"/>
                </a:solidFill>
                <a:latin typeface="Arial Narrow" pitchFamily="34" charset="0"/>
              </a:rPr>
              <a:t>Departamento Nacional de Planeación</a:t>
            </a:r>
            <a:r>
              <a:rPr lang="es-ES_tradnl" sz="2400" b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s-ES_tradnl" b="0">
                <a:solidFill>
                  <a:schemeClr val="bg1"/>
                </a:solidFill>
                <a:latin typeface="Arial Narrow" pitchFamily="34" charset="0"/>
              </a:rPr>
              <a:t>República de Colombia</a:t>
            </a:r>
          </a:p>
        </p:txBody>
      </p:sp>
      <p:pic>
        <p:nvPicPr>
          <p:cNvPr id="2336772" name="Picture 4" descr="ESCUDO-transp-lema-blanco-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388" y="115888"/>
            <a:ext cx="827087" cy="1081087"/>
          </a:xfrm>
          <a:prstGeom prst="rect">
            <a:avLst/>
          </a:prstGeom>
          <a:noFill/>
        </p:spPr>
      </p:pic>
      <p:graphicFrame>
        <p:nvGraphicFramePr>
          <p:cNvPr id="2336773" name="Object 5"/>
          <p:cNvGraphicFramePr>
            <a:graphicFrameLocks noChangeAspect="1"/>
          </p:cNvGraphicFramePr>
          <p:nvPr/>
        </p:nvGraphicFramePr>
        <p:xfrm>
          <a:off x="8027988" y="188913"/>
          <a:ext cx="933450" cy="819150"/>
        </p:xfrm>
        <a:graphic>
          <a:graphicData uri="http://schemas.openxmlformats.org/presentationml/2006/ole">
            <p:oleObj spid="_x0000_s2336773" name="Fotografía de Photo Editor" r:id="rId15" imgW="933580" imgH="819048" progId="MSPhotoEd.3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6098" name="Rectangle 2"/>
          <p:cNvSpPr>
            <a:spLocks noChangeArrowheads="1"/>
          </p:cNvSpPr>
          <p:nvPr/>
        </p:nvSpPr>
        <p:spPr bwMode="auto">
          <a:xfrm>
            <a:off x="0" y="0"/>
            <a:ext cx="9144000" cy="1268413"/>
          </a:xfrm>
          <a:prstGeom prst="rect">
            <a:avLst/>
          </a:prstGeom>
          <a:solidFill>
            <a:srgbClr val="1B2B9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6099" name="Text Box 3"/>
          <p:cNvSpPr txBox="1">
            <a:spLocks noChangeArrowheads="1"/>
          </p:cNvSpPr>
          <p:nvPr/>
        </p:nvSpPr>
        <p:spPr bwMode="auto">
          <a:xfrm>
            <a:off x="1187450" y="260350"/>
            <a:ext cx="426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800">
                <a:solidFill>
                  <a:schemeClr val="bg1"/>
                </a:solidFill>
                <a:latin typeface="Arial Narrow" pitchFamily="34" charset="0"/>
              </a:rPr>
              <a:t>Departamento Nacional de Planeación</a:t>
            </a:r>
            <a:r>
              <a:rPr lang="es-ES_tradnl" sz="2400" b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s-ES_tradnl" b="0">
                <a:solidFill>
                  <a:schemeClr val="bg1"/>
                </a:solidFill>
                <a:latin typeface="Arial Narrow" pitchFamily="34" charset="0"/>
              </a:rPr>
              <a:t>República de Colombia</a:t>
            </a:r>
          </a:p>
        </p:txBody>
      </p:sp>
      <p:pic>
        <p:nvPicPr>
          <p:cNvPr id="2436100" name="Picture 4" descr="ESCUDO-transp-lema-blanco-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9388" y="115888"/>
            <a:ext cx="827087" cy="1081087"/>
          </a:xfrm>
          <a:prstGeom prst="rect">
            <a:avLst/>
          </a:prstGeom>
          <a:noFill/>
        </p:spPr>
      </p:pic>
      <p:graphicFrame>
        <p:nvGraphicFramePr>
          <p:cNvPr id="2436101" name="Object 5"/>
          <p:cNvGraphicFramePr>
            <a:graphicFrameLocks noChangeAspect="1"/>
          </p:cNvGraphicFramePr>
          <p:nvPr/>
        </p:nvGraphicFramePr>
        <p:xfrm>
          <a:off x="8388350" y="260350"/>
          <a:ext cx="474663" cy="717550"/>
        </p:xfrm>
        <a:graphic>
          <a:graphicData uri="http://schemas.openxmlformats.org/presentationml/2006/ole">
            <p:oleObj spid="_x0000_s2436101" name="CorelDRAW" r:id="rId17" imgW="1516380" imgH="2300021" progId="CorelDRAW.Graphic.10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 spd="med"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7794" name="Rectangle 2"/>
          <p:cNvSpPr>
            <a:spLocks noChangeArrowheads="1"/>
          </p:cNvSpPr>
          <p:nvPr/>
        </p:nvSpPr>
        <p:spPr bwMode="auto">
          <a:xfrm>
            <a:off x="0" y="0"/>
            <a:ext cx="9144000" cy="213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37795" name="Picture 3" descr="ESCUDO SOMBRA 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2588" y="909638"/>
            <a:ext cx="3260725" cy="4175125"/>
          </a:xfrm>
          <a:prstGeom prst="rect">
            <a:avLst/>
          </a:prstGeom>
          <a:noFill/>
        </p:spPr>
      </p:pic>
      <p:sp>
        <p:nvSpPr>
          <p:cNvPr id="2337796" name="Rectangle 4"/>
          <p:cNvSpPr>
            <a:spLocks noChangeArrowheads="1"/>
          </p:cNvSpPr>
          <p:nvPr/>
        </p:nvSpPr>
        <p:spPr bwMode="auto">
          <a:xfrm>
            <a:off x="0" y="5562600"/>
            <a:ext cx="9144000" cy="1295400"/>
          </a:xfrm>
          <a:prstGeom prst="rect">
            <a:avLst/>
          </a:prstGeom>
          <a:solidFill>
            <a:srgbClr val="1B2B9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7797" name="Text Box 5"/>
          <p:cNvSpPr txBox="1">
            <a:spLocks noChangeArrowheads="1"/>
          </p:cNvSpPr>
          <p:nvPr/>
        </p:nvSpPr>
        <p:spPr bwMode="auto">
          <a:xfrm>
            <a:off x="684213" y="5697538"/>
            <a:ext cx="7775575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>
                <a:solidFill>
                  <a:schemeClr val="bg1"/>
                </a:solidFill>
                <a:latin typeface="Arial Narrow" pitchFamily="34" charset="0"/>
              </a:rPr>
              <a:t>Departamento Nacional de Planeación</a:t>
            </a:r>
          </a:p>
          <a:p>
            <a:pPr>
              <a:spcBef>
                <a:spcPct val="50000"/>
              </a:spcBef>
            </a:pPr>
            <a:r>
              <a:rPr lang="es-MX" sz="2800" b="0">
                <a:solidFill>
                  <a:schemeClr val="bg1"/>
                </a:solidFill>
                <a:latin typeface="Arial Narrow" pitchFamily="34" charset="0"/>
              </a:rPr>
              <a:t>República de Colombia</a:t>
            </a:r>
            <a:endParaRPr lang="es-ES" sz="2800" b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6754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1206500"/>
            <a:ext cx="8229600" cy="854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CO" sz="2800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Inventario de programas públicos para la reducción de la pobreza en Colombia*</a:t>
            </a:r>
            <a:endParaRPr lang="es-ES" sz="2800" b="1">
              <a:solidFill>
                <a:srgbClr val="CC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graphicFrame>
        <p:nvGraphicFramePr>
          <p:cNvPr id="2507034" name="Group 282"/>
          <p:cNvGraphicFramePr>
            <a:graphicFrameLocks noGrp="1"/>
          </p:cNvGraphicFramePr>
          <p:nvPr>
            <p:ph sz="half" idx="1"/>
          </p:nvPr>
        </p:nvGraphicFramePr>
        <p:xfrm>
          <a:off x="252413" y="2276475"/>
          <a:ext cx="8640762" cy="3944938"/>
        </p:xfrm>
        <a:graphic>
          <a:graphicData uri="http://schemas.openxmlformats.org/drawingml/2006/table">
            <a:tbl>
              <a:tblPr/>
              <a:tblGrid>
                <a:gridCol w="4752975"/>
                <a:gridCol w="3887787"/>
              </a:tblGrid>
              <a:tr h="503238">
                <a:tc gridSpan="2"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Asistencia social</a:t>
                      </a:r>
                      <a:endParaRPr kumimoji="0" lang="es-ES_tradnl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3238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Hogares Comunitarios de Bienestar (para madres gestantes,  lactantes y niños menores de 6 años)</a:t>
                      </a: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Pensión de invalidez y de sobrevivientes</a:t>
                      </a: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Clubes prejuveniles y juveniles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Familias en Acción</a:t>
                      </a: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Asistencia nutricional al escolar y adolescente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Régimen Subsidiado de Salud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Atención en medio familiar, en medio institucional y en Centros Zonales (ICBF)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Programa Indígena (RSS)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Programa de atención a la población desplazada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Programa Apoyo a Recuperadores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Fondo de Solidaridad Pensional - Subcuenta de Solidaridad y Subcuenta de Subsistencia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s-C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06757" name="Rectangle 5"/>
          <p:cNvSpPr>
            <a:spLocks noChangeArrowheads="1"/>
          </p:cNvSpPr>
          <p:nvPr/>
        </p:nvSpPr>
        <p:spPr bwMode="auto">
          <a:xfrm>
            <a:off x="0" y="6526213"/>
            <a:ext cx="9144000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s-CO" sz="1400" b="0">
                <a:solidFill>
                  <a:srgbClr val="000099"/>
                </a:solidFill>
                <a:latin typeface="Arial Narrow" pitchFamily="34" charset="0"/>
              </a:rPr>
              <a:t>Fuente: Misión para la Reducción de la Pobreza y la Desigualdad –MERPD-, Colombia.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5186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1206500"/>
            <a:ext cx="9144000" cy="6381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CO" sz="3200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Inventario de programas públicos para la reducción de la pobreza en Colombia*</a:t>
            </a:r>
            <a:endParaRPr lang="es-ES" sz="3200" b="1">
              <a:solidFill>
                <a:srgbClr val="CC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25187" name="Rectangle 3"/>
          <p:cNvSpPr>
            <a:spLocks noChangeArrowheads="1"/>
          </p:cNvSpPr>
          <p:nvPr/>
        </p:nvSpPr>
        <p:spPr bwMode="auto">
          <a:xfrm>
            <a:off x="0" y="6526213"/>
            <a:ext cx="9144000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s-CO" sz="1400" b="0">
                <a:solidFill>
                  <a:srgbClr val="000099"/>
                </a:solidFill>
                <a:latin typeface="Arial Narrow" pitchFamily="34" charset="0"/>
              </a:rPr>
              <a:t>Fuente: MERPD</a:t>
            </a:r>
          </a:p>
        </p:txBody>
      </p:sp>
      <p:graphicFrame>
        <p:nvGraphicFramePr>
          <p:cNvPr id="2525299" name="Group 115"/>
          <p:cNvGraphicFramePr>
            <a:graphicFrameLocks noGrp="1"/>
          </p:cNvGraphicFramePr>
          <p:nvPr>
            <p:ph idx="1"/>
          </p:nvPr>
        </p:nvGraphicFramePr>
        <p:xfrm>
          <a:off x="215900" y="2376488"/>
          <a:ext cx="8820150" cy="4148137"/>
        </p:xfrm>
        <a:graphic>
          <a:graphicData uri="http://schemas.openxmlformats.org/drawingml/2006/table">
            <a:tbl>
              <a:tblPr/>
              <a:tblGrid>
                <a:gridCol w="4354513"/>
                <a:gridCol w="4465637"/>
              </a:tblGrid>
              <a:tr h="585788">
                <a:tc gridSpan="2"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Educación</a:t>
                      </a:r>
                      <a:endParaRPr kumimoji="0" lang="es-ES_tradnl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8350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Ampliación de la cobertura educativa para atender población vulnerable mediante la contratación de la prestación del servicio educativo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Implantación del Nuevo Sistema Escolar: Transformación de la Gestión y Participación Educativa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Programa Compartel de Conectividad en Banda Ancha para Instituciones Públicas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Ampliación de cobertura educativa  Educación preescolar, básica y media. (reorganización y educación rural)</a:t>
                      </a:r>
                    </a:p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s-C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Becas Internacionales para colombianos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Programa Nacional de Bibliotecas educativas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Subsidios para Niños, Niñas y Jóvenes con Capacidades Excepcionales y con Discapacidad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Formación Profesional Integral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Crédito educativo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s-CO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6210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1206500"/>
            <a:ext cx="9144000" cy="6381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CO" sz="3200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Inventario de programas públicos para la reducción de la pobreza en Colombia*</a:t>
            </a:r>
            <a:endParaRPr lang="es-ES" sz="3200" b="1">
              <a:solidFill>
                <a:srgbClr val="CC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26211" name="Rectangle 3"/>
          <p:cNvSpPr>
            <a:spLocks noChangeArrowheads="1"/>
          </p:cNvSpPr>
          <p:nvPr/>
        </p:nvSpPr>
        <p:spPr bwMode="auto">
          <a:xfrm>
            <a:off x="0" y="6526213"/>
            <a:ext cx="9144000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s-CO" sz="1400" b="0">
                <a:solidFill>
                  <a:srgbClr val="000099"/>
                </a:solidFill>
                <a:latin typeface="Arial Narrow" pitchFamily="34" charset="0"/>
              </a:rPr>
              <a:t>Fuente: MERPD</a:t>
            </a:r>
          </a:p>
        </p:txBody>
      </p:sp>
      <p:graphicFrame>
        <p:nvGraphicFramePr>
          <p:cNvPr id="2526346" name="Group 138"/>
          <p:cNvGraphicFramePr>
            <a:graphicFrameLocks noGrp="1"/>
          </p:cNvGraphicFramePr>
          <p:nvPr>
            <p:ph idx="1"/>
          </p:nvPr>
        </p:nvGraphicFramePr>
        <p:xfrm>
          <a:off x="1330325" y="2700338"/>
          <a:ext cx="6626225" cy="2849562"/>
        </p:xfrm>
        <a:graphic>
          <a:graphicData uri="http://schemas.openxmlformats.org/drawingml/2006/table">
            <a:tbl>
              <a:tblPr/>
              <a:tblGrid>
                <a:gridCol w="6626225"/>
              </a:tblGrid>
              <a:tr h="585788"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Protección laboral</a:t>
                      </a:r>
                      <a:endParaRPr kumimoji="0" lang="es-ES_tradnl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Jóvenes en Acción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Formación Ocupacional jóvenes rurales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Microcrédito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Capacitación laboral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Subsidio al desempleo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7538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1206500"/>
            <a:ext cx="9144000" cy="6381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CO" sz="3200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Inventario de programas públicos para la reducción de la pobreza en Colombia*</a:t>
            </a:r>
            <a:endParaRPr lang="es-ES" sz="3200" b="1">
              <a:solidFill>
                <a:srgbClr val="CC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497545" name="Rectangle 9"/>
          <p:cNvSpPr>
            <a:spLocks noChangeArrowheads="1"/>
          </p:cNvSpPr>
          <p:nvPr/>
        </p:nvSpPr>
        <p:spPr bwMode="auto">
          <a:xfrm>
            <a:off x="0" y="6526213"/>
            <a:ext cx="9144000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s-CO" sz="1400" b="0">
                <a:solidFill>
                  <a:srgbClr val="000099"/>
                </a:solidFill>
                <a:latin typeface="Arial Narrow" pitchFamily="34" charset="0"/>
              </a:rPr>
              <a:t>Fuente: MERPD</a:t>
            </a:r>
          </a:p>
        </p:txBody>
      </p:sp>
      <p:graphicFrame>
        <p:nvGraphicFramePr>
          <p:cNvPr id="2497609" name="Group 73"/>
          <p:cNvGraphicFramePr>
            <a:graphicFrameLocks noGrp="1"/>
          </p:cNvGraphicFramePr>
          <p:nvPr>
            <p:ph idx="1"/>
          </p:nvPr>
        </p:nvGraphicFramePr>
        <p:xfrm>
          <a:off x="457200" y="2579688"/>
          <a:ext cx="8229600" cy="321945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585788"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Vivienda</a:t>
                      </a:r>
                      <a:endParaRPr kumimoji="0" lang="es-ES_tradnl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Oferta de crédito para vivienda de interés social – Hogares del sector formal e informal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Programa de subsidio de interés social – subsidio en dinero hogares sector formal,  informal y rurales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Programa de subsidio de interés social – subsidio en lotes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Línea de redescuento FINDETER</a:t>
                      </a:r>
                      <a:endParaRPr kumimoji="0" lang="es-ES_tradnl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Mecanismos de protección contra la inflación de los créditos en UVR</a:t>
                      </a:r>
                      <a:endParaRPr kumimoji="0" lang="es-ES_tradnl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0306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1206500"/>
            <a:ext cx="9144000" cy="6381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CO" sz="3200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Inventario de programas públicos para la reducción de la pobreza en Colombia*</a:t>
            </a:r>
            <a:endParaRPr lang="es-ES" sz="3200" b="1">
              <a:solidFill>
                <a:srgbClr val="CC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30307" name="Rectangle 3"/>
          <p:cNvSpPr>
            <a:spLocks noChangeArrowheads="1"/>
          </p:cNvSpPr>
          <p:nvPr/>
        </p:nvSpPr>
        <p:spPr bwMode="auto">
          <a:xfrm>
            <a:off x="0" y="6526213"/>
            <a:ext cx="9144000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s-CO" sz="1400" b="0">
                <a:solidFill>
                  <a:srgbClr val="000099"/>
                </a:solidFill>
                <a:latin typeface="Arial Narrow" pitchFamily="34" charset="0"/>
              </a:rPr>
              <a:t>Fuente: MERPD</a:t>
            </a:r>
          </a:p>
        </p:txBody>
      </p:sp>
      <p:graphicFrame>
        <p:nvGraphicFramePr>
          <p:cNvPr id="2530385" name="Group 81"/>
          <p:cNvGraphicFramePr>
            <a:graphicFrameLocks noGrp="1"/>
          </p:cNvGraphicFramePr>
          <p:nvPr>
            <p:ph idx="1"/>
          </p:nvPr>
        </p:nvGraphicFramePr>
        <p:xfrm>
          <a:off x="1403350" y="2616200"/>
          <a:ext cx="6562725" cy="3692525"/>
        </p:xfrm>
        <a:graphic>
          <a:graphicData uri="http://schemas.openxmlformats.org/drawingml/2006/table">
            <a:tbl>
              <a:tblPr/>
              <a:tblGrid>
                <a:gridCol w="6562725"/>
              </a:tblGrid>
              <a:tr h="585788"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Rural</a:t>
                      </a:r>
                      <a:endParaRPr kumimoji="0" lang="es-ES_tradnl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Línea de Microcrédito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Programa Nacional de Reactivación Agropecuaria -  PRAN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Programa de Reactivación Cafetera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Reforma Agraria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Adecuación de Tierras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Apoyo a Alianzas Productivas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Apoyo al Desarrollo de la Microempresa Rural - PADEMER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Línea de crédito  Mujer  Empresaria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7234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1206500"/>
            <a:ext cx="9144000" cy="6381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CO" sz="3200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Inventario de programas públicos para la reducción de la pobreza en Colombia*</a:t>
            </a:r>
            <a:endParaRPr lang="es-ES" sz="3200" b="1">
              <a:solidFill>
                <a:srgbClr val="CC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27235" name="Rectangle 3"/>
          <p:cNvSpPr>
            <a:spLocks noChangeArrowheads="1"/>
          </p:cNvSpPr>
          <p:nvPr/>
        </p:nvSpPr>
        <p:spPr bwMode="auto">
          <a:xfrm>
            <a:off x="0" y="6526213"/>
            <a:ext cx="9144000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s-CO" sz="1400" b="0">
                <a:solidFill>
                  <a:srgbClr val="000099"/>
                </a:solidFill>
                <a:latin typeface="Arial Narrow" pitchFamily="34" charset="0"/>
              </a:rPr>
              <a:t>Fuente: MERPD</a:t>
            </a:r>
          </a:p>
        </p:txBody>
      </p:sp>
      <p:graphicFrame>
        <p:nvGraphicFramePr>
          <p:cNvPr id="2527236" name="Group 4"/>
          <p:cNvGraphicFramePr>
            <a:graphicFrameLocks noGrp="1"/>
          </p:cNvGraphicFramePr>
          <p:nvPr>
            <p:ph idx="1"/>
          </p:nvPr>
        </p:nvGraphicFramePr>
        <p:xfrm>
          <a:off x="250825" y="2700338"/>
          <a:ext cx="8642350" cy="3476625"/>
        </p:xfrm>
        <a:graphic>
          <a:graphicData uri="http://schemas.openxmlformats.org/drawingml/2006/table">
            <a:tbl>
              <a:tblPr/>
              <a:tblGrid>
                <a:gridCol w="4176713"/>
                <a:gridCol w="4465637"/>
              </a:tblGrid>
              <a:tr h="585788">
                <a:tc gridSpan="2"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Infraestructura</a:t>
                      </a:r>
                      <a:endParaRPr kumimoji="0" lang="es-ES_tradnl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Vías para la Paz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Normalización de redes eléctricas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Mejoramiento y Construcción de Aeropuertos Comunitarios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Subsidios en Gas Natural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Energización para las zonas no interconectadas y para las zonas rurales interconectadas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Microempresas Comunitarias prestadoras de servicios públicos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Subsidios Energía generales y en zonas de difícil gestión,  áreas de menor desarrollo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Plan Pacifico: Componente Saneamiento Ambiental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82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1206500"/>
            <a:ext cx="9144000" cy="6381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CO" sz="3200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Inventario de programas públicos para la reducción de la pobreza en Colombia*</a:t>
            </a:r>
            <a:endParaRPr lang="es-ES" sz="3200" b="1">
              <a:solidFill>
                <a:srgbClr val="CC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29283" name="Rectangle 3"/>
          <p:cNvSpPr>
            <a:spLocks noChangeArrowheads="1"/>
          </p:cNvSpPr>
          <p:nvPr/>
        </p:nvSpPr>
        <p:spPr bwMode="auto">
          <a:xfrm>
            <a:off x="0" y="6526213"/>
            <a:ext cx="9144000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s-CO" sz="1400" b="0">
                <a:solidFill>
                  <a:srgbClr val="000099"/>
                </a:solidFill>
                <a:latin typeface="Arial Narrow" pitchFamily="34" charset="0"/>
              </a:rPr>
              <a:t>Fuente: MERPD</a:t>
            </a:r>
          </a:p>
        </p:txBody>
      </p:sp>
      <p:graphicFrame>
        <p:nvGraphicFramePr>
          <p:cNvPr id="2529284" name="Group 4"/>
          <p:cNvGraphicFramePr>
            <a:graphicFrameLocks noGrp="1"/>
          </p:cNvGraphicFramePr>
          <p:nvPr>
            <p:ph idx="1"/>
          </p:nvPr>
        </p:nvGraphicFramePr>
        <p:xfrm>
          <a:off x="1330325" y="2700338"/>
          <a:ext cx="6626225" cy="2222500"/>
        </p:xfrm>
        <a:graphic>
          <a:graphicData uri="http://schemas.openxmlformats.org/drawingml/2006/table">
            <a:tbl>
              <a:tblPr/>
              <a:tblGrid>
                <a:gridCol w="6626225"/>
              </a:tblGrid>
              <a:tr h="585788">
                <a:tc>
                  <a:txBody>
                    <a:bodyPr/>
                    <a:lstStyle/>
                    <a:p>
                      <a:pPr marL="174625" marR="0" lvl="0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Otros</a:t>
                      </a:r>
                      <a:endParaRPr kumimoji="0" lang="es-ES_tradnl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Familias Guardabosques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Programa de Reincorporación a  la Sociedad Civil de Personas y  Grupos Alzados en Armas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174625" marR="0" lvl="0" indent="-174625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Programa de Donaciones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1634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1206500"/>
            <a:ext cx="9144000" cy="6381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CO" sz="3200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Distribución total de programas según ejecutor</a:t>
            </a:r>
            <a:endParaRPr lang="es-ES" sz="3200" b="1">
              <a:solidFill>
                <a:srgbClr val="CC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501653" name="Picture 2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916113"/>
            <a:ext cx="8280400" cy="4697412"/>
          </a:xfrm>
          <a:noFill/>
          <a:ln>
            <a:miter lim="800000"/>
            <a:headEnd/>
            <a:tailEnd/>
          </a:ln>
        </p:spPr>
      </p:pic>
      <p:sp>
        <p:nvSpPr>
          <p:cNvPr id="2501645" name="Rectangle 13"/>
          <p:cNvSpPr>
            <a:spLocks noChangeArrowheads="1"/>
          </p:cNvSpPr>
          <p:nvPr/>
        </p:nvSpPr>
        <p:spPr bwMode="auto">
          <a:xfrm>
            <a:off x="0" y="6526213"/>
            <a:ext cx="9144000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s-CO" sz="1400" b="0">
                <a:solidFill>
                  <a:srgbClr val="000099"/>
                </a:solidFill>
                <a:latin typeface="Arial Narrow" pitchFamily="34" charset="0"/>
              </a:rPr>
              <a:t>Fuente: MERPD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2658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1206500"/>
            <a:ext cx="9144000" cy="6381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CO" sz="3200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Programas de Asistencia Social</a:t>
            </a:r>
            <a:br>
              <a:rPr lang="es-CO" sz="3200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s-CO" sz="3200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según ejecutor</a:t>
            </a:r>
            <a:endParaRPr lang="es-ES" sz="3200" b="1">
              <a:solidFill>
                <a:srgbClr val="CC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502663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349500"/>
            <a:ext cx="8820150" cy="3962400"/>
          </a:xfrm>
          <a:noFill/>
          <a:ln>
            <a:miter lim="800000"/>
            <a:headEnd/>
            <a:tailEnd/>
          </a:ln>
        </p:spPr>
      </p:pic>
      <p:sp>
        <p:nvSpPr>
          <p:cNvPr id="2502661" name="Rectangle 5"/>
          <p:cNvSpPr>
            <a:spLocks noChangeArrowheads="1"/>
          </p:cNvSpPr>
          <p:nvPr/>
        </p:nvSpPr>
        <p:spPr bwMode="auto">
          <a:xfrm>
            <a:off x="0" y="6526213"/>
            <a:ext cx="9144000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s-CO" sz="1400" b="0">
                <a:solidFill>
                  <a:srgbClr val="000099"/>
                </a:solidFill>
                <a:latin typeface="Arial Narrow" pitchFamily="34" charset="0"/>
              </a:rPr>
              <a:t>Fuente: MERPD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8738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9750" y="1196975"/>
            <a:ext cx="8229600" cy="431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CO" sz="2800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 Coberturas de algunos Programas</a:t>
            </a:r>
            <a:endParaRPr lang="es-ES" sz="2800" b="1">
              <a:solidFill>
                <a:srgbClr val="CC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48739" name="Rectangle 3"/>
          <p:cNvSpPr>
            <a:spLocks noChangeArrowheads="1"/>
          </p:cNvSpPr>
          <p:nvPr/>
        </p:nvSpPr>
        <p:spPr bwMode="auto">
          <a:xfrm>
            <a:off x="0" y="6597650"/>
            <a:ext cx="9144000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s-CO" sz="1400" b="0">
                <a:solidFill>
                  <a:srgbClr val="000099"/>
                </a:solidFill>
                <a:latin typeface="Arial Narrow" pitchFamily="34" charset="0"/>
              </a:rPr>
              <a:t>Fuente: DNP</a:t>
            </a:r>
          </a:p>
        </p:txBody>
      </p:sp>
      <p:graphicFrame>
        <p:nvGraphicFramePr>
          <p:cNvPr id="2548787" name="Group 51"/>
          <p:cNvGraphicFramePr>
            <a:graphicFrameLocks noGrp="1"/>
          </p:cNvGraphicFramePr>
          <p:nvPr>
            <p:ph idx="1"/>
          </p:nvPr>
        </p:nvGraphicFramePr>
        <p:xfrm>
          <a:off x="468313" y="2003425"/>
          <a:ext cx="8280400" cy="4162425"/>
        </p:xfrm>
        <a:graphic>
          <a:graphicData uri="http://schemas.openxmlformats.org/drawingml/2006/table">
            <a:tbl>
              <a:tblPr/>
              <a:tblGrid>
                <a:gridCol w="4392612"/>
                <a:gridCol w="1728788"/>
                <a:gridCol w="287337"/>
                <a:gridCol w="1871663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s-ES_trad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Resultado actual (a Sept 2004)</a:t>
                      </a:r>
                      <a:endParaRPr kumimoji="0" lang="es-ES_trad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Cobertura del Programa</a:t>
                      </a:r>
                      <a:endParaRPr kumimoji="0" lang="es-ES_trad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Niños atendidos en Hogares de Bienestar ICBF (niños &lt;6 años sisben 1 y 2)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954.964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62,02%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Niños atendidos en Restaurantes escolares oficiales (niños 6-17)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2.361.537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55,18%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Niños y jóvenes entre 0-17 años beneficiados en el Programa Familias en Acción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740.260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12,72%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Personas en el Régimen Subsidiado (*)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13.945.432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63,39%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Niños entre 5-17 años para estratos 0,1 y2 que asisten a una institución educativa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7.033.797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86,32%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Personas beneficiadas con VIS/demanda potencial VIS 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143.792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12,01%</a:t>
                      </a:r>
                      <a:endParaRPr kumimoji="0" lang="es-ES_trad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22" name="Rectangle 2"/>
          <p:cNvSpPr>
            <a:spLocks noChangeArrowheads="1"/>
          </p:cNvSpPr>
          <p:nvPr/>
        </p:nvSpPr>
        <p:spPr bwMode="auto">
          <a:xfrm>
            <a:off x="5310188" y="2492375"/>
            <a:ext cx="31686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endParaRPr lang="es-ES" sz="28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37124" name="Text Box 4"/>
          <p:cNvSpPr txBox="1">
            <a:spLocks noChangeArrowheads="1"/>
          </p:cNvSpPr>
          <p:nvPr/>
        </p:nvSpPr>
        <p:spPr bwMode="auto">
          <a:xfrm>
            <a:off x="468313" y="1412875"/>
            <a:ext cx="82804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s-ES" sz="4600" b="0">
              <a:solidFill>
                <a:srgbClr val="30399C"/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es-ES" sz="4600" b="0">
                <a:solidFill>
                  <a:srgbClr val="30399C"/>
                </a:solidFill>
                <a:latin typeface="Arial Narrow" pitchFamily="34" charset="0"/>
                <a:cs typeface="Times New Roman" pitchFamily="18" charset="0"/>
              </a:rPr>
              <a:t>“Los desafíos institucionales para reducir la pobreza en Colombia”</a:t>
            </a:r>
            <a:endParaRPr lang="es-ES_tradnl" sz="4600" b="0">
              <a:solidFill>
                <a:srgbClr val="30399C"/>
              </a:solidFill>
              <a:latin typeface="Arial Narrow" pitchFamily="34" charset="0"/>
            </a:endParaRPr>
          </a:p>
          <a:p>
            <a:endParaRPr lang="es-ES_tradnl" sz="3400">
              <a:solidFill>
                <a:srgbClr val="333333"/>
              </a:solidFill>
              <a:latin typeface="Arial Narrow" pitchFamily="34" charset="0"/>
            </a:endParaRPr>
          </a:p>
          <a:p>
            <a:r>
              <a:rPr lang="es-ES_tradnl" sz="3400">
                <a:solidFill>
                  <a:srgbClr val="333333"/>
                </a:solidFill>
                <a:latin typeface="Arial Narrow" pitchFamily="34" charset="0"/>
              </a:rPr>
              <a:t>José Leibovich</a:t>
            </a:r>
          </a:p>
          <a:p>
            <a:r>
              <a:rPr lang="es-ES_tradnl" sz="3400">
                <a:solidFill>
                  <a:srgbClr val="333333"/>
                </a:solidFill>
                <a:latin typeface="Arial Narrow" pitchFamily="34" charset="0"/>
              </a:rPr>
              <a:t>Subdirector DNP</a:t>
            </a:r>
          </a:p>
          <a:p>
            <a:r>
              <a:rPr lang="es-ES_tradnl" sz="3400">
                <a:solidFill>
                  <a:srgbClr val="333333"/>
                </a:solidFill>
                <a:latin typeface="Arial Narrow" pitchFamily="34" charset="0"/>
              </a:rPr>
              <a:t>Washington, Noviembre 11 de 2004</a:t>
            </a:r>
            <a:endParaRPr lang="es-ES_tradnl" sz="2600" b="0">
              <a:solidFill>
                <a:srgbClr val="333333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13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0238" y="2532063"/>
            <a:ext cx="7966075" cy="3992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12800" indent="-812800">
              <a:lnSpc>
                <a:spcPct val="110000"/>
              </a:lnSpc>
              <a:buFontTx/>
              <a:buAutoNum type="romanUcPeriod"/>
            </a:pPr>
            <a:r>
              <a:rPr lang="es-MX" sz="3600" b="1">
                <a:solidFill>
                  <a:srgbClr val="000099"/>
                </a:solidFill>
                <a:latin typeface="Arial Narrow" pitchFamily="34" charset="0"/>
              </a:rPr>
              <a:t>¿Cómo va la pobreza en Colombia? </a:t>
            </a:r>
          </a:p>
          <a:p>
            <a:pPr marL="812800" indent="-812800">
              <a:lnSpc>
                <a:spcPct val="110000"/>
              </a:lnSpc>
              <a:buFontTx/>
              <a:buAutoNum type="romanUcPeriod"/>
            </a:pPr>
            <a:r>
              <a:rPr lang="es-MX" sz="3600" b="1">
                <a:solidFill>
                  <a:srgbClr val="000099"/>
                </a:solidFill>
                <a:latin typeface="Arial Narrow" pitchFamily="34" charset="0"/>
              </a:rPr>
              <a:t>Dispersión de los programas públicos para reducir la pobreza </a:t>
            </a:r>
          </a:p>
          <a:p>
            <a:pPr marL="812800" indent="-812800">
              <a:lnSpc>
                <a:spcPct val="110000"/>
              </a:lnSpc>
              <a:buFontTx/>
              <a:buAutoNum type="romanUcPeriod"/>
            </a:pPr>
            <a:r>
              <a:rPr lang="es-MX" sz="3600" b="1">
                <a:solidFill>
                  <a:srgbClr val="CC0000"/>
                </a:solidFill>
                <a:latin typeface="Arial Narrow" pitchFamily="34" charset="0"/>
              </a:rPr>
              <a:t>Reflexiones finales sobre la institucionalidad vigente</a:t>
            </a:r>
          </a:p>
        </p:txBody>
      </p:sp>
      <p:sp>
        <p:nvSpPr>
          <p:cNvPr id="2531331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68313" y="1341438"/>
            <a:ext cx="8229600" cy="647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Contenido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5490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68313" y="1341438"/>
            <a:ext cx="8229600" cy="647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CO" sz="3200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Reflexiones sobre la institucionalidad vigente de los programas dirigidos a atacar la pobreza</a:t>
            </a:r>
            <a:endParaRPr lang="es-ES" sz="3200" b="1">
              <a:solidFill>
                <a:srgbClr val="CC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495491" name="Rectangle 3"/>
          <p:cNvSpPr>
            <a:spLocks noChangeArrowheads="1"/>
          </p:cNvSpPr>
          <p:nvPr/>
        </p:nvSpPr>
        <p:spPr bwMode="auto">
          <a:xfrm>
            <a:off x="323850" y="2636838"/>
            <a:ext cx="849630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1938" indent="-261938" algn="l" eaLnBrk="1" hangingPunct="1">
              <a:lnSpc>
                <a:spcPct val="110000"/>
              </a:lnSpc>
              <a:buFontTx/>
              <a:buChar char="•"/>
            </a:pPr>
            <a:r>
              <a:rPr lang="es-CO" sz="2600" b="0">
                <a:solidFill>
                  <a:srgbClr val="000099"/>
                </a:solidFill>
                <a:latin typeface="Arial Narrow" pitchFamily="34" charset="0"/>
              </a:rPr>
              <a:t>Muchos programas con bajas coberturas</a:t>
            </a:r>
          </a:p>
          <a:p>
            <a:pPr marL="261938" indent="-261938" algn="l" eaLnBrk="1" hangingPunct="1">
              <a:lnSpc>
                <a:spcPct val="110000"/>
              </a:lnSpc>
              <a:buFontTx/>
              <a:buChar char="•"/>
            </a:pPr>
            <a:r>
              <a:rPr lang="es-CO" sz="2600" b="0">
                <a:solidFill>
                  <a:srgbClr val="000099"/>
                </a:solidFill>
                <a:latin typeface="Arial Narrow" pitchFamily="34" charset="0"/>
              </a:rPr>
              <a:t>Los programas en general y la asistencia social se encuentran dispersos en varias entidades, no necesariamente coordinadas</a:t>
            </a:r>
          </a:p>
          <a:p>
            <a:pPr marL="261938" indent="-261938" algn="l" eaLnBrk="1" hangingPunct="1">
              <a:lnSpc>
                <a:spcPct val="110000"/>
              </a:lnSpc>
              <a:buFontTx/>
              <a:buChar char="•"/>
            </a:pPr>
            <a:r>
              <a:rPr lang="es-CO" sz="2600" b="0">
                <a:solidFill>
                  <a:srgbClr val="000099"/>
                </a:solidFill>
                <a:latin typeface="Arial Narrow" pitchFamily="34" charset="0"/>
              </a:rPr>
              <a:t>Políticas sectoriales </a:t>
            </a:r>
            <a:r>
              <a:rPr lang="es-CO" sz="2600" b="0" i="1">
                <a:solidFill>
                  <a:srgbClr val="000099"/>
                </a:solidFill>
                <a:latin typeface="Arial Narrow" pitchFamily="34" charset="0"/>
              </a:rPr>
              <a:t>versus</a:t>
            </a:r>
            <a:r>
              <a:rPr lang="es-CO" sz="2600" b="0">
                <a:solidFill>
                  <a:srgbClr val="000099"/>
                </a:solidFill>
                <a:latin typeface="Arial Narrow" pitchFamily="34" charset="0"/>
              </a:rPr>
              <a:t> políticas asistencialistas </a:t>
            </a:r>
          </a:p>
          <a:p>
            <a:pPr marL="261938" indent="-261938" algn="l" eaLnBrk="1" hangingPunct="1">
              <a:lnSpc>
                <a:spcPct val="110000"/>
              </a:lnSpc>
              <a:buFontTx/>
              <a:buChar char="•"/>
            </a:pPr>
            <a:r>
              <a:rPr lang="es-CO" sz="2600" b="0">
                <a:solidFill>
                  <a:srgbClr val="000099"/>
                </a:solidFill>
                <a:latin typeface="Arial Narrow" pitchFamily="34" charset="0"/>
              </a:rPr>
              <a:t>Ineficiencia en la utilización de los escasos recursos</a:t>
            </a:r>
          </a:p>
          <a:p>
            <a:pPr marL="261938" indent="-261938" algn="l" eaLnBrk="1" hangingPunct="1">
              <a:lnSpc>
                <a:spcPct val="110000"/>
              </a:lnSpc>
              <a:buFontTx/>
              <a:buChar char="•"/>
            </a:pPr>
            <a:r>
              <a:rPr lang="es-CO" sz="2600" b="0">
                <a:solidFill>
                  <a:srgbClr val="000099"/>
                </a:solidFill>
                <a:latin typeface="Arial Narrow" pitchFamily="34" charset="0"/>
              </a:rPr>
              <a:t>El centralismo ha predominado en los programas de lucha contra la pobreza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5730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68313" y="1412875"/>
            <a:ext cx="8229600" cy="647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CO" sz="3200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 Misión para la Estrategia de la Reducción de la Pobreza y la Desigualdad –MERPD-</a:t>
            </a:r>
            <a:endParaRPr lang="es-ES" sz="3200" b="1">
              <a:solidFill>
                <a:srgbClr val="CC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05731" name="Rectangle 3"/>
          <p:cNvSpPr>
            <a:spLocks noChangeArrowheads="1"/>
          </p:cNvSpPr>
          <p:nvPr/>
        </p:nvSpPr>
        <p:spPr bwMode="auto">
          <a:xfrm>
            <a:off x="684213" y="2620963"/>
            <a:ext cx="7920037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1938" indent="-261938" algn="l" eaLnBrk="1" hangingPunct="1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s-CO" sz="2600" b="0">
                <a:solidFill>
                  <a:srgbClr val="000099"/>
                </a:solidFill>
                <a:latin typeface="Arial Narrow" pitchFamily="34" charset="0"/>
              </a:rPr>
              <a:t>Uno de los temas de estudio principal de la MERPD es el estudio del marco institucional de los Programas destinados a la lucha contra la pobreza</a:t>
            </a:r>
          </a:p>
          <a:p>
            <a:pPr marL="261938" indent="-261938" algn="l" eaLnBrk="1" hangingPunct="1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s-CO" sz="2600" b="0">
                <a:solidFill>
                  <a:srgbClr val="000099"/>
                </a:solidFill>
                <a:latin typeface="Arial Narrow" pitchFamily="34" charset="0"/>
              </a:rPr>
              <a:t>El desafío principal de la MERPD es proponer el marco institucional adecuado para la reducción de la pobreza y la desigualdad en Colombia.</a:t>
            </a:r>
            <a:endParaRPr lang="es-CO" sz="2400" b="0">
              <a:solidFill>
                <a:srgbClr val="0000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9954" name="Rectangle 2"/>
          <p:cNvSpPr>
            <a:spLocks noChangeArrowheads="1"/>
          </p:cNvSpPr>
          <p:nvPr/>
        </p:nvSpPr>
        <p:spPr bwMode="auto">
          <a:xfrm>
            <a:off x="0" y="0"/>
            <a:ext cx="9144000" cy="213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29955" name="Picture 3" descr="ESCUDO SOMBRA 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2588" y="909638"/>
            <a:ext cx="3260725" cy="4175125"/>
          </a:xfrm>
          <a:prstGeom prst="rect">
            <a:avLst/>
          </a:prstGeom>
          <a:noFill/>
        </p:spPr>
      </p:pic>
      <p:sp>
        <p:nvSpPr>
          <p:cNvPr id="2429956" name="Rectangle 4"/>
          <p:cNvSpPr>
            <a:spLocks noChangeArrowheads="1"/>
          </p:cNvSpPr>
          <p:nvPr/>
        </p:nvSpPr>
        <p:spPr bwMode="auto">
          <a:xfrm>
            <a:off x="0" y="5562600"/>
            <a:ext cx="9144000" cy="1295400"/>
          </a:xfrm>
          <a:prstGeom prst="rect">
            <a:avLst/>
          </a:prstGeom>
          <a:solidFill>
            <a:srgbClr val="1B2B9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9957" name="Text Box 5"/>
          <p:cNvSpPr txBox="1">
            <a:spLocks noChangeArrowheads="1"/>
          </p:cNvSpPr>
          <p:nvPr/>
        </p:nvSpPr>
        <p:spPr bwMode="auto">
          <a:xfrm>
            <a:off x="684213" y="5697538"/>
            <a:ext cx="7775575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>
                <a:solidFill>
                  <a:schemeClr val="bg1"/>
                </a:solidFill>
                <a:latin typeface="Arial Narrow" pitchFamily="34" charset="0"/>
              </a:rPr>
              <a:t>Departamento Nacional de Planeación</a:t>
            </a:r>
          </a:p>
          <a:p>
            <a:pPr>
              <a:spcBef>
                <a:spcPct val="50000"/>
              </a:spcBef>
            </a:pPr>
            <a:r>
              <a:rPr lang="es-MX" sz="2800" b="0">
                <a:solidFill>
                  <a:schemeClr val="bg1"/>
                </a:solidFill>
                <a:latin typeface="Arial Narrow" pitchFamily="34" charset="0"/>
              </a:rPr>
              <a:t>República de Colombia</a:t>
            </a:r>
            <a:endParaRPr lang="es-ES" sz="2800" b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59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0238" y="2532063"/>
            <a:ext cx="7966075" cy="3992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12800" indent="-812800">
              <a:lnSpc>
                <a:spcPct val="110000"/>
              </a:lnSpc>
              <a:buFontTx/>
              <a:buAutoNum type="romanUcPeriod"/>
            </a:pPr>
            <a:r>
              <a:rPr lang="es-MX" sz="3600" b="1">
                <a:solidFill>
                  <a:srgbClr val="000099"/>
                </a:solidFill>
                <a:latin typeface="Arial Narrow" pitchFamily="34" charset="0"/>
              </a:rPr>
              <a:t>¿Cómo va la pobreza en Colombia? </a:t>
            </a:r>
          </a:p>
          <a:p>
            <a:pPr marL="812800" indent="-812800">
              <a:lnSpc>
                <a:spcPct val="110000"/>
              </a:lnSpc>
              <a:buFontTx/>
              <a:buAutoNum type="romanUcPeriod"/>
            </a:pPr>
            <a:r>
              <a:rPr lang="es-MX" sz="3600" b="1">
                <a:solidFill>
                  <a:srgbClr val="000099"/>
                </a:solidFill>
                <a:latin typeface="Arial Narrow" pitchFamily="34" charset="0"/>
              </a:rPr>
              <a:t>Dispersión de los programas públicos para reducir la pobreza </a:t>
            </a:r>
          </a:p>
          <a:p>
            <a:pPr marL="812800" indent="-812800">
              <a:lnSpc>
                <a:spcPct val="110000"/>
              </a:lnSpc>
              <a:buFontTx/>
              <a:buAutoNum type="romanUcPeriod"/>
            </a:pPr>
            <a:r>
              <a:rPr lang="es-MX" sz="3600" b="1">
                <a:solidFill>
                  <a:srgbClr val="000099"/>
                </a:solidFill>
                <a:latin typeface="Arial Narrow" pitchFamily="34" charset="0"/>
              </a:rPr>
              <a:t>Reflexiones finales</a:t>
            </a:r>
          </a:p>
        </p:txBody>
      </p:sp>
      <p:sp>
        <p:nvSpPr>
          <p:cNvPr id="2515971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68313" y="1412875"/>
            <a:ext cx="8229600" cy="647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Contenido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69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0238" y="2532063"/>
            <a:ext cx="7966075" cy="3992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12800" indent="-812800">
              <a:lnSpc>
                <a:spcPct val="110000"/>
              </a:lnSpc>
              <a:buFontTx/>
              <a:buAutoNum type="romanUcPeriod"/>
            </a:pPr>
            <a:r>
              <a:rPr lang="es-MX" sz="3600" b="1">
                <a:solidFill>
                  <a:srgbClr val="CC0000"/>
                </a:solidFill>
                <a:latin typeface="Arial Narrow" pitchFamily="34" charset="0"/>
              </a:rPr>
              <a:t>¿Cómo va la pobreza en Colombia? </a:t>
            </a:r>
          </a:p>
          <a:p>
            <a:pPr marL="812800" indent="-812800">
              <a:lnSpc>
                <a:spcPct val="110000"/>
              </a:lnSpc>
              <a:buFontTx/>
              <a:buAutoNum type="romanUcPeriod"/>
            </a:pPr>
            <a:r>
              <a:rPr lang="es-MX" sz="3600" b="1">
                <a:solidFill>
                  <a:srgbClr val="000099"/>
                </a:solidFill>
                <a:latin typeface="Arial Narrow" pitchFamily="34" charset="0"/>
              </a:rPr>
              <a:t>Dispersión de los programas públicos para reducir la pobreza </a:t>
            </a:r>
          </a:p>
          <a:p>
            <a:pPr marL="812800" indent="-812800">
              <a:lnSpc>
                <a:spcPct val="110000"/>
              </a:lnSpc>
              <a:buFontTx/>
              <a:buAutoNum type="romanUcPeriod"/>
            </a:pPr>
            <a:r>
              <a:rPr lang="es-MX" sz="3600" b="1">
                <a:solidFill>
                  <a:srgbClr val="000099"/>
                </a:solidFill>
                <a:latin typeface="Arial Narrow" pitchFamily="34" charset="0"/>
              </a:rPr>
              <a:t>Reflexiones finales</a:t>
            </a:r>
          </a:p>
        </p:txBody>
      </p:sp>
      <p:sp>
        <p:nvSpPr>
          <p:cNvPr id="2516995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68313" y="1412875"/>
            <a:ext cx="8229600" cy="647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Contenido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9107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1206500"/>
            <a:ext cx="9144000" cy="6381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CO" sz="2800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Porcentaje de personas bajo la línea de pobreza e indigencia </a:t>
            </a:r>
            <a:br>
              <a:rPr lang="es-CO" sz="2800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s-CO" sz="2800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Total Nacional</a:t>
            </a:r>
            <a:endParaRPr lang="es-ES" sz="2800" b="1">
              <a:solidFill>
                <a:srgbClr val="CC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479149" name="Picture 4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25" y="2060575"/>
            <a:ext cx="7561263" cy="4470400"/>
          </a:xfrm>
          <a:noFill/>
          <a:ln>
            <a:miter lim="800000"/>
            <a:headEnd/>
            <a:tailEnd/>
          </a:ln>
        </p:spPr>
      </p:pic>
      <p:sp>
        <p:nvSpPr>
          <p:cNvPr id="2479138" name="Rectangle 34"/>
          <p:cNvSpPr>
            <a:spLocks noChangeArrowheads="1"/>
          </p:cNvSpPr>
          <p:nvPr/>
        </p:nvSpPr>
        <p:spPr bwMode="auto">
          <a:xfrm>
            <a:off x="0" y="6526213"/>
            <a:ext cx="9144000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s-CO" sz="1400" b="0">
                <a:solidFill>
                  <a:srgbClr val="000099"/>
                </a:solidFill>
                <a:latin typeface="Arial Narrow" pitchFamily="34" charset="0"/>
              </a:rPr>
              <a:t>Fuente: Cálculos DNP con base en información del DANE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018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14224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CO" sz="3200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Brecha y severidad de la pobreza en Colombia</a:t>
            </a:r>
            <a:endParaRPr lang="es-ES" sz="3200" b="1">
              <a:solidFill>
                <a:srgbClr val="CC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graphicFrame>
        <p:nvGraphicFramePr>
          <p:cNvPr id="2518065" name="Group 49"/>
          <p:cNvGraphicFramePr>
            <a:graphicFrameLocks noGrp="1"/>
          </p:cNvGraphicFramePr>
          <p:nvPr>
            <p:ph idx="1"/>
          </p:nvPr>
        </p:nvGraphicFramePr>
        <p:xfrm>
          <a:off x="1116013" y="2565400"/>
          <a:ext cx="7200900" cy="2811463"/>
        </p:xfrm>
        <a:graphic>
          <a:graphicData uri="http://schemas.openxmlformats.org/drawingml/2006/table">
            <a:tbl>
              <a:tblPr/>
              <a:tblGrid>
                <a:gridCol w="2447925"/>
                <a:gridCol w="1800225"/>
                <a:gridCol w="1584325"/>
                <a:gridCol w="1368425"/>
              </a:tblGrid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2002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Brecha de pobreza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(FGT1)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47,2%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53,4%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47,5%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Severidad de pobreza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(FGT2)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29,2%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36,2%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29,5%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18064" name="Rectangle 48"/>
          <p:cNvSpPr>
            <a:spLocks noChangeArrowheads="1"/>
          </p:cNvSpPr>
          <p:nvPr/>
        </p:nvSpPr>
        <p:spPr bwMode="auto">
          <a:xfrm>
            <a:off x="0" y="6526213"/>
            <a:ext cx="9144000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s-CO" sz="1400" b="0">
                <a:solidFill>
                  <a:srgbClr val="000099"/>
                </a:solidFill>
                <a:latin typeface="Arial Narrow" pitchFamily="34" charset="0"/>
              </a:rPr>
              <a:t>Fuente: Cálculos DNP con base en información del DANE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02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1206500"/>
            <a:ext cx="9144000" cy="6381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CO" sz="3200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Relación entre pobreza y el crecimiento del PIB</a:t>
            </a:r>
            <a:endParaRPr lang="es-ES" sz="3200" b="1">
              <a:solidFill>
                <a:srgbClr val="CC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50880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916113"/>
            <a:ext cx="9144000" cy="4333875"/>
          </a:xfrm>
          <a:noFill/>
          <a:ln>
            <a:miter lim="800000"/>
            <a:headEnd/>
            <a:tailEnd/>
          </a:ln>
        </p:spPr>
      </p:pic>
      <p:sp>
        <p:nvSpPr>
          <p:cNvPr id="2508808" name="Rectangle 8"/>
          <p:cNvSpPr>
            <a:spLocks noChangeArrowheads="1"/>
          </p:cNvSpPr>
          <p:nvPr/>
        </p:nvSpPr>
        <p:spPr bwMode="auto">
          <a:xfrm>
            <a:off x="0" y="6526213"/>
            <a:ext cx="9144000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s-CO" sz="1400" b="0">
                <a:solidFill>
                  <a:srgbClr val="000099"/>
                </a:solidFill>
                <a:latin typeface="Arial Narrow" pitchFamily="34" charset="0"/>
              </a:rPr>
              <a:t>Fuente: Cálculos DNP con base en información del DANE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6690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1206500"/>
            <a:ext cx="9144000" cy="6381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CO" sz="3200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Relación entre Pobreza y crecimiento del PIB</a:t>
            </a:r>
            <a:endParaRPr lang="es-ES" sz="3200" b="1">
              <a:solidFill>
                <a:srgbClr val="CC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46694" name="Rectangle 6"/>
          <p:cNvSpPr>
            <a:spLocks noChangeArrowheads="1"/>
          </p:cNvSpPr>
          <p:nvPr/>
        </p:nvSpPr>
        <p:spPr bwMode="auto">
          <a:xfrm>
            <a:off x="107950" y="1844675"/>
            <a:ext cx="8891588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1938" indent="-261938" algn="l" eaLnBrk="1" hangingPunct="1"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  <a:buFontTx/>
              <a:buChar char="•"/>
            </a:pPr>
            <a:r>
              <a:rPr lang="es-CO" sz="2500" b="0">
                <a:solidFill>
                  <a:srgbClr val="000099"/>
                </a:solidFill>
                <a:latin typeface="Arial Narrow" pitchFamily="34" charset="0"/>
              </a:rPr>
              <a:t>Elasticidad de la pobreza al PIB per cápita: -0,45 </a:t>
            </a:r>
          </a:p>
          <a:p>
            <a:pPr marL="261938" indent="-261938" algn="l" eaLnBrk="1" hangingPunct="1"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s-CO" sz="2500" b="0">
                <a:solidFill>
                  <a:srgbClr val="000099"/>
                </a:solidFill>
                <a:latin typeface="Arial Narrow" pitchFamily="34" charset="0"/>
              </a:rPr>
              <a:t>	(Núñez y Ramírez, 2002) </a:t>
            </a:r>
          </a:p>
          <a:p>
            <a:pPr marL="261938" indent="-261938" algn="l" eaLnBrk="1" hangingPunct="1"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  <a:buFontTx/>
              <a:buChar char="•"/>
            </a:pPr>
            <a:r>
              <a:rPr lang="es-CO" sz="2500" b="0">
                <a:solidFill>
                  <a:srgbClr val="000099"/>
                </a:solidFill>
                <a:latin typeface="Arial Narrow" pitchFamily="34" charset="0"/>
              </a:rPr>
              <a:t>Si el PIB aumenta sostenidamente al 5%  (aumento sostenido del PIB per cápita de 3,2%) se necesitarían 17 años para reducir la pobreza al 25%</a:t>
            </a:r>
          </a:p>
          <a:p>
            <a:pPr marL="261938" indent="-261938" algn="l" eaLnBrk="1" hangingPunct="1"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  <a:buFontTx/>
              <a:buChar char="•"/>
            </a:pPr>
            <a:r>
              <a:rPr lang="es-CO" sz="2500" b="0">
                <a:solidFill>
                  <a:srgbClr val="000099"/>
                </a:solidFill>
                <a:latin typeface="Arial Narrow" pitchFamily="34" charset="0"/>
              </a:rPr>
              <a:t>Una política de crecimiento económico para reducir la pobreza es necesaria, más no suficiente para eliminar la pobreza</a:t>
            </a:r>
          </a:p>
          <a:p>
            <a:pPr marL="261938" indent="-261938" algn="l" eaLnBrk="1" hangingPunct="1"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  <a:buFontTx/>
              <a:buChar char="•"/>
            </a:pPr>
            <a:r>
              <a:rPr lang="es-CO" sz="2500" b="0">
                <a:solidFill>
                  <a:srgbClr val="000099"/>
                </a:solidFill>
                <a:latin typeface="Arial Narrow" pitchFamily="34" charset="0"/>
              </a:rPr>
              <a:t>Políticas que tiendan a mejorar la distribución del ingreso, vía acceso de activos (educación, crédito, etc.) son el complemento a lo anterior</a:t>
            </a:r>
          </a:p>
          <a:p>
            <a:pPr marL="261938" indent="-261938" algn="l" eaLnBrk="1" hangingPunct="1"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  <a:buFontTx/>
              <a:buChar char="•"/>
            </a:pPr>
            <a:r>
              <a:rPr lang="es-CO" sz="2500" b="0">
                <a:solidFill>
                  <a:srgbClr val="000099"/>
                </a:solidFill>
                <a:latin typeface="Arial Narrow" pitchFamily="34" charset="0"/>
              </a:rPr>
              <a:t>La asistencia social debe concebirse para atender a la pobreza residual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10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0238" y="2532063"/>
            <a:ext cx="7966075" cy="3992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12800" indent="-812800">
              <a:lnSpc>
                <a:spcPct val="110000"/>
              </a:lnSpc>
              <a:buFontTx/>
              <a:buAutoNum type="romanUcPeriod"/>
            </a:pPr>
            <a:r>
              <a:rPr lang="es-MX" sz="3600" b="1">
                <a:solidFill>
                  <a:srgbClr val="000099"/>
                </a:solidFill>
                <a:latin typeface="Arial Narrow" pitchFamily="34" charset="0"/>
              </a:rPr>
              <a:t>¿Cómo va la pobreza en Colombia? </a:t>
            </a:r>
          </a:p>
          <a:p>
            <a:pPr marL="812800" indent="-812800">
              <a:lnSpc>
                <a:spcPct val="110000"/>
              </a:lnSpc>
              <a:buFontTx/>
              <a:buAutoNum type="romanUcPeriod"/>
            </a:pPr>
            <a:r>
              <a:rPr lang="es-MX" sz="3600" b="1">
                <a:solidFill>
                  <a:srgbClr val="CC0000"/>
                </a:solidFill>
                <a:latin typeface="Arial Narrow" pitchFamily="34" charset="0"/>
              </a:rPr>
              <a:t>Dispersión de los programas públicos para reducir la pobreza </a:t>
            </a:r>
          </a:p>
          <a:p>
            <a:pPr marL="812800" indent="-812800">
              <a:lnSpc>
                <a:spcPct val="110000"/>
              </a:lnSpc>
              <a:buFontTx/>
              <a:buAutoNum type="romanUcPeriod"/>
            </a:pPr>
            <a:r>
              <a:rPr lang="es-MX" sz="3600" b="1">
                <a:solidFill>
                  <a:srgbClr val="000099"/>
                </a:solidFill>
                <a:latin typeface="Arial Narrow" pitchFamily="34" charset="0"/>
              </a:rPr>
              <a:t>Reflexiones finales</a:t>
            </a:r>
          </a:p>
        </p:txBody>
      </p:sp>
      <p:sp>
        <p:nvSpPr>
          <p:cNvPr id="2521091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68313" y="1412875"/>
            <a:ext cx="8229600" cy="647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b="1">
                <a:solidFill>
                  <a:srgbClr val="CC0000"/>
                </a:solidFill>
                <a:latin typeface="Arial Narrow" pitchFamily="34" charset="0"/>
                <a:cs typeface="Times New Roman" pitchFamily="18" charset="0"/>
              </a:rPr>
              <a:t>Contenido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6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6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">
  <a:themeElements>
    <a:clrScheme name="1_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6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6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Performa 630:PROGRAMAS:Microsoft PowerPoint 4.0:Templates:On Screen &amp; 35mm Slides:azures.ppt - Azure</Template>
  <TotalTime>104546860</TotalTime>
  <Pages>37</Pages>
  <Words>950</Words>
  <Application>Microsoft Office PowerPoint</Application>
  <PresentationFormat>On-screen Show (4:3)</PresentationFormat>
  <Paragraphs>158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Times New Roman</vt:lpstr>
      <vt:lpstr>Arial</vt:lpstr>
      <vt:lpstr>Arial Narrow</vt:lpstr>
      <vt:lpstr>Blank</vt:lpstr>
      <vt:lpstr>1_Blank</vt:lpstr>
      <vt:lpstr>Fotografía de Microsoft Photo Editor 3.0</vt:lpstr>
      <vt:lpstr>CorelDRAW 10.0 Gráfico</vt:lpstr>
      <vt:lpstr>Slide 1</vt:lpstr>
      <vt:lpstr>Slide 2</vt:lpstr>
      <vt:lpstr>Contenido</vt:lpstr>
      <vt:lpstr>Contenido</vt:lpstr>
      <vt:lpstr>Porcentaje de personas bajo la línea de pobreza e indigencia  Total Nacional</vt:lpstr>
      <vt:lpstr>Brecha y severidad de la pobreza en Colombia</vt:lpstr>
      <vt:lpstr>Relación entre pobreza y el crecimiento del PIB</vt:lpstr>
      <vt:lpstr>Relación entre Pobreza y crecimiento del PIB</vt:lpstr>
      <vt:lpstr>Contenido</vt:lpstr>
      <vt:lpstr>Inventario de programas públicos para la reducción de la pobreza en Colombia*</vt:lpstr>
      <vt:lpstr>Inventario de programas públicos para la reducción de la pobreza en Colombia*</vt:lpstr>
      <vt:lpstr>Inventario de programas públicos para la reducción de la pobreza en Colombia*</vt:lpstr>
      <vt:lpstr>Inventario de programas públicos para la reducción de la pobreza en Colombia*</vt:lpstr>
      <vt:lpstr>Inventario de programas públicos para la reducción de la pobreza en Colombia*</vt:lpstr>
      <vt:lpstr>Inventario de programas públicos para la reducción de la pobreza en Colombia*</vt:lpstr>
      <vt:lpstr>Inventario de programas públicos para la reducción de la pobreza en Colombia*</vt:lpstr>
      <vt:lpstr>Distribución total de programas según ejecutor</vt:lpstr>
      <vt:lpstr>Programas de Asistencia Social según ejecutor</vt:lpstr>
      <vt:lpstr> Coberturas de algunos Programas</vt:lpstr>
      <vt:lpstr>Contenido</vt:lpstr>
      <vt:lpstr>Reflexiones sobre la institucionalidad vigente de los programas dirigidos a atacar la pobreza</vt:lpstr>
      <vt:lpstr> Misión para la Estrategia de la Reducción de la Pobreza y la Desigualdad –MERPD-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Oct.30/97</dc:title>
  <dc:subject>Monetaria y cambiaria</dc:subject>
  <dc:creator>DR. ARMANDO MONTENEGRO</dc:creator>
  <cp:keywords/>
  <dc:description/>
  <cp:lastModifiedBy>anarod</cp:lastModifiedBy>
  <cp:revision>1172</cp:revision>
  <cp:lastPrinted>2002-05-27T19:57:45Z</cp:lastPrinted>
  <dcterms:created xsi:type="dcterms:W3CDTF">1998-03-17T07:53:06Z</dcterms:created>
  <dcterms:modified xsi:type="dcterms:W3CDTF">2010-07-11T14:40:43Z</dcterms:modified>
</cp:coreProperties>
</file>