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handoutMasterIdLst>
    <p:handoutMasterId r:id="rId28"/>
  </p:handoutMasterIdLst>
  <p:sldIdLst>
    <p:sldId id="256" r:id="rId2"/>
    <p:sldId id="259" r:id="rId3"/>
    <p:sldId id="284" r:id="rId4"/>
    <p:sldId id="285" r:id="rId5"/>
    <p:sldId id="271" r:id="rId6"/>
    <p:sldId id="258" r:id="rId7"/>
    <p:sldId id="283" r:id="rId8"/>
    <p:sldId id="257" r:id="rId9"/>
    <p:sldId id="260" r:id="rId10"/>
    <p:sldId id="261" r:id="rId11"/>
    <p:sldId id="262" r:id="rId12"/>
    <p:sldId id="263" r:id="rId13"/>
    <p:sldId id="265" r:id="rId14"/>
    <p:sldId id="280" r:id="rId15"/>
    <p:sldId id="286" r:id="rId16"/>
    <p:sldId id="281" r:id="rId17"/>
    <p:sldId id="266" r:id="rId18"/>
    <p:sldId id="267" r:id="rId19"/>
    <p:sldId id="287" r:id="rId20"/>
    <p:sldId id="273" r:id="rId21"/>
    <p:sldId id="268" r:id="rId22"/>
    <p:sldId id="274" r:id="rId23"/>
    <p:sldId id="279" r:id="rId24"/>
    <p:sldId id="277" r:id="rId25"/>
    <p:sldId id="272" r:id="rId26"/>
    <p:sldId id="282" r:id="rId2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66FFFF"/>
    <a:srgbClr val="FFFF00"/>
    <a:srgbClr val="FFFF99"/>
    <a:srgbClr val="DDDDDD"/>
    <a:srgbClr val="FFCCCC"/>
    <a:srgbClr val="CC99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713" autoAdjust="0"/>
  </p:normalViewPr>
  <p:slideViewPr>
    <p:cSldViewPr>
      <p:cViewPr varScale="1">
        <p:scale>
          <a:sx n="59" d="100"/>
          <a:sy n="59" d="100"/>
        </p:scale>
        <p:origin x="-2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4A51AF-6627-4F08-8DEF-5FC1181EEA1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4100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3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4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5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6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7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8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19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98438"/>
            <a:ext cx="7772400" cy="2286000"/>
          </a:xfrm>
        </p:spPr>
        <p:txBody>
          <a:bodyPr anchor="b">
            <a:sp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4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968FA0F-14D2-4E44-BE3A-88FB4A6E6E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33198-1819-48F2-9FEF-00D6E18EE4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4C7BBE-A0DF-47A1-951E-6B29E23F4D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42CC8-F8F9-43C9-8458-2FFE93B39A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81A4D-FA49-433B-AC18-19240634B9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16788-D054-4402-881C-D3EA9247A3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A4075-00C2-443F-8E17-E5113DB2AE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DDF02-A9E3-4B84-9417-E614B56EA7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55806-8CD9-4315-8DC5-97EFC00C9C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197D9-D30C-48FB-8BDD-9F08D7E12E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ADEE1-EFB4-426B-9B77-5B3CF03F17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E9410A45-E6F0-4B58-8766-EBADF0D85CA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random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412163" cy="1189038"/>
          </a:xfrm>
        </p:spPr>
        <p:txBody>
          <a:bodyPr/>
          <a:lstStyle/>
          <a:p>
            <a:r>
              <a:rPr lang="en-US"/>
              <a:t>Lecciones Aprendidas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429000"/>
            <a:ext cx="8305800" cy="1066800"/>
          </a:xfrm>
        </p:spPr>
        <p:txBody>
          <a:bodyPr/>
          <a:lstStyle/>
          <a:p>
            <a:pPr algn="ctr"/>
            <a:r>
              <a:rPr lang="en-US" sz="3600">
                <a:solidFill>
                  <a:schemeClr val="tx2"/>
                </a:solidFill>
                <a:latin typeface="Times New Roman" pitchFamily="18" charset="0"/>
              </a:rPr>
              <a:t>Diseño</a:t>
            </a:r>
            <a:r>
              <a:rPr lang="es-ES" sz="3600">
                <a:solidFill>
                  <a:schemeClr val="tx2"/>
                </a:solidFill>
                <a:latin typeface="Times New Roman" pitchFamily="18" charset="0"/>
              </a:rPr>
              <a:t> de Programas de Seguridad Ciudadana</a:t>
            </a:r>
          </a:p>
          <a:p>
            <a:endParaRPr lang="es-ES" sz="280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600200" y="54102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s-ES" sz="2000">
                <a:latin typeface="Arial" pitchFamily="34" charset="0"/>
              </a:rPr>
              <a:t>Departamento Regional de Operaciones II</a:t>
            </a:r>
          </a:p>
          <a:p>
            <a:pPr algn="ctr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s-ES" sz="2000">
                <a:latin typeface="Arial" pitchFamily="34" charset="0"/>
              </a:rPr>
              <a:t>División de Modernización del Estado y Sociedad Civil</a:t>
            </a:r>
            <a:endParaRPr lang="en-US" sz="2000">
              <a:latin typeface="Arial" pitchFamily="34" charset="0"/>
            </a:endParaRPr>
          </a:p>
          <a:p>
            <a:pPr algn="ctr">
              <a:spcBef>
                <a:spcPct val="50000"/>
              </a:spcBef>
            </a:pPr>
            <a:endParaRPr lang="en-US" sz="2000">
              <a:latin typeface="Arial" pitchFamily="34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7010400" y="6324600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>
                <a:latin typeface="Arial" pitchFamily="34" charset="0"/>
              </a:rPr>
              <a:t>Juana Salazar</a:t>
            </a:r>
            <a:endParaRPr lang="en-US" sz="2000">
              <a:latin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ChangeArrowheads="1"/>
          </p:cNvSpPr>
          <p:nvPr/>
        </p:nvSpPr>
        <p:spPr bwMode="auto">
          <a:xfrm>
            <a:off x="2895600" y="2971800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0"/>
            <a:ext cx="1143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457200" y="1600200"/>
            <a:ext cx="2438400" cy="3048000"/>
          </a:xfrm>
          <a:prstGeom prst="rect">
            <a:avLst/>
          </a:prstGeom>
          <a:gradFill rotWithShape="0">
            <a:gsLst>
              <a:gs pos="0">
                <a:srgbClr val="DDDDDD">
                  <a:gamma/>
                  <a:shade val="75686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5686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52400" y="1676400"/>
            <a:ext cx="2971800" cy="286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 b="1">
                <a:latin typeface="Arial" pitchFamily="34" charset="0"/>
              </a:rPr>
              <a:t>3) Sostenibilidad de Programas y Acciones para lograr impacto </a:t>
            </a:r>
          </a:p>
          <a:p>
            <a:pPr algn="ctr">
              <a:spcBef>
                <a:spcPct val="50000"/>
              </a:spcBef>
            </a:pPr>
            <a:endParaRPr lang="en-US" sz="2800" b="1">
              <a:latin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3429000" y="1295400"/>
            <a:ext cx="2590800" cy="4114800"/>
          </a:xfrm>
          <a:prstGeom prst="rect">
            <a:avLst/>
          </a:prstGeom>
          <a:gradFill rotWithShape="0">
            <a:gsLst>
              <a:gs pos="0">
                <a:srgbClr val="CCECFF">
                  <a:gamma/>
                  <a:shade val="90980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shade val="90980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3429000" y="1524000"/>
            <a:ext cx="281940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" sz="1800">
                <a:latin typeface="Arial" pitchFamily="34" charset="0"/>
              </a:rPr>
              <a:t> Definir estrategias con programas y acciones de largo plazo.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1800">
                <a:latin typeface="Arial" pitchFamily="34" charset="0"/>
              </a:rPr>
              <a:t> Continuidad de estrategias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1800">
                <a:latin typeface="Arial" pitchFamily="34" charset="0"/>
              </a:rPr>
              <a:t> Selección de personal con perfiles técnico desde el diseño y mantenerlos en la ejecución para aprovechar la inversión en capital social.  </a:t>
            </a:r>
          </a:p>
          <a:p>
            <a:pPr>
              <a:spcBef>
                <a:spcPct val="50000"/>
              </a:spcBef>
            </a:pPr>
            <a:endParaRPr lang="en-US" sz="1800">
              <a:latin typeface="Arial" pitchFamily="34" charset="0"/>
            </a:endParaRPr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6019800" y="3048000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6781800" y="609600"/>
            <a:ext cx="22098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Propuesta de Intervención</a:t>
            </a:r>
          </a:p>
          <a:p>
            <a:pPr algn="ctr">
              <a:spcBef>
                <a:spcPct val="50000"/>
              </a:spcBef>
            </a:pPr>
            <a:endParaRPr lang="en-US" b="1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6553200" y="1600200"/>
            <a:ext cx="2590800" cy="3657600"/>
          </a:xfrm>
          <a:prstGeom prst="rect">
            <a:avLst/>
          </a:prstGeom>
          <a:gradFill rotWithShape="0">
            <a:gsLst>
              <a:gs pos="0">
                <a:srgbClr val="CCECFF">
                  <a:gamma/>
                  <a:shade val="90980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shade val="90980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6553200" y="1622425"/>
            <a:ext cx="2514600" cy="352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" sz="1800" b="1">
                <a:latin typeface="Arial" pitchFamily="34" charset="0"/>
              </a:rPr>
              <a:t> BID</a:t>
            </a:r>
            <a:r>
              <a:rPr lang="es-ES" sz="1800">
                <a:latin typeface="Arial" pitchFamily="34" charset="0"/>
              </a:rPr>
              <a:t>: Facilitar financiamiento para realizar las Estrategias.</a:t>
            </a:r>
            <a:endParaRPr lang="en-US" sz="1800">
              <a:latin typeface="Arial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1800" b="1">
                <a:latin typeface="Arial" pitchFamily="34" charset="0"/>
              </a:rPr>
              <a:t>GOB</a:t>
            </a:r>
            <a:r>
              <a:rPr lang="es-ES" sz="1800">
                <a:latin typeface="Arial" pitchFamily="34" charset="0"/>
              </a:rPr>
              <a:t>. Mantener el personal técnico de las instancias a cargo del tema o unidades ejecutoras, especialmente frente a los cambios de Gobierno.</a:t>
            </a: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3581400" y="839788"/>
            <a:ext cx="22098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Desafíos</a:t>
            </a:r>
          </a:p>
          <a:p>
            <a:pPr algn="ctr">
              <a:spcBef>
                <a:spcPct val="50000"/>
              </a:spcBef>
            </a:pPr>
            <a:endParaRPr lang="en-US" b="1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1026"/>
          <p:cNvSpPr>
            <a:spLocks noChangeArrowheads="1"/>
          </p:cNvSpPr>
          <p:nvPr/>
        </p:nvSpPr>
        <p:spPr bwMode="auto">
          <a:xfrm>
            <a:off x="2895600" y="2971800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Rectangle 1027"/>
          <p:cNvSpPr>
            <a:spLocks noChangeArrowheads="1"/>
          </p:cNvSpPr>
          <p:nvPr/>
        </p:nvSpPr>
        <p:spPr bwMode="auto">
          <a:xfrm>
            <a:off x="0" y="0"/>
            <a:ext cx="1143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1028"/>
          <p:cNvSpPr>
            <a:spLocks noChangeArrowheads="1"/>
          </p:cNvSpPr>
          <p:nvPr/>
        </p:nvSpPr>
        <p:spPr bwMode="auto">
          <a:xfrm>
            <a:off x="228600" y="1600200"/>
            <a:ext cx="2667000" cy="3352800"/>
          </a:xfrm>
          <a:prstGeom prst="rect">
            <a:avLst/>
          </a:prstGeom>
          <a:gradFill rotWithShape="0">
            <a:gsLst>
              <a:gs pos="0">
                <a:srgbClr val="DDDDDD">
                  <a:gamma/>
                  <a:shade val="75686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5686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1751" name="Text Box 1031"/>
          <p:cNvSpPr txBox="1">
            <a:spLocks noChangeArrowheads="1"/>
          </p:cNvSpPr>
          <p:nvPr/>
        </p:nvSpPr>
        <p:spPr bwMode="auto">
          <a:xfrm>
            <a:off x="76200" y="1905000"/>
            <a:ext cx="2895600" cy="286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 b="1">
                <a:latin typeface="Arial" pitchFamily="34" charset="0"/>
              </a:rPr>
              <a:t>4) Instituciones fuertes y eficientes con reconocimiento social </a:t>
            </a:r>
          </a:p>
          <a:p>
            <a:pPr algn="ctr">
              <a:spcBef>
                <a:spcPct val="50000"/>
              </a:spcBef>
            </a:pPr>
            <a:endParaRPr lang="en-US" sz="2800" b="1">
              <a:latin typeface="Arial" pitchFamily="34" charset="0"/>
            </a:endParaRPr>
          </a:p>
        </p:txBody>
      </p:sp>
      <p:sp>
        <p:nvSpPr>
          <p:cNvPr id="31752" name="Rectangle 1032"/>
          <p:cNvSpPr>
            <a:spLocks noChangeArrowheads="1"/>
          </p:cNvSpPr>
          <p:nvPr/>
        </p:nvSpPr>
        <p:spPr bwMode="auto">
          <a:xfrm>
            <a:off x="3429000" y="762000"/>
            <a:ext cx="2590800" cy="5943600"/>
          </a:xfrm>
          <a:prstGeom prst="rect">
            <a:avLst/>
          </a:prstGeom>
          <a:gradFill rotWithShape="0">
            <a:gsLst>
              <a:gs pos="0">
                <a:srgbClr val="CCECFF">
                  <a:gamma/>
                  <a:shade val="90980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shade val="90980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1754" name="Text Box 1034"/>
          <p:cNvSpPr txBox="1">
            <a:spLocks noChangeArrowheads="1"/>
          </p:cNvSpPr>
          <p:nvPr/>
        </p:nvSpPr>
        <p:spPr bwMode="auto">
          <a:xfrm>
            <a:off x="3505200" y="762000"/>
            <a:ext cx="2514600" cy="620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" sz="1600">
                <a:latin typeface="Arial" pitchFamily="34" charset="0"/>
              </a:rPr>
              <a:t> Modernizar instituciones acordes con la problemática actual.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1600">
                <a:latin typeface="Arial" pitchFamily="34" charset="0"/>
              </a:rPr>
              <a:t> Fortalecer Ministerios Interior, Gobierno, Seguridad, como rectores.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1600">
                <a:latin typeface="Arial" pitchFamily="34" charset="0"/>
              </a:rPr>
              <a:t> Fortalecer Policía Nacional para garantizar el orden público y la seguridad.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1600">
                <a:latin typeface="Arial" pitchFamily="34" charset="0"/>
              </a:rPr>
              <a:t> Fortalecer Alcaldías para atender demandas sociales.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1600">
                <a:latin typeface="Arial" pitchFamily="34" charset="0"/>
              </a:rPr>
              <a:t> Fortalecer entid. De Desarrollo Humano (Educación, Trabajo, Salud) para prevenir la violencia.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1600">
                <a:latin typeface="Arial" pitchFamily="34" charset="0"/>
              </a:rPr>
              <a:t> Aplicar efectivamente las Leyes.</a:t>
            </a:r>
          </a:p>
          <a:p>
            <a:pPr>
              <a:spcBef>
                <a:spcPct val="50000"/>
              </a:spcBef>
            </a:pPr>
            <a:endParaRPr lang="en-US" sz="1600">
              <a:latin typeface="Arial" pitchFamily="34" charset="0"/>
            </a:endParaRPr>
          </a:p>
        </p:txBody>
      </p:sp>
      <p:sp>
        <p:nvSpPr>
          <p:cNvPr id="31755" name="AutoShape 1035"/>
          <p:cNvSpPr>
            <a:spLocks noChangeArrowheads="1"/>
          </p:cNvSpPr>
          <p:nvPr/>
        </p:nvSpPr>
        <p:spPr bwMode="auto">
          <a:xfrm>
            <a:off x="6019800" y="3048000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Text Box 1036"/>
          <p:cNvSpPr txBox="1">
            <a:spLocks noChangeArrowheads="1"/>
          </p:cNvSpPr>
          <p:nvPr/>
        </p:nvSpPr>
        <p:spPr bwMode="auto">
          <a:xfrm>
            <a:off x="6781800" y="609600"/>
            <a:ext cx="22098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Propuesta de Intervención</a:t>
            </a:r>
          </a:p>
          <a:p>
            <a:pPr algn="ctr">
              <a:spcBef>
                <a:spcPct val="50000"/>
              </a:spcBef>
            </a:pPr>
            <a:endParaRPr lang="en-US" b="1"/>
          </a:p>
        </p:txBody>
      </p:sp>
      <p:sp>
        <p:nvSpPr>
          <p:cNvPr id="31757" name="Rectangle 1037"/>
          <p:cNvSpPr>
            <a:spLocks noChangeArrowheads="1"/>
          </p:cNvSpPr>
          <p:nvPr/>
        </p:nvSpPr>
        <p:spPr bwMode="auto">
          <a:xfrm>
            <a:off x="6553200" y="1371600"/>
            <a:ext cx="2590800" cy="4800600"/>
          </a:xfrm>
          <a:prstGeom prst="rect">
            <a:avLst/>
          </a:prstGeom>
          <a:gradFill rotWithShape="0">
            <a:gsLst>
              <a:gs pos="0">
                <a:srgbClr val="CCECFF">
                  <a:gamma/>
                  <a:shade val="90980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shade val="90980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1758" name="Text Box 1038"/>
          <p:cNvSpPr txBox="1">
            <a:spLocks noChangeArrowheads="1"/>
          </p:cNvSpPr>
          <p:nvPr/>
        </p:nvSpPr>
        <p:spPr bwMode="auto">
          <a:xfrm>
            <a:off x="6553200" y="1519238"/>
            <a:ext cx="25146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800" b="1">
                <a:latin typeface="Arial" pitchFamily="34" charset="0"/>
              </a:rPr>
              <a:t>Gob</a:t>
            </a:r>
            <a:r>
              <a:rPr lang="en-US" sz="1800">
                <a:latin typeface="Arial" pitchFamily="34" charset="0"/>
              </a:rPr>
              <a:t>. Ejercicios de Planificación Institucional (Definición de la Visión y Misión)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pitchFamily="34" charset="0"/>
              </a:rPr>
              <a:t> Evaluación de Gestión y Análisis Institucional utilizando herramientas para un análisis integral (</a:t>
            </a:r>
            <a:r>
              <a:rPr lang="en-US" sz="1600">
                <a:latin typeface="Arial" pitchFamily="34" charset="0"/>
              </a:rPr>
              <a:t>Programación de actividades; organización administrativa; manejo de recursos humanos; manejo financieros; control interno y externo).</a:t>
            </a:r>
            <a:endParaRPr lang="en-US" sz="160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31761" name="Text Box 1041"/>
          <p:cNvSpPr txBox="1">
            <a:spLocks noChangeArrowheads="1"/>
          </p:cNvSpPr>
          <p:nvPr/>
        </p:nvSpPr>
        <p:spPr bwMode="auto">
          <a:xfrm>
            <a:off x="3581400" y="214313"/>
            <a:ext cx="22098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Desafíos</a:t>
            </a:r>
          </a:p>
          <a:p>
            <a:pPr algn="ctr">
              <a:spcBef>
                <a:spcPct val="50000"/>
              </a:spcBef>
            </a:pPr>
            <a:endParaRPr lang="en-US" b="1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2895600" y="2971800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0"/>
            <a:ext cx="1143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228600" y="1219200"/>
            <a:ext cx="2667000" cy="4343400"/>
          </a:xfrm>
          <a:prstGeom prst="rect">
            <a:avLst/>
          </a:prstGeom>
          <a:gradFill rotWithShape="0">
            <a:gsLst>
              <a:gs pos="0">
                <a:srgbClr val="DDDDDD">
                  <a:gamma/>
                  <a:shade val="75686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5686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228600" y="1600200"/>
            <a:ext cx="2895600" cy="429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latin typeface="Arial" pitchFamily="34" charset="0"/>
              </a:rPr>
              <a:t>5) Coordinación entre: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b="1">
                <a:latin typeface="Arial" pitchFamily="34" charset="0"/>
              </a:rPr>
              <a:t> los niveles nacional y local 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b="1">
                <a:latin typeface="Arial" pitchFamily="34" charset="0"/>
              </a:rPr>
              <a:t>entre las instituciones y la sociedad civil para tener </a:t>
            </a:r>
            <a:r>
              <a:rPr lang="en-US" b="1">
                <a:latin typeface="Arial" pitchFamily="34" charset="0"/>
              </a:rPr>
              <a:t>impacto</a:t>
            </a:r>
            <a:r>
              <a:rPr lang="es-ES" b="1">
                <a:latin typeface="Arial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b="1">
              <a:latin typeface="Arial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3429000" y="1371600"/>
            <a:ext cx="2590800" cy="4648200"/>
          </a:xfrm>
          <a:prstGeom prst="rect">
            <a:avLst/>
          </a:prstGeom>
          <a:gradFill rotWithShape="0">
            <a:gsLst>
              <a:gs pos="0">
                <a:srgbClr val="CCECFF">
                  <a:gamma/>
                  <a:shade val="90980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shade val="90980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352800" y="1752600"/>
            <a:ext cx="2819400" cy="448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" sz="1800">
                <a:latin typeface="Arial" pitchFamily="34" charset="0"/>
              </a:rPr>
              <a:t> Lograr coordinación del nivel nacional y local y de éstos con la sociedad civil y la Policía para evitar: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s-ES" sz="1800">
                <a:latin typeface="Arial" pitchFamily="34" charset="0"/>
              </a:rPr>
              <a:t>programas dispersos, sin impacto y costosos y acciones;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s-ES" sz="1800">
                <a:latin typeface="Arial" pitchFamily="34" charset="0"/>
              </a:rPr>
              <a:t> acciones atomizadas y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s-ES" sz="1800">
                <a:latin typeface="Arial" pitchFamily="34" charset="0"/>
              </a:rPr>
              <a:t>duplicación de esfuerzos</a:t>
            </a:r>
          </a:p>
          <a:p>
            <a:pPr>
              <a:spcBef>
                <a:spcPct val="50000"/>
              </a:spcBef>
            </a:pPr>
            <a:endParaRPr lang="en-US" sz="1800">
              <a:latin typeface="Arial" pitchFamily="34" charset="0"/>
            </a:endParaRPr>
          </a:p>
        </p:txBody>
      </p:sp>
      <p:sp>
        <p:nvSpPr>
          <p:cNvPr id="34827" name="AutoShape 11"/>
          <p:cNvSpPr>
            <a:spLocks noChangeArrowheads="1"/>
          </p:cNvSpPr>
          <p:nvPr/>
        </p:nvSpPr>
        <p:spPr bwMode="auto">
          <a:xfrm>
            <a:off x="6019800" y="3048000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6781800" y="0"/>
            <a:ext cx="22098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Propuesta de Intervención</a:t>
            </a:r>
          </a:p>
          <a:p>
            <a:pPr algn="ctr">
              <a:spcBef>
                <a:spcPct val="50000"/>
              </a:spcBef>
            </a:pPr>
            <a:endParaRPr lang="en-US" b="1"/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6553200" y="1371600"/>
            <a:ext cx="2590800" cy="3124200"/>
          </a:xfrm>
          <a:prstGeom prst="rect">
            <a:avLst/>
          </a:prstGeom>
          <a:gradFill rotWithShape="0">
            <a:gsLst>
              <a:gs pos="0">
                <a:srgbClr val="CCECFF">
                  <a:gamma/>
                  <a:shade val="90980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shade val="90980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6553200" y="2133600"/>
            <a:ext cx="251460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MX" sz="1800" b="1">
                <a:latin typeface="Arial" pitchFamily="34" charset="0"/>
              </a:rPr>
              <a:t>Gob</a:t>
            </a:r>
            <a:r>
              <a:rPr lang="es-MX" sz="1800">
                <a:latin typeface="Arial" pitchFamily="34" charset="0"/>
              </a:rPr>
              <a:t>: Establecer Comités de Coordinación Inter-institucional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sz="1800">
                <a:latin typeface="Arial" pitchFamily="34" charset="0"/>
              </a:rPr>
              <a:t> Establecer Comités Locales.</a:t>
            </a:r>
            <a:endParaRPr lang="en-US" sz="1800">
              <a:latin typeface="Arial" pitchFamily="34" charset="0"/>
            </a:endParaRP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3581400" y="152400"/>
            <a:ext cx="2209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Desafíos</a:t>
            </a:r>
          </a:p>
          <a:p>
            <a:pPr algn="ctr">
              <a:spcBef>
                <a:spcPct val="50000"/>
              </a:spcBef>
            </a:pPr>
            <a:endParaRPr lang="en-US" b="1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1026"/>
          <p:cNvSpPr>
            <a:spLocks noChangeArrowheads="1"/>
          </p:cNvSpPr>
          <p:nvPr/>
        </p:nvSpPr>
        <p:spPr bwMode="auto">
          <a:xfrm>
            <a:off x="2895600" y="2971800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Rectangle 1027"/>
          <p:cNvSpPr>
            <a:spLocks noChangeArrowheads="1"/>
          </p:cNvSpPr>
          <p:nvPr/>
        </p:nvSpPr>
        <p:spPr bwMode="auto">
          <a:xfrm>
            <a:off x="0" y="0"/>
            <a:ext cx="1143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Rectangle 1028"/>
          <p:cNvSpPr>
            <a:spLocks noChangeArrowheads="1"/>
          </p:cNvSpPr>
          <p:nvPr/>
        </p:nvSpPr>
        <p:spPr bwMode="auto">
          <a:xfrm>
            <a:off x="228600" y="1676400"/>
            <a:ext cx="2667000" cy="3352800"/>
          </a:xfrm>
          <a:prstGeom prst="rect">
            <a:avLst/>
          </a:prstGeom>
          <a:gradFill rotWithShape="0">
            <a:gsLst>
              <a:gs pos="0">
                <a:srgbClr val="DDDDDD">
                  <a:gamma/>
                  <a:shade val="75686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5686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6871" name="Text Box 1031"/>
          <p:cNvSpPr txBox="1">
            <a:spLocks noChangeArrowheads="1"/>
          </p:cNvSpPr>
          <p:nvPr/>
        </p:nvSpPr>
        <p:spPr bwMode="auto">
          <a:xfrm>
            <a:off x="76200" y="1752600"/>
            <a:ext cx="2895600" cy="372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 b="1">
                <a:latin typeface="Arial" pitchFamily="34" charset="0"/>
              </a:rPr>
              <a:t>6) Mantener equilibrio entre las acciones de </a:t>
            </a:r>
            <a:r>
              <a:rPr lang="es-MX" sz="2800" b="1">
                <a:latin typeface="Arial" pitchFamily="34" charset="0"/>
              </a:rPr>
              <a:t>control y represión con las acciones de prevención</a:t>
            </a:r>
          </a:p>
          <a:p>
            <a:pPr algn="ctr">
              <a:spcBef>
                <a:spcPct val="50000"/>
              </a:spcBef>
            </a:pPr>
            <a:endParaRPr lang="en-US" sz="2800" b="1">
              <a:latin typeface="Arial" pitchFamily="34" charset="0"/>
            </a:endParaRPr>
          </a:p>
        </p:txBody>
      </p:sp>
      <p:sp>
        <p:nvSpPr>
          <p:cNvPr id="36872" name="Rectangle 1032"/>
          <p:cNvSpPr>
            <a:spLocks noChangeArrowheads="1"/>
          </p:cNvSpPr>
          <p:nvPr/>
        </p:nvSpPr>
        <p:spPr bwMode="auto">
          <a:xfrm>
            <a:off x="3429000" y="838200"/>
            <a:ext cx="2590800" cy="5257800"/>
          </a:xfrm>
          <a:prstGeom prst="rect">
            <a:avLst/>
          </a:prstGeom>
          <a:gradFill rotWithShape="0">
            <a:gsLst>
              <a:gs pos="0">
                <a:srgbClr val="CCECFF">
                  <a:gamma/>
                  <a:shade val="90980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shade val="90980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6874" name="Text Box 1034"/>
          <p:cNvSpPr txBox="1">
            <a:spLocks noChangeArrowheads="1"/>
          </p:cNvSpPr>
          <p:nvPr/>
        </p:nvSpPr>
        <p:spPr bwMode="auto">
          <a:xfrm>
            <a:off x="3505200" y="1020763"/>
            <a:ext cx="2514600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" sz="1800">
                <a:latin typeface="Arial" pitchFamily="34" charset="0"/>
              </a:rPr>
              <a:t> Manejar las presiones sociales ante la demanda de la implementación de </a:t>
            </a:r>
            <a:r>
              <a:rPr lang="es-MX" sz="1800">
                <a:latin typeface="Arial" pitchFamily="34" charset="0"/>
              </a:rPr>
              <a:t>medidas de control-represión ya que tiene alto costo fiscal, resultados limitados y no son sostenibles (ejem: mantener la policía y el ejercito en las calles).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sz="1800">
                <a:latin typeface="Arial" pitchFamily="34" charset="0"/>
              </a:rPr>
              <a:t>  Implementar medidas preventivas que atacan las causas del problema y evitan agravar la violencia.</a:t>
            </a:r>
          </a:p>
          <a:p>
            <a:pPr>
              <a:spcBef>
                <a:spcPct val="50000"/>
              </a:spcBef>
            </a:pPr>
            <a:r>
              <a:rPr lang="es-MX" sz="1800">
                <a:latin typeface="Arial" pitchFamily="34" charset="0"/>
              </a:rPr>
              <a:t> </a:t>
            </a:r>
            <a:endParaRPr lang="es-ES" sz="1800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sz="1800">
              <a:latin typeface="Arial" pitchFamily="34" charset="0"/>
            </a:endParaRPr>
          </a:p>
        </p:txBody>
      </p:sp>
      <p:sp>
        <p:nvSpPr>
          <p:cNvPr id="36875" name="AutoShape 1035"/>
          <p:cNvSpPr>
            <a:spLocks noChangeArrowheads="1"/>
          </p:cNvSpPr>
          <p:nvPr/>
        </p:nvSpPr>
        <p:spPr bwMode="auto">
          <a:xfrm>
            <a:off x="6019800" y="3048000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Text Box 1036"/>
          <p:cNvSpPr txBox="1">
            <a:spLocks noChangeArrowheads="1"/>
          </p:cNvSpPr>
          <p:nvPr/>
        </p:nvSpPr>
        <p:spPr bwMode="auto">
          <a:xfrm>
            <a:off x="6781800" y="76200"/>
            <a:ext cx="22098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Propuesta de Intervención </a:t>
            </a:r>
          </a:p>
          <a:p>
            <a:pPr algn="ctr">
              <a:spcBef>
                <a:spcPct val="50000"/>
              </a:spcBef>
            </a:pPr>
            <a:endParaRPr lang="en-US" b="1"/>
          </a:p>
        </p:txBody>
      </p:sp>
      <p:sp>
        <p:nvSpPr>
          <p:cNvPr id="36877" name="Rectangle 1037"/>
          <p:cNvSpPr>
            <a:spLocks noChangeArrowheads="1"/>
          </p:cNvSpPr>
          <p:nvPr/>
        </p:nvSpPr>
        <p:spPr bwMode="auto">
          <a:xfrm>
            <a:off x="6553200" y="1447800"/>
            <a:ext cx="2590800" cy="3200400"/>
          </a:xfrm>
          <a:prstGeom prst="rect">
            <a:avLst/>
          </a:prstGeom>
          <a:gradFill rotWithShape="0">
            <a:gsLst>
              <a:gs pos="0">
                <a:srgbClr val="CCECFF">
                  <a:gamma/>
                  <a:shade val="90980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shade val="90980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6878" name="Text Box 1038"/>
          <p:cNvSpPr txBox="1">
            <a:spLocks noChangeArrowheads="1"/>
          </p:cNvSpPr>
          <p:nvPr/>
        </p:nvSpPr>
        <p:spPr bwMode="auto">
          <a:xfrm>
            <a:off x="6553200" y="1447800"/>
            <a:ext cx="251460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1800" u="sng">
              <a:latin typeface="Arial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pitchFamily="34" charset="0"/>
              </a:rPr>
              <a:t> </a:t>
            </a:r>
            <a:r>
              <a:rPr lang="en-US" sz="1800" b="1">
                <a:latin typeface="Arial" pitchFamily="34" charset="0"/>
              </a:rPr>
              <a:t>Gob.</a:t>
            </a:r>
            <a:r>
              <a:rPr lang="en-US" sz="1800">
                <a:latin typeface="Arial" pitchFamily="34" charset="0"/>
              </a:rPr>
              <a:t> Analizar el costo-eficiencia de las medidas a adoptarse.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pitchFamily="34" charset="0"/>
              </a:rPr>
              <a:t>Definir una estrategia de intervención del problema con medidas paralelas de control y represión y medidas de prevención.</a:t>
            </a:r>
          </a:p>
        </p:txBody>
      </p:sp>
      <p:sp>
        <p:nvSpPr>
          <p:cNvPr id="36880" name="Text Box 1040"/>
          <p:cNvSpPr txBox="1">
            <a:spLocks noChangeArrowheads="1"/>
          </p:cNvSpPr>
          <p:nvPr/>
        </p:nvSpPr>
        <p:spPr bwMode="auto">
          <a:xfrm>
            <a:off x="3581400" y="228600"/>
            <a:ext cx="2209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Desafíos</a:t>
            </a:r>
          </a:p>
          <a:p>
            <a:pPr algn="ctr">
              <a:spcBef>
                <a:spcPct val="50000"/>
              </a:spcBef>
            </a:pPr>
            <a:endParaRPr lang="en-US" b="1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ChangeArrowheads="1"/>
          </p:cNvSpPr>
          <p:nvPr/>
        </p:nvSpPr>
        <p:spPr bwMode="auto">
          <a:xfrm>
            <a:off x="2895600" y="2971800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0" y="0"/>
            <a:ext cx="1143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228600" y="1981200"/>
            <a:ext cx="2667000" cy="1981200"/>
          </a:xfrm>
          <a:prstGeom prst="rect">
            <a:avLst/>
          </a:prstGeom>
          <a:gradFill rotWithShape="0">
            <a:gsLst>
              <a:gs pos="0">
                <a:srgbClr val="DDDDDD">
                  <a:gamma/>
                  <a:shade val="75686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5686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152400" y="2057400"/>
            <a:ext cx="25908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>
                <a:latin typeface="Arial" pitchFamily="34" charset="0"/>
              </a:rPr>
              <a:t>7) Atender efectivamente la Violencia Juvenil</a:t>
            </a:r>
          </a:p>
          <a:p>
            <a:pPr algn="ctr">
              <a:spcBef>
                <a:spcPct val="50000"/>
              </a:spcBef>
            </a:pPr>
            <a:endParaRPr lang="en-US" b="1">
              <a:latin typeface="Arial" pitchFamily="34" charset="0"/>
            </a:endParaRP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3429000" y="1295400"/>
            <a:ext cx="2514600" cy="5257800"/>
          </a:xfrm>
          <a:prstGeom prst="rect">
            <a:avLst/>
          </a:prstGeom>
          <a:gradFill rotWithShape="0">
            <a:gsLst>
              <a:gs pos="0">
                <a:srgbClr val="CCECFF">
                  <a:gamma/>
                  <a:shade val="90980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shade val="90980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3352800" y="1219200"/>
            <a:ext cx="2743200" cy="531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1800">
              <a:latin typeface="Arial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1800">
                <a:latin typeface="Arial" pitchFamily="34" charset="0"/>
              </a:rPr>
              <a:t> Disminuir la tendencia de participación de jóvenes en actos delictivos.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1800">
                <a:latin typeface="Arial" pitchFamily="34" charset="0"/>
              </a:rPr>
              <a:t>Revisar el impacto de las medidas represivas.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1800">
                <a:latin typeface="Arial" pitchFamily="34" charset="0"/>
              </a:rPr>
              <a:t> Implementar programas preventivos sostenibles ya que se deben atacar las causas más que los síntomas.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1800">
                <a:latin typeface="Arial" pitchFamily="34" charset="0"/>
              </a:rPr>
              <a:t> Se deben realizar programas preventivos para evitar la incursión de los jóvenes en grupos de maras y pandillas.</a:t>
            </a:r>
            <a:endParaRPr lang="en-US" sz="1800">
              <a:latin typeface="Arial" pitchFamily="34" charset="0"/>
            </a:endParaRPr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6781800" y="152400"/>
            <a:ext cx="2209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Propuesta de Intervención </a:t>
            </a:r>
            <a:endParaRPr lang="en-US" b="1"/>
          </a:p>
        </p:txBody>
      </p:sp>
      <p:sp>
        <p:nvSpPr>
          <p:cNvPr id="55306" name="Rectangle 10"/>
          <p:cNvSpPr>
            <a:spLocks noChangeArrowheads="1"/>
          </p:cNvSpPr>
          <p:nvPr/>
        </p:nvSpPr>
        <p:spPr bwMode="auto">
          <a:xfrm>
            <a:off x="6248400" y="1219200"/>
            <a:ext cx="2590800" cy="5181600"/>
          </a:xfrm>
          <a:prstGeom prst="rect">
            <a:avLst/>
          </a:prstGeom>
          <a:gradFill rotWithShape="0">
            <a:gsLst>
              <a:gs pos="0">
                <a:srgbClr val="CCECFF">
                  <a:gamma/>
                  <a:shade val="90980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shade val="90980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s-MX" sz="1800"/>
          </a:p>
          <a:p>
            <a:pPr algn="ctr"/>
            <a:endParaRPr lang="es-MX" sz="1800"/>
          </a:p>
          <a:p>
            <a:pPr algn="ctr"/>
            <a:endParaRPr lang="en-US" sz="1800"/>
          </a:p>
        </p:txBody>
      </p:sp>
      <p:sp>
        <p:nvSpPr>
          <p:cNvPr id="55309" name="AutoShape 13"/>
          <p:cNvSpPr>
            <a:spLocks noChangeArrowheads="1"/>
          </p:cNvSpPr>
          <p:nvPr/>
        </p:nvSpPr>
        <p:spPr bwMode="auto">
          <a:xfrm>
            <a:off x="5791200" y="3048000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3581400" y="762000"/>
            <a:ext cx="2209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Desafíos</a:t>
            </a:r>
          </a:p>
          <a:p>
            <a:pPr algn="ctr">
              <a:spcBef>
                <a:spcPct val="50000"/>
              </a:spcBef>
            </a:pPr>
            <a:endParaRPr lang="en-US" b="1"/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6248400" y="1219200"/>
            <a:ext cx="27432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" sz="1600">
                <a:latin typeface="Arial" pitchFamily="34" charset="0"/>
              </a:rPr>
              <a:t> </a:t>
            </a:r>
            <a:r>
              <a:rPr lang="es-ES" sz="1600" b="1">
                <a:latin typeface="Arial" pitchFamily="34" charset="0"/>
              </a:rPr>
              <a:t>GOB:</a:t>
            </a:r>
            <a:r>
              <a:rPr lang="es-ES" sz="1600">
                <a:latin typeface="Arial" pitchFamily="34" charset="0"/>
              </a:rPr>
              <a:t> Profundizar en el análisis de las causas para enfocar las acciones (Abandono del hogar; deserción escolar; amistades con pandilleros; presencia de maras o pandillas en las comunidades y falta de oportunidades).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1600" b="1">
                <a:latin typeface="Arial" pitchFamily="34" charset="0"/>
              </a:rPr>
              <a:t>BID</a:t>
            </a:r>
            <a:r>
              <a:rPr lang="es-ES" sz="1600">
                <a:latin typeface="Arial" pitchFamily="34" charset="0"/>
              </a:rPr>
              <a:t>: Continuar  realizando estudios para detectar las causas de la violencia juvenil que afectan a cada país.</a:t>
            </a:r>
          </a:p>
          <a:p>
            <a:pPr>
              <a:spcBef>
                <a:spcPct val="50000"/>
              </a:spcBef>
            </a:pPr>
            <a:endParaRPr lang="en-US" sz="1600" b="1">
              <a:latin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050"/>
          <p:cNvSpPr>
            <a:spLocks noChangeArrowheads="1"/>
          </p:cNvSpPr>
          <p:nvPr/>
        </p:nvSpPr>
        <p:spPr bwMode="auto">
          <a:xfrm>
            <a:off x="2895600" y="2971800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1" name="Rectangle 2051"/>
          <p:cNvSpPr>
            <a:spLocks noChangeArrowheads="1"/>
          </p:cNvSpPr>
          <p:nvPr/>
        </p:nvSpPr>
        <p:spPr bwMode="auto">
          <a:xfrm>
            <a:off x="0" y="0"/>
            <a:ext cx="1143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2" name="Rectangle 2052"/>
          <p:cNvSpPr>
            <a:spLocks noChangeArrowheads="1"/>
          </p:cNvSpPr>
          <p:nvPr/>
        </p:nvSpPr>
        <p:spPr bwMode="auto">
          <a:xfrm>
            <a:off x="228600" y="2209800"/>
            <a:ext cx="2667000" cy="2895600"/>
          </a:xfrm>
          <a:prstGeom prst="rect">
            <a:avLst/>
          </a:prstGeom>
          <a:gradFill rotWithShape="0">
            <a:gsLst>
              <a:gs pos="0">
                <a:srgbClr val="DDDDDD">
                  <a:gamma/>
                  <a:shade val="75686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5686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3493" name="Text Box 2053"/>
          <p:cNvSpPr txBox="1">
            <a:spLocks noChangeArrowheads="1"/>
          </p:cNvSpPr>
          <p:nvPr/>
        </p:nvSpPr>
        <p:spPr bwMode="auto">
          <a:xfrm>
            <a:off x="152400" y="2503488"/>
            <a:ext cx="2667000" cy="283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>
                <a:latin typeface="Arial" pitchFamily="34" charset="0"/>
              </a:rPr>
              <a:t>8) Mayor participación del Sistema Escolar y Responsabilidad Familiar</a:t>
            </a:r>
          </a:p>
          <a:p>
            <a:pPr algn="ctr">
              <a:spcBef>
                <a:spcPct val="50000"/>
              </a:spcBef>
            </a:pPr>
            <a:endParaRPr lang="en-US" b="1">
              <a:latin typeface="Arial" pitchFamily="34" charset="0"/>
            </a:endParaRPr>
          </a:p>
        </p:txBody>
      </p:sp>
      <p:sp>
        <p:nvSpPr>
          <p:cNvPr id="63494" name="Rectangle 2054"/>
          <p:cNvSpPr>
            <a:spLocks noChangeArrowheads="1"/>
          </p:cNvSpPr>
          <p:nvPr/>
        </p:nvSpPr>
        <p:spPr bwMode="auto">
          <a:xfrm>
            <a:off x="3352800" y="2057400"/>
            <a:ext cx="2514600" cy="3048000"/>
          </a:xfrm>
          <a:prstGeom prst="rect">
            <a:avLst/>
          </a:prstGeom>
          <a:gradFill rotWithShape="0">
            <a:gsLst>
              <a:gs pos="0">
                <a:srgbClr val="CCECFF">
                  <a:gamma/>
                  <a:shade val="90980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shade val="90980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3495" name="Text Box 2055"/>
          <p:cNvSpPr txBox="1">
            <a:spLocks noChangeArrowheads="1"/>
          </p:cNvSpPr>
          <p:nvPr/>
        </p:nvSpPr>
        <p:spPr bwMode="auto">
          <a:xfrm>
            <a:off x="3352800" y="1905000"/>
            <a:ext cx="2743200" cy="284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1800">
              <a:latin typeface="Arial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1800">
                <a:latin typeface="Arial" pitchFamily="34" charset="0"/>
              </a:rPr>
              <a:t> Concientización de padres de familia y maestros.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1800">
                <a:latin typeface="Arial" pitchFamily="34" charset="0"/>
              </a:rPr>
              <a:t>Programas de atención enfocados a prevenir problemas juveniles: droga, sexo temprano, alcoholismo, etc.</a:t>
            </a:r>
          </a:p>
        </p:txBody>
      </p:sp>
      <p:sp>
        <p:nvSpPr>
          <p:cNvPr id="63496" name="Text Box 2056"/>
          <p:cNvSpPr txBox="1">
            <a:spLocks noChangeArrowheads="1"/>
          </p:cNvSpPr>
          <p:nvPr/>
        </p:nvSpPr>
        <p:spPr bwMode="auto">
          <a:xfrm>
            <a:off x="6629400" y="854075"/>
            <a:ext cx="2209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Propuesta de Intervención </a:t>
            </a:r>
            <a:endParaRPr lang="en-US" b="1"/>
          </a:p>
        </p:txBody>
      </p:sp>
      <p:sp>
        <p:nvSpPr>
          <p:cNvPr id="63497" name="Rectangle 2057"/>
          <p:cNvSpPr>
            <a:spLocks noChangeArrowheads="1"/>
          </p:cNvSpPr>
          <p:nvPr/>
        </p:nvSpPr>
        <p:spPr bwMode="auto">
          <a:xfrm>
            <a:off x="6248400" y="1905000"/>
            <a:ext cx="2590800" cy="3352800"/>
          </a:xfrm>
          <a:prstGeom prst="rect">
            <a:avLst/>
          </a:prstGeom>
          <a:gradFill rotWithShape="0">
            <a:gsLst>
              <a:gs pos="0">
                <a:srgbClr val="CCECFF">
                  <a:gamma/>
                  <a:shade val="90980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shade val="90980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s-MX" sz="1800"/>
          </a:p>
          <a:p>
            <a:pPr algn="ctr"/>
            <a:endParaRPr lang="es-MX" sz="1800"/>
          </a:p>
          <a:p>
            <a:pPr algn="ctr"/>
            <a:endParaRPr lang="en-US" sz="1800"/>
          </a:p>
        </p:txBody>
      </p:sp>
      <p:sp>
        <p:nvSpPr>
          <p:cNvPr id="63498" name="AutoShape 2058"/>
          <p:cNvSpPr>
            <a:spLocks noChangeArrowheads="1"/>
          </p:cNvSpPr>
          <p:nvPr/>
        </p:nvSpPr>
        <p:spPr bwMode="auto">
          <a:xfrm>
            <a:off x="5791200" y="3048000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9" name="Text Box 2059"/>
          <p:cNvSpPr txBox="1">
            <a:spLocks noChangeArrowheads="1"/>
          </p:cNvSpPr>
          <p:nvPr/>
        </p:nvSpPr>
        <p:spPr bwMode="auto">
          <a:xfrm>
            <a:off x="3581400" y="1128713"/>
            <a:ext cx="22098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Desafíos</a:t>
            </a:r>
          </a:p>
          <a:p>
            <a:pPr algn="ctr">
              <a:spcBef>
                <a:spcPct val="50000"/>
              </a:spcBef>
            </a:pPr>
            <a:endParaRPr lang="en-US" b="1"/>
          </a:p>
        </p:txBody>
      </p:sp>
      <p:sp>
        <p:nvSpPr>
          <p:cNvPr id="63500" name="Text Box 2060"/>
          <p:cNvSpPr txBox="1">
            <a:spLocks noChangeArrowheads="1"/>
          </p:cNvSpPr>
          <p:nvPr/>
        </p:nvSpPr>
        <p:spPr bwMode="auto">
          <a:xfrm>
            <a:off x="6248400" y="2286000"/>
            <a:ext cx="2743200" cy="265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" sz="1600">
                <a:latin typeface="Arial" pitchFamily="34" charset="0"/>
              </a:rPr>
              <a:t> </a:t>
            </a:r>
            <a:r>
              <a:rPr lang="es-ES" sz="1600" b="1">
                <a:latin typeface="Arial" pitchFamily="34" charset="0"/>
              </a:rPr>
              <a:t>GOB:</a:t>
            </a:r>
            <a:r>
              <a:rPr lang="es-ES" sz="1600">
                <a:latin typeface="Arial" pitchFamily="34" charset="0"/>
              </a:rPr>
              <a:t> Integrar acciones a implementarse entre las instituciones a cargo de la Seguridad y el Sistema de Educación.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1600" b="1">
                <a:latin typeface="Arial" pitchFamily="34" charset="0"/>
              </a:rPr>
              <a:t> </a:t>
            </a:r>
            <a:r>
              <a:rPr lang="es-ES" sz="1600">
                <a:latin typeface="Arial" pitchFamily="34" charset="0"/>
              </a:rPr>
              <a:t>Que el Sistema de Educación incluya en la curricula programas de fomento de valores y prevención de la violencia.</a:t>
            </a:r>
            <a:endParaRPr lang="en-US" sz="1600" b="1">
              <a:latin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1026"/>
          <p:cNvSpPr>
            <a:spLocks noChangeArrowheads="1"/>
          </p:cNvSpPr>
          <p:nvPr/>
        </p:nvSpPr>
        <p:spPr bwMode="auto">
          <a:xfrm>
            <a:off x="2895600" y="2971800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Rectangle 1027"/>
          <p:cNvSpPr>
            <a:spLocks noChangeArrowheads="1"/>
          </p:cNvSpPr>
          <p:nvPr/>
        </p:nvSpPr>
        <p:spPr bwMode="auto">
          <a:xfrm>
            <a:off x="0" y="0"/>
            <a:ext cx="1143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4" name="Rectangle 1028"/>
          <p:cNvSpPr>
            <a:spLocks noChangeArrowheads="1"/>
          </p:cNvSpPr>
          <p:nvPr/>
        </p:nvSpPr>
        <p:spPr bwMode="auto">
          <a:xfrm>
            <a:off x="228600" y="1524000"/>
            <a:ext cx="2667000" cy="3657600"/>
          </a:xfrm>
          <a:prstGeom prst="rect">
            <a:avLst/>
          </a:prstGeom>
          <a:gradFill rotWithShape="0">
            <a:gsLst>
              <a:gs pos="0">
                <a:srgbClr val="DDDDDD">
                  <a:gamma/>
                  <a:shade val="75686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5686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6326" name="Text Box 1030"/>
          <p:cNvSpPr txBox="1">
            <a:spLocks noChangeArrowheads="1"/>
          </p:cNvSpPr>
          <p:nvPr/>
        </p:nvSpPr>
        <p:spPr bwMode="auto">
          <a:xfrm>
            <a:off x="152400" y="1600200"/>
            <a:ext cx="25908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 b="1">
                <a:latin typeface="Arial" pitchFamily="34" charset="0"/>
              </a:rPr>
              <a:t>9) Que los espacios públicos sean espacios de integración social y mejoren la convivencia</a:t>
            </a:r>
          </a:p>
          <a:p>
            <a:pPr algn="ctr">
              <a:spcBef>
                <a:spcPct val="50000"/>
              </a:spcBef>
            </a:pPr>
            <a:endParaRPr lang="en-US" sz="2800" b="1">
              <a:latin typeface="Arial" pitchFamily="34" charset="0"/>
            </a:endParaRPr>
          </a:p>
        </p:txBody>
      </p:sp>
      <p:sp>
        <p:nvSpPr>
          <p:cNvPr id="56327" name="Rectangle 1031"/>
          <p:cNvSpPr>
            <a:spLocks noChangeArrowheads="1"/>
          </p:cNvSpPr>
          <p:nvPr/>
        </p:nvSpPr>
        <p:spPr bwMode="auto">
          <a:xfrm>
            <a:off x="3352800" y="1524000"/>
            <a:ext cx="2895600" cy="3810000"/>
          </a:xfrm>
          <a:prstGeom prst="rect">
            <a:avLst/>
          </a:prstGeom>
          <a:gradFill rotWithShape="0">
            <a:gsLst>
              <a:gs pos="0">
                <a:srgbClr val="CCECFF">
                  <a:gamma/>
                  <a:shade val="90980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shade val="90980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56328" name="Text Box 1032"/>
          <p:cNvSpPr txBox="1">
            <a:spLocks noChangeArrowheads="1"/>
          </p:cNvSpPr>
          <p:nvPr/>
        </p:nvSpPr>
        <p:spPr bwMode="auto">
          <a:xfrm>
            <a:off x="3352800" y="1868488"/>
            <a:ext cx="3048000" cy="338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" sz="1800">
                <a:latin typeface="Arial" pitchFamily="34" charset="0"/>
              </a:rPr>
              <a:t> Establecer una estrategia integral de obras de infraestructura y programas de convivencia y seguridad.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1800">
                <a:latin typeface="Arial" pitchFamily="34" charset="0"/>
              </a:rPr>
              <a:t> Evitar que los espacios públicos (parques y canchas) sean tomados como territorios de reunión por parte de maras y pandillas.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1800">
              <a:latin typeface="Arial" pitchFamily="34" charset="0"/>
            </a:endParaRPr>
          </a:p>
        </p:txBody>
      </p:sp>
      <p:sp>
        <p:nvSpPr>
          <p:cNvPr id="56329" name="Text Box 1033"/>
          <p:cNvSpPr txBox="1">
            <a:spLocks noChangeArrowheads="1"/>
          </p:cNvSpPr>
          <p:nvPr/>
        </p:nvSpPr>
        <p:spPr bwMode="auto">
          <a:xfrm>
            <a:off x="6781800" y="152400"/>
            <a:ext cx="2209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Propuesta de Intervención</a:t>
            </a:r>
            <a:endParaRPr lang="en-US" b="1"/>
          </a:p>
        </p:txBody>
      </p:sp>
      <p:sp>
        <p:nvSpPr>
          <p:cNvPr id="56330" name="Rectangle 1034"/>
          <p:cNvSpPr>
            <a:spLocks noChangeArrowheads="1"/>
          </p:cNvSpPr>
          <p:nvPr/>
        </p:nvSpPr>
        <p:spPr bwMode="auto">
          <a:xfrm>
            <a:off x="6553200" y="1219200"/>
            <a:ext cx="2362200" cy="5257800"/>
          </a:xfrm>
          <a:prstGeom prst="rect">
            <a:avLst/>
          </a:prstGeom>
          <a:gradFill rotWithShape="0">
            <a:gsLst>
              <a:gs pos="0">
                <a:srgbClr val="CCECFF">
                  <a:gamma/>
                  <a:shade val="90980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shade val="90980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s-MX" sz="1800"/>
          </a:p>
          <a:p>
            <a:pPr algn="ctr"/>
            <a:endParaRPr lang="es-MX" sz="1800"/>
          </a:p>
          <a:p>
            <a:pPr algn="ctr"/>
            <a:endParaRPr lang="en-US" sz="1800"/>
          </a:p>
        </p:txBody>
      </p:sp>
      <p:sp>
        <p:nvSpPr>
          <p:cNvPr id="56331" name="Text Box 1035"/>
          <p:cNvSpPr txBox="1">
            <a:spLocks noChangeArrowheads="1"/>
          </p:cNvSpPr>
          <p:nvPr/>
        </p:nvSpPr>
        <p:spPr bwMode="auto">
          <a:xfrm>
            <a:off x="6477000" y="838200"/>
            <a:ext cx="2514600" cy="544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1800" u="sng">
              <a:latin typeface="Arial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pitchFamily="34" charset="0"/>
              </a:rPr>
              <a:t> Los </a:t>
            </a:r>
            <a:r>
              <a:rPr lang="en-US" sz="1800" b="1">
                <a:latin typeface="Arial" pitchFamily="34" charset="0"/>
              </a:rPr>
              <a:t>Gobiernos Locales </a:t>
            </a:r>
            <a:r>
              <a:rPr lang="en-US" sz="1800">
                <a:latin typeface="Arial" pitchFamily="34" charset="0"/>
              </a:rPr>
              <a:t>debe supervisar la administración de los espacios por parte de la participación comunitaria y los Comités Municipales. 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pitchFamily="34" charset="0"/>
              </a:rPr>
              <a:t> Los espacios públicos deben ser administrados, mantenidos e iluminados.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pitchFamily="34" charset="0"/>
              </a:rPr>
              <a:t>La presencia de Policía es esencial para el buen uso de los espacios.</a:t>
            </a:r>
          </a:p>
        </p:txBody>
      </p:sp>
      <p:sp>
        <p:nvSpPr>
          <p:cNvPr id="56332" name="Text Box 1036"/>
          <p:cNvSpPr txBox="1">
            <a:spLocks noChangeArrowheads="1"/>
          </p:cNvSpPr>
          <p:nvPr/>
        </p:nvSpPr>
        <p:spPr bwMode="auto">
          <a:xfrm>
            <a:off x="3429000" y="6096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Desafíos</a:t>
            </a:r>
            <a:endParaRPr lang="en-US" b="1"/>
          </a:p>
        </p:txBody>
      </p:sp>
      <p:sp>
        <p:nvSpPr>
          <p:cNvPr id="56333" name="AutoShape 1037"/>
          <p:cNvSpPr>
            <a:spLocks noChangeArrowheads="1"/>
          </p:cNvSpPr>
          <p:nvPr/>
        </p:nvSpPr>
        <p:spPr bwMode="auto">
          <a:xfrm>
            <a:off x="6248400" y="2895600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2895600" y="2971800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0"/>
            <a:ext cx="1143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228600" y="1981200"/>
            <a:ext cx="2667000" cy="2209800"/>
          </a:xfrm>
          <a:prstGeom prst="rect">
            <a:avLst/>
          </a:prstGeom>
          <a:gradFill rotWithShape="0">
            <a:gsLst>
              <a:gs pos="0">
                <a:srgbClr val="DDDDDD">
                  <a:gamma/>
                  <a:shade val="75686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5686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76200" y="2343150"/>
            <a:ext cx="28956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 b="1">
                <a:latin typeface="Arial" pitchFamily="34" charset="0"/>
              </a:rPr>
              <a:t>10) Sistemas de información confiables </a:t>
            </a:r>
          </a:p>
          <a:p>
            <a:pPr algn="ctr">
              <a:spcBef>
                <a:spcPct val="50000"/>
              </a:spcBef>
            </a:pPr>
            <a:endParaRPr lang="en-US" sz="2800" b="1">
              <a:latin typeface="Arial" pitchFamily="34" charset="0"/>
            </a:endParaRP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3429000" y="1752600"/>
            <a:ext cx="2590800" cy="4572000"/>
          </a:xfrm>
          <a:prstGeom prst="rect">
            <a:avLst/>
          </a:prstGeom>
          <a:gradFill rotWithShape="0">
            <a:gsLst>
              <a:gs pos="0">
                <a:srgbClr val="CCECFF">
                  <a:gamma/>
                  <a:shade val="90980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shade val="90980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3505200" y="1822450"/>
            <a:ext cx="25146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MX" sz="1800">
                <a:latin typeface="Arial" pitchFamily="34" charset="0"/>
              </a:rPr>
              <a:t>Contar con sistemas de información integrados de la Policía, Fiscalía y Medicina Legal y manejo de estadísticas que faciliten la planeación de actividades para la toma de decisiones.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sz="1800">
                <a:latin typeface="Arial" pitchFamily="34" charset="0"/>
              </a:rPr>
              <a:t> Automatizar los sistemas para que el manejo de la información sea oportuno.</a:t>
            </a:r>
            <a:endParaRPr lang="es-ES" sz="1600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sz="1800">
              <a:latin typeface="Arial" pitchFamily="34" charset="0"/>
            </a:endParaRPr>
          </a:p>
        </p:txBody>
      </p:sp>
      <p:sp>
        <p:nvSpPr>
          <p:cNvPr id="37899" name="AutoShape 11"/>
          <p:cNvSpPr>
            <a:spLocks noChangeArrowheads="1"/>
          </p:cNvSpPr>
          <p:nvPr/>
        </p:nvSpPr>
        <p:spPr bwMode="auto">
          <a:xfrm>
            <a:off x="6019800" y="3048000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6781800" y="609600"/>
            <a:ext cx="2209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Propuesta de Intervención</a:t>
            </a:r>
            <a:endParaRPr lang="en-US" b="1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6553200" y="1752600"/>
            <a:ext cx="2590800" cy="3048000"/>
          </a:xfrm>
          <a:prstGeom prst="rect">
            <a:avLst/>
          </a:prstGeom>
          <a:gradFill rotWithShape="0">
            <a:gsLst>
              <a:gs pos="0">
                <a:srgbClr val="CCECFF">
                  <a:gamma/>
                  <a:shade val="90980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shade val="90980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6553200" y="1905000"/>
            <a:ext cx="2514600" cy="242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" sz="1800">
                <a:latin typeface="Arial" pitchFamily="34" charset="0"/>
              </a:rPr>
              <a:t> </a:t>
            </a:r>
            <a:r>
              <a:rPr lang="es-ES" sz="1800" b="1">
                <a:latin typeface="Arial" pitchFamily="34" charset="0"/>
              </a:rPr>
              <a:t>Gob.</a:t>
            </a:r>
            <a:r>
              <a:rPr lang="es-ES" sz="1800">
                <a:latin typeface="Arial" pitchFamily="34" charset="0"/>
              </a:rPr>
              <a:t> Desarrollar Sistemas integrados de crimen y delito.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1800">
                <a:latin typeface="Arial" pitchFamily="34" charset="0"/>
              </a:rPr>
              <a:t>Crear Observatorios de la violencia que permitan contar con estadísticas oportunas y confiables.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3581400" y="839788"/>
            <a:ext cx="22098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Desafíos</a:t>
            </a:r>
          </a:p>
          <a:p>
            <a:pPr algn="ctr">
              <a:spcBef>
                <a:spcPct val="50000"/>
              </a:spcBef>
            </a:pPr>
            <a:endParaRPr lang="en-US" b="1"/>
          </a:p>
        </p:txBody>
      </p:sp>
    </p:spTree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2895600" y="2971800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0"/>
            <a:ext cx="1143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28600" y="1981200"/>
            <a:ext cx="2667000" cy="3200400"/>
          </a:xfrm>
          <a:prstGeom prst="rect">
            <a:avLst/>
          </a:prstGeom>
          <a:gradFill rotWithShape="0">
            <a:gsLst>
              <a:gs pos="0">
                <a:srgbClr val="DDDDDD">
                  <a:gamma/>
                  <a:shade val="75686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5686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76200" y="2343150"/>
            <a:ext cx="28956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 b="1">
                <a:latin typeface="Arial" pitchFamily="34" charset="0"/>
              </a:rPr>
              <a:t>11) Medir el Impacto de los programas y acciones </a:t>
            </a:r>
          </a:p>
          <a:p>
            <a:pPr algn="ctr">
              <a:spcBef>
                <a:spcPct val="50000"/>
              </a:spcBef>
            </a:pPr>
            <a:endParaRPr lang="en-US" sz="2800" b="1">
              <a:latin typeface="Arial" pitchFamily="34" charset="0"/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3429000" y="1981200"/>
            <a:ext cx="2590800" cy="2438400"/>
          </a:xfrm>
          <a:prstGeom prst="rect">
            <a:avLst/>
          </a:prstGeom>
          <a:gradFill rotWithShape="0">
            <a:gsLst>
              <a:gs pos="0">
                <a:srgbClr val="CCECFF">
                  <a:gamma/>
                  <a:shade val="90980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shade val="90980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3429000" y="2286000"/>
            <a:ext cx="25146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" sz="1800">
                <a:latin typeface="Arial" pitchFamily="34" charset="0"/>
              </a:rPr>
              <a:t> Implementar sistemas de monitoreo y evaluación que permitan medir el impacto de sus acciones</a:t>
            </a:r>
          </a:p>
          <a:p>
            <a:pPr>
              <a:spcBef>
                <a:spcPct val="50000"/>
              </a:spcBef>
            </a:pPr>
            <a:endParaRPr lang="en-US" sz="1800">
              <a:latin typeface="Arial" pitchFamily="34" charset="0"/>
            </a:endParaRPr>
          </a:p>
        </p:txBody>
      </p:sp>
      <p:sp>
        <p:nvSpPr>
          <p:cNvPr id="38923" name="AutoShape 11"/>
          <p:cNvSpPr>
            <a:spLocks noChangeArrowheads="1"/>
          </p:cNvSpPr>
          <p:nvPr/>
        </p:nvSpPr>
        <p:spPr bwMode="auto">
          <a:xfrm>
            <a:off x="6019800" y="3048000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6705600" y="381000"/>
            <a:ext cx="2209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Propuesta de Intervención</a:t>
            </a:r>
            <a:endParaRPr lang="en-US" b="1"/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6553200" y="1981200"/>
            <a:ext cx="2590800" cy="3505200"/>
          </a:xfrm>
          <a:prstGeom prst="rect">
            <a:avLst/>
          </a:prstGeom>
          <a:gradFill rotWithShape="0">
            <a:gsLst>
              <a:gs pos="0">
                <a:srgbClr val="CCECFF">
                  <a:gamma/>
                  <a:shade val="90980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shade val="90980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6553200" y="2079625"/>
            <a:ext cx="2514600" cy="314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600">
                <a:latin typeface="Arial" pitchFamily="34" charset="0"/>
              </a:rPr>
              <a:t> </a:t>
            </a:r>
            <a:r>
              <a:rPr lang="en-US" sz="1600" b="1">
                <a:latin typeface="Arial" pitchFamily="34" charset="0"/>
              </a:rPr>
              <a:t>BID</a:t>
            </a:r>
            <a:r>
              <a:rPr lang="en-US" sz="1600">
                <a:latin typeface="Arial" pitchFamily="34" charset="0"/>
              </a:rPr>
              <a:t>. Llevar a cabo la difusión de experiencias exitosas (a través de CT Intras) para conocer los Sistemas de Monitoreo y Evaluación.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sz="1600">
                <a:latin typeface="Arial" pitchFamily="34" charset="0"/>
              </a:rPr>
              <a:t> Diseño de nuevos Programas y Proyectos que aseguren contar con una línea de base y un adecuado Sistema de M</a:t>
            </a:r>
            <a:r>
              <a:rPr lang="en-US" sz="1600">
                <a:latin typeface="Arial" pitchFamily="34" charset="0"/>
              </a:rPr>
              <a:t>&amp;E.</a:t>
            </a: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3581400" y="839788"/>
            <a:ext cx="22098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Desafíos</a:t>
            </a:r>
          </a:p>
          <a:p>
            <a:pPr algn="ctr">
              <a:spcBef>
                <a:spcPct val="50000"/>
              </a:spcBef>
            </a:pPr>
            <a:endParaRPr lang="en-US" b="1"/>
          </a:p>
        </p:txBody>
      </p:sp>
    </p:spTree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ChangeArrowheads="1"/>
          </p:cNvSpPr>
          <p:nvPr/>
        </p:nvSpPr>
        <p:spPr bwMode="auto">
          <a:xfrm>
            <a:off x="2895600" y="2971800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0" y="0"/>
            <a:ext cx="1143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228600" y="1981200"/>
            <a:ext cx="2667000" cy="2438400"/>
          </a:xfrm>
          <a:prstGeom prst="rect">
            <a:avLst/>
          </a:prstGeom>
          <a:gradFill rotWithShape="0">
            <a:gsLst>
              <a:gs pos="0">
                <a:srgbClr val="DDDDDD">
                  <a:gamma/>
                  <a:shade val="75686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5686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76200" y="2343150"/>
            <a:ext cx="28956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 b="1">
                <a:latin typeface="Arial" pitchFamily="34" charset="0"/>
              </a:rPr>
              <a:t>12) Impacto de los medios de comunicación en valores </a:t>
            </a:r>
          </a:p>
          <a:p>
            <a:pPr algn="ctr">
              <a:spcBef>
                <a:spcPct val="50000"/>
              </a:spcBef>
            </a:pPr>
            <a:endParaRPr lang="en-US" sz="2800" b="1">
              <a:latin typeface="Arial" pitchFamily="34" charset="0"/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3429000" y="1676400"/>
            <a:ext cx="2590800" cy="2819400"/>
          </a:xfrm>
          <a:prstGeom prst="rect">
            <a:avLst/>
          </a:prstGeom>
          <a:gradFill rotWithShape="0">
            <a:gsLst>
              <a:gs pos="0">
                <a:srgbClr val="CCECFF">
                  <a:gamma/>
                  <a:shade val="90980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shade val="90980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3429000" y="2066925"/>
            <a:ext cx="251460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" sz="1800">
                <a:latin typeface="Arial" pitchFamily="34" charset="0"/>
              </a:rPr>
              <a:t> Lograr que los medios de comunicación se transformen en un aliado estratégico para lograr cambios culturales y de valores positivos.</a:t>
            </a:r>
          </a:p>
          <a:p>
            <a:pPr>
              <a:spcBef>
                <a:spcPct val="50000"/>
              </a:spcBef>
            </a:pPr>
            <a:endParaRPr lang="es-ES" sz="1800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sz="1800">
              <a:latin typeface="Arial" pitchFamily="34" charset="0"/>
            </a:endParaRPr>
          </a:p>
        </p:txBody>
      </p:sp>
      <p:sp>
        <p:nvSpPr>
          <p:cNvPr id="64520" name="AutoShape 8"/>
          <p:cNvSpPr>
            <a:spLocks noChangeArrowheads="1"/>
          </p:cNvSpPr>
          <p:nvPr/>
        </p:nvSpPr>
        <p:spPr bwMode="auto">
          <a:xfrm>
            <a:off x="6019800" y="3048000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6705600" y="381000"/>
            <a:ext cx="2209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Propuesta de Intervención</a:t>
            </a:r>
            <a:endParaRPr lang="en-US" b="1"/>
          </a:p>
        </p:txBody>
      </p:sp>
      <p:sp>
        <p:nvSpPr>
          <p:cNvPr id="64522" name="Rectangle 10"/>
          <p:cNvSpPr>
            <a:spLocks noChangeArrowheads="1"/>
          </p:cNvSpPr>
          <p:nvPr/>
        </p:nvSpPr>
        <p:spPr bwMode="auto">
          <a:xfrm>
            <a:off x="6553200" y="2286000"/>
            <a:ext cx="2590800" cy="1676400"/>
          </a:xfrm>
          <a:prstGeom prst="rect">
            <a:avLst/>
          </a:prstGeom>
          <a:gradFill rotWithShape="0">
            <a:gsLst>
              <a:gs pos="0">
                <a:srgbClr val="CCECFF">
                  <a:gamma/>
                  <a:shade val="90980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shade val="90980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6553200" y="2679700"/>
            <a:ext cx="2514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600">
                <a:latin typeface="Arial" pitchFamily="34" charset="0"/>
              </a:rPr>
              <a:t> </a:t>
            </a:r>
            <a:r>
              <a:rPr lang="en-US" sz="1600" b="1">
                <a:latin typeface="Arial" pitchFamily="34" charset="0"/>
              </a:rPr>
              <a:t>GOB</a:t>
            </a:r>
            <a:r>
              <a:rPr lang="en-US" sz="1600">
                <a:latin typeface="Arial" pitchFamily="34" charset="0"/>
              </a:rPr>
              <a:t>. Realizar alianzas estratégicas con los medios de comunicación</a:t>
            </a: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3581400" y="839788"/>
            <a:ext cx="22098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Desafíos</a:t>
            </a:r>
          </a:p>
          <a:p>
            <a:pPr algn="ctr">
              <a:spcBef>
                <a:spcPct val="50000"/>
              </a:spcBef>
            </a:pPr>
            <a:endParaRPr lang="en-US" b="1"/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/>
              <a:t>Estructura de la Presentación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676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4000">
                <a:latin typeface="Times New Roman" pitchFamily="18" charset="0"/>
              </a:rPr>
              <a:t>I) Aspectos Generales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400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4000">
                <a:latin typeface="Times New Roman" pitchFamily="18" charset="0"/>
              </a:rPr>
              <a:t>II)Desafíos dada la Naturaleza del Problema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4000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ES" sz="4000">
                <a:latin typeface="Times New Roman" pitchFamily="18" charset="0"/>
              </a:rPr>
              <a:t>III) Desafíos en el diseño y tramitación interna de Proyectos en el Banco</a:t>
            </a:r>
            <a:endParaRPr lang="en-US" sz="4000">
              <a:latin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ES" sz="4400">
                <a:solidFill>
                  <a:schemeClr val="tx2"/>
                </a:solidFill>
                <a:latin typeface="Times New Roman" pitchFamily="18" charset="0"/>
              </a:rPr>
              <a:t>III) Desafíos en el diseño y</a:t>
            </a:r>
          </a:p>
          <a:p>
            <a:pPr algn="ctr">
              <a:buFont typeface="Wingdings" pitchFamily="2" charset="2"/>
              <a:buNone/>
            </a:pPr>
            <a:r>
              <a:rPr lang="es-ES" sz="4400">
                <a:solidFill>
                  <a:schemeClr val="tx2"/>
                </a:solidFill>
                <a:latin typeface="Times New Roman" pitchFamily="18" charset="0"/>
              </a:rPr>
              <a:t>tramitación interna de Proyectos</a:t>
            </a:r>
          </a:p>
          <a:p>
            <a:pPr algn="ctr">
              <a:buFont typeface="Wingdings" pitchFamily="2" charset="2"/>
              <a:buNone/>
            </a:pPr>
            <a:r>
              <a:rPr lang="es-ES" sz="4400">
                <a:solidFill>
                  <a:schemeClr val="tx2"/>
                </a:solidFill>
                <a:latin typeface="Times New Roman" pitchFamily="18" charset="0"/>
              </a:rPr>
              <a:t>en el Banco</a:t>
            </a:r>
            <a:endParaRPr lang="en-US" sz="440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2895600" y="2971800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0"/>
            <a:ext cx="1143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228600" y="2209800"/>
            <a:ext cx="2667000" cy="2819400"/>
          </a:xfrm>
          <a:prstGeom prst="rect">
            <a:avLst/>
          </a:prstGeom>
          <a:gradFill rotWithShape="0">
            <a:gsLst>
              <a:gs pos="0">
                <a:srgbClr val="DDDDDD">
                  <a:gamma/>
                  <a:shade val="75686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5686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457200" y="7620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1) Desafío</a:t>
            </a:r>
            <a:endParaRPr lang="en-US" sz="2800" b="1"/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76200" y="2343150"/>
            <a:ext cx="2895600" cy="286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 b="1">
                <a:latin typeface="Arial" pitchFamily="34" charset="0"/>
              </a:rPr>
              <a:t>Lograr  una mayor</a:t>
            </a:r>
            <a:r>
              <a:rPr lang="en-US" sz="2800" b="1">
                <a:latin typeface="Arial" pitchFamily="34" charset="0"/>
              </a:rPr>
              <a:t> difusi</a:t>
            </a:r>
            <a:r>
              <a:rPr lang="es-ES" sz="2800" b="1">
                <a:latin typeface="Arial" pitchFamily="34" charset="0"/>
              </a:rPr>
              <a:t>ón del tema al interior del Banco</a:t>
            </a:r>
          </a:p>
          <a:p>
            <a:pPr algn="ctr">
              <a:spcBef>
                <a:spcPct val="50000"/>
              </a:spcBef>
            </a:pPr>
            <a:endParaRPr lang="en-US" sz="2800" b="1">
              <a:latin typeface="Arial" pitchFamily="34" charset="0"/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3429000" y="1600200"/>
            <a:ext cx="2590800" cy="4419600"/>
          </a:xfrm>
          <a:prstGeom prst="rect">
            <a:avLst/>
          </a:prstGeom>
          <a:gradFill rotWithShape="0">
            <a:gsLst>
              <a:gs pos="0">
                <a:srgbClr val="CCECFF">
                  <a:gamma/>
                  <a:shade val="90980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shade val="90980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3505200" y="1600200"/>
            <a:ext cx="2514600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" sz="1600">
                <a:latin typeface="Arial" pitchFamily="34" charset="0"/>
              </a:rPr>
              <a:t> Sector nuevo con m</a:t>
            </a:r>
            <a:r>
              <a:rPr lang="es-MX" sz="1600">
                <a:latin typeface="Arial" pitchFamily="34" charset="0"/>
              </a:rPr>
              <a:t>últiples actores y no familiar para algunas instancias del Banco (comités).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sz="1600">
                <a:latin typeface="Arial" pitchFamily="34" charset="0"/>
              </a:rPr>
              <a:t> Los proyectos no se revisan tomando en cuenta la naturaleza del tema (múltiples sectores y proyectos nuevos).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sz="1600">
                <a:latin typeface="Arial" pitchFamily="34" charset="0"/>
              </a:rPr>
              <a:t> Falta de Especialistas de las Representaciones capacitados en el tema, para mantener un enfoque integral en la ejecución que permita lograr el impacto.</a:t>
            </a:r>
            <a:endParaRPr lang="en-US" sz="1600">
              <a:latin typeface="Arial" pitchFamily="34" charset="0"/>
            </a:endParaRPr>
          </a:p>
        </p:txBody>
      </p:sp>
      <p:sp>
        <p:nvSpPr>
          <p:cNvPr id="39947" name="AutoShape 11"/>
          <p:cNvSpPr>
            <a:spLocks noChangeArrowheads="1"/>
          </p:cNvSpPr>
          <p:nvPr/>
        </p:nvSpPr>
        <p:spPr bwMode="auto">
          <a:xfrm>
            <a:off x="6019800" y="3048000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6781800" y="152400"/>
            <a:ext cx="22098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Propuesta de Intervención BID</a:t>
            </a:r>
          </a:p>
          <a:p>
            <a:pPr algn="ctr">
              <a:spcBef>
                <a:spcPct val="50000"/>
              </a:spcBef>
            </a:pPr>
            <a:endParaRPr lang="en-US" b="1"/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6553200" y="1447800"/>
            <a:ext cx="2590800" cy="5029200"/>
          </a:xfrm>
          <a:prstGeom prst="rect">
            <a:avLst/>
          </a:prstGeom>
          <a:gradFill rotWithShape="0">
            <a:gsLst>
              <a:gs pos="0">
                <a:srgbClr val="CCECFF">
                  <a:gamma/>
                  <a:shade val="90980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shade val="90980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s-MX" sz="1800"/>
          </a:p>
          <a:p>
            <a:pPr algn="ctr"/>
            <a:endParaRPr lang="es-MX" sz="1800"/>
          </a:p>
          <a:p>
            <a:pPr algn="ctr"/>
            <a:endParaRPr lang="en-US" sz="1800"/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6553200" y="1143000"/>
            <a:ext cx="2514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1600" u="sng">
              <a:latin typeface="Arial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600">
                <a:latin typeface="Arial" pitchFamily="34" charset="0"/>
              </a:rPr>
              <a:t> Establecer un grupo de trabajo con Miembros de Comités y  Especialistas en el tema para reevaluar y proponer criterios adecuados para evaluar este tipo de programas.</a:t>
            </a:r>
          </a:p>
          <a:p>
            <a:pPr>
              <a:spcBef>
                <a:spcPct val="50000"/>
              </a:spcBef>
            </a:pPr>
            <a:r>
              <a:rPr lang="en-US" sz="1600">
                <a:latin typeface="Arial" pitchFamily="34" charset="0"/>
              </a:rPr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sz="1600">
                <a:latin typeface="Arial" pitchFamily="34" charset="0"/>
              </a:rPr>
              <a:t>  Mayor participación de los Especialistas locales en talleres y seminarios.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sz="1600">
                <a:latin typeface="Arial" pitchFamily="34" charset="0"/>
              </a:rPr>
              <a:t> Que los Especialistas locales realicen visitas a países con programas en avanzada ejecución.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sz="1600">
                <a:latin typeface="Arial" pitchFamily="34" charset="0"/>
              </a:rPr>
              <a:t> Apoyo constante del Equipo de Proyecto de la Sede.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1600">
              <a:latin typeface="Arial" pitchFamily="34" charset="0"/>
            </a:endParaRPr>
          </a:p>
        </p:txBody>
      </p:sp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3581400" y="839788"/>
            <a:ext cx="22098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Barreras</a:t>
            </a:r>
          </a:p>
          <a:p>
            <a:pPr algn="ctr">
              <a:spcBef>
                <a:spcPct val="50000"/>
              </a:spcBef>
            </a:pPr>
            <a:endParaRPr lang="en-US" b="1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2895600" y="2971800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0" y="0"/>
            <a:ext cx="1143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228600" y="1981200"/>
            <a:ext cx="2667000" cy="3200400"/>
          </a:xfrm>
          <a:prstGeom prst="rect">
            <a:avLst/>
          </a:prstGeom>
          <a:gradFill rotWithShape="0">
            <a:gsLst>
              <a:gs pos="0">
                <a:srgbClr val="DDDDDD">
                  <a:gamma/>
                  <a:shade val="75686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5686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457200" y="7620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2) Desafío</a:t>
            </a:r>
            <a:endParaRPr lang="en-US" sz="2800" b="1"/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228600" y="2438400"/>
            <a:ext cx="25908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 b="1">
                <a:latin typeface="Arial" pitchFamily="34" charset="0"/>
              </a:rPr>
              <a:t>Contar con una Política Sectorial en el tema</a:t>
            </a:r>
          </a:p>
          <a:p>
            <a:pPr algn="ctr">
              <a:spcBef>
                <a:spcPct val="50000"/>
              </a:spcBef>
            </a:pPr>
            <a:endParaRPr lang="en-US" sz="2800" b="1">
              <a:latin typeface="Arial" pitchFamily="34" charset="0"/>
            </a:endParaRP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3429000" y="1981200"/>
            <a:ext cx="2590800" cy="3505200"/>
          </a:xfrm>
          <a:prstGeom prst="rect">
            <a:avLst/>
          </a:prstGeom>
          <a:gradFill rotWithShape="0">
            <a:gsLst>
              <a:gs pos="0">
                <a:srgbClr val="CCECFF">
                  <a:gamma/>
                  <a:shade val="90980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shade val="90980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3505200" y="2286000"/>
            <a:ext cx="25146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" sz="1800">
                <a:latin typeface="Arial" pitchFamily="34" charset="0"/>
              </a:rPr>
              <a:t> Existe una Guía con lineamientos generales que </a:t>
            </a:r>
            <a:r>
              <a:rPr lang="es-ES" sz="1800" b="1">
                <a:latin typeface="Arial" pitchFamily="34" charset="0"/>
              </a:rPr>
              <a:t>no</a:t>
            </a:r>
            <a:r>
              <a:rPr lang="es-ES" sz="1800">
                <a:latin typeface="Arial" pitchFamily="34" charset="0"/>
              </a:rPr>
              <a:t> responde a las necesidades actuales de los países (temas sensibles: centros de menores, cárceles, policía)</a:t>
            </a:r>
            <a:endParaRPr lang="en-US" sz="1800">
              <a:latin typeface="Arial" pitchFamily="34" charset="0"/>
            </a:endParaRPr>
          </a:p>
        </p:txBody>
      </p:sp>
      <p:sp>
        <p:nvSpPr>
          <p:cNvPr id="46090" name="AutoShape 10"/>
          <p:cNvSpPr>
            <a:spLocks noChangeArrowheads="1"/>
          </p:cNvSpPr>
          <p:nvPr/>
        </p:nvSpPr>
        <p:spPr bwMode="auto">
          <a:xfrm>
            <a:off x="6019800" y="3048000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6781800" y="152400"/>
            <a:ext cx="22098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Propuesta de Intervención BID</a:t>
            </a:r>
          </a:p>
          <a:p>
            <a:pPr algn="ctr">
              <a:spcBef>
                <a:spcPct val="50000"/>
              </a:spcBef>
            </a:pPr>
            <a:endParaRPr lang="en-US" b="1"/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6553200" y="1600200"/>
            <a:ext cx="2590800" cy="4419600"/>
          </a:xfrm>
          <a:prstGeom prst="rect">
            <a:avLst/>
          </a:prstGeom>
          <a:gradFill rotWithShape="0">
            <a:gsLst>
              <a:gs pos="0">
                <a:srgbClr val="CCECFF">
                  <a:gamma/>
                  <a:shade val="90980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shade val="90980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s-MX" sz="1800"/>
          </a:p>
          <a:p>
            <a:pPr algn="ctr"/>
            <a:endParaRPr lang="es-MX" sz="1800"/>
          </a:p>
          <a:p>
            <a:pPr algn="ctr"/>
            <a:endParaRPr lang="en-US" sz="1800"/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6553200" y="1447800"/>
            <a:ext cx="2514600" cy="476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1800" u="sng">
              <a:latin typeface="Arial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pitchFamily="34" charset="0"/>
              </a:rPr>
              <a:t> Que el Directorio acuerde con la Administración del Banco la preparación de la Política.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s-MX" sz="1800">
              <a:latin typeface="Arial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MX" sz="1800">
                <a:latin typeface="Arial" pitchFamily="34" charset="0"/>
              </a:rPr>
              <a:t> Que la Administración del Banco designe a un Comité con Especialistas en el tema para el diseño de la Política.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1800">
              <a:latin typeface="Arial" pitchFamily="34" charset="0"/>
            </a:endParaRP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3581400" y="839788"/>
            <a:ext cx="22098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Barreras</a:t>
            </a:r>
          </a:p>
          <a:p>
            <a:pPr algn="ctr">
              <a:spcBef>
                <a:spcPct val="50000"/>
              </a:spcBef>
            </a:pPr>
            <a:endParaRPr lang="en-US" b="1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ChangeArrowheads="1"/>
          </p:cNvSpPr>
          <p:nvPr/>
        </p:nvSpPr>
        <p:spPr bwMode="auto">
          <a:xfrm>
            <a:off x="2895600" y="2971800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0" y="0"/>
            <a:ext cx="1143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228600" y="1981200"/>
            <a:ext cx="2667000" cy="3200400"/>
          </a:xfrm>
          <a:prstGeom prst="rect">
            <a:avLst/>
          </a:prstGeom>
          <a:gradFill rotWithShape="0">
            <a:gsLst>
              <a:gs pos="0">
                <a:srgbClr val="DDDDDD">
                  <a:gamma/>
                  <a:shade val="75686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5686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457200" y="7620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3) Desafíos</a:t>
            </a:r>
            <a:endParaRPr lang="en-US" sz="2800" b="1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52400" y="2057400"/>
            <a:ext cx="25908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 b="1">
                <a:latin typeface="Arial" pitchFamily="34" charset="0"/>
              </a:rPr>
              <a:t>Participación del Banco en temas sensibles de Seguridad Ciudadana</a:t>
            </a:r>
          </a:p>
          <a:p>
            <a:pPr algn="ctr">
              <a:spcBef>
                <a:spcPct val="50000"/>
              </a:spcBef>
            </a:pPr>
            <a:endParaRPr lang="en-US" sz="2800" b="1">
              <a:latin typeface="Arial" pitchFamily="34" charset="0"/>
            </a:endParaRP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3352800" y="1219200"/>
            <a:ext cx="2895600" cy="5334000"/>
          </a:xfrm>
          <a:prstGeom prst="rect">
            <a:avLst/>
          </a:prstGeom>
          <a:gradFill rotWithShape="0">
            <a:gsLst>
              <a:gs pos="0">
                <a:srgbClr val="CCECFF">
                  <a:gamma/>
                  <a:shade val="90980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shade val="90980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3429000" y="1219200"/>
            <a:ext cx="3048000" cy="531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" sz="1800">
                <a:latin typeface="Arial" pitchFamily="34" charset="0"/>
              </a:rPr>
              <a:t> </a:t>
            </a:r>
            <a:r>
              <a:rPr lang="es-ES" sz="1800" b="1">
                <a:latin typeface="Arial" pitchFamily="34" charset="0"/>
              </a:rPr>
              <a:t>POLICIA.-</a:t>
            </a:r>
            <a:r>
              <a:rPr lang="es-ES" sz="1800">
                <a:latin typeface="Arial" pitchFamily="34" charset="0"/>
              </a:rPr>
              <a:t> participación del Banco en el financiamiento de: inteligencia policial; centro de balística; vehículos; otros equipamientos; etc.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1800">
                <a:latin typeface="Arial" pitchFamily="34" charset="0"/>
              </a:rPr>
              <a:t> </a:t>
            </a:r>
            <a:r>
              <a:rPr lang="es-ES" sz="1800" b="1">
                <a:latin typeface="Arial" pitchFamily="34" charset="0"/>
              </a:rPr>
              <a:t>CARCELES y CENTROS PARA MENORES.-</a:t>
            </a:r>
            <a:r>
              <a:rPr lang="es-ES" sz="1800">
                <a:latin typeface="Arial" pitchFamily="34" charset="0"/>
              </a:rPr>
              <a:t> algunos países no cuentan con las instalaciones requeridas y los modelos adecuados para llevar a cabo la rehabilitación de jóvenes internos.  Algunas cárceles se convierten en centros de delincuencia y crimen. </a:t>
            </a:r>
            <a:endParaRPr lang="es-ES" sz="1800" b="1">
              <a:latin typeface="Arial" pitchFamily="34" charset="0"/>
            </a:endParaRPr>
          </a:p>
          <a:p>
            <a:pPr>
              <a:spcBef>
                <a:spcPct val="50000"/>
              </a:spcBef>
            </a:pPr>
            <a:endParaRPr lang="en-US" sz="1800">
              <a:latin typeface="Arial" pitchFamily="34" charset="0"/>
            </a:endParaRP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6781800" y="152400"/>
            <a:ext cx="2209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Propuesta de Intervención BID</a:t>
            </a:r>
            <a:endParaRPr lang="en-US" b="1"/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6553200" y="2209800"/>
            <a:ext cx="2590800" cy="2971800"/>
          </a:xfrm>
          <a:prstGeom prst="rect">
            <a:avLst/>
          </a:prstGeom>
          <a:gradFill rotWithShape="0">
            <a:gsLst>
              <a:gs pos="0">
                <a:srgbClr val="CCECFF">
                  <a:gamma/>
                  <a:shade val="90980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shade val="90980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s-MX" sz="1800"/>
          </a:p>
          <a:p>
            <a:pPr algn="ctr"/>
            <a:endParaRPr lang="es-MX" sz="1800"/>
          </a:p>
          <a:p>
            <a:pPr algn="ctr"/>
            <a:endParaRPr lang="en-US" sz="1800"/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6553200" y="2174875"/>
            <a:ext cx="2514600" cy="270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1800" u="sng">
              <a:latin typeface="Arial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pitchFamily="34" charset="0"/>
              </a:rPr>
              <a:t>  Se recomienda debatir en la Alta Administración y el Directorio estos temas para ver el alcance del apoyo del Banco a los requerimientos de los países.</a:t>
            </a:r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3429000" y="381000"/>
            <a:ext cx="2209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Temas Sensibles</a:t>
            </a:r>
            <a:endParaRPr lang="en-US" b="1"/>
          </a:p>
        </p:txBody>
      </p:sp>
      <p:sp>
        <p:nvSpPr>
          <p:cNvPr id="54281" name="AutoShape 9"/>
          <p:cNvSpPr>
            <a:spLocks noChangeArrowheads="1"/>
          </p:cNvSpPr>
          <p:nvPr/>
        </p:nvSpPr>
        <p:spPr bwMode="auto">
          <a:xfrm>
            <a:off x="6248400" y="2895600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2895600" y="2971800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0" y="0"/>
            <a:ext cx="1143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228600" y="1981200"/>
            <a:ext cx="2667000" cy="3200400"/>
          </a:xfrm>
          <a:prstGeom prst="rect">
            <a:avLst/>
          </a:prstGeom>
          <a:gradFill rotWithShape="0">
            <a:gsLst>
              <a:gs pos="0">
                <a:srgbClr val="DDDDDD">
                  <a:gamma/>
                  <a:shade val="75686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5686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457200" y="7620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/>
              <a:t>4) Desafío</a:t>
            </a:r>
            <a:endParaRPr lang="en-US" sz="2800" b="1"/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152400" y="2057400"/>
            <a:ext cx="2590800" cy="372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 b="1">
                <a:latin typeface="Arial" pitchFamily="34" charset="0"/>
              </a:rPr>
              <a:t>Lograr la unificación de criterios para el M</a:t>
            </a:r>
            <a:r>
              <a:rPr lang="en-US" sz="2800" b="1">
                <a:latin typeface="Arial" pitchFamily="34" charset="0"/>
              </a:rPr>
              <a:t>&amp;E de proyectos a</a:t>
            </a:r>
            <a:r>
              <a:rPr lang="es-ES" sz="2800" b="1">
                <a:latin typeface="Arial" pitchFamily="34" charset="0"/>
              </a:rPr>
              <a:t>l interior del Banco</a:t>
            </a:r>
          </a:p>
          <a:p>
            <a:pPr algn="ctr">
              <a:spcBef>
                <a:spcPct val="50000"/>
              </a:spcBef>
            </a:pPr>
            <a:endParaRPr lang="en-US" sz="2800" b="1">
              <a:latin typeface="Arial" pitchFamily="34" charset="0"/>
            </a:endParaRP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3429000" y="1981200"/>
            <a:ext cx="2590800" cy="3505200"/>
          </a:xfrm>
          <a:prstGeom prst="rect">
            <a:avLst/>
          </a:prstGeom>
          <a:gradFill rotWithShape="0">
            <a:gsLst>
              <a:gs pos="0">
                <a:srgbClr val="CCECFF">
                  <a:gamma/>
                  <a:shade val="90980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shade val="90980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3505200" y="2286000"/>
            <a:ext cx="25146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" sz="1800">
                <a:latin typeface="Arial" pitchFamily="34" charset="0"/>
              </a:rPr>
              <a:t> Los Comités de Revisión de Proyectos del Banco evalúan los Marcos lógicos de los programas con lineamientos diferentes a los establecidos por el Departamento de “Development Effectiveness” (DEV)</a:t>
            </a:r>
            <a:endParaRPr lang="en-US" sz="1800">
              <a:latin typeface="Arial" pitchFamily="34" charset="0"/>
            </a:endParaRPr>
          </a:p>
        </p:txBody>
      </p:sp>
      <p:sp>
        <p:nvSpPr>
          <p:cNvPr id="49162" name="AutoShape 10"/>
          <p:cNvSpPr>
            <a:spLocks noChangeArrowheads="1"/>
          </p:cNvSpPr>
          <p:nvPr/>
        </p:nvSpPr>
        <p:spPr bwMode="auto">
          <a:xfrm>
            <a:off x="6019800" y="3048000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6781800" y="152400"/>
            <a:ext cx="22098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Propuesta de Intervención BID</a:t>
            </a:r>
          </a:p>
          <a:p>
            <a:pPr algn="ctr">
              <a:spcBef>
                <a:spcPct val="50000"/>
              </a:spcBef>
            </a:pPr>
            <a:endParaRPr lang="en-US" b="1"/>
          </a:p>
        </p:txBody>
      </p:sp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6553200" y="1981200"/>
            <a:ext cx="2590800" cy="3657600"/>
          </a:xfrm>
          <a:prstGeom prst="rect">
            <a:avLst/>
          </a:prstGeom>
          <a:gradFill rotWithShape="0">
            <a:gsLst>
              <a:gs pos="0">
                <a:srgbClr val="CCECFF">
                  <a:gamma/>
                  <a:shade val="90980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shade val="90980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s-MX" sz="1800"/>
          </a:p>
          <a:p>
            <a:pPr algn="ctr"/>
            <a:endParaRPr lang="es-MX" sz="1800"/>
          </a:p>
          <a:p>
            <a:pPr algn="ctr"/>
            <a:endParaRPr lang="en-US" sz="1800"/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6553200" y="1752600"/>
            <a:ext cx="2514600" cy="393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1800" u="sng">
              <a:latin typeface="Arial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pitchFamily="34" charset="0"/>
              </a:rPr>
              <a:t> Se recomienda que DEV  evalue estos aspectos de las operaciones del Banco.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pitchFamily="34" charset="0"/>
              </a:rPr>
              <a:t> Se recomienda que DEV proporcione a los Comités de Evaluación del Banco los lineamientos para la evaluación de los ML de los proyectos.  </a:t>
            </a: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3581400" y="839788"/>
            <a:ext cx="22098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Barreras</a:t>
            </a:r>
          </a:p>
          <a:p>
            <a:pPr algn="ctr">
              <a:spcBef>
                <a:spcPct val="50000"/>
              </a:spcBef>
            </a:pPr>
            <a:endParaRPr lang="en-US" b="1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pPr algn="ctr"/>
            <a:r>
              <a:rPr lang="es-ES" sz="3200"/>
              <a:t>II) Desafíos dada la Naturaleza del Problema</a:t>
            </a:r>
            <a:endParaRPr lang="en-US" sz="3200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371600" y="1219200"/>
            <a:ext cx="7543800" cy="681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s-ES" sz="1600" b="1">
                <a:latin typeface="Arial" pitchFamily="34" charset="0"/>
              </a:rPr>
              <a:t>Seguridad como un tema de Estado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s-ES" sz="1600" b="1">
                <a:latin typeface="Arial" pitchFamily="34" charset="0"/>
              </a:rPr>
              <a:t>Contar con Políticas Públicas de Seguridad Integrales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s-ES" sz="1600" b="1">
                <a:latin typeface="Arial" pitchFamily="34" charset="0"/>
              </a:rPr>
              <a:t>Lograr sostenibilidad de Programas y Acciones para tener impacto. 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s-ES" sz="1600" b="1">
                <a:latin typeface="Arial" pitchFamily="34" charset="0"/>
              </a:rPr>
              <a:t>Lograr Instituciones fuertes y eficientes con reconocimiento social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s-ES" sz="1600" b="1">
                <a:latin typeface="Arial" pitchFamily="34" charset="0"/>
              </a:rPr>
              <a:t>Lograr coordinación entre: i) los niveles nacional y local y ii) entre las instituciones y la sociedad civil para </a:t>
            </a:r>
            <a:r>
              <a:rPr lang="en-US" sz="1600" b="1">
                <a:latin typeface="Arial" pitchFamily="34" charset="0"/>
              </a:rPr>
              <a:t>&gt; impacto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s-ES" sz="1600" b="1">
                <a:latin typeface="Arial" pitchFamily="34" charset="0"/>
              </a:rPr>
              <a:t>Mantener equilibrio entre las acciones de </a:t>
            </a:r>
            <a:r>
              <a:rPr lang="es-MX" sz="1600" b="1">
                <a:latin typeface="Arial" pitchFamily="34" charset="0"/>
              </a:rPr>
              <a:t>control y represión con las acciones de prevención.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s-ES" sz="1600" b="1">
                <a:latin typeface="Arial" pitchFamily="34" charset="0"/>
              </a:rPr>
              <a:t>Atender efectivamente la Violencia Juvenil</a:t>
            </a:r>
            <a:endParaRPr lang="en-US" sz="1600" b="1">
              <a:latin typeface="Arial" pitchFamily="34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1600" b="1">
                <a:latin typeface="Arial" pitchFamily="34" charset="0"/>
              </a:rPr>
              <a:t>Lograr m</a:t>
            </a:r>
            <a:r>
              <a:rPr lang="es-ES" sz="1600" b="1">
                <a:latin typeface="Arial" pitchFamily="34" charset="0"/>
              </a:rPr>
              <a:t>ayor participación del Sistema Escolar y Responsabilidad Familiar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s-ES" sz="1600" b="1">
                <a:latin typeface="Arial" pitchFamily="34" charset="0"/>
              </a:rPr>
              <a:t>Lograr que los espacios públicos contribuyan a mejorar la convivencia y el uso positivo del tiempo libre.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s-ES" sz="1600" b="1">
                <a:latin typeface="Arial" pitchFamily="34" charset="0"/>
              </a:rPr>
              <a:t> Contar con sistemas de información confiables.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s-ES" sz="1600" b="1">
                <a:latin typeface="Arial" pitchFamily="34" charset="0"/>
              </a:rPr>
              <a:t>Medir el Impacto de programas y acciones.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s-ES" sz="1600" b="1">
                <a:latin typeface="Arial" pitchFamily="34" charset="0"/>
              </a:rPr>
              <a:t>Impacto de los medios de comunicación en valores.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es-ES" sz="1600" b="1">
              <a:latin typeface="Arial" pitchFamily="34" charset="0"/>
            </a:endParaRPr>
          </a:p>
          <a:p>
            <a:pPr marL="457200" indent="-457200">
              <a:spcBef>
                <a:spcPct val="50000"/>
              </a:spcBef>
            </a:pPr>
            <a:endParaRPr lang="es-ES" sz="1600" b="1">
              <a:latin typeface="Arial" pitchFamily="34" charset="0"/>
            </a:endParaRPr>
          </a:p>
          <a:p>
            <a:pPr marL="457200" indent="-457200">
              <a:spcBef>
                <a:spcPct val="50000"/>
              </a:spcBef>
            </a:pPr>
            <a:endParaRPr lang="es-ES" sz="1600" b="1">
              <a:latin typeface="Arial" pitchFamily="34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1600" b="1">
              <a:latin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8839200" cy="1143000"/>
          </a:xfrm>
        </p:spPr>
        <p:txBody>
          <a:bodyPr/>
          <a:lstStyle/>
          <a:p>
            <a:r>
              <a:rPr lang="es-ES" sz="3200"/>
              <a:t>III) Desafíos en el diseño y tramitación interna de Proyectos en el Banco</a:t>
            </a:r>
            <a:endParaRPr lang="en-US" sz="3200"/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066800" y="1355725"/>
            <a:ext cx="75438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s-ES" b="1">
                <a:latin typeface="Arial" pitchFamily="34" charset="0"/>
              </a:rPr>
              <a:t>Lograr  una </a:t>
            </a:r>
            <a:r>
              <a:rPr lang="en-US" b="1">
                <a:latin typeface="Arial" pitchFamily="34" charset="0"/>
              </a:rPr>
              <a:t>&gt; difusi</a:t>
            </a:r>
            <a:r>
              <a:rPr lang="es-ES" b="1">
                <a:latin typeface="Arial" pitchFamily="34" charset="0"/>
              </a:rPr>
              <a:t>ón del tema al interior del Banco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s-ES" b="1">
                <a:latin typeface="Arial" pitchFamily="34" charset="0"/>
              </a:rPr>
              <a:t>Contar con una Política Sectorial en el tema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s-ES" b="1">
                <a:latin typeface="Arial" pitchFamily="34" charset="0"/>
              </a:rPr>
              <a:t>Participación del Banco en temas sensibles de Seguridad Ciudadana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s-ES" b="1">
                <a:latin typeface="Arial" pitchFamily="34" charset="0"/>
              </a:rPr>
              <a:t>Lograr la unificación de criterios para el M</a:t>
            </a:r>
            <a:r>
              <a:rPr lang="en-US" b="1">
                <a:latin typeface="Arial" pitchFamily="34" charset="0"/>
              </a:rPr>
              <a:t>&amp;E de proyectos a</a:t>
            </a:r>
            <a:r>
              <a:rPr lang="es-ES" b="1">
                <a:latin typeface="Arial" pitchFamily="34" charset="0"/>
              </a:rPr>
              <a:t>l interior del Banco</a:t>
            </a:r>
          </a:p>
          <a:p>
            <a:pPr marL="457200" indent="-457200">
              <a:spcBef>
                <a:spcPct val="50000"/>
              </a:spcBef>
            </a:pPr>
            <a:endParaRPr lang="es-ES" b="1">
              <a:latin typeface="Arial" pitchFamily="34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es-ES" b="1">
              <a:latin typeface="Arial" pitchFamily="34" charset="0"/>
            </a:endParaRPr>
          </a:p>
          <a:p>
            <a:pPr marL="457200" indent="-457200">
              <a:spcBef>
                <a:spcPct val="50000"/>
              </a:spcBef>
            </a:pPr>
            <a:endParaRPr lang="es-ES" b="1">
              <a:latin typeface="Arial" pitchFamily="34" charset="0"/>
            </a:endParaRPr>
          </a:p>
          <a:p>
            <a:pPr marL="457200" indent="-457200">
              <a:spcBef>
                <a:spcPct val="50000"/>
              </a:spcBef>
            </a:pPr>
            <a:endParaRPr lang="en-US" b="1">
              <a:latin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73163" y="2743200"/>
            <a:ext cx="7772400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ES" sz="4400">
                <a:solidFill>
                  <a:schemeClr val="tx2"/>
                </a:solidFill>
                <a:latin typeface="Times New Roman" pitchFamily="18" charset="0"/>
              </a:rPr>
              <a:t>I) Aspectos Generales</a:t>
            </a:r>
            <a:endParaRPr lang="en-US" sz="440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72400" cy="1143000"/>
          </a:xfrm>
        </p:spPr>
        <p:txBody>
          <a:bodyPr/>
          <a:lstStyle/>
          <a:p>
            <a:pPr algn="ctr"/>
            <a:r>
              <a:rPr lang="en-US" sz="3600" b="1"/>
              <a:t>Antecedentes</a:t>
            </a:r>
          </a:p>
        </p:txBody>
      </p:sp>
      <p:sp>
        <p:nvSpPr>
          <p:cNvPr id="62467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El costo total de la violencia es entre 5% y 25% del PIB.</a:t>
            </a:r>
          </a:p>
          <a:p>
            <a:pPr>
              <a:lnSpc>
                <a:spcPct val="90000"/>
              </a:lnSpc>
            </a:pPr>
            <a:r>
              <a:rPr lang="en-US" sz="1800"/>
              <a:t>El costo total de la seguridad privada es entre el 8% y 25% del PIB.</a:t>
            </a:r>
          </a:p>
          <a:p>
            <a:pPr>
              <a:lnSpc>
                <a:spcPct val="90000"/>
              </a:lnSpc>
            </a:pPr>
            <a:r>
              <a:rPr lang="en-US" sz="1800"/>
              <a:t>Migración a ciudades grandes incrementando necesidades sociales, desigualdad del ingreso y exclusión social. </a:t>
            </a:r>
          </a:p>
          <a:p>
            <a:pPr>
              <a:lnSpc>
                <a:spcPct val="90000"/>
              </a:lnSpc>
            </a:pPr>
            <a:r>
              <a:rPr lang="en-US" sz="1800"/>
              <a:t>Víctimas y Victimarios entre 15 y 25 a</a:t>
            </a:r>
            <a:r>
              <a:rPr lang="es-ES" sz="1800"/>
              <a:t>ños.</a:t>
            </a:r>
          </a:p>
          <a:p>
            <a:pPr>
              <a:lnSpc>
                <a:spcPct val="90000"/>
              </a:lnSpc>
            </a:pPr>
            <a:r>
              <a:rPr lang="es-ES" sz="1800"/>
              <a:t>Fin de las guerras y restauración de la democracia (Instituciones de Seguridad y Justicia en transición; transformación de Policía Militar a Civil y Deportación de Jóvenes). </a:t>
            </a:r>
          </a:p>
          <a:p>
            <a:pPr>
              <a:lnSpc>
                <a:spcPct val="90000"/>
              </a:lnSpc>
            </a:pPr>
            <a:r>
              <a:rPr lang="es-ES" sz="1800"/>
              <a:t> Falta de Políticas y Planes en tema de Seguridad.</a:t>
            </a:r>
          </a:p>
          <a:p>
            <a:pPr>
              <a:lnSpc>
                <a:spcPct val="90000"/>
              </a:lnSpc>
            </a:pPr>
            <a:r>
              <a:rPr lang="en-US" sz="1800"/>
              <a:t> Legislación débil y aplicación fuerte en menores.</a:t>
            </a:r>
          </a:p>
          <a:p>
            <a:pPr>
              <a:lnSpc>
                <a:spcPct val="90000"/>
              </a:lnSpc>
            </a:pPr>
            <a:r>
              <a:rPr lang="en-US" sz="1800"/>
              <a:t>Países con altas tasas de homicidios por 100.000 habitantes (c/10 minutos hay un homicidio y cada 1.5 minutos un delito y cada mes 20 secuestros).</a:t>
            </a:r>
          </a:p>
          <a:p>
            <a:pPr>
              <a:lnSpc>
                <a:spcPct val="90000"/>
              </a:lnSpc>
            </a:pPr>
            <a:r>
              <a:rPr lang="es-ES" sz="1800"/>
              <a:t>Aumento en el número de maras y pandillas (Involucramiento con el narcotráfico).</a:t>
            </a:r>
          </a:p>
          <a:p>
            <a:pPr>
              <a:lnSpc>
                <a:spcPct val="90000"/>
              </a:lnSpc>
            </a:pPr>
            <a:r>
              <a:rPr lang="es-ES" sz="1800"/>
              <a:t>Respuesta de Gobiernos con medidas represivas a c.p. (Leyes Cero Tolerancia, Mano Dura, entre otras).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8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72400" cy="1143000"/>
          </a:xfrm>
        </p:spPr>
        <p:txBody>
          <a:bodyPr/>
          <a:lstStyle/>
          <a:p>
            <a:pPr algn="ctr"/>
            <a:r>
              <a:rPr lang="en-US" sz="3600" b="1"/>
              <a:t>Programas de Seguridad Ciudadana aprobados en RE2/SC2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9812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000" u="sng"/>
              <a:t>El Salvador</a:t>
            </a:r>
            <a:r>
              <a:rPr lang="es-ES" sz="2000"/>
              <a:t>: “Proyecto de apoyo al Programa de Paz Social” (US$ 27,9 mi) aprobado el 6 de febrero de 2002.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2000"/>
          </a:p>
          <a:p>
            <a:pPr>
              <a:lnSpc>
                <a:spcPct val="90000"/>
              </a:lnSpc>
            </a:pPr>
            <a:r>
              <a:rPr lang="es-ES" sz="2000"/>
              <a:t> </a:t>
            </a:r>
            <a:r>
              <a:rPr lang="es-ES" sz="2000" u="sng"/>
              <a:t>Honduras</a:t>
            </a:r>
            <a:r>
              <a:rPr lang="es-ES" sz="2000"/>
              <a:t>: “Proyecto de Paz y Convivencia Ciudadana” (US$ 22,2 mi) aprobado el 12 de marzo del 2003.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2000"/>
          </a:p>
          <a:p>
            <a:pPr>
              <a:lnSpc>
                <a:spcPct val="90000"/>
              </a:lnSpc>
            </a:pPr>
            <a:r>
              <a:rPr lang="es-ES" sz="2000" u="sng"/>
              <a:t>Nicaragua</a:t>
            </a:r>
            <a:r>
              <a:rPr lang="es-ES" sz="2000"/>
              <a:t>: “Proyecto de Seguridad Ciudadana” (US$ 7,2 mi) aprobado el 24 de noviembre del 2004.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2000"/>
          </a:p>
          <a:p>
            <a:pPr>
              <a:lnSpc>
                <a:spcPct val="90000"/>
              </a:lnSpc>
            </a:pPr>
            <a:r>
              <a:rPr lang="es-ES" sz="2000" u="sng"/>
              <a:t>Guatemala</a:t>
            </a:r>
            <a:r>
              <a:rPr lang="es-ES" sz="2000"/>
              <a:t>: “Proyecto de Seguridad Ciudadana” (US$ 29 mi)aprobado el 3 de mayo del 2006.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2000"/>
          </a:p>
          <a:p>
            <a:pPr>
              <a:lnSpc>
                <a:spcPct val="90000"/>
              </a:lnSpc>
            </a:pPr>
            <a:r>
              <a:rPr lang="es-ES" sz="2000" u="sng"/>
              <a:t>Panam</a:t>
            </a:r>
            <a:r>
              <a:rPr lang="es-MX" sz="2000" u="sng"/>
              <a:t>á</a:t>
            </a:r>
            <a:r>
              <a:rPr lang="es-MX" sz="2000"/>
              <a:t>: “Programa de Seguridad Integral” (US$ 25,1mi)   aprobado el 26 de julio de 2006.</a:t>
            </a:r>
            <a:endParaRPr lang="en-US" sz="20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72400" cy="1143000"/>
          </a:xfrm>
        </p:spPr>
        <p:txBody>
          <a:bodyPr/>
          <a:lstStyle/>
          <a:p>
            <a:pPr algn="ctr"/>
            <a:r>
              <a:rPr lang="es-ES" sz="3600" b="1"/>
              <a:t>¿Por qué se han financiado Proyectos de Seguridad Ciudadana?</a:t>
            </a:r>
            <a:endParaRPr lang="en-US" sz="3600" b="1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229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sz="2400"/>
              <a:t> NUEVA GENERACIÓN de Proyectos que surgen de las prioridades manifestadas por la sociedad y que está en las Agendas Gubernamentales de la Región.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2400"/>
          </a:p>
          <a:p>
            <a:pPr>
              <a:lnSpc>
                <a:spcPct val="90000"/>
              </a:lnSpc>
            </a:pPr>
            <a:r>
              <a:rPr lang="es-ES" sz="2400"/>
              <a:t> IMPACTO EN EL DESARROLLO:  costos económicos, sociales y su incidencia en la competitividad (inversión, turismo, etc).   Afecta democracia y gobernabilidad.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2400"/>
          </a:p>
          <a:p>
            <a:pPr>
              <a:lnSpc>
                <a:spcPct val="90000"/>
              </a:lnSpc>
            </a:pPr>
            <a:r>
              <a:rPr lang="es-ES" sz="2400"/>
              <a:t>REQUIEREN ENFOQUE INTEGRAL, dada la naturaleza de este problema multicausal. El Banco lleva aprox. una década apoyando este tipo de proyectos.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2400"/>
          </a:p>
          <a:p>
            <a:pPr>
              <a:lnSpc>
                <a:spcPct val="90000"/>
              </a:lnSpc>
            </a:pPr>
            <a:r>
              <a:rPr lang="es-ES" sz="2400"/>
              <a:t> Tema de infraestructura social y de gobernabilidad en los que el Banco tiene experiencia.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1173163" y="2667000"/>
            <a:ext cx="7772400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ES" sz="4400">
                <a:solidFill>
                  <a:schemeClr val="tx2"/>
                </a:solidFill>
                <a:latin typeface="Times New Roman" pitchFamily="18" charset="0"/>
              </a:rPr>
              <a:t>II) Desafíos dada la Naturaleza del Problema</a:t>
            </a:r>
            <a:endParaRPr lang="en-US" sz="440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2895600" y="2971800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1143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457200" y="1752600"/>
            <a:ext cx="2438400" cy="2590800"/>
          </a:xfrm>
          <a:prstGeom prst="rect">
            <a:avLst/>
          </a:prstGeom>
          <a:gradFill rotWithShape="0">
            <a:gsLst>
              <a:gs pos="0">
                <a:srgbClr val="DDDDDD">
                  <a:gamma/>
                  <a:shade val="75686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5686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457200" y="2054225"/>
            <a:ext cx="22860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 b="1">
                <a:latin typeface="Arial" pitchFamily="34" charset="0"/>
              </a:rPr>
              <a:t>1)Seguridad como un tema de Estado</a:t>
            </a:r>
          </a:p>
          <a:p>
            <a:pPr algn="ctr">
              <a:spcBef>
                <a:spcPct val="50000"/>
              </a:spcBef>
            </a:pPr>
            <a:endParaRPr lang="en-US" sz="2800" b="1">
              <a:latin typeface="Arial" pitchFamily="34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3429000" y="1752600"/>
            <a:ext cx="2590800" cy="2667000"/>
          </a:xfrm>
          <a:prstGeom prst="rect">
            <a:avLst/>
          </a:prstGeom>
          <a:gradFill rotWithShape="0">
            <a:gsLst>
              <a:gs pos="0">
                <a:srgbClr val="CCECFF">
                  <a:gamma/>
                  <a:shade val="90980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shade val="90980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3581400" y="839788"/>
            <a:ext cx="22098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Desafíos</a:t>
            </a:r>
          </a:p>
          <a:p>
            <a:pPr algn="ctr">
              <a:spcBef>
                <a:spcPct val="50000"/>
              </a:spcBef>
            </a:pPr>
            <a:endParaRPr lang="en-US" b="1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3429000" y="2057400"/>
            <a:ext cx="25146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" sz="1800">
                <a:latin typeface="Arial" pitchFamily="34" charset="0"/>
              </a:rPr>
              <a:t> Rebasar distinciones partidarias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1800">
                <a:latin typeface="Arial" pitchFamily="34" charset="0"/>
              </a:rPr>
              <a:t> Aumentar conciencia de partidos y actores (locales y nacionales)</a:t>
            </a:r>
          </a:p>
          <a:p>
            <a:pPr>
              <a:spcBef>
                <a:spcPct val="50000"/>
              </a:spcBef>
            </a:pPr>
            <a:endParaRPr lang="en-US" sz="1800">
              <a:latin typeface="Arial" pitchFamily="34" charset="0"/>
            </a:endParaRPr>
          </a:p>
        </p:txBody>
      </p:sp>
      <p:sp>
        <p:nvSpPr>
          <p:cNvPr id="26637" name="AutoShape 13"/>
          <p:cNvSpPr>
            <a:spLocks noChangeArrowheads="1"/>
          </p:cNvSpPr>
          <p:nvPr/>
        </p:nvSpPr>
        <p:spPr bwMode="auto">
          <a:xfrm>
            <a:off x="6019800" y="3048000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6781800" y="609600"/>
            <a:ext cx="2209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Propuesta de Intervención</a:t>
            </a:r>
            <a:endParaRPr lang="en-US" b="1"/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6553200" y="1752600"/>
            <a:ext cx="2590800" cy="3657600"/>
          </a:xfrm>
          <a:prstGeom prst="rect">
            <a:avLst/>
          </a:prstGeom>
          <a:gradFill rotWithShape="0">
            <a:gsLst>
              <a:gs pos="0">
                <a:srgbClr val="CCECFF">
                  <a:gamma/>
                  <a:shade val="90980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shade val="90980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6553200" y="1905000"/>
            <a:ext cx="25146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" sz="2000">
                <a:latin typeface="Arial" pitchFamily="34" charset="0"/>
              </a:rPr>
              <a:t> </a:t>
            </a:r>
            <a:r>
              <a:rPr lang="es-ES" sz="2000" b="1">
                <a:latin typeface="Arial" pitchFamily="34" charset="0"/>
              </a:rPr>
              <a:t>GOB</a:t>
            </a:r>
            <a:r>
              <a:rPr lang="es-ES" sz="2000">
                <a:latin typeface="Arial" pitchFamily="34" charset="0"/>
              </a:rPr>
              <a:t>.  Manejo de tema de Nación.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2000" b="1">
                <a:latin typeface="Arial" pitchFamily="34" charset="0"/>
              </a:rPr>
              <a:t>BID</a:t>
            </a:r>
            <a:r>
              <a:rPr lang="es-ES" sz="2000">
                <a:latin typeface="Arial" pitchFamily="34" charset="0"/>
              </a:rPr>
              <a:t>. </a:t>
            </a:r>
            <a:r>
              <a:rPr lang="es-ES" sz="2000" u="sng">
                <a:latin typeface="Arial" pitchFamily="34" charset="0"/>
              </a:rPr>
              <a:t>Apoyar concientización</a:t>
            </a:r>
            <a:r>
              <a:rPr lang="es-ES" sz="2000">
                <a:latin typeface="Arial" pitchFamily="34" charset="0"/>
              </a:rPr>
              <a:t>: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000">
                <a:latin typeface="Arial" pitchFamily="34" charset="0"/>
              </a:rPr>
              <a:t>Difusión de Experiencias Exitosas y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000">
                <a:latin typeface="Arial" pitchFamily="34" charset="0"/>
              </a:rPr>
              <a:t> CTs Intra</a:t>
            </a:r>
          </a:p>
          <a:p>
            <a:pPr lvl="1">
              <a:spcBef>
                <a:spcPct val="50000"/>
              </a:spcBef>
            </a:pPr>
            <a:endParaRPr lang="en-US" sz="2000">
              <a:latin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2895600" y="2971800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0"/>
            <a:ext cx="1143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57200" y="1752600"/>
            <a:ext cx="2438400" cy="2590800"/>
          </a:xfrm>
          <a:prstGeom prst="rect">
            <a:avLst/>
          </a:prstGeom>
          <a:gradFill rotWithShape="0">
            <a:gsLst>
              <a:gs pos="0">
                <a:srgbClr val="DDDDDD">
                  <a:gamma/>
                  <a:shade val="75686"/>
                  <a:invGamma/>
                </a:srgbClr>
              </a:gs>
              <a:gs pos="50000">
                <a:srgbClr val="DDDDDD"/>
              </a:gs>
              <a:gs pos="100000">
                <a:srgbClr val="DDDDDD">
                  <a:gamma/>
                  <a:shade val="75686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457200" y="1931988"/>
            <a:ext cx="22860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 b="1">
                <a:latin typeface="Arial" pitchFamily="34" charset="0"/>
              </a:rPr>
              <a:t>2) Políticas Públicas de Seguridad Integrales</a:t>
            </a:r>
          </a:p>
          <a:p>
            <a:pPr algn="ctr">
              <a:spcBef>
                <a:spcPct val="50000"/>
              </a:spcBef>
            </a:pPr>
            <a:endParaRPr lang="en-US" sz="2800" b="1">
              <a:latin typeface="Arial" pitchFamily="34" charset="0"/>
            </a:endParaRP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3429000" y="1524000"/>
            <a:ext cx="2590800" cy="4191000"/>
          </a:xfrm>
          <a:prstGeom prst="rect">
            <a:avLst/>
          </a:prstGeom>
          <a:gradFill rotWithShape="0">
            <a:gsLst>
              <a:gs pos="0">
                <a:srgbClr val="CCECFF">
                  <a:gamma/>
                  <a:shade val="90980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shade val="90980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3429000" y="1592263"/>
            <a:ext cx="251460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ES" sz="1800">
                <a:latin typeface="Arial" pitchFamily="34" charset="0"/>
              </a:rPr>
              <a:t> Contar con Políticas de Seguridad Integral para mejorar: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1800">
                <a:latin typeface="Arial" pitchFamily="34" charset="0"/>
              </a:rPr>
              <a:t>    La asignación de   responsabilidades y de coordinación entre los diferentes actores involucrados.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s-ES" sz="1800">
                <a:latin typeface="Arial" pitchFamily="34" charset="0"/>
              </a:rPr>
              <a:t>      Desarrollo de  programas articulados con impacto y  sostenibilidad.</a:t>
            </a:r>
          </a:p>
          <a:p>
            <a:pPr>
              <a:spcBef>
                <a:spcPct val="50000"/>
              </a:spcBef>
            </a:pPr>
            <a:endParaRPr lang="en-US" sz="1800">
              <a:latin typeface="Arial" pitchFamily="34" charset="0"/>
            </a:endParaRPr>
          </a:p>
        </p:txBody>
      </p:sp>
      <p:sp>
        <p:nvSpPr>
          <p:cNvPr id="29707" name="AutoShape 11"/>
          <p:cNvSpPr>
            <a:spLocks noChangeArrowheads="1"/>
          </p:cNvSpPr>
          <p:nvPr/>
        </p:nvSpPr>
        <p:spPr bwMode="auto">
          <a:xfrm>
            <a:off x="6019800" y="3048000"/>
            <a:ext cx="3048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6781800" y="381000"/>
            <a:ext cx="2209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Propuesta de Intervención</a:t>
            </a:r>
            <a:endParaRPr lang="en-US" b="1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6553200" y="1676400"/>
            <a:ext cx="2590800" cy="4800600"/>
          </a:xfrm>
          <a:prstGeom prst="rect">
            <a:avLst/>
          </a:prstGeom>
          <a:gradFill rotWithShape="0">
            <a:gsLst>
              <a:gs pos="0">
                <a:srgbClr val="CCECFF">
                  <a:gamma/>
                  <a:shade val="90980"/>
                  <a:invGamma/>
                </a:srgbClr>
              </a:gs>
              <a:gs pos="50000">
                <a:srgbClr val="CCECFF"/>
              </a:gs>
              <a:gs pos="100000">
                <a:srgbClr val="CCECFF">
                  <a:gamma/>
                  <a:shade val="90980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6553200" y="1752600"/>
            <a:ext cx="2514600" cy="393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800" b="1">
                <a:latin typeface="Arial" pitchFamily="34" charset="0"/>
              </a:rPr>
              <a:t>Gob</a:t>
            </a:r>
            <a:r>
              <a:rPr lang="en-US" sz="1800">
                <a:latin typeface="Arial" pitchFamily="34" charset="0"/>
              </a:rPr>
              <a:t>. Impulsar desarrollo de Políticas.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pitchFamily="34" charset="0"/>
              </a:rPr>
              <a:t> </a:t>
            </a:r>
            <a:r>
              <a:rPr lang="en-US" sz="1800" b="1">
                <a:latin typeface="Arial" pitchFamily="34" charset="0"/>
              </a:rPr>
              <a:t>BID</a:t>
            </a:r>
            <a:r>
              <a:rPr lang="en-US" sz="1800">
                <a:latin typeface="Arial" pitchFamily="34" charset="0"/>
              </a:rPr>
              <a:t>. Realizar Inventario en la Región para identificar la necesidad de Políticas y de estudios de magnitud y costos de la violencia y ver posible apoyo.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>
                <a:latin typeface="Arial" pitchFamily="34" charset="0"/>
              </a:rPr>
              <a:t> Y financiamiento  e identificación de consultores externos.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3581400" y="533400"/>
            <a:ext cx="2209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/>
              <a:t>Desafíos</a:t>
            </a:r>
          </a:p>
          <a:p>
            <a:pPr algn="ctr">
              <a:spcBef>
                <a:spcPct val="50000"/>
              </a:spcBef>
            </a:pPr>
            <a:endParaRPr lang="en-US" b="1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d`s Tie">
  <a:themeElements>
    <a:clrScheme name="Dad`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`s T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d`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`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Designs\Dad`s Tie.pot</Template>
  <TotalTime>1708</TotalTime>
  <Words>2169</Words>
  <Application>Microsoft Office PowerPoint</Application>
  <PresentationFormat>On-screen Show (4:3)</PresentationFormat>
  <Paragraphs>216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Times New Roman</vt:lpstr>
      <vt:lpstr>Arial</vt:lpstr>
      <vt:lpstr>Wingdings</vt:lpstr>
      <vt:lpstr>Dad`s Tie</vt:lpstr>
      <vt:lpstr>Lecciones Aprendidas</vt:lpstr>
      <vt:lpstr>Estructura de la Presentación</vt:lpstr>
      <vt:lpstr>Slide 3</vt:lpstr>
      <vt:lpstr>Antecedentes</vt:lpstr>
      <vt:lpstr>Programas de Seguridad Ciudadana aprobados en RE2/SC2</vt:lpstr>
      <vt:lpstr>¿Por qué se han financiado Proyectos de Seguridad Ciudadana?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II) Desafíos dada la Naturaleza del Problema</vt:lpstr>
      <vt:lpstr>III) Desafíos en el diseño y tramitación interna de Proyectos en el Banco</vt:lpstr>
    </vt:vector>
  </TitlesOfParts>
  <Company>Inter-American Development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Lecciones Aprendidas</dc:title>
  <dc:creator>Regional Departments</dc:creator>
  <cp:lastModifiedBy>anarod</cp:lastModifiedBy>
  <cp:revision>148</cp:revision>
  <cp:lastPrinted>1601-01-01T00:00:00Z</cp:lastPrinted>
  <dcterms:created xsi:type="dcterms:W3CDTF">2006-09-06T16:37:01Z</dcterms:created>
  <dcterms:modified xsi:type="dcterms:W3CDTF">2010-07-12T01:51:57Z</dcterms:modified>
</cp:coreProperties>
</file>