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9"/>
  </p:notesMasterIdLst>
  <p:handoutMasterIdLst>
    <p:handoutMasterId r:id="rId20"/>
  </p:handoutMasterIdLst>
  <p:sldIdLst>
    <p:sldId id="256" r:id="rId2"/>
    <p:sldId id="306" r:id="rId3"/>
    <p:sldId id="299" r:id="rId4"/>
    <p:sldId id="305" r:id="rId5"/>
    <p:sldId id="300" r:id="rId6"/>
    <p:sldId id="303" r:id="rId7"/>
    <p:sldId id="308" r:id="rId8"/>
    <p:sldId id="301" r:id="rId9"/>
    <p:sldId id="302" r:id="rId10"/>
    <p:sldId id="304" r:id="rId11"/>
    <p:sldId id="324" r:id="rId12"/>
    <p:sldId id="282" r:id="rId13"/>
    <p:sldId id="312" r:id="rId14"/>
    <p:sldId id="318" r:id="rId15"/>
    <p:sldId id="320" r:id="rId16"/>
    <p:sldId id="322" r:id="rId17"/>
    <p:sldId id="267" r:id="rId18"/>
  </p:sldIdLst>
  <p:sldSz cx="9144000" cy="6858000" type="screen4x3"/>
  <p:notesSz cx="6858000" cy="9220200"/>
  <p:embeddedFontLst>
    <p:embeddedFont>
      <p:font typeface="Times" pitchFamily="18" charset="0"/>
      <p:regular r:id="rId21"/>
      <p:bold r:id="rId22"/>
      <p:italic r:id="rId23"/>
      <p:boldItalic r:id="rId24"/>
    </p:embeddedFont>
    <p:embeddedFont>
      <p:font typeface="Helvetica" pitchFamily="34" charset="0"/>
      <p:regular r:id="rId25"/>
      <p:bold r:id="rId26"/>
      <p:italic r:id="rId27"/>
      <p:boldItalic r:id="rId28"/>
    </p:embeddedFont>
    <p:embeddedFont>
      <p:font typeface="Arial Narrow" pitchFamily="34" charset="0"/>
      <p:regular r:id="rId29"/>
      <p:bold r:id="rId30"/>
      <p:italic r:id="rId31"/>
      <p:boldItalic r:id="rId32"/>
    </p:embeddedFont>
    <p:embeddedFont>
      <p:font typeface="SimSun" pitchFamily="2" charset="-122"/>
      <p:regular r:id="rId33"/>
    </p:embeddedFont>
    <p:embeddedFont>
      <p:font typeface="MS PGothic" pitchFamily="34" charset="-128"/>
      <p:regular r:id="rId34"/>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4AC8"/>
    <a:srgbClr val="FF9933"/>
    <a:srgbClr val="FF0000"/>
    <a:srgbClr val="003366"/>
    <a:srgbClr val="000099"/>
    <a:srgbClr val="000066"/>
    <a:srgbClr val="FFFF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731" autoAdjust="0"/>
    <p:restoredTop sz="94728" autoAdjust="0"/>
  </p:normalViewPr>
  <p:slideViewPr>
    <p:cSldViewPr snapToGrid="0">
      <p:cViewPr>
        <p:scale>
          <a:sx n="75" d="100"/>
          <a:sy n="75" d="100"/>
        </p:scale>
        <p:origin x="-492"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font" Target="fonts/font1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font" Target="fonts/font1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65" tIns="45933" rIns="91865" bIns="45933" numCol="1" anchor="t" anchorCtr="0" compatLnSpc="1">
            <a:prstTxWarp prst="textNoShape">
              <a:avLst/>
            </a:prstTxWarp>
          </a:bodyPr>
          <a:lstStyle>
            <a:lvl1pPr defTabSz="917575">
              <a:defRPr sz="1200"/>
            </a:lvl1pPr>
          </a:lstStyle>
          <a:p>
            <a:endParaRPr lang="en-US"/>
          </a:p>
        </p:txBody>
      </p:sp>
      <p:sp>
        <p:nvSpPr>
          <p:cNvPr id="9318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865" tIns="45933" rIns="91865" bIns="45933" numCol="1" anchor="t" anchorCtr="0" compatLnSpc="1">
            <a:prstTxWarp prst="textNoShape">
              <a:avLst/>
            </a:prstTxWarp>
          </a:bodyPr>
          <a:lstStyle>
            <a:lvl1pPr algn="r" defTabSz="917575">
              <a:defRPr sz="1200"/>
            </a:lvl1pPr>
          </a:lstStyle>
          <a:p>
            <a:endParaRPr lang="en-US"/>
          </a:p>
        </p:txBody>
      </p:sp>
      <p:sp>
        <p:nvSpPr>
          <p:cNvPr id="93188" name="Rectangle 4"/>
          <p:cNvSpPr>
            <a:spLocks noGrp="1" noChangeArrowheads="1"/>
          </p:cNvSpPr>
          <p:nvPr>
            <p:ph type="ftr" sz="quarter" idx="2"/>
          </p:nvPr>
        </p:nvSpPr>
        <p:spPr bwMode="auto">
          <a:xfrm>
            <a:off x="0" y="8758238"/>
            <a:ext cx="2971800" cy="460375"/>
          </a:xfrm>
          <a:prstGeom prst="rect">
            <a:avLst/>
          </a:prstGeom>
          <a:noFill/>
          <a:ln w="9525">
            <a:noFill/>
            <a:miter lim="800000"/>
            <a:headEnd/>
            <a:tailEnd/>
          </a:ln>
          <a:effectLst/>
        </p:spPr>
        <p:txBody>
          <a:bodyPr vert="horz" wrap="square" lIns="91865" tIns="45933" rIns="91865" bIns="45933" numCol="1" anchor="b" anchorCtr="0" compatLnSpc="1">
            <a:prstTxWarp prst="textNoShape">
              <a:avLst/>
            </a:prstTxWarp>
          </a:bodyPr>
          <a:lstStyle>
            <a:lvl1pPr defTabSz="917575">
              <a:defRPr sz="1200"/>
            </a:lvl1pPr>
          </a:lstStyle>
          <a:p>
            <a:endParaRPr lang="en-US"/>
          </a:p>
        </p:txBody>
      </p:sp>
      <p:sp>
        <p:nvSpPr>
          <p:cNvPr id="93189" name="Rectangle 5"/>
          <p:cNvSpPr>
            <a:spLocks noGrp="1" noChangeArrowheads="1"/>
          </p:cNvSpPr>
          <p:nvPr>
            <p:ph type="sldNum" sz="quarter" idx="3"/>
          </p:nvPr>
        </p:nvSpPr>
        <p:spPr bwMode="auto">
          <a:xfrm>
            <a:off x="3884613" y="8758238"/>
            <a:ext cx="2971800" cy="460375"/>
          </a:xfrm>
          <a:prstGeom prst="rect">
            <a:avLst/>
          </a:prstGeom>
          <a:noFill/>
          <a:ln w="9525">
            <a:noFill/>
            <a:miter lim="800000"/>
            <a:headEnd/>
            <a:tailEnd/>
          </a:ln>
          <a:effectLst/>
        </p:spPr>
        <p:txBody>
          <a:bodyPr vert="horz" wrap="square" lIns="91865" tIns="45933" rIns="91865" bIns="45933" numCol="1" anchor="b" anchorCtr="0" compatLnSpc="1">
            <a:prstTxWarp prst="textNoShape">
              <a:avLst/>
            </a:prstTxWarp>
          </a:bodyPr>
          <a:lstStyle>
            <a:lvl1pPr algn="r" defTabSz="917575">
              <a:defRPr sz="1200"/>
            </a:lvl1pPr>
          </a:lstStyle>
          <a:p>
            <a:fld id="{F2F21C4A-FE95-471F-850F-7561073785C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65" tIns="45933" rIns="91865" bIns="45933" numCol="1" anchor="t" anchorCtr="0" compatLnSpc="1">
            <a:prstTxWarp prst="textNoShape">
              <a:avLst/>
            </a:prstTxWarp>
          </a:bodyPr>
          <a:lstStyle>
            <a:lvl1pPr defTabSz="917575">
              <a:defRPr sz="1200"/>
            </a:lvl1pPr>
          </a:lstStyle>
          <a:p>
            <a:endParaRPr lang="es-ES_tradnl" altLang="en-US"/>
          </a:p>
        </p:txBody>
      </p:sp>
      <p:sp>
        <p:nvSpPr>
          <p:cNvPr id="3789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865" tIns="45933" rIns="91865" bIns="45933" numCol="1" anchor="t" anchorCtr="0" compatLnSpc="1">
            <a:prstTxWarp prst="textNoShape">
              <a:avLst/>
            </a:prstTxWarp>
          </a:bodyPr>
          <a:lstStyle>
            <a:lvl1pPr algn="r" defTabSz="917575">
              <a:defRPr sz="1200"/>
            </a:lvl1pPr>
          </a:lstStyle>
          <a:p>
            <a:endParaRPr lang="es-ES_tradnl" altLang="en-US"/>
          </a:p>
        </p:txBody>
      </p:sp>
      <p:sp>
        <p:nvSpPr>
          <p:cNvPr id="37892" name="Rectangle 4"/>
          <p:cNvSpPr>
            <a:spLocks noChangeArrowheads="1" noTextEdit="1"/>
          </p:cNvSpPr>
          <p:nvPr>
            <p:ph type="sldImg" idx="2"/>
          </p:nvPr>
        </p:nvSpPr>
        <p:spPr bwMode="auto">
          <a:xfrm>
            <a:off x="1123950" y="690563"/>
            <a:ext cx="4611688" cy="3459162"/>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914400" y="4379913"/>
            <a:ext cx="5029200" cy="4149725"/>
          </a:xfrm>
          <a:prstGeom prst="rect">
            <a:avLst/>
          </a:prstGeom>
          <a:noFill/>
          <a:ln w="9525">
            <a:noFill/>
            <a:miter lim="800000"/>
            <a:headEnd/>
            <a:tailEnd/>
          </a:ln>
          <a:effectLst/>
        </p:spPr>
        <p:txBody>
          <a:bodyPr vert="horz" wrap="square" lIns="91865" tIns="45933" rIns="91865" bIns="45933" numCol="1" anchor="t" anchorCtr="0" compatLnSpc="1">
            <a:prstTxWarp prst="textNoShape">
              <a:avLst/>
            </a:prstTxWarp>
          </a:bodyPr>
          <a:lstStyle/>
          <a:p>
            <a:pPr lvl="0"/>
            <a:r>
              <a:rPr lang="es-ES_tradnl" altLang="en-US" smtClean="0"/>
              <a:t>Click to edit Master text styles</a:t>
            </a:r>
          </a:p>
          <a:p>
            <a:pPr lvl="1"/>
            <a:r>
              <a:rPr lang="es-ES_tradnl" altLang="en-US" smtClean="0"/>
              <a:t>Second level</a:t>
            </a:r>
          </a:p>
          <a:p>
            <a:pPr lvl="2"/>
            <a:r>
              <a:rPr lang="es-ES_tradnl" altLang="en-US" smtClean="0"/>
              <a:t>Third level</a:t>
            </a:r>
          </a:p>
          <a:p>
            <a:pPr lvl="3"/>
            <a:r>
              <a:rPr lang="es-ES_tradnl" altLang="en-US" smtClean="0"/>
              <a:t>Fourth level</a:t>
            </a:r>
          </a:p>
          <a:p>
            <a:pPr lvl="4"/>
            <a:r>
              <a:rPr lang="es-ES_tradnl" altLang="en-US" smtClean="0"/>
              <a:t>Fifth level</a:t>
            </a:r>
          </a:p>
        </p:txBody>
      </p:sp>
      <p:sp>
        <p:nvSpPr>
          <p:cNvPr id="37894" name="Rectangle 6"/>
          <p:cNvSpPr>
            <a:spLocks noGrp="1" noChangeArrowheads="1"/>
          </p:cNvSpPr>
          <p:nvPr>
            <p:ph type="ftr" sz="quarter" idx="4"/>
          </p:nvPr>
        </p:nvSpPr>
        <p:spPr bwMode="auto">
          <a:xfrm>
            <a:off x="0" y="8759825"/>
            <a:ext cx="2971800" cy="460375"/>
          </a:xfrm>
          <a:prstGeom prst="rect">
            <a:avLst/>
          </a:prstGeom>
          <a:noFill/>
          <a:ln w="9525">
            <a:noFill/>
            <a:miter lim="800000"/>
            <a:headEnd/>
            <a:tailEnd/>
          </a:ln>
          <a:effectLst/>
        </p:spPr>
        <p:txBody>
          <a:bodyPr vert="horz" wrap="square" lIns="91865" tIns="45933" rIns="91865" bIns="45933" numCol="1" anchor="b" anchorCtr="0" compatLnSpc="1">
            <a:prstTxWarp prst="textNoShape">
              <a:avLst/>
            </a:prstTxWarp>
          </a:bodyPr>
          <a:lstStyle>
            <a:lvl1pPr defTabSz="917575">
              <a:defRPr sz="1200"/>
            </a:lvl1pPr>
          </a:lstStyle>
          <a:p>
            <a:endParaRPr lang="es-ES_tradnl" altLang="en-US"/>
          </a:p>
        </p:txBody>
      </p:sp>
      <p:sp>
        <p:nvSpPr>
          <p:cNvPr id="37895" name="Rectangle 7"/>
          <p:cNvSpPr>
            <a:spLocks noGrp="1" noChangeArrowheads="1"/>
          </p:cNvSpPr>
          <p:nvPr>
            <p:ph type="sldNum" sz="quarter" idx="5"/>
          </p:nvPr>
        </p:nvSpPr>
        <p:spPr bwMode="auto">
          <a:xfrm>
            <a:off x="3886200" y="8759825"/>
            <a:ext cx="2971800" cy="460375"/>
          </a:xfrm>
          <a:prstGeom prst="rect">
            <a:avLst/>
          </a:prstGeom>
          <a:noFill/>
          <a:ln w="9525">
            <a:noFill/>
            <a:miter lim="800000"/>
            <a:headEnd/>
            <a:tailEnd/>
          </a:ln>
          <a:effectLst/>
        </p:spPr>
        <p:txBody>
          <a:bodyPr vert="horz" wrap="square" lIns="91865" tIns="45933" rIns="91865" bIns="45933" numCol="1" anchor="b" anchorCtr="0" compatLnSpc="1">
            <a:prstTxWarp prst="textNoShape">
              <a:avLst/>
            </a:prstTxWarp>
          </a:bodyPr>
          <a:lstStyle>
            <a:lvl1pPr algn="r" defTabSz="917575">
              <a:defRPr sz="1200"/>
            </a:lvl1pPr>
          </a:lstStyle>
          <a:p>
            <a:fld id="{4FEB46BA-2E96-4960-AD63-19B7C42462DD}" type="slidenum">
              <a:rPr lang="es-ES_tradnl" altLang="en-US"/>
              <a:pPr/>
              <a:t>‹#›</a:t>
            </a:fld>
            <a:endParaRPr lang="es-ES_tradnl"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761B25-4483-4040-AD15-3EC404274231}" type="slidenum">
              <a:rPr lang="es-ES_tradnl" altLang="en-US"/>
              <a:pPr/>
              <a:t>1</a:t>
            </a:fld>
            <a:endParaRPr lang="es-ES_tradnl" alt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6B654-584F-497B-B949-72E06DF67994}" type="slidenum">
              <a:rPr lang="es-ES_tradnl" altLang="en-US"/>
              <a:pPr/>
              <a:t>11</a:t>
            </a:fld>
            <a:endParaRPr lang="es-ES_tradnl" altLang="en-US"/>
          </a:p>
        </p:txBody>
      </p:sp>
      <p:sp>
        <p:nvSpPr>
          <p:cNvPr id="209922" name="Rectangle 2"/>
          <p:cNvSpPr>
            <a:spLocks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05F389-E1AC-4921-908C-1264FBD8883B}" type="slidenum">
              <a:rPr lang="es-ES_tradnl" altLang="en-US"/>
              <a:pPr/>
              <a:t>17</a:t>
            </a:fld>
            <a:endParaRPr lang="es-ES_tradnl" alt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270" name="Rectangle 2054"/>
          <p:cNvSpPr>
            <a:spLocks noChangeArrowheads="1"/>
          </p:cNvSpPr>
          <p:nvPr/>
        </p:nvSpPr>
        <p:spPr bwMode="auto">
          <a:xfrm>
            <a:off x="6350" y="0"/>
            <a:ext cx="9148763" cy="6858000"/>
          </a:xfrm>
          <a:prstGeom prst="rect">
            <a:avLst/>
          </a:prstGeom>
          <a:solidFill>
            <a:srgbClr val="00004C"/>
          </a:solidFill>
          <a:ln w="9525">
            <a:solidFill>
              <a:schemeClr val="tx1"/>
            </a:solidFill>
            <a:miter lim="800000"/>
            <a:headEnd/>
            <a:tailEnd/>
          </a:ln>
          <a:effectLst/>
        </p:spPr>
        <p:txBody>
          <a:bodyPr wrap="none" anchor="ctr"/>
          <a:lstStyle/>
          <a:p>
            <a:endParaRPr lang="en-US"/>
          </a:p>
        </p:txBody>
      </p:sp>
      <p:grpSp>
        <p:nvGrpSpPr>
          <p:cNvPr id="11288" name="Group 2072"/>
          <p:cNvGrpSpPr>
            <a:grpSpLocks/>
          </p:cNvGrpSpPr>
          <p:nvPr userDrawn="1"/>
        </p:nvGrpSpPr>
        <p:grpSpPr bwMode="auto">
          <a:xfrm>
            <a:off x="6269038" y="25400"/>
            <a:ext cx="2836862" cy="2057400"/>
            <a:chOff x="3672" y="784"/>
            <a:chExt cx="2216" cy="1528"/>
          </a:xfrm>
        </p:grpSpPr>
        <p:pic>
          <p:nvPicPr>
            <p:cNvPr id="11278" name="Picture 2062"/>
            <p:cNvPicPr>
              <a:picLocks noChangeAspect="1" noChangeArrowheads="1"/>
            </p:cNvPicPr>
            <p:nvPr userDrawn="1"/>
          </p:nvPicPr>
          <p:blipFill>
            <a:blip r:embed="rId2" cstate="print">
              <a:clrChange>
                <a:clrFrom>
                  <a:srgbClr val="01004C"/>
                </a:clrFrom>
                <a:clrTo>
                  <a:srgbClr val="01004C">
                    <a:alpha val="0"/>
                  </a:srgbClr>
                </a:clrTo>
              </a:clrChange>
            </a:blip>
            <a:srcRect/>
            <a:stretch>
              <a:fillRect/>
            </a:stretch>
          </p:blipFill>
          <p:spPr bwMode="auto">
            <a:xfrm>
              <a:off x="3720" y="903"/>
              <a:ext cx="2140" cy="1409"/>
            </a:xfrm>
            <a:prstGeom prst="rect">
              <a:avLst/>
            </a:prstGeom>
            <a:noFill/>
          </p:spPr>
        </p:pic>
        <p:sp>
          <p:nvSpPr>
            <p:cNvPr id="11279" name="Rectangle 2063"/>
            <p:cNvSpPr>
              <a:spLocks noChangeArrowheads="1"/>
            </p:cNvSpPr>
            <p:nvPr userDrawn="1"/>
          </p:nvSpPr>
          <p:spPr bwMode="auto">
            <a:xfrm>
              <a:off x="3672" y="784"/>
              <a:ext cx="2216" cy="140"/>
            </a:xfrm>
            <a:prstGeom prst="rect">
              <a:avLst/>
            </a:prstGeom>
            <a:solidFill>
              <a:srgbClr val="00004C"/>
            </a:solidFill>
            <a:ln w="9525">
              <a:noFill/>
              <a:miter lim="800000"/>
              <a:headEnd/>
              <a:tailEnd/>
            </a:ln>
            <a:effectLst/>
          </p:spPr>
          <p:txBody>
            <a:bodyPr wrap="none" anchor="ctr"/>
            <a:lstStyle/>
            <a:p>
              <a:endParaRPr lang="en-US"/>
            </a:p>
          </p:txBody>
        </p:sp>
      </p:grpSp>
      <p:sp>
        <p:nvSpPr>
          <p:cNvPr id="11289" name="Rectangle 2073"/>
          <p:cNvSpPr>
            <a:spLocks noChangeArrowheads="1"/>
          </p:cNvSpPr>
          <p:nvPr/>
        </p:nvSpPr>
        <p:spPr bwMode="auto">
          <a:xfrm rot="-5400000">
            <a:off x="4582319" y="2375694"/>
            <a:ext cx="31750" cy="8777288"/>
          </a:xfrm>
          <a:prstGeom prst="rect">
            <a:avLst/>
          </a:prstGeom>
          <a:solidFill>
            <a:srgbClr val="FF0000"/>
          </a:solidFill>
          <a:ln w="6350">
            <a:solidFill>
              <a:srgbClr val="FF0000"/>
            </a:solidFill>
            <a:miter lim="800000"/>
            <a:headEnd/>
            <a:tailEnd/>
          </a:ln>
          <a:effectLst/>
        </p:spPr>
        <p:txBody>
          <a:bodyPr wrap="none" anchor="ctr"/>
          <a:lstStyle/>
          <a:p>
            <a:endParaRPr lang="en-US"/>
          </a:p>
        </p:txBody>
      </p:sp>
      <p:sp>
        <p:nvSpPr>
          <p:cNvPr id="11290" name="Text Box 2074"/>
          <p:cNvSpPr txBox="1">
            <a:spLocks noChangeArrowheads="1"/>
          </p:cNvSpPr>
          <p:nvPr/>
        </p:nvSpPr>
        <p:spPr bwMode="auto">
          <a:xfrm>
            <a:off x="6107113" y="6480175"/>
            <a:ext cx="2962275" cy="257175"/>
          </a:xfrm>
          <a:prstGeom prst="rect">
            <a:avLst/>
          </a:prstGeom>
          <a:noFill/>
          <a:ln w="6350">
            <a:noFill/>
            <a:miter lim="800000"/>
            <a:headEnd/>
            <a:tailEnd/>
          </a:ln>
          <a:effectLst/>
        </p:spPr>
        <p:txBody>
          <a:bodyPr anchorCtr="1">
            <a:spAutoFit/>
          </a:bodyPr>
          <a:lstStyle/>
          <a:p>
            <a:pPr algn="just">
              <a:lnSpc>
                <a:spcPct val="90000"/>
              </a:lnSpc>
              <a:spcBef>
                <a:spcPct val="5000"/>
              </a:spcBef>
              <a:spcAft>
                <a:spcPct val="5000"/>
              </a:spcAft>
            </a:pPr>
            <a:r>
              <a:rPr lang="en-US" altLang="en-US" sz="1200">
                <a:solidFill>
                  <a:schemeClr val="bg1"/>
                </a:solidFill>
                <a:latin typeface="Helvetica" pitchFamily="34" charset="0"/>
              </a:rPr>
              <a:t>Hipotecaria Su Casita S.A. de C.V.</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6350" y="0"/>
            <a:ext cx="9148763" cy="6858000"/>
          </a:xfrm>
          <a:prstGeom prst="rect">
            <a:avLst/>
          </a:prstGeom>
          <a:solidFill>
            <a:srgbClr val="00004C"/>
          </a:solidFill>
          <a:ln w="9525">
            <a:solidFill>
              <a:schemeClr val="tx1"/>
            </a:solidFill>
            <a:miter lim="800000"/>
            <a:headEnd/>
            <a:tailEnd/>
          </a:ln>
          <a:effectLst/>
        </p:spPr>
        <p:txBody>
          <a:bodyPr wrap="none" anchor="ctr"/>
          <a:lstStyle/>
          <a:p>
            <a:endParaRPr lang="en-US"/>
          </a:p>
        </p:txBody>
      </p:sp>
      <p:sp>
        <p:nvSpPr>
          <p:cNvPr id="1044" name="Rectangle 20"/>
          <p:cNvSpPr>
            <a:spLocks noChangeArrowheads="1"/>
          </p:cNvSpPr>
          <p:nvPr/>
        </p:nvSpPr>
        <p:spPr bwMode="auto">
          <a:xfrm rot="-5400000">
            <a:off x="4582319" y="2375694"/>
            <a:ext cx="31750" cy="8777288"/>
          </a:xfrm>
          <a:prstGeom prst="rect">
            <a:avLst/>
          </a:prstGeom>
          <a:solidFill>
            <a:srgbClr val="FF0000"/>
          </a:solidFill>
          <a:ln w="6350">
            <a:solidFill>
              <a:srgbClr val="FF0000"/>
            </a:solidFill>
            <a:miter lim="800000"/>
            <a:headEnd/>
            <a:tailEnd/>
          </a:ln>
          <a:effectLst/>
        </p:spPr>
        <p:txBody>
          <a:bodyPr wrap="none" anchor="ctr"/>
          <a:lstStyle/>
          <a:p>
            <a:endParaRPr lang="en-US"/>
          </a:p>
        </p:txBody>
      </p:sp>
      <p:sp>
        <p:nvSpPr>
          <p:cNvPr id="1045" name="Text Box 21"/>
          <p:cNvSpPr txBox="1">
            <a:spLocks noChangeArrowheads="1"/>
          </p:cNvSpPr>
          <p:nvPr/>
        </p:nvSpPr>
        <p:spPr bwMode="auto">
          <a:xfrm>
            <a:off x="6107113" y="6480175"/>
            <a:ext cx="2962275" cy="257175"/>
          </a:xfrm>
          <a:prstGeom prst="rect">
            <a:avLst/>
          </a:prstGeom>
          <a:noFill/>
          <a:ln w="6350">
            <a:noFill/>
            <a:miter lim="800000"/>
            <a:headEnd/>
            <a:tailEnd/>
          </a:ln>
          <a:effectLst/>
        </p:spPr>
        <p:txBody>
          <a:bodyPr anchorCtr="1">
            <a:spAutoFit/>
          </a:bodyPr>
          <a:lstStyle/>
          <a:p>
            <a:pPr algn="just">
              <a:lnSpc>
                <a:spcPct val="90000"/>
              </a:lnSpc>
              <a:spcBef>
                <a:spcPct val="5000"/>
              </a:spcBef>
              <a:spcAft>
                <a:spcPct val="5000"/>
              </a:spcAft>
            </a:pPr>
            <a:r>
              <a:rPr lang="en-US" altLang="en-US" sz="1200">
                <a:solidFill>
                  <a:schemeClr val="bg1"/>
                </a:solidFill>
                <a:latin typeface="Helvetica" pitchFamily="34" charset="0"/>
              </a:rPr>
              <a:t>Hipotecaria Su Casita S.A. de C.V.</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r" rtl="0" eaLnBrk="0" fontAlgn="base" hangingPunct="0">
        <a:spcBef>
          <a:spcPct val="0"/>
        </a:spcBef>
        <a:spcAft>
          <a:spcPct val="0"/>
        </a:spcAft>
        <a:defRPr sz="3600" b="1">
          <a:solidFill>
            <a:srgbClr val="000066"/>
          </a:solidFill>
          <a:latin typeface="+mj-lt"/>
          <a:ea typeface="+mj-ea"/>
          <a:cs typeface="+mj-cs"/>
        </a:defRPr>
      </a:lvl1pPr>
      <a:lvl2pPr algn="r" rtl="0" eaLnBrk="0" fontAlgn="base" hangingPunct="0">
        <a:spcBef>
          <a:spcPct val="0"/>
        </a:spcBef>
        <a:spcAft>
          <a:spcPct val="0"/>
        </a:spcAft>
        <a:defRPr sz="3600" b="1">
          <a:solidFill>
            <a:srgbClr val="000066"/>
          </a:solidFill>
          <a:latin typeface="Helvetica" pitchFamily="34" charset="0"/>
        </a:defRPr>
      </a:lvl2pPr>
      <a:lvl3pPr algn="r" rtl="0" eaLnBrk="0" fontAlgn="base" hangingPunct="0">
        <a:spcBef>
          <a:spcPct val="0"/>
        </a:spcBef>
        <a:spcAft>
          <a:spcPct val="0"/>
        </a:spcAft>
        <a:defRPr sz="3600" b="1">
          <a:solidFill>
            <a:srgbClr val="000066"/>
          </a:solidFill>
          <a:latin typeface="Helvetica" pitchFamily="34" charset="0"/>
        </a:defRPr>
      </a:lvl3pPr>
      <a:lvl4pPr algn="r" rtl="0" eaLnBrk="0" fontAlgn="base" hangingPunct="0">
        <a:spcBef>
          <a:spcPct val="0"/>
        </a:spcBef>
        <a:spcAft>
          <a:spcPct val="0"/>
        </a:spcAft>
        <a:defRPr sz="3600" b="1">
          <a:solidFill>
            <a:srgbClr val="000066"/>
          </a:solidFill>
          <a:latin typeface="Helvetica" pitchFamily="34" charset="0"/>
        </a:defRPr>
      </a:lvl4pPr>
      <a:lvl5pPr algn="r" rtl="0" eaLnBrk="0" fontAlgn="base" hangingPunct="0">
        <a:spcBef>
          <a:spcPct val="0"/>
        </a:spcBef>
        <a:spcAft>
          <a:spcPct val="0"/>
        </a:spcAft>
        <a:defRPr sz="3600" b="1">
          <a:solidFill>
            <a:srgbClr val="000066"/>
          </a:solidFill>
          <a:latin typeface="Helvetica" pitchFamily="34" charset="0"/>
        </a:defRPr>
      </a:lvl5pPr>
      <a:lvl6pPr marL="457200" algn="r" rtl="0" eaLnBrk="0" fontAlgn="base" hangingPunct="0">
        <a:spcBef>
          <a:spcPct val="0"/>
        </a:spcBef>
        <a:spcAft>
          <a:spcPct val="0"/>
        </a:spcAft>
        <a:defRPr sz="3600" b="1">
          <a:solidFill>
            <a:srgbClr val="000066"/>
          </a:solidFill>
          <a:latin typeface="Helvetica" pitchFamily="34" charset="0"/>
        </a:defRPr>
      </a:lvl6pPr>
      <a:lvl7pPr marL="914400" algn="r" rtl="0" eaLnBrk="0" fontAlgn="base" hangingPunct="0">
        <a:spcBef>
          <a:spcPct val="0"/>
        </a:spcBef>
        <a:spcAft>
          <a:spcPct val="0"/>
        </a:spcAft>
        <a:defRPr sz="3600" b="1">
          <a:solidFill>
            <a:srgbClr val="000066"/>
          </a:solidFill>
          <a:latin typeface="Helvetica" pitchFamily="34" charset="0"/>
        </a:defRPr>
      </a:lvl7pPr>
      <a:lvl8pPr marL="1371600" algn="r" rtl="0" eaLnBrk="0" fontAlgn="base" hangingPunct="0">
        <a:spcBef>
          <a:spcPct val="0"/>
        </a:spcBef>
        <a:spcAft>
          <a:spcPct val="0"/>
        </a:spcAft>
        <a:defRPr sz="3600" b="1">
          <a:solidFill>
            <a:srgbClr val="000066"/>
          </a:solidFill>
          <a:latin typeface="Helvetica" pitchFamily="34" charset="0"/>
        </a:defRPr>
      </a:lvl8pPr>
      <a:lvl9pPr marL="1828800" algn="r" rtl="0" eaLnBrk="0" fontAlgn="base" hangingPunct="0">
        <a:spcBef>
          <a:spcPct val="0"/>
        </a:spcBef>
        <a:spcAft>
          <a:spcPct val="0"/>
        </a:spcAft>
        <a:defRPr sz="3600" b="1">
          <a:solidFill>
            <a:srgbClr val="000066"/>
          </a:solidFill>
          <a:latin typeface="Helvetica" pitchFamily="34" charset="0"/>
        </a:defRPr>
      </a:lvl9pPr>
    </p:titleStyle>
    <p:bodyStyle>
      <a:lvl1pPr marL="342900" indent="-342900" algn="just"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just" rtl="0" eaLnBrk="0" fontAlgn="base" hangingPunct="0">
        <a:spcBef>
          <a:spcPct val="20000"/>
        </a:spcBef>
        <a:spcAft>
          <a:spcPct val="0"/>
        </a:spcAft>
        <a:buChar char="–"/>
        <a:defRPr sz="2000">
          <a:solidFill>
            <a:schemeClr val="bg1"/>
          </a:solidFill>
          <a:latin typeface="+mn-lt"/>
        </a:defRPr>
      </a:lvl2pPr>
      <a:lvl3pPr marL="1143000" indent="-228600" algn="just" rtl="0" eaLnBrk="0" fontAlgn="base" hangingPunct="0">
        <a:spcBef>
          <a:spcPct val="20000"/>
        </a:spcBef>
        <a:spcAft>
          <a:spcPct val="0"/>
        </a:spcAft>
        <a:buChar char="•"/>
        <a:defRPr>
          <a:solidFill>
            <a:schemeClr val="bg1"/>
          </a:solidFill>
          <a:latin typeface="+mn-lt"/>
        </a:defRPr>
      </a:lvl3pPr>
      <a:lvl4pPr marL="1600200" indent="-228600" algn="just" rtl="0" eaLnBrk="0" fontAlgn="base" hangingPunct="0">
        <a:spcBef>
          <a:spcPct val="20000"/>
        </a:spcBef>
        <a:spcAft>
          <a:spcPct val="0"/>
        </a:spcAft>
        <a:buChar char="–"/>
        <a:defRPr sz="1600">
          <a:solidFill>
            <a:schemeClr val="bg1"/>
          </a:solidFill>
          <a:latin typeface="+mn-lt"/>
        </a:defRPr>
      </a:lvl4pPr>
      <a:lvl5pPr marL="2057400" indent="-228600" algn="just" rtl="0" eaLnBrk="0" fontAlgn="base" hangingPunct="0">
        <a:spcBef>
          <a:spcPct val="20000"/>
        </a:spcBef>
        <a:spcAft>
          <a:spcPct val="0"/>
        </a:spcAft>
        <a:buChar char="»"/>
        <a:defRPr sz="1400">
          <a:solidFill>
            <a:schemeClr val="bg1"/>
          </a:solidFill>
          <a:latin typeface="+mn-lt"/>
        </a:defRPr>
      </a:lvl5pPr>
      <a:lvl6pPr marL="2514600" indent="-228600" algn="just" rtl="0" eaLnBrk="0" fontAlgn="base" hangingPunct="0">
        <a:spcBef>
          <a:spcPct val="20000"/>
        </a:spcBef>
        <a:spcAft>
          <a:spcPct val="0"/>
        </a:spcAft>
        <a:buChar char="»"/>
        <a:defRPr sz="1400">
          <a:solidFill>
            <a:schemeClr val="bg1"/>
          </a:solidFill>
          <a:latin typeface="+mn-lt"/>
        </a:defRPr>
      </a:lvl6pPr>
      <a:lvl7pPr marL="2971800" indent="-228600" algn="just" rtl="0" eaLnBrk="0" fontAlgn="base" hangingPunct="0">
        <a:spcBef>
          <a:spcPct val="20000"/>
        </a:spcBef>
        <a:spcAft>
          <a:spcPct val="0"/>
        </a:spcAft>
        <a:buChar char="»"/>
        <a:defRPr sz="1400">
          <a:solidFill>
            <a:schemeClr val="bg1"/>
          </a:solidFill>
          <a:latin typeface="+mn-lt"/>
        </a:defRPr>
      </a:lvl7pPr>
      <a:lvl8pPr marL="3429000" indent="-228600" algn="just" rtl="0" eaLnBrk="0" fontAlgn="base" hangingPunct="0">
        <a:spcBef>
          <a:spcPct val="20000"/>
        </a:spcBef>
        <a:spcAft>
          <a:spcPct val="0"/>
        </a:spcAft>
        <a:buChar char="»"/>
        <a:defRPr sz="1400">
          <a:solidFill>
            <a:schemeClr val="bg1"/>
          </a:solidFill>
          <a:latin typeface="+mn-lt"/>
        </a:defRPr>
      </a:lvl8pPr>
      <a:lvl9pPr marL="3886200" indent="-228600" algn="just" rtl="0" eaLnBrk="0" fontAlgn="base" hangingPunct="0">
        <a:spcBef>
          <a:spcPct val="20000"/>
        </a:spcBef>
        <a:spcAft>
          <a:spcPct val="0"/>
        </a:spcAft>
        <a:buChar char="»"/>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mailto:mzaltzman@sucasita.com.m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 name="Text Box 532"/>
          <p:cNvSpPr txBox="1">
            <a:spLocks noChangeArrowheads="1"/>
          </p:cNvSpPr>
          <p:nvPr/>
        </p:nvSpPr>
        <p:spPr bwMode="auto">
          <a:xfrm>
            <a:off x="795338" y="2265363"/>
            <a:ext cx="7650162" cy="4313237"/>
          </a:xfrm>
          <a:prstGeom prst="rect">
            <a:avLst/>
          </a:prstGeom>
          <a:noFill/>
          <a:ln w="9525">
            <a:noFill/>
            <a:miter lim="800000"/>
            <a:headEnd/>
            <a:tailEnd/>
          </a:ln>
          <a:effectLst/>
        </p:spPr>
        <p:txBody>
          <a:bodyPr>
            <a:spAutoFit/>
          </a:bodyPr>
          <a:lstStyle/>
          <a:p>
            <a:pPr algn="ctr">
              <a:lnSpc>
                <a:spcPct val="90000"/>
              </a:lnSpc>
            </a:pPr>
            <a:r>
              <a:rPr lang="en-US" altLang="zh-CN" sz="3600" b="1">
                <a:solidFill>
                  <a:schemeClr val="bg1"/>
                </a:solidFill>
                <a:ea typeface="SimSun" pitchFamily="2" charset="-122"/>
              </a:rPr>
              <a:t>Las Entidades Financieras no Tradicionales como alternativa en la  estrategia para ingresar a mercados no atendidos </a:t>
            </a:r>
          </a:p>
          <a:p>
            <a:pPr algn="ctr">
              <a:lnSpc>
                <a:spcPct val="90000"/>
              </a:lnSpc>
            </a:pPr>
            <a:endParaRPr lang="en-US" altLang="zh-CN" sz="3600" b="1">
              <a:solidFill>
                <a:schemeClr val="bg1"/>
              </a:solidFill>
              <a:ea typeface="SimSun" pitchFamily="2" charset="-122"/>
            </a:endParaRPr>
          </a:p>
          <a:p>
            <a:pPr algn="ctr">
              <a:lnSpc>
                <a:spcPct val="90000"/>
              </a:lnSpc>
            </a:pPr>
            <a:r>
              <a:rPr lang="en-US" b="1" i="1">
                <a:solidFill>
                  <a:schemeClr val="bg1"/>
                </a:solidFill>
              </a:rPr>
              <a:t>“</a:t>
            </a:r>
            <a:r>
              <a:rPr lang="es-ES" b="1" i="1">
                <a:solidFill>
                  <a:schemeClr val="bg1"/>
                </a:solidFill>
              </a:rPr>
              <a:t>Encuentro de Ideas para el Desarrollo de Mercados de Vivienda Inclusivos- Cartagena de Indias, Colombia.</a:t>
            </a:r>
            <a:r>
              <a:rPr lang="en-US" b="1" i="1">
                <a:solidFill>
                  <a:schemeClr val="bg1"/>
                </a:solidFill>
              </a:rPr>
              <a:t>”</a:t>
            </a:r>
          </a:p>
          <a:p>
            <a:pPr algn="ctr"/>
            <a:endParaRPr lang="en-US" b="1" i="1">
              <a:solidFill>
                <a:schemeClr val="bg1"/>
              </a:solidFill>
            </a:endParaRPr>
          </a:p>
          <a:p>
            <a:pPr algn="ctr"/>
            <a:r>
              <a:rPr lang="en-US" b="1" i="1">
                <a:solidFill>
                  <a:schemeClr val="bg1"/>
                </a:solidFill>
              </a:rPr>
              <a:t>Diciembre 3 a 5, 2007</a:t>
            </a:r>
          </a:p>
          <a:p>
            <a:pPr algn="ctr"/>
            <a:endParaRPr lang="es-E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s-AR">
                <a:solidFill>
                  <a:srgbClr val="FF0000"/>
                </a:solidFill>
                <a:latin typeface="Arial" pitchFamily="34" charset="0"/>
              </a:rPr>
              <a:t>Buró de Crédito</a:t>
            </a:r>
          </a:p>
        </p:txBody>
      </p:sp>
      <p:sp>
        <p:nvSpPr>
          <p:cNvPr id="178179" name="Rectangle 3"/>
          <p:cNvSpPr>
            <a:spLocks noGrp="1" noChangeArrowheads="1"/>
          </p:cNvSpPr>
          <p:nvPr>
            <p:ph type="body" idx="1"/>
          </p:nvPr>
        </p:nvSpPr>
        <p:spPr bwMode="auto">
          <a:xfrm>
            <a:off x="457200" y="1000125"/>
            <a:ext cx="8461375" cy="3038475"/>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endParaRPr lang="es-AR" sz="2000"/>
          </a:p>
          <a:p>
            <a:pPr>
              <a:lnSpc>
                <a:spcPct val="80000"/>
              </a:lnSpc>
            </a:pPr>
            <a:r>
              <a:rPr lang="es-AR" sz="2000"/>
              <a:t>La solicitud de crédito de Su Casita requiere de información proporcionada por el </a:t>
            </a:r>
            <a:r>
              <a:rPr lang="es-AR" sz="2000" b="1">
                <a:solidFill>
                  <a:srgbClr val="FFFF00"/>
                </a:solidFill>
              </a:rPr>
              <a:t>buró de crédito;</a:t>
            </a:r>
            <a:r>
              <a:rPr lang="es-AR" sz="2000"/>
              <a:t> </a:t>
            </a:r>
          </a:p>
          <a:p>
            <a:pPr>
              <a:lnSpc>
                <a:spcPct val="80000"/>
              </a:lnSpc>
            </a:pPr>
            <a:r>
              <a:rPr lang="es-AR" sz="2000"/>
              <a:t>Antes de 1997,  30% de los solicitantes se les podía encontrar en la base de datos del BC;</a:t>
            </a:r>
          </a:p>
          <a:p>
            <a:pPr>
              <a:lnSpc>
                <a:spcPct val="80000"/>
              </a:lnSpc>
            </a:pPr>
            <a:r>
              <a:rPr lang="es-AR" sz="2000"/>
              <a:t>A partir de  2005, el </a:t>
            </a:r>
            <a:r>
              <a:rPr lang="es-AR" sz="2000" b="1" i="1">
                <a:solidFill>
                  <a:srgbClr val="FFFF00"/>
                </a:solidFill>
              </a:rPr>
              <a:t>hit ratio</a:t>
            </a:r>
            <a:r>
              <a:rPr lang="es-AR" sz="2000"/>
              <a:t> es de más del  </a:t>
            </a:r>
            <a:r>
              <a:rPr lang="es-AR" sz="2000" u="sng"/>
              <a:t>80%;</a:t>
            </a:r>
          </a:p>
          <a:p>
            <a:pPr>
              <a:lnSpc>
                <a:spcPct val="80000"/>
              </a:lnSpc>
            </a:pPr>
            <a:r>
              <a:rPr lang="es-AR" sz="2000"/>
              <a:t>La información que proporciona el BC es </a:t>
            </a:r>
            <a:r>
              <a:rPr lang="es-AR" sz="2000" b="1">
                <a:solidFill>
                  <a:srgbClr val="FFFF00"/>
                </a:solidFill>
              </a:rPr>
              <a:t>crítica </a:t>
            </a:r>
            <a:r>
              <a:rPr lang="es-AR" sz="2000"/>
              <a:t>para producir un modelo confiable de  </a:t>
            </a:r>
            <a:r>
              <a:rPr lang="es-AR" sz="2000" b="1" i="1">
                <a:solidFill>
                  <a:srgbClr val="FFFF00"/>
                </a:solidFill>
              </a:rPr>
              <a:t>credit</a:t>
            </a:r>
            <a:r>
              <a:rPr lang="es-AR" sz="2000" i="1"/>
              <a:t> </a:t>
            </a:r>
            <a:r>
              <a:rPr lang="es-AR" sz="2000" b="1" i="1">
                <a:solidFill>
                  <a:srgbClr val="FFFF00"/>
                </a:solidFill>
              </a:rPr>
              <a:t>scoring</a:t>
            </a:r>
            <a:r>
              <a:rPr lang="es-AR" sz="2000"/>
              <a:t> ya que la información de originación en el mercado informal  no es confiable y a veces no está disponible;</a:t>
            </a:r>
          </a:p>
          <a:p>
            <a:pPr>
              <a:lnSpc>
                <a:spcPct val="80000"/>
              </a:lnSpc>
            </a:pPr>
            <a:r>
              <a:rPr lang="es-AR" sz="2000"/>
              <a:t>El score por comportamiento de pago es la mejor alternativa en el sector informal.</a:t>
            </a:r>
          </a:p>
        </p:txBody>
      </p:sp>
      <p:sp>
        <p:nvSpPr>
          <p:cNvPr id="178180" name="Text Box 4"/>
          <p:cNvSpPr txBox="1">
            <a:spLocks noChangeArrowheads="1"/>
          </p:cNvSpPr>
          <p:nvPr/>
        </p:nvSpPr>
        <p:spPr bwMode="auto">
          <a:xfrm>
            <a:off x="727075" y="4868863"/>
            <a:ext cx="1260475" cy="925512"/>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HSC </a:t>
            </a:r>
            <a:r>
              <a:rPr lang="es-EC" sz="1800">
                <a:solidFill>
                  <a:schemeClr val="bg1"/>
                </a:solidFill>
                <a:latin typeface="Arial Narrow" pitchFamily="34" charset="0"/>
              </a:rPr>
              <a:t>sucursal</a:t>
            </a:r>
            <a:r>
              <a:rPr lang="en-US" sz="1800">
                <a:solidFill>
                  <a:schemeClr val="bg1"/>
                </a:solidFill>
                <a:latin typeface="Arial Narrow" pitchFamily="34" charset="0"/>
              </a:rPr>
              <a:t> de originación</a:t>
            </a:r>
          </a:p>
        </p:txBody>
      </p:sp>
      <p:sp>
        <p:nvSpPr>
          <p:cNvPr id="178182" name="AutoShape 6"/>
          <p:cNvSpPr>
            <a:spLocks noChangeArrowheads="1"/>
          </p:cNvSpPr>
          <p:nvPr/>
        </p:nvSpPr>
        <p:spPr bwMode="auto">
          <a:xfrm>
            <a:off x="2236788" y="4752975"/>
            <a:ext cx="1597025" cy="1160463"/>
          </a:xfrm>
          <a:prstGeom prst="flowChartDecision">
            <a:avLst/>
          </a:prstGeom>
          <a:noFill/>
          <a:ln w="9525">
            <a:solidFill>
              <a:schemeClr val="bg1"/>
            </a:solidFill>
            <a:miter lim="800000"/>
            <a:headEnd/>
            <a:tailEnd/>
          </a:ln>
          <a:effectLst/>
        </p:spPr>
        <p:txBody>
          <a:bodyPr wrap="none" anchor="ctr"/>
          <a:lstStyle/>
          <a:p>
            <a:pPr algn="ctr"/>
            <a:r>
              <a:rPr lang="en-US" sz="1800">
                <a:solidFill>
                  <a:schemeClr val="bg1"/>
                </a:solidFill>
              </a:rPr>
              <a:t>Buró de </a:t>
            </a:r>
            <a:br>
              <a:rPr lang="en-US" sz="1800">
                <a:solidFill>
                  <a:schemeClr val="bg1"/>
                </a:solidFill>
              </a:rPr>
            </a:br>
            <a:r>
              <a:rPr lang="en-US" sz="1800">
                <a:solidFill>
                  <a:schemeClr val="bg1"/>
                </a:solidFill>
              </a:rPr>
              <a:t>Crédito</a:t>
            </a:r>
          </a:p>
        </p:txBody>
      </p:sp>
      <p:sp>
        <p:nvSpPr>
          <p:cNvPr id="178185" name="Text Box 9"/>
          <p:cNvSpPr txBox="1">
            <a:spLocks noChangeArrowheads="1"/>
          </p:cNvSpPr>
          <p:nvPr/>
        </p:nvSpPr>
        <p:spPr bwMode="auto">
          <a:xfrm>
            <a:off x="4206875" y="5006975"/>
            <a:ext cx="1260475" cy="650875"/>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HSC Credit Score</a:t>
            </a:r>
          </a:p>
        </p:txBody>
      </p:sp>
      <p:sp>
        <p:nvSpPr>
          <p:cNvPr id="178186" name="AutoShape 10"/>
          <p:cNvSpPr>
            <a:spLocks noChangeArrowheads="1"/>
          </p:cNvSpPr>
          <p:nvPr/>
        </p:nvSpPr>
        <p:spPr bwMode="auto">
          <a:xfrm>
            <a:off x="5849938" y="4751388"/>
            <a:ext cx="1597025" cy="1160462"/>
          </a:xfrm>
          <a:prstGeom prst="flowChartDecision">
            <a:avLst/>
          </a:prstGeom>
          <a:noFill/>
          <a:ln w="9525">
            <a:solidFill>
              <a:schemeClr val="bg1"/>
            </a:solidFill>
            <a:miter lim="800000"/>
            <a:headEnd/>
            <a:tailEnd/>
          </a:ln>
          <a:effectLst/>
        </p:spPr>
        <p:txBody>
          <a:bodyPr wrap="none" anchor="ctr"/>
          <a:lstStyle/>
          <a:p>
            <a:pPr algn="ctr"/>
            <a:r>
              <a:rPr lang="en-US" sz="1800">
                <a:solidFill>
                  <a:schemeClr val="bg1"/>
                </a:solidFill>
              </a:rPr>
              <a:t>SHF Credit</a:t>
            </a:r>
          </a:p>
          <a:p>
            <a:pPr algn="ctr"/>
            <a:r>
              <a:rPr lang="en-US" sz="1800">
                <a:solidFill>
                  <a:schemeClr val="bg1"/>
                </a:solidFill>
              </a:rPr>
              <a:t> Score</a:t>
            </a:r>
          </a:p>
        </p:txBody>
      </p:sp>
      <p:sp>
        <p:nvSpPr>
          <p:cNvPr id="178187" name="Text Box 11"/>
          <p:cNvSpPr txBox="1">
            <a:spLocks noChangeArrowheads="1"/>
          </p:cNvSpPr>
          <p:nvPr/>
        </p:nvSpPr>
        <p:spPr bwMode="auto">
          <a:xfrm>
            <a:off x="7670800" y="5006975"/>
            <a:ext cx="1260475" cy="650875"/>
          </a:xfrm>
          <a:prstGeom prst="rect">
            <a:avLst/>
          </a:prstGeom>
          <a:noFill/>
          <a:ln w="9525">
            <a:solidFill>
              <a:schemeClr val="bg1"/>
            </a:solidFill>
            <a:miter lim="800000"/>
            <a:headEnd/>
            <a:tailEnd/>
          </a:ln>
          <a:effectLst/>
        </p:spPr>
        <p:txBody>
          <a:bodyPr>
            <a:spAutoFit/>
          </a:bodyPr>
          <a:lstStyle/>
          <a:p>
            <a:pPr algn="ctr"/>
            <a:r>
              <a:rPr lang="es-AR" sz="1800">
                <a:solidFill>
                  <a:schemeClr val="bg1"/>
                </a:solidFill>
                <a:latin typeface="Arial Narrow" pitchFamily="34" charset="0"/>
              </a:rPr>
              <a:t>Requisición de fondos</a:t>
            </a:r>
          </a:p>
        </p:txBody>
      </p:sp>
      <p:cxnSp>
        <p:nvCxnSpPr>
          <p:cNvPr id="178188" name="AutoShape 12"/>
          <p:cNvCxnSpPr>
            <a:cxnSpLocks noChangeShapeType="1"/>
            <a:stCxn id="178180" idx="3"/>
            <a:endCxn id="178182" idx="1"/>
          </p:cNvCxnSpPr>
          <p:nvPr/>
        </p:nvCxnSpPr>
        <p:spPr bwMode="auto">
          <a:xfrm>
            <a:off x="1987550" y="5332413"/>
            <a:ext cx="249238" cy="1587"/>
          </a:xfrm>
          <a:prstGeom prst="straightConnector1">
            <a:avLst/>
          </a:prstGeom>
          <a:noFill/>
          <a:ln w="9525">
            <a:solidFill>
              <a:schemeClr val="bg1"/>
            </a:solidFill>
            <a:round/>
            <a:headEnd/>
            <a:tailEnd type="triangle" w="med" len="med"/>
          </a:ln>
          <a:effectLst/>
        </p:spPr>
      </p:cxnSp>
      <p:cxnSp>
        <p:nvCxnSpPr>
          <p:cNvPr id="178189" name="AutoShape 13"/>
          <p:cNvCxnSpPr>
            <a:cxnSpLocks noChangeShapeType="1"/>
            <a:stCxn id="178182" idx="3"/>
            <a:endCxn id="178185" idx="1"/>
          </p:cNvCxnSpPr>
          <p:nvPr/>
        </p:nvCxnSpPr>
        <p:spPr bwMode="auto">
          <a:xfrm flipV="1">
            <a:off x="3833813" y="5332413"/>
            <a:ext cx="373062" cy="1587"/>
          </a:xfrm>
          <a:prstGeom prst="straightConnector1">
            <a:avLst/>
          </a:prstGeom>
          <a:noFill/>
          <a:ln w="9525">
            <a:solidFill>
              <a:schemeClr val="bg1"/>
            </a:solidFill>
            <a:round/>
            <a:headEnd/>
            <a:tailEnd type="triangle" w="med" len="med"/>
          </a:ln>
          <a:effectLst/>
        </p:spPr>
      </p:cxnSp>
      <p:cxnSp>
        <p:nvCxnSpPr>
          <p:cNvPr id="178190" name="AutoShape 14"/>
          <p:cNvCxnSpPr>
            <a:cxnSpLocks noChangeShapeType="1"/>
            <a:stCxn id="178185" idx="3"/>
            <a:endCxn id="178186" idx="1"/>
          </p:cNvCxnSpPr>
          <p:nvPr/>
        </p:nvCxnSpPr>
        <p:spPr bwMode="auto">
          <a:xfrm>
            <a:off x="5467350" y="5332413"/>
            <a:ext cx="382588" cy="0"/>
          </a:xfrm>
          <a:prstGeom prst="straightConnector1">
            <a:avLst/>
          </a:prstGeom>
          <a:noFill/>
          <a:ln w="9525">
            <a:solidFill>
              <a:schemeClr val="bg1"/>
            </a:solidFill>
            <a:round/>
            <a:headEnd/>
            <a:tailEnd type="triangle" w="med" len="med"/>
          </a:ln>
          <a:effectLst/>
        </p:spPr>
      </p:cxnSp>
      <p:cxnSp>
        <p:nvCxnSpPr>
          <p:cNvPr id="178191" name="AutoShape 15"/>
          <p:cNvCxnSpPr>
            <a:cxnSpLocks noChangeShapeType="1"/>
            <a:stCxn id="178186" idx="3"/>
            <a:endCxn id="178187" idx="1"/>
          </p:cNvCxnSpPr>
          <p:nvPr/>
        </p:nvCxnSpPr>
        <p:spPr bwMode="auto">
          <a:xfrm>
            <a:off x="7446963" y="5332413"/>
            <a:ext cx="223837" cy="0"/>
          </a:xfrm>
          <a:prstGeom prst="straightConnector1">
            <a:avLst/>
          </a:prstGeom>
          <a:noFill/>
          <a:ln w="9525">
            <a:solidFill>
              <a:schemeClr val="bg1"/>
            </a:solidFill>
            <a:round/>
            <a:headEnd/>
            <a:tailEnd type="triangle" w="med" len="med"/>
          </a:ln>
          <a:effectLst/>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ph type="title"/>
          </p:nvPr>
        </p:nvSpPr>
        <p:spPr bwMode="auto">
          <a:noFill/>
          <a:ln cap="flat" algn="ctr">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Evolución de las Hipotecas Sofols</a:t>
            </a:r>
          </a:p>
        </p:txBody>
      </p:sp>
      <p:sp>
        <p:nvSpPr>
          <p:cNvPr id="208899" name="Rectangle 3"/>
          <p:cNvSpPr>
            <a:spLocks noChangeArrowheads="1"/>
          </p:cNvSpPr>
          <p:nvPr>
            <p:ph type="body" sz="half" idx="1"/>
          </p:nvPr>
        </p:nvSpPr>
        <p:spPr bwMode="auto">
          <a:xfrm>
            <a:off x="457200" y="939800"/>
            <a:ext cx="7835900" cy="411163"/>
          </a:xfrm>
          <a:noFill/>
          <a:ln>
            <a:miter lim="800000"/>
            <a:headEnd/>
            <a:tailEnd/>
          </a:ln>
        </p:spPr>
        <p:txBody>
          <a:bodyPr vert="horz" wrap="square" lIns="91440" tIns="45720" rIns="91440" bIns="45720" numCol="1" anchor="t" anchorCtr="0" compatLnSpc="1">
            <a:prstTxWarp prst="textNoShape">
              <a:avLst/>
            </a:prstTxWarp>
          </a:bodyPr>
          <a:lstStyle/>
          <a:p>
            <a:r>
              <a:rPr lang="en-US" sz="2000">
                <a:solidFill>
                  <a:srgbClr val="FFFF00"/>
                </a:solidFill>
              </a:rPr>
              <a:t>Las Hipotecas Sofoles empezaron como un “negocio en el garage”.</a:t>
            </a:r>
          </a:p>
        </p:txBody>
      </p:sp>
      <p:sp>
        <p:nvSpPr>
          <p:cNvPr id="208904" name="AutoShape 8"/>
          <p:cNvSpPr>
            <a:spLocks noChangeArrowheads="1"/>
          </p:cNvSpPr>
          <p:nvPr/>
        </p:nvSpPr>
        <p:spPr bwMode="auto">
          <a:xfrm>
            <a:off x="1638300" y="1384300"/>
            <a:ext cx="1830388" cy="768350"/>
          </a:xfrm>
          <a:prstGeom prst="homePlate">
            <a:avLst>
              <a:gd name="adj" fmla="val 59556"/>
            </a:avLst>
          </a:prstGeom>
          <a:solidFill>
            <a:srgbClr val="FFFF00"/>
          </a:solidFill>
          <a:ln w="38100" cmpd="dbl">
            <a:solidFill>
              <a:srgbClr val="0000FF"/>
            </a:solidFill>
            <a:miter lim="800000"/>
            <a:headEnd/>
            <a:tailEnd/>
          </a:ln>
          <a:effectLst/>
        </p:spPr>
        <p:txBody>
          <a:bodyPr>
            <a:spAutoFit/>
          </a:bodyPr>
          <a:lstStyle/>
          <a:p>
            <a:r>
              <a:rPr lang="en-US" sz="1400" b="1">
                <a:solidFill>
                  <a:srgbClr val="000099"/>
                </a:solidFill>
                <a:latin typeface="Arial Narrow" pitchFamily="34" charset="0"/>
              </a:rPr>
              <a:t>Sobreviviendo</a:t>
            </a:r>
          </a:p>
          <a:p>
            <a:r>
              <a:rPr lang="en-US" sz="1400" b="1">
                <a:solidFill>
                  <a:srgbClr val="000099"/>
                </a:solidFill>
                <a:latin typeface="Arial Narrow" pitchFamily="34" charset="0"/>
              </a:rPr>
              <a:t>Garage Industry</a:t>
            </a:r>
          </a:p>
          <a:p>
            <a:r>
              <a:rPr lang="en-US" sz="1400" b="1">
                <a:solidFill>
                  <a:srgbClr val="000099"/>
                </a:solidFill>
                <a:latin typeface="Arial Narrow" pitchFamily="34" charset="0"/>
              </a:rPr>
              <a:t>(94-98)</a:t>
            </a:r>
          </a:p>
        </p:txBody>
      </p:sp>
      <p:sp>
        <p:nvSpPr>
          <p:cNvPr id="208905" name="AutoShape 9"/>
          <p:cNvSpPr>
            <a:spLocks noChangeArrowheads="1"/>
          </p:cNvSpPr>
          <p:nvPr/>
        </p:nvSpPr>
        <p:spPr bwMode="auto">
          <a:xfrm>
            <a:off x="3492500" y="1384300"/>
            <a:ext cx="1601788" cy="768350"/>
          </a:xfrm>
          <a:prstGeom prst="homePlate">
            <a:avLst>
              <a:gd name="adj" fmla="val 52118"/>
            </a:avLst>
          </a:prstGeom>
          <a:solidFill>
            <a:srgbClr val="FFFF00"/>
          </a:solidFill>
          <a:ln w="38100" cmpd="dbl">
            <a:solidFill>
              <a:srgbClr val="0000FF"/>
            </a:solidFill>
            <a:miter lim="800000"/>
            <a:headEnd/>
            <a:tailEnd/>
          </a:ln>
          <a:effectLst/>
        </p:spPr>
        <p:txBody>
          <a:bodyPr>
            <a:spAutoFit/>
          </a:bodyPr>
          <a:lstStyle/>
          <a:p>
            <a:r>
              <a:rPr lang="en-US" sz="1400" b="1">
                <a:solidFill>
                  <a:srgbClr val="000099"/>
                </a:solidFill>
                <a:latin typeface="Arial Narrow" pitchFamily="34" charset="0"/>
              </a:rPr>
              <a:t>Creciendo</a:t>
            </a:r>
          </a:p>
          <a:p>
            <a:r>
              <a:rPr lang="en-US" sz="1400" b="1">
                <a:solidFill>
                  <a:srgbClr val="000099"/>
                </a:solidFill>
                <a:latin typeface="Arial Narrow" pitchFamily="34" charset="0"/>
              </a:rPr>
              <a:t> </a:t>
            </a:r>
          </a:p>
          <a:p>
            <a:r>
              <a:rPr lang="en-US" sz="1400" b="1">
                <a:solidFill>
                  <a:srgbClr val="000099"/>
                </a:solidFill>
                <a:latin typeface="Arial Narrow" pitchFamily="34" charset="0"/>
              </a:rPr>
              <a:t>(99-02)</a:t>
            </a:r>
          </a:p>
        </p:txBody>
      </p:sp>
      <p:sp>
        <p:nvSpPr>
          <p:cNvPr id="208906" name="AutoShape 10"/>
          <p:cNvSpPr>
            <a:spLocks noChangeArrowheads="1"/>
          </p:cNvSpPr>
          <p:nvPr/>
        </p:nvSpPr>
        <p:spPr bwMode="auto">
          <a:xfrm>
            <a:off x="5130800" y="1397000"/>
            <a:ext cx="1601788" cy="768350"/>
          </a:xfrm>
          <a:prstGeom prst="homePlate">
            <a:avLst>
              <a:gd name="adj" fmla="val 52118"/>
            </a:avLst>
          </a:prstGeom>
          <a:solidFill>
            <a:srgbClr val="FFFF00"/>
          </a:solidFill>
          <a:ln w="38100" cmpd="dbl">
            <a:solidFill>
              <a:srgbClr val="0000FF"/>
            </a:solidFill>
            <a:miter lim="800000"/>
            <a:headEnd/>
            <a:tailEnd/>
          </a:ln>
          <a:effectLst/>
        </p:spPr>
        <p:txBody>
          <a:bodyPr>
            <a:spAutoFit/>
          </a:bodyPr>
          <a:lstStyle/>
          <a:p>
            <a:r>
              <a:rPr lang="en-US" sz="1400" b="1">
                <a:solidFill>
                  <a:srgbClr val="000099"/>
                </a:solidFill>
                <a:latin typeface="Arial Narrow" pitchFamily="34" charset="0"/>
              </a:rPr>
              <a:t>Consolidación del Mercado </a:t>
            </a:r>
          </a:p>
          <a:p>
            <a:r>
              <a:rPr lang="en-US" sz="1400" b="1">
                <a:solidFill>
                  <a:srgbClr val="000099"/>
                </a:solidFill>
                <a:latin typeface="Arial Narrow" pitchFamily="34" charset="0"/>
              </a:rPr>
              <a:t>(03-06)</a:t>
            </a:r>
          </a:p>
        </p:txBody>
      </p:sp>
      <p:sp>
        <p:nvSpPr>
          <p:cNvPr id="208907" name="AutoShape 11"/>
          <p:cNvSpPr>
            <a:spLocks noChangeArrowheads="1"/>
          </p:cNvSpPr>
          <p:nvPr/>
        </p:nvSpPr>
        <p:spPr bwMode="auto">
          <a:xfrm>
            <a:off x="6858000" y="1384300"/>
            <a:ext cx="1525588" cy="768350"/>
          </a:xfrm>
          <a:prstGeom prst="homePlate">
            <a:avLst>
              <a:gd name="adj" fmla="val 49638"/>
            </a:avLst>
          </a:prstGeom>
          <a:solidFill>
            <a:srgbClr val="FFFF00"/>
          </a:solidFill>
          <a:ln w="38100" cmpd="dbl">
            <a:solidFill>
              <a:srgbClr val="0000FF"/>
            </a:solidFill>
            <a:miter lim="800000"/>
            <a:headEnd/>
            <a:tailEnd/>
          </a:ln>
          <a:effectLst/>
        </p:spPr>
        <p:txBody>
          <a:bodyPr>
            <a:spAutoFit/>
          </a:bodyPr>
          <a:lstStyle/>
          <a:p>
            <a:r>
              <a:rPr lang="en-US" sz="1400" b="1">
                <a:solidFill>
                  <a:srgbClr val="000099"/>
                </a:solidFill>
                <a:latin typeface="Arial Narrow" pitchFamily="34" charset="0"/>
              </a:rPr>
              <a:t>Banco o </a:t>
            </a:r>
          </a:p>
          <a:p>
            <a:r>
              <a:rPr lang="en-US" sz="1400" b="1">
                <a:solidFill>
                  <a:srgbClr val="000099"/>
                </a:solidFill>
                <a:latin typeface="Arial Narrow" pitchFamily="34" charset="0"/>
              </a:rPr>
              <a:t>Sofom</a:t>
            </a:r>
          </a:p>
          <a:p>
            <a:r>
              <a:rPr lang="en-US" sz="1400" b="1">
                <a:solidFill>
                  <a:srgbClr val="000099"/>
                </a:solidFill>
                <a:latin typeface="Arial Narrow" pitchFamily="34" charset="0"/>
              </a:rPr>
              <a:t> (07-?)</a:t>
            </a:r>
          </a:p>
        </p:txBody>
      </p:sp>
      <p:graphicFrame>
        <p:nvGraphicFramePr>
          <p:cNvPr id="209107" name="Group 211"/>
          <p:cNvGraphicFramePr>
            <a:graphicFrameLocks noGrp="1"/>
          </p:cNvGraphicFramePr>
          <p:nvPr>
            <p:ph sz="half" idx="2"/>
          </p:nvPr>
        </p:nvGraphicFramePr>
        <p:xfrm>
          <a:off x="342900" y="2235200"/>
          <a:ext cx="8547100" cy="4289425"/>
        </p:xfrm>
        <a:graphic>
          <a:graphicData uri="http://schemas.openxmlformats.org/drawingml/2006/table">
            <a:tbl>
              <a:tblPr/>
              <a:tblGrid>
                <a:gridCol w="1390650"/>
                <a:gridCol w="1606550"/>
                <a:gridCol w="1524000"/>
                <a:gridCol w="2070100"/>
                <a:gridCol w="1955800"/>
              </a:tblGrid>
              <a:tr h="71120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Enfoque de Mercado</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Vivenda de Interés Social (VIS)</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VIS y Vivienda Media-Baja (M)</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Rango Amplio, UDIS y Pesos, Nueva y Usada</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Cuidar no perder el segmento de bajos ingresos</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69850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Productos</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A y B1 (hasta 22K)</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Cobertura más amplia (hasta 70K)</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Cofinanciamiento (hasta 250K)</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Siguiente casa, HEL, multiproducto, venta cruzada</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1120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Financiamiento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FOVI, subsidios (reducido)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SHF y mercado no subsidiado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SHF, banca comercial, mercado de capitales (doméstico y extranjero)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Bursatilización, líneas de almacenamiento, depósitos</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73660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Cobranza</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1" u="none" strike="noStrike" cap="none" normalizeH="0" baseline="0" smtClean="0">
                          <a:ln>
                            <a:noFill/>
                          </a:ln>
                          <a:solidFill>
                            <a:srgbClr val="FFFF00"/>
                          </a:solidFill>
                          <a:effectLst/>
                          <a:latin typeface="Arial Narrow" pitchFamily="34" charset="0"/>
                        </a:rPr>
                        <a:t>In-Situ</a:t>
                      </a:r>
                      <a:endParaRPr kumimoji="0" lang="es-ES" sz="1400" b="0" i="1"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1" u="none" strike="noStrike" cap="none" normalizeH="0" baseline="0" smtClean="0">
                          <a:ln>
                            <a:noFill/>
                          </a:ln>
                          <a:solidFill>
                            <a:srgbClr val="FFFF00"/>
                          </a:solidFill>
                          <a:effectLst/>
                          <a:latin typeface="Arial Narrow" pitchFamily="34" charset="0"/>
                        </a:rPr>
                        <a:t>In-situ</a:t>
                      </a:r>
                      <a:r>
                        <a:rPr kumimoji="0" lang="es-MX" sz="1400" b="0" i="0" u="none" strike="noStrike" cap="none" normalizeH="0" baseline="0" smtClean="0">
                          <a:ln>
                            <a:noFill/>
                          </a:ln>
                          <a:solidFill>
                            <a:srgbClr val="FFFF00"/>
                          </a:solidFill>
                          <a:effectLst/>
                          <a:latin typeface="Arial Narrow" pitchFamily="34" charset="0"/>
                        </a:rPr>
                        <a:t> y mediante casetas y sucursales</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1" u="none" strike="noStrike" cap="none" normalizeH="0" baseline="0" smtClean="0">
                          <a:ln>
                            <a:noFill/>
                          </a:ln>
                          <a:solidFill>
                            <a:srgbClr val="FFFF00"/>
                          </a:solidFill>
                          <a:effectLst/>
                          <a:latin typeface="Arial Narrow" pitchFamily="34" charset="0"/>
                        </a:rPr>
                        <a:t>In-situ</a:t>
                      </a:r>
                      <a:r>
                        <a:rPr kumimoji="0" lang="es-MX" sz="1400" b="0" i="0" u="none" strike="noStrike" cap="none" normalizeH="0" baseline="0" smtClean="0">
                          <a:ln>
                            <a:noFill/>
                          </a:ln>
                          <a:solidFill>
                            <a:srgbClr val="FFFF00"/>
                          </a:solidFill>
                          <a:effectLst/>
                          <a:latin typeface="Arial Narrow" pitchFamily="34" charset="0"/>
                        </a:rPr>
                        <a:t>, mediante casetas y sucursales, depósitos referenciados y medios alt</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FF00"/>
                          </a:solidFill>
                          <a:effectLst/>
                          <a:latin typeface="Arial Narrow" pitchFamily="34" charset="0"/>
                        </a:rPr>
                        <a:t>Sistemas (SPEI)</a:t>
                      </a:r>
                      <a:endParaRPr kumimoji="0" lang="es-ES" sz="1400" b="0" i="0" u="none" strike="noStrike" cap="none" normalizeH="0" baseline="0" smtClean="0">
                        <a:ln>
                          <a:noFill/>
                        </a:ln>
                        <a:solidFill>
                          <a:srgbClr val="FFFF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5090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Proceso</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Sistemas y procesos sencillos (excelazo)</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Sistemas internos</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Módulos existentes (core bancario)</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chemeClr val="bg1"/>
                          </a:solidFill>
                          <a:effectLst/>
                          <a:latin typeface="Arial Narrow" pitchFamily="34" charset="0"/>
                        </a:rPr>
                        <a:t>Explotación de información, sistemas multiproducto</a:t>
                      </a:r>
                      <a:endParaRPr kumimoji="0" lang="es-ES" sz="1400" b="0" i="0" u="none" strike="noStrike" cap="none" normalizeH="0" baseline="0" smtClean="0">
                        <a:ln>
                          <a:noFill/>
                        </a:ln>
                        <a:solidFill>
                          <a:schemeClr val="bg1"/>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1013">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Competencia</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Ninguna</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Bancos regresan al mercado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Consolidación del sector</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MX" sz="1400" b="0" i="0" u="none" strike="noStrike" cap="none" normalizeH="0" baseline="0" smtClean="0">
                          <a:ln>
                            <a:noFill/>
                          </a:ln>
                          <a:solidFill>
                            <a:srgbClr val="FF0000"/>
                          </a:solidFill>
                          <a:effectLst/>
                          <a:latin typeface="Arial Narrow" pitchFamily="34" charset="0"/>
                        </a:rPr>
                        <a:t>Banca de nicho</a:t>
                      </a:r>
                      <a:endParaRPr kumimoji="0" lang="es-ES" sz="14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Mejores Prácticas</a:t>
            </a:r>
          </a:p>
        </p:txBody>
      </p:sp>
      <p:sp>
        <p:nvSpPr>
          <p:cNvPr id="133123" name="Rectangle 3"/>
          <p:cNvSpPr>
            <a:spLocks noGrp="1" noChangeArrowheads="1"/>
          </p:cNvSpPr>
          <p:nvPr>
            <p:ph type="body" idx="1"/>
          </p:nvPr>
        </p:nvSpPr>
        <p:spPr bwMode="auto">
          <a:xfrm>
            <a:off x="225425" y="1011238"/>
            <a:ext cx="8707438" cy="5199062"/>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Bef>
                <a:spcPct val="30000"/>
              </a:spcBef>
              <a:spcAft>
                <a:spcPct val="30000"/>
              </a:spcAft>
            </a:pPr>
            <a:r>
              <a:rPr lang="en-US" sz="2000" noProof="1"/>
              <a:t>Hay importantes </a:t>
            </a:r>
            <a:r>
              <a:rPr lang="en-US" sz="2000" b="1" noProof="1">
                <a:solidFill>
                  <a:srgbClr val="FFFF00"/>
                </a:solidFill>
              </a:rPr>
              <a:t>economías de escala</a:t>
            </a:r>
            <a:r>
              <a:rPr lang="en-US" sz="2000" noProof="1"/>
              <a:t> en originación, mejores resultados en una operación más eficiente;</a:t>
            </a:r>
          </a:p>
          <a:p>
            <a:pPr>
              <a:lnSpc>
                <a:spcPct val="90000"/>
              </a:lnSpc>
              <a:spcBef>
                <a:spcPct val="30000"/>
              </a:spcBef>
              <a:spcAft>
                <a:spcPct val="30000"/>
              </a:spcAft>
            </a:pPr>
            <a:r>
              <a:rPr lang="en-US" sz="2000" noProof="1"/>
              <a:t>A las economías de escala se les explora mejor cuando los créditos tienen una mayor concentración geográfica/desarrolladora, los créditos emplean la misma infraestructura;</a:t>
            </a:r>
          </a:p>
          <a:p>
            <a:pPr>
              <a:lnSpc>
                <a:spcPct val="90000"/>
              </a:lnSpc>
              <a:spcBef>
                <a:spcPct val="30000"/>
              </a:spcBef>
              <a:spcAft>
                <a:spcPct val="30000"/>
              </a:spcAft>
            </a:pPr>
            <a:r>
              <a:rPr lang="en-US" sz="2000" b="1" noProof="1">
                <a:solidFill>
                  <a:srgbClr val="FFFF00"/>
                </a:solidFill>
              </a:rPr>
              <a:t>La </a:t>
            </a:r>
            <a:r>
              <a:rPr lang="es-ES" sz="2000" b="1">
                <a:solidFill>
                  <a:srgbClr val="FFFF00"/>
                </a:solidFill>
              </a:rPr>
              <a:t>e</a:t>
            </a:r>
            <a:r>
              <a:rPr lang="es-ES" sz="2000" b="1" noProof="1">
                <a:solidFill>
                  <a:srgbClr val="FFFF00"/>
                </a:solidFill>
              </a:rPr>
              <a:t>standarización</a:t>
            </a:r>
            <a:r>
              <a:rPr lang="es-ES" sz="2000" noProof="1"/>
              <a:t>, facilita un mejor entendimiento del activo y produce mejores resultados al capacitar a los encargados de originación,</a:t>
            </a:r>
          </a:p>
          <a:p>
            <a:pPr>
              <a:lnSpc>
                <a:spcPct val="90000"/>
              </a:lnSpc>
              <a:spcBef>
                <a:spcPct val="30000"/>
              </a:spcBef>
              <a:spcAft>
                <a:spcPct val="30000"/>
              </a:spcAft>
            </a:pPr>
            <a:r>
              <a:rPr lang="es-ES" sz="2000" noProof="1"/>
              <a:t>Los pre</a:t>
            </a:r>
            <a:r>
              <a:rPr lang="en-US" sz="2000"/>
              <a:t>s</a:t>
            </a:r>
            <a:r>
              <a:rPr lang="en-US" sz="2000" noProof="1"/>
              <a:t>tamistas no tradicionales tienen un mercado inmenso que no atienden en mercado de menudeo, s</a:t>
            </a:r>
            <a:r>
              <a:rPr lang="es-ES" sz="2000"/>
              <a:t>ó</a:t>
            </a:r>
            <a:r>
              <a:rPr lang="es-ES" sz="2000" noProof="1"/>
              <a:t>lo el </a:t>
            </a:r>
            <a:r>
              <a:rPr lang="es-ES" sz="2000" b="1" noProof="1">
                <a:solidFill>
                  <a:srgbClr val="FFFF00"/>
                </a:solidFill>
              </a:rPr>
              <a:t>6%</a:t>
            </a:r>
            <a:r>
              <a:rPr lang="es-ES" sz="2000" noProof="1"/>
              <a:t> de la producción hipotecaria anual es para viviendas “usadas”;</a:t>
            </a:r>
          </a:p>
          <a:p>
            <a:pPr>
              <a:lnSpc>
                <a:spcPct val="90000"/>
              </a:lnSpc>
              <a:spcBef>
                <a:spcPct val="30000"/>
              </a:spcBef>
              <a:spcAft>
                <a:spcPct val="30000"/>
              </a:spcAft>
            </a:pPr>
            <a:r>
              <a:rPr lang="es-ES" sz="2000" b="1" noProof="1">
                <a:solidFill>
                  <a:srgbClr val="FFFF00"/>
                </a:solidFill>
              </a:rPr>
              <a:t>La calidad de la construcción</a:t>
            </a:r>
            <a:r>
              <a:rPr lang="es-ES" sz="2000" noProof="1"/>
              <a:t> es muy importante para las buenas prácticas de originación  </a:t>
            </a:r>
            <a:r>
              <a:rPr lang="es-ES" sz="2000" noProof="1">
                <a:sym typeface="Wingdings" pitchFamily="2" charset="2"/>
              </a:rPr>
              <a:t> las construcciones defectuosas originan morosidad desde el principio,</a:t>
            </a:r>
          </a:p>
          <a:p>
            <a:pPr>
              <a:lnSpc>
                <a:spcPct val="90000"/>
              </a:lnSpc>
              <a:spcBef>
                <a:spcPct val="30000"/>
              </a:spcBef>
              <a:spcAft>
                <a:spcPct val="30000"/>
              </a:spcAft>
            </a:pPr>
            <a:r>
              <a:rPr lang="es-ES" sz="2000" b="1" noProof="1">
                <a:solidFill>
                  <a:srgbClr val="FFFF00"/>
                </a:solidFill>
                <a:sym typeface="Wingdings" pitchFamily="2" charset="2"/>
              </a:rPr>
              <a:t>El enganche inicial</a:t>
            </a:r>
            <a:r>
              <a:rPr lang="es-ES" sz="2000" noProof="1">
                <a:sym typeface="Wingdings" pitchFamily="2" charset="2"/>
              </a:rPr>
              <a:t> es importante;</a:t>
            </a:r>
          </a:p>
          <a:p>
            <a:pPr>
              <a:lnSpc>
                <a:spcPct val="90000"/>
              </a:lnSpc>
              <a:spcBef>
                <a:spcPct val="30000"/>
              </a:spcBef>
              <a:spcAft>
                <a:spcPct val="30000"/>
              </a:spcAft>
            </a:pPr>
            <a:r>
              <a:rPr lang="es-ES" sz="2000" noProof="1">
                <a:sym typeface="Wingdings" pitchFamily="2" charset="2"/>
              </a:rPr>
              <a:t>Una alta calidad en la originación debe enfocarce a los estándares del mercado a través de una bursatilización de cartera  el mercado conducirá a </a:t>
            </a:r>
            <a:r>
              <a:rPr lang="es-ES" sz="2000" b="1" noProof="1">
                <a:solidFill>
                  <a:srgbClr val="FFFF00"/>
                </a:solidFill>
                <a:sym typeface="Wingdings" pitchFamily="2" charset="2"/>
              </a:rPr>
              <a:t>estándares de originación</a:t>
            </a:r>
            <a:endParaRPr lang="es-ES" sz="2000" b="1" noProof="1">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Times"/>
              </a:rPr>
              <a:t>¿</a:t>
            </a:r>
            <a:r>
              <a:rPr lang="en-US">
                <a:solidFill>
                  <a:srgbClr val="FF0000"/>
                </a:solidFill>
                <a:latin typeface="Arial" pitchFamily="34" charset="0"/>
              </a:rPr>
              <a:t>Qué ha sucedido</a:t>
            </a:r>
            <a:r>
              <a:rPr lang="en-US">
                <a:solidFill>
                  <a:srgbClr val="FF0000"/>
                </a:solidFill>
              </a:rPr>
              <a:t>?</a:t>
            </a:r>
          </a:p>
        </p:txBody>
      </p:sp>
      <p:sp>
        <p:nvSpPr>
          <p:cNvPr id="191492" name="Rectangle 4"/>
          <p:cNvSpPr>
            <a:spLocks noGrp="1" noChangeArrowheads="1"/>
          </p:cNvSpPr>
          <p:nvPr>
            <p:ph type="body" idx="1"/>
          </p:nvPr>
        </p:nvSpPr>
        <p:spPr bwMode="auto">
          <a:xfrm>
            <a:off x="457200" y="1079500"/>
            <a:ext cx="8229600" cy="5046663"/>
          </a:xfrm>
          <a:noFill/>
          <a:ln>
            <a:miter lim="800000"/>
            <a:headEnd/>
            <a:tailEnd/>
          </a:ln>
        </p:spPr>
        <p:txBody>
          <a:bodyPr vert="horz" wrap="square" lIns="91440" tIns="45720" rIns="91440" bIns="45720" numCol="1" anchor="t" anchorCtr="0" compatLnSpc="1">
            <a:prstTxWarp prst="textNoShape">
              <a:avLst/>
            </a:prstTxWarp>
          </a:bodyPr>
          <a:lstStyle/>
          <a:p>
            <a:r>
              <a:rPr lang="en-US" sz="2000" noProof="1"/>
              <a:t>La hipoteca residencial mexicana respaldada por el Mercado de Valores empezó en  </a:t>
            </a:r>
            <a:r>
              <a:rPr lang="en-US" sz="2000" b="1" noProof="1">
                <a:solidFill>
                  <a:srgbClr val="FFFF00"/>
                </a:solidFill>
              </a:rPr>
              <a:t>diciembre de 2003</a:t>
            </a:r>
          </a:p>
          <a:p>
            <a:r>
              <a:rPr lang="en-US" sz="2000" noProof="1"/>
              <a:t>Desde entonces, se han emitido más de </a:t>
            </a:r>
            <a:r>
              <a:rPr lang="en-US" sz="2000" b="1" noProof="1">
                <a:solidFill>
                  <a:srgbClr val="FFFF00"/>
                </a:solidFill>
              </a:rPr>
              <a:t>44</a:t>
            </a:r>
            <a:r>
              <a:rPr lang="en-US" sz="2000" noProof="1"/>
              <a:t> emisiones con un valor de </a:t>
            </a:r>
            <a:r>
              <a:rPr lang="en-US" sz="2000" b="1" noProof="1">
                <a:solidFill>
                  <a:srgbClr val="FFFF00"/>
                </a:solidFill>
              </a:rPr>
              <a:t>US$4 BILLONES DE DÓLARES</a:t>
            </a:r>
          </a:p>
          <a:p>
            <a:r>
              <a:rPr lang="en-US" sz="2000" noProof="1"/>
              <a:t>Para el  2008, esperamos que se emitan US$5 BN MBS. </a:t>
            </a:r>
          </a:p>
          <a:p>
            <a:r>
              <a:rPr lang="en-US" sz="2000" noProof="1"/>
              <a:t>Pero aún cuando el mercado ha crecido: </a:t>
            </a:r>
          </a:p>
          <a:p>
            <a:pPr lvl="1"/>
            <a:r>
              <a:rPr lang="en-US" noProof="1"/>
              <a:t>La cartera individual basada en el mercado de préstamo representa más del  </a:t>
            </a:r>
            <a:r>
              <a:rPr lang="en-US" b="1" noProof="1">
                <a:solidFill>
                  <a:srgbClr val="FFFF00"/>
                </a:solidFill>
              </a:rPr>
              <a:t>85% del mercado hipotecario</a:t>
            </a:r>
          </a:p>
          <a:p>
            <a:pPr lvl="1"/>
            <a:r>
              <a:rPr lang="en-US" noProof="1"/>
              <a:t>El préstamo bancario ha mostrado un mayor crecimiento en comparación con  las hipotecas financiadas a través de bursatilizaciones</a:t>
            </a:r>
          </a:p>
          <a:p>
            <a:pPr lvl="1"/>
            <a:r>
              <a:rPr lang="en-US" noProof="1"/>
              <a:t>El total del mercado mexicano de RMBS representa menos del 2% de GDP </a:t>
            </a:r>
            <a:r>
              <a:rPr lang="es-ES"/>
              <a:t/>
            </a:r>
            <a:br>
              <a:rPr lang="es-ES"/>
            </a:br>
            <a:r>
              <a:rPr lang="es-ES" noProof="1"/>
              <a:t>{</a:t>
            </a:r>
            <a:r>
              <a:rPr lang="es-ES"/>
              <a:t> </a:t>
            </a:r>
            <a:r>
              <a:rPr lang="es-ES" noProof="1"/>
              <a:t>9% en USA, 2</a:t>
            </a:r>
            <a:r>
              <a:rPr lang="es-ES"/>
              <a:t>,</a:t>
            </a:r>
            <a:r>
              <a:rPr lang="es-ES" noProof="1"/>
              <a:t>2% en Europa y  6</a:t>
            </a:r>
            <a:r>
              <a:rPr lang="es-ES"/>
              <a:t>,</a:t>
            </a:r>
            <a:r>
              <a:rPr lang="es-ES" noProof="1"/>
              <a:t>3% en Australia</a:t>
            </a:r>
            <a:r>
              <a:rPr lang="es-ES"/>
              <a:t> </a:t>
            </a:r>
            <a:r>
              <a:rPr lang="es-ES" noProof="1"/>
              <a:t>}</a:t>
            </a:r>
          </a:p>
          <a:p>
            <a:r>
              <a:rPr lang="es-ES" sz="2000" noProof="1"/>
              <a:t>Aunque su aceptación en nuestro país ha sido exitosa, necesitamos mejorar para continuar creciendo a los niveles de otros países..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ph type="title"/>
          </p:nvPr>
        </p:nvSpPr>
        <p:spPr bwMode="auto">
          <a:xfrm>
            <a:off x="152400" y="274638"/>
            <a:ext cx="8991600" cy="1143000"/>
          </a:xfrm>
          <a:noFill/>
          <a:ln cap="flat" algn="ctr">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Times"/>
              </a:rPr>
              <a:t>¿</a:t>
            </a:r>
            <a:r>
              <a:rPr lang="en-US">
                <a:solidFill>
                  <a:srgbClr val="FF0000"/>
                </a:solidFill>
                <a:latin typeface="Arial" pitchFamily="34" charset="0"/>
              </a:rPr>
              <a:t>Cómo aumentamos la competitividad</a:t>
            </a:r>
            <a:r>
              <a:rPr lang="en-US">
                <a:solidFill>
                  <a:srgbClr val="FF0000"/>
                </a:solidFill>
              </a:rPr>
              <a:t>? </a:t>
            </a:r>
          </a:p>
        </p:txBody>
      </p:sp>
      <p:sp>
        <p:nvSpPr>
          <p:cNvPr id="198659" name="Rectangle 3"/>
          <p:cNvSpPr>
            <a:spLocks noChangeArrowheads="1"/>
          </p:cNvSpPr>
          <p:nvPr>
            <p:ph type="body" idx="1"/>
          </p:nvPr>
        </p:nvSpPr>
        <p:spPr bwMode="auto">
          <a:xfrm>
            <a:off x="457200" y="1358900"/>
            <a:ext cx="8229600" cy="4767263"/>
          </a:xfrm>
          <a:noFill/>
          <a:ln cap="flat" algn="ctr">
            <a:miter lim="800000"/>
            <a:headEnd/>
            <a:tailEnd/>
          </a:ln>
        </p:spPr>
        <p:txBody>
          <a:bodyPr vert="horz" wrap="square" lIns="91440" tIns="45720" rIns="91440" bIns="45720" numCol="1" anchor="t" anchorCtr="0" compatLnSpc="1">
            <a:prstTxWarp prst="textNoShape">
              <a:avLst/>
            </a:prstTxWarp>
          </a:bodyPr>
          <a:lstStyle/>
          <a:p>
            <a:pPr>
              <a:lnSpc>
                <a:spcPct val="90000"/>
              </a:lnSpc>
              <a:buFontTx/>
              <a:buNone/>
            </a:pPr>
            <a:r>
              <a:rPr lang="en-US" noProof="1"/>
              <a:t>Con el objeto de tener una mejor hipoteca, necesitamos perfeccionar el modelo RMBS en México.</a:t>
            </a:r>
            <a:r>
              <a:rPr lang="en-US" altLang="ja-JP" noProof="1">
                <a:ea typeface="MS PGothic" pitchFamily="34" charset="-128"/>
              </a:rPr>
              <a:t> </a:t>
            </a:r>
            <a:endParaRPr lang="es-ES" altLang="ja-JP">
              <a:ea typeface="MS PGothic" pitchFamily="34" charset="-128"/>
            </a:endParaRPr>
          </a:p>
          <a:p>
            <a:pPr>
              <a:lnSpc>
                <a:spcPct val="90000"/>
              </a:lnSpc>
              <a:buFontTx/>
              <a:buNone/>
            </a:pPr>
            <a:r>
              <a:rPr lang="es-ES" altLang="ja-JP" noProof="1">
                <a:ea typeface="MS PGothic" pitchFamily="34" charset="-128"/>
              </a:rPr>
              <a:t>Algunos de los puntos que debemos tomar en consideración son</a:t>
            </a:r>
            <a:r>
              <a:rPr lang="es-ES" noProof="1"/>
              <a:t>:</a:t>
            </a:r>
          </a:p>
          <a:p>
            <a:pPr>
              <a:lnSpc>
                <a:spcPct val="90000"/>
              </a:lnSpc>
              <a:buFontTx/>
              <a:buNone/>
            </a:pPr>
            <a:endParaRPr lang="es-ES" noProof="1"/>
          </a:p>
          <a:p>
            <a:pPr lvl="1">
              <a:lnSpc>
                <a:spcPct val="90000"/>
              </a:lnSpc>
            </a:pPr>
            <a:r>
              <a:rPr lang="es-ES" b="1" noProof="1">
                <a:solidFill>
                  <a:srgbClr val="FFFF00"/>
                </a:solidFill>
              </a:rPr>
              <a:t>Nuevas estructuras más eficientes</a:t>
            </a:r>
            <a:r>
              <a:rPr lang="es-ES" noProof="1"/>
              <a:t>. Los hemos hecho durante dos años, debemos estar aptos para mejorar.</a:t>
            </a:r>
          </a:p>
          <a:p>
            <a:pPr lvl="1">
              <a:lnSpc>
                <a:spcPct val="90000"/>
              </a:lnSpc>
            </a:pPr>
            <a:r>
              <a:rPr lang="es-ES" b="1" noProof="1">
                <a:solidFill>
                  <a:srgbClr val="FFFF00"/>
                </a:solidFill>
              </a:rPr>
              <a:t>Mercados más seguros.</a:t>
            </a:r>
            <a:r>
              <a:rPr lang="es-ES" noProof="1"/>
              <a:t> Ambos, acreditado e inversionista desean consolidar mercados más grandes con mayor tamaño y eficiencia.</a:t>
            </a:r>
          </a:p>
          <a:p>
            <a:pPr lvl="1">
              <a:lnSpc>
                <a:spcPct val="90000"/>
              </a:lnSpc>
            </a:pPr>
            <a:r>
              <a:rPr lang="es-ES" b="1" noProof="1">
                <a:solidFill>
                  <a:srgbClr val="FFFF00"/>
                </a:solidFill>
              </a:rPr>
              <a:t>Procesos más eficientes.</a:t>
            </a:r>
            <a:r>
              <a:rPr lang="es-ES" noProof="1"/>
              <a:t> Los procesos necesitan volver a diseñarse ya que adaptamos un modelo operacional que no se diseñ</a:t>
            </a:r>
            <a:r>
              <a:rPr lang="en-US"/>
              <a:t>ó</a:t>
            </a:r>
            <a:r>
              <a:rPr lang="en-US" noProof="1"/>
              <a:t> para la bursatilización.</a:t>
            </a:r>
          </a:p>
          <a:p>
            <a:pPr lvl="1">
              <a:lnSpc>
                <a:spcPct val="90000"/>
              </a:lnSpc>
            </a:pPr>
            <a:r>
              <a:rPr lang="en-US" b="1" noProof="1">
                <a:solidFill>
                  <a:srgbClr val="FFFF00"/>
                </a:solidFill>
              </a:rPr>
              <a:t>Procesos flexibles.</a:t>
            </a:r>
            <a:r>
              <a:rPr lang="en-US" noProof="1"/>
              <a:t> En un mundo de cambio como en el que vivimos, necesitamos innovar, ésto permite ofrecer mejores productos y ampliar nuestro campo de mercado para ofrecer un mejor servicio y tener la oportunidad de abrir nuevos mercados.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ChangeArrowheads="1"/>
          </p:cNvSpPr>
          <p:nvPr>
            <p:ph type="title"/>
          </p:nvPr>
        </p:nvSpPr>
        <p:spPr bwMode="auto">
          <a:noFill/>
          <a:ln cap="flat" algn="ctr">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Mercados más amplios</a:t>
            </a:r>
          </a:p>
        </p:txBody>
      </p:sp>
      <p:sp>
        <p:nvSpPr>
          <p:cNvPr id="200707" name="Rectangle 3"/>
          <p:cNvSpPr>
            <a:spLocks noChangeArrowheads="1"/>
          </p:cNvSpPr>
          <p:nvPr>
            <p:ph type="body" idx="1"/>
          </p:nvPr>
        </p:nvSpPr>
        <p:spPr bwMode="auto">
          <a:xfrm>
            <a:off x="431800" y="1066800"/>
            <a:ext cx="8305800" cy="5257800"/>
          </a:xfrm>
          <a:noFill/>
          <a:ln cap="flat" algn="ctr">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000" noProof="1"/>
              <a:t>Necesitamos ampliar nuestra cartera de inversionistas hipotecarios. Algunos de los puntos que podemos mejorar son:</a:t>
            </a:r>
            <a:endParaRPr lang="es-ES" sz="2000"/>
          </a:p>
          <a:p>
            <a:pPr>
              <a:lnSpc>
                <a:spcPct val="90000"/>
              </a:lnSpc>
            </a:pPr>
            <a:endParaRPr lang="es-ES" sz="2000" noProof="1"/>
          </a:p>
          <a:p>
            <a:pPr lvl="1">
              <a:lnSpc>
                <a:spcPct val="90000"/>
              </a:lnSpc>
            </a:pPr>
            <a:r>
              <a:rPr lang="es-ES" sz="1900" b="1" noProof="1">
                <a:solidFill>
                  <a:srgbClr val="FFFF00"/>
                </a:solidFill>
              </a:rPr>
              <a:t>“</a:t>
            </a:r>
            <a:r>
              <a:rPr lang="es-ES" sz="1900" b="1" i="1" noProof="1">
                <a:solidFill>
                  <a:srgbClr val="FFFF00"/>
                </a:solidFill>
              </a:rPr>
              <a:t>Cross Border</a:t>
            </a:r>
            <a:r>
              <a:rPr lang="es-ES" sz="1900" b="1" noProof="1">
                <a:solidFill>
                  <a:srgbClr val="FFFF00"/>
                </a:solidFill>
              </a:rPr>
              <a:t>”.</a:t>
            </a:r>
            <a:r>
              <a:rPr lang="es-ES" sz="1900" noProof="1"/>
              <a:t> Con el desempeño de los últimos dos años podemos empezar dirigiéndonos a los inversionistas “Main stream”, quienes están buscando mayores ganancias y diversificación de riesgo. Dicho crecimiento permite la entrada a este mercado, por lo cual, es necesario educar al inversionista.</a:t>
            </a:r>
          </a:p>
          <a:p>
            <a:pPr lvl="1">
              <a:lnSpc>
                <a:spcPct val="90000"/>
              </a:lnSpc>
            </a:pPr>
            <a:r>
              <a:rPr lang="es-ES" b="1" noProof="1">
                <a:solidFill>
                  <a:srgbClr val="FFFF00"/>
                </a:solidFill>
              </a:rPr>
              <a:t>Eliminar la estandarización.</a:t>
            </a:r>
            <a:r>
              <a:rPr lang="es-ES" noProof="1"/>
              <a:t> Los inversionistas son pocos y tenemos que crear productos </a:t>
            </a:r>
            <a:r>
              <a:rPr lang="es-ES" i="1" noProof="1"/>
              <a:t>ad-hoc</a:t>
            </a:r>
            <a:r>
              <a:rPr lang="es-ES" noProof="1"/>
              <a:t> para cada unos de ellos, con duraciones, flujos, riesgo  y rentabilidad adecuada para cada nicho.</a:t>
            </a:r>
          </a:p>
          <a:p>
            <a:pPr lvl="1">
              <a:lnSpc>
                <a:spcPct val="90000"/>
              </a:lnSpc>
            </a:pPr>
            <a:r>
              <a:rPr lang="es-ES" b="1" noProof="1">
                <a:solidFill>
                  <a:srgbClr val="FFFF00"/>
                </a:solidFill>
              </a:rPr>
              <a:t>Regulación.</a:t>
            </a:r>
            <a:r>
              <a:rPr lang="es-ES" noProof="1"/>
              <a:t> Necesitamos mejorar nuestra regulación para  que se facilite el acceso a la inversión proveniente de bancos e instituciones inversoras.</a:t>
            </a:r>
          </a:p>
          <a:p>
            <a:pPr lvl="1">
              <a:lnSpc>
                <a:spcPct val="90000"/>
              </a:lnSpc>
            </a:pPr>
            <a:r>
              <a:rPr lang="es-ES" b="1" noProof="1">
                <a:solidFill>
                  <a:srgbClr val="FFFF00"/>
                </a:solidFill>
              </a:rPr>
              <a:t>Nuevos productos de inversión</a:t>
            </a:r>
            <a:r>
              <a:rPr lang="es-ES" b="1">
                <a:solidFill>
                  <a:srgbClr val="FFFF00"/>
                </a:solidFill>
              </a:rPr>
              <a:t> </a:t>
            </a:r>
            <a:r>
              <a:rPr lang="es-ES" noProof="1"/>
              <a:t>que tengan como objetivo grupos de inversionistas específicos como:</a:t>
            </a:r>
          </a:p>
          <a:p>
            <a:pPr lvl="2">
              <a:lnSpc>
                <a:spcPct val="90000"/>
              </a:lnSpc>
              <a:buFontTx/>
              <a:buChar char="–"/>
            </a:pPr>
            <a:r>
              <a:rPr lang="es-ES" sz="2000" noProof="1"/>
              <a:t>Estructuras subordinadas o mezzanine</a:t>
            </a:r>
          </a:p>
          <a:p>
            <a:pPr lvl="2">
              <a:lnSpc>
                <a:spcPct val="90000"/>
              </a:lnSpc>
              <a:buFontTx/>
              <a:buChar char="–"/>
            </a:pPr>
            <a:r>
              <a:rPr lang="es-ES" sz="2000" noProof="1"/>
              <a:t>Bursatilizaciones privadas, ABS y CDO</a:t>
            </a:r>
          </a:p>
          <a:p>
            <a:pPr lvl="2">
              <a:lnSpc>
                <a:spcPct val="90000"/>
              </a:lnSpc>
              <a:buFontTx/>
              <a:buChar char="–"/>
            </a:pPr>
            <a:r>
              <a:rPr lang="es-ES" sz="2000" noProof="1"/>
              <a:t>Hipotecas REITs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ph type="title"/>
          </p:nvPr>
        </p:nvSpPr>
        <p:spPr bwMode="auto">
          <a:noFill/>
          <a:ln cap="flat" algn="ctr">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Procesos flexibles</a:t>
            </a:r>
          </a:p>
        </p:txBody>
      </p:sp>
      <p:sp>
        <p:nvSpPr>
          <p:cNvPr id="202755" name="Rectangle 3"/>
          <p:cNvSpPr>
            <a:spLocks noChangeArrowheads="1"/>
          </p:cNvSpPr>
          <p:nvPr>
            <p:ph type="body" idx="1"/>
          </p:nvPr>
        </p:nvSpPr>
        <p:spPr bwMode="auto">
          <a:xfrm>
            <a:off x="457200" y="1295400"/>
            <a:ext cx="8229600" cy="5122863"/>
          </a:xfrm>
          <a:noFill/>
          <a:ln cap="flat" algn="ctr">
            <a:miter lim="800000"/>
            <a:headEnd/>
            <a:tailEnd/>
          </a:ln>
        </p:spPr>
        <p:txBody>
          <a:bodyPr vert="horz" wrap="square" lIns="91440" tIns="45720" rIns="91440" bIns="45720" numCol="1" anchor="t" anchorCtr="0" compatLnSpc="1">
            <a:prstTxWarp prst="textNoShape">
              <a:avLst/>
            </a:prstTxWarp>
          </a:bodyPr>
          <a:lstStyle/>
          <a:p>
            <a:r>
              <a:rPr lang="en-US" sz="2000" noProof="1"/>
              <a:t>Durante los últimos años hemos trabajado en la bursatilización, pero al mismo tiempo más del 60% de hipotecas ocasionaron que en los últimos 12 meses se presentar</a:t>
            </a:r>
            <a:r>
              <a:rPr lang="es-ES" sz="2000"/>
              <a:t>á</a:t>
            </a:r>
            <a:r>
              <a:rPr lang="es-ES" sz="2000" noProof="1"/>
              <a:t>n nuevos productos.</a:t>
            </a:r>
          </a:p>
          <a:p>
            <a:r>
              <a:rPr lang="es-ES" sz="2000" noProof="1"/>
              <a:t>Como ejemplo de ésto, tenemos la oferta bancaria de una hipoteca con una reducción de la tasa basada en su desempeño. En el campo de la Bursatilización no hemos podido repetir el diseño de crédito.</a:t>
            </a:r>
          </a:p>
          <a:p>
            <a:r>
              <a:rPr lang="es-ES" sz="2000" noProof="1"/>
              <a:t>Necesitamos ofrecer productos que estén </a:t>
            </a:r>
            <a:r>
              <a:rPr lang="es-ES" sz="2000" b="1" noProof="1">
                <a:solidFill>
                  <a:srgbClr val="FFFF00"/>
                </a:solidFill>
              </a:rPr>
              <a:t>dirigidos a las necesidades de los acreditados </a:t>
            </a:r>
            <a:r>
              <a:rPr lang="es-ES" sz="2000" noProof="1"/>
              <a:t> preferentemente sobre una base individual (</a:t>
            </a:r>
            <a:r>
              <a:rPr lang="es-ES" sz="2000" i="1" noProof="1"/>
              <a:t>Mass customization</a:t>
            </a:r>
            <a:r>
              <a:rPr lang="es-ES" sz="2000" noProof="1"/>
              <a:t>)</a:t>
            </a:r>
          </a:p>
          <a:p>
            <a:r>
              <a:rPr lang="es-ES" sz="2000" noProof="1"/>
              <a:t>Necesitamos usar las herramientas de la </a:t>
            </a:r>
            <a:r>
              <a:rPr lang="es-ES" sz="2000" b="1" noProof="1">
                <a:solidFill>
                  <a:srgbClr val="FFFF00"/>
                </a:solidFill>
              </a:rPr>
              <a:t>evaluación de riesgos</a:t>
            </a:r>
            <a:r>
              <a:rPr lang="es-ES" sz="2000" noProof="1"/>
              <a:t> (</a:t>
            </a:r>
            <a:r>
              <a:rPr lang="es-ES" sz="2000" i="1" noProof="1"/>
              <a:t>credit scoring</a:t>
            </a:r>
            <a:r>
              <a:rPr lang="es-ES" sz="2000" noProof="1"/>
              <a:t>)</a:t>
            </a:r>
          </a:p>
          <a:p>
            <a:r>
              <a:rPr lang="es-ES" sz="2000" noProof="1"/>
              <a:t>Necesitamos inventar un </a:t>
            </a:r>
            <a:r>
              <a:rPr lang="es-ES" sz="2000" b="1" i="1" noProof="1">
                <a:solidFill>
                  <a:srgbClr val="FFFF00"/>
                </a:solidFill>
              </a:rPr>
              <a:t>swap</a:t>
            </a:r>
            <a:r>
              <a:rPr lang="es-ES" sz="2000" b="1" noProof="1">
                <a:solidFill>
                  <a:srgbClr val="FFFF00"/>
                </a:solidFill>
              </a:rPr>
              <a:t> nuevo y acreditar estructuras derivadas</a:t>
            </a:r>
            <a:r>
              <a:rPr lang="es-ES" sz="2000" noProof="1"/>
              <a:t> que permitan::</a:t>
            </a:r>
          </a:p>
          <a:p>
            <a:pPr lvl="1">
              <a:buFontTx/>
              <a:buChar char="•"/>
            </a:pPr>
            <a:r>
              <a:rPr lang="es-ES" noProof="1"/>
              <a:t>Poder ofrecer no solo créditos en UDI´s o en pesos en tasa fija, sino también en base al salario mínimo y créditos en dólares.</a:t>
            </a:r>
          </a:p>
          <a:p>
            <a:pPr lvl="1">
              <a:buFontTx/>
              <a:buChar char="•"/>
            </a:pPr>
            <a:r>
              <a:rPr lang="es-ES" noProof="1"/>
              <a:t>Necesitamos ofrecer créditos más costeables (100% o renta con opción a compra)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6" name="Picture 8" descr="Castor1"/>
          <p:cNvPicPr>
            <a:picLocks noChangeAspect="1" noChangeArrowheads="1"/>
          </p:cNvPicPr>
          <p:nvPr/>
        </p:nvPicPr>
        <p:blipFill>
          <a:blip r:embed="rId3" cstate="print"/>
          <a:srcRect/>
          <a:stretch>
            <a:fillRect/>
          </a:stretch>
        </p:blipFill>
        <p:spPr bwMode="auto">
          <a:xfrm>
            <a:off x="1150938" y="1717675"/>
            <a:ext cx="3117850" cy="3214688"/>
          </a:xfrm>
          <a:prstGeom prst="rect">
            <a:avLst/>
          </a:prstGeom>
          <a:noFill/>
        </p:spPr>
      </p:pic>
      <p:sp>
        <p:nvSpPr>
          <p:cNvPr id="83992" name="Text Box 24"/>
          <p:cNvSpPr txBox="1">
            <a:spLocks noChangeArrowheads="1"/>
          </p:cNvSpPr>
          <p:nvPr/>
        </p:nvSpPr>
        <p:spPr bwMode="auto">
          <a:xfrm>
            <a:off x="4467225" y="2049463"/>
            <a:ext cx="4633913" cy="2282825"/>
          </a:xfrm>
          <a:prstGeom prst="rect">
            <a:avLst/>
          </a:prstGeom>
          <a:noFill/>
          <a:ln w="9525">
            <a:noFill/>
            <a:miter lim="800000"/>
            <a:headEnd/>
            <a:tailEnd/>
          </a:ln>
          <a:effectLst/>
        </p:spPr>
        <p:txBody>
          <a:bodyPr wrap="none">
            <a:spAutoFit/>
          </a:bodyPr>
          <a:lstStyle/>
          <a:p>
            <a:r>
              <a:rPr lang="es-MX" b="1">
                <a:solidFill>
                  <a:schemeClr val="bg1"/>
                </a:solidFill>
              </a:rPr>
              <a:t>Mark D. Zaltzman</a:t>
            </a:r>
          </a:p>
          <a:p>
            <a:r>
              <a:rPr lang="es-MX" b="1">
                <a:solidFill>
                  <a:schemeClr val="bg1"/>
                </a:solidFill>
              </a:rPr>
              <a:t>Director de Finanzas y Planeación</a:t>
            </a:r>
          </a:p>
          <a:p>
            <a:r>
              <a:rPr lang="es-MX" b="1">
                <a:solidFill>
                  <a:schemeClr val="bg1"/>
                </a:solidFill>
              </a:rPr>
              <a:t>Hipotecaria Su Casita</a:t>
            </a:r>
          </a:p>
          <a:p>
            <a:r>
              <a:rPr lang="es-MX" b="1">
                <a:solidFill>
                  <a:schemeClr val="bg1"/>
                </a:solidFill>
              </a:rPr>
              <a:t>+52(55) 5481-8365</a:t>
            </a:r>
          </a:p>
          <a:p>
            <a:r>
              <a:rPr lang="es-MX" b="1">
                <a:solidFill>
                  <a:schemeClr val="bg1"/>
                </a:solidFill>
                <a:hlinkClick r:id="rId4"/>
              </a:rPr>
              <a:t>mzaltzman@sucasita.com.mx</a:t>
            </a:r>
            <a:endParaRPr lang="es-MX" b="1">
              <a:solidFill>
                <a:schemeClr val="bg1"/>
              </a:solidFill>
            </a:endParaRPr>
          </a:p>
          <a:p>
            <a:endParaRPr lang="es-ES" b="1">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ChangeArrowheads="1"/>
          </p:cNvSpPr>
          <p:nvPr>
            <p:ph type="body" idx="1"/>
          </p:nvPr>
        </p:nvSpPr>
        <p:spPr bwMode="auto">
          <a:xfrm>
            <a:off x="457200" y="1014413"/>
            <a:ext cx="8128000" cy="4525962"/>
          </a:xfrm>
          <a:noFill/>
          <a:ln w="12700">
            <a:miter lim="800000"/>
            <a:headEnd/>
            <a:tailEnd/>
          </a:ln>
        </p:spPr>
        <p:txBody>
          <a:bodyPr vert="horz" wrap="square" lIns="90488" tIns="44450" rIns="90488" bIns="44450" numCol="1" anchor="t" anchorCtr="0" compatLnSpc="1">
            <a:prstTxWarp prst="textNoShape">
              <a:avLst/>
            </a:prstTxWarp>
          </a:bodyPr>
          <a:lstStyle/>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a:p>
            <a:pPr defTabSz="971550">
              <a:lnSpc>
                <a:spcPct val="80000"/>
              </a:lnSpc>
              <a:tabLst>
                <a:tab pos="3714750" algn="l"/>
              </a:tabLst>
            </a:pPr>
            <a:endParaRPr lang="en-US" sz="800"/>
          </a:p>
        </p:txBody>
      </p:sp>
      <p:grpSp>
        <p:nvGrpSpPr>
          <p:cNvPr id="182276" name="Group 4"/>
          <p:cNvGrpSpPr>
            <a:grpSpLocks/>
          </p:cNvGrpSpPr>
          <p:nvPr/>
        </p:nvGrpSpPr>
        <p:grpSpPr bwMode="auto">
          <a:xfrm>
            <a:off x="831850" y="3082925"/>
            <a:ext cx="7648575" cy="3505200"/>
            <a:chOff x="484" y="1682"/>
            <a:chExt cx="4818" cy="2208"/>
          </a:xfrm>
        </p:grpSpPr>
        <p:grpSp>
          <p:nvGrpSpPr>
            <p:cNvPr id="182277" name="Group 5"/>
            <p:cNvGrpSpPr>
              <a:grpSpLocks/>
            </p:cNvGrpSpPr>
            <p:nvPr/>
          </p:nvGrpSpPr>
          <p:grpSpPr bwMode="auto">
            <a:xfrm>
              <a:off x="799" y="2031"/>
              <a:ext cx="4186" cy="742"/>
              <a:chOff x="799" y="2031"/>
              <a:chExt cx="4186" cy="742"/>
            </a:xfrm>
          </p:grpSpPr>
          <p:grpSp>
            <p:nvGrpSpPr>
              <p:cNvPr id="182278" name="Group 6"/>
              <p:cNvGrpSpPr>
                <a:grpSpLocks/>
              </p:cNvGrpSpPr>
              <p:nvPr/>
            </p:nvGrpSpPr>
            <p:grpSpPr bwMode="auto">
              <a:xfrm>
                <a:off x="799" y="2031"/>
                <a:ext cx="4186" cy="742"/>
                <a:chOff x="799" y="2031"/>
                <a:chExt cx="4186" cy="742"/>
              </a:xfrm>
            </p:grpSpPr>
            <p:sp>
              <p:nvSpPr>
                <p:cNvPr id="182279" name="Rectangle 7"/>
                <p:cNvSpPr>
                  <a:spLocks noChangeArrowheads="1"/>
                </p:cNvSpPr>
                <p:nvPr/>
              </p:nvSpPr>
              <p:spPr bwMode="auto">
                <a:xfrm>
                  <a:off x="799" y="2036"/>
                  <a:ext cx="729" cy="474"/>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Solicitud de crédito</a:t>
                  </a:r>
                </a:p>
                <a:p>
                  <a:pPr algn="ctr" eaLnBrk="1" hangingPunct="1"/>
                  <a:endParaRPr lang="en-US" sz="1400">
                    <a:solidFill>
                      <a:schemeClr val="bg1"/>
                    </a:solidFill>
                    <a:latin typeface="Arial" pitchFamily="34" charset="0"/>
                  </a:endParaRPr>
                </a:p>
              </p:txBody>
            </p:sp>
            <p:sp>
              <p:nvSpPr>
                <p:cNvPr id="182280" name="Rectangle 8"/>
                <p:cNvSpPr>
                  <a:spLocks noChangeArrowheads="1"/>
                </p:cNvSpPr>
                <p:nvPr/>
              </p:nvSpPr>
              <p:spPr bwMode="auto">
                <a:xfrm>
                  <a:off x="1662" y="2031"/>
                  <a:ext cx="732" cy="474"/>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Proceso del crédito</a:t>
                  </a:r>
                </a:p>
                <a:p>
                  <a:pPr algn="ctr" eaLnBrk="1" hangingPunct="1"/>
                  <a:endParaRPr lang="en-US" sz="1400">
                    <a:solidFill>
                      <a:schemeClr val="bg1"/>
                    </a:solidFill>
                    <a:latin typeface="Arial" pitchFamily="34" charset="0"/>
                  </a:endParaRPr>
                </a:p>
              </p:txBody>
            </p:sp>
            <p:sp>
              <p:nvSpPr>
                <p:cNvPr id="182281" name="Rectangle 9"/>
                <p:cNvSpPr>
                  <a:spLocks noChangeArrowheads="1"/>
                </p:cNvSpPr>
                <p:nvPr/>
              </p:nvSpPr>
              <p:spPr bwMode="auto">
                <a:xfrm>
                  <a:off x="2513" y="2031"/>
                  <a:ext cx="770" cy="608"/>
                </a:xfrm>
                <a:prstGeom prst="rect">
                  <a:avLst/>
                </a:prstGeom>
                <a:noFill/>
                <a:ln w="25400">
                  <a:solidFill>
                    <a:schemeClr val="accent2"/>
                  </a:solidFill>
                  <a:miter lim="800000"/>
                  <a:headEnd/>
                  <a:tailEnd/>
                </a:ln>
                <a:effectLst/>
              </p:spPr>
              <p:txBody>
                <a:bodyPr wrap="none" lIns="90488" tIns="44450" rIns="90488" bIns="44450">
                  <a:spAutoFit/>
                </a:bodyPr>
                <a:lstStyle/>
                <a:p>
                  <a:pPr algn="ctr"/>
                  <a:r>
                    <a:rPr lang="en-US" sz="1400">
                      <a:solidFill>
                        <a:schemeClr val="bg1"/>
                      </a:solidFill>
                      <a:latin typeface="Arial" pitchFamily="34" charset="0"/>
                    </a:rPr>
                    <a:t>Subscripción</a:t>
                  </a:r>
                </a:p>
                <a:p>
                  <a:pPr algn="ctr"/>
                  <a:r>
                    <a:rPr lang="en-US" sz="1400">
                      <a:solidFill>
                        <a:schemeClr val="bg1"/>
                      </a:solidFill>
                      <a:latin typeface="Arial" pitchFamily="34" charset="0"/>
                    </a:rPr>
                    <a:t>del</a:t>
                  </a:r>
                </a:p>
                <a:p>
                  <a:pPr algn="ctr"/>
                  <a:r>
                    <a:rPr lang="en-US" sz="1400">
                      <a:solidFill>
                        <a:schemeClr val="bg1"/>
                      </a:solidFill>
                      <a:latin typeface="Arial" pitchFamily="34" charset="0"/>
                    </a:rPr>
                    <a:t>crédito</a:t>
                  </a:r>
                </a:p>
                <a:p>
                  <a:pPr algn="ctr" eaLnBrk="1" hangingPunct="1"/>
                  <a:endParaRPr lang="en-US" sz="1400">
                    <a:solidFill>
                      <a:schemeClr val="bg1"/>
                    </a:solidFill>
                    <a:latin typeface="Arial" pitchFamily="34" charset="0"/>
                  </a:endParaRPr>
                </a:p>
              </p:txBody>
            </p:sp>
            <p:sp>
              <p:nvSpPr>
                <p:cNvPr id="182282" name="Rectangle 10"/>
                <p:cNvSpPr>
                  <a:spLocks noChangeArrowheads="1"/>
                </p:cNvSpPr>
                <p:nvPr/>
              </p:nvSpPr>
              <p:spPr bwMode="auto">
                <a:xfrm>
                  <a:off x="3402" y="2031"/>
                  <a:ext cx="721" cy="340"/>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Firma</a:t>
                  </a:r>
                </a:p>
                <a:p>
                  <a:pPr algn="ctr" eaLnBrk="1" hangingPunct="1"/>
                  <a:endParaRPr lang="en-US" sz="1400">
                    <a:solidFill>
                      <a:schemeClr val="bg1"/>
                    </a:solidFill>
                    <a:latin typeface="Arial" pitchFamily="34" charset="0"/>
                  </a:endParaRPr>
                </a:p>
              </p:txBody>
            </p:sp>
            <p:sp>
              <p:nvSpPr>
                <p:cNvPr id="182283" name="Rectangle 11"/>
                <p:cNvSpPr>
                  <a:spLocks noChangeArrowheads="1"/>
                </p:cNvSpPr>
                <p:nvPr/>
              </p:nvSpPr>
              <p:spPr bwMode="auto">
                <a:xfrm>
                  <a:off x="4266" y="2031"/>
                  <a:ext cx="719" cy="742"/>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Servicio posterior a la firma del crédito</a:t>
                  </a:r>
                </a:p>
                <a:p>
                  <a:pPr algn="ctr" eaLnBrk="1" hangingPunct="1"/>
                  <a:endParaRPr lang="en-US" sz="1400">
                    <a:solidFill>
                      <a:schemeClr val="bg1"/>
                    </a:solidFill>
                    <a:latin typeface="Arial" pitchFamily="34" charset="0"/>
                  </a:endParaRPr>
                </a:p>
              </p:txBody>
            </p:sp>
          </p:grpSp>
          <p:sp>
            <p:nvSpPr>
              <p:cNvPr id="182284" name="Line 12"/>
              <p:cNvSpPr>
                <a:spLocks noChangeShapeType="1"/>
              </p:cNvSpPr>
              <p:nvPr/>
            </p:nvSpPr>
            <p:spPr bwMode="auto">
              <a:xfrm>
                <a:off x="1537" y="2271"/>
                <a:ext cx="118" cy="0"/>
              </a:xfrm>
              <a:prstGeom prst="line">
                <a:avLst/>
              </a:prstGeom>
              <a:noFill/>
              <a:ln w="25400">
                <a:solidFill>
                  <a:schemeClr val="accent2"/>
                </a:solidFill>
                <a:round/>
                <a:headEnd/>
                <a:tailEnd/>
              </a:ln>
              <a:effectLst/>
            </p:spPr>
            <p:txBody>
              <a:bodyPr/>
              <a:lstStyle/>
              <a:p>
                <a:endParaRPr lang="en-US"/>
              </a:p>
            </p:txBody>
          </p:sp>
          <p:sp>
            <p:nvSpPr>
              <p:cNvPr id="182285" name="Line 13"/>
              <p:cNvSpPr>
                <a:spLocks noChangeShapeType="1"/>
              </p:cNvSpPr>
              <p:nvPr/>
            </p:nvSpPr>
            <p:spPr bwMode="auto">
              <a:xfrm>
                <a:off x="2396" y="2271"/>
                <a:ext cx="118" cy="0"/>
              </a:xfrm>
              <a:prstGeom prst="line">
                <a:avLst/>
              </a:prstGeom>
              <a:noFill/>
              <a:ln w="25400">
                <a:solidFill>
                  <a:schemeClr val="accent2"/>
                </a:solidFill>
                <a:round/>
                <a:headEnd/>
                <a:tailEnd/>
              </a:ln>
              <a:effectLst/>
            </p:spPr>
            <p:txBody>
              <a:bodyPr/>
              <a:lstStyle/>
              <a:p>
                <a:endParaRPr lang="en-US"/>
              </a:p>
            </p:txBody>
          </p:sp>
          <p:sp>
            <p:nvSpPr>
              <p:cNvPr id="182286" name="Line 14"/>
              <p:cNvSpPr>
                <a:spLocks noChangeShapeType="1"/>
              </p:cNvSpPr>
              <p:nvPr/>
            </p:nvSpPr>
            <p:spPr bwMode="auto">
              <a:xfrm>
                <a:off x="3266" y="2271"/>
                <a:ext cx="118" cy="0"/>
              </a:xfrm>
              <a:prstGeom prst="line">
                <a:avLst/>
              </a:prstGeom>
              <a:noFill/>
              <a:ln w="25400">
                <a:solidFill>
                  <a:schemeClr val="accent2"/>
                </a:solidFill>
                <a:round/>
                <a:headEnd/>
                <a:tailEnd/>
              </a:ln>
              <a:effectLst/>
            </p:spPr>
            <p:txBody>
              <a:bodyPr/>
              <a:lstStyle/>
              <a:p>
                <a:endParaRPr lang="en-US"/>
              </a:p>
            </p:txBody>
          </p:sp>
          <p:sp>
            <p:nvSpPr>
              <p:cNvPr id="182287" name="Line 15"/>
              <p:cNvSpPr>
                <a:spLocks noChangeShapeType="1"/>
              </p:cNvSpPr>
              <p:nvPr/>
            </p:nvSpPr>
            <p:spPr bwMode="auto">
              <a:xfrm>
                <a:off x="4130" y="2271"/>
                <a:ext cx="118" cy="0"/>
              </a:xfrm>
              <a:prstGeom prst="line">
                <a:avLst/>
              </a:prstGeom>
              <a:noFill/>
              <a:ln w="25400">
                <a:solidFill>
                  <a:schemeClr val="accent2"/>
                </a:solidFill>
                <a:round/>
                <a:headEnd/>
                <a:tailEnd/>
              </a:ln>
              <a:effectLst/>
            </p:spPr>
            <p:txBody>
              <a:bodyPr/>
              <a:lstStyle/>
              <a:p>
                <a:endParaRPr lang="en-US"/>
              </a:p>
            </p:txBody>
          </p:sp>
        </p:grpSp>
        <p:grpSp>
          <p:nvGrpSpPr>
            <p:cNvPr id="182288" name="Group 16"/>
            <p:cNvGrpSpPr>
              <a:grpSpLocks/>
            </p:cNvGrpSpPr>
            <p:nvPr/>
          </p:nvGrpSpPr>
          <p:grpSpPr bwMode="auto">
            <a:xfrm>
              <a:off x="809" y="3148"/>
              <a:ext cx="4186" cy="742"/>
              <a:chOff x="809" y="3148"/>
              <a:chExt cx="4186" cy="742"/>
            </a:xfrm>
          </p:grpSpPr>
          <p:grpSp>
            <p:nvGrpSpPr>
              <p:cNvPr id="182289" name="Group 17"/>
              <p:cNvGrpSpPr>
                <a:grpSpLocks/>
              </p:cNvGrpSpPr>
              <p:nvPr/>
            </p:nvGrpSpPr>
            <p:grpSpPr bwMode="auto">
              <a:xfrm>
                <a:off x="809" y="3148"/>
                <a:ext cx="4186" cy="742"/>
                <a:chOff x="809" y="3148"/>
                <a:chExt cx="4186" cy="742"/>
              </a:xfrm>
            </p:grpSpPr>
            <p:sp>
              <p:nvSpPr>
                <p:cNvPr id="182290" name="Rectangle 18"/>
                <p:cNvSpPr>
                  <a:spLocks noChangeArrowheads="1"/>
                </p:cNvSpPr>
                <p:nvPr/>
              </p:nvSpPr>
              <p:spPr bwMode="auto">
                <a:xfrm>
                  <a:off x="809" y="3153"/>
                  <a:ext cx="729" cy="608"/>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Recepción</a:t>
                  </a:r>
                </a:p>
                <a:p>
                  <a:pPr algn="ctr"/>
                  <a:r>
                    <a:rPr lang="en-US" sz="1400">
                      <a:solidFill>
                        <a:schemeClr val="bg1"/>
                      </a:solidFill>
                      <a:latin typeface="Arial" pitchFamily="34" charset="0"/>
                    </a:rPr>
                    <a:t>del</a:t>
                  </a:r>
                </a:p>
                <a:p>
                  <a:pPr algn="ctr"/>
                  <a:r>
                    <a:rPr lang="en-US" sz="1400">
                      <a:solidFill>
                        <a:schemeClr val="bg1"/>
                      </a:solidFill>
                      <a:latin typeface="Arial" pitchFamily="34" charset="0"/>
                    </a:rPr>
                    <a:t>Pago</a:t>
                  </a:r>
                </a:p>
                <a:p>
                  <a:pPr algn="ctr" eaLnBrk="1" hangingPunct="1"/>
                  <a:endParaRPr lang="en-US" sz="1400">
                    <a:solidFill>
                      <a:schemeClr val="bg1"/>
                    </a:solidFill>
                    <a:latin typeface="Arial" pitchFamily="34" charset="0"/>
                  </a:endParaRPr>
                </a:p>
              </p:txBody>
            </p:sp>
            <p:sp>
              <p:nvSpPr>
                <p:cNvPr id="182291" name="Rectangle 19"/>
                <p:cNvSpPr>
                  <a:spLocks noChangeArrowheads="1"/>
                </p:cNvSpPr>
                <p:nvPr/>
              </p:nvSpPr>
              <p:spPr bwMode="auto">
                <a:xfrm>
                  <a:off x="1672" y="3148"/>
                  <a:ext cx="732" cy="474"/>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 </a:t>
                  </a:r>
                </a:p>
                <a:p>
                  <a:pPr algn="ctr"/>
                  <a:r>
                    <a:rPr lang="en-US" sz="1400">
                      <a:solidFill>
                        <a:schemeClr val="bg1"/>
                      </a:solidFill>
                      <a:latin typeface="Arial" pitchFamily="34" charset="0"/>
                    </a:rPr>
                    <a:t>Cobranza</a:t>
                  </a:r>
                </a:p>
                <a:p>
                  <a:pPr algn="ctr" eaLnBrk="1" hangingPunct="1"/>
                  <a:endParaRPr lang="en-US" sz="1400">
                    <a:solidFill>
                      <a:schemeClr val="bg1"/>
                    </a:solidFill>
                    <a:latin typeface="Arial" pitchFamily="34" charset="0"/>
                  </a:endParaRPr>
                </a:p>
              </p:txBody>
            </p:sp>
            <p:sp>
              <p:nvSpPr>
                <p:cNvPr id="182292" name="Rectangle 20"/>
                <p:cNvSpPr>
                  <a:spLocks noChangeArrowheads="1"/>
                </p:cNvSpPr>
                <p:nvPr/>
              </p:nvSpPr>
              <p:spPr bwMode="auto">
                <a:xfrm>
                  <a:off x="2536" y="3148"/>
                  <a:ext cx="787" cy="742"/>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Manteni-</a:t>
                  </a:r>
                </a:p>
                <a:p>
                  <a:pPr algn="ctr"/>
                  <a:r>
                    <a:rPr lang="en-US" sz="1400">
                      <a:solidFill>
                        <a:schemeClr val="bg1"/>
                      </a:solidFill>
                      <a:latin typeface="Arial" pitchFamily="34" charset="0"/>
                    </a:rPr>
                    <a:t>miento del</a:t>
                  </a:r>
                </a:p>
                <a:p>
                  <a:pPr algn="ctr"/>
                  <a:r>
                    <a:rPr lang="en-US" sz="1400">
                      <a:solidFill>
                        <a:schemeClr val="bg1"/>
                      </a:solidFill>
                      <a:latin typeface="Arial" pitchFamily="34" charset="0"/>
                    </a:rPr>
                    <a:t>Registro</a:t>
                  </a:r>
                </a:p>
                <a:p>
                  <a:pPr algn="ctr"/>
                  <a:endParaRPr lang="en-US" sz="1400">
                    <a:solidFill>
                      <a:schemeClr val="bg1"/>
                    </a:solidFill>
                    <a:latin typeface="Arial" pitchFamily="34" charset="0"/>
                  </a:endParaRPr>
                </a:p>
                <a:p>
                  <a:pPr algn="ctr" eaLnBrk="1" hangingPunct="1"/>
                  <a:endParaRPr lang="en-US" sz="1400">
                    <a:solidFill>
                      <a:schemeClr val="bg1"/>
                    </a:solidFill>
                    <a:latin typeface="Arial" pitchFamily="34" charset="0"/>
                  </a:endParaRPr>
                </a:p>
              </p:txBody>
            </p:sp>
            <p:sp>
              <p:nvSpPr>
                <p:cNvPr id="182293" name="Rectangle 21"/>
                <p:cNvSpPr>
                  <a:spLocks noChangeArrowheads="1"/>
                </p:cNvSpPr>
                <p:nvPr/>
              </p:nvSpPr>
              <p:spPr bwMode="auto">
                <a:xfrm>
                  <a:off x="3412" y="3148"/>
                  <a:ext cx="721" cy="608"/>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Reporte a</a:t>
                  </a:r>
                </a:p>
                <a:p>
                  <a:pPr algn="ctr"/>
                  <a:r>
                    <a:rPr lang="en-US" sz="1400">
                      <a:solidFill>
                        <a:schemeClr val="bg1"/>
                      </a:solidFill>
                      <a:latin typeface="Arial" pitchFamily="34" charset="0"/>
                    </a:rPr>
                    <a:t>Inversio-</a:t>
                  </a:r>
                </a:p>
                <a:p>
                  <a:pPr algn="ctr"/>
                  <a:r>
                    <a:rPr lang="en-US" sz="1400">
                      <a:solidFill>
                        <a:schemeClr val="bg1"/>
                      </a:solidFill>
                      <a:latin typeface="Arial" pitchFamily="34" charset="0"/>
                    </a:rPr>
                    <a:t>nista</a:t>
                  </a:r>
                </a:p>
                <a:p>
                  <a:pPr algn="ctr"/>
                  <a:r>
                    <a:rPr lang="en-US" sz="1400">
                      <a:solidFill>
                        <a:schemeClr val="bg1"/>
                      </a:solidFill>
                      <a:latin typeface="Arial" pitchFamily="34" charset="0"/>
                    </a:rPr>
                    <a:t> </a:t>
                  </a:r>
                </a:p>
              </p:txBody>
            </p:sp>
            <p:sp>
              <p:nvSpPr>
                <p:cNvPr id="182294" name="Rectangle 22"/>
                <p:cNvSpPr>
                  <a:spLocks noChangeArrowheads="1"/>
                </p:cNvSpPr>
                <p:nvPr/>
              </p:nvSpPr>
              <p:spPr bwMode="auto">
                <a:xfrm>
                  <a:off x="4276" y="3148"/>
                  <a:ext cx="719" cy="608"/>
                </a:xfrm>
                <a:prstGeom prst="rect">
                  <a:avLst/>
                </a:prstGeom>
                <a:noFill/>
                <a:ln w="25400">
                  <a:solidFill>
                    <a:schemeClr val="accent2"/>
                  </a:solidFill>
                  <a:miter lim="800000"/>
                  <a:headEnd/>
                  <a:tailEnd/>
                </a:ln>
                <a:effectLst/>
              </p:spPr>
              <p:txBody>
                <a:bodyPr lIns="90488" tIns="44450" rIns="90488" bIns="44450">
                  <a:spAutoFit/>
                </a:bodyPr>
                <a:lstStyle/>
                <a:p>
                  <a:pPr algn="ctr"/>
                  <a:r>
                    <a:rPr lang="en-US" sz="1400">
                      <a:solidFill>
                        <a:schemeClr val="bg1"/>
                      </a:solidFill>
                      <a:latin typeface="Arial" pitchFamily="34" charset="0"/>
                    </a:rPr>
                    <a:t>Liquidación</a:t>
                  </a:r>
                </a:p>
                <a:p>
                  <a:pPr algn="ctr"/>
                  <a:r>
                    <a:rPr lang="en-US" sz="1400">
                      <a:solidFill>
                        <a:schemeClr val="bg1"/>
                      </a:solidFill>
                      <a:latin typeface="Arial" pitchFamily="34" charset="0"/>
                    </a:rPr>
                    <a:t>del</a:t>
                  </a:r>
                </a:p>
                <a:p>
                  <a:pPr algn="ctr"/>
                  <a:r>
                    <a:rPr lang="en-US" sz="1400">
                      <a:solidFill>
                        <a:schemeClr val="bg1"/>
                      </a:solidFill>
                      <a:latin typeface="Arial" pitchFamily="34" charset="0"/>
                    </a:rPr>
                    <a:t>crédito</a:t>
                  </a:r>
                </a:p>
                <a:p>
                  <a:pPr algn="ctr" eaLnBrk="1" hangingPunct="1"/>
                  <a:endParaRPr lang="en-US" sz="1400">
                    <a:solidFill>
                      <a:schemeClr val="bg1"/>
                    </a:solidFill>
                    <a:latin typeface="Arial" pitchFamily="34" charset="0"/>
                  </a:endParaRPr>
                </a:p>
              </p:txBody>
            </p:sp>
          </p:grpSp>
          <p:sp>
            <p:nvSpPr>
              <p:cNvPr id="182295" name="Line 23"/>
              <p:cNvSpPr>
                <a:spLocks noChangeShapeType="1"/>
              </p:cNvSpPr>
              <p:nvPr/>
            </p:nvSpPr>
            <p:spPr bwMode="auto">
              <a:xfrm>
                <a:off x="1547" y="3388"/>
                <a:ext cx="118" cy="0"/>
              </a:xfrm>
              <a:prstGeom prst="line">
                <a:avLst/>
              </a:prstGeom>
              <a:noFill/>
              <a:ln w="25400">
                <a:solidFill>
                  <a:schemeClr val="accent2"/>
                </a:solidFill>
                <a:round/>
                <a:headEnd/>
                <a:tailEnd/>
              </a:ln>
              <a:effectLst/>
            </p:spPr>
            <p:txBody>
              <a:bodyPr/>
              <a:lstStyle/>
              <a:p>
                <a:endParaRPr lang="en-US"/>
              </a:p>
            </p:txBody>
          </p:sp>
          <p:sp>
            <p:nvSpPr>
              <p:cNvPr id="182296" name="Line 24"/>
              <p:cNvSpPr>
                <a:spLocks noChangeShapeType="1"/>
              </p:cNvSpPr>
              <p:nvPr/>
            </p:nvSpPr>
            <p:spPr bwMode="auto">
              <a:xfrm>
                <a:off x="2406" y="3388"/>
                <a:ext cx="118" cy="0"/>
              </a:xfrm>
              <a:prstGeom prst="line">
                <a:avLst/>
              </a:prstGeom>
              <a:noFill/>
              <a:ln w="25400">
                <a:solidFill>
                  <a:schemeClr val="accent2"/>
                </a:solidFill>
                <a:round/>
                <a:headEnd/>
                <a:tailEnd/>
              </a:ln>
              <a:effectLst/>
            </p:spPr>
            <p:txBody>
              <a:bodyPr/>
              <a:lstStyle/>
              <a:p>
                <a:endParaRPr lang="en-US"/>
              </a:p>
            </p:txBody>
          </p:sp>
          <p:sp>
            <p:nvSpPr>
              <p:cNvPr id="182297" name="Line 25"/>
              <p:cNvSpPr>
                <a:spLocks noChangeShapeType="1"/>
              </p:cNvSpPr>
              <p:nvPr/>
            </p:nvSpPr>
            <p:spPr bwMode="auto">
              <a:xfrm>
                <a:off x="3276" y="3388"/>
                <a:ext cx="118" cy="0"/>
              </a:xfrm>
              <a:prstGeom prst="line">
                <a:avLst/>
              </a:prstGeom>
              <a:noFill/>
              <a:ln w="25400">
                <a:solidFill>
                  <a:schemeClr val="accent2"/>
                </a:solidFill>
                <a:round/>
                <a:headEnd/>
                <a:tailEnd/>
              </a:ln>
              <a:effectLst/>
            </p:spPr>
            <p:txBody>
              <a:bodyPr/>
              <a:lstStyle/>
              <a:p>
                <a:endParaRPr lang="en-US"/>
              </a:p>
            </p:txBody>
          </p:sp>
          <p:sp>
            <p:nvSpPr>
              <p:cNvPr id="182298" name="Line 26"/>
              <p:cNvSpPr>
                <a:spLocks noChangeShapeType="1"/>
              </p:cNvSpPr>
              <p:nvPr/>
            </p:nvSpPr>
            <p:spPr bwMode="auto">
              <a:xfrm>
                <a:off x="4140" y="3388"/>
                <a:ext cx="118" cy="0"/>
              </a:xfrm>
              <a:prstGeom prst="line">
                <a:avLst/>
              </a:prstGeom>
              <a:noFill/>
              <a:ln w="25400">
                <a:solidFill>
                  <a:schemeClr val="accent2"/>
                </a:solidFill>
                <a:round/>
                <a:headEnd/>
                <a:tailEnd/>
              </a:ln>
              <a:effectLst/>
            </p:spPr>
            <p:txBody>
              <a:bodyPr/>
              <a:lstStyle/>
              <a:p>
                <a:endParaRPr lang="en-US"/>
              </a:p>
            </p:txBody>
          </p:sp>
        </p:grpSp>
        <p:sp>
          <p:nvSpPr>
            <p:cNvPr id="182299" name="Line 27"/>
            <p:cNvSpPr>
              <a:spLocks noChangeShapeType="1"/>
            </p:cNvSpPr>
            <p:nvPr/>
          </p:nvSpPr>
          <p:spPr bwMode="auto">
            <a:xfrm flipV="1">
              <a:off x="487" y="2260"/>
              <a:ext cx="309" cy="11"/>
            </a:xfrm>
            <a:prstGeom prst="line">
              <a:avLst/>
            </a:prstGeom>
            <a:noFill/>
            <a:ln w="25400">
              <a:solidFill>
                <a:schemeClr val="accent2"/>
              </a:solidFill>
              <a:round/>
              <a:headEnd/>
              <a:tailEnd type="triangle" w="med" len="med"/>
            </a:ln>
            <a:effectLst/>
          </p:spPr>
          <p:txBody>
            <a:bodyPr/>
            <a:lstStyle/>
            <a:p>
              <a:endParaRPr lang="en-US"/>
            </a:p>
          </p:txBody>
        </p:sp>
        <p:sp>
          <p:nvSpPr>
            <p:cNvPr id="182300" name="Line 28"/>
            <p:cNvSpPr>
              <a:spLocks noChangeShapeType="1"/>
            </p:cNvSpPr>
            <p:nvPr/>
          </p:nvSpPr>
          <p:spPr bwMode="auto">
            <a:xfrm flipV="1">
              <a:off x="492" y="2828"/>
              <a:ext cx="4792" cy="4"/>
            </a:xfrm>
            <a:prstGeom prst="line">
              <a:avLst/>
            </a:prstGeom>
            <a:noFill/>
            <a:ln w="25400">
              <a:solidFill>
                <a:schemeClr val="accent2"/>
              </a:solidFill>
              <a:round/>
              <a:headEnd/>
              <a:tailEnd/>
            </a:ln>
            <a:effectLst/>
          </p:spPr>
          <p:txBody>
            <a:bodyPr/>
            <a:lstStyle/>
            <a:p>
              <a:endParaRPr lang="en-US"/>
            </a:p>
          </p:txBody>
        </p:sp>
        <p:sp>
          <p:nvSpPr>
            <p:cNvPr id="182301" name="Line 29"/>
            <p:cNvSpPr>
              <a:spLocks noChangeShapeType="1"/>
            </p:cNvSpPr>
            <p:nvPr/>
          </p:nvSpPr>
          <p:spPr bwMode="auto">
            <a:xfrm flipV="1">
              <a:off x="4993" y="2260"/>
              <a:ext cx="309" cy="11"/>
            </a:xfrm>
            <a:prstGeom prst="line">
              <a:avLst/>
            </a:prstGeom>
            <a:noFill/>
            <a:ln w="25400">
              <a:solidFill>
                <a:schemeClr val="accent2"/>
              </a:solidFill>
              <a:round/>
              <a:headEnd/>
              <a:tailEnd type="triangle" w="med" len="med"/>
            </a:ln>
            <a:effectLst/>
          </p:spPr>
          <p:txBody>
            <a:bodyPr/>
            <a:lstStyle/>
            <a:p>
              <a:endParaRPr lang="en-US"/>
            </a:p>
          </p:txBody>
        </p:sp>
        <p:sp>
          <p:nvSpPr>
            <p:cNvPr id="182302" name="Line 30"/>
            <p:cNvSpPr>
              <a:spLocks noChangeShapeType="1"/>
            </p:cNvSpPr>
            <p:nvPr/>
          </p:nvSpPr>
          <p:spPr bwMode="auto">
            <a:xfrm>
              <a:off x="5292" y="2252"/>
              <a:ext cx="0" cy="568"/>
            </a:xfrm>
            <a:prstGeom prst="line">
              <a:avLst/>
            </a:prstGeom>
            <a:noFill/>
            <a:ln w="25400">
              <a:solidFill>
                <a:schemeClr val="accent2"/>
              </a:solidFill>
              <a:round/>
              <a:headEnd/>
              <a:tailEnd/>
            </a:ln>
            <a:effectLst/>
          </p:spPr>
          <p:txBody>
            <a:bodyPr/>
            <a:lstStyle/>
            <a:p>
              <a:endParaRPr lang="en-US"/>
            </a:p>
          </p:txBody>
        </p:sp>
        <p:sp>
          <p:nvSpPr>
            <p:cNvPr id="182303" name="Line 31"/>
            <p:cNvSpPr>
              <a:spLocks noChangeShapeType="1"/>
            </p:cNvSpPr>
            <p:nvPr/>
          </p:nvSpPr>
          <p:spPr bwMode="auto">
            <a:xfrm flipV="1">
              <a:off x="5004" y="3377"/>
              <a:ext cx="288" cy="11"/>
            </a:xfrm>
            <a:prstGeom prst="line">
              <a:avLst/>
            </a:prstGeom>
            <a:noFill/>
            <a:ln w="25400">
              <a:solidFill>
                <a:schemeClr val="accent2"/>
              </a:solidFill>
              <a:round/>
              <a:headEnd/>
              <a:tailEnd type="triangle" w="med" len="med"/>
            </a:ln>
            <a:effectLst/>
          </p:spPr>
          <p:txBody>
            <a:bodyPr/>
            <a:lstStyle/>
            <a:p>
              <a:endParaRPr lang="en-US"/>
            </a:p>
          </p:txBody>
        </p:sp>
        <p:sp>
          <p:nvSpPr>
            <p:cNvPr id="182304" name="Line 32"/>
            <p:cNvSpPr>
              <a:spLocks noChangeShapeType="1"/>
            </p:cNvSpPr>
            <p:nvPr/>
          </p:nvSpPr>
          <p:spPr bwMode="auto">
            <a:xfrm flipV="1">
              <a:off x="487" y="3377"/>
              <a:ext cx="309" cy="11"/>
            </a:xfrm>
            <a:prstGeom prst="line">
              <a:avLst/>
            </a:prstGeom>
            <a:noFill/>
            <a:ln w="25400">
              <a:solidFill>
                <a:schemeClr val="accent2"/>
              </a:solidFill>
              <a:round/>
              <a:headEnd/>
              <a:tailEnd type="triangle" w="med" len="med"/>
            </a:ln>
            <a:effectLst/>
          </p:spPr>
          <p:txBody>
            <a:bodyPr/>
            <a:lstStyle/>
            <a:p>
              <a:endParaRPr lang="en-US"/>
            </a:p>
          </p:txBody>
        </p:sp>
        <p:sp>
          <p:nvSpPr>
            <p:cNvPr id="182305" name="Line 33"/>
            <p:cNvSpPr>
              <a:spLocks noChangeShapeType="1"/>
            </p:cNvSpPr>
            <p:nvPr/>
          </p:nvSpPr>
          <p:spPr bwMode="auto">
            <a:xfrm>
              <a:off x="484" y="2820"/>
              <a:ext cx="0" cy="568"/>
            </a:xfrm>
            <a:prstGeom prst="line">
              <a:avLst/>
            </a:prstGeom>
            <a:noFill/>
            <a:ln w="25400">
              <a:solidFill>
                <a:schemeClr val="accent2"/>
              </a:solidFill>
              <a:round/>
              <a:headEnd/>
              <a:tailEnd/>
            </a:ln>
            <a:effectLst/>
          </p:spPr>
          <p:txBody>
            <a:bodyPr/>
            <a:lstStyle/>
            <a:p>
              <a:endParaRPr lang="en-US"/>
            </a:p>
          </p:txBody>
        </p:sp>
        <p:sp>
          <p:nvSpPr>
            <p:cNvPr id="182306" name="Rectangle 34"/>
            <p:cNvSpPr>
              <a:spLocks noChangeArrowheads="1"/>
            </p:cNvSpPr>
            <p:nvPr/>
          </p:nvSpPr>
          <p:spPr bwMode="auto">
            <a:xfrm>
              <a:off x="680" y="1934"/>
              <a:ext cx="4424" cy="644"/>
            </a:xfrm>
            <a:prstGeom prst="rect">
              <a:avLst/>
            </a:prstGeom>
            <a:noFill/>
            <a:ln w="25400">
              <a:solidFill>
                <a:schemeClr val="bg2"/>
              </a:solidFill>
              <a:prstDash val="lgDash"/>
              <a:miter lim="800000"/>
              <a:headEnd/>
              <a:tailEnd/>
            </a:ln>
            <a:effectLst/>
          </p:spPr>
          <p:txBody>
            <a:bodyPr wrap="none" anchor="ctr"/>
            <a:lstStyle/>
            <a:p>
              <a:endParaRPr lang="en-US"/>
            </a:p>
          </p:txBody>
        </p:sp>
        <p:sp>
          <p:nvSpPr>
            <p:cNvPr id="182307" name="Rectangle 35"/>
            <p:cNvSpPr>
              <a:spLocks noChangeArrowheads="1"/>
            </p:cNvSpPr>
            <p:nvPr/>
          </p:nvSpPr>
          <p:spPr bwMode="auto">
            <a:xfrm>
              <a:off x="680" y="3050"/>
              <a:ext cx="4424" cy="644"/>
            </a:xfrm>
            <a:prstGeom prst="rect">
              <a:avLst/>
            </a:prstGeom>
            <a:noFill/>
            <a:ln w="25400">
              <a:solidFill>
                <a:schemeClr val="bg2"/>
              </a:solidFill>
              <a:prstDash val="lgDash"/>
              <a:miter lim="800000"/>
              <a:headEnd/>
              <a:tailEnd/>
            </a:ln>
            <a:effectLst/>
          </p:spPr>
          <p:txBody>
            <a:bodyPr wrap="none" anchor="ctr"/>
            <a:lstStyle/>
            <a:p>
              <a:endParaRPr lang="en-US"/>
            </a:p>
          </p:txBody>
        </p:sp>
        <p:sp>
          <p:nvSpPr>
            <p:cNvPr id="182308" name="Rectangle 36"/>
            <p:cNvSpPr>
              <a:spLocks noChangeArrowheads="1"/>
            </p:cNvSpPr>
            <p:nvPr/>
          </p:nvSpPr>
          <p:spPr bwMode="auto">
            <a:xfrm>
              <a:off x="686" y="1682"/>
              <a:ext cx="1087" cy="286"/>
            </a:xfrm>
            <a:prstGeom prst="rect">
              <a:avLst/>
            </a:prstGeom>
            <a:noFill/>
            <a:ln w="12700">
              <a:noFill/>
              <a:miter lim="800000"/>
              <a:headEnd/>
              <a:tailEnd/>
            </a:ln>
            <a:effectLst/>
          </p:spPr>
          <p:txBody>
            <a:bodyPr wrap="none" lIns="90488" tIns="44450" rIns="90488" bIns="44450">
              <a:spAutoFit/>
            </a:bodyPr>
            <a:lstStyle/>
            <a:p>
              <a:r>
                <a:rPr lang="en-US">
                  <a:solidFill>
                    <a:schemeClr val="bg1"/>
                  </a:solidFill>
                  <a:latin typeface="Arial" pitchFamily="34" charset="0"/>
                </a:rPr>
                <a:t>Originación</a:t>
              </a:r>
            </a:p>
          </p:txBody>
        </p:sp>
        <p:sp>
          <p:nvSpPr>
            <p:cNvPr id="182309" name="Rectangle 37"/>
            <p:cNvSpPr>
              <a:spLocks noChangeArrowheads="1"/>
            </p:cNvSpPr>
            <p:nvPr/>
          </p:nvSpPr>
          <p:spPr bwMode="auto">
            <a:xfrm>
              <a:off x="722" y="2810"/>
              <a:ext cx="1375" cy="286"/>
            </a:xfrm>
            <a:prstGeom prst="rect">
              <a:avLst/>
            </a:prstGeom>
            <a:noFill/>
            <a:ln w="12700">
              <a:noFill/>
              <a:miter lim="800000"/>
              <a:headEnd/>
              <a:tailEnd/>
            </a:ln>
            <a:effectLst/>
          </p:spPr>
          <p:txBody>
            <a:bodyPr wrap="none" lIns="90488" tIns="44450" rIns="90488" bIns="44450">
              <a:spAutoFit/>
            </a:bodyPr>
            <a:lstStyle/>
            <a:p>
              <a:r>
                <a:rPr lang="en-US">
                  <a:solidFill>
                    <a:schemeClr val="bg1"/>
                  </a:solidFill>
                  <a:latin typeface="Arial" pitchFamily="34" charset="0"/>
                </a:rPr>
                <a:t>Administración</a:t>
              </a:r>
            </a:p>
          </p:txBody>
        </p:sp>
      </p:grpSp>
      <p:sp>
        <p:nvSpPr>
          <p:cNvPr id="182311" name="Rectangle 39"/>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rPr>
              <a:t>Principio</a:t>
            </a:r>
          </a:p>
        </p:txBody>
      </p:sp>
      <p:sp>
        <p:nvSpPr>
          <p:cNvPr id="182312" name="Text Box 40"/>
          <p:cNvSpPr txBox="1">
            <a:spLocks noChangeArrowheads="1"/>
          </p:cNvSpPr>
          <p:nvPr/>
        </p:nvSpPr>
        <p:spPr bwMode="auto">
          <a:xfrm>
            <a:off x="533400" y="1041400"/>
            <a:ext cx="8216900" cy="2073275"/>
          </a:xfrm>
          <a:prstGeom prst="rect">
            <a:avLst/>
          </a:prstGeom>
          <a:noFill/>
          <a:ln w="9525">
            <a:noFill/>
            <a:miter lim="800000"/>
            <a:headEnd/>
            <a:tailEnd/>
          </a:ln>
          <a:effectLst/>
        </p:spPr>
        <p:txBody>
          <a:bodyPr>
            <a:spAutoFit/>
          </a:bodyPr>
          <a:lstStyle/>
          <a:p>
            <a:pPr algn="just">
              <a:spcBef>
                <a:spcPct val="50000"/>
              </a:spcBef>
              <a:buFontTx/>
              <a:buChar char="•"/>
            </a:pPr>
            <a:r>
              <a:rPr lang="es-MX" sz="2000">
                <a:solidFill>
                  <a:schemeClr val="bg1"/>
                </a:solidFill>
                <a:latin typeface="Arial" pitchFamily="34" charset="0"/>
              </a:rPr>
              <a:t>La originación, las hipotecas y los procesos de administración en México son similares a los procesos de los Estados Unidos.</a:t>
            </a:r>
          </a:p>
          <a:p>
            <a:pPr algn="just">
              <a:spcBef>
                <a:spcPct val="50000"/>
              </a:spcBef>
              <a:buFontTx/>
              <a:buChar char="•"/>
            </a:pPr>
            <a:r>
              <a:rPr lang="es-MX" sz="2000">
                <a:solidFill>
                  <a:schemeClr val="bg1"/>
                </a:solidFill>
                <a:latin typeface="Arial" pitchFamily="34" charset="0"/>
              </a:rPr>
              <a:t>A principio de los años 60´s, la mayoría de los países Latinoamericanos recibieron ayuda técnica para empezar sus propios Sistemas de Crédito y Ahorros, esto marcó las bases para sus propias operaciones hipotecarias.</a:t>
            </a:r>
            <a:endParaRPr lang="es-ES" sz="2000">
              <a:solidFill>
                <a:schemeClr val="bg1"/>
              </a:solidFill>
              <a:latin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ph type="title"/>
          </p:nvPr>
        </p:nvSpPr>
        <p:spPr bwMode="auto">
          <a:xfrm>
            <a:off x="457200" y="274638"/>
            <a:ext cx="832485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a:solidFill>
                  <a:srgbClr val="FF0000"/>
                </a:solidFill>
                <a:latin typeface="Arial" pitchFamily="34" charset="0"/>
              </a:rPr>
              <a:t>Especialización…qué hace por nosotros</a:t>
            </a:r>
            <a:r>
              <a:rPr lang="en-US" sz="3200">
                <a:solidFill>
                  <a:srgbClr val="FF0000"/>
                </a:solidFill>
              </a:rPr>
              <a:t>?</a:t>
            </a:r>
          </a:p>
        </p:txBody>
      </p:sp>
      <p:sp>
        <p:nvSpPr>
          <p:cNvPr id="150531" name="Rectangle 3"/>
          <p:cNvSpPr>
            <a:spLocks noChangeArrowheads="1"/>
          </p:cNvSpPr>
          <p:nvPr>
            <p:ph type="body" sz="half" idx="1"/>
          </p:nvPr>
        </p:nvSpPr>
        <p:spPr bwMode="auto">
          <a:xfrm>
            <a:off x="457200" y="1300163"/>
            <a:ext cx="8132763" cy="1590675"/>
          </a:xfrm>
          <a:noFill/>
          <a:ln>
            <a:miter lim="800000"/>
            <a:headEnd/>
            <a:tailEnd/>
          </a:ln>
        </p:spPr>
        <p:txBody>
          <a:bodyPr vert="horz" wrap="square" lIns="91440" tIns="45720" rIns="91440" bIns="45720" numCol="1" anchor="t" anchorCtr="0" compatLnSpc="1">
            <a:prstTxWarp prst="textNoShape">
              <a:avLst/>
            </a:prstTxWarp>
          </a:bodyPr>
          <a:lstStyle/>
          <a:p>
            <a:r>
              <a:rPr lang="en-US" sz="2000"/>
              <a:t>La Especialización tiene importantes beneficios y desventajas.</a:t>
            </a:r>
            <a:endParaRPr lang="en-US" sz="2000" b="1">
              <a:solidFill>
                <a:srgbClr val="FFFF00"/>
              </a:solidFill>
            </a:endParaRPr>
          </a:p>
        </p:txBody>
      </p:sp>
      <p:graphicFrame>
        <p:nvGraphicFramePr>
          <p:cNvPr id="150885" name="Group 357"/>
          <p:cNvGraphicFramePr>
            <a:graphicFrameLocks noGrp="1"/>
          </p:cNvGraphicFramePr>
          <p:nvPr>
            <p:ph sz="half" idx="2"/>
          </p:nvPr>
        </p:nvGraphicFramePr>
        <p:xfrm>
          <a:off x="688975" y="1943100"/>
          <a:ext cx="7900988" cy="3929063"/>
        </p:xfrm>
        <a:graphic>
          <a:graphicData uri="http://schemas.openxmlformats.org/drawingml/2006/table">
            <a:tbl>
              <a:tblPr/>
              <a:tblGrid>
                <a:gridCol w="4130675"/>
                <a:gridCol w="1965325"/>
                <a:gridCol w="1804988"/>
              </a:tblGrid>
              <a:tr h="295275">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es-AR" sz="2000" b="0" i="0" u="none" strike="noStrike" cap="none" normalizeH="0" baseline="0" smtClean="0">
                        <a:ln>
                          <a:noFill/>
                        </a:ln>
                        <a:solidFill>
                          <a:srgbClr val="FF0000"/>
                        </a:solidFill>
                        <a:effectLst/>
                        <a:latin typeface="Arial Narrow"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Arial Narrow" pitchFamily="34" charset="0"/>
                        </a:rPr>
                        <a:t>Bancos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Arial Narrow" pitchFamily="34" charset="0"/>
                        </a:rPr>
                        <a:t>Acreedores No Tradicionales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3190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Tamaño del crédito promedio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 US$80.000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US$30.000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95275">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Red de distribución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Sucursales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bancarias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Desarrolladores, agentes de bienes raíces, sucursales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2936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Base de la originación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Multiproducto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Especializado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0048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Relación del desarrollador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Enfocado en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producto de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menudeo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Crédito de construcción </a:t>
                      </a:r>
                      <a:r>
                        <a:rPr kumimoji="0" lang="es-AR" sz="1600" b="0" i="0" u="none" strike="noStrike" cap="none" normalizeH="0" baseline="0" smtClean="0">
                          <a:ln>
                            <a:noFill/>
                          </a:ln>
                          <a:solidFill>
                            <a:schemeClr val="bg1"/>
                          </a:solidFill>
                          <a:effectLst/>
                          <a:latin typeface="Arial Narrow" pitchFamily="34" charset="0"/>
                          <a:sym typeface="Wingdings" pitchFamily="2" charset="2"/>
                        </a:rPr>
                        <a:t> Crédito individual</a:t>
                      </a:r>
                      <a:endParaRPr kumimoji="0" lang="es-AR" sz="1600" b="0" i="0" u="none" strike="noStrike" cap="none" normalizeH="0" baseline="0" smtClean="0">
                        <a:ln>
                          <a:noFill/>
                        </a:ln>
                        <a:solidFill>
                          <a:schemeClr val="bg1"/>
                        </a:solidFill>
                        <a:effectLst/>
                        <a:latin typeface="Arial Narrow" pitchFamily="34" charset="0"/>
                        <a:sym typeface="Symbol" pitchFamily="18" charset="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Segmento de ingreso del prestatario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Medio-alto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Bajo-medio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190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Distribución del producto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Menudeo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sym typeface="Symbol" pitchFamily="18" charset="2"/>
                        </a:rPr>
                        <a:t>Mayoreo &amp; menudeo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ChangeArrowheads="1"/>
          </p:cNvSpPr>
          <p:nvPr>
            <p:ph type="body" idx="1"/>
          </p:nvPr>
        </p:nvSpPr>
        <p:spPr bwMode="auto">
          <a:xfrm>
            <a:off x="457200" y="1400175"/>
            <a:ext cx="8128000" cy="4867275"/>
          </a:xfrm>
          <a:noFill/>
          <a:ln w="12700">
            <a:miter lim="800000"/>
            <a:headEnd/>
            <a:tailEnd/>
          </a:ln>
        </p:spPr>
        <p:txBody>
          <a:bodyPr vert="horz" wrap="square" lIns="90488" tIns="44450" rIns="90488" bIns="44450" numCol="1" anchor="t" anchorCtr="0" compatLnSpc="1">
            <a:prstTxWarp prst="textNoShape">
              <a:avLst/>
            </a:prstTxWarp>
          </a:bodyPr>
          <a:lstStyle/>
          <a:p>
            <a:pPr defTabSz="971550">
              <a:lnSpc>
                <a:spcPct val="90000"/>
              </a:lnSpc>
              <a:tabLst>
                <a:tab pos="3714750" algn="l"/>
              </a:tabLst>
            </a:pPr>
            <a:r>
              <a:rPr lang="es-AR" sz="2000">
                <a:latin typeface="Arial" pitchFamily="34" charset="0"/>
              </a:rPr>
              <a:t>A partir de 2004, los clientes de Su Casita reunían el siguiente perfil:</a:t>
            </a:r>
          </a:p>
          <a:p>
            <a:pPr lvl="1" indent="-171450" defTabSz="971550">
              <a:lnSpc>
                <a:spcPct val="90000"/>
              </a:lnSpc>
              <a:tabLst>
                <a:tab pos="3714750" algn="l"/>
              </a:tabLst>
            </a:pPr>
            <a:r>
              <a:rPr lang="es-AR" b="1">
                <a:latin typeface="Arial" pitchFamily="34" charset="0"/>
              </a:rPr>
              <a:t>Edad:  	32 años</a:t>
            </a:r>
            <a:endParaRPr lang="es-AR">
              <a:latin typeface="Arial" pitchFamily="34" charset="0"/>
            </a:endParaRPr>
          </a:p>
          <a:p>
            <a:pPr lvl="1" indent="-171450" defTabSz="971550">
              <a:lnSpc>
                <a:spcPct val="90000"/>
              </a:lnSpc>
              <a:tabLst>
                <a:tab pos="3714750" algn="l"/>
              </a:tabLst>
            </a:pPr>
            <a:r>
              <a:rPr lang="es-AR" b="1">
                <a:latin typeface="Arial" pitchFamily="34" charset="0"/>
              </a:rPr>
              <a:t>Sexo:  	Masculino  </a:t>
            </a:r>
            <a:r>
              <a:rPr lang="es-AR">
                <a:latin typeface="Arial" pitchFamily="34" charset="0"/>
              </a:rPr>
              <a:t>(67%)</a:t>
            </a:r>
          </a:p>
          <a:p>
            <a:pPr lvl="1" indent="-171450" defTabSz="971550">
              <a:lnSpc>
                <a:spcPct val="90000"/>
              </a:lnSpc>
              <a:buFontTx/>
              <a:buNone/>
              <a:tabLst>
                <a:tab pos="3714750" algn="l"/>
              </a:tabLst>
            </a:pPr>
            <a:r>
              <a:rPr lang="es-AR" b="1">
                <a:latin typeface="Arial" pitchFamily="34" charset="0"/>
              </a:rPr>
              <a:t>- Estatus:  	Casado </a:t>
            </a:r>
            <a:r>
              <a:rPr lang="es-AR">
                <a:latin typeface="Arial" pitchFamily="34" charset="0"/>
              </a:rPr>
              <a:t>(64%)</a:t>
            </a:r>
          </a:p>
          <a:p>
            <a:pPr lvl="1" indent="-171450" defTabSz="971550">
              <a:lnSpc>
                <a:spcPct val="90000"/>
              </a:lnSpc>
              <a:tabLst>
                <a:tab pos="3714750" algn="l"/>
              </a:tabLst>
            </a:pPr>
            <a:r>
              <a:rPr lang="es-AR" b="1">
                <a:latin typeface="Arial" pitchFamily="34" charset="0"/>
              </a:rPr>
              <a:t>Tamaño de la familia:  	3 </a:t>
            </a:r>
            <a:r>
              <a:rPr lang="es-AR">
                <a:latin typeface="Arial" pitchFamily="34" charset="0"/>
              </a:rPr>
              <a:t>(90% cuatro o menos)</a:t>
            </a:r>
            <a:endParaRPr lang="es-AR" b="1">
              <a:latin typeface="Arial" pitchFamily="34" charset="0"/>
            </a:endParaRPr>
          </a:p>
          <a:p>
            <a:pPr lvl="1" indent="-171450" defTabSz="971550">
              <a:lnSpc>
                <a:spcPct val="90000"/>
              </a:lnSpc>
              <a:tabLst>
                <a:tab pos="3714750" algn="l"/>
              </a:tabLst>
            </a:pPr>
            <a:r>
              <a:rPr lang="es-AR" b="1">
                <a:latin typeface="Arial" pitchFamily="34" charset="0"/>
              </a:rPr>
              <a:t>Casa anterior:  </a:t>
            </a:r>
            <a:r>
              <a:rPr lang="es-AR">
                <a:latin typeface="Arial" pitchFamily="34" charset="0"/>
              </a:rPr>
              <a:t>	Él rentaba o vivía con su familia.</a:t>
            </a:r>
          </a:p>
          <a:p>
            <a:pPr lvl="1" indent="-171450" defTabSz="971550">
              <a:lnSpc>
                <a:spcPct val="90000"/>
              </a:lnSpc>
              <a:tabLst>
                <a:tab pos="3714750" algn="l"/>
              </a:tabLst>
            </a:pPr>
            <a:r>
              <a:rPr lang="es-AR" b="1">
                <a:latin typeface="Arial" pitchFamily="34" charset="0"/>
              </a:rPr>
              <a:t>Educación:  	15 años </a:t>
            </a:r>
            <a:r>
              <a:rPr lang="es-AR">
                <a:latin typeface="Arial" pitchFamily="34" charset="0"/>
              </a:rPr>
              <a:t>(32% de universidad)</a:t>
            </a:r>
          </a:p>
          <a:p>
            <a:pPr lvl="1" indent="-171450" defTabSz="971550">
              <a:lnSpc>
                <a:spcPct val="90000"/>
              </a:lnSpc>
              <a:tabLst>
                <a:tab pos="3714750" algn="l"/>
              </a:tabLst>
            </a:pPr>
            <a:r>
              <a:rPr lang="es-AR" b="1">
                <a:latin typeface="Arial" pitchFamily="34" charset="0"/>
              </a:rPr>
              <a:t>Ingreso mensual familiar:  	US$900</a:t>
            </a:r>
            <a:endParaRPr lang="es-AR">
              <a:latin typeface="Arial" pitchFamily="34" charset="0"/>
            </a:endParaRPr>
          </a:p>
          <a:p>
            <a:pPr lvl="1" indent="-171450" defTabSz="971550">
              <a:lnSpc>
                <a:spcPct val="90000"/>
              </a:lnSpc>
              <a:tabLst>
                <a:tab pos="3714750" algn="l"/>
              </a:tabLst>
            </a:pPr>
            <a:r>
              <a:rPr lang="es-AR" b="1">
                <a:latin typeface="Arial" pitchFamily="34" charset="0"/>
              </a:rPr>
              <a:t>Antigüedad en el actual </a:t>
            </a:r>
          </a:p>
          <a:p>
            <a:pPr lvl="1" indent="-171450" defTabSz="971550">
              <a:lnSpc>
                <a:spcPct val="90000"/>
              </a:lnSpc>
              <a:buFontTx/>
              <a:buNone/>
              <a:tabLst>
                <a:tab pos="3714750" algn="l"/>
              </a:tabLst>
            </a:pPr>
            <a:r>
              <a:rPr lang="es-AR" b="1">
                <a:latin typeface="Arial" pitchFamily="34" charset="0"/>
              </a:rPr>
              <a:t>	empleo:  	3,3 </a:t>
            </a:r>
            <a:r>
              <a:rPr lang="es-AR">
                <a:latin typeface="Arial" pitchFamily="34" charset="0"/>
              </a:rPr>
              <a:t>años como empleado</a:t>
            </a:r>
            <a:endParaRPr lang="es-AR" b="1">
              <a:latin typeface="Arial" pitchFamily="34" charset="0"/>
            </a:endParaRPr>
          </a:p>
          <a:p>
            <a:pPr lvl="1" indent="-171450" defTabSz="971550">
              <a:lnSpc>
                <a:spcPct val="90000"/>
              </a:lnSpc>
              <a:tabLst>
                <a:tab pos="3714750" algn="l"/>
              </a:tabLst>
            </a:pPr>
            <a:r>
              <a:rPr lang="es-AR" b="1">
                <a:latin typeface="Arial" pitchFamily="34" charset="0"/>
              </a:rPr>
              <a:t>Historial crediticio:	70%</a:t>
            </a:r>
            <a:r>
              <a:rPr lang="es-AR">
                <a:latin typeface="Arial" pitchFamily="34" charset="0"/>
              </a:rPr>
              <a:t> tenía referencias crediticias.</a:t>
            </a:r>
            <a:endParaRPr lang="es-AR" b="1">
              <a:latin typeface="Arial" pitchFamily="34" charset="0"/>
            </a:endParaRPr>
          </a:p>
          <a:p>
            <a:pPr lvl="1" indent="-171450" defTabSz="971550">
              <a:lnSpc>
                <a:spcPct val="90000"/>
              </a:lnSpc>
              <a:tabLst>
                <a:tab pos="3714750" algn="l"/>
              </a:tabLst>
            </a:pPr>
            <a:r>
              <a:rPr lang="es-AR">
                <a:latin typeface="Arial" pitchFamily="34" charset="0"/>
              </a:rPr>
              <a:t>Pago mensual familiar:	El pago mensual representa el </a:t>
            </a:r>
            <a:r>
              <a:rPr lang="es-AR" b="1">
                <a:latin typeface="Arial" pitchFamily="34" charset="0"/>
              </a:rPr>
              <a:t>18% del  </a:t>
            </a:r>
            <a:r>
              <a:rPr lang="es-AR">
                <a:latin typeface="Arial" pitchFamily="34" charset="0"/>
              </a:rPr>
              <a:t>	</a:t>
            </a:r>
            <a:r>
              <a:rPr lang="es-AR" b="1">
                <a:latin typeface="Arial" pitchFamily="34" charset="0"/>
              </a:rPr>
              <a:t>ingreso  </a:t>
            </a:r>
            <a:r>
              <a:rPr lang="es-AR">
                <a:latin typeface="Arial" pitchFamily="34" charset="0"/>
              </a:rPr>
              <a:t>(Razón de pago a Ingreso). </a:t>
            </a:r>
          </a:p>
        </p:txBody>
      </p:sp>
      <p:sp>
        <p:nvSpPr>
          <p:cNvPr id="179205" name="Rectangle 5"/>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Originación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latin typeface="Arial" pitchFamily="34" charset="0"/>
              </a:rPr>
              <a:t>Originación</a:t>
            </a:r>
          </a:p>
        </p:txBody>
      </p:sp>
      <p:sp>
        <p:nvSpPr>
          <p:cNvPr id="174083" name="Rectangle 3"/>
          <p:cNvSpPr>
            <a:spLocks noChangeArrowheads="1"/>
          </p:cNvSpPr>
          <p:nvPr>
            <p:ph type="body" sz="half" idx="1"/>
          </p:nvPr>
        </p:nvSpPr>
        <p:spPr bwMode="auto">
          <a:xfrm>
            <a:off x="457200" y="1085850"/>
            <a:ext cx="8132763" cy="159067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s-AR" sz="1800"/>
              <a:t>Cerca del 30% de la originación anual de Su Casita, proviene de segmentos informales (incluyendo negocios independientes o propios)</a:t>
            </a:r>
          </a:p>
          <a:p>
            <a:pPr>
              <a:lnSpc>
                <a:spcPct val="90000"/>
              </a:lnSpc>
            </a:pPr>
            <a:r>
              <a:rPr lang="es-AR" sz="1800"/>
              <a:t>El 60% de la producción anual ha mezclado ingreso formal e informal</a:t>
            </a:r>
          </a:p>
          <a:p>
            <a:pPr>
              <a:lnSpc>
                <a:spcPct val="90000"/>
              </a:lnSpc>
            </a:pPr>
            <a:r>
              <a:rPr lang="es-AR" sz="1800"/>
              <a:t>Un alto porcentaje de prestatarios consideran Su Casita como su primer contacto con el sector  formal financiero</a:t>
            </a:r>
          </a:p>
          <a:p>
            <a:pPr>
              <a:lnSpc>
                <a:spcPct val="90000"/>
              </a:lnSpc>
            </a:pPr>
            <a:r>
              <a:rPr lang="es-AR" sz="1800"/>
              <a:t>El segmento no formal no puede producir evidencia de ingreso formal</a:t>
            </a:r>
          </a:p>
        </p:txBody>
      </p:sp>
      <p:sp>
        <p:nvSpPr>
          <p:cNvPr id="174125" name="Text Box 45"/>
          <p:cNvSpPr txBox="1">
            <a:spLocks noChangeArrowheads="1"/>
          </p:cNvSpPr>
          <p:nvPr/>
        </p:nvSpPr>
        <p:spPr bwMode="auto">
          <a:xfrm>
            <a:off x="604838" y="4454525"/>
            <a:ext cx="1412875" cy="650875"/>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Acreditado</a:t>
            </a:r>
          </a:p>
          <a:p>
            <a:pPr algn="ctr"/>
            <a:r>
              <a:rPr lang="en-US" sz="1800">
                <a:solidFill>
                  <a:schemeClr val="bg1"/>
                </a:solidFill>
                <a:latin typeface="Arial Narrow" pitchFamily="34" charset="0"/>
              </a:rPr>
              <a:t>potencial</a:t>
            </a:r>
          </a:p>
        </p:txBody>
      </p:sp>
      <p:sp>
        <p:nvSpPr>
          <p:cNvPr id="174126" name="Text Box 46"/>
          <p:cNvSpPr txBox="1">
            <a:spLocks noChangeArrowheads="1"/>
          </p:cNvSpPr>
          <p:nvPr/>
        </p:nvSpPr>
        <p:spPr bwMode="auto">
          <a:xfrm>
            <a:off x="2341563" y="3786188"/>
            <a:ext cx="1195387" cy="376237"/>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Formal</a:t>
            </a:r>
          </a:p>
        </p:txBody>
      </p:sp>
      <p:sp>
        <p:nvSpPr>
          <p:cNvPr id="174127" name="Text Box 47"/>
          <p:cNvSpPr txBox="1">
            <a:spLocks noChangeArrowheads="1"/>
          </p:cNvSpPr>
          <p:nvPr/>
        </p:nvSpPr>
        <p:spPr bwMode="auto">
          <a:xfrm>
            <a:off x="2343150" y="5419725"/>
            <a:ext cx="1195388" cy="376238"/>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Informal</a:t>
            </a:r>
          </a:p>
        </p:txBody>
      </p:sp>
      <p:sp>
        <p:nvSpPr>
          <p:cNvPr id="174128" name="Text Box 48"/>
          <p:cNvSpPr txBox="1">
            <a:spLocks noChangeArrowheads="1"/>
          </p:cNvSpPr>
          <p:nvPr/>
        </p:nvSpPr>
        <p:spPr bwMode="auto">
          <a:xfrm>
            <a:off x="3922713" y="3236913"/>
            <a:ext cx="1844675" cy="681037"/>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Evidencia de nómina (empleado</a:t>
            </a:r>
            <a:r>
              <a:rPr lang="en-US" sz="2000">
                <a:solidFill>
                  <a:schemeClr val="bg1"/>
                </a:solidFill>
                <a:latin typeface="Arial Narrow" pitchFamily="34" charset="0"/>
              </a:rPr>
              <a:t>)</a:t>
            </a:r>
          </a:p>
        </p:txBody>
      </p:sp>
      <p:sp>
        <p:nvSpPr>
          <p:cNvPr id="174129" name="Text Box 49"/>
          <p:cNvSpPr txBox="1">
            <a:spLocks noChangeArrowheads="1"/>
          </p:cNvSpPr>
          <p:nvPr/>
        </p:nvSpPr>
        <p:spPr bwMode="auto">
          <a:xfrm>
            <a:off x="3922713" y="4024313"/>
            <a:ext cx="1844675" cy="925512"/>
          </a:xfrm>
          <a:prstGeom prst="rect">
            <a:avLst/>
          </a:prstGeom>
          <a:noFill/>
          <a:ln w="9525">
            <a:solidFill>
              <a:schemeClr val="bg1"/>
            </a:solidFill>
            <a:miter lim="800000"/>
            <a:headEnd/>
            <a:tailEnd/>
          </a:ln>
          <a:effectLst/>
        </p:spPr>
        <p:txBody>
          <a:bodyPr>
            <a:spAutoFit/>
          </a:bodyPr>
          <a:lstStyle/>
          <a:p>
            <a:pPr algn="ctr"/>
            <a:r>
              <a:rPr lang="es-AR" sz="1800">
                <a:solidFill>
                  <a:schemeClr val="bg1"/>
                </a:solidFill>
                <a:latin typeface="Arial Narrow" pitchFamily="34" charset="0"/>
              </a:rPr>
              <a:t>Declaraci</a:t>
            </a:r>
            <a:r>
              <a:rPr lang="en-US" sz="1800">
                <a:solidFill>
                  <a:schemeClr val="bg1"/>
                </a:solidFill>
                <a:latin typeface="Arial Narrow" pitchFamily="34" charset="0"/>
              </a:rPr>
              <a:t>ó</a:t>
            </a:r>
            <a:r>
              <a:rPr lang="es-AR" sz="1800">
                <a:solidFill>
                  <a:schemeClr val="bg1"/>
                </a:solidFill>
                <a:latin typeface="Arial Narrow" pitchFamily="34" charset="0"/>
              </a:rPr>
              <a:t>n tributaria </a:t>
            </a:r>
            <a:br>
              <a:rPr lang="es-AR" sz="1800">
                <a:solidFill>
                  <a:schemeClr val="bg1"/>
                </a:solidFill>
                <a:latin typeface="Arial Narrow" pitchFamily="34" charset="0"/>
              </a:rPr>
            </a:br>
            <a:r>
              <a:rPr lang="es-AR" sz="1800">
                <a:solidFill>
                  <a:schemeClr val="bg1"/>
                </a:solidFill>
                <a:latin typeface="Arial Narrow" pitchFamily="34" charset="0"/>
              </a:rPr>
              <a:t>(auto-empleo)</a:t>
            </a:r>
          </a:p>
        </p:txBody>
      </p:sp>
      <p:sp>
        <p:nvSpPr>
          <p:cNvPr id="174130" name="Text Box 50"/>
          <p:cNvSpPr txBox="1">
            <a:spLocks noChangeArrowheads="1"/>
          </p:cNvSpPr>
          <p:nvPr/>
        </p:nvSpPr>
        <p:spPr bwMode="auto">
          <a:xfrm>
            <a:off x="3895725" y="4978400"/>
            <a:ext cx="1890713" cy="650875"/>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Ingreso &amp; evidencia de gasto</a:t>
            </a:r>
          </a:p>
        </p:txBody>
      </p:sp>
      <p:sp>
        <p:nvSpPr>
          <p:cNvPr id="174131" name="Text Box 51"/>
          <p:cNvSpPr txBox="1">
            <a:spLocks noChangeArrowheads="1"/>
          </p:cNvSpPr>
          <p:nvPr/>
        </p:nvSpPr>
        <p:spPr bwMode="auto">
          <a:xfrm>
            <a:off x="3895725" y="5772150"/>
            <a:ext cx="1890713" cy="376238"/>
          </a:xfrm>
          <a:prstGeom prst="rect">
            <a:avLst/>
          </a:prstGeom>
          <a:noFill/>
          <a:ln w="9525">
            <a:solidFill>
              <a:schemeClr val="bg1"/>
            </a:solidFill>
            <a:miter lim="800000"/>
            <a:headEnd/>
            <a:tailEnd/>
          </a:ln>
          <a:effectLst/>
        </p:spPr>
        <p:txBody>
          <a:bodyPr>
            <a:spAutoFit/>
          </a:bodyPr>
          <a:lstStyle/>
          <a:p>
            <a:pPr algn="ctr"/>
            <a:r>
              <a:rPr lang="en-US" sz="1800">
                <a:solidFill>
                  <a:schemeClr val="bg1"/>
                </a:solidFill>
                <a:latin typeface="Arial Narrow" pitchFamily="34" charset="0"/>
              </a:rPr>
              <a:t>Ahorros</a:t>
            </a:r>
          </a:p>
        </p:txBody>
      </p:sp>
      <p:sp>
        <p:nvSpPr>
          <p:cNvPr id="174132" name="Text Box 52"/>
          <p:cNvSpPr txBox="1">
            <a:spLocks noChangeArrowheads="1"/>
          </p:cNvSpPr>
          <p:nvPr/>
        </p:nvSpPr>
        <p:spPr bwMode="auto">
          <a:xfrm>
            <a:off x="6035675" y="2784475"/>
            <a:ext cx="1012825" cy="396875"/>
          </a:xfrm>
          <a:prstGeom prst="rect">
            <a:avLst/>
          </a:prstGeom>
          <a:noFill/>
          <a:ln w="9525">
            <a:noFill/>
            <a:miter lim="800000"/>
            <a:headEnd/>
            <a:tailEnd/>
          </a:ln>
          <a:effectLst/>
        </p:spPr>
        <p:txBody>
          <a:bodyPr>
            <a:spAutoFit/>
          </a:bodyPr>
          <a:lstStyle/>
          <a:p>
            <a:pPr algn="ctr"/>
            <a:r>
              <a:rPr lang="es-MX" sz="2000" b="1">
                <a:solidFill>
                  <a:srgbClr val="FFFF00"/>
                </a:solidFill>
                <a:latin typeface="Arial Narrow" pitchFamily="34" charset="0"/>
              </a:rPr>
              <a:t>Banco</a:t>
            </a:r>
            <a:endParaRPr lang="es-ES" sz="2000" b="1">
              <a:solidFill>
                <a:srgbClr val="FFFF00"/>
              </a:solidFill>
              <a:latin typeface="Arial Narrow" pitchFamily="34" charset="0"/>
            </a:endParaRPr>
          </a:p>
        </p:txBody>
      </p:sp>
      <p:pic>
        <p:nvPicPr>
          <p:cNvPr id="174133" name="Picture 53"/>
          <p:cNvPicPr>
            <a:picLocks noChangeArrowheads="1"/>
          </p:cNvPicPr>
          <p:nvPr/>
        </p:nvPicPr>
        <p:blipFill>
          <a:blip r:embed="rId2" cstate="print"/>
          <a:srcRect/>
          <a:stretch>
            <a:fillRect/>
          </a:stretch>
        </p:blipFill>
        <p:spPr bwMode="auto">
          <a:xfrm>
            <a:off x="7581900" y="2447925"/>
            <a:ext cx="1103313" cy="787400"/>
          </a:xfrm>
          <a:prstGeom prst="rect">
            <a:avLst/>
          </a:prstGeom>
          <a:noFill/>
          <a:ln w="12700">
            <a:noFill/>
            <a:miter lim="800000"/>
            <a:headEnd/>
            <a:tailEnd/>
          </a:ln>
          <a:effectLst/>
        </p:spPr>
      </p:pic>
      <p:sp>
        <p:nvSpPr>
          <p:cNvPr id="174134" name="Freeform 54"/>
          <p:cNvSpPr>
            <a:spLocks/>
          </p:cNvSpPr>
          <p:nvPr/>
        </p:nvSpPr>
        <p:spPr bwMode="auto">
          <a:xfrm>
            <a:off x="7983538" y="3371850"/>
            <a:ext cx="314325" cy="449263"/>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sp>
        <p:nvSpPr>
          <p:cNvPr id="174135" name="Freeform 55"/>
          <p:cNvSpPr>
            <a:spLocks/>
          </p:cNvSpPr>
          <p:nvPr/>
        </p:nvSpPr>
        <p:spPr bwMode="auto">
          <a:xfrm>
            <a:off x="7983538" y="4159250"/>
            <a:ext cx="314325" cy="449263"/>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sp>
        <p:nvSpPr>
          <p:cNvPr id="174136" name="Freeform 56"/>
          <p:cNvSpPr>
            <a:spLocks/>
          </p:cNvSpPr>
          <p:nvPr/>
        </p:nvSpPr>
        <p:spPr bwMode="auto">
          <a:xfrm>
            <a:off x="7983538" y="5689600"/>
            <a:ext cx="314325" cy="449263"/>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sp>
        <p:nvSpPr>
          <p:cNvPr id="174137" name="Freeform 57"/>
          <p:cNvSpPr>
            <a:spLocks/>
          </p:cNvSpPr>
          <p:nvPr/>
        </p:nvSpPr>
        <p:spPr bwMode="auto">
          <a:xfrm>
            <a:off x="7983538" y="5005388"/>
            <a:ext cx="314325" cy="449262"/>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sp>
        <p:nvSpPr>
          <p:cNvPr id="174138" name="Freeform 58"/>
          <p:cNvSpPr>
            <a:spLocks/>
          </p:cNvSpPr>
          <p:nvPr/>
        </p:nvSpPr>
        <p:spPr bwMode="auto">
          <a:xfrm>
            <a:off x="6375400" y="3381375"/>
            <a:ext cx="314325" cy="449263"/>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sp>
        <p:nvSpPr>
          <p:cNvPr id="174139" name="Freeform 59"/>
          <p:cNvSpPr>
            <a:spLocks/>
          </p:cNvSpPr>
          <p:nvPr/>
        </p:nvSpPr>
        <p:spPr bwMode="auto">
          <a:xfrm>
            <a:off x="6375400" y="4168775"/>
            <a:ext cx="314325" cy="449263"/>
          </a:xfrm>
          <a:custGeom>
            <a:avLst/>
            <a:gdLst/>
            <a:ahLst/>
            <a:cxnLst>
              <a:cxn ang="0">
                <a:pos x="0" y="326"/>
              </a:cxn>
              <a:cxn ang="0">
                <a:pos x="60" y="258"/>
              </a:cxn>
              <a:cxn ang="0">
                <a:pos x="181" y="404"/>
              </a:cxn>
              <a:cxn ang="0">
                <a:pos x="439" y="0"/>
              </a:cxn>
              <a:cxn ang="0">
                <a:pos x="499" y="120"/>
              </a:cxn>
              <a:cxn ang="0">
                <a:pos x="181" y="481"/>
              </a:cxn>
              <a:cxn ang="0">
                <a:pos x="0" y="326"/>
              </a:cxn>
            </a:cxnLst>
            <a:rect l="0" t="0" r="r" b="b"/>
            <a:pathLst>
              <a:path w="499" h="481">
                <a:moveTo>
                  <a:pt x="0" y="326"/>
                </a:moveTo>
                <a:lnTo>
                  <a:pt x="60" y="258"/>
                </a:lnTo>
                <a:lnTo>
                  <a:pt x="181" y="404"/>
                </a:lnTo>
                <a:lnTo>
                  <a:pt x="439" y="0"/>
                </a:lnTo>
                <a:lnTo>
                  <a:pt x="499" y="120"/>
                </a:lnTo>
                <a:lnTo>
                  <a:pt x="181" y="481"/>
                </a:lnTo>
                <a:lnTo>
                  <a:pt x="0" y="326"/>
                </a:lnTo>
                <a:close/>
              </a:path>
            </a:pathLst>
          </a:custGeom>
          <a:solidFill>
            <a:srgbClr val="FFFF00"/>
          </a:solidFill>
          <a:ln w="9525">
            <a:solidFill>
              <a:srgbClr val="FFFF00"/>
            </a:solidFill>
            <a:round/>
            <a:headEnd/>
            <a:tailEnd/>
          </a:ln>
          <a:effectLst/>
        </p:spPr>
        <p:txBody>
          <a:bodyPr/>
          <a:lstStyle/>
          <a:p>
            <a:endParaRPr lang="en-US"/>
          </a:p>
        </p:txBody>
      </p:sp>
      <p:cxnSp>
        <p:nvCxnSpPr>
          <p:cNvPr id="174140" name="AutoShape 60"/>
          <p:cNvCxnSpPr>
            <a:cxnSpLocks noChangeShapeType="1"/>
            <a:stCxn id="174125" idx="3"/>
            <a:endCxn id="174126" idx="1"/>
          </p:cNvCxnSpPr>
          <p:nvPr/>
        </p:nvCxnSpPr>
        <p:spPr bwMode="auto">
          <a:xfrm flipV="1">
            <a:off x="2017713" y="3975100"/>
            <a:ext cx="323850" cy="804863"/>
          </a:xfrm>
          <a:prstGeom prst="bentConnector3">
            <a:avLst>
              <a:gd name="adj1" fmla="val 50000"/>
            </a:avLst>
          </a:prstGeom>
          <a:noFill/>
          <a:ln w="9525">
            <a:solidFill>
              <a:schemeClr val="bg1"/>
            </a:solidFill>
            <a:miter lim="800000"/>
            <a:headEnd/>
            <a:tailEnd type="triangle" w="med" len="med"/>
          </a:ln>
          <a:effectLst/>
        </p:spPr>
      </p:cxnSp>
      <p:cxnSp>
        <p:nvCxnSpPr>
          <p:cNvPr id="174141" name="AutoShape 61"/>
          <p:cNvCxnSpPr>
            <a:cxnSpLocks noChangeShapeType="1"/>
            <a:stCxn id="174125" idx="3"/>
            <a:endCxn id="174127" idx="1"/>
          </p:cNvCxnSpPr>
          <p:nvPr/>
        </p:nvCxnSpPr>
        <p:spPr bwMode="auto">
          <a:xfrm>
            <a:off x="2017713" y="4779963"/>
            <a:ext cx="325437" cy="828675"/>
          </a:xfrm>
          <a:prstGeom prst="bentConnector3">
            <a:avLst>
              <a:gd name="adj1" fmla="val 49755"/>
            </a:avLst>
          </a:prstGeom>
          <a:noFill/>
          <a:ln w="9525">
            <a:solidFill>
              <a:schemeClr val="bg1"/>
            </a:solidFill>
            <a:miter lim="800000"/>
            <a:headEnd/>
            <a:tailEnd type="triangle" w="med" len="med"/>
          </a:ln>
          <a:effectLst/>
        </p:spPr>
      </p:cxnSp>
      <p:cxnSp>
        <p:nvCxnSpPr>
          <p:cNvPr id="174142" name="AutoShape 62"/>
          <p:cNvCxnSpPr>
            <a:cxnSpLocks noChangeShapeType="1"/>
            <a:stCxn id="174126" idx="3"/>
            <a:endCxn id="174128" idx="1"/>
          </p:cNvCxnSpPr>
          <p:nvPr/>
        </p:nvCxnSpPr>
        <p:spPr bwMode="auto">
          <a:xfrm flipV="1">
            <a:off x="3536950" y="3578225"/>
            <a:ext cx="385763" cy="396875"/>
          </a:xfrm>
          <a:prstGeom prst="bentConnector3">
            <a:avLst>
              <a:gd name="adj1" fmla="val 49796"/>
            </a:avLst>
          </a:prstGeom>
          <a:noFill/>
          <a:ln w="9525">
            <a:solidFill>
              <a:schemeClr val="bg1"/>
            </a:solidFill>
            <a:miter lim="800000"/>
            <a:headEnd/>
            <a:tailEnd type="triangle" w="med" len="med"/>
          </a:ln>
          <a:effectLst/>
        </p:spPr>
      </p:cxnSp>
      <p:cxnSp>
        <p:nvCxnSpPr>
          <p:cNvPr id="174143" name="AutoShape 63"/>
          <p:cNvCxnSpPr>
            <a:cxnSpLocks noChangeShapeType="1"/>
            <a:stCxn id="174126" idx="3"/>
            <a:endCxn id="174129" idx="1"/>
          </p:cNvCxnSpPr>
          <p:nvPr/>
        </p:nvCxnSpPr>
        <p:spPr bwMode="auto">
          <a:xfrm>
            <a:off x="3536950" y="3975100"/>
            <a:ext cx="385763" cy="512763"/>
          </a:xfrm>
          <a:prstGeom prst="bentConnector3">
            <a:avLst>
              <a:gd name="adj1" fmla="val 49796"/>
            </a:avLst>
          </a:prstGeom>
          <a:noFill/>
          <a:ln w="9525">
            <a:solidFill>
              <a:schemeClr val="bg1"/>
            </a:solidFill>
            <a:miter lim="800000"/>
            <a:headEnd/>
            <a:tailEnd type="triangle" w="med" len="med"/>
          </a:ln>
          <a:effectLst/>
        </p:spPr>
      </p:cxnSp>
      <p:cxnSp>
        <p:nvCxnSpPr>
          <p:cNvPr id="174144" name="AutoShape 64"/>
          <p:cNvCxnSpPr>
            <a:cxnSpLocks noChangeShapeType="1"/>
            <a:stCxn id="174127" idx="3"/>
            <a:endCxn id="174130" idx="1"/>
          </p:cNvCxnSpPr>
          <p:nvPr/>
        </p:nvCxnSpPr>
        <p:spPr bwMode="auto">
          <a:xfrm flipV="1">
            <a:off x="3538538" y="5303838"/>
            <a:ext cx="357187" cy="304800"/>
          </a:xfrm>
          <a:prstGeom prst="bentConnector3">
            <a:avLst>
              <a:gd name="adj1" fmla="val 49778"/>
            </a:avLst>
          </a:prstGeom>
          <a:noFill/>
          <a:ln w="9525">
            <a:solidFill>
              <a:schemeClr val="bg1"/>
            </a:solidFill>
            <a:miter lim="800000"/>
            <a:headEnd/>
            <a:tailEnd type="triangle" w="med" len="med"/>
          </a:ln>
          <a:effectLst/>
        </p:spPr>
      </p:cxnSp>
      <p:cxnSp>
        <p:nvCxnSpPr>
          <p:cNvPr id="174145" name="AutoShape 65"/>
          <p:cNvCxnSpPr>
            <a:cxnSpLocks noChangeShapeType="1"/>
            <a:stCxn id="174127" idx="3"/>
            <a:endCxn id="174131" idx="1"/>
          </p:cNvCxnSpPr>
          <p:nvPr/>
        </p:nvCxnSpPr>
        <p:spPr bwMode="auto">
          <a:xfrm>
            <a:off x="3538538" y="5608638"/>
            <a:ext cx="357187" cy="352425"/>
          </a:xfrm>
          <a:prstGeom prst="bentConnector3">
            <a:avLst>
              <a:gd name="adj1" fmla="val 49778"/>
            </a:avLst>
          </a:prstGeom>
          <a:noFill/>
          <a:ln w="9525">
            <a:solidFill>
              <a:schemeClr val="bg1"/>
            </a:solidFill>
            <a:miter lim="800000"/>
            <a:headEnd/>
            <a:tailEnd type="triangle" w="med" len="med"/>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s-AR">
                <a:solidFill>
                  <a:srgbClr val="FF0000"/>
                </a:solidFill>
                <a:latin typeface="Arial" pitchFamily="34" charset="0"/>
              </a:rPr>
              <a:t>Red de Distribución</a:t>
            </a:r>
          </a:p>
        </p:txBody>
      </p:sp>
      <p:sp>
        <p:nvSpPr>
          <p:cNvPr id="177155" name="Rectangle 3"/>
          <p:cNvSpPr>
            <a:spLocks noChangeArrowheads="1"/>
          </p:cNvSpPr>
          <p:nvPr>
            <p:ph type="body" sz="half" idx="1"/>
          </p:nvPr>
        </p:nvSpPr>
        <p:spPr bwMode="auto">
          <a:xfrm>
            <a:off x="0" y="912813"/>
            <a:ext cx="8943975" cy="159067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s-AR" sz="1800"/>
              <a:t>En 2007, Su Casita originará </a:t>
            </a:r>
            <a:r>
              <a:rPr lang="es-AR" sz="1800" b="1">
                <a:solidFill>
                  <a:srgbClr val="FFFF00"/>
                </a:solidFill>
              </a:rPr>
              <a:t>33.000 hipotecas</a:t>
            </a:r>
            <a:r>
              <a:rPr lang="es-AR" sz="1800"/>
              <a:t> con un crédito promedio de USD$35.000</a:t>
            </a:r>
          </a:p>
          <a:p>
            <a:pPr>
              <a:lnSpc>
                <a:spcPct val="90000"/>
              </a:lnSpc>
            </a:pPr>
            <a:r>
              <a:rPr lang="es-AR" sz="1800"/>
              <a:t>El 25% de la producción anual provenía del </a:t>
            </a:r>
            <a:r>
              <a:rPr lang="es-AR" sz="1800" b="1">
                <a:solidFill>
                  <a:srgbClr val="FFFF00"/>
                </a:solidFill>
              </a:rPr>
              <a:t>menudeo</a:t>
            </a:r>
          </a:p>
          <a:p>
            <a:pPr>
              <a:lnSpc>
                <a:spcPct val="90000"/>
              </a:lnSpc>
            </a:pPr>
            <a:r>
              <a:rPr lang="es-AR" sz="1800" b="1">
                <a:solidFill>
                  <a:srgbClr val="FFFF00"/>
                </a:solidFill>
              </a:rPr>
              <a:t>Más de 6,000</a:t>
            </a:r>
            <a:r>
              <a:rPr lang="es-AR" sz="1800"/>
              <a:t> hipotecas provenían de desarrolladores que no habían requerido financiamiento para la construcción.</a:t>
            </a:r>
          </a:p>
          <a:p>
            <a:pPr>
              <a:lnSpc>
                <a:spcPct val="90000"/>
              </a:lnSpc>
            </a:pPr>
            <a:r>
              <a:rPr lang="es-AR" sz="1800"/>
              <a:t>El producto de menudeo tiene en promedio un saldo de originación 50% más grande que el producto de mayoreo lo cual compensa un  </a:t>
            </a:r>
            <a:r>
              <a:rPr lang="es-AR" sz="1800" b="1">
                <a:solidFill>
                  <a:srgbClr val="FFFF00"/>
                </a:solidFill>
              </a:rPr>
              <a:t>costo más alto de originación.</a:t>
            </a:r>
          </a:p>
          <a:p>
            <a:pPr>
              <a:lnSpc>
                <a:spcPct val="90000"/>
              </a:lnSpc>
            </a:pPr>
            <a:endParaRPr lang="es-AR" sz="1800"/>
          </a:p>
        </p:txBody>
      </p:sp>
      <p:sp>
        <p:nvSpPr>
          <p:cNvPr id="177157" name="Text Box 5"/>
          <p:cNvSpPr txBox="1">
            <a:spLocks noChangeArrowheads="1"/>
          </p:cNvSpPr>
          <p:nvPr/>
        </p:nvSpPr>
        <p:spPr bwMode="auto">
          <a:xfrm>
            <a:off x="2341563" y="3486150"/>
            <a:ext cx="1195387" cy="4064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Mayoreo</a:t>
            </a:r>
          </a:p>
        </p:txBody>
      </p:sp>
      <p:sp>
        <p:nvSpPr>
          <p:cNvPr id="177158" name="Text Box 6"/>
          <p:cNvSpPr txBox="1">
            <a:spLocks noChangeArrowheads="1"/>
          </p:cNvSpPr>
          <p:nvPr/>
        </p:nvSpPr>
        <p:spPr bwMode="auto">
          <a:xfrm>
            <a:off x="2343150" y="5519738"/>
            <a:ext cx="1195388" cy="4064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Menudeo</a:t>
            </a:r>
          </a:p>
        </p:txBody>
      </p:sp>
      <p:sp>
        <p:nvSpPr>
          <p:cNvPr id="177159" name="Text Box 7"/>
          <p:cNvSpPr txBox="1">
            <a:spLocks noChangeArrowheads="1"/>
          </p:cNvSpPr>
          <p:nvPr/>
        </p:nvSpPr>
        <p:spPr bwMode="auto">
          <a:xfrm>
            <a:off x="3922713" y="3479800"/>
            <a:ext cx="1844675" cy="4064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Desarrolladores</a:t>
            </a:r>
          </a:p>
        </p:txBody>
      </p:sp>
      <p:sp>
        <p:nvSpPr>
          <p:cNvPr id="177161" name="Text Box 9"/>
          <p:cNvSpPr txBox="1">
            <a:spLocks noChangeArrowheads="1"/>
          </p:cNvSpPr>
          <p:nvPr/>
        </p:nvSpPr>
        <p:spPr bwMode="auto">
          <a:xfrm>
            <a:off x="3895725" y="5092700"/>
            <a:ext cx="2476500" cy="7112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Fuerza de menudeo de Su Casita</a:t>
            </a:r>
          </a:p>
        </p:txBody>
      </p:sp>
      <p:sp>
        <p:nvSpPr>
          <p:cNvPr id="177162" name="Text Box 10"/>
          <p:cNvSpPr txBox="1">
            <a:spLocks noChangeArrowheads="1"/>
          </p:cNvSpPr>
          <p:nvPr/>
        </p:nvSpPr>
        <p:spPr bwMode="auto">
          <a:xfrm>
            <a:off x="3895725" y="5999163"/>
            <a:ext cx="2422525" cy="7112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Agentes de bienes raíces independientes</a:t>
            </a:r>
          </a:p>
        </p:txBody>
      </p:sp>
      <p:cxnSp>
        <p:nvCxnSpPr>
          <p:cNvPr id="177171" name="AutoShape 19"/>
          <p:cNvCxnSpPr>
            <a:cxnSpLocks noChangeShapeType="1"/>
            <a:stCxn id="0" idx="3"/>
            <a:endCxn id="177157" idx="1"/>
          </p:cNvCxnSpPr>
          <p:nvPr/>
        </p:nvCxnSpPr>
        <p:spPr bwMode="auto">
          <a:xfrm flipV="1">
            <a:off x="1520825" y="3689350"/>
            <a:ext cx="820738" cy="1044575"/>
          </a:xfrm>
          <a:prstGeom prst="bentConnector3">
            <a:avLst>
              <a:gd name="adj1" fmla="val 49903"/>
            </a:avLst>
          </a:prstGeom>
          <a:noFill/>
          <a:ln w="9525">
            <a:solidFill>
              <a:schemeClr val="bg1"/>
            </a:solidFill>
            <a:miter lim="800000"/>
            <a:headEnd/>
            <a:tailEnd type="triangle" w="med" len="med"/>
          </a:ln>
          <a:effectLst/>
        </p:spPr>
      </p:cxnSp>
      <p:cxnSp>
        <p:nvCxnSpPr>
          <p:cNvPr id="177172" name="AutoShape 20"/>
          <p:cNvCxnSpPr>
            <a:cxnSpLocks noChangeShapeType="1"/>
            <a:stCxn id="0" idx="3"/>
            <a:endCxn id="177158" idx="1"/>
          </p:cNvCxnSpPr>
          <p:nvPr/>
        </p:nvCxnSpPr>
        <p:spPr bwMode="auto">
          <a:xfrm>
            <a:off x="1520825" y="4733925"/>
            <a:ext cx="822325" cy="989013"/>
          </a:xfrm>
          <a:prstGeom prst="bentConnector3">
            <a:avLst>
              <a:gd name="adj1" fmla="val 49806"/>
            </a:avLst>
          </a:prstGeom>
          <a:noFill/>
          <a:ln w="9525">
            <a:solidFill>
              <a:schemeClr val="bg1"/>
            </a:solidFill>
            <a:miter lim="800000"/>
            <a:headEnd/>
            <a:tailEnd type="triangle" w="med" len="med"/>
          </a:ln>
          <a:effectLst/>
        </p:spPr>
      </p:cxnSp>
      <p:cxnSp>
        <p:nvCxnSpPr>
          <p:cNvPr id="177173" name="AutoShape 21"/>
          <p:cNvCxnSpPr>
            <a:cxnSpLocks noChangeShapeType="1"/>
            <a:stCxn id="177157" idx="3"/>
            <a:endCxn id="177159" idx="1"/>
          </p:cNvCxnSpPr>
          <p:nvPr/>
        </p:nvCxnSpPr>
        <p:spPr bwMode="auto">
          <a:xfrm flipV="1">
            <a:off x="3536950" y="3683000"/>
            <a:ext cx="385763" cy="6350"/>
          </a:xfrm>
          <a:prstGeom prst="bentConnector3">
            <a:avLst>
              <a:gd name="adj1" fmla="val 49796"/>
            </a:avLst>
          </a:prstGeom>
          <a:noFill/>
          <a:ln w="9525">
            <a:solidFill>
              <a:schemeClr val="bg1"/>
            </a:solidFill>
            <a:miter lim="800000"/>
            <a:headEnd/>
            <a:tailEnd type="triangle" w="med" len="med"/>
          </a:ln>
          <a:effectLst/>
        </p:spPr>
      </p:cxnSp>
      <p:cxnSp>
        <p:nvCxnSpPr>
          <p:cNvPr id="177175" name="AutoShape 23"/>
          <p:cNvCxnSpPr>
            <a:cxnSpLocks noChangeShapeType="1"/>
            <a:stCxn id="177158" idx="3"/>
            <a:endCxn id="177161" idx="1"/>
          </p:cNvCxnSpPr>
          <p:nvPr/>
        </p:nvCxnSpPr>
        <p:spPr bwMode="auto">
          <a:xfrm flipV="1">
            <a:off x="3538538" y="5448300"/>
            <a:ext cx="357187" cy="274638"/>
          </a:xfrm>
          <a:prstGeom prst="bentConnector3">
            <a:avLst>
              <a:gd name="adj1" fmla="val 49778"/>
            </a:avLst>
          </a:prstGeom>
          <a:noFill/>
          <a:ln w="9525">
            <a:solidFill>
              <a:schemeClr val="bg1"/>
            </a:solidFill>
            <a:miter lim="800000"/>
            <a:headEnd/>
            <a:tailEnd type="triangle" w="med" len="med"/>
          </a:ln>
          <a:effectLst/>
        </p:spPr>
      </p:cxnSp>
      <p:cxnSp>
        <p:nvCxnSpPr>
          <p:cNvPr id="177176" name="AutoShape 24"/>
          <p:cNvCxnSpPr>
            <a:cxnSpLocks noChangeShapeType="1"/>
            <a:stCxn id="177158" idx="3"/>
            <a:endCxn id="177162" idx="1"/>
          </p:cNvCxnSpPr>
          <p:nvPr/>
        </p:nvCxnSpPr>
        <p:spPr bwMode="auto">
          <a:xfrm>
            <a:off x="3538538" y="5722938"/>
            <a:ext cx="357187" cy="631825"/>
          </a:xfrm>
          <a:prstGeom prst="bentConnector3">
            <a:avLst>
              <a:gd name="adj1" fmla="val 49778"/>
            </a:avLst>
          </a:prstGeom>
          <a:noFill/>
          <a:ln w="9525">
            <a:solidFill>
              <a:schemeClr val="bg1"/>
            </a:solidFill>
            <a:miter lim="800000"/>
            <a:headEnd/>
            <a:tailEnd type="triangle" w="med" len="med"/>
          </a:ln>
          <a:effectLst/>
        </p:spPr>
      </p:cxnSp>
      <p:pic>
        <p:nvPicPr>
          <p:cNvPr id="177177" name="Picture 25"/>
          <p:cNvPicPr>
            <a:picLocks noChangeArrowheads="1"/>
          </p:cNvPicPr>
          <p:nvPr/>
        </p:nvPicPr>
        <p:blipFill>
          <a:blip r:embed="rId2" cstate="print"/>
          <a:srcRect/>
          <a:stretch>
            <a:fillRect/>
          </a:stretch>
        </p:blipFill>
        <p:spPr bwMode="auto">
          <a:xfrm>
            <a:off x="417513" y="4340225"/>
            <a:ext cx="1103312" cy="787400"/>
          </a:xfrm>
          <a:prstGeom prst="rect">
            <a:avLst/>
          </a:prstGeom>
          <a:noFill/>
          <a:ln w="12700">
            <a:noFill/>
            <a:miter lim="800000"/>
            <a:headEnd/>
            <a:tailEnd/>
          </a:ln>
          <a:effectLst/>
        </p:spPr>
      </p:pic>
      <p:sp>
        <p:nvSpPr>
          <p:cNvPr id="177179" name="Text Box 27"/>
          <p:cNvSpPr txBox="1">
            <a:spLocks noChangeArrowheads="1"/>
          </p:cNvSpPr>
          <p:nvPr/>
        </p:nvSpPr>
        <p:spPr bwMode="auto">
          <a:xfrm>
            <a:off x="7024688" y="2744788"/>
            <a:ext cx="1711325" cy="701675"/>
          </a:xfrm>
          <a:prstGeom prst="rect">
            <a:avLst/>
          </a:prstGeom>
          <a:noFill/>
          <a:ln w="9525">
            <a:noFill/>
            <a:miter lim="800000"/>
            <a:headEnd/>
            <a:tailEnd/>
          </a:ln>
          <a:effectLst/>
        </p:spPr>
        <p:txBody>
          <a:bodyPr>
            <a:spAutoFit/>
          </a:bodyPr>
          <a:lstStyle/>
          <a:p>
            <a:pPr algn="ctr"/>
            <a:r>
              <a:rPr lang="en-US" sz="2000" b="1" u="sng">
                <a:solidFill>
                  <a:schemeClr val="bg1"/>
                </a:solidFill>
                <a:latin typeface="Arial Narrow" pitchFamily="34" charset="0"/>
              </a:rPr>
              <a:t>Recompensa/</a:t>
            </a:r>
          </a:p>
          <a:p>
            <a:pPr algn="ctr"/>
            <a:r>
              <a:rPr lang="en-US" sz="2000" b="1" u="sng">
                <a:solidFill>
                  <a:schemeClr val="bg1"/>
                </a:solidFill>
                <a:latin typeface="Arial Narrow" pitchFamily="34" charset="0"/>
              </a:rPr>
              <a:t>Beneficio</a:t>
            </a:r>
          </a:p>
        </p:txBody>
      </p:sp>
      <p:sp>
        <p:nvSpPr>
          <p:cNvPr id="177180" name="Text Box 28"/>
          <p:cNvSpPr txBox="1">
            <a:spLocks noChangeArrowheads="1"/>
          </p:cNvSpPr>
          <p:nvPr/>
        </p:nvSpPr>
        <p:spPr bwMode="auto">
          <a:xfrm>
            <a:off x="6911975" y="3433763"/>
            <a:ext cx="2079625" cy="1006475"/>
          </a:xfrm>
          <a:prstGeom prst="rect">
            <a:avLst/>
          </a:prstGeom>
          <a:noFill/>
          <a:ln w="9525">
            <a:noFill/>
            <a:miter lim="800000"/>
            <a:headEnd/>
            <a:tailEnd/>
          </a:ln>
          <a:effectLst/>
        </p:spPr>
        <p:txBody>
          <a:bodyPr>
            <a:spAutoFit/>
          </a:bodyPr>
          <a:lstStyle/>
          <a:p>
            <a:pPr algn="ctr"/>
            <a:r>
              <a:rPr lang="en-US" sz="2000">
                <a:solidFill>
                  <a:schemeClr val="bg1"/>
                </a:solidFill>
                <a:latin typeface="Arial Narrow" pitchFamily="34" charset="0"/>
              </a:rPr>
              <a:t>Precio de la Hipoteca (cargos &amp; tasa de interés)</a:t>
            </a:r>
          </a:p>
        </p:txBody>
      </p:sp>
      <p:sp>
        <p:nvSpPr>
          <p:cNvPr id="177181" name="Text Box 29"/>
          <p:cNvSpPr txBox="1">
            <a:spLocks noChangeArrowheads="1"/>
          </p:cNvSpPr>
          <p:nvPr/>
        </p:nvSpPr>
        <p:spPr bwMode="auto">
          <a:xfrm>
            <a:off x="7080250" y="5219700"/>
            <a:ext cx="1739900" cy="1006475"/>
          </a:xfrm>
          <a:prstGeom prst="rect">
            <a:avLst/>
          </a:prstGeom>
          <a:noFill/>
          <a:ln w="9525">
            <a:noFill/>
            <a:miter lim="800000"/>
            <a:headEnd/>
            <a:tailEnd/>
          </a:ln>
          <a:effectLst/>
        </p:spPr>
        <p:txBody>
          <a:bodyPr>
            <a:spAutoFit/>
          </a:bodyPr>
          <a:lstStyle/>
          <a:p>
            <a:pPr algn="ctr"/>
            <a:r>
              <a:rPr lang="en-US" sz="2000">
                <a:solidFill>
                  <a:schemeClr val="bg1"/>
                </a:solidFill>
                <a:latin typeface="Arial Narrow" pitchFamily="34" charset="0"/>
              </a:rPr>
              <a:t>Variable de venta al menudeo</a:t>
            </a:r>
          </a:p>
        </p:txBody>
      </p:sp>
      <p:sp>
        <p:nvSpPr>
          <p:cNvPr id="177182" name="AutoShape 30"/>
          <p:cNvSpPr>
            <a:spLocks noChangeArrowheads="1"/>
          </p:cNvSpPr>
          <p:nvPr/>
        </p:nvSpPr>
        <p:spPr bwMode="auto">
          <a:xfrm>
            <a:off x="5964238" y="3559175"/>
            <a:ext cx="695325"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noFill/>
            <a:miter lim="800000"/>
            <a:headEnd/>
            <a:tailEnd/>
          </a:ln>
          <a:effectLst/>
        </p:spPr>
        <p:txBody>
          <a:bodyPr wrap="none" anchor="ctr"/>
          <a:lstStyle/>
          <a:p>
            <a:endParaRPr lang="en-US"/>
          </a:p>
        </p:txBody>
      </p:sp>
      <p:sp>
        <p:nvSpPr>
          <p:cNvPr id="177183" name="AutoShape 31"/>
          <p:cNvSpPr>
            <a:spLocks noChangeArrowheads="1"/>
          </p:cNvSpPr>
          <p:nvPr/>
        </p:nvSpPr>
        <p:spPr bwMode="auto">
          <a:xfrm>
            <a:off x="6467475" y="5521325"/>
            <a:ext cx="695325"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s-CR">
                <a:solidFill>
                  <a:srgbClr val="FF0000"/>
                </a:solidFill>
              </a:rPr>
              <a:t>Esfuerzo de </a:t>
            </a:r>
            <a:r>
              <a:rPr lang="es-CR">
                <a:solidFill>
                  <a:srgbClr val="FF0000"/>
                </a:solidFill>
                <a:latin typeface="Arial" pitchFamily="34" charset="0"/>
              </a:rPr>
              <a:t>recolección</a:t>
            </a:r>
          </a:p>
        </p:txBody>
      </p:sp>
      <p:sp>
        <p:nvSpPr>
          <p:cNvPr id="185347" name="Rectangle 3"/>
          <p:cNvSpPr>
            <a:spLocks noChangeArrowheads="1"/>
          </p:cNvSpPr>
          <p:nvPr>
            <p:ph type="body" sz="half" idx="1"/>
          </p:nvPr>
        </p:nvSpPr>
        <p:spPr bwMode="auto">
          <a:xfrm>
            <a:off x="257175" y="1128713"/>
            <a:ext cx="8686800" cy="1590675"/>
          </a:xfrm>
          <a:noFill/>
          <a:ln>
            <a:miter lim="800000"/>
            <a:headEnd/>
            <a:tailEnd/>
          </a:ln>
        </p:spPr>
        <p:txBody>
          <a:bodyPr vert="horz" wrap="square" lIns="91440" tIns="45720" rIns="91440" bIns="45720" numCol="1" anchor="t" anchorCtr="0" compatLnSpc="1">
            <a:prstTxWarp prst="textNoShape">
              <a:avLst/>
            </a:prstTxWarp>
          </a:bodyPr>
          <a:lstStyle/>
          <a:p>
            <a:r>
              <a:rPr lang="es-AR" sz="1800"/>
              <a:t>Considera a la recolección como un </a:t>
            </a:r>
            <a:r>
              <a:rPr lang="es-AR" sz="1800" b="1">
                <a:solidFill>
                  <a:srgbClr val="FFFF00"/>
                </a:solidFill>
              </a:rPr>
              <a:t>servicio</a:t>
            </a:r>
            <a:r>
              <a:rPr lang="es-AR" sz="1800"/>
              <a:t>, no como una obligación</a:t>
            </a:r>
            <a:endParaRPr lang="es-AR" sz="1800" b="1">
              <a:solidFill>
                <a:srgbClr val="FFFF00"/>
              </a:solidFill>
            </a:endParaRPr>
          </a:p>
          <a:p>
            <a:r>
              <a:rPr lang="es-AR" sz="1800" b="1">
                <a:solidFill>
                  <a:srgbClr val="FFFF00"/>
                </a:solidFill>
              </a:rPr>
              <a:t>Conoce a tu acreditado</a:t>
            </a:r>
            <a:endParaRPr lang="es-AR" sz="1800"/>
          </a:p>
          <a:p>
            <a:r>
              <a:rPr lang="es-AR" sz="1800"/>
              <a:t>La falta de pago no es solamente problema de los acreditados sino </a:t>
            </a:r>
            <a:r>
              <a:rPr lang="es-AR" sz="1800" b="1">
                <a:solidFill>
                  <a:srgbClr val="FFFF00"/>
                </a:solidFill>
              </a:rPr>
              <a:t>también</a:t>
            </a:r>
            <a:r>
              <a:rPr lang="es-AR" sz="1800"/>
              <a:t> de los Acreedores</a:t>
            </a:r>
          </a:p>
          <a:p>
            <a:r>
              <a:rPr lang="es-AR" sz="1800"/>
              <a:t>Tolerancia vs. Ejecución</a:t>
            </a:r>
            <a:endParaRPr lang="es-AR" sz="1800" b="1">
              <a:solidFill>
                <a:srgbClr val="FFFF00"/>
              </a:solidFill>
            </a:endParaRPr>
          </a:p>
          <a:p>
            <a:endParaRPr lang="es-AR" sz="1800"/>
          </a:p>
        </p:txBody>
      </p:sp>
      <p:graphicFrame>
        <p:nvGraphicFramePr>
          <p:cNvPr id="185699" name="Group 355"/>
          <p:cNvGraphicFramePr>
            <a:graphicFrameLocks noGrp="1"/>
          </p:cNvGraphicFramePr>
          <p:nvPr>
            <p:ph sz="half" idx="2"/>
          </p:nvPr>
        </p:nvGraphicFramePr>
        <p:xfrm>
          <a:off x="444500" y="2679700"/>
          <a:ext cx="8166100" cy="3763963"/>
        </p:xfrm>
        <a:graphic>
          <a:graphicData uri="http://schemas.openxmlformats.org/drawingml/2006/table">
            <a:tbl>
              <a:tblPr/>
              <a:tblGrid>
                <a:gridCol w="1633538"/>
                <a:gridCol w="1633537"/>
                <a:gridCol w="1631950"/>
                <a:gridCol w="1633538"/>
                <a:gridCol w="1633537"/>
              </a:tblGrid>
              <a:tr h="371475">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es-AR" sz="2000" b="0" i="0" u="none" strike="noStrike" cap="none" normalizeH="0" baseline="0" smtClean="0">
                        <a:ln>
                          <a:noFill/>
                        </a:ln>
                        <a:solidFill>
                          <a:schemeClr val="bg1"/>
                        </a:solidFill>
                        <a:effectLst/>
                        <a:latin typeface="Arial Narrow" pitchFamily="34"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800" b="1" i="0" u="none" strike="noStrike" cap="none" normalizeH="0" baseline="0" smtClean="0">
                          <a:ln>
                            <a:noFill/>
                          </a:ln>
                          <a:solidFill>
                            <a:srgbClr val="FF0000"/>
                          </a:solidFill>
                          <a:effectLst>
                            <a:outerShdw blurRad="38100" dist="38100" dir="2700000" algn="tl">
                              <a:srgbClr val="C0C0C0"/>
                            </a:outerShdw>
                          </a:effectLst>
                          <a:latin typeface="Arial Narrow" pitchFamily="34" charset="0"/>
                        </a:rPr>
                        <a:t>Administración</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800" b="1" i="0" u="none" strike="noStrike" cap="none" normalizeH="0" baseline="0" smtClean="0">
                          <a:ln>
                            <a:noFill/>
                          </a:ln>
                          <a:solidFill>
                            <a:srgbClr val="FF0000"/>
                          </a:solidFill>
                          <a:effectLst>
                            <a:outerShdw blurRad="38100" dist="38100" dir="2700000" algn="tl">
                              <a:srgbClr val="C0C0C0"/>
                            </a:outerShdw>
                          </a:effectLst>
                          <a:latin typeface="Arial Narrow" pitchFamily="34" charset="0"/>
                        </a:rPr>
                        <a:t>Ubicación</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800" b="1" i="0" u="none" strike="noStrike" cap="none" normalizeH="0" baseline="0" smtClean="0">
                          <a:ln>
                            <a:noFill/>
                          </a:ln>
                          <a:solidFill>
                            <a:srgbClr val="FF0000"/>
                          </a:solidFill>
                          <a:effectLst>
                            <a:outerShdw blurRad="38100" dist="38100" dir="2700000" algn="tl">
                              <a:srgbClr val="C0C0C0"/>
                            </a:outerShdw>
                          </a:effectLst>
                          <a:latin typeface="Arial Narrow" pitchFamily="34" charset="0"/>
                        </a:rPr>
                        <a:t>Tolerancia</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AR" sz="1800" b="1" i="0" u="none" strike="noStrike" cap="none" normalizeH="0" baseline="0" smtClean="0">
                          <a:ln>
                            <a:noFill/>
                          </a:ln>
                          <a:solidFill>
                            <a:srgbClr val="FF0000"/>
                          </a:solidFill>
                          <a:effectLst>
                            <a:outerShdw blurRad="38100" dist="38100" dir="2700000" algn="tl">
                              <a:srgbClr val="C0C0C0"/>
                            </a:outerShdw>
                          </a:effectLst>
                          <a:latin typeface="Arial Narrow" pitchFamily="34" charset="0"/>
                        </a:rPr>
                        <a:t>Ejecución</a:t>
                      </a: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1425575">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endParaRPr kumimoji="0" lang="es-AR" sz="2000" b="0" i="0" u="none" strike="noStrike" cap="none" normalizeH="0" baseline="0" smtClean="0">
                        <a:ln>
                          <a:noFill/>
                        </a:ln>
                        <a:solidFill>
                          <a:schemeClr val="bg1"/>
                        </a:solidFill>
                        <a:effectLst/>
                        <a:latin typeface="Arial Narrow" pitchFamily="34" charset="0"/>
                      </a:endParaRP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Proporciona al acreditado una gran variedad de alternativas de pago</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Como objetivo, segmentos de bajo ingreso;</a:t>
                      </a:r>
                    </a:p>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Fácil acceso a sucursales a partir de desarrollo de vivienda</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Énfasis en la tolerancia para evitar una pérdida  grave </a:t>
                      </a:r>
                      <a:r>
                        <a:rPr kumimoji="0" lang="es-AR" sz="1600" b="0" i="0" u="none" strike="noStrike" cap="none" normalizeH="0" baseline="0" smtClean="0">
                          <a:ln>
                            <a:noFill/>
                          </a:ln>
                          <a:solidFill>
                            <a:schemeClr val="bg1"/>
                          </a:solidFill>
                          <a:effectLst/>
                          <a:latin typeface="Arial Narrow" pitchFamily="34" charset="0"/>
                          <a:sym typeface="Wingdings" pitchFamily="2" charset="2"/>
                        </a:rPr>
                        <a:t> créditos pequeños</a:t>
                      </a:r>
                      <a:endParaRPr kumimoji="0" lang="es-AR" sz="1600" b="0" i="0" u="none" strike="noStrike" cap="none" normalizeH="0" baseline="0" smtClean="0">
                        <a:ln>
                          <a:noFill/>
                        </a:ln>
                        <a:solidFill>
                          <a:schemeClr val="bg1"/>
                        </a:solidFill>
                        <a:effectLst/>
                        <a:latin typeface="Arial Narrow"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Altos incentivos para facilitar la ejecución para reclamar seguro hipotecario</a:t>
                      </a: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1517650">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2000" b="0" i="0" u="none" strike="noStrike" cap="none" normalizeH="0" baseline="0" smtClean="0">
                          <a:ln>
                            <a:noFill/>
                          </a:ln>
                          <a:solidFill>
                            <a:schemeClr val="bg1"/>
                          </a:solidFill>
                          <a:effectLst/>
                          <a:latin typeface="Arial Narrow" pitchFamily="34" charset="0"/>
                        </a:rPr>
                        <a:t>Bancos</a:t>
                      </a:r>
                    </a:p>
                  </a:txBody>
                  <a:tcPr horzOverflow="overflow">
                    <a:lnL w="3810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El pago solamente en sucursales;</a:t>
                      </a:r>
                    </a:p>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Se requiere de cuenta bancaria para su cobranza</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AR" sz="1600" b="0" i="0" u="none" strike="noStrike" cap="none" normalizeH="0" baseline="0" smtClean="0">
                          <a:ln>
                            <a:noFill/>
                          </a:ln>
                          <a:solidFill>
                            <a:schemeClr val="bg1"/>
                          </a:solidFill>
                          <a:effectLst/>
                          <a:latin typeface="Arial Narrow" pitchFamily="34" charset="0"/>
                        </a:rPr>
                        <a:t>Objetivos: ubicaciones geográficas de mediano-alto ingreso</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Sub-contratación de servicios externos</a:t>
                      </a:r>
                    </a:p>
                    <a:p>
                      <a:pPr marL="0" marR="0" lvl="0" indent="0" algn="just" defTabSz="914400" rtl="0" eaLnBrk="0" fontAlgn="base" latinLnBrk="0" hangingPunct="0">
                        <a:lnSpc>
                          <a:spcPct val="100000"/>
                        </a:lnSpc>
                        <a:spcBef>
                          <a:spcPct val="20000"/>
                        </a:spcBef>
                        <a:spcAft>
                          <a:spcPct val="0"/>
                        </a:spcAft>
                        <a:buClrTx/>
                        <a:buSzTx/>
                        <a:buFontTx/>
                        <a:buChar char="•"/>
                        <a:tabLst/>
                      </a:pPr>
                      <a:r>
                        <a:rPr kumimoji="0" lang="es-AR" sz="1600" b="0" i="0" u="none" strike="noStrike" cap="none" normalizeH="0" baseline="0" smtClean="0">
                          <a:ln>
                            <a:noFill/>
                          </a:ln>
                          <a:solidFill>
                            <a:schemeClr val="bg1"/>
                          </a:solidFill>
                          <a:effectLst/>
                          <a:latin typeface="Arial Narrow" pitchFamily="34" charset="0"/>
                        </a:rPr>
                        <a:t> Incentivos para tolerancia &amp; ejecución se pierden y no son reasignados a una división de originación</a:t>
                      </a:r>
                    </a:p>
                  </a:txBody>
                  <a:tcPr horzOverflow="overflow">
                    <a:lnL w="1905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pic>
        <p:nvPicPr>
          <p:cNvPr id="185406" name="Picture 62"/>
          <p:cNvPicPr>
            <a:picLocks noChangeArrowheads="1"/>
          </p:cNvPicPr>
          <p:nvPr/>
        </p:nvPicPr>
        <p:blipFill>
          <a:blip r:embed="rId2" cstate="print"/>
          <a:srcRect/>
          <a:stretch>
            <a:fillRect/>
          </a:stretch>
        </p:blipFill>
        <p:spPr bwMode="auto">
          <a:xfrm>
            <a:off x="735013" y="3527425"/>
            <a:ext cx="1103312" cy="787400"/>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a:solidFill>
                  <a:srgbClr val="FF0000"/>
                </a:solidFill>
              </a:rPr>
              <a:t>Sector Informal</a:t>
            </a:r>
          </a:p>
        </p:txBody>
      </p:sp>
      <p:sp>
        <p:nvSpPr>
          <p:cNvPr id="175107" name="Rectangle 3"/>
          <p:cNvSpPr>
            <a:spLocks noChangeArrowheads="1"/>
          </p:cNvSpPr>
          <p:nvPr>
            <p:ph type="body" sz="half" idx="1"/>
          </p:nvPr>
        </p:nvSpPr>
        <p:spPr bwMode="auto">
          <a:xfrm>
            <a:off x="469900" y="955675"/>
            <a:ext cx="8250238" cy="1685925"/>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s-AR" sz="1700"/>
              <a:t>Cerca de  </a:t>
            </a:r>
            <a:r>
              <a:rPr lang="es-AR" sz="1700" b="1">
                <a:solidFill>
                  <a:srgbClr val="FFFF00"/>
                </a:solidFill>
              </a:rPr>
              <a:t>12.000.000</a:t>
            </a:r>
            <a:r>
              <a:rPr lang="es-AR" sz="1700"/>
              <a:t> de personas están </a:t>
            </a:r>
            <a:r>
              <a:rPr lang="es-AR" sz="1700" b="1">
                <a:solidFill>
                  <a:srgbClr val="FFFF00"/>
                </a:solidFill>
              </a:rPr>
              <a:t>formalmente </a:t>
            </a:r>
            <a:r>
              <a:rPr lang="es-AR" sz="1700"/>
              <a:t> empleados en el mercado laboral</a:t>
            </a:r>
          </a:p>
          <a:p>
            <a:pPr>
              <a:lnSpc>
                <a:spcPct val="90000"/>
              </a:lnSpc>
            </a:pPr>
            <a:r>
              <a:rPr lang="es-AR" sz="1700"/>
              <a:t>La población de México en el año  2000 era superior a los  </a:t>
            </a:r>
            <a:r>
              <a:rPr lang="es-AR" sz="1700" b="1">
                <a:solidFill>
                  <a:srgbClr val="FFFF00"/>
                </a:solidFill>
              </a:rPr>
              <a:t>100.000.000 de habitantes</a:t>
            </a:r>
          </a:p>
          <a:p>
            <a:pPr>
              <a:lnSpc>
                <a:spcPct val="90000"/>
              </a:lnSpc>
            </a:pPr>
            <a:r>
              <a:rPr lang="es-AR" sz="1700"/>
              <a:t>El sector informal en México es tan grande y económicamente  </a:t>
            </a:r>
            <a:r>
              <a:rPr lang="es-AR" sz="1700" b="1">
                <a:solidFill>
                  <a:srgbClr val="FFFF00"/>
                </a:solidFill>
              </a:rPr>
              <a:t>tan importante como el sector formal</a:t>
            </a:r>
            <a:endParaRPr lang="es-AR" sz="1700"/>
          </a:p>
          <a:p>
            <a:pPr>
              <a:lnSpc>
                <a:spcPct val="90000"/>
              </a:lnSpc>
            </a:pPr>
            <a:r>
              <a:rPr lang="es-AR" sz="1700"/>
              <a:t>El 60% de los clientes muestran una evidencia de ingreso originada de varias fuentes (formal e informal)</a:t>
            </a:r>
          </a:p>
          <a:p>
            <a:pPr>
              <a:lnSpc>
                <a:spcPct val="90000"/>
              </a:lnSpc>
            </a:pPr>
            <a:r>
              <a:rPr lang="es-AR" sz="1700" b="1">
                <a:solidFill>
                  <a:srgbClr val="FFFF00"/>
                </a:solidFill>
              </a:rPr>
              <a:t>Investigación Socioeconómica</a:t>
            </a:r>
            <a:r>
              <a:rPr lang="es-AR" sz="1700"/>
              <a:t> proporciona una descripción general de terceras personas acerca de sus fuentes de ingreso y recomendaciones</a:t>
            </a:r>
          </a:p>
        </p:txBody>
      </p:sp>
      <p:sp>
        <p:nvSpPr>
          <p:cNvPr id="175113" name="Text Box 9"/>
          <p:cNvSpPr txBox="1">
            <a:spLocks noChangeArrowheads="1"/>
          </p:cNvSpPr>
          <p:nvPr/>
        </p:nvSpPr>
        <p:spPr bwMode="auto">
          <a:xfrm>
            <a:off x="703263" y="3546475"/>
            <a:ext cx="1890712" cy="1016000"/>
          </a:xfrm>
          <a:prstGeom prst="rect">
            <a:avLst/>
          </a:prstGeom>
          <a:noFill/>
          <a:ln w="9525">
            <a:solidFill>
              <a:schemeClr val="bg1"/>
            </a:solidFill>
            <a:miter lim="800000"/>
            <a:headEnd/>
            <a:tailEnd/>
          </a:ln>
          <a:effectLst/>
        </p:spPr>
        <p:txBody>
          <a:bodyPr>
            <a:spAutoFit/>
          </a:bodyPr>
          <a:lstStyle/>
          <a:p>
            <a:pPr algn="ctr"/>
            <a:r>
              <a:rPr lang="es-AR" sz="2000">
                <a:solidFill>
                  <a:schemeClr val="bg1"/>
                </a:solidFill>
                <a:latin typeface="Arial Narrow" pitchFamily="34" charset="0"/>
              </a:rPr>
              <a:t>Ingreso &amp; evidencia de gasto</a:t>
            </a:r>
          </a:p>
        </p:txBody>
      </p:sp>
      <p:sp>
        <p:nvSpPr>
          <p:cNvPr id="175114" name="Text Box 10"/>
          <p:cNvSpPr txBox="1">
            <a:spLocks noChangeArrowheads="1"/>
          </p:cNvSpPr>
          <p:nvPr/>
        </p:nvSpPr>
        <p:spPr bwMode="auto">
          <a:xfrm>
            <a:off x="703263" y="5283200"/>
            <a:ext cx="1890712" cy="406400"/>
          </a:xfrm>
          <a:prstGeom prst="rect">
            <a:avLst/>
          </a:prstGeom>
          <a:noFill/>
          <a:ln w="9525">
            <a:solidFill>
              <a:schemeClr val="bg1"/>
            </a:solidFill>
            <a:miter lim="800000"/>
            <a:headEnd/>
            <a:tailEnd/>
          </a:ln>
          <a:effectLst/>
        </p:spPr>
        <p:txBody>
          <a:bodyPr>
            <a:spAutoFit/>
          </a:bodyPr>
          <a:lstStyle/>
          <a:p>
            <a:pPr algn="ctr"/>
            <a:r>
              <a:rPr lang="en-US" sz="2000">
                <a:solidFill>
                  <a:schemeClr val="bg1"/>
                </a:solidFill>
                <a:latin typeface="Arial Narrow" pitchFamily="34" charset="0"/>
              </a:rPr>
              <a:t>Ahorros</a:t>
            </a:r>
          </a:p>
        </p:txBody>
      </p:sp>
      <p:sp>
        <p:nvSpPr>
          <p:cNvPr id="175129" name="Text Box 25"/>
          <p:cNvSpPr txBox="1">
            <a:spLocks noChangeArrowheads="1"/>
          </p:cNvSpPr>
          <p:nvPr/>
        </p:nvSpPr>
        <p:spPr bwMode="auto">
          <a:xfrm>
            <a:off x="4240213" y="3157538"/>
            <a:ext cx="3556000" cy="1616075"/>
          </a:xfrm>
          <a:prstGeom prst="rect">
            <a:avLst/>
          </a:prstGeom>
          <a:noFill/>
          <a:ln w="9525">
            <a:noFill/>
            <a:miter lim="800000"/>
            <a:headEnd/>
            <a:tailEnd/>
          </a:ln>
          <a:effectLst/>
        </p:spPr>
        <p:txBody>
          <a:bodyPr>
            <a:spAutoFit/>
          </a:bodyPr>
          <a:lstStyle/>
          <a:p>
            <a:pPr marL="177800" indent="-177800">
              <a:buFontTx/>
              <a:buChar char="•"/>
            </a:pPr>
            <a:r>
              <a:rPr lang="es-AR" sz="2000">
                <a:solidFill>
                  <a:schemeClr val="bg1"/>
                </a:solidFill>
                <a:latin typeface="Arial Narrow" pitchFamily="34" charset="0"/>
              </a:rPr>
              <a:t>Dime cuánto gastas y te diré cuánto ganas !!</a:t>
            </a:r>
          </a:p>
          <a:p>
            <a:pPr marL="177800" indent="-177800">
              <a:buFontTx/>
              <a:buChar char="•"/>
            </a:pPr>
            <a:r>
              <a:rPr lang="es-AR" sz="2000">
                <a:solidFill>
                  <a:schemeClr val="bg1"/>
                </a:solidFill>
                <a:latin typeface="Arial Narrow" pitchFamily="34" charset="0"/>
              </a:rPr>
              <a:t>Ayuda a la estructura de gastos familiares y crea una cultura de ahorros/gastos</a:t>
            </a:r>
          </a:p>
        </p:txBody>
      </p:sp>
      <p:sp>
        <p:nvSpPr>
          <p:cNvPr id="175130" name="Text Box 26"/>
          <p:cNvSpPr txBox="1">
            <a:spLocks noChangeArrowheads="1"/>
          </p:cNvSpPr>
          <p:nvPr/>
        </p:nvSpPr>
        <p:spPr bwMode="auto">
          <a:xfrm>
            <a:off x="4227513" y="4745038"/>
            <a:ext cx="4662487" cy="1616075"/>
          </a:xfrm>
          <a:prstGeom prst="rect">
            <a:avLst/>
          </a:prstGeom>
          <a:noFill/>
          <a:ln w="9525">
            <a:noFill/>
            <a:miter lim="800000"/>
            <a:headEnd/>
            <a:tailEnd/>
          </a:ln>
          <a:effectLst/>
        </p:spPr>
        <p:txBody>
          <a:bodyPr>
            <a:spAutoFit/>
          </a:bodyPr>
          <a:lstStyle/>
          <a:p>
            <a:pPr marL="177800" indent="-177800">
              <a:buFontTx/>
              <a:buChar char="•"/>
            </a:pPr>
            <a:r>
              <a:rPr lang="es-AR" sz="2000">
                <a:solidFill>
                  <a:schemeClr val="bg1"/>
                </a:solidFill>
                <a:latin typeface="Arial Narrow" pitchFamily="34" charset="0"/>
              </a:rPr>
              <a:t>Programa de ahorros que demuestran la capacidad de pago y oportunidades</a:t>
            </a:r>
          </a:p>
          <a:p>
            <a:pPr marL="177800" indent="-177800">
              <a:buFontTx/>
              <a:buChar char="•"/>
            </a:pPr>
            <a:r>
              <a:rPr lang="es-AR" sz="2000">
                <a:solidFill>
                  <a:schemeClr val="bg1"/>
                </a:solidFill>
                <a:latin typeface="Arial Narrow" pitchFamily="34" charset="0"/>
              </a:rPr>
              <a:t>Se crea un stress sobre pago que las rentas todavía tienen efecto;</a:t>
            </a:r>
          </a:p>
          <a:p>
            <a:pPr marL="177800" indent="-177800">
              <a:buFontTx/>
              <a:buChar char="•"/>
            </a:pPr>
            <a:r>
              <a:rPr lang="es-AR" sz="2000">
                <a:solidFill>
                  <a:schemeClr val="bg1"/>
                </a:solidFill>
                <a:latin typeface="Arial Narrow" pitchFamily="34" charset="0"/>
              </a:rPr>
              <a:t>Establece la  </a:t>
            </a:r>
            <a:r>
              <a:rPr lang="es-AR" sz="2000" b="1">
                <a:solidFill>
                  <a:srgbClr val="FFFF00"/>
                </a:solidFill>
                <a:latin typeface="Arial Narrow" pitchFamily="34" charset="0"/>
              </a:rPr>
              <a:t>cultura del ahorro </a:t>
            </a:r>
          </a:p>
        </p:txBody>
      </p:sp>
      <p:sp>
        <p:nvSpPr>
          <p:cNvPr id="175131" name="AutoShape 27"/>
          <p:cNvSpPr>
            <a:spLocks noChangeArrowheads="1"/>
          </p:cNvSpPr>
          <p:nvPr/>
        </p:nvSpPr>
        <p:spPr bwMode="auto">
          <a:xfrm>
            <a:off x="3130550" y="3752850"/>
            <a:ext cx="792163" cy="34131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noFill/>
            <a:miter lim="800000"/>
            <a:headEnd/>
            <a:tailEnd/>
          </a:ln>
          <a:effectLst/>
        </p:spPr>
        <p:txBody>
          <a:bodyPr wrap="none" anchor="ctr"/>
          <a:lstStyle/>
          <a:p>
            <a:endParaRPr lang="en-US"/>
          </a:p>
        </p:txBody>
      </p:sp>
      <p:sp>
        <p:nvSpPr>
          <p:cNvPr id="175132" name="AutoShape 28"/>
          <p:cNvSpPr>
            <a:spLocks noChangeArrowheads="1"/>
          </p:cNvSpPr>
          <p:nvPr/>
        </p:nvSpPr>
        <p:spPr bwMode="auto">
          <a:xfrm>
            <a:off x="3130550" y="5297488"/>
            <a:ext cx="792163" cy="34131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ph type="title"/>
          </p:nvPr>
        </p:nvSpPr>
        <p:spPr bwMode="auto">
          <a:xfrm>
            <a:off x="457200" y="274638"/>
            <a:ext cx="8458200" cy="11430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a:solidFill>
                  <a:srgbClr val="FF0000"/>
                </a:solidFill>
              </a:rPr>
              <a:t>Programa de ahorros </a:t>
            </a:r>
            <a:r>
              <a:rPr lang="en-US" sz="3200">
                <a:solidFill>
                  <a:srgbClr val="FF0000"/>
                </a:solidFill>
                <a:latin typeface="Times"/>
              </a:rPr>
              <a:t>–</a:t>
            </a:r>
            <a:r>
              <a:rPr lang="en-US" sz="3200">
                <a:solidFill>
                  <a:srgbClr val="FF0000"/>
                </a:solidFill>
              </a:rPr>
              <a:t> Prueba de ingreso</a:t>
            </a:r>
          </a:p>
        </p:txBody>
      </p:sp>
      <p:sp>
        <p:nvSpPr>
          <p:cNvPr id="176138" name="Rectangle 10"/>
          <p:cNvSpPr>
            <a:spLocks noGrp="1" noChangeArrowheads="1"/>
          </p:cNvSpPr>
          <p:nvPr>
            <p:ph type="body" sz="half" idx="1"/>
          </p:nvPr>
        </p:nvSpPr>
        <p:spPr bwMode="auto">
          <a:xfrm>
            <a:off x="457200" y="1300163"/>
            <a:ext cx="4038600" cy="52578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Aft>
                <a:spcPct val="25000"/>
              </a:spcAft>
            </a:pPr>
            <a:r>
              <a:rPr lang="es-AR" sz="2000"/>
              <a:t>De 2000-2005, </a:t>
            </a:r>
            <a:r>
              <a:rPr lang="es-AR" sz="2000" b="1">
                <a:solidFill>
                  <a:srgbClr val="FFFF00"/>
                </a:solidFill>
              </a:rPr>
              <a:t>13.094 acreditados potenciales </a:t>
            </a:r>
            <a:r>
              <a:rPr lang="es-AR" sz="2000"/>
              <a:t>han ingresado al programa;</a:t>
            </a:r>
          </a:p>
          <a:p>
            <a:pPr>
              <a:lnSpc>
                <a:spcPct val="90000"/>
              </a:lnSpc>
              <a:spcAft>
                <a:spcPct val="25000"/>
              </a:spcAft>
            </a:pPr>
            <a:r>
              <a:rPr lang="es-AR" sz="2000"/>
              <a:t>Se autorizó y otorgó el 65% de las solicitudes de crédito;</a:t>
            </a:r>
          </a:p>
          <a:p>
            <a:pPr>
              <a:lnSpc>
                <a:spcPct val="90000"/>
              </a:lnSpc>
              <a:spcAft>
                <a:spcPct val="25000"/>
              </a:spcAft>
            </a:pPr>
            <a:r>
              <a:rPr lang="es-AR" sz="2000"/>
              <a:t>Principales razones para ingresar al programa de ahorros:</a:t>
            </a:r>
          </a:p>
          <a:p>
            <a:pPr lvl="1">
              <a:lnSpc>
                <a:spcPct val="90000"/>
              </a:lnSpc>
              <a:spcAft>
                <a:spcPct val="25000"/>
              </a:spcAft>
            </a:pPr>
            <a:r>
              <a:rPr lang="es-AR" sz="1800"/>
              <a:t>Buró de crédito irregular;</a:t>
            </a:r>
          </a:p>
          <a:p>
            <a:pPr lvl="1">
              <a:lnSpc>
                <a:spcPct val="90000"/>
              </a:lnSpc>
              <a:spcAft>
                <a:spcPct val="25000"/>
              </a:spcAft>
            </a:pPr>
            <a:r>
              <a:rPr lang="es-AR" sz="1800"/>
              <a:t>Bajo porcentaje de ingreso/pago;</a:t>
            </a:r>
          </a:p>
          <a:p>
            <a:pPr lvl="1">
              <a:lnSpc>
                <a:spcPct val="90000"/>
              </a:lnSpc>
              <a:spcAft>
                <a:spcPct val="25000"/>
              </a:spcAft>
            </a:pPr>
            <a:r>
              <a:rPr lang="es-AR" sz="1800"/>
              <a:t>No cuenta con al menos el 50% de evidencia formal del requerimiento de ingreso;</a:t>
            </a:r>
          </a:p>
          <a:p>
            <a:pPr lvl="1">
              <a:lnSpc>
                <a:spcPct val="90000"/>
              </a:lnSpc>
              <a:spcAft>
                <a:spcPct val="25000"/>
              </a:spcAft>
            </a:pPr>
            <a:r>
              <a:rPr lang="es-AR" sz="1800"/>
              <a:t>No cuenta con el requerimiento de vivienda en la misma localidad por un tiempo mínimo a partir de la casa deseada.</a:t>
            </a:r>
          </a:p>
        </p:txBody>
      </p:sp>
      <p:graphicFrame>
        <p:nvGraphicFramePr>
          <p:cNvPr id="176139" name="Object 11"/>
          <p:cNvGraphicFramePr>
            <a:graphicFrameLocks noGrp="1" noChangeAspect="1"/>
          </p:cNvGraphicFramePr>
          <p:nvPr>
            <p:ph sz="quarter" idx="2"/>
          </p:nvPr>
        </p:nvGraphicFramePr>
        <p:xfrm>
          <a:off x="4654550" y="1597025"/>
          <a:ext cx="4052888" cy="2182813"/>
        </p:xfrm>
        <a:graphic>
          <a:graphicData uri="http://schemas.openxmlformats.org/presentationml/2006/ole">
            <p:oleObj spid="_x0000_s176139" name="Gráfico" r:id="rId3" imgW="4038600" imgH="2181149" progId="MSGraph.Chart.8">
              <p:embed followColorScheme="full"/>
            </p:oleObj>
          </a:graphicData>
        </a:graphic>
      </p:graphicFrame>
      <p:graphicFrame>
        <p:nvGraphicFramePr>
          <p:cNvPr id="176140" name="Object 12"/>
          <p:cNvGraphicFramePr>
            <a:graphicFrameLocks noGrp="1" noChangeAspect="1"/>
          </p:cNvGraphicFramePr>
          <p:nvPr>
            <p:ph sz="quarter" idx="3"/>
          </p:nvPr>
        </p:nvGraphicFramePr>
        <p:xfrm>
          <a:off x="4659313" y="3938588"/>
          <a:ext cx="4014787" cy="2187575"/>
        </p:xfrm>
        <a:graphic>
          <a:graphicData uri="http://schemas.openxmlformats.org/presentationml/2006/ole">
            <p:oleObj spid="_x0000_s176140" name="Gráfico" r:id="rId4" imgW="4038600" imgH="2200351" progId="MSGraph.Chart.8">
              <p:embed followColorScheme="full"/>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Helvetica"/>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6044</TotalTime>
  <Words>1830</Words>
  <Application>Microsoft Office PowerPoint</Application>
  <PresentationFormat>On-screen Show (4:3)</PresentationFormat>
  <Paragraphs>277</Paragraphs>
  <Slides>17</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Times</vt:lpstr>
      <vt:lpstr>Helvetica</vt:lpstr>
      <vt:lpstr>Arial Narrow</vt:lpstr>
      <vt:lpstr>SimSun</vt:lpstr>
      <vt:lpstr>Arial</vt:lpstr>
      <vt:lpstr>Symbol</vt:lpstr>
      <vt:lpstr>Wingdings</vt:lpstr>
      <vt:lpstr>MS PGothic</vt:lpstr>
      <vt:lpstr>Diseño predeterminado</vt:lpstr>
      <vt:lpstr>Gráfico de Microsoft Graph</vt:lpstr>
      <vt:lpstr>Slide 1</vt:lpstr>
      <vt:lpstr>Principio</vt:lpstr>
      <vt:lpstr>Especialización…qué hace por nosotros?</vt:lpstr>
      <vt:lpstr>Originación</vt:lpstr>
      <vt:lpstr>Originación</vt:lpstr>
      <vt:lpstr>Red de Distribución</vt:lpstr>
      <vt:lpstr>Esfuerzo de recolección</vt:lpstr>
      <vt:lpstr>Sector Informal</vt:lpstr>
      <vt:lpstr>Programa de ahorros – Prueba de ingreso</vt:lpstr>
      <vt:lpstr>Buró de Crédito</vt:lpstr>
      <vt:lpstr>Evolución de las Hipotecas Sofols</vt:lpstr>
      <vt:lpstr>Mejores Prácticas</vt:lpstr>
      <vt:lpstr>¿Qué ha sucedido?</vt:lpstr>
      <vt:lpstr>¿Cómo aumentamos la competitividad? </vt:lpstr>
      <vt:lpstr>Mercados más amplios</vt:lpstr>
      <vt:lpstr>Procesos flexibles</vt:lpstr>
      <vt:lpstr>Slide 17</vt:lpstr>
    </vt:vector>
  </TitlesOfParts>
  <Company>HIPOTECARIA SU CASITA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Luis  Corchado</dc:creator>
  <cp:lastModifiedBy>anarod</cp:lastModifiedBy>
  <cp:revision>249</cp:revision>
  <dcterms:created xsi:type="dcterms:W3CDTF">2000-01-21T21:57:54Z</dcterms:created>
  <dcterms:modified xsi:type="dcterms:W3CDTF">2010-07-12T03:52:51Z</dcterms:modified>
</cp:coreProperties>
</file>