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1" r:id="rId1"/>
  </p:sldMasterIdLst>
  <p:handoutMasterIdLst>
    <p:handoutMasterId r:id="rId36"/>
  </p:handoutMasterIdLst>
  <p:sldIdLst>
    <p:sldId id="256" r:id="rId2"/>
    <p:sldId id="257" r:id="rId3"/>
    <p:sldId id="260" r:id="rId4"/>
    <p:sldId id="258" r:id="rId5"/>
    <p:sldId id="259" r:id="rId6"/>
    <p:sldId id="262" r:id="rId7"/>
    <p:sldId id="297" r:id="rId8"/>
    <p:sldId id="298" r:id="rId9"/>
    <p:sldId id="299" r:id="rId10"/>
    <p:sldId id="300" r:id="rId11"/>
    <p:sldId id="267" r:id="rId12"/>
    <p:sldId id="301" r:id="rId13"/>
    <p:sldId id="270" r:id="rId14"/>
    <p:sldId id="269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5" r:id="rId28"/>
    <p:sldId id="286" r:id="rId29"/>
    <p:sldId id="287" r:id="rId30"/>
    <p:sldId id="288" r:id="rId31"/>
    <p:sldId id="293" r:id="rId32"/>
    <p:sldId id="290" r:id="rId33"/>
    <p:sldId id="295" r:id="rId34"/>
    <p:sldId id="296" r:id="rId35"/>
  </p:sldIdLst>
  <p:sldSz cx="9144000" cy="6858000" type="screen4x3"/>
  <p:notesSz cx="6858000" cy="9144000"/>
  <p:embeddedFontLst>
    <p:embeddedFont>
      <p:font typeface="Tahoma" pitchFamily="34" charset="0"/>
      <p:regular r:id="rId37"/>
      <p:bold r:id="rId38"/>
    </p:embeddedFont>
  </p:embeddedFontLst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480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pt-B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pt-BR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pt-BR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0FEA430F-5648-4980-9320-2C85E513897E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104451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2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3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4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5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6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7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8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9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0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1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2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3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4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5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6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7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8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9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0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1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2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73" name="Group 25"/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104474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5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6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77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04478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04479" name="Rectangle 31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104480" name="Rectangle 32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104481" name="Rectangle 3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D59823-A11A-4817-80DA-5CF5DAF79EB6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3B133-6037-483F-8738-785590EFED5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FB61D-39E3-411A-9AC7-4E69363CFB1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BA8AA-1B8E-4958-87FE-BF95DE12C71F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02DA-3FEC-4283-A3C2-864EB2A3BD0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F84F3-A3B3-4CB0-BDBA-DFDB1DF18904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2C61C-30D9-4E42-A5E3-A4F7D721D4E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A5827-2F66-469B-ABF9-4D38EF91502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BC939-1B35-4286-8779-58ABABF36A2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6C0FE-4498-42DE-A83E-7AC25770C37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6C73C-5C9E-4136-85D6-A0EC50861868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3427" name="Freeform 3"/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/>
              <a:ahLst/>
              <a:cxnLst>
                <a:cxn ang="0">
                  <a:pos x="0" y="450"/>
                </a:cxn>
                <a:cxn ang="0">
                  <a:pos x="3" y="0"/>
                </a:cxn>
                <a:cxn ang="0">
                  <a:pos x="5763" y="0"/>
                </a:cxn>
                <a:cxn ang="0">
                  <a:pos x="5763" y="465"/>
                </a:cxn>
                <a:cxn ang="0">
                  <a:pos x="4821" y="477"/>
                </a:cxn>
                <a:cxn ang="0">
                  <a:pos x="4326" y="447"/>
                </a:cxn>
                <a:cxn ang="0">
                  <a:pos x="3783" y="465"/>
                </a:cxn>
                <a:cxn ang="0">
                  <a:pos x="3417" y="456"/>
                </a:cxn>
                <a:cxn ang="0">
                  <a:pos x="2973" y="459"/>
                </a:cxn>
                <a:cxn ang="0">
                  <a:pos x="2451" y="453"/>
                </a:cxn>
                <a:cxn ang="0">
                  <a:pos x="2289" y="441"/>
                </a:cxn>
                <a:cxn ang="0">
                  <a:pos x="2010" y="453"/>
                </a:cxn>
                <a:cxn ang="0">
                  <a:pos x="1827" y="450"/>
                </a:cxn>
                <a:cxn ang="0">
                  <a:pos x="1215" y="465"/>
                </a:cxn>
                <a:cxn ang="0">
                  <a:pos x="660" y="456"/>
                </a:cxn>
                <a:cxn ang="0">
                  <a:pos x="0" y="450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" name="Freeform 4"/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/>
              <a:ahLst/>
              <a:cxnLst>
                <a:cxn ang="0">
                  <a:pos x="8" y="190"/>
                </a:cxn>
                <a:cxn ang="0">
                  <a:pos x="71" y="115"/>
                </a:cxn>
                <a:cxn ang="0">
                  <a:pos x="203" y="16"/>
                </a:cxn>
                <a:cxn ang="0">
                  <a:pos x="251" y="19"/>
                </a:cxn>
                <a:cxn ang="0">
                  <a:pos x="236" y="46"/>
                </a:cxn>
                <a:cxn ang="0">
                  <a:pos x="176" y="82"/>
                </a:cxn>
                <a:cxn ang="0">
                  <a:pos x="92" y="154"/>
                </a:cxn>
                <a:cxn ang="0">
                  <a:pos x="23" y="247"/>
                </a:cxn>
                <a:cxn ang="0">
                  <a:pos x="8" y="190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" name="Freeform 5"/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0" y="453"/>
                </a:cxn>
                <a:cxn ang="0">
                  <a:pos x="72" y="324"/>
                </a:cxn>
                <a:cxn ang="0">
                  <a:pos x="198" y="201"/>
                </a:cxn>
                <a:cxn ang="0">
                  <a:pos x="366" y="102"/>
                </a:cxn>
                <a:cxn ang="0">
                  <a:pos x="531" y="36"/>
                </a:cxn>
                <a:cxn ang="0">
                  <a:pos x="609" y="0"/>
                </a:cxn>
                <a:cxn ang="0">
                  <a:pos x="708" y="3"/>
                </a:cxn>
                <a:cxn ang="0">
                  <a:pos x="591" y="66"/>
                </a:cxn>
                <a:cxn ang="0">
                  <a:pos x="417" y="126"/>
                </a:cxn>
                <a:cxn ang="0">
                  <a:pos x="237" y="231"/>
                </a:cxn>
                <a:cxn ang="0">
                  <a:pos x="117" y="345"/>
                </a:cxn>
                <a:cxn ang="0">
                  <a:pos x="51" y="459"/>
                </a:cxn>
                <a:cxn ang="0">
                  <a:pos x="0" y="453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" name="Freeform 6"/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/>
              <a:ahLst/>
              <a:cxnLst>
                <a:cxn ang="0">
                  <a:pos x="21" y="163"/>
                </a:cxn>
                <a:cxn ang="0">
                  <a:pos x="9" y="184"/>
                </a:cxn>
                <a:cxn ang="0">
                  <a:pos x="75" y="103"/>
                </a:cxn>
                <a:cxn ang="0">
                  <a:pos x="165" y="28"/>
                </a:cxn>
                <a:cxn ang="0">
                  <a:pos x="207" y="7"/>
                </a:cxn>
                <a:cxn ang="0">
                  <a:pos x="246" y="4"/>
                </a:cxn>
                <a:cxn ang="0">
                  <a:pos x="237" y="34"/>
                </a:cxn>
                <a:cxn ang="0">
                  <a:pos x="183" y="61"/>
                </a:cxn>
                <a:cxn ang="0">
                  <a:pos x="108" y="124"/>
                </a:cxn>
                <a:cxn ang="0">
                  <a:pos x="54" y="190"/>
                </a:cxn>
                <a:cxn ang="0">
                  <a:pos x="6" y="184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" name="Freeform 7"/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5" y="36"/>
                </a:cxn>
                <a:cxn ang="0">
                  <a:pos x="6" y="60"/>
                </a:cxn>
                <a:cxn ang="0">
                  <a:pos x="36" y="69"/>
                </a:cxn>
                <a:cxn ang="0">
                  <a:pos x="87" y="42"/>
                </a:cxn>
                <a:cxn ang="0">
                  <a:pos x="159" y="0"/>
                </a:cxn>
                <a:cxn ang="0">
                  <a:pos x="99" y="0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" name="Freeform 8"/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/>
              <a:ahLst/>
              <a:cxnLst>
                <a:cxn ang="0">
                  <a:pos x="395" y="0"/>
                </a:cxn>
                <a:cxn ang="0">
                  <a:pos x="338" y="48"/>
                </a:cxn>
                <a:cxn ang="0">
                  <a:pos x="242" y="102"/>
                </a:cxn>
                <a:cxn ang="0">
                  <a:pos x="104" y="147"/>
                </a:cxn>
                <a:cxn ang="0">
                  <a:pos x="35" y="168"/>
                </a:cxn>
                <a:cxn ang="0">
                  <a:pos x="8" y="192"/>
                </a:cxn>
                <a:cxn ang="0">
                  <a:pos x="8" y="213"/>
                </a:cxn>
                <a:cxn ang="0">
                  <a:pos x="59" y="213"/>
                </a:cxn>
                <a:cxn ang="0">
                  <a:pos x="86" y="192"/>
                </a:cxn>
                <a:cxn ang="0">
                  <a:pos x="173" y="159"/>
                </a:cxn>
                <a:cxn ang="0">
                  <a:pos x="299" y="126"/>
                </a:cxn>
                <a:cxn ang="0">
                  <a:pos x="392" y="72"/>
                </a:cxn>
                <a:cxn ang="0">
                  <a:pos x="455" y="0"/>
                </a:cxn>
                <a:cxn ang="0">
                  <a:pos x="395" y="0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" name="Freeform 9"/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/>
              <a:ahLst/>
              <a:cxnLst>
                <a:cxn ang="0">
                  <a:pos x="0" y="11"/>
                </a:cxn>
                <a:cxn ang="0">
                  <a:pos x="24" y="11"/>
                </a:cxn>
                <a:cxn ang="0">
                  <a:pos x="156" y="2"/>
                </a:cxn>
                <a:cxn ang="0">
                  <a:pos x="288" y="23"/>
                </a:cxn>
                <a:cxn ang="0">
                  <a:pos x="384" y="53"/>
                </a:cxn>
                <a:cxn ang="0">
                  <a:pos x="411" y="74"/>
                </a:cxn>
                <a:cxn ang="0">
                  <a:pos x="405" y="104"/>
                </a:cxn>
                <a:cxn ang="0">
                  <a:pos x="363" y="101"/>
                </a:cxn>
                <a:cxn ang="0">
                  <a:pos x="294" y="77"/>
                </a:cxn>
                <a:cxn ang="0">
                  <a:pos x="174" y="50"/>
                </a:cxn>
                <a:cxn ang="0">
                  <a:pos x="72" y="62"/>
                </a:cxn>
                <a:cxn ang="0">
                  <a:pos x="36" y="59"/>
                </a:cxn>
                <a:cxn ang="0">
                  <a:pos x="0" y="11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" name="Freeform 10"/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12" y="24"/>
                </a:cxn>
                <a:cxn ang="0">
                  <a:pos x="114" y="54"/>
                </a:cxn>
                <a:cxn ang="0">
                  <a:pos x="240" y="117"/>
                </a:cxn>
                <a:cxn ang="0">
                  <a:pos x="333" y="153"/>
                </a:cxn>
                <a:cxn ang="0">
                  <a:pos x="438" y="219"/>
                </a:cxn>
                <a:cxn ang="0">
                  <a:pos x="426" y="192"/>
                </a:cxn>
                <a:cxn ang="0">
                  <a:pos x="441" y="180"/>
                </a:cxn>
                <a:cxn ang="0">
                  <a:pos x="519" y="216"/>
                </a:cxn>
                <a:cxn ang="0">
                  <a:pos x="450" y="162"/>
                </a:cxn>
                <a:cxn ang="0">
                  <a:pos x="381" y="135"/>
                </a:cxn>
                <a:cxn ang="0">
                  <a:pos x="285" y="84"/>
                </a:cxn>
                <a:cxn ang="0">
                  <a:pos x="186" y="18"/>
                </a:cxn>
                <a:cxn ang="0">
                  <a:pos x="123" y="0"/>
                </a:cxn>
                <a:cxn ang="0">
                  <a:pos x="42" y="0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" name="Freeform 11"/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/>
              <a:ahLst/>
              <a:cxnLst>
                <a:cxn ang="0">
                  <a:pos x="6" y="38"/>
                </a:cxn>
                <a:cxn ang="0">
                  <a:pos x="9" y="20"/>
                </a:cxn>
                <a:cxn ang="0">
                  <a:pos x="42" y="2"/>
                </a:cxn>
                <a:cxn ang="0">
                  <a:pos x="90" y="35"/>
                </a:cxn>
                <a:cxn ang="0">
                  <a:pos x="189" y="89"/>
                </a:cxn>
                <a:cxn ang="0">
                  <a:pos x="288" y="140"/>
                </a:cxn>
                <a:cxn ang="0">
                  <a:pos x="375" y="176"/>
                </a:cxn>
                <a:cxn ang="0">
                  <a:pos x="396" y="176"/>
                </a:cxn>
                <a:cxn ang="0">
                  <a:pos x="429" y="212"/>
                </a:cxn>
                <a:cxn ang="0">
                  <a:pos x="408" y="233"/>
                </a:cxn>
                <a:cxn ang="0">
                  <a:pos x="333" y="212"/>
                </a:cxn>
                <a:cxn ang="0">
                  <a:pos x="186" y="143"/>
                </a:cxn>
                <a:cxn ang="0">
                  <a:pos x="48" y="68"/>
                </a:cxn>
                <a:cxn ang="0">
                  <a:pos x="6" y="38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" name="Freeform 12"/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/>
              <a:ahLst/>
              <a:cxnLst>
                <a:cxn ang="0">
                  <a:pos x="2" y="9"/>
                </a:cxn>
                <a:cxn ang="0">
                  <a:pos x="53" y="66"/>
                </a:cxn>
                <a:cxn ang="0">
                  <a:pos x="176" y="132"/>
                </a:cxn>
                <a:cxn ang="0">
                  <a:pos x="293" y="189"/>
                </a:cxn>
                <a:cxn ang="0">
                  <a:pos x="341" y="222"/>
                </a:cxn>
                <a:cxn ang="0">
                  <a:pos x="377" y="219"/>
                </a:cxn>
                <a:cxn ang="0">
                  <a:pos x="377" y="180"/>
                </a:cxn>
                <a:cxn ang="0">
                  <a:pos x="260" y="126"/>
                </a:cxn>
                <a:cxn ang="0">
                  <a:pos x="113" y="51"/>
                </a:cxn>
                <a:cxn ang="0">
                  <a:pos x="41" y="9"/>
                </a:cxn>
                <a:cxn ang="0">
                  <a:pos x="2" y="9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" name="Freeform 13"/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105" y="97"/>
                </a:cxn>
                <a:cxn ang="0">
                  <a:pos x="243" y="178"/>
                </a:cxn>
                <a:cxn ang="0">
                  <a:pos x="357" y="217"/>
                </a:cxn>
                <a:cxn ang="0">
                  <a:pos x="498" y="214"/>
                </a:cxn>
                <a:cxn ang="0">
                  <a:pos x="468" y="187"/>
                </a:cxn>
                <a:cxn ang="0">
                  <a:pos x="309" y="136"/>
                </a:cxn>
                <a:cxn ang="0">
                  <a:pos x="123" y="34"/>
                </a:cxn>
                <a:cxn ang="0">
                  <a:pos x="3" y="10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" name="Freeform 14"/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/>
              <a:ahLst/>
              <a:cxnLst>
                <a:cxn ang="0">
                  <a:pos x="69" y="60"/>
                </a:cxn>
                <a:cxn ang="0">
                  <a:pos x="12" y="42"/>
                </a:cxn>
                <a:cxn ang="0">
                  <a:pos x="3" y="15"/>
                </a:cxn>
                <a:cxn ang="0">
                  <a:pos x="30" y="0"/>
                </a:cxn>
                <a:cxn ang="0">
                  <a:pos x="117" y="18"/>
                </a:cxn>
                <a:cxn ang="0">
                  <a:pos x="243" y="48"/>
                </a:cxn>
                <a:cxn ang="0">
                  <a:pos x="387" y="48"/>
                </a:cxn>
                <a:cxn ang="0">
                  <a:pos x="408" y="54"/>
                </a:cxn>
                <a:cxn ang="0">
                  <a:pos x="381" y="87"/>
                </a:cxn>
                <a:cxn ang="0">
                  <a:pos x="318" y="99"/>
                </a:cxn>
                <a:cxn ang="0">
                  <a:pos x="195" y="93"/>
                </a:cxn>
                <a:cxn ang="0">
                  <a:pos x="69" y="60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" name="Freeform 15"/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/>
              <a:ahLst/>
              <a:cxnLst>
                <a:cxn ang="0">
                  <a:pos x="3" y="67"/>
                </a:cxn>
                <a:cxn ang="0">
                  <a:pos x="84" y="19"/>
                </a:cxn>
                <a:cxn ang="0">
                  <a:pos x="123" y="1"/>
                </a:cxn>
                <a:cxn ang="0">
                  <a:pos x="150" y="22"/>
                </a:cxn>
                <a:cxn ang="0">
                  <a:pos x="123" y="55"/>
                </a:cxn>
                <a:cxn ang="0">
                  <a:pos x="90" y="70"/>
                </a:cxn>
                <a:cxn ang="0">
                  <a:pos x="0" y="67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" name="Freeform 16"/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/>
              <a:ahLst/>
              <a:cxnLst>
                <a:cxn ang="0">
                  <a:pos x="1" y="69"/>
                </a:cxn>
                <a:cxn ang="0">
                  <a:pos x="25" y="51"/>
                </a:cxn>
                <a:cxn ang="0">
                  <a:pos x="100" y="9"/>
                </a:cxn>
                <a:cxn ang="0">
                  <a:pos x="133" y="3"/>
                </a:cxn>
                <a:cxn ang="0">
                  <a:pos x="136" y="27"/>
                </a:cxn>
                <a:cxn ang="0">
                  <a:pos x="61" y="75"/>
                </a:cxn>
                <a:cxn ang="0">
                  <a:pos x="19" y="90"/>
                </a:cxn>
                <a:cxn ang="0">
                  <a:pos x="1" y="69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" name="Freeform 17"/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/>
              <a:ahLst/>
              <a:cxnLst>
                <a:cxn ang="0">
                  <a:pos x="172" y="86"/>
                </a:cxn>
                <a:cxn ang="0">
                  <a:pos x="61" y="137"/>
                </a:cxn>
                <a:cxn ang="0">
                  <a:pos x="16" y="155"/>
                </a:cxn>
                <a:cxn ang="0">
                  <a:pos x="7" y="122"/>
                </a:cxn>
                <a:cxn ang="0">
                  <a:pos x="58" y="80"/>
                </a:cxn>
                <a:cxn ang="0">
                  <a:pos x="172" y="38"/>
                </a:cxn>
                <a:cxn ang="0">
                  <a:pos x="304" y="11"/>
                </a:cxn>
                <a:cxn ang="0">
                  <a:pos x="463" y="2"/>
                </a:cxn>
                <a:cxn ang="0">
                  <a:pos x="631" y="23"/>
                </a:cxn>
                <a:cxn ang="0">
                  <a:pos x="796" y="53"/>
                </a:cxn>
                <a:cxn ang="0">
                  <a:pos x="841" y="47"/>
                </a:cxn>
                <a:cxn ang="0">
                  <a:pos x="907" y="71"/>
                </a:cxn>
                <a:cxn ang="0">
                  <a:pos x="919" y="101"/>
                </a:cxn>
                <a:cxn ang="0">
                  <a:pos x="793" y="98"/>
                </a:cxn>
                <a:cxn ang="0">
                  <a:pos x="634" y="62"/>
                </a:cxn>
                <a:cxn ang="0">
                  <a:pos x="439" y="38"/>
                </a:cxn>
                <a:cxn ang="0">
                  <a:pos x="238" y="59"/>
                </a:cxn>
                <a:cxn ang="0">
                  <a:pos x="172" y="86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" name="Freeform 18"/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/>
              <a:ahLst/>
              <a:cxnLst>
                <a:cxn ang="0">
                  <a:pos x="18" y="47"/>
                </a:cxn>
                <a:cxn ang="0">
                  <a:pos x="141" y="17"/>
                </a:cxn>
                <a:cxn ang="0">
                  <a:pos x="246" y="2"/>
                </a:cxn>
                <a:cxn ang="0">
                  <a:pos x="351" y="5"/>
                </a:cxn>
                <a:cxn ang="0">
                  <a:pos x="372" y="23"/>
                </a:cxn>
                <a:cxn ang="0">
                  <a:pos x="354" y="44"/>
                </a:cxn>
                <a:cxn ang="0">
                  <a:pos x="264" y="50"/>
                </a:cxn>
                <a:cxn ang="0">
                  <a:pos x="168" y="53"/>
                </a:cxn>
                <a:cxn ang="0">
                  <a:pos x="72" y="77"/>
                </a:cxn>
                <a:cxn ang="0">
                  <a:pos x="15" y="95"/>
                </a:cxn>
                <a:cxn ang="0">
                  <a:pos x="0" y="56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" name="Freeform 19"/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/>
              <a:ahLst/>
              <a:cxnLst>
                <a:cxn ang="0">
                  <a:pos x="0" y="158"/>
                </a:cxn>
                <a:cxn ang="0">
                  <a:pos x="12" y="137"/>
                </a:cxn>
                <a:cxn ang="0">
                  <a:pos x="162" y="71"/>
                </a:cxn>
                <a:cxn ang="0">
                  <a:pos x="249" y="20"/>
                </a:cxn>
                <a:cxn ang="0">
                  <a:pos x="285" y="2"/>
                </a:cxn>
                <a:cxn ang="0">
                  <a:pos x="309" y="11"/>
                </a:cxn>
                <a:cxn ang="0">
                  <a:pos x="303" y="47"/>
                </a:cxn>
                <a:cxn ang="0">
                  <a:pos x="219" y="89"/>
                </a:cxn>
                <a:cxn ang="0">
                  <a:pos x="108" y="140"/>
                </a:cxn>
                <a:cxn ang="0">
                  <a:pos x="57" y="152"/>
                </a:cxn>
                <a:cxn ang="0">
                  <a:pos x="0" y="158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4" name="Freeform 20"/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/>
              <a:ahLst/>
              <a:cxnLst>
                <a:cxn ang="0">
                  <a:pos x="3" y="165"/>
                </a:cxn>
                <a:cxn ang="0">
                  <a:pos x="129" y="93"/>
                </a:cxn>
                <a:cxn ang="0">
                  <a:pos x="261" y="30"/>
                </a:cxn>
                <a:cxn ang="0">
                  <a:pos x="351" y="0"/>
                </a:cxn>
                <a:cxn ang="0">
                  <a:pos x="378" y="27"/>
                </a:cxn>
                <a:cxn ang="0">
                  <a:pos x="336" y="51"/>
                </a:cxn>
                <a:cxn ang="0">
                  <a:pos x="291" y="60"/>
                </a:cxn>
                <a:cxn ang="0">
                  <a:pos x="240" y="75"/>
                </a:cxn>
                <a:cxn ang="0">
                  <a:pos x="189" y="120"/>
                </a:cxn>
                <a:cxn ang="0">
                  <a:pos x="102" y="174"/>
                </a:cxn>
                <a:cxn ang="0">
                  <a:pos x="0" y="162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5" name="Freeform 21"/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/>
              <a:ahLst/>
              <a:cxnLst>
                <a:cxn ang="0">
                  <a:pos x="84" y="11"/>
                </a:cxn>
                <a:cxn ang="0">
                  <a:pos x="27" y="5"/>
                </a:cxn>
                <a:cxn ang="0">
                  <a:pos x="9" y="35"/>
                </a:cxn>
                <a:cxn ang="0">
                  <a:pos x="81" y="56"/>
                </a:cxn>
                <a:cxn ang="0">
                  <a:pos x="255" y="68"/>
                </a:cxn>
                <a:cxn ang="0">
                  <a:pos x="432" y="50"/>
                </a:cxn>
                <a:cxn ang="0">
                  <a:pos x="513" y="5"/>
                </a:cxn>
                <a:cxn ang="0">
                  <a:pos x="372" y="20"/>
                </a:cxn>
                <a:cxn ang="0">
                  <a:pos x="141" y="14"/>
                </a:cxn>
                <a:cxn ang="0">
                  <a:pos x="84" y="11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6" name="Freeform 22"/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/>
              <a:ahLst/>
              <a:cxnLst>
                <a:cxn ang="0">
                  <a:pos x="23" y="6"/>
                </a:cxn>
                <a:cxn ang="0">
                  <a:pos x="188" y="3"/>
                </a:cxn>
                <a:cxn ang="0">
                  <a:pos x="323" y="27"/>
                </a:cxn>
                <a:cxn ang="0">
                  <a:pos x="464" y="69"/>
                </a:cxn>
                <a:cxn ang="0">
                  <a:pos x="521" y="90"/>
                </a:cxn>
                <a:cxn ang="0">
                  <a:pos x="533" y="105"/>
                </a:cxn>
                <a:cxn ang="0">
                  <a:pos x="497" y="120"/>
                </a:cxn>
                <a:cxn ang="0">
                  <a:pos x="452" y="108"/>
                </a:cxn>
                <a:cxn ang="0">
                  <a:pos x="350" y="72"/>
                </a:cxn>
                <a:cxn ang="0">
                  <a:pos x="158" y="39"/>
                </a:cxn>
                <a:cxn ang="0">
                  <a:pos x="50" y="39"/>
                </a:cxn>
                <a:cxn ang="0">
                  <a:pos x="23" y="6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7" name="Freeform 23"/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/>
              <a:ahLst/>
              <a:cxnLst>
                <a:cxn ang="0">
                  <a:pos x="800" y="24"/>
                </a:cxn>
                <a:cxn ang="0">
                  <a:pos x="782" y="15"/>
                </a:cxn>
                <a:cxn ang="0">
                  <a:pos x="659" y="63"/>
                </a:cxn>
                <a:cxn ang="0">
                  <a:pos x="500" y="84"/>
                </a:cxn>
                <a:cxn ang="0">
                  <a:pos x="326" y="69"/>
                </a:cxn>
                <a:cxn ang="0">
                  <a:pos x="98" y="21"/>
                </a:cxn>
                <a:cxn ang="0">
                  <a:pos x="11" y="6"/>
                </a:cxn>
                <a:cxn ang="0">
                  <a:pos x="32" y="60"/>
                </a:cxn>
                <a:cxn ang="0">
                  <a:pos x="155" y="96"/>
                </a:cxn>
                <a:cxn ang="0">
                  <a:pos x="410" y="138"/>
                </a:cxn>
                <a:cxn ang="0">
                  <a:pos x="596" y="129"/>
                </a:cxn>
                <a:cxn ang="0">
                  <a:pos x="737" y="90"/>
                </a:cxn>
                <a:cxn ang="0">
                  <a:pos x="788" y="69"/>
                </a:cxn>
                <a:cxn ang="0">
                  <a:pos x="800" y="24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8" name="Freeform 24"/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/>
              <a:ahLst/>
              <a:cxnLst>
                <a:cxn ang="0">
                  <a:pos x="402" y="0"/>
                </a:cxn>
                <a:cxn ang="0">
                  <a:pos x="384" y="12"/>
                </a:cxn>
                <a:cxn ang="0">
                  <a:pos x="276" y="51"/>
                </a:cxn>
                <a:cxn ang="0">
                  <a:pos x="165" y="66"/>
                </a:cxn>
                <a:cxn ang="0">
                  <a:pos x="51" y="57"/>
                </a:cxn>
                <a:cxn ang="0">
                  <a:pos x="15" y="54"/>
                </a:cxn>
                <a:cxn ang="0">
                  <a:pos x="3" y="69"/>
                </a:cxn>
                <a:cxn ang="0">
                  <a:pos x="9" y="93"/>
                </a:cxn>
                <a:cxn ang="0">
                  <a:pos x="54" y="102"/>
                </a:cxn>
                <a:cxn ang="0">
                  <a:pos x="198" y="111"/>
                </a:cxn>
                <a:cxn ang="0">
                  <a:pos x="336" y="75"/>
                </a:cxn>
                <a:cxn ang="0">
                  <a:pos x="375" y="54"/>
                </a:cxn>
                <a:cxn ang="0">
                  <a:pos x="402" y="0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449" name="Group 25"/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3450" name="Freeform 26"/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/>
              <a:ahLst/>
              <a:cxnLst>
                <a:cxn ang="0">
                  <a:pos x="165" y="6"/>
                </a:cxn>
                <a:cxn ang="0">
                  <a:pos x="450" y="3"/>
                </a:cxn>
                <a:cxn ang="0">
                  <a:pos x="714" y="12"/>
                </a:cxn>
                <a:cxn ang="0">
                  <a:pos x="957" y="24"/>
                </a:cxn>
                <a:cxn ang="0">
                  <a:pos x="1173" y="24"/>
                </a:cxn>
                <a:cxn ang="0">
                  <a:pos x="1473" y="15"/>
                </a:cxn>
                <a:cxn ang="0">
                  <a:pos x="1617" y="0"/>
                </a:cxn>
                <a:cxn ang="0">
                  <a:pos x="1719" y="15"/>
                </a:cxn>
                <a:cxn ang="0">
                  <a:pos x="1716" y="66"/>
                </a:cxn>
                <a:cxn ang="0">
                  <a:pos x="1632" y="51"/>
                </a:cxn>
                <a:cxn ang="0">
                  <a:pos x="1407" y="51"/>
                </a:cxn>
                <a:cxn ang="0">
                  <a:pos x="1191" y="48"/>
                </a:cxn>
                <a:cxn ang="0">
                  <a:pos x="870" y="60"/>
                </a:cxn>
                <a:cxn ang="0">
                  <a:pos x="492" y="48"/>
                </a:cxn>
                <a:cxn ang="0">
                  <a:pos x="291" y="27"/>
                </a:cxn>
                <a:cxn ang="0">
                  <a:pos x="21" y="36"/>
                </a:cxn>
                <a:cxn ang="0">
                  <a:pos x="165" y="6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1" name="Freeform 27"/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/>
              <a:ahLst/>
              <a:cxnLst>
                <a:cxn ang="0">
                  <a:pos x="2641" y="6"/>
                </a:cxn>
                <a:cxn ang="0">
                  <a:pos x="2620" y="30"/>
                </a:cxn>
                <a:cxn ang="0">
                  <a:pos x="2368" y="45"/>
                </a:cxn>
                <a:cxn ang="0">
                  <a:pos x="2023" y="60"/>
                </a:cxn>
                <a:cxn ang="0">
                  <a:pos x="1786" y="48"/>
                </a:cxn>
                <a:cxn ang="0">
                  <a:pos x="1525" y="36"/>
                </a:cxn>
                <a:cxn ang="0">
                  <a:pos x="1195" y="45"/>
                </a:cxn>
                <a:cxn ang="0">
                  <a:pos x="817" y="39"/>
                </a:cxn>
                <a:cxn ang="0">
                  <a:pos x="499" y="27"/>
                </a:cxn>
                <a:cxn ang="0">
                  <a:pos x="136" y="39"/>
                </a:cxn>
                <a:cxn ang="0">
                  <a:pos x="10" y="33"/>
                </a:cxn>
                <a:cxn ang="0">
                  <a:pos x="76" y="24"/>
                </a:cxn>
                <a:cxn ang="0">
                  <a:pos x="310" y="18"/>
                </a:cxn>
                <a:cxn ang="0">
                  <a:pos x="544" y="0"/>
                </a:cxn>
                <a:cxn ang="0">
                  <a:pos x="853" y="21"/>
                </a:cxn>
                <a:cxn ang="0">
                  <a:pos x="1114" y="21"/>
                </a:cxn>
                <a:cxn ang="0">
                  <a:pos x="1399" y="3"/>
                </a:cxn>
                <a:cxn ang="0">
                  <a:pos x="1588" y="9"/>
                </a:cxn>
                <a:cxn ang="0">
                  <a:pos x="1807" y="21"/>
                </a:cxn>
                <a:cxn ang="0">
                  <a:pos x="2035" y="12"/>
                </a:cxn>
                <a:cxn ang="0">
                  <a:pos x="2290" y="18"/>
                </a:cxn>
                <a:cxn ang="0">
                  <a:pos x="2596" y="3"/>
                </a:cxn>
                <a:cxn ang="0">
                  <a:pos x="2641" y="6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2" name="Freeform 28"/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/>
              <a:ahLst/>
              <a:cxnLst>
                <a:cxn ang="0">
                  <a:pos x="1893" y="39"/>
                </a:cxn>
                <a:cxn ang="0">
                  <a:pos x="1578" y="45"/>
                </a:cxn>
                <a:cxn ang="0">
                  <a:pos x="1011" y="60"/>
                </a:cxn>
                <a:cxn ang="0">
                  <a:pos x="438" y="57"/>
                </a:cxn>
                <a:cxn ang="0">
                  <a:pos x="0" y="36"/>
                </a:cxn>
                <a:cxn ang="0">
                  <a:pos x="0" y="3"/>
                </a:cxn>
                <a:cxn ang="0">
                  <a:pos x="210" y="18"/>
                </a:cxn>
                <a:cxn ang="0">
                  <a:pos x="474" y="21"/>
                </a:cxn>
                <a:cxn ang="0">
                  <a:pos x="678" y="9"/>
                </a:cxn>
                <a:cxn ang="0">
                  <a:pos x="897" y="9"/>
                </a:cxn>
                <a:cxn ang="0">
                  <a:pos x="1167" y="30"/>
                </a:cxn>
                <a:cxn ang="0">
                  <a:pos x="1500" y="24"/>
                </a:cxn>
                <a:cxn ang="0">
                  <a:pos x="1758" y="3"/>
                </a:cxn>
                <a:cxn ang="0">
                  <a:pos x="1938" y="18"/>
                </a:cxn>
                <a:cxn ang="0">
                  <a:pos x="2034" y="33"/>
                </a:cxn>
                <a:cxn ang="0">
                  <a:pos x="1893" y="39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53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3454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4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endParaRPr lang="pt-BR"/>
          </a:p>
        </p:txBody>
      </p:sp>
      <p:sp>
        <p:nvSpPr>
          <p:cNvPr id="1034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pt-BR"/>
          </a:p>
        </p:txBody>
      </p:sp>
      <p:sp>
        <p:nvSpPr>
          <p:cNvPr id="103457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544D2A0A-3A8B-4644-B9F3-97B6DD8F40DA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2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7772400" cy="1143000"/>
          </a:xfrm>
        </p:spPr>
        <p:txBody>
          <a:bodyPr/>
          <a:lstStyle/>
          <a:p>
            <a:r>
              <a:rPr lang="es-ES" sz="3200" b="1"/>
              <a:t>LA REMUNERACIÓN DE LOS ALTOS DIRIGENTES EN EL SECTOR PÚBLICO – UN ANÁLISIS SOBRE LOS PAÍSES DE AMÉRICA LATINA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953000"/>
            <a:ext cx="6934200" cy="876300"/>
          </a:xfrm>
        </p:spPr>
        <p:txBody>
          <a:bodyPr/>
          <a:lstStyle/>
          <a:p>
            <a:r>
              <a:rPr lang="es-ES" sz="1600"/>
              <a:t>Nelson Marconi</a:t>
            </a:r>
          </a:p>
          <a:p>
            <a:r>
              <a:rPr lang="es-ES" sz="1600"/>
              <a:t>Laura Carrillo</a:t>
            </a:r>
          </a:p>
          <a:p>
            <a:r>
              <a:rPr lang="es-ES" sz="1600"/>
              <a:t>Claudia Helena Cavalieri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" y="4495800"/>
            <a:ext cx="845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sz="1900" b="1">
                <a:latin typeface="Tahoma" pitchFamily="34" charset="0"/>
              </a:rPr>
              <a:t>Centro Latinoamericano de Administración para el Desarrollo, CLAD</a:t>
            </a:r>
            <a:endParaRPr kumimoji="0" lang="en-US" sz="28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174750" y="1582738"/>
            <a:ext cx="6854825" cy="3716337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1174750" y="4886325"/>
            <a:ext cx="68548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1174750" y="4473575"/>
            <a:ext cx="68548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1174750" y="4059238"/>
            <a:ext cx="6854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1174750" y="3646488"/>
            <a:ext cx="6854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1174750" y="3235325"/>
            <a:ext cx="68548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3" name="Line 9"/>
          <p:cNvSpPr>
            <a:spLocks noChangeShapeType="1"/>
          </p:cNvSpPr>
          <p:nvPr/>
        </p:nvSpPr>
        <p:spPr bwMode="auto">
          <a:xfrm>
            <a:off x="1174750" y="2822575"/>
            <a:ext cx="68548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4" name="Line 10"/>
          <p:cNvSpPr>
            <a:spLocks noChangeShapeType="1"/>
          </p:cNvSpPr>
          <p:nvPr/>
        </p:nvSpPr>
        <p:spPr bwMode="auto">
          <a:xfrm>
            <a:off x="1174750" y="2409825"/>
            <a:ext cx="68548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1174750" y="1995488"/>
            <a:ext cx="6854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1174750" y="1582738"/>
            <a:ext cx="68548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1174750" y="1582738"/>
            <a:ext cx="6854825" cy="3716337"/>
          </a:xfrm>
          <a:prstGeom prst="rect">
            <a:avLst/>
          </a:prstGeom>
          <a:noFill/>
          <a:ln w="11113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8" name="Rectangle 14"/>
          <p:cNvSpPr>
            <a:spLocks noChangeArrowheads="1"/>
          </p:cNvSpPr>
          <p:nvPr/>
        </p:nvSpPr>
        <p:spPr bwMode="auto">
          <a:xfrm>
            <a:off x="1287463" y="5035550"/>
            <a:ext cx="149225" cy="26352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9" name="Rectangle 15"/>
          <p:cNvSpPr>
            <a:spLocks noChangeArrowheads="1"/>
          </p:cNvSpPr>
          <p:nvPr/>
        </p:nvSpPr>
        <p:spPr bwMode="auto">
          <a:xfrm>
            <a:off x="1814513" y="4886325"/>
            <a:ext cx="150812" cy="412750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0" name="Rectangle 16"/>
          <p:cNvSpPr>
            <a:spLocks noChangeArrowheads="1"/>
          </p:cNvSpPr>
          <p:nvPr/>
        </p:nvSpPr>
        <p:spPr bwMode="auto">
          <a:xfrm>
            <a:off x="2341563" y="4879975"/>
            <a:ext cx="150812" cy="419100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1" name="Rectangle 17"/>
          <p:cNvSpPr>
            <a:spLocks noChangeArrowheads="1"/>
          </p:cNvSpPr>
          <p:nvPr/>
        </p:nvSpPr>
        <p:spPr bwMode="auto">
          <a:xfrm>
            <a:off x="2868613" y="4337050"/>
            <a:ext cx="150812" cy="96202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3395663" y="5075238"/>
            <a:ext cx="150812" cy="223837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3" name="Rectangle 19"/>
          <p:cNvSpPr>
            <a:spLocks noChangeArrowheads="1"/>
          </p:cNvSpPr>
          <p:nvPr/>
        </p:nvSpPr>
        <p:spPr bwMode="auto">
          <a:xfrm>
            <a:off x="3922713" y="4860925"/>
            <a:ext cx="150812" cy="438150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4" name="Rectangle 20"/>
          <p:cNvSpPr>
            <a:spLocks noChangeArrowheads="1"/>
          </p:cNvSpPr>
          <p:nvPr/>
        </p:nvSpPr>
        <p:spPr bwMode="auto">
          <a:xfrm>
            <a:off x="4449763" y="4835525"/>
            <a:ext cx="150812" cy="463550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5" name="Rectangle 21"/>
          <p:cNvSpPr>
            <a:spLocks noChangeArrowheads="1"/>
          </p:cNvSpPr>
          <p:nvPr/>
        </p:nvSpPr>
        <p:spPr bwMode="auto">
          <a:xfrm>
            <a:off x="4978400" y="4230688"/>
            <a:ext cx="150813" cy="1068387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6" name="Rectangle 22"/>
          <p:cNvSpPr>
            <a:spLocks noChangeArrowheads="1"/>
          </p:cNvSpPr>
          <p:nvPr/>
        </p:nvSpPr>
        <p:spPr bwMode="auto">
          <a:xfrm>
            <a:off x="5505450" y="3170238"/>
            <a:ext cx="150813" cy="2128837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7" name="Rectangle 23"/>
          <p:cNvSpPr>
            <a:spLocks noChangeArrowheads="1"/>
          </p:cNvSpPr>
          <p:nvPr/>
        </p:nvSpPr>
        <p:spPr bwMode="auto">
          <a:xfrm>
            <a:off x="6032500" y="2867025"/>
            <a:ext cx="150813" cy="2432050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8" name="Rectangle 24"/>
          <p:cNvSpPr>
            <a:spLocks noChangeArrowheads="1"/>
          </p:cNvSpPr>
          <p:nvPr/>
        </p:nvSpPr>
        <p:spPr bwMode="auto">
          <a:xfrm>
            <a:off x="6559550" y="1947863"/>
            <a:ext cx="150813" cy="3351212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69" name="Rectangle 25"/>
          <p:cNvSpPr>
            <a:spLocks noChangeArrowheads="1"/>
          </p:cNvSpPr>
          <p:nvPr/>
        </p:nvSpPr>
        <p:spPr bwMode="auto">
          <a:xfrm>
            <a:off x="7086600" y="5030788"/>
            <a:ext cx="150813" cy="268287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0" name="Rectangle 26"/>
          <p:cNvSpPr>
            <a:spLocks noChangeArrowheads="1"/>
          </p:cNvSpPr>
          <p:nvPr/>
        </p:nvSpPr>
        <p:spPr bwMode="auto">
          <a:xfrm>
            <a:off x="7613650" y="5194300"/>
            <a:ext cx="150813" cy="10477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1" name="Rectangle 27"/>
          <p:cNvSpPr>
            <a:spLocks noChangeArrowheads="1"/>
          </p:cNvSpPr>
          <p:nvPr/>
        </p:nvSpPr>
        <p:spPr bwMode="auto">
          <a:xfrm>
            <a:off x="1436688" y="5014913"/>
            <a:ext cx="150812" cy="284162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2" name="Rectangle 28"/>
          <p:cNvSpPr>
            <a:spLocks noChangeArrowheads="1"/>
          </p:cNvSpPr>
          <p:nvPr/>
        </p:nvSpPr>
        <p:spPr bwMode="auto">
          <a:xfrm>
            <a:off x="1965325" y="4852988"/>
            <a:ext cx="149225" cy="446087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3" name="Rectangle 29"/>
          <p:cNvSpPr>
            <a:spLocks noChangeArrowheads="1"/>
          </p:cNvSpPr>
          <p:nvPr/>
        </p:nvSpPr>
        <p:spPr bwMode="auto">
          <a:xfrm>
            <a:off x="2492375" y="4640263"/>
            <a:ext cx="150813" cy="658812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4" name="Rectangle 30"/>
          <p:cNvSpPr>
            <a:spLocks noChangeArrowheads="1"/>
          </p:cNvSpPr>
          <p:nvPr/>
        </p:nvSpPr>
        <p:spPr bwMode="auto">
          <a:xfrm>
            <a:off x="3019425" y="4292600"/>
            <a:ext cx="150813" cy="1006475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5" name="Rectangle 31"/>
          <p:cNvSpPr>
            <a:spLocks noChangeArrowheads="1"/>
          </p:cNvSpPr>
          <p:nvPr/>
        </p:nvSpPr>
        <p:spPr bwMode="auto">
          <a:xfrm>
            <a:off x="3546475" y="4852988"/>
            <a:ext cx="150813" cy="446087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6" name="Rectangle 32"/>
          <p:cNvSpPr>
            <a:spLocks noChangeArrowheads="1"/>
          </p:cNvSpPr>
          <p:nvPr/>
        </p:nvSpPr>
        <p:spPr bwMode="auto">
          <a:xfrm>
            <a:off x="4073525" y="4787900"/>
            <a:ext cx="150813" cy="511175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7" name="Rectangle 33"/>
          <p:cNvSpPr>
            <a:spLocks noChangeArrowheads="1"/>
          </p:cNvSpPr>
          <p:nvPr/>
        </p:nvSpPr>
        <p:spPr bwMode="auto">
          <a:xfrm>
            <a:off x="4600575" y="4618038"/>
            <a:ext cx="150813" cy="681037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8" name="Rectangle 34"/>
          <p:cNvSpPr>
            <a:spLocks noChangeArrowheads="1"/>
          </p:cNvSpPr>
          <p:nvPr/>
        </p:nvSpPr>
        <p:spPr bwMode="auto">
          <a:xfrm>
            <a:off x="5129213" y="4205288"/>
            <a:ext cx="149225" cy="1093787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79" name="Rectangle 35"/>
          <p:cNvSpPr>
            <a:spLocks noChangeArrowheads="1"/>
          </p:cNvSpPr>
          <p:nvPr/>
        </p:nvSpPr>
        <p:spPr bwMode="auto">
          <a:xfrm>
            <a:off x="5656263" y="3170238"/>
            <a:ext cx="150812" cy="2128837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0" name="Rectangle 36"/>
          <p:cNvSpPr>
            <a:spLocks noChangeArrowheads="1"/>
          </p:cNvSpPr>
          <p:nvPr/>
        </p:nvSpPr>
        <p:spPr bwMode="auto">
          <a:xfrm>
            <a:off x="6183313" y="2379663"/>
            <a:ext cx="150812" cy="2919412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1" name="Rectangle 37"/>
          <p:cNvSpPr>
            <a:spLocks noChangeArrowheads="1"/>
          </p:cNvSpPr>
          <p:nvPr/>
        </p:nvSpPr>
        <p:spPr bwMode="auto">
          <a:xfrm>
            <a:off x="6710363" y="1870075"/>
            <a:ext cx="150812" cy="3429000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2" name="Rectangle 38"/>
          <p:cNvSpPr>
            <a:spLocks noChangeArrowheads="1"/>
          </p:cNvSpPr>
          <p:nvPr/>
        </p:nvSpPr>
        <p:spPr bwMode="auto">
          <a:xfrm>
            <a:off x="7237413" y="5010150"/>
            <a:ext cx="150812" cy="288925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3" name="Rectangle 39"/>
          <p:cNvSpPr>
            <a:spLocks noChangeArrowheads="1"/>
          </p:cNvSpPr>
          <p:nvPr/>
        </p:nvSpPr>
        <p:spPr bwMode="auto">
          <a:xfrm>
            <a:off x="7764463" y="5133975"/>
            <a:ext cx="150812" cy="165100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4" name="Line 40"/>
          <p:cNvSpPr>
            <a:spLocks noChangeShapeType="1"/>
          </p:cNvSpPr>
          <p:nvPr/>
        </p:nvSpPr>
        <p:spPr bwMode="auto">
          <a:xfrm>
            <a:off x="1174750" y="1582738"/>
            <a:ext cx="1588" cy="37163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5" name="Line 41"/>
          <p:cNvSpPr>
            <a:spLocks noChangeShapeType="1"/>
          </p:cNvSpPr>
          <p:nvPr/>
        </p:nvSpPr>
        <p:spPr bwMode="auto">
          <a:xfrm>
            <a:off x="1131888" y="529907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6" name="Line 42"/>
          <p:cNvSpPr>
            <a:spLocks noChangeShapeType="1"/>
          </p:cNvSpPr>
          <p:nvPr/>
        </p:nvSpPr>
        <p:spPr bwMode="auto">
          <a:xfrm>
            <a:off x="1131888" y="488632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7" name="Line 43"/>
          <p:cNvSpPr>
            <a:spLocks noChangeShapeType="1"/>
          </p:cNvSpPr>
          <p:nvPr/>
        </p:nvSpPr>
        <p:spPr bwMode="auto">
          <a:xfrm>
            <a:off x="1131888" y="447357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8" name="Line 44"/>
          <p:cNvSpPr>
            <a:spLocks noChangeShapeType="1"/>
          </p:cNvSpPr>
          <p:nvPr/>
        </p:nvSpPr>
        <p:spPr bwMode="auto">
          <a:xfrm>
            <a:off x="1131888" y="4059238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89" name="Line 45"/>
          <p:cNvSpPr>
            <a:spLocks noChangeShapeType="1"/>
          </p:cNvSpPr>
          <p:nvPr/>
        </p:nvSpPr>
        <p:spPr bwMode="auto">
          <a:xfrm>
            <a:off x="1131888" y="3646488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0" name="Line 46"/>
          <p:cNvSpPr>
            <a:spLocks noChangeShapeType="1"/>
          </p:cNvSpPr>
          <p:nvPr/>
        </p:nvSpPr>
        <p:spPr bwMode="auto">
          <a:xfrm>
            <a:off x="1131888" y="323532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1" name="Line 47"/>
          <p:cNvSpPr>
            <a:spLocks noChangeShapeType="1"/>
          </p:cNvSpPr>
          <p:nvPr/>
        </p:nvSpPr>
        <p:spPr bwMode="auto">
          <a:xfrm>
            <a:off x="1131888" y="282257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2" name="Line 48"/>
          <p:cNvSpPr>
            <a:spLocks noChangeShapeType="1"/>
          </p:cNvSpPr>
          <p:nvPr/>
        </p:nvSpPr>
        <p:spPr bwMode="auto">
          <a:xfrm>
            <a:off x="1131888" y="2409825"/>
            <a:ext cx="428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3" name="Line 49"/>
          <p:cNvSpPr>
            <a:spLocks noChangeShapeType="1"/>
          </p:cNvSpPr>
          <p:nvPr/>
        </p:nvSpPr>
        <p:spPr bwMode="auto">
          <a:xfrm>
            <a:off x="1131888" y="1995488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4" name="Line 50"/>
          <p:cNvSpPr>
            <a:spLocks noChangeShapeType="1"/>
          </p:cNvSpPr>
          <p:nvPr/>
        </p:nvSpPr>
        <p:spPr bwMode="auto">
          <a:xfrm>
            <a:off x="1131888" y="1582738"/>
            <a:ext cx="428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5" name="Line 51"/>
          <p:cNvSpPr>
            <a:spLocks noChangeShapeType="1"/>
          </p:cNvSpPr>
          <p:nvPr/>
        </p:nvSpPr>
        <p:spPr bwMode="auto">
          <a:xfrm>
            <a:off x="1174750" y="5299075"/>
            <a:ext cx="68548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6" name="Line 52"/>
          <p:cNvSpPr>
            <a:spLocks noChangeShapeType="1"/>
          </p:cNvSpPr>
          <p:nvPr/>
        </p:nvSpPr>
        <p:spPr bwMode="auto">
          <a:xfrm flipV="1">
            <a:off x="1174750" y="52990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7" name="Line 53"/>
          <p:cNvSpPr>
            <a:spLocks noChangeShapeType="1"/>
          </p:cNvSpPr>
          <p:nvPr/>
        </p:nvSpPr>
        <p:spPr bwMode="auto">
          <a:xfrm flipV="1">
            <a:off x="1701800" y="52990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8" name="Line 54"/>
          <p:cNvSpPr>
            <a:spLocks noChangeShapeType="1"/>
          </p:cNvSpPr>
          <p:nvPr/>
        </p:nvSpPr>
        <p:spPr bwMode="auto">
          <a:xfrm flipV="1">
            <a:off x="2228850" y="52990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99" name="Line 55"/>
          <p:cNvSpPr>
            <a:spLocks noChangeShapeType="1"/>
          </p:cNvSpPr>
          <p:nvPr/>
        </p:nvSpPr>
        <p:spPr bwMode="auto">
          <a:xfrm flipV="1">
            <a:off x="2755900" y="52990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0" name="Line 56"/>
          <p:cNvSpPr>
            <a:spLocks noChangeShapeType="1"/>
          </p:cNvSpPr>
          <p:nvPr/>
        </p:nvSpPr>
        <p:spPr bwMode="auto">
          <a:xfrm flipV="1">
            <a:off x="3282950" y="52990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1" name="Line 57"/>
          <p:cNvSpPr>
            <a:spLocks noChangeShapeType="1"/>
          </p:cNvSpPr>
          <p:nvPr/>
        </p:nvSpPr>
        <p:spPr bwMode="auto">
          <a:xfrm flipV="1">
            <a:off x="3811588" y="52990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2" name="Line 58"/>
          <p:cNvSpPr>
            <a:spLocks noChangeShapeType="1"/>
          </p:cNvSpPr>
          <p:nvPr/>
        </p:nvSpPr>
        <p:spPr bwMode="auto">
          <a:xfrm flipV="1">
            <a:off x="4338638" y="52990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3" name="Line 59"/>
          <p:cNvSpPr>
            <a:spLocks noChangeShapeType="1"/>
          </p:cNvSpPr>
          <p:nvPr/>
        </p:nvSpPr>
        <p:spPr bwMode="auto">
          <a:xfrm flipV="1">
            <a:off x="4865688" y="52990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4" name="Line 60"/>
          <p:cNvSpPr>
            <a:spLocks noChangeShapeType="1"/>
          </p:cNvSpPr>
          <p:nvPr/>
        </p:nvSpPr>
        <p:spPr bwMode="auto">
          <a:xfrm flipV="1">
            <a:off x="5392738" y="52990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5" name="Line 61"/>
          <p:cNvSpPr>
            <a:spLocks noChangeShapeType="1"/>
          </p:cNvSpPr>
          <p:nvPr/>
        </p:nvSpPr>
        <p:spPr bwMode="auto">
          <a:xfrm flipV="1">
            <a:off x="5919788" y="52990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6" name="Line 62"/>
          <p:cNvSpPr>
            <a:spLocks noChangeShapeType="1"/>
          </p:cNvSpPr>
          <p:nvPr/>
        </p:nvSpPr>
        <p:spPr bwMode="auto">
          <a:xfrm flipV="1">
            <a:off x="6446838" y="5299075"/>
            <a:ext cx="1587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7" name="Line 63"/>
          <p:cNvSpPr>
            <a:spLocks noChangeShapeType="1"/>
          </p:cNvSpPr>
          <p:nvPr/>
        </p:nvSpPr>
        <p:spPr bwMode="auto">
          <a:xfrm flipV="1">
            <a:off x="6975475" y="52990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8" name="Line 64"/>
          <p:cNvSpPr>
            <a:spLocks noChangeShapeType="1"/>
          </p:cNvSpPr>
          <p:nvPr/>
        </p:nvSpPr>
        <p:spPr bwMode="auto">
          <a:xfrm flipV="1">
            <a:off x="7502525" y="52990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09" name="Line 65"/>
          <p:cNvSpPr>
            <a:spLocks noChangeShapeType="1"/>
          </p:cNvSpPr>
          <p:nvPr/>
        </p:nvSpPr>
        <p:spPr bwMode="auto">
          <a:xfrm flipV="1">
            <a:off x="8029575" y="5299075"/>
            <a:ext cx="1588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10" name="Rectangle 66"/>
          <p:cNvSpPr>
            <a:spLocks noChangeArrowheads="1"/>
          </p:cNvSpPr>
          <p:nvPr/>
        </p:nvSpPr>
        <p:spPr bwMode="auto">
          <a:xfrm>
            <a:off x="3024188" y="668338"/>
            <a:ext cx="34940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600" b="1">
                <a:solidFill>
                  <a:srgbClr val="000000"/>
                </a:solidFill>
              </a:rPr>
              <a:t>SALARIO MENSUAL - EN DÓLARES </a:t>
            </a:r>
            <a:endParaRPr lang="en-US"/>
          </a:p>
        </p:txBody>
      </p:sp>
      <p:sp>
        <p:nvSpPr>
          <p:cNvPr id="108611" name="Rectangle 67"/>
          <p:cNvSpPr>
            <a:spLocks noChangeArrowheads="1"/>
          </p:cNvSpPr>
          <p:nvPr/>
        </p:nvSpPr>
        <p:spPr bwMode="auto">
          <a:xfrm>
            <a:off x="1682750" y="920750"/>
            <a:ext cx="6127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600" b="1">
                <a:solidFill>
                  <a:srgbClr val="000000"/>
                </a:solidFill>
              </a:rPr>
              <a:t>PARA EL 1º NIVEL JERÁRQUICO POR DEBAJO DEL MINISTRO</a:t>
            </a:r>
            <a:endParaRPr lang="en-US"/>
          </a:p>
        </p:txBody>
      </p:sp>
      <p:sp>
        <p:nvSpPr>
          <p:cNvPr id="108612" name="Rectangle 68"/>
          <p:cNvSpPr>
            <a:spLocks noChangeArrowheads="1"/>
          </p:cNvSpPr>
          <p:nvPr/>
        </p:nvSpPr>
        <p:spPr bwMode="auto">
          <a:xfrm>
            <a:off x="1003300" y="5216525"/>
            <a:ext cx="125413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108613" name="Rectangle 69"/>
          <p:cNvSpPr>
            <a:spLocks noChangeArrowheads="1"/>
          </p:cNvSpPr>
          <p:nvPr/>
        </p:nvSpPr>
        <p:spPr bwMode="auto">
          <a:xfrm>
            <a:off x="765175" y="4803775"/>
            <a:ext cx="363538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2.500</a:t>
            </a:r>
            <a:endParaRPr lang="en-US"/>
          </a:p>
        </p:txBody>
      </p:sp>
      <p:sp>
        <p:nvSpPr>
          <p:cNvPr id="108614" name="Rectangle 70"/>
          <p:cNvSpPr>
            <a:spLocks noChangeArrowheads="1"/>
          </p:cNvSpPr>
          <p:nvPr/>
        </p:nvSpPr>
        <p:spPr bwMode="auto">
          <a:xfrm>
            <a:off x="765175" y="4391025"/>
            <a:ext cx="363538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5.000</a:t>
            </a:r>
            <a:endParaRPr lang="en-US"/>
          </a:p>
        </p:txBody>
      </p:sp>
      <p:sp>
        <p:nvSpPr>
          <p:cNvPr id="108615" name="Rectangle 71"/>
          <p:cNvSpPr>
            <a:spLocks noChangeArrowheads="1"/>
          </p:cNvSpPr>
          <p:nvPr/>
        </p:nvSpPr>
        <p:spPr bwMode="auto">
          <a:xfrm>
            <a:off x="765175" y="3978275"/>
            <a:ext cx="363538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7.500</a:t>
            </a:r>
            <a:endParaRPr lang="en-US"/>
          </a:p>
        </p:txBody>
      </p:sp>
      <p:sp>
        <p:nvSpPr>
          <p:cNvPr id="108616" name="Rectangle 72"/>
          <p:cNvSpPr>
            <a:spLocks noChangeArrowheads="1"/>
          </p:cNvSpPr>
          <p:nvPr/>
        </p:nvSpPr>
        <p:spPr bwMode="auto">
          <a:xfrm>
            <a:off x="696913" y="3563938"/>
            <a:ext cx="4318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10.000</a:t>
            </a:r>
            <a:endParaRPr lang="en-US"/>
          </a:p>
        </p:txBody>
      </p:sp>
      <p:sp>
        <p:nvSpPr>
          <p:cNvPr id="108617" name="Rectangle 73"/>
          <p:cNvSpPr>
            <a:spLocks noChangeArrowheads="1"/>
          </p:cNvSpPr>
          <p:nvPr/>
        </p:nvSpPr>
        <p:spPr bwMode="auto">
          <a:xfrm>
            <a:off x="696913" y="3152775"/>
            <a:ext cx="4318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12.500</a:t>
            </a:r>
            <a:endParaRPr lang="en-US"/>
          </a:p>
        </p:txBody>
      </p:sp>
      <p:sp>
        <p:nvSpPr>
          <p:cNvPr id="108618" name="Rectangle 74"/>
          <p:cNvSpPr>
            <a:spLocks noChangeArrowheads="1"/>
          </p:cNvSpPr>
          <p:nvPr/>
        </p:nvSpPr>
        <p:spPr bwMode="auto">
          <a:xfrm>
            <a:off x="696913" y="2740025"/>
            <a:ext cx="4318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15.000</a:t>
            </a:r>
            <a:endParaRPr lang="en-US"/>
          </a:p>
        </p:txBody>
      </p:sp>
      <p:sp>
        <p:nvSpPr>
          <p:cNvPr id="108619" name="Rectangle 75"/>
          <p:cNvSpPr>
            <a:spLocks noChangeArrowheads="1"/>
          </p:cNvSpPr>
          <p:nvPr/>
        </p:nvSpPr>
        <p:spPr bwMode="auto">
          <a:xfrm>
            <a:off x="696913" y="2327275"/>
            <a:ext cx="4318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17.500</a:t>
            </a:r>
            <a:endParaRPr lang="en-US"/>
          </a:p>
        </p:txBody>
      </p:sp>
      <p:sp>
        <p:nvSpPr>
          <p:cNvPr id="108620" name="Rectangle 76"/>
          <p:cNvSpPr>
            <a:spLocks noChangeArrowheads="1"/>
          </p:cNvSpPr>
          <p:nvPr/>
        </p:nvSpPr>
        <p:spPr bwMode="auto">
          <a:xfrm>
            <a:off x="696913" y="1914525"/>
            <a:ext cx="4318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20.000</a:t>
            </a:r>
            <a:endParaRPr lang="en-US"/>
          </a:p>
        </p:txBody>
      </p:sp>
      <p:sp>
        <p:nvSpPr>
          <p:cNvPr id="108621" name="Rectangle 77"/>
          <p:cNvSpPr>
            <a:spLocks noChangeArrowheads="1"/>
          </p:cNvSpPr>
          <p:nvPr/>
        </p:nvSpPr>
        <p:spPr bwMode="auto">
          <a:xfrm>
            <a:off x="696913" y="1500188"/>
            <a:ext cx="4318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22.500</a:t>
            </a:r>
            <a:endParaRPr lang="en-US"/>
          </a:p>
        </p:txBody>
      </p:sp>
      <p:sp>
        <p:nvSpPr>
          <p:cNvPr id="108622" name="Rectangle 78"/>
          <p:cNvSpPr>
            <a:spLocks noChangeArrowheads="1"/>
          </p:cNvSpPr>
          <p:nvPr/>
        </p:nvSpPr>
        <p:spPr bwMode="auto">
          <a:xfrm>
            <a:off x="1303338" y="5411788"/>
            <a:ext cx="32385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ARG</a:t>
            </a:r>
            <a:endParaRPr lang="en-US"/>
          </a:p>
        </p:txBody>
      </p:sp>
      <p:sp>
        <p:nvSpPr>
          <p:cNvPr id="108623" name="Rectangle 79"/>
          <p:cNvSpPr>
            <a:spLocks noChangeArrowheads="1"/>
          </p:cNvSpPr>
          <p:nvPr/>
        </p:nvSpPr>
        <p:spPr bwMode="auto">
          <a:xfrm>
            <a:off x="1836738" y="5411788"/>
            <a:ext cx="31115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BOL</a:t>
            </a:r>
            <a:endParaRPr lang="en-US"/>
          </a:p>
        </p:txBody>
      </p:sp>
      <p:sp>
        <p:nvSpPr>
          <p:cNvPr id="108624" name="Rectangle 80"/>
          <p:cNvSpPr>
            <a:spLocks noChangeArrowheads="1"/>
          </p:cNvSpPr>
          <p:nvPr/>
        </p:nvSpPr>
        <p:spPr bwMode="auto">
          <a:xfrm>
            <a:off x="2363788" y="5411788"/>
            <a:ext cx="31115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BRA</a:t>
            </a:r>
            <a:endParaRPr lang="en-US"/>
          </a:p>
        </p:txBody>
      </p:sp>
      <p:sp>
        <p:nvSpPr>
          <p:cNvPr id="108625" name="Rectangle 81"/>
          <p:cNvSpPr>
            <a:spLocks noChangeArrowheads="1"/>
          </p:cNvSpPr>
          <p:nvPr/>
        </p:nvSpPr>
        <p:spPr bwMode="auto">
          <a:xfrm>
            <a:off x="2905125" y="5411788"/>
            <a:ext cx="28416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CHI</a:t>
            </a:r>
            <a:endParaRPr lang="en-US"/>
          </a:p>
        </p:txBody>
      </p:sp>
      <p:sp>
        <p:nvSpPr>
          <p:cNvPr id="108626" name="Rectangle 82"/>
          <p:cNvSpPr>
            <a:spLocks noChangeArrowheads="1"/>
          </p:cNvSpPr>
          <p:nvPr/>
        </p:nvSpPr>
        <p:spPr bwMode="auto">
          <a:xfrm>
            <a:off x="3414713" y="5411788"/>
            <a:ext cx="317500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COL</a:t>
            </a:r>
            <a:endParaRPr lang="en-US"/>
          </a:p>
        </p:txBody>
      </p:sp>
      <p:sp>
        <p:nvSpPr>
          <p:cNvPr id="108627" name="Rectangle 83"/>
          <p:cNvSpPr>
            <a:spLocks noChangeArrowheads="1"/>
          </p:cNvSpPr>
          <p:nvPr/>
        </p:nvSpPr>
        <p:spPr bwMode="auto">
          <a:xfrm>
            <a:off x="3859213" y="5411788"/>
            <a:ext cx="48418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C RICA</a:t>
            </a:r>
            <a:endParaRPr lang="en-US"/>
          </a:p>
        </p:txBody>
      </p:sp>
      <p:sp>
        <p:nvSpPr>
          <p:cNvPr id="108628" name="Rectangle 84"/>
          <p:cNvSpPr>
            <a:spLocks noChangeArrowheads="1"/>
          </p:cNvSpPr>
          <p:nvPr/>
        </p:nvSpPr>
        <p:spPr bwMode="auto">
          <a:xfrm>
            <a:off x="4473575" y="5411788"/>
            <a:ext cx="309563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ECU</a:t>
            </a:r>
            <a:endParaRPr lang="en-US"/>
          </a:p>
        </p:txBody>
      </p:sp>
      <p:sp>
        <p:nvSpPr>
          <p:cNvPr id="108629" name="Rectangle 85"/>
          <p:cNvSpPr>
            <a:spLocks noChangeArrowheads="1"/>
          </p:cNvSpPr>
          <p:nvPr/>
        </p:nvSpPr>
        <p:spPr bwMode="auto">
          <a:xfrm>
            <a:off x="5018088" y="5411788"/>
            <a:ext cx="2762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ESP</a:t>
            </a:r>
            <a:endParaRPr lang="en-US"/>
          </a:p>
        </p:txBody>
      </p:sp>
      <p:sp>
        <p:nvSpPr>
          <p:cNvPr id="108630" name="Rectangle 86"/>
          <p:cNvSpPr>
            <a:spLocks noChangeArrowheads="1"/>
          </p:cNvSpPr>
          <p:nvPr/>
        </p:nvSpPr>
        <p:spPr bwMode="auto">
          <a:xfrm>
            <a:off x="5529263" y="5411788"/>
            <a:ext cx="3095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EUA</a:t>
            </a:r>
            <a:endParaRPr lang="en-US"/>
          </a:p>
        </p:txBody>
      </p:sp>
      <p:sp>
        <p:nvSpPr>
          <p:cNvPr id="108631" name="Rectangle 87"/>
          <p:cNvSpPr>
            <a:spLocks noChangeArrowheads="1"/>
          </p:cNvSpPr>
          <p:nvPr/>
        </p:nvSpPr>
        <p:spPr bwMode="auto">
          <a:xfrm>
            <a:off x="6069013" y="5411788"/>
            <a:ext cx="28257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ING</a:t>
            </a:r>
            <a:endParaRPr lang="en-US"/>
          </a:p>
        </p:txBody>
      </p:sp>
      <p:sp>
        <p:nvSpPr>
          <p:cNvPr id="108632" name="Rectangle 88"/>
          <p:cNvSpPr>
            <a:spLocks noChangeArrowheads="1"/>
          </p:cNvSpPr>
          <p:nvPr/>
        </p:nvSpPr>
        <p:spPr bwMode="auto">
          <a:xfrm>
            <a:off x="6569075" y="5411788"/>
            <a:ext cx="3397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MEX</a:t>
            </a:r>
            <a:endParaRPr lang="en-US"/>
          </a:p>
        </p:txBody>
      </p:sp>
      <p:sp>
        <p:nvSpPr>
          <p:cNvPr id="108633" name="Rectangle 89"/>
          <p:cNvSpPr>
            <a:spLocks noChangeArrowheads="1"/>
          </p:cNvSpPr>
          <p:nvPr/>
        </p:nvSpPr>
        <p:spPr bwMode="auto">
          <a:xfrm>
            <a:off x="7027863" y="5411788"/>
            <a:ext cx="47466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R DOM</a:t>
            </a:r>
            <a:endParaRPr lang="en-US"/>
          </a:p>
        </p:txBody>
      </p:sp>
      <p:sp>
        <p:nvSpPr>
          <p:cNvPr id="108634" name="Rectangle 90"/>
          <p:cNvSpPr>
            <a:spLocks noChangeArrowheads="1"/>
          </p:cNvSpPr>
          <p:nvPr/>
        </p:nvSpPr>
        <p:spPr bwMode="auto">
          <a:xfrm>
            <a:off x="7596188" y="5411788"/>
            <a:ext cx="392112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VENE</a:t>
            </a:r>
            <a:endParaRPr lang="en-US"/>
          </a:p>
        </p:txBody>
      </p:sp>
      <p:sp>
        <p:nvSpPr>
          <p:cNvPr id="108635" name="Rectangle 91"/>
          <p:cNvSpPr>
            <a:spLocks noChangeArrowheads="1"/>
          </p:cNvSpPr>
          <p:nvPr/>
        </p:nvSpPr>
        <p:spPr bwMode="auto">
          <a:xfrm>
            <a:off x="1327150" y="5792788"/>
            <a:ext cx="6583363" cy="331787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36" name="Rectangle 92"/>
          <p:cNvSpPr>
            <a:spLocks noChangeArrowheads="1"/>
          </p:cNvSpPr>
          <p:nvPr/>
        </p:nvSpPr>
        <p:spPr bwMode="auto">
          <a:xfrm>
            <a:off x="1898650" y="5913438"/>
            <a:ext cx="93663" cy="96837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37" name="Rectangle 93"/>
          <p:cNvSpPr>
            <a:spLocks noChangeArrowheads="1"/>
          </p:cNvSpPr>
          <p:nvPr/>
        </p:nvSpPr>
        <p:spPr bwMode="auto">
          <a:xfrm>
            <a:off x="2035175" y="5875338"/>
            <a:ext cx="15176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200" b="1">
                <a:solidFill>
                  <a:srgbClr val="000000"/>
                </a:solidFill>
              </a:rPr>
              <a:t>salario directo mensual</a:t>
            </a:r>
            <a:endParaRPr lang="en-US"/>
          </a:p>
        </p:txBody>
      </p:sp>
      <p:sp>
        <p:nvSpPr>
          <p:cNvPr id="108638" name="Rectangle 94"/>
          <p:cNvSpPr>
            <a:spLocks noChangeArrowheads="1"/>
          </p:cNvSpPr>
          <p:nvPr/>
        </p:nvSpPr>
        <p:spPr bwMode="auto">
          <a:xfrm>
            <a:off x="4614863" y="5913438"/>
            <a:ext cx="93662" cy="96837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639" name="Rectangle 95"/>
          <p:cNvSpPr>
            <a:spLocks noChangeArrowheads="1"/>
          </p:cNvSpPr>
          <p:nvPr/>
        </p:nvSpPr>
        <p:spPr bwMode="auto">
          <a:xfrm>
            <a:off x="4737100" y="5875338"/>
            <a:ext cx="2701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200" b="1">
                <a:solidFill>
                  <a:srgbClr val="000000"/>
                </a:solidFill>
              </a:rPr>
              <a:t>salario total (incluye eventual e indirecto)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11125"/>
            <a:ext cx="8637588" cy="1373188"/>
          </a:xfrm>
        </p:spPr>
        <p:txBody>
          <a:bodyPr/>
          <a:lstStyle/>
          <a:p>
            <a:r>
              <a:rPr lang="es-ES" sz="2800"/>
              <a:t>¿QUÉ PUEDE EXPLICAR LAS DIFERENCIAS ENTRE LOS SALARIOS PAGADOS EN LOS PAÍSES 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4582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s-ES" sz="2400" b="1"/>
              <a:t>Distorsiones como consecuencia de la conversión a dólares</a:t>
            </a:r>
            <a:endParaRPr lang="es-ES" sz="2400"/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s-ES" sz="2400" b="1"/>
              <a:t>Diferentes niveles de productividad, desarrollo y costo de la vida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s-ES" sz="2400" b="1"/>
              <a:t>Distintos grados de distribución del ingreso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r>
              <a:rPr lang="es-ES" sz="2400" b="1"/>
              <a:t>Diferentes políticas salariales adoptadas para los dirigentes en cada país</a:t>
            </a:r>
          </a:p>
          <a:p>
            <a:pPr marL="609600" indent="-609600">
              <a:lnSpc>
                <a:spcPct val="90000"/>
              </a:lnSpc>
              <a:buFontTx/>
              <a:buChar char="•"/>
            </a:pPr>
            <a:endParaRPr lang="es-ES" sz="2400"/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800"/>
              <a:t>POR LO TANTO, ES IMPORTANTE ANALIZAR</a:t>
            </a:r>
            <a:br>
              <a:rPr lang="es-ES" sz="2800"/>
            </a:br>
            <a:r>
              <a:rPr lang="es-ES" sz="2800"/>
              <a:t>LOS SALARIOS RELATIVOS</a:t>
            </a:r>
          </a:p>
          <a:p>
            <a:pPr marL="609600" indent="-609600">
              <a:lnSpc>
                <a:spcPct val="90000"/>
              </a:lnSpc>
            </a:pPr>
            <a:endParaRPr lang="es-E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1027"/>
          <p:cNvSpPr>
            <a:spLocks noChangeArrowheads="1"/>
          </p:cNvSpPr>
          <p:nvPr/>
        </p:nvSpPr>
        <p:spPr bwMode="auto">
          <a:xfrm>
            <a:off x="1001713" y="1312863"/>
            <a:ext cx="7337425" cy="39719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2" name="Line 1028"/>
          <p:cNvSpPr>
            <a:spLocks noChangeShapeType="1"/>
          </p:cNvSpPr>
          <p:nvPr/>
        </p:nvSpPr>
        <p:spPr bwMode="auto">
          <a:xfrm>
            <a:off x="1001713" y="4887913"/>
            <a:ext cx="7337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3" name="Line 1029"/>
          <p:cNvSpPr>
            <a:spLocks noChangeShapeType="1"/>
          </p:cNvSpPr>
          <p:nvPr/>
        </p:nvSpPr>
        <p:spPr bwMode="auto">
          <a:xfrm>
            <a:off x="1001713" y="4491038"/>
            <a:ext cx="7337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4" name="Line 1030"/>
          <p:cNvSpPr>
            <a:spLocks noChangeShapeType="1"/>
          </p:cNvSpPr>
          <p:nvPr/>
        </p:nvSpPr>
        <p:spPr bwMode="auto">
          <a:xfrm>
            <a:off x="1001713" y="4094163"/>
            <a:ext cx="7337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5" name="Line 1031"/>
          <p:cNvSpPr>
            <a:spLocks noChangeShapeType="1"/>
          </p:cNvSpPr>
          <p:nvPr/>
        </p:nvSpPr>
        <p:spPr bwMode="auto">
          <a:xfrm>
            <a:off x="1001713" y="3697288"/>
            <a:ext cx="7337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6" name="Line 1032"/>
          <p:cNvSpPr>
            <a:spLocks noChangeShapeType="1"/>
          </p:cNvSpPr>
          <p:nvPr/>
        </p:nvSpPr>
        <p:spPr bwMode="auto">
          <a:xfrm>
            <a:off x="1001713" y="3298825"/>
            <a:ext cx="7337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7" name="Line 1033"/>
          <p:cNvSpPr>
            <a:spLocks noChangeShapeType="1"/>
          </p:cNvSpPr>
          <p:nvPr/>
        </p:nvSpPr>
        <p:spPr bwMode="auto">
          <a:xfrm>
            <a:off x="1001713" y="2901950"/>
            <a:ext cx="7337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8" name="Line 1034"/>
          <p:cNvSpPr>
            <a:spLocks noChangeShapeType="1"/>
          </p:cNvSpPr>
          <p:nvPr/>
        </p:nvSpPr>
        <p:spPr bwMode="auto">
          <a:xfrm>
            <a:off x="1001713" y="2505075"/>
            <a:ext cx="7337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79" name="Line 1035"/>
          <p:cNvSpPr>
            <a:spLocks noChangeShapeType="1"/>
          </p:cNvSpPr>
          <p:nvPr/>
        </p:nvSpPr>
        <p:spPr bwMode="auto">
          <a:xfrm>
            <a:off x="1001713" y="2108200"/>
            <a:ext cx="7337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0" name="Line 1036"/>
          <p:cNvSpPr>
            <a:spLocks noChangeShapeType="1"/>
          </p:cNvSpPr>
          <p:nvPr/>
        </p:nvSpPr>
        <p:spPr bwMode="auto">
          <a:xfrm>
            <a:off x="1001713" y="1711325"/>
            <a:ext cx="7337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1" name="Line 1037"/>
          <p:cNvSpPr>
            <a:spLocks noChangeShapeType="1"/>
          </p:cNvSpPr>
          <p:nvPr/>
        </p:nvSpPr>
        <p:spPr bwMode="auto">
          <a:xfrm>
            <a:off x="1001713" y="1312863"/>
            <a:ext cx="7337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2" name="Rectangle 1038"/>
          <p:cNvSpPr>
            <a:spLocks noChangeArrowheads="1"/>
          </p:cNvSpPr>
          <p:nvPr/>
        </p:nvSpPr>
        <p:spPr bwMode="auto">
          <a:xfrm>
            <a:off x="1001713" y="1312863"/>
            <a:ext cx="7337425" cy="3971925"/>
          </a:xfrm>
          <a:prstGeom prst="rect">
            <a:avLst/>
          </a:prstGeom>
          <a:noFill/>
          <a:ln w="1270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3" name="Rectangle 1039"/>
          <p:cNvSpPr>
            <a:spLocks noChangeArrowheads="1"/>
          </p:cNvSpPr>
          <p:nvPr/>
        </p:nvSpPr>
        <p:spPr bwMode="auto">
          <a:xfrm>
            <a:off x="1112838" y="4506913"/>
            <a:ext cx="150812" cy="777875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4" name="Rectangle 1040"/>
          <p:cNvSpPr>
            <a:spLocks noChangeArrowheads="1"/>
          </p:cNvSpPr>
          <p:nvPr/>
        </p:nvSpPr>
        <p:spPr bwMode="auto">
          <a:xfrm>
            <a:off x="1638300" y="3667125"/>
            <a:ext cx="149225" cy="1617663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5" name="Rectangle 1041"/>
          <p:cNvSpPr>
            <a:spLocks noChangeArrowheads="1"/>
          </p:cNvSpPr>
          <p:nvPr/>
        </p:nvSpPr>
        <p:spPr bwMode="auto">
          <a:xfrm>
            <a:off x="2160588" y="4365625"/>
            <a:ext cx="150812" cy="919163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6" name="Rectangle 1042"/>
          <p:cNvSpPr>
            <a:spLocks noChangeArrowheads="1"/>
          </p:cNvSpPr>
          <p:nvPr/>
        </p:nvSpPr>
        <p:spPr bwMode="auto">
          <a:xfrm>
            <a:off x="2686050" y="4260850"/>
            <a:ext cx="150813" cy="1023938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7" name="Rectangle 1043"/>
          <p:cNvSpPr>
            <a:spLocks noChangeArrowheads="1"/>
          </p:cNvSpPr>
          <p:nvPr/>
        </p:nvSpPr>
        <p:spPr bwMode="auto">
          <a:xfrm>
            <a:off x="3209925" y="4595813"/>
            <a:ext cx="150813" cy="688975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8" name="Rectangle 1044"/>
          <p:cNvSpPr>
            <a:spLocks noChangeArrowheads="1"/>
          </p:cNvSpPr>
          <p:nvPr/>
        </p:nvSpPr>
        <p:spPr bwMode="auto">
          <a:xfrm>
            <a:off x="3733800" y="4729163"/>
            <a:ext cx="150813" cy="555625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89" name="Rectangle 1045"/>
          <p:cNvSpPr>
            <a:spLocks noChangeArrowheads="1"/>
          </p:cNvSpPr>
          <p:nvPr/>
        </p:nvSpPr>
        <p:spPr bwMode="auto">
          <a:xfrm>
            <a:off x="4257675" y="4259263"/>
            <a:ext cx="150813" cy="1025525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0" name="Rectangle 1046"/>
          <p:cNvSpPr>
            <a:spLocks noChangeArrowheads="1"/>
          </p:cNvSpPr>
          <p:nvPr/>
        </p:nvSpPr>
        <p:spPr bwMode="auto">
          <a:xfrm>
            <a:off x="4783138" y="4987925"/>
            <a:ext cx="150812" cy="296863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1" name="Rectangle 1047"/>
          <p:cNvSpPr>
            <a:spLocks noChangeArrowheads="1"/>
          </p:cNvSpPr>
          <p:nvPr/>
        </p:nvSpPr>
        <p:spPr bwMode="auto">
          <a:xfrm>
            <a:off x="5305425" y="4945063"/>
            <a:ext cx="150813" cy="339725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2" name="Rectangle 1048"/>
          <p:cNvSpPr>
            <a:spLocks noChangeArrowheads="1"/>
          </p:cNvSpPr>
          <p:nvPr/>
        </p:nvSpPr>
        <p:spPr bwMode="auto">
          <a:xfrm>
            <a:off x="5830888" y="4849813"/>
            <a:ext cx="150812" cy="434975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3" name="Rectangle 1049"/>
          <p:cNvSpPr>
            <a:spLocks noChangeArrowheads="1"/>
          </p:cNvSpPr>
          <p:nvPr/>
        </p:nvSpPr>
        <p:spPr bwMode="auto">
          <a:xfrm>
            <a:off x="6353175" y="1825625"/>
            <a:ext cx="150813" cy="3459163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4" name="Rectangle 1050"/>
          <p:cNvSpPr>
            <a:spLocks noChangeArrowheads="1"/>
          </p:cNvSpPr>
          <p:nvPr/>
        </p:nvSpPr>
        <p:spPr bwMode="auto">
          <a:xfrm>
            <a:off x="6878638" y="4384675"/>
            <a:ext cx="150812" cy="900113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5" name="Rectangle 1051"/>
          <p:cNvSpPr>
            <a:spLocks noChangeArrowheads="1"/>
          </p:cNvSpPr>
          <p:nvPr/>
        </p:nvSpPr>
        <p:spPr bwMode="auto">
          <a:xfrm>
            <a:off x="7402513" y="4710113"/>
            <a:ext cx="150812" cy="574675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6" name="Rectangle 1052"/>
          <p:cNvSpPr>
            <a:spLocks noChangeArrowheads="1"/>
          </p:cNvSpPr>
          <p:nvPr/>
        </p:nvSpPr>
        <p:spPr bwMode="auto">
          <a:xfrm>
            <a:off x="7926388" y="5126038"/>
            <a:ext cx="150812" cy="158750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7" name="Rectangle 1053"/>
          <p:cNvSpPr>
            <a:spLocks noChangeArrowheads="1"/>
          </p:cNvSpPr>
          <p:nvPr/>
        </p:nvSpPr>
        <p:spPr bwMode="auto">
          <a:xfrm>
            <a:off x="1263650" y="4672013"/>
            <a:ext cx="150813" cy="612775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8" name="Rectangle 1054"/>
          <p:cNvSpPr>
            <a:spLocks noChangeArrowheads="1"/>
          </p:cNvSpPr>
          <p:nvPr/>
        </p:nvSpPr>
        <p:spPr bwMode="auto">
          <a:xfrm>
            <a:off x="1787525" y="2254250"/>
            <a:ext cx="149225" cy="3030538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599" name="Rectangle 1055"/>
          <p:cNvSpPr>
            <a:spLocks noChangeArrowheads="1"/>
          </p:cNvSpPr>
          <p:nvPr/>
        </p:nvSpPr>
        <p:spPr bwMode="auto">
          <a:xfrm>
            <a:off x="2311400" y="3676650"/>
            <a:ext cx="150813" cy="1608138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0" name="Rectangle 1056"/>
          <p:cNvSpPr>
            <a:spLocks noChangeArrowheads="1"/>
          </p:cNvSpPr>
          <p:nvPr/>
        </p:nvSpPr>
        <p:spPr bwMode="auto">
          <a:xfrm>
            <a:off x="2836863" y="3983038"/>
            <a:ext cx="149225" cy="1301750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1" name="Rectangle 1057"/>
          <p:cNvSpPr>
            <a:spLocks noChangeArrowheads="1"/>
          </p:cNvSpPr>
          <p:nvPr/>
        </p:nvSpPr>
        <p:spPr bwMode="auto">
          <a:xfrm>
            <a:off x="3360738" y="3459163"/>
            <a:ext cx="149225" cy="1825625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2" name="Rectangle 1058"/>
          <p:cNvSpPr>
            <a:spLocks noChangeArrowheads="1"/>
          </p:cNvSpPr>
          <p:nvPr/>
        </p:nvSpPr>
        <p:spPr bwMode="auto">
          <a:xfrm>
            <a:off x="3884613" y="4519613"/>
            <a:ext cx="149225" cy="765175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3" name="Rectangle 1059"/>
          <p:cNvSpPr>
            <a:spLocks noChangeArrowheads="1"/>
          </p:cNvSpPr>
          <p:nvPr/>
        </p:nvSpPr>
        <p:spPr bwMode="auto">
          <a:xfrm>
            <a:off x="4408488" y="3025775"/>
            <a:ext cx="150812" cy="2259013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4" name="Rectangle 1060"/>
          <p:cNvSpPr>
            <a:spLocks noChangeArrowheads="1"/>
          </p:cNvSpPr>
          <p:nvPr/>
        </p:nvSpPr>
        <p:spPr bwMode="auto">
          <a:xfrm>
            <a:off x="4933950" y="4987925"/>
            <a:ext cx="147638" cy="296863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5" name="Rectangle 1061"/>
          <p:cNvSpPr>
            <a:spLocks noChangeArrowheads="1"/>
          </p:cNvSpPr>
          <p:nvPr/>
        </p:nvSpPr>
        <p:spPr bwMode="auto">
          <a:xfrm>
            <a:off x="5456238" y="4929188"/>
            <a:ext cx="150812" cy="355600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6" name="Rectangle 1062"/>
          <p:cNvSpPr>
            <a:spLocks noChangeArrowheads="1"/>
          </p:cNvSpPr>
          <p:nvPr/>
        </p:nvSpPr>
        <p:spPr bwMode="auto">
          <a:xfrm>
            <a:off x="5981700" y="4748213"/>
            <a:ext cx="149225" cy="536575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7" name="Rectangle 1063"/>
          <p:cNvSpPr>
            <a:spLocks noChangeArrowheads="1"/>
          </p:cNvSpPr>
          <p:nvPr/>
        </p:nvSpPr>
        <p:spPr bwMode="auto">
          <a:xfrm>
            <a:off x="6503988" y="2530475"/>
            <a:ext cx="150812" cy="2754313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8" name="Rectangle 1064"/>
          <p:cNvSpPr>
            <a:spLocks noChangeArrowheads="1"/>
          </p:cNvSpPr>
          <p:nvPr/>
        </p:nvSpPr>
        <p:spPr bwMode="auto">
          <a:xfrm>
            <a:off x="7029450" y="2409825"/>
            <a:ext cx="150813" cy="2874963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09" name="Rectangle 1065"/>
          <p:cNvSpPr>
            <a:spLocks noChangeArrowheads="1"/>
          </p:cNvSpPr>
          <p:nvPr/>
        </p:nvSpPr>
        <p:spPr bwMode="auto">
          <a:xfrm>
            <a:off x="7553325" y="4135438"/>
            <a:ext cx="149225" cy="1149350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0" name="Rectangle 1066"/>
          <p:cNvSpPr>
            <a:spLocks noChangeArrowheads="1"/>
          </p:cNvSpPr>
          <p:nvPr/>
        </p:nvSpPr>
        <p:spPr bwMode="auto">
          <a:xfrm>
            <a:off x="8077200" y="4949825"/>
            <a:ext cx="150813" cy="334963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1" name="Line 1067"/>
          <p:cNvSpPr>
            <a:spLocks noChangeShapeType="1"/>
          </p:cNvSpPr>
          <p:nvPr/>
        </p:nvSpPr>
        <p:spPr bwMode="auto">
          <a:xfrm>
            <a:off x="1001713" y="1312863"/>
            <a:ext cx="1587" cy="39719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2" name="Line 1068"/>
          <p:cNvSpPr>
            <a:spLocks noChangeShapeType="1"/>
          </p:cNvSpPr>
          <p:nvPr/>
        </p:nvSpPr>
        <p:spPr bwMode="auto">
          <a:xfrm>
            <a:off x="957263" y="5284788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3" name="Line 1069"/>
          <p:cNvSpPr>
            <a:spLocks noChangeShapeType="1"/>
          </p:cNvSpPr>
          <p:nvPr/>
        </p:nvSpPr>
        <p:spPr bwMode="auto">
          <a:xfrm>
            <a:off x="957263" y="4887913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4" name="Line 1070"/>
          <p:cNvSpPr>
            <a:spLocks noChangeShapeType="1"/>
          </p:cNvSpPr>
          <p:nvPr/>
        </p:nvSpPr>
        <p:spPr bwMode="auto">
          <a:xfrm>
            <a:off x="957263" y="4491038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5" name="Line 1071"/>
          <p:cNvSpPr>
            <a:spLocks noChangeShapeType="1"/>
          </p:cNvSpPr>
          <p:nvPr/>
        </p:nvSpPr>
        <p:spPr bwMode="auto">
          <a:xfrm>
            <a:off x="957263" y="4094163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6" name="Line 1072"/>
          <p:cNvSpPr>
            <a:spLocks noChangeShapeType="1"/>
          </p:cNvSpPr>
          <p:nvPr/>
        </p:nvSpPr>
        <p:spPr bwMode="auto">
          <a:xfrm>
            <a:off x="957263" y="3697288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7" name="Line 1073"/>
          <p:cNvSpPr>
            <a:spLocks noChangeShapeType="1"/>
          </p:cNvSpPr>
          <p:nvPr/>
        </p:nvSpPr>
        <p:spPr bwMode="auto">
          <a:xfrm>
            <a:off x="957263" y="3298825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8" name="Line 1074"/>
          <p:cNvSpPr>
            <a:spLocks noChangeShapeType="1"/>
          </p:cNvSpPr>
          <p:nvPr/>
        </p:nvSpPr>
        <p:spPr bwMode="auto">
          <a:xfrm>
            <a:off x="957263" y="2901950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19" name="Line 1075"/>
          <p:cNvSpPr>
            <a:spLocks noChangeShapeType="1"/>
          </p:cNvSpPr>
          <p:nvPr/>
        </p:nvSpPr>
        <p:spPr bwMode="auto">
          <a:xfrm>
            <a:off x="957263" y="2505075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0" name="Line 1076"/>
          <p:cNvSpPr>
            <a:spLocks noChangeShapeType="1"/>
          </p:cNvSpPr>
          <p:nvPr/>
        </p:nvSpPr>
        <p:spPr bwMode="auto">
          <a:xfrm>
            <a:off x="957263" y="2108200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1" name="Line 1077"/>
          <p:cNvSpPr>
            <a:spLocks noChangeShapeType="1"/>
          </p:cNvSpPr>
          <p:nvPr/>
        </p:nvSpPr>
        <p:spPr bwMode="auto">
          <a:xfrm>
            <a:off x="957263" y="1711325"/>
            <a:ext cx="44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2" name="Line 1078"/>
          <p:cNvSpPr>
            <a:spLocks noChangeShapeType="1"/>
          </p:cNvSpPr>
          <p:nvPr/>
        </p:nvSpPr>
        <p:spPr bwMode="auto">
          <a:xfrm>
            <a:off x="957263" y="1312863"/>
            <a:ext cx="44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3" name="Line 1079"/>
          <p:cNvSpPr>
            <a:spLocks noChangeShapeType="1"/>
          </p:cNvSpPr>
          <p:nvPr/>
        </p:nvSpPr>
        <p:spPr bwMode="auto">
          <a:xfrm>
            <a:off x="1001713" y="5284788"/>
            <a:ext cx="7337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4" name="Line 1080"/>
          <p:cNvSpPr>
            <a:spLocks noChangeShapeType="1"/>
          </p:cNvSpPr>
          <p:nvPr/>
        </p:nvSpPr>
        <p:spPr bwMode="auto">
          <a:xfrm flipV="1">
            <a:off x="1001713" y="528478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5" name="Line 1081"/>
          <p:cNvSpPr>
            <a:spLocks noChangeShapeType="1"/>
          </p:cNvSpPr>
          <p:nvPr/>
        </p:nvSpPr>
        <p:spPr bwMode="auto">
          <a:xfrm flipV="1">
            <a:off x="1525588" y="528478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6" name="Line 1082"/>
          <p:cNvSpPr>
            <a:spLocks noChangeShapeType="1"/>
          </p:cNvSpPr>
          <p:nvPr/>
        </p:nvSpPr>
        <p:spPr bwMode="auto">
          <a:xfrm flipV="1">
            <a:off x="2049463" y="528478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7" name="Line 1083"/>
          <p:cNvSpPr>
            <a:spLocks noChangeShapeType="1"/>
          </p:cNvSpPr>
          <p:nvPr/>
        </p:nvSpPr>
        <p:spPr bwMode="auto">
          <a:xfrm flipV="1">
            <a:off x="2573338" y="528478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8" name="Line 1084"/>
          <p:cNvSpPr>
            <a:spLocks noChangeShapeType="1"/>
          </p:cNvSpPr>
          <p:nvPr/>
        </p:nvSpPr>
        <p:spPr bwMode="auto">
          <a:xfrm flipV="1">
            <a:off x="3098800" y="528478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29" name="Line 1085"/>
          <p:cNvSpPr>
            <a:spLocks noChangeShapeType="1"/>
          </p:cNvSpPr>
          <p:nvPr/>
        </p:nvSpPr>
        <p:spPr bwMode="auto">
          <a:xfrm flipV="1">
            <a:off x="3621088" y="528478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30" name="Line 1086"/>
          <p:cNvSpPr>
            <a:spLocks noChangeShapeType="1"/>
          </p:cNvSpPr>
          <p:nvPr/>
        </p:nvSpPr>
        <p:spPr bwMode="auto">
          <a:xfrm flipV="1">
            <a:off x="4146550" y="528478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31" name="Line 1087"/>
          <p:cNvSpPr>
            <a:spLocks noChangeShapeType="1"/>
          </p:cNvSpPr>
          <p:nvPr/>
        </p:nvSpPr>
        <p:spPr bwMode="auto">
          <a:xfrm flipV="1">
            <a:off x="4670425" y="528478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32" name="Line 1088"/>
          <p:cNvSpPr>
            <a:spLocks noChangeShapeType="1"/>
          </p:cNvSpPr>
          <p:nvPr/>
        </p:nvSpPr>
        <p:spPr bwMode="auto">
          <a:xfrm flipV="1">
            <a:off x="5194300" y="528478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33" name="Line 1089"/>
          <p:cNvSpPr>
            <a:spLocks noChangeShapeType="1"/>
          </p:cNvSpPr>
          <p:nvPr/>
        </p:nvSpPr>
        <p:spPr bwMode="auto">
          <a:xfrm flipV="1">
            <a:off x="5718175" y="528478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34" name="Line 1090"/>
          <p:cNvSpPr>
            <a:spLocks noChangeShapeType="1"/>
          </p:cNvSpPr>
          <p:nvPr/>
        </p:nvSpPr>
        <p:spPr bwMode="auto">
          <a:xfrm flipV="1">
            <a:off x="6242050" y="528478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35" name="Line 1091"/>
          <p:cNvSpPr>
            <a:spLocks noChangeShapeType="1"/>
          </p:cNvSpPr>
          <p:nvPr/>
        </p:nvSpPr>
        <p:spPr bwMode="auto">
          <a:xfrm flipV="1">
            <a:off x="6765925" y="528478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36" name="Line 1092"/>
          <p:cNvSpPr>
            <a:spLocks noChangeShapeType="1"/>
          </p:cNvSpPr>
          <p:nvPr/>
        </p:nvSpPr>
        <p:spPr bwMode="auto">
          <a:xfrm flipV="1">
            <a:off x="7291388" y="528478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37" name="Line 1093"/>
          <p:cNvSpPr>
            <a:spLocks noChangeShapeType="1"/>
          </p:cNvSpPr>
          <p:nvPr/>
        </p:nvSpPr>
        <p:spPr bwMode="auto">
          <a:xfrm flipV="1">
            <a:off x="7813675" y="5284788"/>
            <a:ext cx="1588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38" name="Line 1094"/>
          <p:cNvSpPr>
            <a:spLocks noChangeShapeType="1"/>
          </p:cNvSpPr>
          <p:nvPr/>
        </p:nvSpPr>
        <p:spPr bwMode="auto">
          <a:xfrm flipV="1">
            <a:off x="8339138" y="5284788"/>
            <a:ext cx="1587" cy="396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39" name="Rectangle 1095"/>
          <p:cNvSpPr>
            <a:spLocks noChangeArrowheads="1"/>
          </p:cNvSpPr>
          <p:nvPr/>
        </p:nvSpPr>
        <p:spPr bwMode="auto">
          <a:xfrm>
            <a:off x="2798763" y="668338"/>
            <a:ext cx="38195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600" b="1">
                <a:solidFill>
                  <a:srgbClr val="000000"/>
                </a:solidFill>
              </a:rPr>
              <a:t>MEDIA DE LOS SALARIOS RELATIVOS</a:t>
            </a:r>
            <a:endParaRPr lang="en-US"/>
          </a:p>
        </p:txBody>
      </p:sp>
      <p:sp>
        <p:nvSpPr>
          <p:cNvPr id="109640" name="Rectangle 1096"/>
          <p:cNvSpPr>
            <a:spLocks noChangeArrowheads="1"/>
          </p:cNvSpPr>
          <p:nvPr/>
        </p:nvSpPr>
        <p:spPr bwMode="auto">
          <a:xfrm>
            <a:off x="3103563" y="920750"/>
            <a:ext cx="321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600" b="1">
                <a:solidFill>
                  <a:srgbClr val="000000"/>
                </a:solidFill>
              </a:rPr>
              <a:t> DE LOS DIRIGENTES PÚBLICOS</a:t>
            </a:r>
            <a:endParaRPr lang="en-US"/>
          </a:p>
        </p:txBody>
      </p:sp>
      <p:sp>
        <p:nvSpPr>
          <p:cNvPr id="109641" name="Rectangle 1097"/>
          <p:cNvSpPr>
            <a:spLocks noChangeArrowheads="1"/>
          </p:cNvSpPr>
          <p:nvPr/>
        </p:nvSpPr>
        <p:spPr bwMode="auto">
          <a:xfrm>
            <a:off x="828675" y="5203825"/>
            <a:ext cx="1270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109642" name="Rectangle 1098"/>
          <p:cNvSpPr>
            <a:spLocks noChangeArrowheads="1"/>
          </p:cNvSpPr>
          <p:nvPr/>
        </p:nvSpPr>
        <p:spPr bwMode="auto">
          <a:xfrm>
            <a:off x="828675" y="4805363"/>
            <a:ext cx="1270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109643" name="Rectangle 1099"/>
          <p:cNvSpPr>
            <a:spLocks noChangeArrowheads="1"/>
          </p:cNvSpPr>
          <p:nvPr/>
        </p:nvSpPr>
        <p:spPr bwMode="auto">
          <a:xfrm>
            <a:off x="760413" y="4408488"/>
            <a:ext cx="1952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109644" name="Rectangle 1100"/>
          <p:cNvSpPr>
            <a:spLocks noChangeArrowheads="1"/>
          </p:cNvSpPr>
          <p:nvPr/>
        </p:nvSpPr>
        <p:spPr bwMode="auto">
          <a:xfrm>
            <a:off x="760413" y="4011613"/>
            <a:ext cx="1952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15</a:t>
            </a:r>
            <a:endParaRPr lang="en-US"/>
          </a:p>
        </p:txBody>
      </p:sp>
      <p:sp>
        <p:nvSpPr>
          <p:cNvPr id="109645" name="Rectangle 1101"/>
          <p:cNvSpPr>
            <a:spLocks noChangeArrowheads="1"/>
          </p:cNvSpPr>
          <p:nvPr/>
        </p:nvSpPr>
        <p:spPr bwMode="auto">
          <a:xfrm>
            <a:off x="760413" y="3614738"/>
            <a:ext cx="1952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20</a:t>
            </a:r>
            <a:endParaRPr lang="en-US"/>
          </a:p>
        </p:txBody>
      </p:sp>
      <p:sp>
        <p:nvSpPr>
          <p:cNvPr id="109646" name="Rectangle 1102"/>
          <p:cNvSpPr>
            <a:spLocks noChangeArrowheads="1"/>
          </p:cNvSpPr>
          <p:nvPr/>
        </p:nvSpPr>
        <p:spPr bwMode="auto">
          <a:xfrm>
            <a:off x="760413" y="3217863"/>
            <a:ext cx="1952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25</a:t>
            </a:r>
            <a:endParaRPr lang="en-US"/>
          </a:p>
        </p:txBody>
      </p:sp>
      <p:sp>
        <p:nvSpPr>
          <p:cNvPr id="109647" name="Rectangle 1103"/>
          <p:cNvSpPr>
            <a:spLocks noChangeArrowheads="1"/>
          </p:cNvSpPr>
          <p:nvPr/>
        </p:nvSpPr>
        <p:spPr bwMode="auto">
          <a:xfrm>
            <a:off x="760413" y="2819400"/>
            <a:ext cx="19526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30</a:t>
            </a:r>
            <a:endParaRPr lang="en-US"/>
          </a:p>
        </p:txBody>
      </p:sp>
      <p:sp>
        <p:nvSpPr>
          <p:cNvPr id="109648" name="Rectangle 1104"/>
          <p:cNvSpPr>
            <a:spLocks noChangeArrowheads="1"/>
          </p:cNvSpPr>
          <p:nvPr/>
        </p:nvSpPr>
        <p:spPr bwMode="auto">
          <a:xfrm>
            <a:off x="760413" y="2422525"/>
            <a:ext cx="19526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35</a:t>
            </a:r>
            <a:endParaRPr lang="en-US"/>
          </a:p>
        </p:txBody>
      </p:sp>
      <p:sp>
        <p:nvSpPr>
          <p:cNvPr id="109649" name="Rectangle 1105"/>
          <p:cNvSpPr>
            <a:spLocks noChangeArrowheads="1"/>
          </p:cNvSpPr>
          <p:nvPr/>
        </p:nvSpPr>
        <p:spPr bwMode="auto">
          <a:xfrm>
            <a:off x="760413" y="2025650"/>
            <a:ext cx="19526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40</a:t>
            </a:r>
            <a:endParaRPr lang="en-US"/>
          </a:p>
        </p:txBody>
      </p:sp>
      <p:sp>
        <p:nvSpPr>
          <p:cNvPr id="109650" name="Rectangle 1106"/>
          <p:cNvSpPr>
            <a:spLocks noChangeArrowheads="1"/>
          </p:cNvSpPr>
          <p:nvPr/>
        </p:nvSpPr>
        <p:spPr bwMode="auto">
          <a:xfrm>
            <a:off x="760413" y="1628775"/>
            <a:ext cx="19526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45</a:t>
            </a:r>
            <a:endParaRPr lang="en-US"/>
          </a:p>
        </p:txBody>
      </p:sp>
      <p:sp>
        <p:nvSpPr>
          <p:cNvPr id="109651" name="Rectangle 1107"/>
          <p:cNvSpPr>
            <a:spLocks noChangeArrowheads="1"/>
          </p:cNvSpPr>
          <p:nvPr/>
        </p:nvSpPr>
        <p:spPr bwMode="auto">
          <a:xfrm>
            <a:off x="760413" y="1231900"/>
            <a:ext cx="19526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50</a:t>
            </a:r>
            <a:endParaRPr lang="en-US"/>
          </a:p>
        </p:txBody>
      </p:sp>
      <p:sp>
        <p:nvSpPr>
          <p:cNvPr id="109652" name="Rectangle 1108"/>
          <p:cNvSpPr>
            <a:spLocks noChangeArrowheads="1"/>
          </p:cNvSpPr>
          <p:nvPr/>
        </p:nvSpPr>
        <p:spPr bwMode="auto">
          <a:xfrm>
            <a:off x="1127125" y="5397500"/>
            <a:ext cx="3270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ARG</a:t>
            </a:r>
            <a:endParaRPr lang="en-US"/>
          </a:p>
        </p:txBody>
      </p:sp>
      <p:sp>
        <p:nvSpPr>
          <p:cNvPr id="109653" name="Rectangle 1109"/>
          <p:cNvSpPr>
            <a:spLocks noChangeArrowheads="1"/>
          </p:cNvSpPr>
          <p:nvPr/>
        </p:nvSpPr>
        <p:spPr bwMode="auto">
          <a:xfrm>
            <a:off x="1655763" y="5397500"/>
            <a:ext cx="3143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BOL</a:t>
            </a:r>
            <a:endParaRPr lang="en-US"/>
          </a:p>
        </p:txBody>
      </p:sp>
      <p:sp>
        <p:nvSpPr>
          <p:cNvPr id="109654" name="Rectangle 1110"/>
          <p:cNvSpPr>
            <a:spLocks noChangeArrowheads="1"/>
          </p:cNvSpPr>
          <p:nvPr/>
        </p:nvSpPr>
        <p:spPr bwMode="auto">
          <a:xfrm>
            <a:off x="2179638" y="5397500"/>
            <a:ext cx="31432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BRA</a:t>
            </a:r>
            <a:endParaRPr lang="en-US"/>
          </a:p>
        </p:txBody>
      </p:sp>
      <p:sp>
        <p:nvSpPr>
          <p:cNvPr id="109655" name="Rectangle 1111"/>
          <p:cNvSpPr>
            <a:spLocks noChangeArrowheads="1"/>
          </p:cNvSpPr>
          <p:nvPr/>
        </p:nvSpPr>
        <p:spPr bwMode="auto">
          <a:xfrm>
            <a:off x="2719388" y="5397500"/>
            <a:ext cx="2857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CHI</a:t>
            </a:r>
            <a:endParaRPr lang="en-US"/>
          </a:p>
        </p:txBody>
      </p:sp>
      <p:sp>
        <p:nvSpPr>
          <p:cNvPr id="109656" name="Rectangle 1112"/>
          <p:cNvSpPr>
            <a:spLocks noChangeArrowheads="1"/>
          </p:cNvSpPr>
          <p:nvPr/>
        </p:nvSpPr>
        <p:spPr bwMode="auto">
          <a:xfrm>
            <a:off x="3225800" y="5397500"/>
            <a:ext cx="3206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COL</a:t>
            </a:r>
            <a:endParaRPr lang="en-US"/>
          </a:p>
        </p:txBody>
      </p:sp>
      <p:sp>
        <p:nvSpPr>
          <p:cNvPr id="109657" name="Rectangle 1113"/>
          <p:cNvSpPr>
            <a:spLocks noChangeArrowheads="1"/>
          </p:cNvSpPr>
          <p:nvPr/>
        </p:nvSpPr>
        <p:spPr bwMode="auto">
          <a:xfrm>
            <a:off x="3665538" y="5397500"/>
            <a:ext cx="48895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C RICA</a:t>
            </a:r>
            <a:endParaRPr lang="en-US"/>
          </a:p>
        </p:txBody>
      </p:sp>
      <p:sp>
        <p:nvSpPr>
          <p:cNvPr id="109658" name="Rectangle 1114"/>
          <p:cNvSpPr>
            <a:spLocks noChangeArrowheads="1"/>
          </p:cNvSpPr>
          <p:nvPr/>
        </p:nvSpPr>
        <p:spPr bwMode="auto">
          <a:xfrm>
            <a:off x="4278313" y="5397500"/>
            <a:ext cx="3127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ECU</a:t>
            </a:r>
            <a:endParaRPr lang="en-US"/>
          </a:p>
        </p:txBody>
      </p:sp>
      <p:sp>
        <p:nvSpPr>
          <p:cNvPr id="109659" name="Rectangle 1115"/>
          <p:cNvSpPr>
            <a:spLocks noChangeArrowheads="1"/>
          </p:cNvSpPr>
          <p:nvPr/>
        </p:nvSpPr>
        <p:spPr bwMode="auto">
          <a:xfrm>
            <a:off x="4818063" y="5397500"/>
            <a:ext cx="2794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ESP</a:t>
            </a:r>
            <a:endParaRPr lang="en-US"/>
          </a:p>
        </p:txBody>
      </p:sp>
      <p:sp>
        <p:nvSpPr>
          <p:cNvPr id="109660" name="Rectangle 1116"/>
          <p:cNvSpPr>
            <a:spLocks noChangeArrowheads="1"/>
          </p:cNvSpPr>
          <p:nvPr/>
        </p:nvSpPr>
        <p:spPr bwMode="auto">
          <a:xfrm>
            <a:off x="5326063" y="5397500"/>
            <a:ext cx="312737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EUA</a:t>
            </a:r>
            <a:endParaRPr lang="en-US"/>
          </a:p>
        </p:txBody>
      </p:sp>
      <p:sp>
        <p:nvSpPr>
          <p:cNvPr id="109661" name="Rectangle 1117"/>
          <p:cNvSpPr>
            <a:spLocks noChangeArrowheads="1"/>
          </p:cNvSpPr>
          <p:nvPr/>
        </p:nvSpPr>
        <p:spPr bwMode="auto">
          <a:xfrm>
            <a:off x="5864225" y="5397500"/>
            <a:ext cx="284163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ING</a:t>
            </a:r>
            <a:endParaRPr lang="en-US"/>
          </a:p>
        </p:txBody>
      </p:sp>
      <p:sp>
        <p:nvSpPr>
          <p:cNvPr id="109662" name="Rectangle 1118"/>
          <p:cNvSpPr>
            <a:spLocks noChangeArrowheads="1"/>
          </p:cNvSpPr>
          <p:nvPr/>
        </p:nvSpPr>
        <p:spPr bwMode="auto">
          <a:xfrm>
            <a:off x="6359525" y="5397500"/>
            <a:ext cx="342900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MEX</a:t>
            </a:r>
            <a:endParaRPr lang="en-US"/>
          </a:p>
        </p:txBody>
      </p:sp>
      <p:sp>
        <p:nvSpPr>
          <p:cNvPr id="109663" name="Rectangle 1119"/>
          <p:cNvSpPr>
            <a:spLocks noChangeArrowheads="1"/>
          </p:cNvSpPr>
          <p:nvPr/>
        </p:nvSpPr>
        <p:spPr bwMode="auto">
          <a:xfrm>
            <a:off x="6905625" y="5397500"/>
            <a:ext cx="300038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PER</a:t>
            </a:r>
            <a:endParaRPr lang="en-US"/>
          </a:p>
        </p:txBody>
      </p:sp>
      <p:sp>
        <p:nvSpPr>
          <p:cNvPr id="109664" name="Rectangle 1120"/>
          <p:cNvSpPr>
            <a:spLocks noChangeArrowheads="1"/>
          </p:cNvSpPr>
          <p:nvPr/>
        </p:nvSpPr>
        <p:spPr bwMode="auto">
          <a:xfrm>
            <a:off x="7340600" y="5397500"/>
            <a:ext cx="477838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R DOM</a:t>
            </a:r>
            <a:endParaRPr lang="en-US"/>
          </a:p>
        </p:txBody>
      </p:sp>
      <p:sp>
        <p:nvSpPr>
          <p:cNvPr id="109665" name="Rectangle 1121"/>
          <p:cNvSpPr>
            <a:spLocks noChangeArrowheads="1"/>
          </p:cNvSpPr>
          <p:nvPr/>
        </p:nvSpPr>
        <p:spPr bwMode="auto">
          <a:xfrm>
            <a:off x="7905750" y="5397500"/>
            <a:ext cx="395288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000" b="1">
                <a:solidFill>
                  <a:srgbClr val="000000"/>
                </a:solidFill>
              </a:rPr>
              <a:t>VENE</a:t>
            </a:r>
            <a:endParaRPr lang="en-US"/>
          </a:p>
        </p:txBody>
      </p:sp>
      <p:sp>
        <p:nvSpPr>
          <p:cNvPr id="109666" name="Rectangle 1122"/>
          <p:cNvSpPr>
            <a:spLocks noChangeArrowheads="1"/>
          </p:cNvSpPr>
          <p:nvPr/>
        </p:nvSpPr>
        <p:spPr bwMode="auto">
          <a:xfrm>
            <a:off x="1168400" y="5764213"/>
            <a:ext cx="7216775" cy="344487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67" name="Rectangle 1123"/>
          <p:cNvSpPr>
            <a:spLocks noChangeArrowheads="1"/>
          </p:cNvSpPr>
          <p:nvPr/>
        </p:nvSpPr>
        <p:spPr bwMode="auto">
          <a:xfrm>
            <a:off x="1793875" y="5891213"/>
            <a:ext cx="95250" cy="96837"/>
          </a:xfrm>
          <a:prstGeom prst="rect">
            <a:avLst/>
          </a:prstGeom>
          <a:solidFill>
            <a:srgbClr val="9999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68" name="Rectangle 1124"/>
          <p:cNvSpPr>
            <a:spLocks noChangeArrowheads="1"/>
          </p:cNvSpPr>
          <p:nvPr/>
        </p:nvSpPr>
        <p:spPr bwMode="auto">
          <a:xfrm>
            <a:off x="1989138" y="5853113"/>
            <a:ext cx="35194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200" b="1">
                <a:solidFill>
                  <a:srgbClr val="000000"/>
                </a:solidFill>
              </a:rPr>
              <a:t>salario directo mensual / salario medio en la economía</a:t>
            </a:r>
            <a:endParaRPr lang="en-US"/>
          </a:p>
        </p:txBody>
      </p:sp>
      <p:sp>
        <p:nvSpPr>
          <p:cNvPr id="109669" name="Rectangle 1125"/>
          <p:cNvSpPr>
            <a:spLocks noChangeArrowheads="1"/>
          </p:cNvSpPr>
          <p:nvPr/>
        </p:nvSpPr>
        <p:spPr bwMode="auto">
          <a:xfrm>
            <a:off x="6110288" y="5891213"/>
            <a:ext cx="95250" cy="96837"/>
          </a:xfrm>
          <a:prstGeom prst="rect">
            <a:avLst/>
          </a:prstGeom>
          <a:solidFill>
            <a:srgbClr val="993366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670" name="Rectangle 1126"/>
          <p:cNvSpPr>
            <a:spLocks noChangeArrowheads="1"/>
          </p:cNvSpPr>
          <p:nvPr/>
        </p:nvSpPr>
        <p:spPr bwMode="auto">
          <a:xfrm>
            <a:off x="6300788" y="5853113"/>
            <a:ext cx="18446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200" b="1">
                <a:solidFill>
                  <a:srgbClr val="000000"/>
                </a:solidFill>
              </a:rPr>
              <a:t>salario total / PIB per capita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93688"/>
            <a:ext cx="8637588" cy="1190625"/>
          </a:xfrm>
        </p:spPr>
        <p:txBody>
          <a:bodyPr/>
          <a:lstStyle/>
          <a:p>
            <a:r>
              <a:rPr lang="es-ES" sz="3600"/>
              <a:t>INFORMACIONES DE LAS ENCUESTAS DE HOGARES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400" b="1"/>
              <a:t>Características personales: años de estudio, edad media, género, horas trabajadas</a:t>
            </a:r>
          </a:p>
          <a:p>
            <a:pPr>
              <a:lnSpc>
                <a:spcPct val="90000"/>
              </a:lnSpc>
            </a:pPr>
            <a:r>
              <a:rPr lang="es-ES" sz="2400" b="1"/>
              <a:t>Valor de los salarios informados por los entrevistados (pueden incluir ventajas personales; relación de cargos y muestra más amplia)</a:t>
            </a:r>
          </a:p>
          <a:p>
            <a:pPr>
              <a:lnSpc>
                <a:spcPct val="90000"/>
              </a:lnSpc>
            </a:pPr>
            <a:r>
              <a:rPr lang="es-ES" sz="2400" b="1"/>
              <a:t>Comparación entre datos del universo general (todos los trabajadores) y del particular  (solamente dirigentes)</a:t>
            </a:r>
          </a:p>
          <a:p>
            <a:pPr>
              <a:lnSpc>
                <a:spcPct val="90000"/>
              </a:lnSpc>
            </a:pPr>
            <a:endParaRPr lang="es-ES" sz="2400" b="1"/>
          </a:p>
          <a:p>
            <a:pPr algn="ctr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000" b="1"/>
              <a:t>PERMITEN CALCULAR EL DIFERENCIAL DE SALARIOS ENTRE DIRIGENTES, SEPARANDO LOS IMPACTOS DE LAS CARACTERÍSTICAS PERSONALES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111125"/>
            <a:ext cx="8637588" cy="1373188"/>
          </a:xfrm>
        </p:spPr>
        <p:txBody>
          <a:bodyPr/>
          <a:lstStyle/>
          <a:p>
            <a:r>
              <a:rPr lang="es-ES" sz="2800"/>
              <a:t>RESUMEN DE LAS CARACTERÍSTICAS</a:t>
            </a:r>
            <a:br>
              <a:rPr lang="es-ES" sz="2800"/>
            </a:br>
            <a:r>
              <a:rPr lang="es-ES" sz="2800"/>
              <a:t> PERSONALES DE LOS EMPLEADOS </a:t>
            </a:r>
            <a:br>
              <a:rPr lang="es-ES" sz="2800"/>
            </a:br>
            <a:r>
              <a:rPr lang="es-ES" sz="2800"/>
              <a:t>EN LOS SECTORES PÚBLICO Y PRIVADO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b="1"/>
              <a:t>UNIVERSO GENERAL (TODOS LOS TRABAJADORES</a:t>
            </a:r>
            <a:r>
              <a:rPr lang="es-ES" sz="240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Los servidores públicos poseen más años de estudio y tienen más edad; mayor porcentaje  de hombres en el sector privado; número de horas trabajadas es mayor para privados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s-ES" sz="2400" b="1"/>
              <a:t>UNIVERSO PARTICULAR (SOLAMENTE DIRIGENTES)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Años de estudio iguales para ambos sectores; edad media mayor para servidores públicos; mujeres tienen mayor oportunidad de ocupar cargos gerenciales en el sector privado; número de horas trabajadas es mayor para gerentes privados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811463" y="1397000"/>
          <a:ext cx="3519487" cy="4064000"/>
        </p:xfrm>
        <a:graphic>
          <a:graphicData uri="http://schemas.openxmlformats.org/presentationml/2006/ole">
            <p:oleObj spid="_x0000_s20486" name="Document" r:id="rId3" imgW="6235200" imgH="7199640" progId="Word.Document.8">
              <p:embed/>
            </p:oleObj>
          </a:graphicData>
        </a:graphic>
      </p:graphicFrame>
      <p:graphicFrame>
        <p:nvGraphicFramePr>
          <p:cNvPr id="20500" name="Object 20"/>
          <p:cNvGraphicFramePr>
            <a:graphicFrameLocks noChangeAspect="1"/>
          </p:cNvGraphicFramePr>
          <p:nvPr/>
        </p:nvGraphicFramePr>
        <p:xfrm>
          <a:off x="1371600" y="1371600"/>
          <a:ext cx="6451600" cy="5308600"/>
        </p:xfrm>
        <a:graphic>
          <a:graphicData uri="http://schemas.openxmlformats.org/presentationml/2006/ole">
            <p:oleObj spid="_x0000_s20500" name="Document" r:id="rId4" imgW="6440760" imgH="5305320" progId="Word.Document.8">
              <p:embed/>
            </p:oleObj>
          </a:graphicData>
        </a:graphic>
      </p:graphicFrame>
      <p:sp>
        <p:nvSpPr>
          <p:cNvPr id="20501" name="Rectangle 21"/>
          <p:cNvSpPr>
            <a:spLocks noGrp="1" noChangeArrowheads="1"/>
          </p:cNvSpPr>
          <p:nvPr>
            <p:ph type="title"/>
          </p:nvPr>
        </p:nvSpPr>
        <p:spPr>
          <a:xfrm>
            <a:off x="533400" y="396875"/>
            <a:ext cx="8229600" cy="822325"/>
          </a:xfrm>
        </p:spPr>
        <p:txBody>
          <a:bodyPr/>
          <a:lstStyle/>
          <a:p>
            <a:r>
              <a:rPr lang="es-ES" sz="2400" b="1"/>
              <a:t>DIFERENCIALES DE SALARIOS SIN CONTROL PARA LAS CARACTERÍSTICAS PERSONALES (EN %)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2725"/>
            <a:ext cx="7772400" cy="1006475"/>
          </a:xfrm>
        </p:spPr>
        <p:txBody>
          <a:bodyPr/>
          <a:lstStyle/>
          <a:p>
            <a:r>
              <a:rPr lang="es-ES" sz="2000" b="1"/>
              <a:t>DIFERENCIALES DE SALARIOS CON CONTROL PARA LAS CARACTERÍSTICAS PERSONALES (EN %) </a:t>
            </a:r>
            <a:br>
              <a:rPr lang="es-ES" sz="2000" b="1"/>
            </a:br>
            <a:r>
              <a:rPr lang="es-ES" sz="2000" b="1"/>
              <a:t>(CONTROLES PARA EDAD, EDUCACIÓN Y SEXO)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206500" y="1600200"/>
          <a:ext cx="6032500" cy="4940300"/>
        </p:xfrm>
        <a:graphic>
          <a:graphicData uri="http://schemas.openxmlformats.org/presentationml/2006/ole">
            <p:oleObj spid="_x0000_s22531" name="Document" r:id="rId3" imgW="6379200" imgH="52293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7688"/>
            <a:ext cx="7772400" cy="519112"/>
          </a:xfrm>
        </p:spPr>
        <p:txBody>
          <a:bodyPr/>
          <a:lstStyle/>
          <a:p>
            <a:r>
              <a:rPr lang="es-ES" sz="2800"/>
              <a:t>ANÁLISIS DE LOS RESULTADOS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s-ES" sz="2800"/>
              <a:t>Clasificación de los salarios relativos asociada a la distribución del ingreso (y no al desarrollo económico)</a:t>
            </a:r>
          </a:p>
          <a:p>
            <a:pPr marL="533400" indent="-533400">
              <a:lnSpc>
                <a:spcPct val="90000"/>
              </a:lnSpc>
            </a:pPr>
            <a:r>
              <a:rPr lang="es-ES" sz="2800"/>
              <a:t>Países en los que los salarios relativos son elevados y el diferencial público / privado es negativo (Bolivia, México y Ecuador):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diferencia en la muestra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concentración del ingreso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falta de recursos, restricciones políticas, ventajas adicionales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la política salarial practicada en el sector privado no es un parámetro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7688"/>
            <a:ext cx="7772400" cy="519112"/>
          </a:xfrm>
        </p:spPr>
        <p:txBody>
          <a:bodyPr/>
          <a:lstStyle/>
          <a:p>
            <a:r>
              <a:rPr lang="es-ES" sz="2800"/>
              <a:t>ANÁLISIS DE LOS RESULTADOS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s-ES" sz="2800"/>
              <a:t>Brasil: salario relativo razonable y diferencial público / privado positivo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otros estudios afirman lo mismo</a:t>
            </a:r>
          </a:p>
          <a:p>
            <a:pPr marL="533400" indent="-533400">
              <a:lnSpc>
                <a:spcPct val="90000"/>
              </a:lnSpc>
            </a:pPr>
            <a:endParaRPr lang="es-ES" sz="2800"/>
          </a:p>
          <a:p>
            <a:pPr marL="533400" indent="-533400">
              <a:lnSpc>
                <a:spcPct val="90000"/>
              </a:lnSpc>
            </a:pPr>
            <a:r>
              <a:rPr lang="es-ES" sz="2800"/>
              <a:t>Chile: salario relativo razonable y diferencial público / privado negativo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concentración del ingreso</a:t>
            </a:r>
          </a:p>
          <a:p>
            <a:pPr marL="533400" indent="-533400">
              <a:lnSpc>
                <a:spcPct val="90000"/>
              </a:lnSpc>
            </a:pPr>
            <a:endParaRPr lang="es-ES" sz="2800"/>
          </a:p>
          <a:p>
            <a:pPr marL="533400" indent="-533400">
              <a:lnSpc>
                <a:spcPct val="90000"/>
              </a:lnSpc>
            </a:pPr>
            <a:r>
              <a:rPr lang="es-ES" sz="2800"/>
              <a:t>Argentina: salario relativo bajo y diferencial público / privado positivo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diferencia entre muestras y ventajas personales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situación precaria del mercado de trabajo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7688"/>
            <a:ext cx="7772400" cy="519112"/>
          </a:xfrm>
        </p:spPr>
        <p:txBody>
          <a:bodyPr/>
          <a:lstStyle/>
          <a:p>
            <a:r>
              <a:rPr lang="es-ES" sz="2800"/>
              <a:t>ANÁLISIS DE LOS RESULTADOS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3340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s-ES" sz="2800"/>
              <a:t>Países en los que no fue posible calcular el diferencial de salarios: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Perú: salarios relativos elevados (apenas Legislativo y Judicial)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Colombia: salarios relativos razonables, elevada participación de beneficios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República Dominicana y Costa Rica: salarios relativos medianos, ingreso mejor distribuido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Inglaterra, Estados Unidos y España: salarios relativos bajos, baja concentración del ingreso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Venezuela: salarios relativos reducidos, mayor concentración del ingreso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9325"/>
            <a:ext cx="7772400" cy="962025"/>
          </a:xfrm>
        </p:spPr>
        <p:txBody>
          <a:bodyPr/>
          <a:lstStyle/>
          <a:p>
            <a:r>
              <a:rPr lang="es-ES" sz="3600"/>
              <a:t>OBJETIVOS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/>
          <a:lstStyle/>
          <a:p>
            <a:r>
              <a:rPr lang="es-ES" sz="2400" b="1"/>
              <a:t>COMPARAR Y ANALIZAR LOS SALARIOS DEVENGADOS POR LOS ALTOS DIRIGENTES EN EL SECTOR PÚBLICO  EN AMÉRICA LATINA</a:t>
            </a:r>
          </a:p>
          <a:p>
            <a:endParaRPr lang="es-ES" sz="2400" b="1"/>
          </a:p>
          <a:p>
            <a:r>
              <a:rPr lang="es-ES" sz="2400" b="1"/>
              <a:t>DISCUTIR LAS REGLAS DE FORMACIÓN DE LOS SALARIOS Y LAS CARACTERÍSTICAS DE LA ESTRUCTURA SALARIAL</a:t>
            </a:r>
          </a:p>
          <a:p>
            <a:endParaRPr lang="es-ES" sz="2400" b="1"/>
          </a:p>
          <a:p>
            <a:r>
              <a:rPr lang="es-ES" sz="2400" b="1"/>
              <a:t>SUGERIR MEJORÍAS PARA EL PERFECCIONAMIENTO DE ESTA ESTRUCTURA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9625"/>
            <a:ext cx="7772400" cy="1552575"/>
          </a:xfrm>
        </p:spPr>
        <p:txBody>
          <a:bodyPr/>
          <a:lstStyle/>
          <a:p>
            <a:r>
              <a:rPr lang="es-ES" sz="2400" b="1"/>
              <a:t>EN GENERAL, LAS DIFERENCIAS ENTRE LOS SALARIOS PAGADOS A LOS DIRIGENTES DE LOS SECTORES PÚBLICO Y PRIVADO PUEDEN SER EXPLICADAS POR: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7772400" cy="3429000"/>
          </a:xfrm>
        </p:spPr>
        <p:txBody>
          <a:bodyPr/>
          <a:lstStyle/>
          <a:p>
            <a:r>
              <a:rPr lang="es-ES" sz="2800"/>
              <a:t>Restricciones de orden fiscal o político</a:t>
            </a:r>
          </a:p>
          <a:p>
            <a:r>
              <a:rPr lang="es-ES" sz="2800"/>
              <a:t>Existencia de otras ventajas y preferencias personales</a:t>
            </a:r>
          </a:p>
          <a:p>
            <a:r>
              <a:rPr lang="es-ES" sz="2800"/>
              <a:t>Poder de negociación reducido (improbable)</a:t>
            </a:r>
          </a:p>
          <a:p>
            <a:r>
              <a:rPr lang="es-ES" sz="2800"/>
              <a:t>Ausencia de correlación entre la política salarial definida para los dirigentes públicos y la establecida para los gerentes privados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2750"/>
            <a:ext cx="7772400" cy="1187450"/>
          </a:xfrm>
        </p:spPr>
        <p:txBody>
          <a:bodyPr/>
          <a:lstStyle/>
          <a:p>
            <a:r>
              <a:rPr lang="es-ES" sz="2400" b="1"/>
              <a:t>FACTORES QUE CONTRIBUYEN PARA LA DEFINICIÓN DEL SALARIO MEDIO DE LOS SERVIDORES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b="1"/>
              <a:t>Disponibilidad de recursos fiscales</a:t>
            </a:r>
          </a:p>
          <a:p>
            <a:pPr>
              <a:lnSpc>
                <a:spcPct val="90000"/>
              </a:lnSpc>
            </a:pPr>
            <a:r>
              <a:rPr lang="es-ES" sz="2400" b="1"/>
              <a:t>Participación de recursos fiscales oriundos de otros gobiernos en el ingreso de una localidad</a:t>
            </a:r>
          </a:p>
          <a:p>
            <a:pPr>
              <a:lnSpc>
                <a:spcPct val="90000"/>
              </a:lnSpc>
            </a:pPr>
            <a:r>
              <a:rPr lang="es-ES" sz="2400" b="1"/>
              <a:t>Asimetría de informaciones</a:t>
            </a:r>
          </a:p>
          <a:p>
            <a:pPr>
              <a:lnSpc>
                <a:spcPct val="90000"/>
              </a:lnSpc>
            </a:pPr>
            <a:r>
              <a:rPr lang="es-ES" sz="2400" b="1"/>
              <a:t>Condiciones del mercado de trabajo local</a:t>
            </a:r>
          </a:p>
          <a:p>
            <a:pPr>
              <a:lnSpc>
                <a:spcPct val="90000"/>
              </a:lnSpc>
            </a:pPr>
            <a:r>
              <a:rPr lang="es-ES" sz="2400" b="1"/>
              <a:t>Evolución del costo de la vida</a:t>
            </a:r>
          </a:p>
          <a:p>
            <a:pPr>
              <a:lnSpc>
                <a:spcPct val="90000"/>
              </a:lnSpc>
            </a:pPr>
            <a:r>
              <a:rPr lang="es-ES" sz="2400" b="1"/>
              <a:t>Poder de negociación: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Presiones políticas de los grupos próximos al núcleo decisorio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Relevancia de las funciones desempeñadas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Número de electores y familiares en las categorías más numerosas y organizadas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471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s-ES" sz="2800"/>
              <a:t>Reducir el número de componentes salariales (uno fijo y otro asociado a la remuneración variable, si ésta existe) </a:t>
            </a:r>
          </a:p>
          <a:p>
            <a:r>
              <a:rPr lang="es-ES" sz="2800"/>
              <a:t>Incorporación de los beneficios a los salarios; mayor transparencia</a:t>
            </a:r>
          </a:p>
          <a:p>
            <a:r>
              <a:rPr lang="es-ES" sz="2800">
                <a:latin typeface="Arial" pitchFamily="34" charset="0"/>
              </a:rPr>
              <a:t>La existencia de reglas salariales más flexibles requiere de la definición de reglas y controles muy claros para su aplicación</a:t>
            </a:r>
            <a:endParaRPr lang="es-ES" sz="2800"/>
          </a:p>
          <a:p>
            <a:r>
              <a:rPr lang="es-ES" sz="2800"/>
              <a:t>Aumento de la amplitud salarial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471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s-ES"/>
              <a:t>La remuneración de los servidores, desde el punto de vista individual, debe tener una correlación satisfactoria con:</a:t>
            </a:r>
          </a:p>
          <a:p>
            <a:pPr lvl="1">
              <a:buFont typeface="Wingdings" pitchFamily="2" charset="2"/>
              <a:buChar char="Ø"/>
            </a:pPr>
            <a:r>
              <a:rPr lang="es-ES" sz="3200"/>
              <a:t> Atribuciones de los servidores</a:t>
            </a:r>
          </a:p>
          <a:p>
            <a:pPr lvl="1">
              <a:buFont typeface="Wingdings" pitchFamily="2" charset="2"/>
              <a:buChar char="Ø"/>
            </a:pPr>
            <a:r>
              <a:rPr lang="es-ES" sz="3200"/>
              <a:t> Responsabilidades inherentes al cargo</a:t>
            </a:r>
          </a:p>
          <a:p>
            <a:pPr lvl="1">
              <a:buFont typeface="Wingdings" pitchFamily="2" charset="2"/>
              <a:buChar char="Ø"/>
            </a:pPr>
            <a:r>
              <a:rPr lang="es-ES" sz="3200"/>
              <a:t> Competencias requeridas</a:t>
            </a:r>
          </a:p>
          <a:p>
            <a:pPr lvl="1">
              <a:buFont typeface="Wingdings" pitchFamily="2" charset="2"/>
              <a:buChar char="Ø"/>
            </a:pPr>
            <a:r>
              <a:rPr lang="es-ES" sz="3200"/>
              <a:t> Desempeño de los servidores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471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b="1"/>
              <a:t>Para asociar el salario a las atribuciones y competencias, es necesario:</a:t>
            </a:r>
          </a:p>
          <a:p>
            <a:pPr>
              <a:lnSpc>
                <a:spcPct val="90000"/>
              </a:lnSpc>
            </a:pPr>
            <a:endParaRPr lang="es-ES" sz="2400" b="1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Reducir el número de componentes salariales (incluyendo beneficios) de modo a tornar comprensible y transparente</a:t>
            </a:r>
            <a:r>
              <a:rPr lang="es-ES" sz="2400" b="1">
                <a:latin typeface="Arial" pitchFamily="34" charset="0"/>
              </a:rPr>
              <a:t> </a:t>
            </a:r>
            <a:r>
              <a:rPr lang="es-ES" sz="2400" b="1"/>
              <a:t>la estructura salarial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Reorganizar la jerarquía salarial; recomponer gradualmente los salarios de los cargos de jefatura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Reducir la resistencia de la sociedad a los aumentos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7471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Para asociar el salario a las atribuciones y competencias, es necesario:</a:t>
            </a:r>
          </a:p>
          <a:p>
            <a:pPr>
              <a:lnSpc>
                <a:spcPct val="90000"/>
              </a:lnSpc>
            </a:pPr>
            <a:endParaRPr lang="es-ES" sz="2800"/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/>
              <a:t>Evaluar la necesidad de recomposición salarial, a través de: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b="1"/>
              <a:t>estudio previo de la valoración relativa de los cargos, de acuerdo con las atribuciones y competencias necesarias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b="1"/>
              <a:t>comparación con las remuneraciones pagadas a cargos equivalentes en el sector privado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b="1"/>
              <a:t>levantamiento de las demás ventajas monetarias y no monetarias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1116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Implantación de la política envuelve negociaciones y resultados que pueden ser diferentes de los esperados; sin embargo, podrán generar mayor envolvimiento de los servidores</a:t>
            </a:r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r>
              <a:rPr lang="es-ES" sz="2800"/>
              <a:t>Es fundamental tener una directriz de política que considere las atribuciones, responsabilidades, competencias, desempeño, remuneración en mercados alternativos, costo de la vida, así como ventajas monetarias y no monetarias en la definición de los salarios</a:t>
            </a:r>
            <a:endParaRPr lang="es-ES" sz="2800" b="1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256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Se debe asociar un componente de la remuneración al desempeño, para compensar de forma apropiada a los que presenten mejor rendimiento</a:t>
            </a:r>
          </a:p>
          <a:p>
            <a:pPr>
              <a:lnSpc>
                <a:spcPct val="90000"/>
              </a:lnSpc>
            </a:pPr>
            <a:r>
              <a:rPr lang="es-ES" sz="2800"/>
              <a:t>Aspectos positivos (evaluación individual)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Posibilidad de responsabilizar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Mayor estímulo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Vínculo entre una parte de los gastos y los resultados</a:t>
            </a:r>
          </a:p>
          <a:p>
            <a:pPr>
              <a:lnSpc>
                <a:spcPct val="90000"/>
              </a:lnSpc>
            </a:pPr>
            <a:r>
              <a:rPr lang="es-ES" sz="2800"/>
              <a:t>Aspectos negativos (evaluación individual)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Dificultad para establecer criterios objetivos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Oscilaciones salariales inhiben evaluación justa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Resistencia socio-cultural a la evaluación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876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r>
              <a:rPr lang="es-ES"/>
              <a:t>Alternativa: aplicación de evaluaciones para grupos u organizaciones</a:t>
            </a:r>
          </a:p>
          <a:p>
            <a:endParaRPr lang="es-ES"/>
          </a:p>
          <a:p>
            <a:pPr lvl="1">
              <a:buFont typeface="Wingdings" pitchFamily="2" charset="2"/>
              <a:buChar char="Ø"/>
            </a:pPr>
            <a:r>
              <a:rPr lang="es-ES"/>
              <a:t>Evaluación no es personalizada</a:t>
            </a:r>
          </a:p>
          <a:p>
            <a:pPr lvl="1">
              <a:buFont typeface="Wingdings" pitchFamily="2" charset="2"/>
              <a:buChar char="Ø"/>
            </a:pPr>
            <a:r>
              <a:rPr lang="es-ES"/>
              <a:t>Privilegio al trabajo en grupo</a:t>
            </a:r>
          </a:p>
          <a:p>
            <a:pPr lvl="1">
              <a:buFont typeface="Wingdings" pitchFamily="2" charset="2"/>
              <a:buChar char="Ø"/>
            </a:pPr>
            <a:r>
              <a:rPr lang="es-ES"/>
              <a:t>Refuerzo del papel de los gerentes como líderes de equipo</a:t>
            </a:r>
          </a:p>
          <a:p>
            <a:pPr lvl="1">
              <a:buFont typeface="Wingdings" pitchFamily="2" charset="2"/>
              <a:buChar char="Ø"/>
            </a:pPr>
            <a:r>
              <a:rPr lang="es-ES"/>
              <a:t>Solución de la dicotomía entre la necesidad de uniformar reglas y de flexibilizar para premiar desempeños distintos: bono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876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La organización debe poseer metas claras, objetivas y mensurables</a:t>
            </a:r>
          </a:p>
          <a:p>
            <a:pPr>
              <a:lnSpc>
                <a:spcPct val="90000"/>
              </a:lnSpc>
            </a:pPr>
            <a:r>
              <a:rPr lang="es-ES" sz="2800"/>
              <a:t>Debe comenzar con un proyecto piloto, con indicadores simples</a:t>
            </a:r>
          </a:p>
          <a:p>
            <a:pPr>
              <a:lnSpc>
                <a:spcPct val="90000"/>
              </a:lnSpc>
            </a:pPr>
            <a:r>
              <a:rPr lang="es-ES" sz="2800"/>
              <a:t>Contrato de gestión</a:t>
            </a:r>
          </a:p>
          <a:p>
            <a:pPr>
              <a:lnSpc>
                <a:spcPct val="90000"/>
              </a:lnSpc>
            </a:pPr>
            <a:r>
              <a:rPr lang="es-ES" sz="2800"/>
              <a:t>Participación porcentual del bono en la remuneración debe ser reducida</a:t>
            </a:r>
          </a:p>
          <a:p>
            <a:pPr>
              <a:lnSpc>
                <a:spcPct val="90000"/>
              </a:lnSpc>
            </a:pPr>
            <a:r>
              <a:rPr lang="es-ES" sz="2800"/>
              <a:t>El pago de bonos debe ser eventual </a:t>
            </a:r>
          </a:p>
          <a:p>
            <a:pPr>
              <a:lnSpc>
                <a:spcPct val="90000"/>
              </a:lnSpc>
            </a:pPr>
            <a:r>
              <a:rPr lang="es-ES" sz="2800"/>
              <a:t>Evaluación del desempeño institucional asociada al salario, e individual asociada a la progresión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93688"/>
            <a:ext cx="8637588" cy="1190625"/>
          </a:xfrm>
        </p:spPr>
        <p:txBody>
          <a:bodyPr/>
          <a:lstStyle/>
          <a:p>
            <a:r>
              <a:rPr lang="es-ES" sz="3600"/>
              <a:t>PAÍSES QUE INTEGRAN EL LEVANTAMIENTO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981200"/>
            <a:ext cx="3505200" cy="34290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s-ES" b="1"/>
              <a:t>Argentina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b="1"/>
              <a:t>Bolivia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b="1"/>
              <a:t>Brasil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b="1"/>
              <a:t>Chile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b="1"/>
              <a:t>Colombia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b="1"/>
              <a:t>Costa Rica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b="1"/>
              <a:t>Ecuador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03650" y="1989138"/>
            <a:ext cx="4800600" cy="350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kumimoji="0" lang="es-ES" sz="3200" b="1">
                <a:latin typeface="Tahoma" pitchFamily="34" charset="0"/>
              </a:rPr>
              <a:t>España</a:t>
            </a:r>
          </a:p>
          <a:p>
            <a:pPr algn="l"/>
            <a:r>
              <a:rPr kumimoji="0" lang="es-ES" sz="3200" b="1">
                <a:latin typeface="Tahoma" pitchFamily="34" charset="0"/>
              </a:rPr>
              <a:t>Estados Unidos</a:t>
            </a:r>
          </a:p>
          <a:p>
            <a:pPr algn="l"/>
            <a:r>
              <a:rPr kumimoji="0" lang="es-ES" sz="3200" b="1">
                <a:latin typeface="Tahoma" pitchFamily="34" charset="0"/>
              </a:rPr>
              <a:t>Inglaterra</a:t>
            </a:r>
          </a:p>
          <a:p>
            <a:pPr algn="l"/>
            <a:r>
              <a:rPr kumimoji="0" lang="es-ES" sz="3200" b="1">
                <a:latin typeface="Tahoma" pitchFamily="34" charset="0"/>
              </a:rPr>
              <a:t>México</a:t>
            </a:r>
          </a:p>
          <a:p>
            <a:pPr algn="l"/>
            <a:r>
              <a:rPr kumimoji="0" lang="es-ES" sz="3200" b="1">
                <a:latin typeface="Tahoma" pitchFamily="34" charset="0"/>
              </a:rPr>
              <a:t>Perú</a:t>
            </a:r>
          </a:p>
          <a:p>
            <a:pPr algn="l"/>
            <a:r>
              <a:rPr kumimoji="0" lang="es-ES" sz="3200" b="1">
                <a:latin typeface="Tahoma" pitchFamily="34" charset="0"/>
              </a:rPr>
              <a:t>República Dominicana</a:t>
            </a:r>
          </a:p>
          <a:p>
            <a:pPr algn="l"/>
            <a:r>
              <a:rPr kumimoji="0" lang="es-ES" sz="3200" b="1">
                <a:latin typeface="Tahoma" pitchFamily="34" charset="0"/>
              </a:rPr>
              <a:t>Venezuela</a:t>
            </a:r>
            <a:endParaRPr kumimoji="0" lang="en-US" sz="32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876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Aumentos salariales y bono deben seguir programación presupuestaria realista</a:t>
            </a:r>
          </a:p>
          <a:p>
            <a:pPr>
              <a:lnSpc>
                <a:spcPct val="90000"/>
              </a:lnSpc>
            </a:pPr>
            <a:r>
              <a:rPr lang="es-ES" sz="2800"/>
              <a:t>Eliminación de reajustes automáticos (por ej., vinculados al tiempo de servicio) debe ser gradual y sustituida por otros mecanismos vinculados a la evaluación</a:t>
            </a:r>
          </a:p>
          <a:p>
            <a:pPr>
              <a:lnSpc>
                <a:spcPct val="90000"/>
              </a:lnSpc>
            </a:pPr>
            <a:r>
              <a:rPr lang="es-ES" sz="2800"/>
              <a:t>Se deben crear límites legales para expansión exagerada de los salarios y gastos con personal</a:t>
            </a:r>
          </a:p>
          <a:p>
            <a:pPr>
              <a:lnSpc>
                <a:spcPct val="90000"/>
              </a:lnSpc>
            </a:pPr>
            <a:r>
              <a:rPr lang="es-ES" sz="2800"/>
              <a:t>Disponibilidad de informaciones para el proceso decisorio</a:t>
            </a:r>
          </a:p>
          <a:p>
            <a:pPr>
              <a:lnSpc>
                <a:spcPct val="90000"/>
              </a:lnSpc>
            </a:pPr>
            <a:r>
              <a:rPr lang="es-ES" sz="2800"/>
              <a:t>Consolidación de la legislación referente a la gestión de recursos humanos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876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La práctica de salarios competitivos es fundamental para garantizar la atracción y permanencia de los servidores públicos</a:t>
            </a:r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endParaRPr lang="es-ES"/>
          </a:p>
          <a:p>
            <a:pPr>
              <a:lnSpc>
                <a:spcPct val="90000"/>
              </a:lnSpc>
            </a:pPr>
            <a:r>
              <a:rPr lang="es-ES"/>
              <a:t>Sin embargo, para estimular el desempeño, otras medidas también son necesarias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876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ES" sz="2800"/>
              <a:t>Estímulos positivos al desempeño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b="1"/>
              <a:t>Mecanismos de evaluación asociados a la capacitación y progresión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b="1"/>
              <a:t>Envolvimiento de los gerentes en el desarrollo profesional de los subordinados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b="1"/>
              <a:t>Gratificaciones asociadas a la actuación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b="1"/>
              <a:t>Discusión de las metas con el equipo</a:t>
            </a:r>
            <a:endParaRPr lang="es-ES" sz="1800"/>
          </a:p>
          <a:p>
            <a:pPr>
              <a:lnSpc>
                <a:spcPct val="90000"/>
              </a:lnSpc>
            </a:pPr>
            <a:r>
              <a:rPr lang="es-ES" sz="2800"/>
              <a:t>Estímulos negativos al desempeño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b="1"/>
              <a:t>Posibilidad de cobrar resultados y dimitir personas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s-ES" b="1"/>
              <a:t>Creación de mecanismos punitivos efectivamente aplicables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8763"/>
            <a:ext cx="7772400" cy="579437"/>
          </a:xfrm>
        </p:spPr>
        <p:txBody>
          <a:bodyPr/>
          <a:lstStyle/>
          <a:p>
            <a:r>
              <a:rPr lang="es-ES" sz="3200"/>
              <a:t>RECOMENDACIONES DE POLÍTICAS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es-ES" sz="2800" b="1"/>
          </a:p>
          <a:p>
            <a:pPr>
              <a:buFontTx/>
              <a:buChar char="•"/>
            </a:pPr>
            <a:r>
              <a:rPr lang="es-ES" sz="2800"/>
              <a:t>EL PAPEL DE LOS GERENTES ES FUNDAMENTAL PARA ALCANZAR LOS RESULTADOS DESEADOS; DEBEN SER CAPACITADOS PARA QUE ACTÚEN COMO LÍDERES</a:t>
            </a:r>
          </a:p>
          <a:p>
            <a:pPr>
              <a:buFontTx/>
              <a:buChar char="•"/>
            </a:pPr>
            <a:endParaRPr lang="es-ES" sz="2800"/>
          </a:p>
          <a:p>
            <a:pPr>
              <a:buFontTx/>
              <a:buChar char="•"/>
            </a:pPr>
            <a:r>
              <a:rPr lang="es-ES" sz="2800"/>
              <a:t>UNA POLÍTICA DE REMUNERACIÓN ADECUADA PARA ESTE GRUPO ES UN REQUISITO PARA EL ÉXITO DE LAS ORGANIZACIONES PÚBLICAS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381000" y="1371600"/>
          <a:ext cx="8458200" cy="5181600"/>
        </p:xfrm>
        <a:graphic>
          <a:graphicData uri="http://schemas.openxmlformats.org/presentationml/2006/ole">
            <p:oleObj spid="_x0000_s88066" name="Document" r:id="rId3" imgW="11796120" imgH="6527160" progId="Word.Document.8">
              <p:embed/>
            </p:oleObj>
          </a:graphicData>
        </a:graphic>
      </p:graphicFrame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68275"/>
            <a:ext cx="7772400" cy="822325"/>
          </a:xfrm>
        </p:spPr>
        <p:txBody>
          <a:bodyPr/>
          <a:lstStyle/>
          <a:p>
            <a:r>
              <a:rPr lang="es-ES" sz="2400" b="1"/>
              <a:t>RESUMEN DE LOS RESULTADOS</a:t>
            </a:r>
            <a:br>
              <a:rPr lang="es-ES" sz="2400" b="1"/>
            </a:br>
            <a:r>
              <a:rPr lang="es-ES" sz="2400" b="1"/>
              <a:t> DE LOS DIFERENCIALES DE SALARIOS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93688"/>
            <a:ext cx="8637588" cy="1190625"/>
          </a:xfrm>
        </p:spPr>
        <p:txBody>
          <a:bodyPr/>
          <a:lstStyle/>
          <a:p>
            <a:r>
              <a:rPr lang="es-ES" sz="3600"/>
              <a:t>METODOLOGÍA DE ANÁLISIS DE LOS NIVELES SALARIALES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s-ES" sz="2000" b="1"/>
          </a:p>
          <a:p>
            <a:pPr>
              <a:lnSpc>
                <a:spcPct val="90000"/>
              </a:lnSpc>
            </a:pPr>
            <a:r>
              <a:rPr lang="es-ES" sz="2400" b="1"/>
              <a:t>COMPARACIÓN ENTRE LOS SALARIOS RELATIVOS DE LOS DIRIGENTES DE CADA PAÍS</a:t>
            </a:r>
          </a:p>
          <a:p>
            <a:pPr>
              <a:lnSpc>
                <a:spcPct val="90000"/>
              </a:lnSpc>
            </a:pPr>
            <a:endParaRPr lang="es-ES" sz="2400" b="1"/>
          </a:p>
          <a:p>
            <a:pPr>
              <a:lnSpc>
                <a:spcPct val="90000"/>
              </a:lnSpc>
            </a:pPr>
            <a:r>
              <a:rPr lang="es-ES" sz="2400" b="1"/>
              <a:t>DOS FORMAS DE CÁLCULO:</a:t>
            </a:r>
          </a:p>
          <a:p>
            <a:pPr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s-ES" sz="2400" b="1"/>
              <a:t>a través de los datos suministrados por los representantes de los gobiernos de los propios países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 sz="2400" b="1"/>
              <a:t>a través de los datos de las encuestas de hogares de los institutos de estadística de los países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293688"/>
            <a:ext cx="8637588" cy="1190625"/>
          </a:xfrm>
        </p:spPr>
        <p:txBody>
          <a:bodyPr/>
          <a:lstStyle/>
          <a:p>
            <a:r>
              <a:rPr lang="es-ES" sz="3600"/>
              <a:t>INFORMACIONES SOLICITADAS</a:t>
            </a:r>
            <a:br>
              <a:rPr lang="es-ES" sz="3600"/>
            </a:br>
            <a:r>
              <a:rPr lang="es-ES" sz="3600"/>
              <a:t> A LOS PAÍSES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2400" b="1"/>
          </a:p>
          <a:p>
            <a:r>
              <a:rPr lang="es-ES" sz="2400" b="1"/>
              <a:t>Denominación de los niveles jerárquicos</a:t>
            </a:r>
          </a:p>
          <a:p>
            <a:r>
              <a:rPr lang="es-ES" sz="2400" b="1"/>
              <a:t>Valores de los salarios directos, eventuales e indirectos</a:t>
            </a:r>
          </a:p>
          <a:p>
            <a:r>
              <a:rPr lang="es-ES" sz="2400" b="1"/>
              <a:t>Componentes de la estructura salarial</a:t>
            </a:r>
          </a:p>
          <a:p>
            <a:r>
              <a:rPr lang="es-ES" sz="2400" b="1"/>
              <a:t>Reglas de cálculo de estos componentes</a:t>
            </a:r>
          </a:p>
          <a:p>
            <a:r>
              <a:rPr lang="es-ES" sz="2400" b="1"/>
              <a:t>Beneficios indirectos (no monetarios)</a:t>
            </a:r>
          </a:p>
          <a:p>
            <a:r>
              <a:rPr lang="es-ES" sz="2400" b="1"/>
              <a:t>Reglas de tributación</a:t>
            </a:r>
          </a:p>
          <a:p>
            <a:r>
              <a:rPr lang="es-ES" sz="2400" b="1"/>
              <a:t>Reglas de jubilación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8350"/>
            <a:ext cx="7772400" cy="914400"/>
          </a:xfrm>
        </p:spPr>
        <p:txBody>
          <a:bodyPr/>
          <a:lstStyle/>
          <a:p>
            <a:r>
              <a:rPr lang="es-ES" sz="2800"/>
              <a:t>CARACTERÍSTICAS OBSERVADAS EN LA ESTRUCTURA SALARIAL DE CADA PAÍS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 b="1"/>
              <a:t>Número excesivo de parcelas salariales (para posibilitar reajustes sectoriales)</a:t>
            </a:r>
          </a:p>
          <a:p>
            <a:pPr>
              <a:lnSpc>
                <a:spcPct val="90000"/>
              </a:lnSpc>
            </a:pPr>
            <a:r>
              <a:rPr lang="es-ES" sz="2400" b="1"/>
              <a:t>Adopción diseminada de beneficios </a:t>
            </a:r>
          </a:p>
          <a:p>
            <a:pPr>
              <a:lnSpc>
                <a:spcPct val="90000"/>
              </a:lnSpc>
            </a:pPr>
            <a:r>
              <a:rPr lang="es-ES" sz="2400" b="1"/>
              <a:t>Ausencia de jerarquía salarial (8 países, 25% de las situaciones susceptibles de análisis); no presentaron problemas: BOL, BR, CR, EC, EUA y VEN</a:t>
            </a:r>
          </a:p>
          <a:p>
            <a:pPr>
              <a:lnSpc>
                <a:spcPct val="90000"/>
              </a:lnSpc>
            </a:pPr>
            <a:r>
              <a:rPr lang="es-ES" sz="2400" b="1"/>
              <a:t>Amplitud salarial reducida o negativa</a:t>
            </a:r>
          </a:p>
          <a:p>
            <a:pPr>
              <a:lnSpc>
                <a:spcPct val="90000"/>
              </a:lnSpc>
            </a:pPr>
            <a:r>
              <a:rPr lang="es-ES" sz="2400" b="1"/>
              <a:t>Salarios más altos en el Poder Judicial (considerando beneficios, también en el Poder Legislativo)</a:t>
            </a:r>
          </a:p>
          <a:p>
            <a:pPr>
              <a:lnSpc>
                <a:spcPct val="90000"/>
              </a:lnSpc>
            </a:pPr>
            <a:r>
              <a:rPr lang="es-ES" sz="2400" b="1"/>
              <a:t>Ausencia de mecanismos de evaluación asociados al desempeño</a:t>
            </a:r>
            <a:endParaRPr lang="es-E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1444625" y="1308100"/>
            <a:ext cx="6508750" cy="465137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1444625" y="5959475"/>
            <a:ext cx="65087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1444625" y="4630738"/>
            <a:ext cx="65087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78" name="Line 6"/>
          <p:cNvSpPr>
            <a:spLocks noChangeShapeType="1"/>
          </p:cNvSpPr>
          <p:nvPr/>
        </p:nvSpPr>
        <p:spPr bwMode="auto">
          <a:xfrm>
            <a:off x="1444625" y="3965575"/>
            <a:ext cx="65087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79" name="Line 7"/>
          <p:cNvSpPr>
            <a:spLocks noChangeShapeType="1"/>
          </p:cNvSpPr>
          <p:nvPr/>
        </p:nvSpPr>
        <p:spPr bwMode="auto">
          <a:xfrm>
            <a:off x="1444625" y="3302000"/>
            <a:ext cx="65087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>
            <a:off x="1444625" y="2638425"/>
            <a:ext cx="65087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>
            <a:off x="1444625" y="1973263"/>
            <a:ext cx="65087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1444625" y="1308100"/>
            <a:ext cx="65087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1444625" y="1308100"/>
            <a:ext cx="6508750" cy="4651375"/>
          </a:xfrm>
          <a:prstGeom prst="rect">
            <a:avLst/>
          </a:prstGeom>
          <a:noFill/>
          <a:ln w="11113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1595438" y="5294313"/>
            <a:ext cx="200025" cy="39687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2095500" y="3367088"/>
            <a:ext cx="201613" cy="192722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2597150" y="4876800"/>
            <a:ext cx="200025" cy="417513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87" name="Rectangle 15"/>
          <p:cNvSpPr>
            <a:spLocks noChangeArrowheads="1"/>
          </p:cNvSpPr>
          <p:nvPr/>
        </p:nvSpPr>
        <p:spPr bwMode="auto">
          <a:xfrm>
            <a:off x="3097213" y="1724025"/>
            <a:ext cx="200025" cy="3570288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3597275" y="5294313"/>
            <a:ext cx="201613" cy="209550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89" name="Rectangle 17"/>
          <p:cNvSpPr>
            <a:spLocks noChangeArrowheads="1"/>
          </p:cNvSpPr>
          <p:nvPr/>
        </p:nvSpPr>
        <p:spPr bwMode="auto">
          <a:xfrm>
            <a:off x="4098925" y="5127625"/>
            <a:ext cx="200025" cy="166688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4598988" y="4311650"/>
            <a:ext cx="200025" cy="982663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1" name="Rectangle 19"/>
          <p:cNvSpPr>
            <a:spLocks noChangeArrowheads="1"/>
          </p:cNvSpPr>
          <p:nvPr/>
        </p:nvSpPr>
        <p:spPr bwMode="auto">
          <a:xfrm>
            <a:off x="5099050" y="5149850"/>
            <a:ext cx="200025" cy="144463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2" name="Rectangle 20"/>
          <p:cNvSpPr>
            <a:spLocks noChangeArrowheads="1"/>
          </p:cNvSpPr>
          <p:nvPr/>
        </p:nvSpPr>
        <p:spPr bwMode="auto">
          <a:xfrm>
            <a:off x="5600700" y="4919663"/>
            <a:ext cx="200025" cy="374650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3" name="Rectangle 21"/>
          <p:cNvSpPr>
            <a:spLocks noChangeArrowheads="1"/>
          </p:cNvSpPr>
          <p:nvPr/>
        </p:nvSpPr>
        <p:spPr bwMode="auto">
          <a:xfrm>
            <a:off x="6102350" y="4868863"/>
            <a:ext cx="200025" cy="425450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4" name="Rectangle 22"/>
          <p:cNvSpPr>
            <a:spLocks noChangeArrowheads="1"/>
          </p:cNvSpPr>
          <p:nvPr/>
        </p:nvSpPr>
        <p:spPr bwMode="auto">
          <a:xfrm>
            <a:off x="6602413" y="4545013"/>
            <a:ext cx="200025" cy="749300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5" name="Rectangle 23"/>
          <p:cNvSpPr>
            <a:spLocks noChangeArrowheads="1"/>
          </p:cNvSpPr>
          <p:nvPr/>
        </p:nvSpPr>
        <p:spPr bwMode="auto">
          <a:xfrm>
            <a:off x="7102475" y="4408488"/>
            <a:ext cx="201613" cy="88582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6" name="Rectangle 24"/>
          <p:cNvSpPr>
            <a:spLocks noChangeArrowheads="1"/>
          </p:cNvSpPr>
          <p:nvPr/>
        </p:nvSpPr>
        <p:spPr bwMode="auto">
          <a:xfrm>
            <a:off x="7604125" y="4919663"/>
            <a:ext cx="200025" cy="374650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7" name="Line 25"/>
          <p:cNvSpPr>
            <a:spLocks noChangeShapeType="1"/>
          </p:cNvSpPr>
          <p:nvPr/>
        </p:nvSpPr>
        <p:spPr bwMode="auto">
          <a:xfrm>
            <a:off x="1444625" y="1308100"/>
            <a:ext cx="1588" cy="46513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8" name="Line 26"/>
          <p:cNvSpPr>
            <a:spLocks noChangeShapeType="1"/>
          </p:cNvSpPr>
          <p:nvPr/>
        </p:nvSpPr>
        <p:spPr bwMode="auto">
          <a:xfrm>
            <a:off x="1404938" y="5959475"/>
            <a:ext cx="396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499" name="Line 27"/>
          <p:cNvSpPr>
            <a:spLocks noChangeShapeType="1"/>
          </p:cNvSpPr>
          <p:nvPr/>
        </p:nvSpPr>
        <p:spPr bwMode="auto">
          <a:xfrm>
            <a:off x="1404938" y="5294313"/>
            <a:ext cx="396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0" name="Line 28"/>
          <p:cNvSpPr>
            <a:spLocks noChangeShapeType="1"/>
          </p:cNvSpPr>
          <p:nvPr/>
        </p:nvSpPr>
        <p:spPr bwMode="auto">
          <a:xfrm>
            <a:off x="1404938" y="4630738"/>
            <a:ext cx="396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1" name="Line 29"/>
          <p:cNvSpPr>
            <a:spLocks noChangeShapeType="1"/>
          </p:cNvSpPr>
          <p:nvPr/>
        </p:nvSpPr>
        <p:spPr bwMode="auto">
          <a:xfrm>
            <a:off x="1404938" y="3965575"/>
            <a:ext cx="396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2" name="Line 30"/>
          <p:cNvSpPr>
            <a:spLocks noChangeShapeType="1"/>
          </p:cNvSpPr>
          <p:nvPr/>
        </p:nvSpPr>
        <p:spPr bwMode="auto">
          <a:xfrm>
            <a:off x="1404938" y="3302000"/>
            <a:ext cx="396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3" name="Line 31"/>
          <p:cNvSpPr>
            <a:spLocks noChangeShapeType="1"/>
          </p:cNvSpPr>
          <p:nvPr/>
        </p:nvSpPr>
        <p:spPr bwMode="auto">
          <a:xfrm>
            <a:off x="1404938" y="2638425"/>
            <a:ext cx="396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4" name="Line 32"/>
          <p:cNvSpPr>
            <a:spLocks noChangeShapeType="1"/>
          </p:cNvSpPr>
          <p:nvPr/>
        </p:nvSpPr>
        <p:spPr bwMode="auto">
          <a:xfrm>
            <a:off x="1404938" y="1973263"/>
            <a:ext cx="39687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5" name="Line 33"/>
          <p:cNvSpPr>
            <a:spLocks noChangeShapeType="1"/>
          </p:cNvSpPr>
          <p:nvPr/>
        </p:nvSpPr>
        <p:spPr bwMode="auto">
          <a:xfrm>
            <a:off x="1404938" y="1308100"/>
            <a:ext cx="3968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6" name="Line 34"/>
          <p:cNvSpPr>
            <a:spLocks noChangeShapeType="1"/>
          </p:cNvSpPr>
          <p:nvPr/>
        </p:nvSpPr>
        <p:spPr bwMode="auto">
          <a:xfrm>
            <a:off x="1444625" y="5294313"/>
            <a:ext cx="65087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7" name="Line 35"/>
          <p:cNvSpPr>
            <a:spLocks noChangeShapeType="1"/>
          </p:cNvSpPr>
          <p:nvPr/>
        </p:nvSpPr>
        <p:spPr bwMode="auto">
          <a:xfrm flipV="1">
            <a:off x="1444625" y="5294313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8" name="Line 36"/>
          <p:cNvSpPr>
            <a:spLocks noChangeShapeType="1"/>
          </p:cNvSpPr>
          <p:nvPr/>
        </p:nvSpPr>
        <p:spPr bwMode="auto">
          <a:xfrm flipV="1">
            <a:off x="1944688" y="5294313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09" name="Line 37"/>
          <p:cNvSpPr>
            <a:spLocks noChangeShapeType="1"/>
          </p:cNvSpPr>
          <p:nvPr/>
        </p:nvSpPr>
        <p:spPr bwMode="auto">
          <a:xfrm flipV="1">
            <a:off x="2446338" y="5294313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0" name="Line 38"/>
          <p:cNvSpPr>
            <a:spLocks noChangeShapeType="1"/>
          </p:cNvSpPr>
          <p:nvPr/>
        </p:nvSpPr>
        <p:spPr bwMode="auto">
          <a:xfrm flipV="1">
            <a:off x="2946400" y="5294313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1" name="Line 39"/>
          <p:cNvSpPr>
            <a:spLocks noChangeShapeType="1"/>
          </p:cNvSpPr>
          <p:nvPr/>
        </p:nvSpPr>
        <p:spPr bwMode="auto">
          <a:xfrm flipV="1">
            <a:off x="3448050" y="5294313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2" name="Line 40"/>
          <p:cNvSpPr>
            <a:spLocks noChangeShapeType="1"/>
          </p:cNvSpPr>
          <p:nvPr/>
        </p:nvSpPr>
        <p:spPr bwMode="auto">
          <a:xfrm flipV="1">
            <a:off x="3949700" y="5294313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3" name="Line 41"/>
          <p:cNvSpPr>
            <a:spLocks noChangeShapeType="1"/>
          </p:cNvSpPr>
          <p:nvPr/>
        </p:nvSpPr>
        <p:spPr bwMode="auto">
          <a:xfrm flipV="1">
            <a:off x="4449763" y="5294313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4" name="Line 42"/>
          <p:cNvSpPr>
            <a:spLocks noChangeShapeType="1"/>
          </p:cNvSpPr>
          <p:nvPr/>
        </p:nvSpPr>
        <p:spPr bwMode="auto">
          <a:xfrm flipV="1">
            <a:off x="4949825" y="5294313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5" name="Line 43"/>
          <p:cNvSpPr>
            <a:spLocks noChangeShapeType="1"/>
          </p:cNvSpPr>
          <p:nvPr/>
        </p:nvSpPr>
        <p:spPr bwMode="auto">
          <a:xfrm flipV="1">
            <a:off x="5449888" y="5294313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6" name="Line 44"/>
          <p:cNvSpPr>
            <a:spLocks noChangeShapeType="1"/>
          </p:cNvSpPr>
          <p:nvPr/>
        </p:nvSpPr>
        <p:spPr bwMode="auto">
          <a:xfrm flipV="1">
            <a:off x="5951538" y="5294313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7" name="Line 45"/>
          <p:cNvSpPr>
            <a:spLocks noChangeShapeType="1"/>
          </p:cNvSpPr>
          <p:nvPr/>
        </p:nvSpPr>
        <p:spPr bwMode="auto">
          <a:xfrm flipV="1">
            <a:off x="6451600" y="5294313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8" name="Line 46"/>
          <p:cNvSpPr>
            <a:spLocks noChangeShapeType="1"/>
          </p:cNvSpPr>
          <p:nvPr/>
        </p:nvSpPr>
        <p:spPr bwMode="auto">
          <a:xfrm flipV="1">
            <a:off x="6951663" y="5294313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19" name="Line 47"/>
          <p:cNvSpPr>
            <a:spLocks noChangeShapeType="1"/>
          </p:cNvSpPr>
          <p:nvPr/>
        </p:nvSpPr>
        <p:spPr bwMode="auto">
          <a:xfrm flipV="1">
            <a:off x="7453313" y="5294313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20" name="Line 48"/>
          <p:cNvSpPr>
            <a:spLocks noChangeShapeType="1"/>
          </p:cNvSpPr>
          <p:nvPr/>
        </p:nvSpPr>
        <p:spPr bwMode="auto">
          <a:xfrm flipV="1">
            <a:off x="7953375" y="5294313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521" name="Rectangle 49"/>
          <p:cNvSpPr>
            <a:spLocks noChangeArrowheads="1"/>
          </p:cNvSpPr>
          <p:nvPr/>
        </p:nvSpPr>
        <p:spPr bwMode="auto">
          <a:xfrm>
            <a:off x="2159000" y="668338"/>
            <a:ext cx="54911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600" b="1">
                <a:solidFill>
                  <a:srgbClr val="000000"/>
                </a:solidFill>
              </a:rPr>
              <a:t>AMPLITUD SALARIAL EN EL PODER EJECUTIVO (en %)</a:t>
            </a:r>
            <a:endParaRPr lang="en-US"/>
          </a:p>
        </p:txBody>
      </p:sp>
      <p:sp>
        <p:nvSpPr>
          <p:cNvPr id="105522" name="Rectangle 50"/>
          <p:cNvSpPr>
            <a:spLocks noChangeArrowheads="1"/>
          </p:cNvSpPr>
          <p:nvPr/>
        </p:nvSpPr>
        <p:spPr bwMode="auto">
          <a:xfrm>
            <a:off x="2362200" y="990600"/>
            <a:ext cx="4960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600" b="1">
                <a:solidFill>
                  <a:srgbClr val="000000"/>
                </a:solidFill>
              </a:rPr>
              <a:t>CON RELACIÓN AL SALARIO DIRECTO MENSUAL</a:t>
            </a:r>
            <a:endParaRPr lang="en-US"/>
          </a:p>
        </p:txBody>
      </p:sp>
      <p:sp>
        <p:nvSpPr>
          <p:cNvPr id="105523" name="Rectangle 51"/>
          <p:cNvSpPr>
            <a:spLocks noChangeArrowheads="1"/>
          </p:cNvSpPr>
          <p:nvPr/>
        </p:nvSpPr>
        <p:spPr bwMode="auto">
          <a:xfrm>
            <a:off x="1181100" y="5878513"/>
            <a:ext cx="2254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-50</a:t>
            </a:r>
            <a:endParaRPr lang="en-US"/>
          </a:p>
        </p:txBody>
      </p:sp>
      <p:sp>
        <p:nvSpPr>
          <p:cNvPr id="105524" name="Rectangle 52"/>
          <p:cNvSpPr>
            <a:spLocks noChangeArrowheads="1"/>
          </p:cNvSpPr>
          <p:nvPr/>
        </p:nvSpPr>
        <p:spPr bwMode="auto">
          <a:xfrm>
            <a:off x="1285875" y="5213350"/>
            <a:ext cx="1174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105525" name="Rectangle 53"/>
          <p:cNvSpPr>
            <a:spLocks noChangeArrowheads="1"/>
          </p:cNvSpPr>
          <p:nvPr/>
        </p:nvSpPr>
        <p:spPr bwMode="auto">
          <a:xfrm>
            <a:off x="1222375" y="4549775"/>
            <a:ext cx="182563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50</a:t>
            </a:r>
            <a:endParaRPr lang="en-US"/>
          </a:p>
        </p:txBody>
      </p:sp>
      <p:sp>
        <p:nvSpPr>
          <p:cNvPr id="105526" name="Rectangle 54"/>
          <p:cNvSpPr>
            <a:spLocks noChangeArrowheads="1"/>
          </p:cNvSpPr>
          <p:nvPr/>
        </p:nvSpPr>
        <p:spPr bwMode="auto">
          <a:xfrm>
            <a:off x="1160463" y="3884613"/>
            <a:ext cx="2460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100</a:t>
            </a:r>
            <a:endParaRPr lang="en-US"/>
          </a:p>
        </p:txBody>
      </p:sp>
      <p:sp>
        <p:nvSpPr>
          <p:cNvPr id="105527" name="Rectangle 55"/>
          <p:cNvSpPr>
            <a:spLocks noChangeArrowheads="1"/>
          </p:cNvSpPr>
          <p:nvPr/>
        </p:nvSpPr>
        <p:spPr bwMode="auto">
          <a:xfrm>
            <a:off x="1160463" y="3221038"/>
            <a:ext cx="2460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150</a:t>
            </a:r>
            <a:endParaRPr lang="en-US"/>
          </a:p>
        </p:txBody>
      </p:sp>
      <p:sp>
        <p:nvSpPr>
          <p:cNvPr id="105528" name="Rectangle 56"/>
          <p:cNvSpPr>
            <a:spLocks noChangeArrowheads="1"/>
          </p:cNvSpPr>
          <p:nvPr/>
        </p:nvSpPr>
        <p:spPr bwMode="auto">
          <a:xfrm>
            <a:off x="1160463" y="2557463"/>
            <a:ext cx="2460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200</a:t>
            </a:r>
            <a:endParaRPr lang="en-US"/>
          </a:p>
        </p:txBody>
      </p:sp>
      <p:sp>
        <p:nvSpPr>
          <p:cNvPr id="105529" name="Rectangle 57"/>
          <p:cNvSpPr>
            <a:spLocks noChangeArrowheads="1"/>
          </p:cNvSpPr>
          <p:nvPr/>
        </p:nvSpPr>
        <p:spPr bwMode="auto">
          <a:xfrm>
            <a:off x="1160463" y="1892300"/>
            <a:ext cx="24606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250</a:t>
            </a:r>
            <a:endParaRPr lang="en-US"/>
          </a:p>
        </p:txBody>
      </p:sp>
      <p:sp>
        <p:nvSpPr>
          <p:cNvPr id="105530" name="Rectangle 58"/>
          <p:cNvSpPr>
            <a:spLocks noChangeArrowheads="1"/>
          </p:cNvSpPr>
          <p:nvPr/>
        </p:nvSpPr>
        <p:spPr bwMode="auto">
          <a:xfrm>
            <a:off x="1160463" y="1228725"/>
            <a:ext cx="24606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300</a:t>
            </a:r>
            <a:endParaRPr lang="en-US"/>
          </a:p>
        </p:txBody>
      </p:sp>
      <p:sp>
        <p:nvSpPr>
          <p:cNvPr id="105531" name="Rectangle 59"/>
          <p:cNvSpPr>
            <a:spLocks noChangeArrowheads="1"/>
          </p:cNvSpPr>
          <p:nvPr/>
        </p:nvSpPr>
        <p:spPr bwMode="auto">
          <a:xfrm>
            <a:off x="1555750" y="6064250"/>
            <a:ext cx="3365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ARG</a:t>
            </a:r>
            <a:endParaRPr lang="en-US"/>
          </a:p>
        </p:txBody>
      </p:sp>
      <p:sp>
        <p:nvSpPr>
          <p:cNvPr id="105532" name="Rectangle 60"/>
          <p:cNvSpPr>
            <a:spLocks noChangeArrowheads="1"/>
          </p:cNvSpPr>
          <p:nvPr/>
        </p:nvSpPr>
        <p:spPr bwMode="auto">
          <a:xfrm>
            <a:off x="2063750" y="6064250"/>
            <a:ext cx="325438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BOL</a:t>
            </a:r>
            <a:endParaRPr lang="en-US"/>
          </a:p>
        </p:txBody>
      </p:sp>
      <p:sp>
        <p:nvSpPr>
          <p:cNvPr id="105533" name="Rectangle 61"/>
          <p:cNvSpPr>
            <a:spLocks noChangeArrowheads="1"/>
          </p:cNvSpPr>
          <p:nvPr/>
        </p:nvSpPr>
        <p:spPr bwMode="auto">
          <a:xfrm>
            <a:off x="2565400" y="6064250"/>
            <a:ext cx="3238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BRA</a:t>
            </a:r>
            <a:endParaRPr lang="en-US"/>
          </a:p>
        </p:txBody>
      </p:sp>
      <p:sp>
        <p:nvSpPr>
          <p:cNvPr id="105534" name="Rectangle 62"/>
          <p:cNvSpPr>
            <a:spLocks noChangeArrowheads="1"/>
          </p:cNvSpPr>
          <p:nvPr/>
        </p:nvSpPr>
        <p:spPr bwMode="auto">
          <a:xfrm>
            <a:off x="3079750" y="6064250"/>
            <a:ext cx="295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CHI</a:t>
            </a:r>
            <a:endParaRPr lang="en-US"/>
          </a:p>
        </p:txBody>
      </p:sp>
      <p:sp>
        <p:nvSpPr>
          <p:cNvPr id="105535" name="Rectangle 63"/>
          <p:cNvSpPr>
            <a:spLocks noChangeArrowheads="1"/>
          </p:cNvSpPr>
          <p:nvPr/>
        </p:nvSpPr>
        <p:spPr bwMode="auto">
          <a:xfrm>
            <a:off x="3562350" y="6064250"/>
            <a:ext cx="3302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COL</a:t>
            </a:r>
            <a:endParaRPr lang="en-US"/>
          </a:p>
        </p:txBody>
      </p:sp>
      <p:sp>
        <p:nvSpPr>
          <p:cNvPr id="105536" name="Rectangle 64"/>
          <p:cNvSpPr>
            <a:spLocks noChangeArrowheads="1"/>
          </p:cNvSpPr>
          <p:nvPr/>
        </p:nvSpPr>
        <p:spPr bwMode="auto">
          <a:xfrm>
            <a:off x="3978275" y="6064250"/>
            <a:ext cx="503238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C RICA</a:t>
            </a:r>
            <a:endParaRPr lang="en-US"/>
          </a:p>
        </p:txBody>
      </p:sp>
      <p:sp>
        <p:nvSpPr>
          <p:cNvPr id="105537" name="Rectangle 65"/>
          <p:cNvSpPr>
            <a:spLocks noChangeArrowheads="1"/>
          </p:cNvSpPr>
          <p:nvPr/>
        </p:nvSpPr>
        <p:spPr bwMode="auto">
          <a:xfrm>
            <a:off x="4567238" y="6064250"/>
            <a:ext cx="32226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ECU</a:t>
            </a:r>
            <a:endParaRPr lang="en-US"/>
          </a:p>
        </p:txBody>
      </p:sp>
      <p:sp>
        <p:nvSpPr>
          <p:cNvPr id="105538" name="Rectangle 66"/>
          <p:cNvSpPr>
            <a:spLocks noChangeArrowheads="1"/>
          </p:cNvSpPr>
          <p:nvPr/>
        </p:nvSpPr>
        <p:spPr bwMode="auto">
          <a:xfrm>
            <a:off x="5086350" y="6064250"/>
            <a:ext cx="28892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ESP</a:t>
            </a:r>
            <a:endParaRPr lang="en-US"/>
          </a:p>
        </p:txBody>
      </p:sp>
      <p:sp>
        <p:nvSpPr>
          <p:cNvPr id="105539" name="Rectangle 67"/>
          <p:cNvSpPr>
            <a:spLocks noChangeArrowheads="1"/>
          </p:cNvSpPr>
          <p:nvPr/>
        </p:nvSpPr>
        <p:spPr bwMode="auto">
          <a:xfrm>
            <a:off x="5568950" y="6064250"/>
            <a:ext cx="322263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EUA</a:t>
            </a:r>
            <a:endParaRPr lang="en-US"/>
          </a:p>
        </p:txBody>
      </p:sp>
      <p:sp>
        <p:nvSpPr>
          <p:cNvPr id="105540" name="Rectangle 68"/>
          <p:cNvSpPr>
            <a:spLocks noChangeArrowheads="1"/>
          </p:cNvSpPr>
          <p:nvPr/>
        </p:nvSpPr>
        <p:spPr bwMode="auto">
          <a:xfrm>
            <a:off x="6083300" y="6064250"/>
            <a:ext cx="29527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ING</a:t>
            </a:r>
            <a:endParaRPr lang="en-US"/>
          </a:p>
        </p:txBody>
      </p:sp>
      <p:sp>
        <p:nvSpPr>
          <p:cNvPr id="105541" name="Rectangle 69"/>
          <p:cNvSpPr>
            <a:spLocks noChangeArrowheads="1"/>
          </p:cNvSpPr>
          <p:nvPr/>
        </p:nvSpPr>
        <p:spPr bwMode="auto">
          <a:xfrm>
            <a:off x="6557963" y="6064250"/>
            <a:ext cx="35083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MEX</a:t>
            </a:r>
            <a:endParaRPr lang="en-US"/>
          </a:p>
        </p:txBody>
      </p:sp>
      <p:sp>
        <p:nvSpPr>
          <p:cNvPr id="105542" name="Rectangle 70"/>
          <p:cNvSpPr>
            <a:spLocks noChangeArrowheads="1"/>
          </p:cNvSpPr>
          <p:nvPr/>
        </p:nvSpPr>
        <p:spPr bwMode="auto">
          <a:xfrm>
            <a:off x="6989763" y="6064250"/>
            <a:ext cx="49053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R DOM</a:t>
            </a:r>
            <a:endParaRPr lang="en-US"/>
          </a:p>
        </p:txBody>
      </p:sp>
      <p:sp>
        <p:nvSpPr>
          <p:cNvPr id="105543" name="Rectangle 71"/>
          <p:cNvSpPr>
            <a:spLocks noChangeArrowheads="1"/>
          </p:cNvSpPr>
          <p:nvPr/>
        </p:nvSpPr>
        <p:spPr bwMode="auto">
          <a:xfrm>
            <a:off x="7529513" y="6064250"/>
            <a:ext cx="4064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kumimoji="0" lang="en-US" sz="1100" b="1">
                <a:solidFill>
                  <a:srgbClr val="000000"/>
                </a:solidFill>
              </a:rPr>
              <a:t>VENE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1087438" y="1563688"/>
            <a:ext cx="7029450" cy="40687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1087438" y="5180013"/>
            <a:ext cx="7029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1087438" y="4729163"/>
            <a:ext cx="7029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>
            <a:off x="1087438" y="4276725"/>
            <a:ext cx="7029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1087438" y="3824288"/>
            <a:ext cx="7029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1087438" y="3371850"/>
            <a:ext cx="7029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5" name="Line 9"/>
          <p:cNvSpPr>
            <a:spLocks noChangeShapeType="1"/>
          </p:cNvSpPr>
          <p:nvPr/>
        </p:nvSpPr>
        <p:spPr bwMode="auto">
          <a:xfrm>
            <a:off x="1087438" y="2919413"/>
            <a:ext cx="7029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6" name="Line 10"/>
          <p:cNvSpPr>
            <a:spLocks noChangeShapeType="1"/>
          </p:cNvSpPr>
          <p:nvPr/>
        </p:nvSpPr>
        <p:spPr bwMode="auto">
          <a:xfrm>
            <a:off x="1087438" y="2466975"/>
            <a:ext cx="7029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7" name="Line 11"/>
          <p:cNvSpPr>
            <a:spLocks noChangeShapeType="1"/>
          </p:cNvSpPr>
          <p:nvPr/>
        </p:nvSpPr>
        <p:spPr bwMode="auto">
          <a:xfrm>
            <a:off x="1087438" y="2016125"/>
            <a:ext cx="7029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8" name="Line 12"/>
          <p:cNvSpPr>
            <a:spLocks noChangeShapeType="1"/>
          </p:cNvSpPr>
          <p:nvPr/>
        </p:nvSpPr>
        <p:spPr bwMode="auto">
          <a:xfrm>
            <a:off x="1087438" y="1563688"/>
            <a:ext cx="70294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1087438" y="1563688"/>
            <a:ext cx="7029450" cy="4068762"/>
          </a:xfrm>
          <a:prstGeom prst="rect">
            <a:avLst/>
          </a:prstGeom>
          <a:noFill/>
          <a:ln w="11113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1236663" y="4938713"/>
            <a:ext cx="201612" cy="693737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1" name="Rectangle 15"/>
          <p:cNvSpPr>
            <a:spLocks noChangeArrowheads="1"/>
          </p:cNvSpPr>
          <p:nvPr/>
        </p:nvSpPr>
        <p:spPr bwMode="auto">
          <a:xfrm>
            <a:off x="1939925" y="4938713"/>
            <a:ext cx="201613" cy="693737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2" name="Rectangle 16"/>
          <p:cNvSpPr>
            <a:spLocks noChangeArrowheads="1"/>
          </p:cNvSpPr>
          <p:nvPr/>
        </p:nvSpPr>
        <p:spPr bwMode="auto">
          <a:xfrm>
            <a:off x="2643188" y="4989513"/>
            <a:ext cx="200025" cy="642937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3" name="Rectangle 17"/>
          <p:cNvSpPr>
            <a:spLocks noChangeArrowheads="1"/>
          </p:cNvSpPr>
          <p:nvPr/>
        </p:nvSpPr>
        <p:spPr bwMode="auto">
          <a:xfrm>
            <a:off x="3346450" y="5253038"/>
            <a:ext cx="200025" cy="379412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4" name="Rectangle 18"/>
          <p:cNvSpPr>
            <a:spLocks noChangeArrowheads="1"/>
          </p:cNvSpPr>
          <p:nvPr/>
        </p:nvSpPr>
        <p:spPr bwMode="auto">
          <a:xfrm>
            <a:off x="4049713" y="4389438"/>
            <a:ext cx="200025" cy="1243012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5" name="Rectangle 19"/>
          <p:cNvSpPr>
            <a:spLocks noChangeArrowheads="1"/>
          </p:cNvSpPr>
          <p:nvPr/>
        </p:nvSpPr>
        <p:spPr bwMode="auto">
          <a:xfrm>
            <a:off x="4752975" y="4351338"/>
            <a:ext cx="200025" cy="1281112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6" name="Rectangle 20"/>
          <p:cNvSpPr>
            <a:spLocks noChangeArrowheads="1"/>
          </p:cNvSpPr>
          <p:nvPr/>
        </p:nvSpPr>
        <p:spPr bwMode="auto">
          <a:xfrm>
            <a:off x="5454650" y="5145088"/>
            <a:ext cx="201613" cy="487362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7" name="Rectangle 21"/>
          <p:cNvSpPr>
            <a:spLocks noChangeArrowheads="1"/>
          </p:cNvSpPr>
          <p:nvPr/>
        </p:nvSpPr>
        <p:spPr bwMode="auto">
          <a:xfrm>
            <a:off x="6157913" y="5468938"/>
            <a:ext cx="201612" cy="163512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8" name="Rectangle 22"/>
          <p:cNvSpPr>
            <a:spLocks noChangeArrowheads="1"/>
          </p:cNvSpPr>
          <p:nvPr/>
        </p:nvSpPr>
        <p:spPr bwMode="auto">
          <a:xfrm>
            <a:off x="6861175" y="4938713"/>
            <a:ext cx="201613" cy="693737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19" name="Rectangle 23"/>
          <p:cNvSpPr>
            <a:spLocks noChangeArrowheads="1"/>
          </p:cNvSpPr>
          <p:nvPr/>
        </p:nvSpPr>
        <p:spPr bwMode="auto">
          <a:xfrm>
            <a:off x="7564438" y="3743325"/>
            <a:ext cx="200025" cy="188912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20" name="Rectangle 24"/>
          <p:cNvSpPr>
            <a:spLocks noChangeArrowheads="1"/>
          </p:cNvSpPr>
          <p:nvPr/>
        </p:nvSpPr>
        <p:spPr bwMode="auto">
          <a:xfrm>
            <a:off x="2843213" y="3035300"/>
            <a:ext cx="201612" cy="2597150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21" name="Rectangle 25"/>
          <p:cNvSpPr>
            <a:spLocks noChangeArrowheads="1"/>
          </p:cNvSpPr>
          <p:nvPr/>
        </p:nvSpPr>
        <p:spPr bwMode="auto">
          <a:xfrm>
            <a:off x="4249738" y="1839913"/>
            <a:ext cx="201612" cy="3792537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22" name="Rectangle 26"/>
          <p:cNvSpPr>
            <a:spLocks noChangeArrowheads="1"/>
          </p:cNvSpPr>
          <p:nvPr/>
        </p:nvSpPr>
        <p:spPr bwMode="auto">
          <a:xfrm>
            <a:off x="5656263" y="3233738"/>
            <a:ext cx="200025" cy="2398712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23" name="Rectangle 27"/>
          <p:cNvSpPr>
            <a:spLocks noChangeArrowheads="1"/>
          </p:cNvSpPr>
          <p:nvPr/>
        </p:nvSpPr>
        <p:spPr bwMode="auto">
          <a:xfrm>
            <a:off x="6359525" y="5427663"/>
            <a:ext cx="200025" cy="204787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24" name="Rectangle 28"/>
          <p:cNvSpPr>
            <a:spLocks noChangeArrowheads="1"/>
          </p:cNvSpPr>
          <p:nvPr/>
        </p:nvSpPr>
        <p:spPr bwMode="auto">
          <a:xfrm>
            <a:off x="7764463" y="4237038"/>
            <a:ext cx="201612" cy="1395412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25" name="Line 29"/>
          <p:cNvSpPr>
            <a:spLocks noChangeShapeType="1"/>
          </p:cNvSpPr>
          <p:nvPr/>
        </p:nvSpPr>
        <p:spPr bwMode="auto">
          <a:xfrm>
            <a:off x="1087438" y="1563688"/>
            <a:ext cx="1587" cy="4068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26" name="Line 30"/>
          <p:cNvSpPr>
            <a:spLocks noChangeShapeType="1"/>
          </p:cNvSpPr>
          <p:nvPr/>
        </p:nvSpPr>
        <p:spPr bwMode="auto">
          <a:xfrm>
            <a:off x="1044575" y="563245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27" name="Line 31"/>
          <p:cNvSpPr>
            <a:spLocks noChangeShapeType="1"/>
          </p:cNvSpPr>
          <p:nvPr/>
        </p:nvSpPr>
        <p:spPr bwMode="auto">
          <a:xfrm>
            <a:off x="1044575" y="5180013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28" name="Line 32"/>
          <p:cNvSpPr>
            <a:spLocks noChangeShapeType="1"/>
          </p:cNvSpPr>
          <p:nvPr/>
        </p:nvSpPr>
        <p:spPr bwMode="auto">
          <a:xfrm>
            <a:off x="1044575" y="4729163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29" name="Line 33"/>
          <p:cNvSpPr>
            <a:spLocks noChangeShapeType="1"/>
          </p:cNvSpPr>
          <p:nvPr/>
        </p:nvSpPr>
        <p:spPr bwMode="auto">
          <a:xfrm>
            <a:off x="1044575" y="427672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30" name="Line 34"/>
          <p:cNvSpPr>
            <a:spLocks noChangeShapeType="1"/>
          </p:cNvSpPr>
          <p:nvPr/>
        </p:nvSpPr>
        <p:spPr bwMode="auto">
          <a:xfrm>
            <a:off x="1044575" y="38242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31" name="Line 35"/>
          <p:cNvSpPr>
            <a:spLocks noChangeShapeType="1"/>
          </p:cNvSpPr>
          <p:nvPr/>
        </p:nvSpPr>
        <p:spPr bwMode="auto">
          <a:xfrm>
            <a:off x="1044575" y="3371850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32" name="Line 36"/>
          <p:cNvSpPr>
            <a:spLocks noChangeShapeType="1"/>
          </p:cNvSpPr>
          <p:nvPr/>
        </p:nvSpPr>
        <p:spPr bwMode="auto">
          <a:xfrm>
            <a:off x="1044575" y="2919413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33" name="Line 37"/>
          <p:cNvSpPr>
            <a:spLocks noChangeShapeType="1"/>
          </p:cNvSpPr>
          <p:nvPr/>
        </p:nvSpPr>
        <p:spPr bwMode="auto">
          <a:xfrm>
            <a:off x="1044575" y="246697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34" name="Line 38"/>
          <p:cNvSpPr>
            <a:spLocks noChangeShapeType="1"/>
          </p:cNvSpPr>
          <p:nvPr/>
        </p:nvSpPr>
        <p:spPr bwMode="auto">
          <a:xfrm>
            <a:off x="1044575" y="2016125"/>
            <a:ext cx="428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35" name="Line 39"/>
          <p:cNvSpPr>
            <a:spLocks noChangeShapeType="1"/>
          </p:cNvSpPr>
          <p:nvPr/>
        </p:nvSpPr>
        <p:spPr bwMode="auto">
          <a:xfrm>
            <a:off x="1044575" y="1563688"/>
            <a:ext cx="4286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36" name="Line 40"/>
          <p:cNvSpPr>
            <a:spLocks noChangeShapeType="1"/>
          </p:cNvSpPr>
          <p:nvPr/>
        </p:nvSpPr>
        <p:spPr bwMode="auto">
          <a:xfrm>
            <a:off x="1087438" y="5632450"/>
            <a:ext cx="70294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37" name="Line 41"/>
          <p:cNvSpPr>
            <a:spLocks noChangeShapeType="1"/>
          </p:cNvSpPr>
          <p:nvPr/>
        </p:nvSpPr>
        <p:spPr bwMode="auto">
          <a:xfrm flipV="1">
            <a:off x="1087438" y="5632450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38" name="Line 42"/>
          <p:cNvSpPr>
            <a:spLocks noChangeShapeType="1"/>
          </p:cNvSpPr>
          <p:nvPr/>
        </p:nvSpPr>
        <p:spPr bwMode="auto">
          <a:xfrm flipV="1">
            <a:off x="1790700" y="5632450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39" name="Line 43"/>
          <p:cNvSpPr>
            <a:spLocks noChangeShapeType="1"/>
          </p:cNvSpPr>
          <p:nvPr/>
        </p:nvSpPr>
        <p:spPr bwMode="auto">
          <a:xfrm flipV="1">
            <a:off x="2493963" y="5632450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0" name="Line 44"/>
          <p:cNvSpPr>
            <a:spLocks noChangeShapeType="1"/>
          </p:cNvSpPr>
          <p:nvPr/>
        </p:nvSpPr>
        <p:spPr bwMode="auto">
          <a:xfrm flipV="1">
            <a:off x="3195638" y="5632450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1" name="Line 45"/>
          <p:cNvSpPr>
            <a:spLocks noChangeShapeType="1"/>
          </p:cNvSpPr>
          <p:nvPr/>
        </p:nvSpPr>
        <p:spPr bwMode="auto">
          <a:xfrm flipV="1">
            <a:off x="3898900" y="5632450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2" name="Line 46"/>
          <p:cNvSpPr>
            <a:spLocks noChangeShapeType="1"/>
          </p:cNvSpPr>
          <p:nvPr/>
        </p:nvSpPr>
        <p:spPr bwMode="auto">
          <a:xfrm flipV="1">
            <a:off x="4602163" y="5632450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3" name="Line 47"/>
          <p:cNvSpPr>
            <a:spLocks noChangeShapeType="1"/>
          </p:cNvSpPr>
          <p:nvPr/>
        </p:nvSpPr>
        <p:spPr bwMode="auto">
          <a:xfrm flipV="1">
            <a:off x="5305425" y="5632450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4" name="Line 48"/>
          <p:cNvSpPr>
            <a:spLocks noChangeShapeType="1"/>
          </p:cNvSpPr>
          <p:nvPr/>
        </p:nvSpPr>
        <p:spPr bwMode="auto">
          <a:xfrm flipV="1">
            <a:off x="6008688" y="5632450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5" name="Line 49"/>
          <p:cNvSpPr>
            <a:spLocks noChangeShapeType="1"/>
          </p:cNvSpPr>
          <p:nvPr/>
        </p:nvSpPr>
        <p:spPr bwMode="auto">
          <a:xfrm flipV="1">
            <a:off x="6711950" y="5632450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6" name="Line 50"/>
          <p:cNvSpPr>
            <a:spLocks noChangeShapeType="1"/>
          </p:cNvSpPr>
          <p:nvPr/>
        </p:nvSpPr>
        <p:spPr bwMode="auto">
          <a:xfrm flipV="1">
            <a:off x="7413625" y="5632450"/>
            <a:ext cx="1588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7" name="Line 51"/>
          <p:cNvSpPr>
            <a:spLocks noChangeShapeType="1"/>
          </p:cNvSpPr>
          <p:nvPr/>
        </p:nvSpPr>
        <p:spPr bwMode="auto">
          <a:xfrm flipV="1">
            <a:off x="8116888" y="5632450"/>
            <a:ext cx="1587" cy="444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48" name="Rectangle 52"/>
          <p:cNvSpPr>
            <a:spLocks noChangeArrowheads="1"/>
          </p:cNvSpPr>
          <p:nvPr/>
        </p:nvSpPr>
        <p:spPr bwMode="auto">
          <a:xfrm>
            <a:off x="1231900" y="668338"/>
            <a:ext cx="71993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600" b="1">
                <a:solidFill>
                  <a:srgbClr val="000000"/>
                </a:solidFill>
              </a:rPr>
              <a:t>PARTICIPACIÓN PORCENTUAL DEL SALARIO EVENTUAL E INDIRECTO </a:t>
            </a:r>
            <a:endParaRPr lang="en-US"/>
          </a:p>
        </p:txBody>
      </p:sp>
      <p:sp>
        <p:nvSpPr>
          <p:cNvPr id="106549" name="Rectangle 53"/>
          <p:cNvSpPr>
            <a:spLocks noChangeArrowheads="1"/>
          </p:cNvSpPr>
          <p:nvPr/>
        </p:nvSpPr>
        <p:spPr bwMode="auto">
          <a:xfrm>
            <a:off x="2635250" y="920750"/>
            <a:ext cx="43386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600" b="1">
                <a:solidFill>
                  <a:srgbClr val="000000"/>
                </a:solidFill>
              </a:rPr>
              <a:t>EN EL SALARIO TOTAL DE LOS MINISTROS</a:t>
            </a:r>
            <a:endParaRPr lang="en-US"/>
          </a:p>
        </p:txBody>
      </p:sp>
      <p:sp>
        <p:nvSpPr>
          <p:cNvPr id="106550" name="Rectangle 54"/>
          <p:cNvSpPr>
            <a:spLocks noChangeArrowheads="1"/>
          </p:cNvSpPr>
          <p:nvPr/>
        </p:nvSpPr>
        <p:spPr bwMode="auto">
          <a:xfrm>
            <a:off x="919163" y="5549900"/>
            <a:ext cx="12223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106551" name="Rectangle 55"/>
          <p:cNvSpPr>
            <a:spLocks noChangeArrowheads="1"/>
          </p:cNvSpPr>
          <p:nvPr/>
        </p:nvSpPr>
        <p:spPr bwMode="auto">
          <a:xfrm>
            <a:off x="919163" y="5097463"/>
            <a:ext cx="12223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5</a:t>
            </a:r>
            <a:endParaRPr lang="en-US"/>
          </a:p>
        </p:txBody>
      </p:sp>
      <p:sp>
        <p:nvSpPr>
          <p:cNvPr id="106552" name="Rectangle 56"/>
          <p:cNvSpPr>
            <a:spLocks noChangeArrowheads="1"/>
          </p:cNvSpPr>
          <p:nvPr/>
        </p:nvSpPr>
        <p:spPr bwMode="auto">
          <a:xfrm>
            <a:off x="852488" y="4646613"/>
            <a:ext cx="1889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106553" name="Rectangle 57"/>
          <p:cNvSpPr>
            <a:spLocks noChangeArrowheads="1"/>
          </p:cNvSpPr>
          <p:nvPr/>
        </p:nvSpPr>
        <p:spPr bwMode="auto">
          <a:xfrm>
            <a:off x="852488" y="4194175"/>
            <a:ext cx="18891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15</a:t>
            </a:r>
            <a:endParaRPr lang="en-US"/>
          </a:p>
        </p:txBody>
      </p:sp>
      <p:sp>
        <p:nvSpPr>
          <p:cNvPr id="106554" name="Rectangle 58"/>
          <p:cNvSpPr>
            <a:spLocks noChangeArrowheads="1"/>
          </p:cNvSpPr>
          <p:nvPr/>
        </p:nvSpPr>
        <p:spPr bwMode="auto">
          <a:xfrm>
            <a:off x="852488" y="3741738"/>
            <a:ext cx="1889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20</a:t>
            </a:r>
            <a:endParaRPr lang="en-US"/>
          </a:p>
        </p:txBody>
      </p:sp>
      <p:sp>
        <p:nvSpPr>
          <p:cNvPr id="106555" name="Rectangle 59"/>
          <p:cNvSpPr>
            <a:spLocks noChangeArrowheads="1"/>
          </p:cNvSpPr>
          <p:nvPr/>
        </p:nvSpPr>
        <p:spPr bwMode="auto">
          <a:xfrm>
            <a:off x="852488" y="3290888"/>
            <a:ext cx="1889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25</a:t>
            </a:r>
            <a:endParaRPr lang="en-US"/>
          </a:p>
        </p:txBody>
      </p:sp>
      <p:sp>
        <p:nvSpPr>
          <p:cNvPr id="106556" name="Rectangle 60"/>
          <p:cNvSpPr>
            <a:spLocks noChangeArrowheads="1"/>
          </p:cNvSpPr>
          <p:nvPr/>
        </p:nvSpPr>
        <p:spPr bwMode="auto">
          <a:xfrm>
            <a:off x="852488" y="2836863"/>
            <a:ext cx="1889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30</a:t>
            </a:r>
            <a:endParaRPr lang="en-US"/>
          </a:p>
        </p:txBody>
      </p:sp>
      <p:sp>
        <p:nvSpPr>
          <p:cNvPr id="106557" name="Rectangle 61"/>
          <p:cNvSpPr>
            <a:spLocks noChangeArrowheads="1"/>
          </p:cNvSpPr>
          <p:nvPr/>
        </p:nvSpPr>
        <p:spPr bwMode="auto">
          <a:xfrm>
            <a:off x="852488" y="2384425"/>
            <a:ext cx="18891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35</a:t>
            </a:r>
            <a:endParaRPr lang="en-US"/>
          </a:p>
        </p:txBody>
      </p:sp>
      <p:sp>
        <p:nvSpPr>
          <p:cNvPr id="106558" name="Rectangle 62"/>
          <p:cNvSpPr>
            <a:spLocks noChangeArrowheads="1"/>
          </p:cNvSpPr>
          <p:nvPr/>
        </p:nvSpPr>
        <p:spPr bwMode="auto">
          <a:xfrm>
            <a:off x="852488" y="1933575"/>
            <a:ext cx="18891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40</a:t>
            </a:r>
            <a:endParaRPr lang="en-US"/>
          </a:p>
        </p:txBody>
      </p:sp>
      <p:sp>
        <p:nvSpPr>
          <p:cNvPr id="106559" name="Rectangle 63"/>
          <p:cNvSpPr>
            <a:spLocks noChangeArrowheads="1"/>
          </p:cNvSpPr>
          <p:nvPr/>
        </p:nvSpPr>
        <p:spPr bwMode="auto">
          <a:xfrm>
            <a:off x="852488" y="1481138"/>
            <a:ext cx="1889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45</a:t>
            </a:r>
            <a:endParaRPr lang="en-US"/>
          </a:p>
        </p:txBody>
      </p:sp>
      <p:sp>
        <p:nvSpPr>
          <p:cNvPr id="106560" name="Rectangle 64"/>
          <p:cNvSpPr>
            <a:spLocks noChangeArrowheads="1"/>
          </p:cNvSpPr>
          <p:nvPr/>
        </p:nvSpPr>
        <p:spPr bwMode="auto">
          <a:xfrm>
            <a:off x="1293813" y="5757863"/>
            <a:ext cx="3492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ARG</a:t>
            </a:r>
            <a:endParaRPr lang="en-US"/>
          </a:p>
        </p:txBody>
      </p:sp>
      <p:sp>
        <p:nvSpPr>
          <p:cNvPr id="106561" name="Rectangle 65"/>
          <p:cNvSpPr>
            <a:spLocks noChangeArrowheads="1"/>
          </p:cNvSpPr>
          <p:nvPr/>
        </p:nvSpPr>
        <p:spPr bwMode="auto">
          <a:xfrm>
            <a:off x="2001838" y="5757863"/>
            <a:ext cx="33813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BOL</a:t>
            </a:r>
            <a:endParaRPr lang="en-US"/>
          </a:p>
        </p:txBody>
      </p:sp>
      <p:sp>
        <p:nvSpPr>
          <p:cNvPr id="106562" name="Rectangle 66"/>
          <p:cNvSpPr>
            <a:spLocks noChangeArrowheads="1"/>
          </p:cNvSpPr>
          <p:nvPr/>
        </p:nvSpPr>
        <p:spPr bwMode="auto">
          <a:xfrm>
            <a:off x="2705100" y="5757863"/>
            <a:ext cx="33655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BRA</a:t>
            </a:r>
            <a:endParaRPr lang="en-US"/>
          </a:p>
        </p:txBody>
      </p:sp>
      <p:sp>
        <p:nvSpPr>
          <p:cNvPr id="106563" name="Rectangle 67"/>
          <p:cNvSpPr>
            <a:spLocks noChangeArrowheads="1"/>
          </p:cNvSpPr>
          <p:nvPr/>
        </p:nvSpPr>
        <p:spPr bwMode="auto">
          <a:xfrm>
            <a:off x="3422650" y="5757863"/>
            <a:ext cx="3079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CHI</a:t>
            </a:r>
            <a:endParaRPr lang="en-US"/>
          </a:p>
        </p:txBody>
      </p:sp>
      <p:sp>
        <p:nvSpPr>
          <p:cNvPr id="106564" name="Rectangle 68"/>
          <p:cNvSpPr>
            <a:spLocks noChangeArrowheads="1"/>
          </p:cNvSpPr>
          <p:nvPr/>
        </p:nvSpPr>
        <p:spPr bwMode="auto">
          <a:xfrm>
            <a:off x="4108450" y="5757863"/>
            <a:ext cx="342900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COL</a:t>
            </a:r>
            <a:endParaRPr lang="en-US"/>
          </a:p>
        </p:txBody>
      </p:sp>
      <p:sp>
        <p:nvSpPr>
          <p:cNvPr id="106565" name="Rectangle 69"/>
          <p:cNvSpPr>
            <a:spLocks noChangeArrowheads="1"/>
          </p:cNvSpPr>
          <p:nvPr/>
        </p:nvSpPr>
        <p:spPr bwMode="auto">
          <a:xfrm>
            <a:off x="4722813" y="5757863"/>
            <a:ext cx="5222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C RICA</a:t>
            </a:r>
            <a:endParaRPr lang="en-US"/>
          </a:p>
        </p:txBody>
      </p:sp>
      <p:sp>
        <p:nvSpPr>
          <p:cNvPr id="106566" name="Rectangle 70"/>
          <p:cNvSpPr>
            <a:spLocks noChangeArrowheads="1"/>
          </p:cNvSpPr>
          <p:nvPr/>
        </p:nvSpPr>
        <p:spPr bwMode="auto">
          <a:xfrm>
            <a:off x="5518150" y="5757863"/>
            <a:ext cx="334963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ECU</a:t>
            </a:r>
            <a:endParaRPr lang="en-US"/>
          </a:p>
        </p:txBody>
      </p:sp>
      <p:sp>
        <p:nvSpPr>
          <p:cNvPr id="106567" name="Rectangle 71"/>
          <p:cNvSpPr>
            <a:spLocks noChangeArrowheads="1"/>
          </p:cNvSpPr>
          <p:nvPr/>
        </p:nvSpPr>
        <p:spPr bwMode="auto">
          <a:xfrm>
            <a:off x="6205538" y="5757863"/>
            <a:ext cx="3651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MEX</a:t>
            </a:r>
            <a:endParaRPr lang="en-US"/>
          </a:p>
        </p:txBody>
      </p:sp>
      <p:sp>
        <p:nvSpPr>
          <p:cNvPr id="106568" name="Rectangle 72"/>
          <p:cNvSpPr>
            <a:spLocks noChangeArrowheads="1"/>
          </p:cNvSpPr>
          <p:nvPr/>
        </p:nvSpPr>
        <p:spPr bwMode="auto">
          <a:xfrm>
            <a:off x="6837363" y="5757863"/>
            <a:ext cx="509587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R DOM</a:t>
            </a:r>
            <a:endParaRPr lang="en-US"/>
          </a:p>
        </p:txBody>
      </p:sp>
      <p:sp>
        <p:nvSpPr>
          <p:cNvPr id="106569" name="Rectangle 73"/>
          <p:cNvSpPr>
            <a:spLocks noChangeArrowheads="1"/>
          </p:cNvSpPr>
          <p:nvPr/>
        </p:nvSpPr>
        <p:spPr bwMode="auto">
          <a:xfrm>
            <a:off x="7583488" y="5757863"/>
            <a:ext cx="4222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VENE</a:t>
            </a:r>
            <a:endParaRPr lang="en-US"/>
          </a:p>
        </p:txBody>
      </p:sp>
      <p:sp>
        <p:nvSpPr>
          <p:cNvPr id="106570" name="Rectangle 74"/>
          <p:cNvSpPr>
            <a:spLocks noChangeArrowheads="1"/>
          </p:cNvSpPr>
          <p:nvPr/>
        </p:nvSpPr>
        <p:spPr bwMode="auto">
          <a:xfrm>
            <a:off x="3441700" y="6080125"/>
            <a:ext cx="3006725" cy="24130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71" name="Rectangle 75"/>
          <p:cNvSpPr>
            <a:spLocks noChangeArrowheads="1"/>
          </p:cNvSpPr>
          <p:nvPr/>
        </p:nvSpPr>
        <p:spPr bwMode="auto">
          <a:xfrm>
            <a:off x="3873500" y="6156325"/>
            <a:ext cx="92075" cy="96838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72" name="Rectangle 76"/>
          <p:cNvSpPr>
            <a:spLocks noChangeArrowheads="1"/>
          </p:cNvSpPr>
          <p:nvPr/>
        </p:nvSpPr>
        <p:spPr bwMode="auto">
          <a:xfrm>
            <a:off x="4000500" y="6118225"/>
            <a:ext cx="582613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200" b="1">
                <a:solidFill>
                  <a:srgbClr val="000000"/>
                </a:solidFill>
              </a:rPr>
              <a:t>eventual</a:t>
            </a:r>
            <a:endParaRPr lang="en-US"/>
          </a:p>
        </p:txBody>
      </p:sp>
      <p:sp>
        <p:nvSpPr>
          <p:cNvPr id="106573" name="Rectangle 77"/>
          <p:cNvSpPr>
            <a:spLocks noChangeArrowheads="1"/>
          </p:cNvSpPr>
          <p:nvPr/>
        </p:nvSpPr>
        <p:spPr bwMode="auto">
          <a:xfrm>
            <a:off x="5360988" y="6156325"/>
            <a:ext cx="93662" cy="96838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574" name="Rectangle 78"/>
          <p:cNvSpPr>
            <a:spLocks noChangeArrowheads="1"/>
          </p:cNvSpPr>
          <p:nvPr/>
        </p:nvSpPr>
        <p:spPr bwMode="auto">
          <a:xfrm>
            <a:off x="5502275" y="6118225"/>
            <a:ext cx="5857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200" b="1">
                <a:solidFill>
                  <a:srgbClr val="000000"/>
                </a:solidFill>
              </a:rPr>
              <a:t>indirecto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1150938" y="1563688"/>
            <a:ext cx="6723062" cy="37941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1150938" y="4883150"/>
            <a:ext cx="67230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1150938" y="4408488"/>
            <a:ext cx="67230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>
            <a:off x="1150938" y="3935413"/>
            <a:ext cx="67230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1150938" y="3460750"/>
            <a:ext cx="67230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1150938" y="2986088"/>
            <a:ext cx="67230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29" name="Line 9"/>
          <p:cNvSpPr>
            <a:spLocks noChangeShapeType="1"/>
          </p:cNvSpPr>
          <p:nvPr/>
        </p:nvSpPr>
        <p:spPr bwMode="auto">
          <a:xfrm>
            <a:off x="1150938" y="2511425"/>
            <a:ext cx="672306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0" name="Line 10"/>
          <p:cNvSpPr>
            <a:spLocks noChangeShapeType="1"/>
          </p:cNvSpPr>
          <p:nvPr/>
        </p:nvSpPr>
        <p:spPr bwMode="auto">
          <a:xfrm>
            <a:off x="1150938" y="2036763"/>
            <a:ext cx="67230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1" name="Line 11"/>
          <p:cNvSpPr>
            <a:spLocks noChangeShapeType="1"/>
          </p:cNvSpPr>
          <p:nvPr/>
        </p:nvSpPr>
        <p:spPr bwMode="auto">
          <a:xfrm>
            <a:off x="1150938" y="1563688"/>
            <a:ext cx="67230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2" name="Rectangle 12"/>
          <p:cNvSpPr>
            <a:spLocks noChangeArrowheads="1"/>
          </p:cNvSpPr>
          <p:nvPr/>
        </p:nvSpPr>
        <p:spPr bwMode="auto">
          <a:xfrm>
            <a:off x="1150938" y="1563688"/>
            <a:ext cx="6723062" cy="3794125"/>
          </a:xfrm>
          <a:prstGeom prst="rect">
            <a:avLst/>
          </a:prstGeom>
          <a:noFill/>
          <a:ln w="11113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3" name="Rectangle 13"/>
          <p:cNvSpPr>
            <a:spLocks noChangeArrowheads="1"/>
          </p:cNvSpPr>
          <p:nvPr/>
        </p:nvSpPr>
        <p:spPr bwMode="auto">
          <a:xfrm>
            <a:off x="1357313" y="4992688"/>
            <a:ext cx="274637" cy="36512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4" name="Rectangle 14"/>
          <p:cNvSpPr>
            <a:spLocks noChangeArrowheads="1"/>
          </p:cNvSpPr>
          <p:nvPr/>
        </p:nvSpPr>
        <p:spPr bwMode="auto">
          <a:xfrm>
            <a:off x="2317750" y="5024438"/>
            <a:ext cx="274638" cy="33337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3278188" y="5157788"/>
            <a:ext cx="274637" cy="20002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6" name="Rectangle 16"/>
          <p:cNvSpPr>
            <a:spLocks noChangeArrowheads="1"/>
          </p:cNvSpPr>
          <p:nvPr/>
        </p:nvSpPr>
        <p:spPr bwMode="auto">
          <a:xfrm>
            <a:off x="4238625" y="4992688"/>
            <a:ext cx="274638" cy="36512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5197475" y="4840288"/>
            <a:ext cx="276225" cy="51752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8" name="Rectangle 18"/>
          <p:cNvSpPr>
            <a:spLocks noChangeArrowheads="1"/>
          </p:cNvSpPr>
          <p:nvPr/>
        </p:nvSpPr>
        <p:spPr bwMode="auto">
          <a:xfrm>
            <a:off x="6159500" y="4984750"/>
            <a:ext cx="274638" cy="373063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9" name="Rectangle 19"/>
          <p:cNvSpPr>
            <a:spLocks noChangeArrowheads="1"/>
          </p:cNvSpPr>
          <p:nvPr/>
        </p:nvSpPr>
        <p:spPr bwMode="auto">
          <a:xfrm>
            <a:off x="7118350" y="5049838"/>
            <a:ext cx="276225" cy="30797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2592388" y="3948113"/>
            <a:ext cx="274637" cy="1409700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1" name="Rectangle 21"/>
          <p:cNvSpPr>
            <a:spLocks noChangeArrowheads="1"/>
          </p:cNvSpPr>
          <p:nvPr/>
        </p:nvSpPr>
        <p:spPr bwMode="auto">
          <a:xfrm>
            <a:off x="4513263" y="2036763"/>
            <a:ext cx="274637" cy="3321050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2" name="Rectangle 22"/>
          <p:cNvSpPr>
            <a:spLocks noChangeArrowheads="1"/>
          </p:cNvSpPr>
          <p:nvPr/>
        </p:nvSpPr>
        <p:spPr bwMode="auto">
          <a:xfrm>
            <a:off x="5473700" y="4252913"/>
            <a:ext cx="274638" cy="1104900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3" name="Rectangle 23"/>
          <p:cNvSpPr>
            <a:spLocks noChangeArrowheads="1"/>
          </p:cNvSpPr>
          <p:nvPr/>
        </p:nvSpPr>
        <p:spPr bwMode="auto">
          <a:xfrm>
            <a:off x="6434138" y="4338638"/>
            <a:ext cx="273050" cy="1019175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4" name="Rectangle 24"/>
          <p:cNvSpPr>
            <a:spLocks noChangeArrowheads="1"/>
          </p:cNvSpPr>
          <p:nvPr/>
        </p:nvSpPr>
        <p:spPr bwMode="auto">
          <a:xfrm>
            <a:off x="7394575" y="4618038"/>
            <a:ext cx="274638" cy="739775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5" name="Line 25"/>
          <p:cNvSpPr>
            <a:spLocks noChangeShapeType="1"/>
          </p:cNvSpPr>
          <p:nvPr/>
        </p:nvSpPr>
        <p:spPr bwMode="auto">
          <a:xfrm>
            <a:off x="1150938" y="1563688"/>
            <a:ext cx="1587" cy="3794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6" name="Line 26"/>
          <p:cNvSpPr>
            <a:spLocks noChangeShapeType="1"/>
          </p:cNvSpPr>
          <p:nvPr/>
        </p:nvSpPr>
        <p:spPr bwMode="auto">
          <a:xfrm>
            <a:off x="1109663" y="5357813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7" name="Line 27"/>
          <p:cNvSpPr>
            <a:spLocks noChangeShapeType="1"/>
          </p:cNvSpPr>
          <p:nvPr/>
        </p:nvSpPr>
        <p:spPr bwMode="auto">
          <a:xfrm>
            <a:off x="1109663" y="4883150"/>
            <a:ext cx="41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8" name="Line 28"/>
          <p:cNvSpPr>
            <a:spLocks noChangeShapeType="1"/>
          </p:cNvSpPr>
          <p:nvPr/>
        </p:nvSpPr>
        <p:spPr bwMode="auto">
          <a:xfrm>
            <a:off x="1109663" y="4408488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1109663" y="3935413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0" name="Line 30"/>
          <p:cNvSpPr>
            <a:spLocks noChangeShapeType="1"/>
          </p:cNvSpPr>
          <p:nvPr/>
        </p:nvSpPr>
        <p:spPr bwMode="auto">
          <a:xfrm>
            <a:off x="1109663" y="3460750"/>
            <a:ext cx="41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1" name="Line 31"/>
          <p:cNvSpPr>
            <a:spLocks noChangeShapeType="1"/>
          </p:cNvSpPr>
          <p:nvPr/>
        </p:nvSpPr>
        <p:spPr bwMode="auto">
          <a:xfrm>
            <a:off x="1109663" y="2986088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2" name="Line 32"/>
          <p:cNvSpPr>
            <a:spLocks noChangeShapeType="1"/>
          </p:cNvSpPr>
          <p:nvPr/>
        </p:nvSpPr>
        <p:spPr bwMode="auto">
          <a:xfrm>
            <a:off x="1109663" y="2511425"/>
            <a:ext cx="4127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3" name="Line 33"/>
          <p:cNvSpPr>
            <a:spLocks noChangeShapeType="1"/>
          </p:cNvSpPr>
          <p:nvPr/>
        </p:nvSpPr>
        <p:spPr bwMode="auto">
          <a:xfrm>
            <a:off x="1109663" y="2036763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4" name="Line 34"/>
          <p:cNvSpPr>
            <a:spLocks noChangeShapeType="1"/>
          </p:cNvSpPr>
          <p:nvPr/>
        </p:nvSpPr>
        <p:spPr bwMode="auto">
          <a:xfrm>
            <a:off x="1109663" y="1563688"/>
            <a:ext cx="412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5" name="Line 35"/>
          <p:cNvSpPr>
            <a:spLocks noChangeShapeType="1"/>
          </p:cNvSpPr>
          <p:nvPr/>
        </p:nvSpPr>
        <p:spPr bwMode="auto">
          <a:xfrm>
            <a:off x="1150938" y="5357813"/>
            <a:ext cx="67230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6" name="Line 36"/>
          <p:cNvSpPr>
            <a:spLocks noChangeShapeType="1"/>
          </p:cNvSpPr>
          <p:nvPr/>
        </p:nvSpPr>
        <p:spPr bwMode="auto">
          <a:xfrm flipV="1">
            <a:off x="1150938" y="5357813"/>
            <a:ext cx="1587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7" name="Line 37"/>
          <p:cNvSpPr>
            <a:spLocks noChangeShapeType="1"/>
          </p:cNvSpPr>
          <p:nvPr/>
        </p:nvSpPr>
        <p:spPr bwMode="auto">
          <a:xfrm flipV="1">
            <a:off x="2112963" y="5357813"/>
            <a:ext cx="1587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8" name="Line 38"/>
          <p:cNvSpPr>
            <a:spLocks noChangeShapeType="1"/>
          </p:cNvSpPr>
          <p:nvPr/>
        </p:nvSpPr>
        <p:spPr bwMode="auto">
          <a:xfrm flipV="1">
            <a:off x="3071813" y="5357813"/>
            <a:ext cx="1587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59" name="Line 39"/>
          <p:cNvSpPr>
            <a:spLocks noChangeShapeType="1"/>
          </p:cNvSpPr>
          <p:nvPr/>
        </p:nvSpPr>
        <p:spPr bwMode="auto">
          <a:xfrm flipV="1">
            <a:off x="4033838" y="5357813"/>
            <a:ext cx="1587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60" name="Line 40"/>
          <p:cNvSpPr>
            <a:spLocks noChangeShapeType="1"/>
          </p:cNvSpPr>
          <p:nvPr/>
        </p:nvSpPr>
        <p:spPr bwMode="auto">
          <a:xfrm flipV="1">
            <a:off x="4992688" y="5357813"/>
            <a:ext cx="1587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61" name="Line 41"/>
          <p:cNvSpPr>
            <a:spLocks noChangeShapeType="1"/>
          </p:cNvSpPr>
          <p:nvPr/>
        </p:nvSpPr>
        <p:spPr bwMode="auto">
          <a:xfrm flipV="1">
            <a:off x="5953125" y="5357813"/>
            <a:ext cx="1588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62" name="Line 42"/>
          <p:cNvSpPr>
            <a:spLocks noChangeShapeType="1"/>
          </p:cNvSpPr>
          <p:nvPr/>
        </p:nvSpPr>
        <p:spPr bwMode="auto">
          <a:xfrm flipV="1">
            <a:off x="6913563" y="5357813"/>
            <a:ext cx="1587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63" name="Line 43"/>
          <p:cNvSpPr>
            <a:spLocks noChangeShapeType="1"/>
          </p:cNvSpPr>
          <p:nvPr/>
        </p:nvSpPr>
        <p:spPr bwMode="auto">
          <a:xfrm flipV="1">
            <a:off x="7874000" y="5357813"/>
            <a:ext cx="1588" cy="428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64" name="Rectangle 44"/>
          <p:cNvSpPr>
            <a:spLocks noChangeArrowheads="1"/>
          </p:cNvSpPr>
          <p:nvPr/>
        </p:nvSpPr>
        <p:spPr bwMode="auto">
          <a:xfrm>
            <a:off x="1287463" y="668338"/>
            <a:ext cx="7148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600" b="1">
                <a:solidFill>
                  <a:srgbClr val="000000"/>
                </a:solidFill>
              </a:rPr>
              <a:t>PARTICIPACIÓN PORCENTUAL DEL SALARIO EVENTUAL E INDIRECTO</a:t>
            </a:r>
            <a:endParaRPr lang="en-US"/>
          </a:p>
        </p:txBody>
      </p:sp>
      <p:sp>
        <p:nvSpPr>
          <p:cNvPr id="107565" name="Rectangle 45"/>
          <p:cNvSpPr>
            <a:spLocks noChangeArrowheads="1"/>
          </p:cNvSpPr>
          <p:nvPr/>
        </p:nvSpPr>
        <p:spPr bwMode="auto">
          <a:xfrm>
            <a:off x="2576513" y="920750"/>
            <a:ext cx="4567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600" b="1">
                <a:solidFill>
                  <a:srgbClr val="000000"/>
                </a:solidFill>
              </a:rPr>
              <a:t>EN EL SALARIO TOTAL DE LOS SENADORES *</a:t>
            </a:r>
            <a:endParaRPr lang="en-US"/>
          </a:p>
        </p:txBody>
      </p:sp>
      <p:sp>
        <p:nvSpPr>
          <p:cNvPr id="107566" name="Rectangle 46"/>
          <p:cNvSpPr>
            <a:spLocks noChangeArrowheads="1"/>
          </p:cNvSpPr>
          <p:nvPr/>
        </p:nvSpPr>
        <p:spPr bwMode="auto">
          <a:xfrm>
            <a:off x="985838" y="5276850"/>
            <a:ext cx="12223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107567" name="Rectangle 47"/>
          <p:cNvSpPr>
            <a:spLocks noChangeArrowheads="1"/>
          </p:cNvSpPr>
          <p:nvPr/>
        </p:nvSpPr>
        <p:spPr bwMode="auto">
          <a:xfrm>
            <a:off x="920750" y="4802188"/>
            <a:ext cx="188913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920750" y="4327525"/>
            <a:ext cx="188913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20</a:t>
            </a:r>
            <a:endParaRPr lang="en-US"/>
          </a:p>
        </p:txBody>
      </p:sp>
      <p:sp>
        <p:nvSpPr>
          <p:cNvPr id="107569" name="Rectangle 49"/>
          <p:cNvSpPr>
            <a:spLocks noChangeArrowheads="1"/>
          </p:cNvSpPr>
          <p:nvPr/>
        </p:nvSpPr>
        <p:spPr bwMode="auto">
          <a:xfrm>
            <a:off x="920750" y="3854450"/>
            <a:ext cx="188913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30</a:t>
            </a:r>
            <a:endParaRPr lang="en-US"/>
          </a:p>
        </p:txBody>
      </p:sp>
      <p:sp>
        <p:nvSpPr>
          <p:cNvPr id="107570" name="Rectangle 50"/>
          <p:cNvSpPr>
            <a:spLocks noChangeArrowheads="1"/>
          </p:cNvSpPr>
          <p:nvPr/>
        </p:nvSpPr>
        <p:spPr bwMode="auto">
          <a:xfrm>
            <a:off x="920750" y="3379788"/>
            <a:ext cx="188913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40</a:t>
            </a:r>
            <a:endParaRPr lang="en-US"/>
          </a:p>
        </p:txBody>
      </p:sp>
      <p:sp>
        <p:nvSpPr>
          <p:cNvPr id="107571" name="Rectangle 51"/>
          <p:cNvSpPr>
            <a:spLocks noChangeArrowheads="1"/>
          </p:cNvSpPr>
          <p:nvPr/>
        </p:nvSpPr>
        <p:spPr bwMode="auto">
          <a:xfrm>
            <a:off x="920750" y="2905125"/>
            <a:ext cx="188913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50</a:t>
            </a:r>
            <a:endParaRPr lang="en-US"/>
          </a:p>
        </p:txBody>
      </p:sp>
      <p:sp>
        <p:nvSpPr>
          <p:cNvPr id="107572" name="Rectangle 52"/>
          <p:cNvSpPr>
            <a:spLocks noChangeArrowheads="1"/>
          </p:cNvSpPr>
          <p:nvPr/>
        </p:nvSpPr>
        <p:spPr bwMode="auto">
          <a:xfrm>
            <a:off x="920750" y="2430463"/>
            <a:ext cx="188913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60</a:t>
            </a:r>
            <a:endParaRPr lang="en-US"/>
          </a:p>
        </p:txBody>
      </p:sp>
      <p:sp>
        <p:nvSpPr>
          <p:cNvPr id="107573" name="Rectangle 53"/>
          <p:cNvSpPr>
            <a:spLocks noChangeArrowheads="1"/>
          </p:cNvSpPr>
          <p:nvPr/>
        </p:nvSpPr>
        <p:spPr bwMode="auto">
          <a:xfrm>
            <a:off x="920750" y="1957388"/>
            <a:ext cx="188913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70</a:t>
            </a:r>
            <a:endParaRPr lang="en-US"/>
          </a:p>
        </p:txBody>
      </p:sp>
      <p:sp>
        <p:nvSpPr>
          <p:cNvPr id="107574" name="Rectangle 54"/>
          <p:cNvSpPr>
            <a:spLocks noChangeArrowheads="1"/>
          </p:cNvSpPr>
          <p:nvPr/>
        </p:nvSpPr>
        <p:spPr bwMode="auto">
          <a:xfrm>
            <a:off x="920750" y="1482725"/>
            <a:ext cx="188913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80</a:t>
            </a:r>
            <a:endParaRPr lang="en-US"/>
          </a:p>
        </p:txBody>
      </p:sp>
      <p:sp>
        <p:nvSpPr>
          <p:cNvPr id="107575" name="Rectangle 55"/>
          <p:cNvSpPr>
            <a:spLocks noChangeArrowheads="1"/>
          </p:cNvSpPr>
          <p:nvPr/>
        </p:nvSpPr>
        <p:spPr bwMode="auto">
          <a:xfrm>
            <a:off x="1495425" y="5480050"/>
            <a:ext cx="33655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BOL</a:t>
            </a:r>
            <a:endParaRPr lang="en-US"/>
          </a:p>
        </p:txBody>
      </p:sp>
      <p:sp>
        <p:nvSpPr>
          <p:cNvPr id="107576" name="Rectangle 56"/>
          <p:cNvSpPr>
            <a:spLocks noChangeArrowheads="1"/>
          </p:cNvSpPr>
          <p:nvPr/>
        </p:nvSpPr>
        <p:spPr bwMode="auto">
          <a:xfrm>
            <a:off x="2455863" y="5480050"/>
            <a:ext cx="33496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BRA</a:t>
            </a:r>
            <a:endParaRPr lang="en-US"/>
          </a:p>
        </p:txBody>
      </p:sp>
      <p:sp>
        <p:nvSpPr>
          <p:cNvPr id="107577" name="Rectangle 57"/>
          <p:cNvSpPr>
            <a:spLocks noChangeArrowheads="1"/>
          </p:cNvSpPr>
          <p:nvPr/>
        </p:nvSpPr>
        <p:spPr bwMode="auto">
          <a:xfrm>
            <a:off x="3429000" y="5480050"/>
            <a:ext cx="306388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CHI</a:t>
            </a:r>
            <a:endParaRPr lang="en-US"/>
          </a:p>
        </p:txBody>
      </p:sp>
      <p:sp>
        <p:nvSpPr>
          <p:cNvPr id="107578" name="Rectangle 58"/>
          <p:cNvSpPr>
            <a:spLocks noChangeArrowheads="1"/>
          </p:cNvSpPr>
          <p:nvPr/>
        </p:nvSpPr>
        <p:spPr bwMode="auto">
          <a:xfrm>
            <a:off x="4373563" y="5480050"/>
            <a:ext cx="34131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COL</a:t>
            </a:r>
            <a:endParaRPr lang="en-US"/>
          </a:p>
        </p:txBody>
      </p:sp>
      <p:sp>
        <p:nvSpPr>
          <p:cNvPr id="107579" name="Rectangle 59"/>
          <p:cNvSpPr>
            <a:spLocks noChangeArrowheads="1"/>
          </p:cNvSpPr>
          <p:nvPr/>
        </p:nvSpPr>
        <p:spPr bwMode="auto">
          <a:xfrm>
            <a:off x="5245100" y="5480050"/>
            <a:ext cx="5207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C RICA</a:t>
            </a:r>
            <a:endParaRPr lang="en-US"/>
          </a:p>
        </p:txBody>
      </p:sp>
      <p:sp>
        <p:nvSpPr>
          <p:cNvPr id="107580" name="Rectangle 60"/>
          <p:cNvSpPr>
            <a:spLocks noChangeArrowheads="1"/>
          </p:cNvSpPr>
          <p:nvPr/>
        </p:nvSpPr>
        <p:spPr bwMode="auto">
          <a:xfrm>
            <a:off x="6284913" y="5480050"/>
            <a:ext cx="363537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MEX</a:t>
            </a:r>
            <a:endParaRPr lang="en-US"/>
          </a:p>
        </p:txBody>
      </p:sp>
      <p:sp>
        <p:nvSpPr>
          <p:cNvPr id="107581" name="Rectangle 61"/>
          <p:cNvSpPr>
            <a:spLocks noChangeArrowheads="1"/>
          </p:cNvSpPr>
          <p:nvPr/>
        </p:nvSpPr>
        <p:spPr bwMode="auto">
          <a:xfrm>
            <a:off x="7173913" y="5480050"/>
            <a:ext cx="506412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100" b="1">
                <a:solidFill>
                  <a:srgbClr val="000000"/>
                </a:solidFill>
              </a:rPr>
              <a:t>R DOM</a:t>
            </a:r>
            <a:endParaRPr lang="en-US"/>
          </a:p>
        </p:txBody>
      </p:sp>
      <p:sp>
        <p:nvSpPr>
          <p:cNvPr id="107582" name="Rectangle 62"/>
          <p:cNvSpPr>
            <a:spLocks noChangeArrowheads="1"/>
          </p:cNvSpPr>
          <p:nvPr/>
        </p:nvSpPr>
        <p:spPr bwMode="auto">
          <a:xfrm>
            <a:off x="1130300" y="5915025"/>
            <a:ext cx="18907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200" b="1">
                <a:solidFill>
                  <a:srgbClr val="000000"/>
                </a:solidFill>
              </a:rPr>
              <a:t>* Para Costa Rica, diputados</a:t>
            </a:r>
            <a:endParaRPr lang="en-US"/>
          </a:p>
        </p:txBody>
      </p:sp>
      <p:sp>
        <p:nvSpPr>
          <p:cNvPr id="107583" name="Rectangle 63"/>
          <p:cNvSpPr>
            <a:spLocks noChangeArrowheads="1"/>
          </p:cNvSpPr>
          <p:nvPr/>
        </p:nvSpPr>
        <p:spPr bwMode="auto">
          <a:xfrm>
            <a:off x="3652838" y="5848350"/>
            <a:ext cx="2765425" cy="35560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4" name="Rectangle 64"/>
          <p:cNvSpPr>
            <a:spLocks noChangeArrowheads="1"/>
          </p:cNvSpPr>
          <p:nvPr/>
        </p:nvSpPr>
        <p:spPr bwMode="auto">
          <a:xfrm>
            <a:off x="4040188" y="5980113"/>
            <a:ext cx="92075" cy="98425"/>
          </a:xfrm>
          <a:prstGeom prst="rect">
            <a:avLst/>
          </a:prstGeom>
          <a:solidFill>
            <a:srgbClr val="9999FF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5" name="Rectangle 65"/>
          <p:cNvSpPr>
            <a:spLocks noChangeArrowheads="1"/>
          </p:cNvSpPr>
          <p:nvPr/>
        </p:nvSpPr>
        <p:spPr bwMode="auto">
          <a:xfrm>
            <a:off x="4167188" y="5942013"/>
            <a:ext cx="5810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200" b="1">
                <a:solidFill>
                  <a:srgbClr val="000000"/>
                </a:solidFill>
              </a:rPr>
              <a:t>eventual</a:t>
            </a:r>
            <a:endParaRPr lang="en-US"/>
          </a:p>
        </p:txBody>
      </p:sp>
      <p:sp>
        <p:nvSpPr>
          <p:cNvPr id="107586" name="Rectangle 66"/>
          <p:cNvSpPr>
            <a:spLocks noChangeArrowheads="1"/>
          </p:cNvSpPr>
          <p:nvPr/>
        </p:nvSpPr>
        <p:spPr bwMode="auto">
          <a:xfrm>
            <a:off x="5438775" y="5980113"/>
            <a:ext cx="92075" cy="98425"/>
          </a:xfrm>
          <a:prstGeom prst="rect">
            <a:avLst/>
          </a:prstGeom>
          <a:solidFill>
            <a:srgbClr val="993366"/>
          </a:solidFill>
          <a:ln w="1111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87" name="Rectangle 67"/>
          <p:cNvSpPr>
            <a:spLocks noChangeArrowheads="1"/>
          </p:cNvSpPr>
          <p:nvPr/>
        </p:nvSpPr>
        <p:spPr bwMode="auto">
          <a:xfrm>
            <a:off x="5581650" y="5942013"/>
            <a:ext cx="5175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kumimoji="0" lang="en-US" sz="1200" b="1">
                <a:solidFill>
                  <a:srgbClr val="000000"/>
                </a:solidFill>
              </a:rPr>
              <a:t>indireto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quarela">
  <a:themeElements>
    <a:clrScheme name="Aquarela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Aquarel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quarela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apresentação\Aquarela.pot</Template>
  <TotalTime>820</TotalTime>
  <Words>1759</Words>
  <Application>Microsoft Office PowerPoint</Application>
  <PresentationFormat>On-screen Show (4:3)</PresentationFormat>
  <Paragraphs>311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Times New Roman</vt:lpstr>
      <vt:lpstr>Tahoma</vt:lpstr>
      <vt:lpstr>Wingdings</vt:lpstr>
      <vt:lpstr>Arial</vt:lpstr>
      <vt:lpstr>Aquarela</vt:lpstr>
      <vt:lpstr>Microsoft Word Document</vt:lpstr>
      <vt:lpstr>LA REMUNERACIÓN DE LOS ALTOS DIRIGENTES EN EL SECTOR PÚBLICO – UN ANÁLISIS SOBRE LOS PAÍSES DE AMÉRICA LATINA</vt:lpstr>
      <vt:lpstr>OBJETIVOS</vt:lpstr>
      <vt:lpstr>PAÍSES QUE INTEGRAN EL LEVANTAMIENTO</vt:lpstr>
      <vt:lpstr>METODOLOGÍA DE ANÁLISIS DE LOS NIVELES SALARIALES</vt:lpstr>
      <vt:lpstr>INFORMACIONES SOLICITADAS  A LOS PAÍSES</vt:lpstr>
      <vt:lpstr>CARACTERÍSTICAS OBSERVADAS EN LA ESTRUCTURA SALARIAL DE CADA PAÍS</vt:lpstr>
      <vt:lpstr>Slide 7</vt:lpstr>
      <vt:lpstr>Slide 8</vt:lpstr>
      <vt:lpstr>Slide 9</vt:lpstr>
      <vt:lpstr>Slide 10</vt:lpstr>
      <vt:lpstr>¿QUÉ PUEDE EXPLICAR LAS DIFERENCIAS ENTRE LOS SALARIOS PAGADOS EN LOS PAÍSES ?</vt:lpstr>
      <vt:lpstr>Slide 12</vt:lpstr>
      <vt:lpstr>INFORMACIONES DE LAS ENCUESTAS DE HOGARES</vt:lpstr>
      <vt:lpstr>RESUMEN DE LAS CARACTERÍSTICAS  PERSONALES DE LOS EMPLEADOS  EN LOS SECTORES PÚBLICO Y PRIVADO</vt:lpstr>
      <vt:lpstr>DIFERENCIALES DE SALARIOS SIN CONTROL PARA LAS CARACTERÍSTICAS PERSONALES (EN %)</vt:lpstr>
      <vt:lpstr>DIFERENCIALES DE SALARIOS CON CONTROL PARA LAS CARACTERÍSTICAS PERSONALES (EN %)  (CONTROLES PARA EDAD, EDUCACIÓN Y SEXO)</vt:lpstr>
      <vt:lpstr>ANÁLISIS DE LOS RESULTADOS</vt:lpstr>
      <vt:lpstr>ANÁLISIS DE LOS RESULTADOS</vt:lpstr>
      <vt:lpstr>ANÁLISIS DE LOS RESULTADOS</vt:lpstr>
      <vt:lpstr>EN GENERAL, LAS DIFERENCIAS ENTRE LOS SALARIOS PAGADOS A LOS DIRIGENTES DE LOS SECTORES PÚBLICO Y PRIVADO PUEDEN SER EXPLICADAS POR:</vt:lpstr>
      <vt:lpstr>FACTORES QUE CONTRIBUYEN PARA LA DEFINICIÓN DEL SALARIO MEDIO DE LOS SERVIDORES</vt:lpstr>
      <vt:lpstr>RECOMENDACIONES DE POLÍTICAS</vt:lpstr>
      <vt:lpstr>RECOMENDACIONES DE POLÍTICAS</vt:lpstr>
      <vt:lpstr>RECOMENDACIONES DE POLÍTICAS</vt:lpstr>
      <vt:lpstr>RECOMENDACIONES DE POLÍTICAS</vt:lpstr>
      <vt:lpstr>RECOMENDACIONES DE POLÍTICAS</vt:lpstr>
      <vt:lpstr>RECOMENDACIONES DE POLÍTICAS</vt:lpstr>
      <vt:lpstr>RECOMENDACIONES DE POLÍTICAS</vt:lpstr>
      <vt:lpstr>RECOMENDACIONES DE POLÍTICAS</vt:lpstr>
      <vt:lpstr>RECOMENDACIONES DE POLÍTICAS</vt:lpstr>
      <vt:lpstr>RECOMENDACIONES DE POLÍTICAS</vt:lpstr>
      <vt:lpstr>RECOMENDACIONES DE POLÍTICAS</vt:lpstr>
      <vt:lpstr>RECOMENDACIONES DE POLÍTICAS</vt:lpstr>
      <vt:lpstr>RESUMEN DE LOS RESULTADOS  DE LOS DIFERENCIALES DE SALARIOS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REMUNERAÇÃO DOS ALTOS DIRIGENTES NO SETOR PÚBLICO – UMA ANÁLISE SOBRE OS PAÍSES DA AMÉRICA LATINA</dc:title>
  <dc:creator>nelson</dc:creator>
  <cp:lastModifiedBy>anarod</cp:lastModifiedBy>
  <cp:revision>26</cp:revision>
  <cp:lastPrinted>2003-12-05T20:20:35Z</cp:lastPrinted>
  <dcterms:created xsi:type="dcterms:W3CDTF">2003-12-04T17:32:21Z</dcterms:created>
  <dcterms:modified xsi:type="dcterms:W3CDTF">2010-07-12T00:24:42Z</dcterms:modified>
</cp:coreProperties>
</file>