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85" r:id="rId2"/>
    <p:sldMasterId id="2147484003" r:id="rId3"/>
  </p:sldMasterIdLst>
  <p:notesMasterIdLst>
    <p:notesMasterId r:id="rId48"/>
  </p:notesMasterIdLst>
  <p:handoutMasterIdLst>
    <p:handoutMasterId r:id="rId49"/>
  </p:handoutMasterIdLst>
  <p:sldIdLst>
    <p:sldId id="295" r:id="rId4"/>
    <p:sldId id="307" r:id="rId5"/>
    <p:sldId id="309" r:id="rId6"/>
    <p:sldId id="310" r:id="rId7"/>
    <p:sldId id="311" r:id="rId8"/>
    <p:sldId id="312" r:id="rId9"/>
    <p:sldId id="313" r:id="rId10"/>
    <p:sldId id="314" r:id="rId11"/>
    <p:sldId id="316" r:id="rId12"/>
    <p:sldId id="317" r:id="rId13"/>
    <p:sldId id="308" r:id="rId14"/>
    <p:sldId id="318" r:id="rId15"/>
    <p:sldId id="371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70" r:id="rId29"/>
    <p:sldId id="350" r:id="rId30"/>
    <p:sldId id="351" r:id="rId31"/>
    <p:sldId id="352" r:id="rId32"/>
    <p:sldId id="353" r:id="rId33"/>
    <p:sldId id="354" r:id="rId34"/>
    <p:sldId id="355" r:id="rId35"/>
    <p:sldId id="358" r:id="rId36"/>
    <p:sldId id="359" r:id="rId37"/>
    <p:sldId id="360" r:id="rId38"/>
    <p:sldId id="369" r:id="rId39"/>
    <p:sldId id="347" r:id="rId40"/>
    <p:sldId id="348" r:id="rId41"/>
    <p:sldId id="349" r:id="rId42"/>
    <p:sldId id="365" r:id="rId43"/>
    <p:sldId id="364" r:id="rId44"/>
    <p:sldId id="363" r:id="rId45"/>
    <p:sldId id="361" r:id="rId46"/>
    <p:sldId id="366" r:id="rId47"/>
  </p:sldIdLst>
  <p:sldSz cx="9144000" cy="6858000" type="letter"/>
  <p:notesSz cx="6858000" cy="9144000"/>
  <p:embeddedFontLst>
    <p:embeddedFont>
      <p:font typeface="Webdings" pitchFamily="18" charset="2"/>
      <p:regular r:id="rId50"/>
    </p:embeddedFont>
    <p:embeddedFont>
      <p:font typeface="Tahoma" pitchFamily="34" charset="0"/>
      <p:regular r:id="rId51"/>
      <p:bold r:id="rId52"/>
    </p:embeddedFont>
    <p:embeddedFont>
      <p:font typeface="Arial Black" pitchFamily="34" charset="0"/>
      <p:bold r:id="rId53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858C96"/>
    <a:srgbClr val="0046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879259-C56D-4096-B6D4-A703F712CAB3}" type="datetimeFigureOut">
              <a:rPr lang="es-MX"/>
              <a:pPr>
                <a:defRPr/>
              </a:pPr>
              <a:t>12/07/2010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329AF8-9E5E-4D62-83DC-5136974B632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AE9DE1-C43E-468F-B756-7D86ABDB8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F8A3C-5E9F-4FAE-9418-51A6DA46632F}" type="slidenum">
              <a:rPr lang="es-MX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s-MX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75A08-EE57-4037-B878-C6CC0FFBF9C0}" type="slidenum">
              <a:rPr lang="es-MX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s-MX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AA717-FA8E-4635-B6FB-21BCC9E399CD}" type="slidenum">
              <a:rPr lang="es-MX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s-MX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74638"/>
            <a:ext cx="5638800" cy="1143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467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600200"/>
            <a:ext cx="7772400" cy="4800600"/>
          </a:xfrm>
          <a:prstGeom prst="rect">
            <a:avLst/>
          </a:prstGeom>
        </p:spPr>
        <p:txBody>
          <a:bodyPr/>
          <a:lstStyle>
            <a:lvl1pPr marL="0" indent="361950" algn="just">
              <a:buFontTx/>
              <a:buNone/>
              <a:defRPr sz="3000"/>
            </a:lvl1pPr>
            <a:lvl2pPr marL="0" indent="361950" algn="just">
              <a:buFontTx/>
              <a:buNone/>
              <a:defRPr/>
            </a:lvl2pPr>
            <a:lvl3pPr marL="0" indent="361950" algn="just">
              <a:buFontTx/>
              <a:buNone/>
              <a:defRPr/>
            </a:lvl3pPr>
            <a:lvl4pPr marL="0" indent="361950" algn="just">
              <a:buFontTx/>
              <a:buNone/>
              <a:defRPr/>
            </a:lvl4pPr>
            <a:lvl5pPr marL="0" indent="361950" algn="just">
              <a:buFontTx/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66"/>
          <p:cNvSpPr>
            <a:spLocks noChangeArrowheads="1"/>
          </p:cNvSpPr>
          <p:nvPr/>
        </p:nvSpPr>
        <p:spPr bwMode="auto">
          <a:xfrm>
            <a:off x="1588" y="0"/>
            <a:ext cx="1293812" cy="6858000"/>
          </a:xfrm>
          <a:prstGeom prst="rect">
            <a:avLst/>
          </a:prstGeom>
          <a:solidFill>
            <a:srgbClr val="0046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eform 143"/>
          <p:cNvSpPr>
            <a:spLocks noEditPoints="1"/>
          </p:cNvSpPr>
          <p:nvPr/>
        </p:nvSpPr>
        <p:spPr bwMode="auto">
          <a:xfrm>
            <a:off x="0" y="5192713"/>
            <a:ext cx="928688" cy="1665287"/>
          </a:xfrm>
          <a:custGeom>
            <a:avLst/>
            <a:gdLst/>
            <a:ahLst/>
            <a:cxnLst>
              <a:cxn ang="0">
                <a:pos x="831" y="1007"/>
              </a:cxn>
              <a:cxn ang="0">
                <a:pos x="788" y="800"/>
              </a:cxn>
              <a:cxn ang="0">
                <a:pos x="689" y="621"/>
              </a:cxn>
              <a:cxn ang="0">
                <a:pos x="544" y="477"/>
              </a:cxn>
              <a:cxn ang="0">
                <a:pos x="364" y="379"/>
              </a:cxn>
              <a:cxn ang="0">
                <a:pos x="158" y="334"/>
              </a:cxn>
              <a:cxn ang="0">
                <a:pos x="102" y="188"/>
              </a:cxn>
              <a:cxn ang="0">
                <a:pos x="0" y="465"/>
              </a:cxn>
              <a:cxn ang="0">
                <a:pos x="0" y="578"/>
              </a:cxn>
              <a:cxn ang="0">
                <a:pos x="25" y="689"/>
              </a:cxn>
              <a:cxn ang="0">
                <a:pos x="75" y="802"/>
              </a:cxn>
              <a:cxn ang="0">
                <a:pos x="56" y="960"/>
              </a:cxn>
              <a:cxn ang="0">
                <a:pos x="20" y="998"/>
              </a:cxn>
              <a:cxn ang="0">
                <a:pos x="5" y="1061"/>
              </a:cxn>
              <a:cxn ang="0">
                <a:pos x="0" y="1149"/>
              </a:cxn>
              <a:cxn ang="0">
                <a:pos x="81" y="1154"/>
              </a:cxn>
              <a:cxn ang="0">
                <a:pos x="22" y="1287"/>
              </a:cxn>
              <a:cxn ang="0">
                <a:pos x="70" y="1421"/>
              </a:cxn>
              <a:cxn ang="0">
                <a:pos x="93" y="1649"/>
              </a:cxn>
              <a:cxn ang="0">
                <a:pos x="47" y="1768"/>
              </a:cxn>
              <a:cxn ang="0">
                <a:pos x="122" y="1908"/>
              </a:cxn>
              <a:cxn ang="0">
                <a:pos x="264" y="1755"/>
              </a:cxn>
              <a:cxn ang="0">
                <a:pos x="458" y="1682"/>
              </a:cxn>
              <a:cxn ang="0">
                <a:pos x="621" y="1560"/>
              </a:cxn>
              <a:cxn ang="0">
                <a:pos x="743" y="1398"/>
              </a:cxn>
              <a:cxn ang="0">
                <a:pos x="816" y="1204"/>
              </a:cxn>
              <a:cxn ang="0">
                <a:pos x="980" y="1116"/>
              </a:cxn>
              <a:cxn ang="0">
                <a:pos x="190" y="811"/>
              </a:cxn>
              <a:cxn ang="0">
                <a:pos x="285" y="867"/>
              </a:cxn>
              <a:cxn ang="0">
                <a:pos x="122" y="942"/>
              </a:cxn>
              <a:cxn ang="0">
                <a:pos x="221" y="1079"/>
              </a:cxn>
              <a:cxn ang="0">
                <a:pos x="354" y="1129"/>
              </a:cxn>
              <a:cxn ang="0">
                <a:pos x="298" y="1222"/>
              </a:cxn>
              <a:cxn ang="0">
                <a:pos x="208" y="994"/>
              </a:cxn>
              <a:cxn ang="0">
                <a:pos x="339" y="939"/>
              </a:cxn>
              <a:cxn ang="0">
                <a:pos x="224" y="1043"/>
              </a:cxn>
              <a:cxn ang="0">
                <a:pos x="183" y="1136"/>
              </a:cxn>
              <a:cxn ang="0">
                <a:pos x="210" y="1283"/>
              </a:cxn>
              <a:cxn ang="0">
                <a:pos x="122" y="1649"/>
              </a:cxn>
              <a:cxn ang="0">
                <a:pos x="158" y="1421"/>
              </a:cxn>
              <a:cxn ang="0">
                <a:pos x="350" y="1339"/>
              </a:cxn>
              <a:cxn ang="0">
                <a:pos x="467" y="1168"/>
              </a:cxn>
              <a:cxn ang="0">
                <a:pos x="689" y="1062"/>
              </a:cxn>
              <a:cxn ang="0">
                <a:pos x="698" y="1179"/>
              </a:cxn>
              <a:cxn ang="0">
                <a:pos x="637" y="1341"/>
              </a:cxn>
              <a:cxn ang="0">
                <a:pos x="535" y="1475"/>
              </a:cxn>
              <a:cxn ang="0">
                <a:pos x="400" y="1576"/>
              </a:cxn>
              <a:cxn ang="0">
                <a:pos x="239" y="1637"/>
              </a:cxn>
              <a:cxn ang="0">
                <a:pos x="689" y="1043"/>
              </a:cxn>
              <a:cxn ang="0">
                <a:pos x="477" y="971"/>
              </a:cxn>
              <a:cxn ang="0">
                <a:pos x="377" y="788"/>
              </a:cxn>
              <a:cxn ang="0">
                <a:pos x="194" y="687"/>
              </a:cxn>
              <a:cxn ang="0">
                <a:pos x="122" y="454"/>
              </a:cxn>
              <a:cxn ang="0">
                <a:pos x="269" y="474"/>
              </a:cxn>
              <a:cxn ang="0">
                <a:pos x="425" y="542"/>
              </a:cxn>
              <a:cxn ang="0">
                <a:pos x="556" y="650"/>
              </a:cxn>
              <a:cxn ang="0">
                <a:pos x="651" y="790"/>
              </a:cxn>
              <a:cxn ang="0">
                <a:pos x="703" y="953"/>
              </a:cxn>
            </a:cxnLst>
            <a:rect l="0" t="0" r="r" b="b"/>
            <a:pathLst>
              <a:path w="1170" h="2098">
                <a:moveTo>
                  <a:pt x="1170" y="1053"/>
                </a:moveTo>
                <a:lnTo>
                  <a:pt x="980" y="989"/>
                </a:lnTo>
                <a:lnTo>
                  <a:pt x="980" y="1043"/>
                </a:lnTo>
                <a:lnTo>
                  <a:pt x="833" y="1043"/>
                </a:lnTo>
                <a:lnTo>
                  <a:pt x="833" y="1043"/>
                </a:lnTo>
                <a:lnTo>
                  <a:pt x="831" y="1007"/>
                </a:lnTo>
                <a:lnTo>
                  <a:pt x="827" y="971"/>
                </a:lnTo>
                <a:lnTo>
                  <a:pt x="824" y="935"/>
                </a:lnTo>
                <a:lnTo>
                  <a:pt x="816" y="901"/>
                </a:lnTo>
                <a:lnTo>
                  <a:pt x="808" y="867"/>
                </a:lnTo>
                <a:lnTo>
                  <a:pt x="799" y="833"/>
                </a:lnTo>
                <a:lnTo>
                  <a:pt x="788" y="800"/>
                </a:lnTo>
                <a:lnTo>
                  <a:pt x="773" y="768"/>
                </a:lnTo>
                <a:lnTo>
                  <a:pt x="759" y="738"/>
                </a:lnTo>
                <a:lnTo>
                  <a:pt x="745" y="707"/>
                </a:lnTo>
                <a:lnTo>
                  <a:pt x="727" y="677"/>
                </a:lnTo>
                <a:lnTo>
                  <a:pt x="709" y="648"/>
                </a:lnTo>
                <a:lnTo>
                  <a:pt x="689" y="621"/>
                </a:lnTo>
                <a:lnTo>
                  <a:pt x="668" y="594"/>
                </a:lnTo>
                <a:lnTo>
                  <a:pt x="644" y="567"/>
                </a:lnTo>
                <a:lnTo>
                  <a:pt x="621" y="544"/>
                </a:lnTo>
                <a:lnTo>
                  <a:pt x="598" y="520"/>
                </a:lnTo>
                <a:lnTo>
                  <a:pt x="571" y="497"/>
                </a:lnTo>
                <a:lnTo>
                  <a:pt x="544" y="477"/>
                </a:lnTo>
                <a:lnTo>
                  <a:pt x="517" y="456"/>
                </a:lnTo>
                <a:lnTo>
                  <a:pt x="488" y="438"/>
                </a:lnTo>
                <a:lnTo>
                  <a:pt x="459" y="422"/>
                </a:lnTo>
                <a:lnTo>
                  <a:pt x="429" y="406"/>
                </a:lnTo>
                <a:lnTo>
                  <a:pt x="397" y="391"/>
                </a:lnTo>
                <a:lnTo>
                  <a:pt x="364" y="379"/>
                </a:lnTo>
                <a:lnTo>
                  <a:pt x="332" y="366"/>
                </a:lnTo>
                <a:lnTo>
                  <a:pt x="298" y="357"/>
                </a:lnTo>
                <a:lnTo>
                  <a:pt x="264" y="348"/>
                </a:lnTo>
                <a:lnTo>
                  <a:pt x="230" y="343"/>
                </a:lnTo>
                <a:lnTo>
                  <a:pt x="194" y="337"/>
                </a:lnTo>
                <a:lnTo>
                  <a:pt x="158" y="334"/>
                </a:lnTo>
                <a:lnTo>
                  <a:pt x="122" y="332"/>
                </a:lnTo>
                <a:lnTo>
                  <a:pt x="122" y="188"/>
                </a:lnTo>
                <a:lnTo>
                  <a:pt x="174" y="188"/>
                </a:lnTo>
                <a:lnTo>
                  <a:pt x="111" y="0"/>
                </a:lnTo>
                <a:lnTo>
                  <a:pt x="48" y="188"/>
                </a:lnTo>
                <a:lnTo>
                  <a:pt x="102" y="188"/>
                </a:lnTo>
                <a:lnTo>
                  <a:pt x="102" y="332"/>
                </a:lnTo>
                <a:lnTo>
                  <a:pt x="102" y="332"/>
                </a:lnTo>
                <a:lnTo>
                  <a:pt x="50" y="336"/>
                </a:lnTo>
                <a:lnTo>
                  <a:pt x="0" y="341"/>
                </a:lnTo>
                <a:lnTo>
                  <a:pt x="0" y="465"/>
                </a:lnTo>
                <a:lnTo>
                  <a:pt x="0" y="465"/>
                </a:lnTo>
                <a:lnTo>
                  <a:pt x="50" y="458"/>
                </a:lnTo>
                <a:lnTo>
                  <a:pt x="75" y="454"/>
                </a:lnTo>
                <a:lnTo>
                  <a:pt x="102" y="454"/>
                </a:lnTo>
                <a:lnTo>
                  <a:pt x="102" y="476"/>
                </a:lnTo>
                <a:lnTo>
                  <a:pt x="0" y="576"/>
                </a:lnTo>
                <a:lnTo>
                  <a:pt x="0" y="578"/>
                </a:lnTo>
                <a:lnTo>
                  <a:pt x="102" y="578"/>
                </a:lnTo>
                <a:lnTo>
                  <a:pt x="102" y="678"/>
                </a:lnTo>
                <a:lnTo>
                  <a:pt x="102" y="678"/>
                </a:lnTo>
                <a:lnTo>
                  <a:pt x="75" y="680"/>
                </a:lnTo>
                <a:lnTo>
                  <a:pt x="50" y="684"/>
                </a:lnTo>
                <a:lnTo>
                  <a:pt x="25" y="689"/>
                </a:lnTo>
                <a:lnTo>
                  <a:pt x="0" y="696"/>
                </a:lnTo>
                <a:lnTo>
                  <a:pt x="0" y="826"/>
                </a:lnTo>
                <a:lnTo>
                  <a:pt x="0" y="826"/>
                </a:lnTo>
                <a:lnTo>
                  <a:pt x="23" y="817"/>
                </a:lnTo>
                <a:lnTo>
                  <a:pt x="48" y="808"/>
                </a:lnTo>
                <a:lnTo>
                  <a:pt x="75" y="802"/>
                </a:lnTo>
                <a:lnTo>
                  <a:pt x="102" y="800"/>
                </a:lnTo>
                <a:lnTo>
                  <a:pt x="102" y="942"/>
                </a:lnTo>
                <a:lnTo>
                  <a:pt x="102" y="942"/>
                </a:lnTo>
                <a:lnTo>
                  <a:pt x="84" y="946"/>
                </a:lnTo>
                <a:lnTo>
                  <a:pt x="70" y="951"/>
                </a:lnTo>
                <a:lnTo>
                  <a:pt x="56" y="960"/>
                </a:lnTo>
                <a:lnTo>
                  <a:pt x="41" y="969"/>
                </a:lnTo>
                <a:lnTo>
                  <a:pt x="0" y="928"/>
                </a:lnTo>
                <a:lnTo>
                  <a:pt x="0" y="957"/>
                </a:lnTo>
                <a:lnTo>
                  <a:pt x="29" y="985"/>
                </a:lnTo>
                <a:lnTo>
                  <a:pt x="29" y="985"/>
                </a:lnTo>
                <a:lnTo>
                  <a:pt x="20" y="998"/>
                </a:lnTo>
                <a:lnTo>
                  <a:pt x="13" y="1010"/>
                </a:lnTo>
                <a:lnTo>
                  <a:pt x="9" y="1027"/>
                </a:lnTo>
                <a:lnTo>
                  <a:pt x="5" y="1043"/>
                </a:lnTo>
                <a:lnTo>
                  <a:pt x="0" y="1043"/>
                </a:lnTo>
                <a:lnTo>
                  <a:pt x="0" y="1061"/>
                </a:lnTo>
                <a:lnTo>
                  <a:pt x="5" y="1061"/>
                </a:lnTo>
                <a:lnTo>
                  <a:pt x="5" y="1061"/>
                </a:lnTo>
                <a:lnTo>
                  <a:pt x="9" y="1077"/>
                </a:lnTo>
                <a:lnTo>
                  <a:pt x="14" y="1093"/>
                </a:lnTo>
                <a:lnTo>
                  <a:pt x="22" y="1106"/>
                </a:lnTo>
                <a:lnTo>
                  <a:pt x="29" y="1120"/>
                </a:lnTo>
                <a:lnTo>
                  <a:pt x="0" y="1149"/>
                </a:lnTo>
                <a:lnTo>
                  <a:pt x="0" y="1177"/>
                </a:lnTo>
                <a:lnTo>
                  <a:pt x="43" y="1134"/>
                </a:lnTo>
                <a:lnTo>
                  <a:pt x="43" y="1134"/>
                </a:lnTo>
                <a:lnTo>
                  <a:pt x="56" y="1143"/>
                </a:lnTo>
                <a:lnTo>
                  <a:pt x="66" y="1149"/>
                </a:lnTo>
                <a:lnTo>
                  <a:pt x="81" y="1154"/>
                </a:lnTo>
                <a:lnTo>
                  <a:pt x="93" y="1158"/>
                </a:lnTo>
                <a:lnTo>
                  <a:pt x="93" y="1303"/>
                </a:lnTo>
                <a:lnTo>
                  <a:pt x="93" y="1303"/>
                </a:lnTo>
                <a:lnTo>
                  <a:pt x="68" y="1299"/>
                </a:lnTo>
                <a:lnTo>
                  <a:pt x="45" y="1294"/>
                </a:lnTo>
                <a:lnTo>
                  <a:pt x="22" y="1287"/>
                </a:lnTo>
                <a:lnTo>
                  <a:pt x="0" y="1276"/>
                </a:lnTo>
                <a:lnTo>
                  <a:pt x="0" y="1407"/>
                </a:lnTo>
                <a:lnTo>
                  <a:pt x="0" y="1407"/>
                </a:lnTo>
                <a:lnTo>
                  <a:pt x="23" y="1412"/>
                </a:lnTo>
                <a:lnTo>
                  <a:pt x="47" y="1418"/>
                </a:lnTo>
                <a:lnTo>
                  <a:pt x="70" y="1421"/>
                </a:lnTo>
                <a:lnTo>
                  <a:pt x="93" y="1423"/>
                </a:lnTo>
                <a:lnTo>
                  <a:pt x="93" y="1525"/>
                </a:lnTo>
                <a:lnTo>
                  <a:pt x="0" y="1525"/>
                </a:lnTo>
                <a:lnTo>
                  <a:pt x="0" y="1525"/>
                </a:lnTo>
                <a:lnTo>
                  <a:pt x="93" y="1621"/>
                </a:lnTo>
                <a:lnTo>
                  <a:pt x="93" y="1649"/>
                </a:lnTo>
                <a:lnTo>
                  <a:pt x="93" y="1649"/>
                </a:lnTo>
                <a:lnTo>
                  <a:pt x="47" y="1646"/>
                </a:lnTo>
                <a:lnTo>
                  <a:pt x="0" y="1639"/>
                </a:lnTo>
                <a:lnTo>
                  <a:pt x="0" y="1761"/>
                </a:lnTo>
                <a:lnTo>
                  <a:pt x="0" y="1761"/>
                </a:lnTo>
                <a:lnTo>
                  <a:pt x="47" y="1768"/>
                </a:lnTo>
                <a:lnTo>
                  <a:pt x="93" y="1770"/>
                </a:lnTo>
                <a:lnTo>
                  <a:pt x="93" y="1908"/>
                </a:lnTo>
                <a:lnTo>
                  <a:pt x="48" y="1908"/>
                </a:lnTo>
                <a:lnTo>
                  <a:pt x="111" y="2098"/>
                </a:lnTo>
                <a:lnTo>
                  <a:pt x="174" y="1908"/>
                </a:lnTo>
                <a:lnTo>
                  <a:pt x="122" y="1908"/>
                </a:lnTo>
                <a:lnTo>
                  <a:pt x="122" y="1770"/>
                </a:lnTo>
                <a:lnTo>
                  <a:pt x="122" y="1770"/>
                </a:lnTo>
                <a:lnTo>
                  <a:pt x="158" y="1770"/>
                </a:lnTo>
                <a:lnTo>
                  <a:pt x="194" y="1766"/>
                </a:lnTo>
                <a:lnTo>
                  <a:pt x="230" y="1761"/>
                </a:lnTo>
                <a:lnTo>
                  <a:pt x="264" y="1755"/>
                </a:lnTo>
                <a:lnTo>
                  <a:pt x="298" y="1746"/>
                </a:lnTo>
                <a:lnTo>
                  <a:pt x="332" y="1737"/>
                </a:lnTo>
                <a:lnTo>
                  <a:pt x="364" y="1725"/>
                </a:lnTo>
                <a:lnTo>
                  <a:pt x="397" y="1712"/>
                </a:lnTo>
                <a:lnTo>
                  <a:pt x="427" y="1698"/>
                </a:lnTo>
                <a:lnTo>
                  <a:pt x="458" y="1682"/>
                </a:lnTo>
                <a:lnTo>
                  <a:pt x="488" y="1665"/>
                </a:lnTo>
                <a:lnTo>
                  <a:pt x="517" y="1648"/>
                </a:lnTo>
                <a:lnTo>
                  <a:pt x="544" y="1628"/>
                </a:lnTo>
                <a:lnTo>
                  <a:pt x="571" y="1606"/>
                </a:lnTo>
                <a:lnTo>
                  <a:pt x="596" y="1583"/>
                </a:lnTo>
                <a:lnTo>
                  <a:pt x="621" y="1560"/>
                </a:lnTo>
                <a:lnTo>
                  <a:pt x="644" y="1536"/>
                </a:lnTo>
                <a:lnTo>
                  <a:pt x="668" y="1509"/>
                </a:lnTo>
                <a:lnTo>
                  <a:pt x="687" y="1484"/>
                </a:lnTo>
                <a:lnTo>
                  <a:pt x="707" y="1455"/>
                </a:lnTo>
                <a:lnTo>
                  <a:pt x="727" y="1427"/>
                </a:lnTo>
                <a:lnTo>
                  <a:pt x="743" y="1398"/>
                </a:lnTo>
                <a:lnTo>
                  <a:pt x="759" y="1368"/>
                </a:lnTo>
                <a:lnTo>
                  <a:pt x="773" y="1335"/>
                </a:lnTo>
                <a:lnTo>
                  <a:pt x="786" y="1305"/>
                </a:lnTo>
                <a:lnTo>
                  <a:pt x="799" y="1271"/>
                </a:lnTo>
                <a:lnTo>
                  <a:pt x="808" y="1238"/>
                </a:lnTo>
                <a:lnTo>
                  <a:pt x="816" y="1204"/>
                </a:lnTo>
                <a:lnTo>
                  <a:pt x="822" y="1168"/>
                </a:lnTo>
                <a:lnTo>
                  <a:pt x="827" y="1134"/>
                </a:lnTo>
                <a:lnTo>
                  <a:pt x="831" y="1098"/>
                </a:lnTo>
                <a:lnTo>
                  <a:pt x="833" y="1062"/>
                </a:lnTo>
                <a:lnTo>
                  <a:pt x="980" y="1062"/>
                </a:lnTo>
                <a:lnTo>
                  <a:pt x="980" y="1116"/>
                </a:lnTo>
                <a:lnTo>
                  <a:pt x="1170" y="1053"/>
                </a:lnTo>
                <a:close/>
                <a:moveTo>
                  <a:pt x="122" y="800"/>
                </a:moveTo>
                <a:lnTo>
                  <a:pt x="122" y="800"/>
                </a:lnTo>
                <a:lnTo>
                  <a:pt x="145" y="802"/>
                </a:lnTo>
                <a:lnTo>
                  <a:pt x="169" y="806"/>
                </a:lnTo>
                <a:lnTo>
                  <a:pt x="190" y="811"/>
                </a:lnTo>
                <a:lnTo>
                  <a:pt x="212" y="820"/>
                </a:lnTo>
                <a:lnTo>
                  <a:pt x="231" y="829"/>
                </a:lnTo>
                <a:lnTo>
                  <a:pt x="251" y="840"/>
                </a:lnTo>
                <a:lnTo>
                  <a:pt x="269" y="854"/>
                </a:lnTo>
                <a:lnTo>
                  <a:pt x="285" y="869"/>
                </a:lnTo>
                <a:lnTo>
                  <a:pt x="285" y="867"/>
                </a:lnTo>
                <a:lnTo>
                  <a:pt x="183" y="966"/>
                </a:lnTo>
                <a:lnTo>
                  <a:pt x="183" y="966"/>
                </a:lnTo>
                <a:lnTo>
                  <a:pt x="169" y="957"/>
                </a:lnTo>
                <a:lnTo>
                  <a:pt x="154" y="949"/>
                </a:lnTo>
                <a:lnTo>
                  <a:pt x="138" y="944"/>
                </a:lnTo>
                <a:lnTo>
                  <a:pt x="122" y="942"/>
                </a:lnTo>
                <a:lnTo>
                  <a:pt x="122" y="800"/>
                </a:lnTo>
                <a:close/>
                <a:moveTo>
                  <a:pt x="199" y="1122"/>
                </a:moveTo>
                <a:lnTo>
                  <a:pt x="199" y="1122"/>
                </a:lnTo>
                <a:lnTo>
                  <a:pt x="208" y="1109"/>
                </a:lnTo>
                <a:lnTo>
                  <a:pt x="215" y="1095"/>
                </a:lnTo>
                <a:lnTo>
                  <a:pt x="221" y="1079"/>
                </a:lnTo>
                <a:lnTo>
                  <a:pt x="224" y="1062"/>
                </a:lnTo>
                <a:lnTo>
                  <a:pt x="364" y="1062"/>
                </a:lnTo>
                <a:lnTo>
                  <a:pt x="364" y="1062"/>
                </a:lnTo>
                <a:lnTo>
                  <a:pt x="362" y="1086"/>
                </a:lnTo>
                <a:lnTo>
                  <a:pt x="359" y="1107"/>
                </a:lnTo>
                <a:lnTo>
                  <a:pt x="354" y="1129"/>
                </a:lnTo>
                <a:lnTo>
                  <a:pt x="345" y="1150"/>
                </a:lnTo>
                <a:lnTo>
                  <a:pt x="336" y="1170"/>
                </a:lnTo>
                <a:lnTo>
                  <a:pt x="325" y="1188"/>
                </a:lnTo>
                <a:lnTo>
                  <a:pt x="312" y="1206"/>
                </a:lnTo>
                <a:lnTo>
                  <a:pt x="298" y="1222"/>
                </a:lnTo>
                <a:lnTo>
                  <a:pt x="298" y="1222"/>
                </a:lnTo>
                <a:lnTo>
                  <a:pt x="199" y="1122"/>
                </a:lnTo>
                <a:close/>
                <a:moveTo>
                  <a:pt x="224" y="1043"/>
                </a:moveTo>
                <a:lnTo>
                  <a:pt x="224" y="1043"/>
                </a:lnTo>
                <a:lnTo>
                  <a:pt x="221" y="1025"/>
                </a:lnTo>
                <a:lnTo>
                  <a:pt x="215" y="1009"/>
                </a:lnTo>
                <a:lnTo>
                  <a:pt x="208" y="994"/>
                </a:lnTo>
                <a:lnTo>
                  <a:pt x="199" y="980"/>
                </a:lnTo>
                <a:lnTo>
                  <a:pt x="303" y="887"/>
                </a:lnTo>
                <a:lnTo>
                  <a:pt x="303" y="887"/>
                </a:lnTo>
                <a:lnTo>
                  <a:pt x="316" y="903"/>
                </a:lnTo>
                <a:lnTo>
                  <a:pt x="328" y="919"/>
                </a:lnTo>
                <a:lnTo>
                  <a:pt x="339" y="939"/>
                </a:lnTo>
                <a:lnTo>
                  <a:pt x="346" y="958"/>
                </a:lnTo>
                <a:lnTo>
                  <a:pt x="354" y="978"/>
                </a:lnTo>
                <a:lnTo>
                  <a:pt x="359" y="998"/>
                </a:lnTo>
                <a:lnTo>
                  <a:pt x="362" y="1021"/>
                </a:lnTo>
                <a:lnTo>
                  <a:pt x="364" y="1043"/>
                </a:lnTo>
                <a:lnTo>
                  <a:pt x="224" y="1043"/>
                </a:lnTo>
                <a:close/>
                <a:moveTo>
                  <a:pt x="122" y="1159"/>
                </a:moveTo>
                <a:lnTo>
                  <a:pt x="122" y="1159"/>
                </a:lnTo>
                <a:lnTo>
                  <a:pt x="138" y="1158"/>
                </a:lnTo>
                <a:lnTo>
                  <a:pt x="154" y="1152"/>
                </a:lnTo>
                <a:lnTo>
                  <a:pt x="170" y="1145"/>
                </a:lnTo>
                <a:lnTo>
                  <a:pt x="183" y="1136"/>
                </a:lnTo>
                <a:lnTo>
                  <a:pt x="285" y="1237"/>
                </a:lnTo>
                <a:lnTo>
                  <a:pt x="285" y="1237"/>
                </a:lnTo>
                <a:lnTo>
                  <a:pt x="267" y="1251"/>
                </a:lnTo>
                <a:lnTo>
                  <a:pt x="249" y="1263"/>
                </a:lnTo>
                <a:lnTo>
                  <a:pt x="231" y="1274"/>
                </a:lnTo>
                <a:lnTo>
                  <a:pt x="210" y="1283"/>
                </a:lnTo>
                <a:lnTo>
                  <a:pt x="190" y="1292"/>
                </a:lnTo>
                <a:lnTo>
                  <a:pt x="167" y="1298"/>
                </a:lnTo>
                <a:lnTo>
                  <a:pt x="145" y="1301"/>
                </a:lnTo>
                <a:lnTo>
                  <a:pt x="122" y="1303"/>
                </a:lnTo>
                <a:lnTo>
                  <a:pt x="122" y="1159"/>
                </a:lnTo>
                <a:close/>
                <a:moveTo>
                  <a:pt x="122" y="1649"/>
                </a:moveTo>
                <a:lnTo>
                  <a:pt x="122" y="1628"/>
                </a:lnTo>
                <a:lnTo>
                  <a:pt x="224" y="1525"/>
                </a:lnTo>
                <a:lnTo>
                  <a:pt x="122" y="1525"/>
                </a:lnTo>
                <a:lnTo>
                  <a:pt x="122" y="1423"/>
                </a:lnTo>
                <a:lnTo>
                  <a:pt x="122" y="1423"/>
                </a:lnTo>
                <a:lnTo>
                  <a:pt x="158" y="1421"/>
                </a:lnTo>
                <a:lnTo>
                  <a:pt x="194" y="1416"/>
                </a:lnTo>
                <a:lnTo>
                  <a:pt x="228" y="1405"/>
                </a:lnTo>
                <a:lnTo>
                  <a:pt x="262" y="1393"/>
                </a:lnTo>
                <a:lnTo>
                  <a:pt x="293" y="1378"/>
                </a:lnTo>
                <a:lnTo>
                  <a:pt x="323" y="1360"/>
                </a:lnTo>
                <a:lnTo>
                  <a:pt x="350" y="1339"/>
                </a:lnTo>
                <a:lnTo>
                  <a:pt x="377" y="1316"/>
                </a:lnTo>
                <a:lnTo>
                  <a:pt x="400" y="1290"/>
                </a:lnTo>
                <a:lnTo>
                  <a:pt x="420" y="1262"/>
                </a:lnTo>
                <a:lnTo>
                  <a:pt x="440" y="1233"/>
                </a:lnTo>
                <a:lnTo>
                  <a:pt x="454" y="1202"/>
                </a:lnTo>
                <a:lnTo>
                  <a:pt x="467" y="1168"/>
                </a:lnTo>
                <a:lnTo>
                  <a:pt x="477" y="1134"/>
                </a:lnTo>
                <a:lnTo>
                  <a:pt x="483" y="1098"/>
                </a:lnTo>
                <a:lnTo>
                  <a:pt x="486" y="1062"/>
                </a:lnTo>
                <a:lnTo>
                  <a:pt x="587" y="1062"/>
                </a:lnTo>
                <a:lnTo>
                  <a:pt x="587" y="1165"/>
                </a:lnTo>
                <a:lnTo>
                  <a:pt x="689" y="1062"/>
                </a:lnTo>
                <a:lnTo>
                  <a:pt x="711" y="1062"/>
                </a:lnTo>
                <a:lnTo>
                  <a:pt x="711" y="1062"/>
                </a:lnTo>
                <a:lnTo>
                  <a:pt x="711" y="1091"/>
                </a:lnTo>
                <a:lnTo>
                  <a:pt x="707" y="1122"/>
                </a:lnTo>
                <a:lnTo>
                  <a:pt x="703" y="1150"/>
                </a:lnTo>
                <a:lnTo>
                  <a:pt x="698" y="1179"/>
                </a:lnTo>
                <a:lnTo>
                  <a:pt x="691" y="1208"/>
                </a:lnTo>
                <a:lnTo>
                  <a:pt x="682" y="1235"/>
                </a:lnTo>
                <a:lnTo>
                  <a:pt x="673" y="1263"/>
                </a:lnTo>
                <a:lnTo>
                  <a:pt x="662" y="1289"/>
                </a:lnTo>
                <a:lnTo>
                  <a:pt x="650" y="1316"/>
                </a:lnTo>
                <a:lnTo>
                  <a:pt x="637" y="1341"/>
                </a:lnTo>
                <a:lnTo>
                  <a:pt x="623" y="1364"/>
                </a:lnTo>
                <a:lnTo>
                  <a:pt x="608" y="1389"/>
                </a:lnTo>
                <a:lnTo>
                  <a:pt x="590" y="1411"/>
                </a:lnTo>
                <a:lnTo>
                  <a:pt x="574" y="1434"/>
                </a:lnTo>
                <a:lnTo>
                  <a:pt x="554" y="1455"/>
                </a:lnTo>
                <a:lnTo>
                  <a:pt x="535" y="1475"/>
                </a:lnTo>
                <a:lnTo>
                  <a:pt x="515" y="1495"/>
                </a:lnTo>
                <a:lnTo>
                  <a:pt x="493" y="1513"/>
                </a:lnTo>
                <a:lnTo>
                  <a:pt x="472" y="1531"/>
                </a:lnTo>
                <a:lnTo>
                  <a:pt x="449" y="1547"/>
                </a:lnTo>
                <a:lnTo>
                  <a:pt x="425" y="1561"/>
                </a:lnTo>
                <a:lnTo>
                  <a:pt x="400" y="1576"/>
                </a:lnTo>
                <a:lnTo>
                  <a:pt x="375" y="1590"/>
                </a:lnTo>
                <a:lnTo>
                  <a:pt x="350" y="1601"/>
                </a:lnTo>
                <a:lnTo>
                  <a:pt x="323" y="1612"/>
                </a:lnTo>
                <a:lnTo>
                  <a:pt x="296" y="1621"/>
                </a:lnTo>
                <a:lnTo>
                  <a:pt x="267" y="1630"/>
                </a:lnTo>
                <a:lnTo>
                  <a:pt x="239" y="1637"/>
                </a:lnTo>
                <a:lnTo>
                  <a:pt x="210" y="1642"/>
                </a:lnTo>
                <a:lnTo>
                  <a:pt x="181" y="1646"/>
                </a:lnTo>
                <a:lnTo>
                  <a:pt x="153" y="1648"/>
                </a:lnTo>
                <a:lnTo>
                  <a:pt x="122" y="1649"/>
                </a:lnTo>
                <a:lnTo>
                  <a:pt x="122" y="1649"/>
                </a:lnTo>
                <a:close/>
                <a:moveTo>
                  <a:pt x="689" y="1043"/>
                </a:moveTo>
                <a:lnTo>
                  <a:pt x="587" y="939"/>
                </a:lnTo>
                <a:lnTo>
                  <a:pt x="587" y="1043"/>
                </a:lnTo>
                <a:lnTo>
                  <a:pt x="486" y="1043"/>
                </a:lnTo>
                <a:lnTo>
                  <a:pt x="486" y="1043"/>
                </a:lnTo>
                <a:lnTo>
                  <a:pt x="483" y="1005"/>
                </a:lnTo>
                <a:lnTo>
                  <a:pt x="477" y="971"/>
                </a:lnTo>
                <a:lnTo>
                  <a:pt x="468" y="935"/>
                </a:lnTo>
                <a:lnTo>
                  <a:pt x="456" y="903"/>
                </a:lnTo>
                <a:lnTo>
                  <a:pt x="440" y="870"/>
                </a:lnTo>
                <a:lnTo>
                  <a:pt x="422" y="842"/>
                </a:lnTo>
                <a:lnTo>
                  <a:pt x="400" y="813"/>
                </a:lnTo>
                <a:lnTo>
                  <a:pt x="377" y="788"/>
                </a:lnTo>
                <a:lnTo>
                  <a:pt x="352" y="765"/>
                </a:lnTo>
                <a:lnTo>
                  <a:pt x="323" y="743"/>
                </a:lnTo>
                <a:lnTo>
                  <a:pt x="294" y="725"/>
                </a:lnTo>
                <a:lnTo>
                  <a:pt x="262" y="711"/>
                </a:lnTo>
                <a:lnTo>
                  <a:pt x="230" y="698"/>
                </a:lnTo>
                <a:lnTo>
                  <a:pt x="194" y="687"/>
                </a:lnTo>
                <a:lnTo>
                  <a:pt x="158" y="682"/>
                </a:lnTo>
                <a:lnTo>
                  <a:pt x="122" y="678"/>
                </a:lnTo>
                <a:lnTo>
                  <a:pt x="122" y="578"/>
                </a:lnTo>
                <a:lnTo>
                  <a:pt x="224" y="578"/>
                </a:lnTo>
                <a:lnTo>
                  <a:pt x="122" y="476"/>
                </a:lnTo>
                <a:lnTo>
                  <a:pt x="122" y="454"/>
                </a:lnTo>
                <a:lnTo>
                  <a:pt x="122" y="454"/>
                </a:lnTo>
                <a:lnTo>
                  <a:pt x="153" y="454"/>
                </a:lnTo>
                <a:lnTo>
                  <a:pt x="181" y="458"/>
                </a:lnTo>
                <a:lnTo>
                  <a:pt x="212" y="461"/>
                </a:lnTo>
                <a:lnTo>
                  <a:pt x="240" y="467"/>
                </a:lnTo>
                <a:lnTo>
                  <a:pt x="269" y="474"/>
                </a:lnTo>
                <a:lnTo>
                  <a:pt x="296" y="483"/>
                </a:lnTo>
                <a:lnTo>
                  <a:pt x="323" y="492"/>
                </a:lnTo>
                <a:lnTo>
                  <a:pt x="350" y="503"/>
                </a:lnTo>
                <a:lnTo>
                  <a:pt x="375" y="513"/>
                </a:lnTo>
                <a:lnTo>
                  <a:pt x="400" y="528"/>
                </a:lnTo>
                <a:lnTo>
                  <a:pt x="425" y="542"/>
                </a:lnTo>
                <a:lnTo>
                  <a:pt x="449" y="556"/>
                </a:lnTo>
                <a:lnTo>
                  <a:pt x="472" y="573"/>
                </a:lnTo>
                <a:lnTo>
                  <a:pt x="495" y="590"/>
                </a:lnTo>
                <a:lnTo>
                  <a:pt x="515" y="608"/>
                </a:lnTo>
                <a:lnTo>
                  <a:pt x="537" y="628"/>
                </a:lnTo>
                <a:lnTo>
                  <a:pt x="556" y="650"/>
                </a:lnTo>
                <a:lnTo>
                  <a:pt x="574" y="671"/>
                </a:lnTo>
                <a:lnTo>
                  <a:pt x="592" y="693"/>
                </a:lnTo>
                <a:lnTo>
                  <a:pt x="608" y="716"/>
                </a:lnTo>
                <a:lnTo>
                  <a:pt x="623" y="739"/>
                </a:lnTo>
                <a:lnTo>
                  <a:pt x="637" y="765"/>
                </a:lnTo>
                <a:lnTo>
                  <a:pt x="651" y="790"/>
                </a:lnTo>
                <a:lnTo>
                  <a:pt x="662" y="815"/>
                </a:lnTo>
                <a:lnTo>
                  <a:pt x="673" y="842"/>
                </a:lnTo>
                <a:lnTo>
                  <a:pt x="684" y="869"/>
                </a:lnTo>
                <a:lnTo>
                  <a:pt x="691" y="896"/>
                </a:lnTo>
                <a:lnTo>
                  <a:pt x="698" y="924"/>
                </a:lnTo>
                <a:lnTo>
                  <a:pt x="703" y="953"/>
                </a:lnTo>
                <a:lnTo>
                  <a:pt x="707" y="983"/>
                </a:lnTo>
                <a:lnTo>
                  <a:pt x="711" y="1012"/>
                </a:lnTo>
                <a:lnTo>
                  <a:pt x="711" y="1043"/>
                </a:lnTo>
                <a:lnTo>
                  <a:pt x="689" y="1043"/>
                </a:lnTo>
                <a:close/>
              </a:path>
            </a:pathLst>
          </a:custGeom>
          <a:solidFill>
            <a:srgbClr val="006EC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>
              <a:latin typeface="Arial" charset="0"/>
              <a:cs typeface="Arial" charset="0"/>
            </a:endParaRPr>
          </a:p>
        </p:txBody>
      </p:sp>
      <p:pic>
        <p:nvPicPr>
          <p:cNvPr id="2052" name="20 Imagen" descr="logo_GAF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91000" y="381000"/>
            <a:ext cx="23526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5 Imagen" descr="logo 25.w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4200" y="817563"/>
            <a:ext cx="8382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06" name="Text Box 74"/>
          <p:cNvSpPr txBox="1">
            <a:spLocks noChangeArrowheads="1"/>
          </p:cNvSpPr>
          <p:nvPr/>
        </p:nvSpPr>
        <p:spPr bwMode="auto">
          <a:xfrm>
            <a:off x="0" y="0"/>
            <a:ext cx="133985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MÉXICO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GUADALAJARA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MONTERREY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SAN LUIS POTOSÍ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CANCÚN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CHIHUAHUA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TORREÓN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SALTILLO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AGUASCALIENTES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QUERÉTARO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CELAYA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VERACRUZ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TIJUANA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HERMOSILLO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MERIDA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LEÓN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PUEBLA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CUERNAVACA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REYNOSA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CD. JUAREZ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CULIACAN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PANAMÁ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CHILE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COSTA RICA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 SALVADOR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ECUADOR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NICARAGUA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HONDURAS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PUERTO RICO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R. DOMINICANA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GUATEMALA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VENEZUELA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COLOMBIA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ESPAÑA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CANADÁ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800" b="1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CHINA</a:t>
            </a:r>
            <a:endParaRPr lang="es-ES" sz="800" b="1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1588" y="0"/>
            <a:ext cx="927100" cy="6858000"/>
          </a:xfrm>
          <a:prstGeom prst="rect">
            <a:avLst/>
          </a:prstGeom>
          <a:solidFill>
            <a:srgbClr val="0046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5" name="19 Imagen" descr="brujula hoja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192713"/>
            <a:ext cx="928688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20 Imagen" descr="logo_GAF.w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29500" y="142875"/>
            <a:ext cx="1538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84"/>
          <p:cNvSpPr>
            <a:spLocks noChangeAspect="1" noChangeArrowheads="1"/>
          </p:cNvSpPr>
          <p:nvPr/>
        </p:nvSpPr>
        <p:spPr bwMode="auto">
          <a:xfrm>
            <a:off x="7429500" y="142875"/>
            <a:ext cx="1538288" cy="719138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s-MX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078" name="5 Imagen" descr="logo 25.wm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97663" y="420688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66"/>
          <p:cNvSpPr>
            <a:spLocks noChangeArrowheads="1"/>
          </p:cNvSpPr>
          <p:nvPr/>
        </p:nvSpPr>
        <p:spPr bwMode="auto">
          <a:xfrm>
            <a:off x="1588" y="0"/>
            <a:ext cx="3275012" cy="6858000"/>
          </a:xfrm>
          <a:prstGeom prst="rect">
            <a:avLst/>
          </a:prstGeom>
          <a:solidFill>
            <a:srgbClr val="858C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074" name="AutoShape 18"/>
          <p:cNvSpPr>
            <a:spLocks noChangeAspect="1" noChangeArrowheads="1" noTextEdit="1"/>
          </p:cNvSpPr>
          <p:nvPr/>
        </p:nvSpPr>
        <p:spPr bwMode="auto">
          <a:xfrm>
            <a:off x="7380288" y="115888"/>
            <a:ext cx="15843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MX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7380288" y="115888"/>
            <a:ext cx="1584325" cy="793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MX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101" name="19 Imagen" descr="brujula hoja.wm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82663"/>
            <a:ext cx="3276600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5 Imagen" descr="logo 25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7663" y="420688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20 Imagen" descr="logo_GAF.w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152400"/>
            <a:ext cx="1538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05000" y="2743200"/>
            <a:ext cx="62484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s-MX" sz="4000" b="1">
                <a:solidFill>
                  <a:srgbClr val="022A56"/>
                </a:solidFill>
              </a:rPr>
              <a:t>La Franquicia en</a:t>
            </a:r>
          </a:p>
          <a:p>
            <a:pPr algn="ctr"/>
            <a:r>
              <a:rPr lang="es-MX" sz="4000" b="1">
                <a:solidFill>
                  <a:srgbClr val="022A56"/>
                </a:solidFill>
              </a:rPr>
              <a:t>Latinoamérica</a:t>
            </a:r>
            <a:endParaRPr lang="es-ES" sz="4000" b="1">
              <a:solidFill>
                <a:srgbClr val="990033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362200" y="5943600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s-ES_tradnl" b="1">
                <a:solidFill>
                  <a:srgbClr val="003399"/>
                </a:solidFill>
              </a:rPr>
              <a:t>Medellín, Colombia. Abril 2009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_tradnl" b="1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Caso de México</a:t>
            </a:r>
          </a:p>
        </p:txBody>
      </p:sp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066800" y="1600200"/>
            <a:ext cx="7772400" cy="4343400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El marco legislativo de la franquicia en México puede calificarse como “light”.</a:t>
            </a:r>
          </a:p>
          <a:p>
            <a:pPr>
              <a:defRPr/>
            </a:pPr>
            <a:endParaRPr lang="es-MX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s-MX" dirty="0" smtClean="0"/>
              <a:t>Definición</a:t>
            </a:r>
          </a:p>
          <a:p>
            <a:pPr marL="361950" indent="-361950" algn="l">
              <a:buFont typeface="Wingdings" pitchFamily="2" charset="2"/>
              <a:buChar char="§"/>
              <a:defRPr/>
            </a:pPr>
            <a:r>
              <a:rPr lang="es-MX" dirty="0" smtClean="0"/>
              <a:t>Circular de Oferta de</a:t>
            </a:r>
            <a:br>
              <a:rPr lang="es-MX" dirty="0" smtClean="0"/>
            </a:br>
            <a:r>
              <a:rPr lang="es-MX" dirty="0" smtClean="0"/>
              <a:t>Franquicia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s-MX" dirty="0" smtClean="0"/>
              <a:t>Inscripción del Contrato</a:t>
            </a:r>
          </a:p>
        </p:txBody>
      </p:sp>
      <p:pic>
        <p:nvPicPr>
          <p:cNvPr id="14340" name="4 Imagen" descr="l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124200"/>
            <a:ext cx="289718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Caso de México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51054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Con una legislación ligera pero eficiente, la franquicia en México empieza a desarrollarse de manera exponencial manteniendo desde entonces un crecimiento sostenido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19200"/>
            <a:ext cx="2667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Caso de México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 bwMode="auto">
          <a:xfrm>
            <a:off x="1066800" y="1143000"/>
            <a:ext cx="7772400" cy="5257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 smtClean="0"/>
              <a:t>La AMF ha jugado un papel fundamental en el desarrollo de la franquicia en México.</a:t>
            </a:r>
          </a:p>
          <a:p>
            <a:endParaRPr lang="es-MX" sz="2800" smtClean="0"/>
          </a:p>
          <a:p>
            <a:pPr>
              <a:buFontTx/>
              <a:buChar char="•"/>
            </a:pPr>
            <a:r>
              <a:rPr lang="es-MX" sz="2600" b="1" smtClean="0"/>
              <a:t>Lobbying legislativo.</a:t>
            </a:r>
          </a:p>
          <a:p>
            <a:pPr>
              <a:buFontTx/>
              <a:buChar char="•"/>
            </a:pPr>
            <a:r>
              <a:rPr lang="es-MX" sz="2600" b="1" smtClean="0"/>
              <a:t>Organización anual de ferias y expos.</a:t>
            </a:r>
          </a:p>
          <a:p>
            <a:pPr>
              <a:buFontTx/>
              <a:buChar char="•"/>
            </a:pPr>
            <a:r>
              <a:rPr lang="es-MX" sz="2600" b="1" smtClean="0"/>
              <a:t>Aglutinamiento del sector.</a:t>
            </a:r>
          </a:p>
          <a:p>
            <a:pPr>
              <a:buFontTx/>
              <a:buChar char="•"/>
            </a:pPr>
            <a:r>
              <a:rPr lang="es-MX" sz="2600" b="1" smtClean="0"/>
              <a:t>Difusión de la franquicia.</a:t>
            </a:r>
          </a:p>
          <a:p>
            <a:pPr>
              <a:buFontTx/>
              <a:buChar char="•"/>
            </a:pPr>
            <a:r>
              <a:rPr lang="es-MX" sz="2600" b="1" smtClean="0"/>
              <a:t>Capacitación.</a:t>
            </a:r>
          </a:p>
          <a:p>
            <a:pPr>
              <a:buFontTx/>
              <a:buChar char="•"/>
            </a:pPr>
            <a:r>
              <a:rPr lang="es-MX" sz="2600" b="1" smtClean="0"/>
              <a:t>Educación.</a:t>
            </a:r>
          </a:p>
          <a:p>
            <a:pPr>
              <a:buFontTx/>
              <a:buChar char="•"/>
            </a:pPr>
            <a:r>
              <a:rPr lang="es-MX" sz="2600" b="1" smtClean="0"/>
              <a:t>Mejores prácticas.</a:t>
            </a:r>
          </a:p>
          <a:p>
            <a:pPr>
              <a:buFontTx/>
              <a:buChar char="•"/>
            </a:pPr>
            <a:r>
              <a:rPr lang="es-MX" sz="2600" b="1" smtClean="0"/>
              <a:t>Programa Nacional de Franquicias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581400" y="4876800"/>
            <a:ext cx="541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s-MX" sz="3600" b="1">
                <a:solidFill>
                  <a:srgbClr val="0F006A"/>
                </a:solidFill>
              </a:rPr>
              <a:t>Programa Nacional de Franquicias en México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disenogaf\Desktop\work\Conf Medellin\junta\Junta 260109_Pag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5 CuadroTexto"/>
          <p:cNvSpPr txBox="1">
            <a:spLocks noChangeArrowheads="1"/>
          </p:cNvSpPr>
          <p:nvPr/>
        </p:nvSpPr>
        <p:spPr bwMode="auto">
          <a:xfrm>
            <a:off x="1143000" y="238125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>
                <a:solidFill>
                  <a:srgbClr val="0000FF"/>
                </a:solidFill>
              </a:rPr>
              <a:t>Programa Nacional de Franquicias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isenogaf\Desktop\work\Conf Medellin\junta\Junta 260109_Pag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isenogaf\Desktop\work\Conf Medellin\junta\Junta 260109_Page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isenogaf\Desktop\work\Conf Medellin\junta\Junta 260109_Pag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isenogaf\Desktop\work\Conf Medellin\junta\Junta 260109_Page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isenogaf\Desktop\work\Conf Medellin\junta\Junta 260109_Page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752600"/>
            <a:ext cx="77724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800" smtClean="0"/>
              <a:t>En los años 60, la franquicia como modelo comercial sale de los EEUU y empieza a desarrollarse en Europa.</a:t>
            </a:r>
          </a:p>
          <a:p>
            <a:endParaRPr lang="es-MX" sz="2800" smtClean="0"/>
          </a:p>
          <a:p>
            <a:r>
              <a:rPr lang="es-MX" sz="2800" smtClean="0"/>
              <a:t>En los años 70 inicia su desarrollo en Brasil consolidándose en la siguiente década.</a:t>
            </a:r>
          </a:p>
        </p:txBody>
      </p:sp>
      <p:pic>
        <p:nvPicPr>
          <p:cNvPr id="7171" name="19 Imagen" descr="expor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648200"/>
            <a:ext cx="30416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2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La Franquicia en Latinoamérica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isenogaf\Desktop\work\Conf Medellin\junta\Junta 260109_Page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isenogaf\Desktop\work\Conf Medellin\junta\Junta 260109_Page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isenogaf\Desktop\work\Conf Medellin\junta\Junta 260109_Page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isenogaf\Desktop\work\Conf Medellin\junta\Junta 260109_Pag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isenogaf\Desktop\work\Conf Medellin\junta\Junta 260109_Pag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isenogaf\Desktop\work\Conf Medellin\junta\Junta 260109_Pag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657600" y="5257800"/>
            <a:ext cx="533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s-MX" sz="3600" b="1">
                <a:solidFill>
                  <a:srgbClr val="0F006A"/>
                </a:solidFill>
              </a:rPr>
              <a:t>Las Franquicias frente a la Crisis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3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Las Franquicias frente a la Crisis</a:t>
            </a:r>
          </a:p>
        </p:txBody>
      </p:sp>
      <p:sp>
        <p:nvSpPr>
          <p:cNvPr id="31747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ES" sz="2400" smtClean="0"/>
              <a:t>Históricamente se ha demostrado que la franquicia es un modelo comercial que mantiene interesantes ideas de crecimiento aun en tiempos de crisis.</a:t>
            </a:r>
            <a:endParaRPr lang="es-MX" sz="240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ES" sz="2400" smtClean="0"/>
              <a:t>En México la franquicia prácticamente nació con la crisis (crack bursátil 1988)</a:t>
            </a:r>
            <a:endParaRPr lang="es-MX" sz="240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ES" sz="2400" smtClean="0"/>
              <a:t>A partir de su nacimiento enfrento múltiples retos no solo derivador de crisis económicas sino por vacios legislativos.</a:t>
            </a:r>
            <a:endParaRPr lang="es-MX" sz="240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181600"/>
            <a:ext cx="46370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77724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MX" sz="2600" smtClean="0"/>
              <a:t>A partir del surgimiento de las franquicias en México este sector no ha dejado de crecer a un ritmo superior al 12% anual.</a:t>
            </a:r>
          </a:p>
          <a:p>
            <a:pPr marL="266700" indent="-266700">
              <a:spcBef>
                <a:spcPts val="600"/>
              </a:spcBef>
              <a:spcAft>
                <a:spcPts val="600"/>
              </a:spcAft>
            </a:pPr>
            <a:endParaRPr lang="es-MX" sz="260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MX" sz="2600" smtClean="0"/>
              <a:t>Las franquicias sortearon con éxito la crisis del 95 (efecto tequila) demostrando una vez más que representa una interesante alternativa de inversión.</a:t>
            </a:r>
          </a:p>
        </p:txBody>
      </p:sp>
      <p:sp>
        <p:nvSpPr>
          <p:cNvPr id="32771" name="3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Las Franquicias frente a la Crisis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5" y="5181600"/>
            <a:ext cx="4314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7772400" cy="2590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buFontTx/>
              <a:buChar char="•"/>
            </a:pPr>
            <a:r>
              <a:rPr lang="es-MX" sz="2600" smtClean="0"/>
              <a:t>A partir de la estabilidad económica por la que atravesó México desde finales de la década pasada, hasta el surgimiento de la crisis mundial de 2008 las franquicias mantuvieron su crecimiento a un ritmo del 17% anual lográndose además una importante consolidación del sector,</a:t>
            </a:r>
          </a:p>
        </p:txBody>
      </p:sp>
      <p:sp>
        <p:nvSpPr>
          <p:cNvPr id="33795" name="3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Las Franquicias frente a la Crisis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32273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352550" y="4057650"/>
            <a:ext cx="41910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600" kern="0" dirty="0">
                <a:solidFill>
                  <a:srgbClr val="000000"/>
                </a:solidFill>
                <a:latin typeface="Arial"/>
                <a:cs typeface="Arial"/>
              </a:rPr>
              <a:t>el que contará con más de 1000 empresas franquiciantes al terminar 2009.</a:t>
            </a:r>
            <a:endParaRPr lang="es-MX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662113"/>
            <a:ext cx="77724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No obstante lo anterior, franquicias norteamericanas tenían ya operaciones en algunos países de Centroamérica:</a:t>
            </a:r>
          </a:p>
        </p:txBody>
      </p:sp>
      <p:pic>
        <p:nvPicPr>
          <p:cNvPr id="8195" name="2 Imagen" descr="flag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67113"/>
            <a:ext cx="29654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8 Marcador de contenido"/>
          <p:cNvSpPr txBox="1">
            <a:spLocks/>
          </p:cNvSpPr>
          <p:nvPr/>
        </p:nvSpPr>
        <p:spPr>
          <a:xfrm>
            <a:off x="1066800" y="3186113"/>
            <a:ext cx="4724400" cy="2438400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s-MX" sz="3000" kern="0" dirty="0">
                <a:latin typeface="+mn-lt"/>
                <a:cs typeface="+mn-cs"/>
              </a:rPr>
              <a:t>Panamá, Guatemala, Honduras, Costa Rica… e iniciaban su incursión en Sudamérica.</a:t>
            </a:r>
          </a:p>
        </p:txBody>
      </p:sp>
      <p:sp>
        <p:nvSpPr>
          <p:cNvPr id="8197" name="2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La Franquicia en Latinoamérica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77724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s-MX" sz="2600" smtClean="0"/>
              <a:t>Las crisis que habían enfrentado las franquicias en México eran crisis internas.</a:t>
            </a:r>
          </a:p>
        </p:txBody>
      </p:sp>
      <p:sp>
        <p:nvSpPr>
          <p:cNvPr id="34819" name="3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Las Franquicias frente a la Crisis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3048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8 Marcador de contenido"/>
          <p:cNvSpPr txBox="1">
            <a:spLocks/>
          </p:cNvSpPr>
          <p:nvPr/>
        </p:nvSpPr>
        <p:spPr bwMode="auto">
          <a:xfrm>
            <a:off x="4343400" y="2667000"/>
            <a:ext cx="4648200" cy="403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66700" indent="-266700" algn="just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MX" sz="2600" kern="0" dirty="0">
                <a:latin typeface="+mn-lt"/>
                <a:cs typeface="+mn-cs"/>
              </a:rPr>
              <a:t>Una crisis mundial del tamaño y características de la actual exige estrategias muy bien definidas que permitan mantener a las franquicias como una de las pocas alternativas de inversión y mantengan su ritmo de crecimiento.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7772400" cy="5105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266700">
              <a:defRPr/>
            </a:pPr>
            <a:r>
              <a:rPr lang="es-MX" sz="2600" dirty="0" smtClean="0"/>
              <a:t>La problemática que enfrentan las franquicias hoy ante una crisis de carácter mundial son entre otras:</a:t>
            </a:r>
          </a:p>
          <a:p>
            <a:pPr marL="266700" indent="-266700">
              <a:defRPr/>
            </a:pPr>
            <a:endParaRPr lang="es-MX" sz="2600" dirty="0" smtClean="0"/>
          </a:p>
          <a:p>
            <a:pPr marL="2333625" indent="-180975">
              <a:buFont typeface="Arial" pitchFamily="34" charset="0"/>
              <a:buChar char="•"/>
              <a:defRPr/>
            </a:pPr>
            <a:r>
              <a:rPr lang="es-MX" sz="2600" dirty="0" smtClean="0"/>
              <a:t>Restricción del crédito</a:t>
            </a:r>
          </a:p>
          <a:p>
            <a:pPr marL="2333625" indent="-180975">
              <a:buFont typeface="Arial" pitchFamily="34" charset="0"/>
              <a:buChar char="•"/>
              <a:defRPr/>
            </a:pPr>
            <a:r>
              <a:rPr lang="es-MX" sz="2600" dirty="0" smtClean="0"/>
              <a:t>Contracción del crecimiento económico</a:t>
            </a:r>
          </a:p>
          <a:p>
            <a:pPr marL="2333625" indent="-180975">
              <a:buFont typeface="Arial" pitchFamily="34" charset="0"/>
              <a:buChar char="•"/>
              <a:defRPr/>
            </a:pPr>
            <a:r>
              <a:rPr lang="es-MX" sz="2600" dirty="0" smtClean="0"/>
              <a:t>Reducción de los índices de consumo</a:t>
            </a:r>
          </a:p>
          <a:p>
            <a:pPr marL="2333625" indent="-180975">
              <a:buFont typeface="Arial" pitchFamily="34" charset="0"/>
              <a:buChar char="•"/>
              <a:defRPr/>
            </a:pPr>
            <a:r>
              <a:rPr lang="es-MX" sz="2600" dirty="0" smtClean="0"/>
              <a:t>Contracción de la afluencia de visitantes a en los polos turísticos</a:t>
            </a:r>
          </a:p>
          <a:p>
            <a:pPr marL="2333625" indent="-180975">
              <a:buFont typeface="Arial" pitchFamily="34" charset="0"/>
              <a:buChar char="•"/>
              <a:defRPr/>
            </a:pPr>
            <a:r>
              <a:rPr lang="es-MX" sz="2600" dirty="0" smtClean="0"/>
              <a:t>Crisis psicológica</a:t>
            </a:r>
          </a:p>
        </p:txBody>
      </p:sp>
      <p:sp>
        <p:nvSpPr>
          <p:cNvPr id="35843" name="3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Las Franquicias frente a la Crisis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17033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7772400" cy="5105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266700">
              <a:defRPr/>
            </a:pPr>
            <a:r>
              <a:rPr lang="es-MX" sz="2200" dirty="0" smtClean="0"/>
              <a:t>Algunas de las estrategias para hacer frente a la problemática planteada:</a:t>
            </a:r>
          </a:p>
          <a:p>
            <a:pPr indent="266700">
              <a:defRPr/>
            </a:pPr>
            <a:endParaRPr lang="es-MX" sz="2200" dirty="0" smtClean="0"/>
          </a:p>
          <a:p>
            <a:pPr marL="361950" indent="-361950">
              <a:buFontTx/>
              <a:buAutoNum type="alphaUcPeriod"/>
              <a:defRPr/>
            </a:pPr>
            <a:r>
              <a:rPr lang="es-MX" sz="2200" dirty="0" smtClean="0"/>
              <a:t>Programa nacional de franquicias.</a:t>
            </a:r>
          </a:p>
          <a:p>
            <a:pPr marL="361950" indent="-361950">
              <a:buFontTx/>
              <a:buAutoNum type="alphaUcPeriod"/>
              <a:defRPr/>
            </a:pPr>
            <a:r>
              <a:rPr lang="es-MX" sz="2200" dirty="0" smtClean="0"/>
              <a:t>Desarrollo de productos crediticios especializados para las franquicias.</a:t>
            </a:r>
          </a:p>
          <a:p>
            <a:pPr marL="361950" indent="-361950">
              <a:buFontTx/>
              <a:buAutoNum type="alphaUcPeriod"/>
              <a:defRPr/>
            </a:pPr>
            <a:r>
              <a:rPr lang="es-MX" sz="2200" dirty="0" smtClean="0"/>
              <a:t>Análisis cuidadoso de los giros con mayores posibilidades de crecimiento</a:t>
            </a:r>
          </a:p>
          <a:p>
            <a:pPr marL="361950" indent="-361950">
              <a:buFontTx/>
              <a:buAutoNum type="alphaUcPeriod"/>
              <a:defRPr/>
            </a:pPr>
            <a:r>
              <a:rPr lang="es-MX" sz="2200" dirty="0" smtClean="0"/>
              <a:t>Selección “quirúrgica” de la localización de las unidades franquiciadas.</a:t>
            </a:r>
          </a:p>
          <a:p>
            <a:pPr marL="361950" indent="-361950">
              <a:buFontTx/>
              <a:buAutoNum type="alphaUcPeriod"/>
              <a:defRPr/>
            </a:pPr>
            <a:r>
              <a:rPr lang="es-MX" sz="2200" dirty="0" smtClean="0"/>
              <a:t>Difusión permanente de los beneficios de la franquicia como alternativa de inversión</a:t>
            </a:r>
          </a:p>
          <a:p>
            <a:pPr marL="361950" indent="-361950">
              <a:buFontTx/>
              <a:buAutoNum type="alphaUcPeriod"/>
              <a:defRPr/>
            </a:pPr>
            <a:r>
              <a:rPr lang="es-MX" sz="2200" dirty="0" smtClean="0"/>
              <a:t>Alternativa para liquidados.</a:t>
            </a:r>
          </a:p>
        </p:txBody>
      </p:sp>
      <p:sp>
        <p:nvSpPr>
          <p:cNvPr id="36867" name="3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Las Franquicias frente a la Crisis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629400" y="4572000"/>
            <a:ext cx="2514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MX"/>
          </a:p>
        </p:txBody>
      </p:sp>
      <p:sp>
        <p:nvSpPr>
          <p:cNvPr id="37891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MX" sz="3600" smtClean="0"/>
              <a:t>ventajas</a:t>
            </a:r>
          </a:p>
        </p:txBody>
      </p:sp>
      <p:graphicFrame>
        <p:nvGraphicFramePr>
          <p:cNvPr id="5" name="Group 104"/>
          <p:cNvGraphicFramePr>
            <a:graphicFrameLocks noGrp="1"/>
          </p:cNvGraphicFramePr>
          <p:nvPr/>
        </p:nvGraphicFramePr>
        <p:xfrm>
          <a:off x="1557338" y="1235075"/>
          <a:ext cx="6854825" cy="593725"/>
        </p:xfrm>
        <a:graphic>
          <a:graphicData uri="http://schemas.openxmlformats.org/drawingml/2006/table">
            <a:tbl>
              <a:tblPr/>
              <a:tblGrid>
                <a:gridCol w="3425826"/>
                <a:gridCol w="3429000"/>
              </a:tblGrid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Franquiciante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29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Franquiciatario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292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84"/>
          <p:cNvGraphicFramePr>
            <a:graphicFrameLocks noGrp="1"/>
          </p:cNvGraphicFramePr>
          <p:nvPr/>
        </p:nvGraphicFramePr>
        <p:xfrm>
          <a:off x="1554163" y="18319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Construcción y fortalecimiento de la marca.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84"/>
          <p:cNvGraphicFramePr>
            <a:graphicFrameLocks noGrp="1"/>
          </p:cNvGraphicFramePr>
          <p:nvPr/>
        </p:nvGraphicFramePr>
        <p:xfrm>
          <a:off x="1554163" y="25177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Baja inversión en la expansión.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84"/>
          <p:cNvGraphicFramePr>
            <a:graphicFrameLocks noGrp="1"/>
          </p:cNvGraphicFramePr>
          <p:nvPr/>
        </p:nvGraphicFramePr>
        <p:xfrm>
          <a:off x="1554163" y="32035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ES_trad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Mayor eficiencia operativa.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84"/>
          <p:cNvGraphicFramePr>
            <a:graphicFrameLocks noGrp="1"/>
          </p:cNvGraphicFramePr>
          <p:nvPr/>
        </p:nvGraphicFramePr>
        <p:xfrm>
          <a:off x="1554163" y="38893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Incremento en la cobertura y desarrollo de mercados.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84"/>
          <p:cNvGraphicFramePr>
            <a:graphicFrameLocks noGrp="1"/>
          </p:cNvGraphicFramePr>
          <p:nvPr/>
        </p:nvGraphicFramePr>
        <p:xfrm>
          <a:off x="1554163" y="45751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Control del canal de distribución.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84"/>
          <p:cNvGraphicFramePr>
            <a:graphicFrameLocks noGrp="1"/>
          </p:cNvGraphicFramePr>
          <p:nvPr/>
        </p:nvGraphicFramePr>
        <p:xfrm>
          <a:off x="1554163" y="52609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Cuotas,  regalías y desplazamiento de producto.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84"/>
          <p:cNvGraphicFramePr>
            <a:graphicFrameLocks noGrp="1"/>
          </p:cNvGraphicFramePr>
          <p:nvPr/>
        </p:nvGraphicFramePr>
        <p:xfrm>
          <a:off x="4983163" y="18319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Reducción de riesgos y de la curva de aprendizaje.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84"/>
          <p:cNvGraphicFramePr>
            <a:graphicFrameLocks noGrp="1"/>
          </p:cNvGraphicFramePr>
          <p:nvPr/>
        </p:nvGraphicFramePr>
        <p:xfrm>
          <a:off x="4983163" y="25177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Innovación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permanente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84"/>
          <p:cNvGraphicFramePr>
            <a:graphicFrameLocks noGrp="1"/>
          </p:cNvGraphicFramePr>
          <p:nvPr/>
        </p:nvGraphicFramePr>
        <p:xfrm>
          <a:off x="4983163" y="32035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Capacitación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continua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permanente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Group 84"/>
          <p:cNvGraphicFramePr>
            <a:graphicFrameLocks noGrp="1"/>
          </p:cNvGraphicFramePr>
          <p:nvPr/>
        </p:nvGraphicFramePr>
        <p:xfrm>
          <a:off x="4983163" y="38893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Asesoría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permanente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84"/>
          <p:cNvGraphicFramePr>
            <a:graphicFrameLocks noGrp="1"/>
          </p:cNvGraphicFramePr>
          <p:nvPr/>
        </p:nvGraphicFramePr>
        <p:xfrm>
          <a:off x="4983163" y="45751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Programas de promoción y publicidad.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oup 84"/>
          <p:cNvGraphicFramePr>
            <a:graphicFrameLocks noGrp="1"/>
          </p:cNvGraphicFramePr>
          <p:nvPr/>
        </p:nvGraphicFramePr>
        <p:xfrm>
          <a:off x="4983163" y="52609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Sentido de pertenencia a una red de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Franquiciatarios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oup 84"/>
          <p:cNvGraphicFramePr>
            <a:graphicFrameLocks noGrp="1"/>
          </p:cNvGraphicFramePr>
          <p:nvPr/>
        </p:nvGraphicFramePr>
        <p:xfrm>
          <a:off x="4983163" y="595312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Incremento en el prestigio personal.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Group 84"/>
          <p:cNvGraphicFramePr>
            <a:graphicFrameLocks noGrp="1"/>
          </p:cNvGraphicFramePr>
          <p:nvPr/>
        </p:nvGraphicFramePr>
        <p:xfrm>
          <a:off x="1554163" y="5943600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Estandarización de la calidad, operación y servicio.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629400" y="4572000"/>
            <a:ext cx="2514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MX"/>
          </a:p>
        </p:txBody>
      </p:sp>
      <p:graphicFrame>
        <p:nvGraphicFramePr>
          <p:cNvPr id="5" name="Group 104"/>
          <p:cNvGraphicFramePr>
            <a:graphicFrameLocks noGrp="1"/>
          </p:cNvGraphicFramePr>
          <p:nvPr/>
        </p:nvGraphicFramePr>
        <p:xfrm>
          <a:off x="1557338" y="1235075"/>
          <a:ext cx="6854825" cy="593725"/>
        </p:xfrm>
        <a:graphic>
          <a:graphicData uri="http://schemas.openxmlformats.org/drawingml/2006/table">
            <a:tbl>
              <a:tblPr/>
              <a:tblGrid>
                <a:gridCol w="3425826"/>
                <a:gridCol w="3429000"/>
              </a:tblGrid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Riesgos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29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Solución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292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84"/>
          <p:cNvGraphicFramePr>
            <a:graphicFrameLocks noGrp="1"/>
          </p:cNvGraphicFramePr>
          <p:nvPr/>
        </p:nvGraphicFramePr>
        <p:xfrm>
          <a:off x="1554163" y="18319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s-ES_tradnl" sz="1600" u="none" dirty="0" smtClean="0">
                          <a:latin typeface="Arial" pitchFamily="34" charset="0"/>
                        </a:rPr>
                        <a:t>Mal uso de la marca.</a:t>
                      </a:r>
                      <a:endParaRPr lang="es-ES" sz="1600" u="none" dirty="0" smtClean="0"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84"/>
          <p:cNvGraphicFramePr>
            <a:graphicFrameLocks noGrp="1"/>
          </p:cNvGraphicFramePr>
          <p:nvPr/>
        </p:nvGraphicFramePr>
        <p:xfrm>
          <a:off x="1554163" y="25177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Fuerte inversión en el desarrollo del Sistema de Franquicias.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84"/>
          <p:cNvGraphicFramePr>
            <a:graphicFrameLocks noGrp="1"/>
          </p:cNvGraphicFramePr>
          <p:nvPr/>
        </p:nvGraphicFramePr>
        <p:xfrm>
          <a:off x="1554163" y="32035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Bajos índices de rentabilidad por unidad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franquiciada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84"/>
          <p:cNvGraphicFramePr>
            <a:graphicFrameLocks noGrp="1"/>
          </p:cNvGraphicFramePr>
          <p:nvPr/>
        </p:nvGraphicFramePr>
        <p:xfrm>
          <a:off x="1554163" y="38893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Resistencia de los </a:t>
                      </a:r>
                      <a:r>
                        <a:rPr kumimoji="0" lang="es-MX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franquiciatarios</a:t>
                      </a:r>
                      <a:r>
                        <a:rPr kumimoji="0" lang="es-MX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al pago puntual de regalías.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84"/>
          <p:cNvGraphicFramePr>
            <a:graphicFrameLocks noGrp="1"/>
          </p:cNvGraphicFramePr>
          <p:nvPr/>
        </p:nvGraphicFramePr>
        <p:xfrm>
          <a:off x="1554163" y="45751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Presión de los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franquiciatarios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para alterar los métodos.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84"/>
          <p:cNvGraphicFramePr>
            <a:graphicFrameLocks noGrp="1"/>
          </p:cNvGraphicFramePr>
          <p:nvPr/>
        </p:nvGraphicFramePr>
        <p:xfrm>
          <a:off x="1554163" y="52609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Rompimiento a la lealtad y al espíritu de equipo.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84"/>
          <p:cNvGraphicFramePr>
            <a:graphicFrameLocks noGrp="1"/>
          </p:cNvGraphicFramePr>
          <p:nvPr/>
        </p:nvGraphicFramePr>
        <p:xfrm>
          <a:off x="4983163" y="18319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Adecuada selección de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franquiciatarios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84"/>
          <p:cNvGraphicFramePr>
            <a:graphicFrameLocks noGrp="1"/>
          </p:cNvGraphicFramePr>
          <p:nvPr/>
        </p:nvGraphicFramePr>
        <p:xfrm>
          <a:off x="4983163" y="25177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Recuperación con la “venta” de las primeras Franquicias.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84"/>
          <p:cNvGraphicFramePr>
            <a:graphicFrameLocks noGrp="1"/>
          </p:cNvGraphicFramePr>
          <p:nvPr/>
        </p:nvGraphicFramePr>
        <p:xfrm>
          <a:off x="4983163" y="32035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La ganancia se basa en el volumen. Organización corporativa ligera.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Group 84"/>
          <p:cNvGraphicFramePr>
            <a:graphicFrameLocks noGrp="1"/>
          </p:cNvGraphicFramePr>
          <p:nvPr/>
        </p:nvGraphicFramePr>
        <p:xfrm>
          <a:off x="4983163" y="38893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Presencia, asistencia técnica permanente y valor de la marca.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84"/>
          <p:cNvGraphicFramePr>
            <a:graphicFrameLocks noGrp="1"/>
          </p:cNvGraphicFramePr>
          <p:nvPr/>
        </p:nvGraphicFramePr>
        <p:xfrm>
          <a:off x="4983163" y="45751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Difundir y hacer respetar los manuales de operación.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oup 84"/>
          <p:cNvGraphicFramePr>
            <a:graphicFrameLocks noGrp="1"/>
          </p:cNvGraphicFramePr>
          <p:nvPr/>
        </p:nvGraphicFramePr>
        <p:xfrm>
          <a:off x="4983163" y="526097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Comunicación y confianza.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Group 84"/>
          <p:cNvGraphicFramePr>
            <a:graphicFrameLocks noGrp="1"/>
          </p:cNvGraphicFramePr>
          <p:nvPr/>
        </p:nvGraphicFramePr>
        <p:xfrm>
          <a:off x="4983163" y="5953125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Definición y respeto del perfil del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franquiciatario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Group 84"/>
          <p:cNvGraphicFramePr>
            <a:graphicFrameLocks noGrp="1"/>
          </p:cNvGraphicFramePr>
          <p:nvPr/>
        </p:nvGraphicFramePr>
        <p:xfrm>
          <a:off x="1554163" y="5943600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Franquiciatarios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incompetentes o no éticos.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9007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5638800" cy="1143000"/>
          </a:xfr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ES_tradnl" sz="2400" smtClean="0"/>
              <a:t>estrategias para reducir o aminorar los riesgos o desventajas del franquiciante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04"/>
          <p:cNvGraphicFramePr>
            <a:graphicFrameLocks noGrp="1"/>
          </p:cNvGraphicFramePr>
          <p:nvPr/>
        </p:nvGraphicFramePr>
        <p:xfrm>
          <a:off x="1557338" y="1644650"/>
          <a:ext cx="6854825" cy="593725"/>
        </p:xfrm>
        <a:graphic>
          <a:graphicData uri="http://schemas.openxmlformats.org/drawingml/2006/table">
            <a:tbl>
              <a:tblPr/>
              <a:tblGrid>
                <a:gridCol w="3425826"/>
                <a:gridCol w="3429000"/>
              </a:tblGrid>
              <a:tr h="594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Riesgos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29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Solución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292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84"/>
          <p:cNvGraphicFramePr>
            <a:graphicFrameLocks noGrp="1"/>
          </p:cNvGraphicFramePr>
          <p:nvPr/>
        </p:nvGraphicFramePr>
        <p:xfrm>
          <a:off x="1554163" y="2241550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s-MX" sz="1600" u="none" dirty="0" smtClean="0">
                          <a:latin typeface="Arial" pitchFamily="34" charset="0"/>
                        </a:rPr>
                        <a:t>Riesgo de reducción de la posibilidad de innovar y actuar.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84"/>
          <p:cNvGraphicFramePr>
            <a:graphicFrameLocks noGrp="1"/>
          </p:cNvGraphicFramePr>
          <p:nvPr/>
        </p:nvGraphicFramePr>
        <p:xfrm>
          <a:off x="1554163" y="2927350"/>
          <a:ext cx="3429000" cy="1125538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1125539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apego a los manuales operativos.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84"/>
          <p:cNvGraphicFramePr>
            <a:graphicFrameLocks noGrp="1"/>
          </p:cNvGraphicFramePr>
          <p:nvPr/>
        </p:nvGraphicFramePr>
        <p:xfrm>
          <a:off x="1554163" y="3989388"/>
          <a:ext cx="3429000" cy="868362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868367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Creación de un mecanismo de rechazo a los </a:t>
                      </a:r>
                      <a:r>
                        <a:rPr kumimoji="0" lang="es-MX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monitoreos</a:t>
                      </a:r>
                      <a:r>
                        <a:rPr kumimoji="0" lang="es-MX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supervisión.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84"/>
          <p:cNvGraphicFramePr>
            <a:graphicFrameLocks noGrp="1"/>
          </p:cNvGraphicFramePr>
          <p:nvPr/>
        </p:nvGraphicFramePr>
        <p:xfrm>
          <a:off x="1554163" y="4870450"/>
          <a:ext cx="3429000" cy="8255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825509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Haber seleccionado el concepto de negocio más afín a sus pretensiones personales.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84"/>
          <p:cNvGraphicFramePr>
            <a:graphicFrameLocks noGrp="1"/>
          </p:cNvGraphicFramePr>
          <p:nvPr/>
        </p:nvGraphicFramePr>
        <p:xfrm>
          <a:off x="1554163" y="5699125"/>
          <a:ext cx="3429000" cy="85407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854089"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folHlink"/>
                        </a:buClr>
                        <a:buFont typeface="Webdings" pitchFamily="18" charset="2"/>
                        <a:buNone/>
                      </a:pPr>
                      <a:r>
                        <a:rPr lang="es-ES_tradnl" sz="1600" u="none" dirty="0" err="1" smtClean="0">
                          <a:latin typeface="Arial" pitchFamily="34" charset="0"/>
                        </a:rPr>
                        <a:t>Franquiciante</a:t>
                      </a:r>
                      <a:r>
                        <a:rPr lang="es-ES_tradnl" sz="1600" u="none" dirty="0" smtClean="0">
                          <a:latin typeface="Arial" pitchFamily="34" charset="0"/>
                        </a:rPr>
                        <a:t> incompetente o no ético.</a:t>
                      </a:r>
                      <a:endParaRPr lang="es-ES" sz="1600" u="none" dirty="0"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84"/>
          <p:cNvGraphicFramePr>
            <a:graphicFrameLocks noGrp="1"/>
          </p:cNvGraphicFramePr>
          <p:nvPr/>
        </p:nvGraphicFramePr>
        <p:xfrm>
          <a:off x="4983163" y="2241550"/>
          <a:ext cx="3429000" cy="695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Aceptar sugerencias.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84"/>
          <p:cNvGraphicFramePr>
            <a:graphicFrameLocks noGrp="1"/>
          </p:cNvGraphicFramePr>
          <p:nvPr/>
        </p:nvGraphicFramePr>
        <p:xfrm>
          <a:off x="4983163" y="2927350"/>
          <a:ext cx="3429000" cy="1066800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Convencer que los lineamientos operativos, derivan de la experiencia (Manuales eficientes).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Group 84"/>
          <p:cNvGraphicFramePr>
            <a:graphicFrameLocks noGrp="1"/>
          </p:cNvGraphicFramePr>
          <p:nvPr/>
        </p:nvGraphicFramePr>
        <p:xfrm>
          <a:off x="4983163" y="3989388"/>
          <a:ext cx="3429000" cy="868362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868367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Que las visitas sean de asesoría y apoyo.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Group 84"/>
          <p:cNvGraphicFramePr>
            <a:graphicFrameLocks noGrp="1"/>
          </p:cNvGraphicFramePr>
          <p:nvPr/>
        </p:nvGraphicFramePr>
        <p:xfrm>
          <a:off x="4983163" y="4870450"/>
          <a:ext cx="3429000" cy="82232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695325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Demostrar al inversionista antes de la firma en que consiste la franquicia (C.O.F.).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84"/>
          <p:cNvGraphicFramePr>
            <a:graphicFrameLocks noGrp="1"/>
          </p:cNvGraphicFramePr>
          <p:nvPr/>
        </p:nvGraphicFramePr>
        <p:xfrm>
          <a:off x="4983163" y="5699125"/>
          <a:ext cx="3429000" cy="854075"/>
        </p:xfrm>
        <a:graphic>
          <a:graphicData uri="http://schemas.openxmlformats.org/drawingml/2006/table">
            <a:tbl>
              <a:tblPr/>
              <a:tblGrid>
                <a:gridCol w="3429000"/>
              </a:tblGrid>
              <a:tr h="854089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Visión del </a:t>
                      </a:r>
                      <a:r>
                        <a:rPr kumimoji="0" lang="es-MX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franquiciante</a:t>
                      </a:r>
                      <a:r>
                        <a:rPr kumimoji="0" lang="es-MX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largo plazo, y compromiso con la red.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006" name="Rectangle 1026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s-ES_tradnl" sz="2400" smtClean="0"/>
              <a:t>estrategias para reducir o aminorar los riesgos o desventajas del franquiciatario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657600" y="4495800"/>
            <a:ext cx="533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s-MX" sz="3600" b="1">
                <a:solidFill>
                  <a:srgbClr val="0F006A"/>
                </a:solidFill>
              </a:rPr>
              <a:t>Retos para la franquicia en Latinoamérica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Retos para la franquicia en Latinoamérica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447800"/>
            <a:ext cx="7772400" cy="5410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/>
              <a:t>El sector franquicias en Latinoamérica enfrenta los siguientes retos:</a:t>
            </a:r>
            <a:endParaRPr lang="es-MX" sz="24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300" dirty="0" smtClean="0"/>
              <a:t>Consolidarse como un modelo de crecimiento y dominación de mercados.</a:t>
            </a:r>
            <a:endParaRPr lang="es-MX" sz="23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300" dirty="0" smtClean="0"/>
              <a:t>Constituir una estrategia que coadyuve a la generación de empleos.</a:t>
            </a:r>
            <a:endParaRPr lang="es-MX" sz="23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300" dirty="0" smtClean="0"/>
              <a:t>Tener una participación cada vez más importante en el producto interno bruto.</a:t>
            </a:r>
            <a:endParaRPr lang="es-MX" sz="23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300" dirty="0" smtClean="0"/>
              <a:t>Favorecer el auto empleo.</a:t>
            </a:r>
            <a:endParaRPr lang="es-MX" sz="23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300" dirty="0" smtClean="0"/>
              <a:t>Incrementar las tasas de consumo.</a:t>
            </a:r>
            <a:endParaRPr lang="es-MX" sz="23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300" dirty="0" smtClean="0"/>
              <a:t>Facilitar el acceso a bienes y servicios necesarios.</a:t>
            </a:r>
            <a:endParaRPr lang="es-MX" sz="23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300" dirty="0" smtClean="0"/>
              <a:t>Resolver problemáticas sociales</a:t>
            </a:r>
            <a:r>
              <a:rPr lang="es-MX" sz="23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z="2800" smtClean="0"/>
              <a:t>Economías como </a:t>
            </a:r>
            <a:r>
              <a:rPr lang="es-ES" sz="2800" b="1" smtClean="0"/>
              <a:t>México, Brasil Colombia, Chile, Argentina, Venezuela</a:t>
            </a:r>
            <a:r>
              <a:rPr lang="es-ES" sz="2800" smtClean="0"/>
              <a:t> tienen hoy sectores de franquicias con un importante grado de consolidación no obstante en países como </a:t>
            </a:r>
            <a:r>
              <a:rPr lang="es-ES" sz="2800" b="1" smtClean="0"/>
              <a:t>Chile, Argentina y Colombia </a:t>
            </a:r>
            <a:r>
              <a:rPr lang="es-ES" sz="2800" smtClean="0"/>
              <a:t>se hace importante la participación en el mercado de una asociación que agrupe a los franquiciantes del país.</a:t>
            </a:r>
            <a:endParaRPr lang="es-MX" sz="2800" smtClean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0"/>
            <a:ext cx="75438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Retos para la franquicia en Latinoamérica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Marcador de contenido"/>
          <p:cNvSpPr>
            <a:spLocks noGrp="1"/>
          </p:cNvSpPr>
          <p:nvPr>
            <p:ph idx="1"/>
          </p:nvPr>
        </p:nvSpPr>
        <p:spPr bwMode="auto">
          <a:xfrm>
            <a:off x="1066800" y="1981200"/>
            <a:ext cx="77724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Las economías emergentes deben ver en la franquicia un modelo de desarrollo comercial y de servicios que contribuirá a encarar los retos que presenta la crisis mundial.</a:t>
            </a:r>
            <a:endParaRPr lang="es-MX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84700"/>
            <a:ext cx="63515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Retos para la franquicia en Latinoamérica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8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A finales de los años 80, con el inicio de las ideas de globalización y del libre comercio, la eliminación de las barreras proteccionistas y la apertura comercial del mercado interno, México se suma a los países en que la franquicia había tomado Carta de Naturalización.</a:t>
            </a:r>
          </a:p>
        </p:txBody>
      </p:sp>
      <p:sp>
        <p:nvSpPr>
          <p:cNvPr id="9219" name="2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La Franquicia en Latinoamérica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Las micro franquicias o franquicias de bajo costo deberán dirigirse básicamente a la comercialización de bienes y servicios de primera necesidad este modelo representa enormes oportunidades tanto para franquiciantes visionarios como para pequeños emprendedores que no cuentan con capital.</a:t>
            </a:r>
            <a:endParaRPr lang="es-MX" smtClean="0"/>
          </a:p>
        </p:txBody>
      </p:sp>
      <p:sp>
        <p:nvSpPr>
          <p:cNvPr id="45059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Retos para la franquicia en Latinoamérica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La franquicia social entendida como la aplicación de los principios de la franquicia (marca y conocimientos) para resolver problemáticas de índole social será un modelo presente cada vez más en los países latinoamericanos.</a:t>
            </a:r>
          </a:p>
          <a:p>
            <a:r>
              <a:rPr lang="es-ES" smtClean="0"/>
              <a:t>La franquicia social no está peleada con el lucro.</a:t>
            </a:r>
            <a:endParaRPr lang="es-MX" smtClean="0"/>
          </a:p>
        </p:txBody>
      </p:sp>
      <p:sp>
        <p:nvSpPr>
          <p:cNvPr id="46083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Retos para la franquicia en Latinoamérica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La constitución de asociaciones o cámaras que agrupen a franquiciantes o franquiciatarios constituye siempre un elemento que coadyuva al desarrollo del sector franquicias en cualquier país.</a:t>
            </a:r>
            <a:endParaRPr lang="es-MX" smtClean="0"/>
          </a:p>
        </p:txBody>
      </p:sp>
      <p:pic>
        <p:nvPicPr>
          <p:cNvPr id="47107" name="3 Imagen" descr="AM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25" y="4448175"/>
            <a:ext cx="2133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Z:\Gallastegui\logos\Alianzas\AMPPI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2517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648200"/>
            <a:ext cx="219233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Retos para la franquicia en Latinoamérica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524000"/>
            <a:ext cx="7772400" cy="48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2400" dirty="0" smtClean="0"/>
              <a:t>Los principales objetivos de una asociación nacional de franquicias son congregar a los participantes del sector.</a:t>
            </a:r>
            <a:endParaRPr lang="es-MX" sz="24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 smtClean="0"/>
              <a:t>Ser un interlocutor frente al poder público.</a:t>
            </a:r>
            <a:endParaRPr lang="es-MX" sz="24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 smtClean="0"/>
              <a:t>Ser un interlocutor frente a la sociedad civil y a sus organizaciones.</a:t>
            </a:r>
            <a:endParaRPr lang="es-MX" sz="24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 smtClean="0"/>
              <a:t>Difundir y promover a la franquicia.</a:t>
            </a:r>
            <a:endParaRPr lang="es-MX" sz="24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 smtClean="0"/>
              <a:t>Defender a la figura de la franquicia y a la propiedad intelectual.</a:t>
            </a:r>
            <a:endParaRPr lang="es-MX" sz="2400" dirty="0" smtClean="0"/>
          </a:p>
          <a:p>
            <a:pPr marL="266700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ES" sz="2400" dirty="0" smtClean="0"/>
              <a:t>Intercambiar experiencias con asociaciones de otros países.</a:t>
            </a:r>
            <a:endParaRPr lang="es-MX" sz="2300" dirty="0" smtClean="0"/>
          </a:p>
        </p:txBody>
      </p:sp>
      <p:sp>
        <p:nvSpPr>
          <p:cNvPr id="48131" name="1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Retos para la franquicia en Latinoamérica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2362200" y="2667000"/>
            <a:ext cx="52578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1" lang="es-ES_tradnl" sz="2000" b="1">
                <a:solidFill>
                  <a:srgbClr val="00007A"/>
                </a:solidFill>
              </a:rPr>
              <a:t>MÉXICO</a:t>
            </a:r>
            <a:br>
              <a:rPr kumimoji="1" lang="es-ES_tradnl" sz="2000" b="1">
                <a:solidFill>
                  <a:srgbClr val="00007A"/>
                </a:solidFill>
              </a:rPr>
            </a:br>
            <a:r>
              <a:rPr kumimoji="1" lang="es-ES_tradnl" sz="2000" b="1">
                <a:solidFill>
                  <a:srgbClr val="00007A"/>
                </a:solidFill>
              </a:rPr>
              <a:t>LA OTRA BANDA NO. 74</a:t>
            </a:r>
            <a:br>
              <a:rPr kumimoji="1" lang="es-ES_tradnl" sz="2000" b="1">
                <a:solidFill>
                  <a:srgbClr val="00007A"/>
                </a:solidFill>
              </a:rPr>
            </a:br>
            <a:r>
              <a:rPr kumimoji="1" lang="es-ES_tradnl" sz="2000" b="1">
                <a:solidFill>
                  <a:srgbClr val="00007A"/>
                </a:solidFill>
              </a:rPr>
              <a:t>COL. TIZAPÁN SAN ANGEL,</a:t>
            </a:r>
            <a:br>
              <a:rPr kumimoji="1" lang="es-ES_tradnl" sz="2000" b="1">
                <a:solidFill>
                  <a:srgbClr val="00007A"/>
                </a:solidFill>
              </a:rPr>
            </a:br>
            <a:r>
              <a:rPr kumimoji="1" lang="es-ES_tradnl" sz="2000" b="1">
                <a:solidFill>
                  <a:srgbClr val="00007A"/>
                </a:solidFill>
              </a:rPr>
              <a:t>01090, MÉXICO, D.F.</a:t>
            </a:r>
            <a:br>
              <a:rPr kumimoji="1" lang="es-ES_tradnl" sz="2000" b="1">
                <a:solidFill>
                  <a:srgbClr val="00007A"/>
                </a:solidFill>
              </a:rPr>
            </a:br>
            <a:r>
              <a:rPr kumimoji="1" lang="es-ES_tradnl" sz="2000" b="1">
                <a:solidFill>
                  <a:srgbClr val="00007A"/>
                </a:solidFill>
              </a:rPr>
              <a:t>TELS. 5616-4282, 5616-4258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555875" y="5876925"/>
            <a:ext cx="50863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s-MX" sz="2000" b="1">
                <a:solidFill>
                  <a:srgbClr val="0000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cs typeface="Arial" charset="0"/>
              </a:rPr>
              <a:t>info@gallasteguifranquicias.com</a:t>
            </a:r>
            <a:endParaRPr kumimoji="1" lang="es-ES" sz="2000" b="1">
              <a:solidFill>
                <a:srgbClr val="0000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ES_tradnl" sz="2000" b="1">
                <a:solidFill>
                  <a:srgbClr val="0000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www.gallasteguifranquicias.com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777240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z="2400" smtClean="0"/>
              <a:t>Según la FIAF, hoy el panorama de la franquicia es este:</a:t>
            </a:r>
          </a:p>
          <a:p>
            <a:endParaRPr lang="es-MX" sz="2400" smtClean="0"/>
          </a:p>
        </p:txBody>
      </p:sp>
      <p:graphicFrame>
        <p:nvGraphicFramePr>
          <p:cNvPr id="1026" name="2 Gráfico"/>
          <p:cNvGraphicFramePr>
            <a:graphicFrameLocks/>
          </p:cNvGraphicFramePr>
          <p:nvPr/>
        </p:nvGraphicFramePr>
        <p:xfrm>
          <a:off x="2057400" y="2552700"/>
          <a:ext cx="6096000" cy="4064000"/>
        </p:xfrm>
        <a:graphic>
          <a:graphicData uri="http://schemas.openxmlformats.org/presentationml/2006/ole">
            <p:oleObj spid="_x0000_s1026" r:id="rId3" imgW="6096528" imgH="4066384" progId="Excel.Chart.8">
              <p:embed/>
            </p:oleObj>
          </a:graphicData>
        </a:graphic>
      </p:graphicFrame>
      <p:sp>
        <p:nvSpPr>
          <p:cNvPr id="1028" name="3 CuadroTexto"/>
          <p:cNvSpPr txBox="1">
            <a:spLocks noChangeArrowheads="1"/>
          </p:cNvSpPr>
          <p:nvPr/>
        </p:nvSpPr>
        <p:spPr bwMode="auto">
          <a:xfrm>
            <a:off x="2438400" y="6488113"/>
            <a:ext cx="5257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600" b="1"/>
              <a:t>Estadísticas de FIAF</a:t>
            </a:r>
          </a:p>
        </p:txBody>
      </p:sp>
      <p:sp>
        <p:nvSpPr>
          <p:cNvPr id="1029" name="2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La Franquicia en Latinoamérica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Caso de México</a:t>
            </a:r>
          </a:p>
        </p:txBody>
      </p:sp>
      <p:sp>
        <p:nvSpPr>
          <p:cNvPr id="10243" name="18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Una política proteccionista y una legislación congruente con ella, impidió la llegada de franquicias extranjeras a México así como el desarrollo de franquicias Mexicanas.</a:t>
            </a:r>
          </a:p>
        </p:txBody>
      </p:sp>
      <p:pic>
        <p:nvPicPr>
          <p:cNvPr id="10244" name="4 Imagen" descr="noma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962400"/>
            <a:ext cx="24352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Caso de México</a:t>
            </a:r>
          </a:p>
        </p:txBody>
      </p:sp>
      <p:sp>
        <p:nvSpPr>
          <p:cNvPr id="11267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143000"/>
            <a:ext cx="77724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1950" indent="-361950">
              <a:buFontTx/>
              <a:buChar char="•"/>
            </a:pPr>
            <a:r>
              <a:rPr lang="es-MX" smtClean="0"/>
              <a:t>1985 </a:t>
            </a:r>
            <a:r>
              <a:rPr lang="es-MX" i="1" smtClean="0"/>
              <a:t>Mc Donald’s </a:t>
            </a:r>
            <a:r>
              <a:rPr lang="es-MX" smtClean="0"/>
              <a:t>abre su primera franquicia en méxico.</a:t>
            </a:r>
          </a:p>
          <a:p>
            <a:pPr marL="361950" indent="-361950">
              <a:buFontTx/>
              <a:buChar char="•"/>
            </a:pPr>
            <a:r>
              <a:rPr lang="es-MX" smtClean="0"/>
              <a:t>1986 Inicia operaciones la primera franquicia Mexicana: </a:t>
            </a:r>
            <a:r>
              <a:rPr lang="es-MX" i="1" smtClean="0"/>
              <a:t>Helados Bing.</a:t>
            </a:r>
          </a:p>
          <a:p>
            <a:pPr marL="361950" indent="-361950">
              <a:buFontTx/>
              <a:buChar char="•"/>
            </a:pPr>
            <a:r>
              <a:rPr lang="es-MX" smtClean="0"/>
              <a:t>1987-1989 Aperturan como franquicias </a:t>
            </a:r>
            <a:r>
              <a:rPr lang="es-MX" i="1" smtClean="0"/>
              <a:t>KFC, Holiday Inn, Howard Johnson.</a:t>
            </a:r>
          </a:p>
          <a:p>
            <a:pPr marL="361950" indent="-361950" algn="l">
              <a:buFontTx/>
              <a:buChar char="•"/>
            </a:pPr>
            <a:r>
              <a:rPr lang="es-MX" smtClean="0"/>
              <a:t>1989 Se funda la</a:t>
            </a:r>
            <a:br>
              <a:rPr lang="es-MX" smtClean="0"/>
            </a:br>
            <a:r>
              <a:rPr lang="es-MX" b="1" i="1" smtClean="0"/>
              <a:t>Asociación Mexicana</a:t>
            </a:r>
            <a:br>
              <a:rPr lang="es-MX" b="1" i="1" smtClean="0"/>
            </a:br>
            <a:r>
              <a:rPr lang="es-MX" b="1" i="1" smtClean="0"/>
              <a:t>de Franquicias</a:t>
            </a:r>
            <a:r>
              <a:rPr lang="es-MX" smtClean="0"/>
              <a:t>.</a:t>
            </a:r>
          </a:p>
        </p:txBody>
      </p:sp>
      <p:pic>
        <p:nvPicPr>
          <p:cNvPr id="11268" name="4 Imagen" descr="mexkf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75" y="4343400"/>
            <a:ext cx="261302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Caso de México</a:t>
            </a:r>
          </a:p>
        </p:txBody>
      </p:sp>
      <p:sp>
        <p:nvSpPr>
          <p:cNvPr id="12291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600200"/>
            <a:ext cx="77724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El objetivo primordial al fundarse la AMF, fue fungir como un interlocutor frente al Gobierno, para lograr la promulgación de una legislación sobre franquicias, que le diera Seguridad y certeza Jurídica a franquiciantes y franquiciatarios.</a:t>
            </a:r>
          </a:p>
        </p:txBody>
      </p:sp>
      <p:pic>
        <p:nvPicPr>
          <p:cNvPr id="12292" name="3 Imagen" descr="AMF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105400"/>
            <a:ext cx="26606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Título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Caso de México</a:t>
            </a:r>
          </a:p>
        </p:txBody>
      </p:sp>
      <p:sp>
        <p:nvSpPr>
          <p:cNvPr id="13315" name="18 Marcador de contenido"/>
          <p:cNvSpPr>
            <a:spLocks noGrp="1"/>
          </p:cNvSpPr>
          <p:nvPr>
            <p:ph idx="1"/>
          </p:nvPr>
        </p:nvSpPr>
        <p:spPr bwMode="auto">
          <a:xfrm>
            <a:off x="1066800" y="1295400"/>
            <a:ext cx="77724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En 1990 se inicia la negociación del Tratado de Libre Comercio de América del Norte (TLCAN, o NAFTA).</a:t>
            </a:r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endParaRPr lang="es-MX" smtClean="0"/>
          </a:p>
          <a:p>
            <a:r>
              <a:rPr lang="es-MX" smtClean="0"/>
              <a:t>En 1991 se promulga una nueva Ley de Propiedad Industrial que por primera vez regula a la franquicia en México.</a:t>
            </a:r>
          </a:p>
        </p:txBody>
      </p:sp>
      <p:pic>
        <p:nvPicPr>
          <p:cNvPr id="13316" name="4 Imagen" descr="naf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48000"/>
            <a:ext cx="273526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AF">
  <a:themeElements>
    <a:clrScheme name="GA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F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GAF</Template>
  <TotalTime>1484</TotalTime>
  <Words>1510</Words>
  <Application>Microsoft Office PowerPoint</Application>
  <PresentationFormat>Letter Paper (8.5x11 in)</PresentationFormat>
  <Paragraphs>165</Paragraphs>
  <Slides>44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Wingdings</vt:lpstr>
      <vt:lpstr>Webdings</vt:lpstr>
      <vt:lpstr>Tahoma</vt:lpstr>
      <vt:lpstr>Arial Black</vt:lpstr>
      <vt:lpstr>Diseño predeterminado</vt:lpstr>
      <vt:lpstr>2_GAF</vt:lpstr>
      <vt:lpstr>2_Diseño predeterminado</vt:lpstr>
      <vt:lpstr>Gráfico de Microsoft Office Excel</vt:lpstr>
      <vt:lpstr>Slide 1</vt:lpstr>
      <vt:lpstr>La Franquicia en Latinoamérica</vt:lpstr>
      <vt:lpstr>La Franquicia en Latinoamérica</vt:lpstr>
      <vt:lpstr>La Franquicia en Latinoamérica</vt:lpstr>
      <vt:lpstr>La Franquicia en Latinoamérica</vt:lpstr>
      <vt:lpstr>Caso de México</vt:lpstr>
      <vt:lpstr>Caso de México</vt:lpstr>
      <vt:lpstr>Caso de México</vt:lpstr>
      <vt:lpstr>Caso de México</vt:lpstr>
      <vt:lpstr>Caso de México</vt:lpstr>
      <vt:lpstr>Caso de México</vt:lpstr>
      <vt:lpstr>Caso de México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Las Franquicias frente a la Crisis</vt:lpstr>
      <vt:lpstr>Las Franquicias frente a la Crisis</vt:lpstr>
      <vt:lpstr>Las Franquicias frente a la Crisis</vt:lpstr>
      <vt:lpstr>Las Franquicias frente a la Crisis</vt:lpstr>
      <vt:lpstr>Las Franquicias frente a la Crisis</vt:lpstr>
      <vt:lpstr>Las Franquicias frente a la Crisis</vt:lpstr>
      <vt:lpstr>ventajas</vt:lpstr>
      <vt:lpstr>estrategias para reducir o aminorar los riesgos o desventajas del franquiciante</vt:lpstr>
      <vt:lpstr>estrategias para reducir o aminorar los riesgos o desventajas del franquiciatario</vt:lpstr>
      <vt:lpstr>Slide 36</vt:lpstr>
      <vt:lpstr>Retos para la franquicia en Latinoamérica</vt:lpstr>
      <vt:lpstr>Retos para la franquicia en Latinoamérica</vt:lpstr>
      <vt:lpstr>Retos para la franquicia en Latinoamérica</vt:lpstr>
      <vt:lpstr>Retos para la franquicia en Latinoamérica</vt:lpstr>
      <vt:lpstr>Retos para la franquicia en Latinoamérica</vt:lpstr>
      <vt:lpstr>Retos para la franquicia en Latinoamérica</vt:lpstr>
      <vt:lpstr>Retos para la franquicia en Latinoamérica</vt:lpstr>
      <vt:lpstr>Slide 44</vt:lpstr>
    </vt:vector>
  </TitlesOfParts>
  <Company>1JT1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1JT1LAP</dc:creator>
  <cp:lastModifiedBy>anarod</cp:lastModifiedBy>
  <cp:revision>163</cp:revision>
  <dcterms:created xsi:type="dcterms:W3CDTF">2008-02-08T15:41:06Z</dcterms:created>
  <dcterms:modified xsi:type="dcterms:W3CDTF">2010-07-12T08:39:19Z</dcterms:modified>
</cp:coreProperties>
</file>