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67" r:id="rId2"/>
    <p:sldId id="257" r:id="rId3"/>
    <p:sldId id="258" r:id="rId4"/>
    <p:sldId id="269" r:id="rId5"/>
    <p:sldId id="270" r:id="rId6"/>
    <p:sldId id="261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0A09B6-084F-4E58-80E7-559E2D1750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3AF8C-3F10-45AA-AE6B-414B19726731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CB64F-81AD-448F-BCFB-11EA3F0B9DD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BE595-F388-4C12-9567-2EE2487F859C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E1559-F401-4543-B350-755111593196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61B52-1EF9-4EBE-A396-C9D9281C70AC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726AF-D9E8-44B6-A1AB-32F9E701EEC2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85ED3-0B6C-4EEB-9E1B-80F75C2DA6B8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12B38-9EAF-41BE-93AE-8FFF8E2312CA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4F65B-003B-4E68-B266-C56634ECAF0C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BFE55-8D04-480A-9F4E-273B2A9AC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6EA84-D640-4484-BCF3-7FCC4A141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A49E-ECEE-4DAE-947F-4EFEC580D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E887-1916-4B90-A8FD-A7DF21BF7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01C97-0E8D-4214-A1BA-1F8A859B1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F6A22-B66A-42DD-9B90-0B5C16DCB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BF5AB-7091-4478-8BBA-4517F19A3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AF7D7-1935-406E-AE79-2CDEE80CA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A947-F666-4BF7-95E4-CBACB90FF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B68A6-91B7-415D-99F2-EFE494856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85A6D-AA00-4FD8-ACD6-A3E3E77EC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79735D-2582-41BD-9217-2B650923A3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686800" cy="381000"/>
          </a:xfrm>
        </p:spPr>
        <p:txBody>
          <a:bodyPr/>
          <a:lstStyle/>
          <a:p>
            <a:endParaRPr lang="en-US" sz="2800" b="1">
              <a:solidFill>
                <a:srgbClr val="996633"/>
              </a:solidFill>
              <a:cs typeface="Arial" pitchFamily="34" charset="0"/>
            </a:endParaRPr>
          </a:p>
        </p:txBody>
      </p:sp>
      <p:pic>
        <p:nvPicPr>
          <p:cNvPr id="1945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i="1">
              <a:solidFill>
                <a:schemeClr val="bg1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57200" y="3124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EXPERIENCIA DE LA RED DE POYECTOS  PIP</a:t>
            </a:r>
            <a:r>
              <a:rPr lang="en-US" sz="3600" b="1">
                <a:solidFill>
                  <a:srgbClr val="996633"/>
                </a:solidFill>
                <a:cs typeface="Times New Roman" pitchFamily="18" charset="0"/>
              </a:rPr>
              <a:t> </a:t>
            </a:r>
            <a:br>
              <a:rPr lang="en-US" sz="3600" b="1">
                <a:solidFill>
                  <a:srgbClr val="996633"/>
                </a:solidFill>
                <a:cs typeface="Times New Roman" pitchFamily="18" charset="0"/>
              </a:rPr>
            </a:br>
            <a:r>
              <a:rPr lang="en-US" sz="4400" b="1">
                <a:solidFill>
                  <a:srgbClr val="996633"/>
                </a:solidFill>
                <a:cs typeface="Times New Roman" pitchFamily="18" charset="0"/>
              </a:rPr>
              <a:t/>
            </a:r>
            <a:br>
              <a:rPr lang="en-US" sz="4400" b="1">
                <a:solidFill>
                  <a:srgbClr val="996633"/>
                </a:solidFill>
                <a:cs typeface="Times New Roman" pitchFamily="18" charset="0"/>
              </a:rPr>
            </a:br>
            <a: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 la implantación de los proyectos a una comunidad de aprendizaje</a:t>
            </a:r>
            <a:b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n-U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Claudio Cortellese, FOMIN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686800" cy="381000"/>
          </a:xfrm>
        </p:spPr>
        <p:txBody>
          <a:bodyPr/>
          <a:lstStyle/>
          <a:p>
            <a:endParaRPr lang="en-US" sz="2800" b="1">
              <a:solidFill>
                <a:srgbClr val="996633"/>
              </a:solidFill>
              <a:cs typeface="Arial" pitchFamily="34" charset="0"/>
            </a:endParaRPr>
          </a:p>
        </p:txBody>
      </p:sp>
      <p:pic>
        <p:nvPicPr>
          <p:cNvPr id="30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i="1">
              <a:solidFill>
                <a:schemeClr val="bg1"/>
              </a:solidFill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4343400"/>
            <a:ext cx="762000" cy="304800"/>
          </a:xfrm>
          <a:prstGeom prst="rightArrow">
            <a:avLst>
              <a:gd name="adj1" fmla="val 58333"/>
              <a:gd name="adj2" fmla="val 70833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14600" y="4038600"/>
            <a:ext cx="58674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s-AR" b="1">
                <a:solidFill>
                  <a:srgbClr val="996633"/>
                </a:solidFill>
              </a:rPr>
              <a:t>71 Redes de negocios o clusters</a:t>
            </a:r>
          </a:p>
          <a:p>
            <a:pPr>
              <a:spcBef>
                <a:spcPct val="10000"/>
              </a:spcBef>
            </a:pPr>
            <a:r>
              <a:rPr lang="es-AR" b="1">
                <a:solidFill>
                  <a:srgbClr val="996633"/>
                </a:solidFill>
              </a:rPr>
              <a:t>16 Países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2895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AR" b="1">
                <a:solidFill>
                  <a:srgbClr val="996633"/>
                </a:solidFill>
              </a:rPr>
              <a:t>19 proyectos aprobados US$44,1 millones </a:t>
            </a:r>
            <a:br>
              <a:rPr lang="es-AR" b="1">
                <a:solidFill>
                  <a:srgbClr val="996633"/>
                </a:solidFill>
              </a:rPr>
            </a:br>
            <a:r>
              <a:rPr lang="es-AR" b="1">
                <a:solidFill>
                  <a:srgbClr val="996633"/>
                </a:solidFill>
              </a:rPr>
              <a:t>(FOMIN $22,5 millones +Contraparte Local $21,6 millones)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7200" y="10668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Redes de pequeñas empresas </a:t>
            </a:r>
            <a:br>
              <a:rPr lang="es-ES" sz="40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0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cadenas de proveedores</a:t>
            </a:r>
            <a:endParaRPr lang="en-US" sz="40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7" grpId="0" animBg="1"/>
      <p:bldP spid="3078" grpId="0" autoUpdateAnimBg="0"/>
      <p:bldP spid="30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686800" cy="914400"/>
          </a:xfrm>
        </p:spPr>
        <p:txBody>
          <a:bodyPr/>
          <a:lstStyle/>
          <a:p>
            <a:r>
              <a:rPr lang="es-ES" sz="40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Redes de pequeñas empresas </a:t>
            </a:r>
            <a:br>
              <a:rPr lang="es-ES" sz="40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0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cadenas de proveedores</a:t>
            </a:r>
            <a:endParaRPr lang="en-US" sz="40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14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9812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5000"/>
              </a:spcBef>
              <a:buFontTx/>
              <a:buChar char="•"/>
            </a:pPr>
            <a:r>
              <a:rPr lang="es-ES" sz="3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i="1">
                <a:solidFill>
                  <a:srgbClr val="996633"/>
                </a:solidFill>
              </a:rPr>
              <a:t>Objetivo: </a:t>
            </a:r>
          </a:p>
          <a:p>
            <a:r>
              <a:rPr lang="es-ES" b="1">
                <a:solidFill>
                  <a:srgbClr val="996633"/>
                </a:solidFill>
              </a:rPr>
              <a:t>Mejorar la competitividad de las PYME  facilitando la estructuración de redes horizontales y cadenas de proveedores </a:t>
            </a:r>
          </a:p>
          <a:p>
            <a:pPr algn="ctr"/>
            <a:endParaRPr lang="es-ES" b="1">
              <a:solidFill>
                <a:srgbClr val="996633"/>
              </a:solidFill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es-ES" b="1" i="1">
                <a:solidFill>
                  <a:srgbClr val="996633"/>
                </a:solidFill>
              </a:rPr>
              <a:t>Beneficiarios:</a:t>
            </a:r>
            <a:r>
              <a:rPr lang="es-ES" b="1">
                <a:solidFill>
                  <a:srgbClr val="996633"/>
                </a:solidFill>
              </a:rPr>
              <a:t> </a:t>
            </a:r>
          </a:p>
          <a:p>
            <a:r>
              <a:rPr lang="es-ES" b="1">
                <a:solidFill>
                  <a:srgbClr val="996633"/>
                </a:solidFill>
              </a:rPr>
              <a:t>Grupos de PYME interesadas a una “cooperación competitiva” con otras PYME </a:t>
            </a:r>
          </a:p>
          <a:p>
            <a:pPr algn="ctr"/>
            <a:endParaRPr lang="es-ES" b="1">
              <a:solidFill>
                <a:srgbClr val="996633"/>
              </a:solidFill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es-ES" b="1" i="1">
                <a:solidFill>
                  <a:srgbClr val="996633"/>
                </a:solidFill>
              </a:rPr>
              <a:t>Aspectos metodológicos particulares:</a:t>
            </a:r>
            <a:r>
              <a:rPr lang="es-ES" b="1">
                <a:solidFill>
                  <a:srgbClr val="996633"/>
                </a:solidFill>
              </a:rPr>
              <a:t> </a:t>
            </a:r>
          </a:p>
          <a:p>
            <a:r>
              <a:rPr lang="es-ES" b="1">
                <a:solidFill>
                  <a:srgbClr val="996633"/>
                </a:solidFill>
              </a:rPr>
              <a:t>Se privilegia la acción limitada a un área geográfica específica </a:t>
            </a:r>
            <a:br>
              <a:rPr lang="es-ES" b="1">
                <a:solidFill>
                  <a:srgbClr val="996633"/>
                </a:solidFill>
              </a:rPr>
            </a:br>
            <a:r>
              <a:rPr lang="es-ES" b="1">
                <a:solidFill>
                  <a:srgbClr val="996633"/>
                </a:solidFill>
              </a:rPr>
              <a:t>en la cual los emprendedores comparten condiciones económicas y de mercado.</a:t>
            </a:r>
          </a:p>
          <a:p>
            <a:pPr>
              <a:spcBef>
                <a:spcPct val="25000"/>
              </a:spcBef>
              <a:buFontTx/>
              <a:buChar char="•"/>
            </a:pPr>
            <a:endParaRPr lang="es-ES" b="1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686800" cy="914400"/>
          </a:xfrm>
        </p:spPr>
        <p:txBody>
          <a:bodyPr/>
          <a:lstStyle/>
          <a:p>
            <a:r>
              <a:rPr lang="es-AR" sz="3600" b="1">
                <a:solidFill>
                  <a:srgbClr val="996633"/>
                </a:solidFill>
              </a:rPr>
              <a:t>Red de los proyectos PIP</a:t>
            </a:r>
            <a:endParaRPr lang="en-US" sz="40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55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0" y="13716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5000"/>
              </a:spcBef>
              <a:buFontTx/>
              <a:buChar char="•"/>
            </a:pPr>
            <a:r>
              <a:rPr lang="es-ES" sz="3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_tradnl" b="1" i="1">
                <a:solidFill>
                  <a:srgbClr val="996633"/>
                </a:solidFill>
              </a:rPr>
              <a:t>Se han realizado 4 Talleres</a:t>
            </a:r>
            <a:endParaRPr lang="es-ES" b="1" i="1">
              <a:solidFill>
                <a:srgbClr val="996633"/>
              </a:solidFill>
            </a:endParaRPr>
          </a:p>
        </p:txBody>
      </p:sp>
      <p:graphicFrame>
        <p:nvGraphicFramePr>
          <p:cNvPr id="23590" name="Group 38"/>
          <p:cNvGraphicFramePr>
            <a:graphicFrameLocks noGrp="1"/>
          </p:cNvGraphicFramePr>
          <p:nvPr/>
        </p:nvGraphicFramePr>
        <p:xfrm>
          <a:off x="838200" y="2057400"/>
          <a:ext cx="8077200" cy="395288"/>
        </p:xfrm>
        <a:graphic>
          <a:graphicData uri="http://schemas.openxmlformats.org/drawingml/2006/table">
            <a:tbl>
              <a:tblPr/>
              <a:tblGrid>
                <a:gridCol w="2819400"/>
                <a:gridCol w="914400"/>
                <a:gridCol w="434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</a:rPr>
                        <a:t>Lugar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</a:rPr>
                        <a:t>Año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</a:rPr>
                        <a:t>Tema principal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91" name="Group 39"/>
          <p:cNvGraphicFramePr>
            <a:graphicFrameLocks noGrp="1"/>
          </p:cNvGraphicFramePr>
          <p:nvPr/>
        </p:nvGraphicFramePr>
        <p:xfrm>
          <a:off x="838200" y="2514600"/>
          <a:ext cx="8077200" cy="4219575"/>
        </p:xfrm>
        <a:graphic>
          <a:graphicData uri="http://schemas.openxmlformats.org/drawingml/2006/table">
            <a:tbl>
              <a:tblPr/>
              <a:tblGrid>
                <a:gridCol w="2819400"/>
                <a:gridCol w="914400"/>
                <a:gridCol w="43434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Buenos Aires, 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Start up</a:t>
                      </a: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 de los proyectos y concepto de línea de base y monitoreo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Cartagena, CO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2004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Profundización sistema común de monitoreo; Vinculación a mercados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Salvador, BR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Metodologías de promoción de acciones colectivas; Sostenibilidad y vinculación a iniciativas de más amplio alcance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San José, CR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itchFamily="18" charset="0"/>
                        </a:rPr>
                        <a:t>Algunas tendencias en los impactos (innovación, mercados, créditos); sostenibilidad; mantenimiento de la Red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686800" cy="914400"/>
          </a:xfrm>
        </p:spPr>
        <p:txBody>
          <a:bodyPr/>
          <a:lstStyle/>
          <a:p>
            <a:r>
              <a:rPr lang="es-AR" sz="3600" b="1">
                <a:solidFill>
                  <a:srgbClr val="996633"/>
                </a:solidFill>
              </a:rPr>
              <a:t>Red de los proyectos PIP</a:t>
            </a:r>
            <a:endParaRPr lang="en-US" sz="36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560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16002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5000"/>
              </a:spcBef>
            </a:pPr>
            <a:r>
              <a:rPr lang="es-AR">
                <a:solidFill>
                  <a:srgbClr val="996600"/>
                </a:solidFill>
              </a:rPr>
              <a:t>Productos realizados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Estudio de casos y mejores prácticas en América Latina </a:t>
            </a:r>
            <a:r>
              <a:rPr lang="es-ES_tradnl" sz="2000">
                <a:solidFill>
                  <a:srgbClr val="996600"/>
                </a:solidFill>
              </a:rPr>
              <a:t>(en colaboración con SDS/MIC y publicado por la </a:t>
            </a:r>
            <a:r>
              <a:rPr lang="es-ES_tradnl" sz="2000" i="1">
                <a:solidFill>
                  <a:srgbClr val="996600"/>
                </a:solidFill>
              </a:rPr>
              <a:t>Harvard University Press</a:t>
            </a:r>
            <a:r>
              <a:rPr lang="es-ES_tradnl" sz="2000">
                <a:solidFill>
                  <a:srgbClr val="996600"/>
                </a:solidFill>
              </a:rPr>
              <a:t>)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Lecciones aprendidas en el diseño de operaciones de integración productivas y </a:t>
            </a:r>
            <a:r>
              <a:rPr lang="es-ES_tradnl" sz="2200" i="1">
                <a:solidFill>
                  <a:srgbClr val="996600"/>
                </a:solidFill>
              </a:rPr>
              <a:t>clusters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Manual del “sistema común de monitoreo de proyectos PIP”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Metodología de promoción de acciones colectivas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Análisis cualitativa de los impactos de los proyectos PIP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Primer iniciativa de creación de una red de aprendizaje entre las entidades más presentes en estos temas en la Región (</a:t>
            </a:r>
            <a:r>
              <a:rPr lang="es-AR" sz="2200" b="1">
                <a:solidFill>
                  <a:srgbClr val="996600"/>
                </a:solidFill>
              </a:rPr>
              <a:t>UNIDO, OECD, CEPAL, OIT, FUNDES, SEBRAE y CNI en Brasil, COFOCE en México, SERCOTEC en Chile)</a:t>
            </a:r>
          </a:p>
          <a:p>
            <a:pPr lvl="1" algn="just">
              <a:buFont typeface="Times New Roman" pitchFamily="18" charset="0"/>
              <a:buChar char="•"/>
            </a:pPr>
            <a:r>
              <a:rPr lang="es-ES_tradnl" sz="2200">
                <a:solidFill>
                  <a:srgbClr val="996600"/>
                </a:solidFill>
              </a:rPr>
              <a:t>Guía de aprendizaje para </a:t>
            </a:r>
            <a:r>
              <a:rPr lang="es-ES_tradnl" sz="2200" i="1">
                <a:solidFill>
                  <a:srgbClr val="996600"/>
                </a:solidFill>
              </a:rPr>
              <a:t>policy makers</a:t>
            </a:r>
            <a:r>
              <a:rPr lang="es-ES_tradnl" sz="2200">
                <a:solidFill>
                  <a:srgbClr val="996600"/>
                </a:solidFill>
              </a:rPr>
              <a:t> y operadores de proyectos de integración productiva y de competitividad local</a:t>
            </a: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686800" cy="685800"/>
          </a:xfrm>
        </p:spPr>
        <p:txBody>
          <a:bodyPr/>
          <a:lstStyle/>
          <a:p>
            <a:r>
              <a:rPr lang="es-ES_tradnl" sz="3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 redes de empresas a competitividad local</a:t>
            </a:r>
            <a:br>
              <a:rPr lang="es-ES_tradnl" sz="3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es-ES_tradnl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Definiciones y reflexiones sobre la experiencia</a:t>
            </a:r>
            <a:r>
              <a:rPr lang="es-ES" sz="3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126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1905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s-ES" sz="1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457200" y="2057400"/>
            <a:ext cx="8382000" cy="4267200"/>
            <a:chOff x="-3" y="-3"/>
            <a:chExt cx="3717" cy="3228"/>
          </a:xfrm>
        </p:grpSpPr>
        <p:grpSp>
          <p:nvGrpSpPr>
            <p:cNvPr id="11271" name="Group 7"/>
            <p:cNvGrpSpPr>
              <a:grpSpLocks/>
            </p:cNvGrpSpPr>
            <p:nvPr/>
          </p:nvGrpSpPr>
          <p:grpSpPr bwMode="auto">
            <a:xfrm>
              <a:off x="0" y="0"/>
              <a:ext cx="3711" cy="3222"/>
              <a:chOff x="0" y="0"/>
              <a:chExt cx="3711" cy="3222"/>
            </a:xfrm>
          </p:grpSpPr>
          <p:grpSp>
            <p:nvGrpSpPr>
              <p:cNvPr id="11272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1068" cy="518"/>
                <a:chOff x="0" y="0"/>
                <a:chExt cx="1068" cy="518"/>
              </a:xfrm>
            </p:grpSpPr>
            <p:sp>
              <p:nvSpPr>
                <p:cNvPr id="11273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200">
                      <a:solidFill>
                        <a:srgbClr val="996633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pt-BR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74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75" name="Group 11"/>
              <p:cNvGrpSpPr>
                <a:grpSpLocks/>
              </p:cNvGrpSpPr>
              <p:nvPr/>
            </p:nvGrpSpPr>
            <p:grpSpPr bwMode="auto">
              <a:xfrm>
                <a:off x="1068" y="0"/>
                <a:ext cx="819" cy="518"/>
                <a:chOff x="1068" y="0"/>
                <a:chExt cx="819" cy="518"/>
              </a:xfrm>
            </p:grpSpPr>
            <p:sp>
              <p:nvSpPr>
                <p:cNvPr id="11276" name="Rectangle 12"/>
                <p:cNvSpPr>
                  <a:spLocks noChangeArrowheads="1"/>
                </p:cNvSpPr>
                <p:nvPr/>
              </p:nvSpPr>
              <p:spPr bwMode="auto">
                <a:xfrm>
                  <a:off x="1111" y="0"/>
                  <a:ext cx="73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pt-BR" sz="1800" b="1">
                      <a:solidFill>
                        <a:srgbClr val="996633"/>
                      </a:solidFill>
                      <a:cs typeface="Times New Roman" pitchFamily="18" charset="0"/>
                    </a:rPr>
                    <a:t>Redes empresariales</a:t>
                  </a:r>
                </a:p>
                <a:p>
                  <a:pPr eaLnBrk="0" hangingPunct="0"/>
                  <a:endParaRPr lang="pt-BR" sz="1800" b="1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77" name="Rectangle 13"/>
                <p:cNvSpPr>
                  <a:spLocks noChangeArrowheads="1"/>
                </p:cNvSpPr>
                <p:nvPr/>
              </p:nvSpPr>
              <p:spPr bwMode="auto">
                <a:xfrm>
                  <a:off x="1068" y="0"/>
                  <a:ext cx="81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78" name="Group 14"/>
              <p:cNvGrpSpPr>
                <a:grpSpLocks/>
              </p:cNvGrpSpPr>
              <p:nvPr/>
            </p:nvGrpSpPr>
            <p:grpSpPr bwMode="auto">
              <a:xfrm>
                <a:off x="1887" y="0"/>
                <a:ext cx="881" cy="518"/>
                <a:chOff x="1887" y="0"/>
                <a:chExt cx="881" cy="518"/>
              </a:xfrm>
            </p:grpSpPr>
            <p:sp>
              <p:nvSpPr>
                <p:cNvPr id="11279" name="Rectangle 15"/>
                <p:cNvSpPr>
                  <a:spLocks noChangeArrowheads="1"/>
                </p:cNvSpPr>
                <p:nvPr/>
              </p:nvSpPr>
              <p:spPr bwMode="auto">
                <a:xfrm>
                  <a:off x="1930" y="0"/>
                  <a:ext cx="79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pt-BR" sz="1800" b="1">
                      <a:solidFill>
                        <a:srgbClr val="996633"/>
                      </a:solidFill>
                      <a:cs typeface="Times New Roman" pitchFamily="18" charset="0"/>
                    </a:rPr>
                    <a:t>Clúster</a:t>
                  </a:r>
                  <a:endParaRPr lang="pt-BR" sz="1800" b="1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80" name="Rectangle 16"/>
                <p:cNvSpPr>
                  <a:spLocks noChangeArrowheads="1"/>
                </p:cNvSpPr>
                <p:nvPr/>
              </p:nvSpPr>
              <p:spPr bwMode="auto">
                <a:xfrm>
                  <a:off x="1887" y="0"/>
                  <a:ext cx="88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81" name="Group 17"/>
              <p:cNvGrpSpPr>
                <a:grpSpLocks/>
              </p:cNvGrpSpPr>
              <p:nvPr/>
            </p:nvGrpSpPr>
            <p:grpSpPr bwMode="auto">
              <a:xfrm>
                <a:off x="2768" y="0"/>
                <a:ext cx="943" cy="518"/>
                <a:chOff x="2768" y="0"/>
                <a:chExt cx="943" cy="518"/>
              </a:xfrm>
            </p:grpSpPr>
            <p:sp>
              <p:nvSpPr>
                <p:cNvPr id="11282" name="Rectangle 18"/>
                <p:cNvSpPr>
                  <a:spLocks noChangeArrowheads="1"/>
                </p:cNvSpPr>
                <p:nvPr/>
              </p:nvSpPr>
              <p:spPr bwMode="auto">
                <a:xfrm>
                  <a:off x="2811" y="0"/>
                  <a:ext cx="8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pt-BR" sz="1800" b="1">
                      <a:solidFill>
                        <a:srgbClr val="996633"/>
                      </a:solidFill>
                      <a:cs typeface="Times New Roman" pitchFamily="18" charset="0"/>
                    </a:rPr>
                    <a:t>Sistemas territoriales</a:t>
                  </a:r>
                  <a:endParaRPr lang="pt-BR" sz="1800" b="1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83" name="Rectangle 19"/>
                <p:cNvSpPr>
                  <a:spLocks noChangeArrowheads="1"/>
                </p:cNvSpPr>
                <p:nvPr/>
              </p:nvSpPr>
              <p:spPr bwMode="auto">
                <a:xfrm>
                  <a:off x="2768" y="0"/>
                  <a:ext cx="94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84" name="Group 20"/>
              <p:cNvGrpSpPr>
                <a:grpSpLocks/>
              </p:cNvGrpSpPr>
              <p:nvPr/>
            </p:nvGrpSpPr>
            <p:grpSpPr bwMode="auto">
              <a:xfrm>
                <a:off x="0" y="518"/>
                <a:ext cx="1068" cy="1208"/>
                <a:chOff x="0" y="518"/>
                <a:chExt cx="1068" cy="1208"/>
              </a:xfrm>
            </p:grpSpPr>
            <p:sp>
              <p:nvSpPr>
                <p:cNvPr id="11285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982" cy="12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800" b="1">
                      <a:solidFill>
                        <a:srgbClr val="996633"/>
                      </a:solidFill>
                      <a:cs typeface="Times New Roman" pitchFamily="18" charset="0"/>
                    </a:rPr>
                    <a:t>Actores y modalidades de coordinación entre ellos</a:t>
                  </a:r>
                  <a:endParaRPr lang="pt-BR" sz="1800" b="1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86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1068" cy="12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87" name="Group 23"/>
              <p:cNvGrpSpPr>
                <a:grpSpLocks/>
              </p:cNvGrpSpPr>
              <p:nvPr/>
            </p:nvGrpSpPr>
            <p:grpSpPr bwMode="auto">
              <a:xfrm>
                <a:off x="1068" y="518"/>
                <a:ext cx="819" cy="1208"/>
                <a:chOff x="1068" y="518"/>
                <a:chExt cx="819" cy="1208"/>
              </a:xfrm>
            </p:grpSpPr>
            <p:sp>
              <p:nvSpPr>
                <p:cNvPr id="11288" name="Rectangle 24"/>
                <p:cNvSpPr>
                  <a:spLocks noChangeArrowheads="1"/>
                </p:cNvSpPr>
                <p:nvPr/>
              </p:nvSpPr>
              <p:spPr bwMode="auto">
                <a:xfrm>
                  <a:off x="1111" y="518"/>
                  <a:ext cx="733" cy="12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Empresas; coordinadas por una entidad reconocida por los empresarios</a:t>
                  </a:r>
                </a:p>
                <a:p>
                  <a:pPr eaLnBrk="0" hangingPunct="0"/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89" name="Rectangle 25"/>
                <p:cNvSpPr>
                  <a:spLocks noChangeArrowheads="1"/>
                </p:cNvSpPr>
                <p:nvPr/>
              </p:nvSpPr>
              <p:spPr bwMode="auto">
                <a:xfrm>
                  <a:off x="1068" y="518"/>
                  <a:ext cx="819" cy="12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0" name="Group 26"/>
              <p:cNvGrpSpPr>
                <a:grpSpLocks/>
              </p:cNvGrpSpPr>
              <p:nvPr/>
            </p:nvGrpSpPr>
            <p:grpSpPr bwMode="auto">
              <a:xfrm>
                <a:off x="1887" y="518"/>
                <a:ext cx="881" cy="1208"/>
                <a:chOff x="1887" y="518"/>
                <a:chExt cx="881" cy="1208"/>
              </a:xfrm>
            </p:grpSpPr>
            <p:sp>
              <p:nvSpPr>
                <p:cNvPr id="11291" name="Rectangle 27"/>
                <p:cNvSpPr>
                  <a:spLocks noChangeArrowheads="1"/>
                </p:cNvSpPr>
                <p:nvPr/>
              </p:nvSpPr>
              <p:spPr bwMode="auto">
                <a:xfrm>
                  <a:off x="1930" y="518"/>
                  <a:ext cx="795" cy="12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Empresas; entidad gremial, entidades de fomento y empresarios líderes</a:t>
                  </a:r>
                </a:p>
                <a:p>
                  <a:pPr eaLnBrk="0" hangingPunct="0"/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92" name="Rectangle 28"/>
                <p:cNvSpPr>
                  <a:spLocks noChangeArrowheads="1"/>
                </p:cNvSpPr>
                <p:nvPr/>
              </p:nvSpPr>
              <p:spPr bwMode="auto">
                <a:xfrm>
                  <a:off x="1887" y="518"/>
                  <a:ext cx="881" cy="12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3" name="Group 29"/>
              <p:cNvGrpSpPr>
                <a:grpSpLocks/>
              </p:cNvGrpSpPr>
              <p:nvPr/>
            </p:nvGrpSpPr>
            <p:grpSpPr bwMode="auto">
              <a:xfrm>
                <a:off x="2768" y="518"/>
                <a:ext cx="943" cy="1208"/>
                <a:chOff x="2768" y="518"/>
                <a:chExt cx="943" cy="1208"/>
              </a:xfrm>
            </p:grpSpPr>
            <p:sp>
              <p:nvSpPr>
                <p:cNvPr id="11294" name="Rectangle 30"/>
                <p:cNvSpPr>
                  <a:spLocks noChangeArrowheads="1"/>
                </p:cNvSpPr>
                <p:nvPr/>
              </p:nvSpPr>
              <p:spPr bwMode="auto">
                <a:xfrm>
                  <a:off x="2811" y="518"/>
                  <a:ext cx="857" cy="12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Empresas, gobiernos locales, universidades y otros actores; </a:t>
                  </a:r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95" name="Rectangle 31"/>
                <p:cNvSpPr>
                  <a:spLocks noChangeArrowheads="1"/>
                </p:cNvSpPr>
                <p:nvPr/>
              </p:nvSpPr>
              <p:spPr bwMode="auto">
                <a:xfrm>
                  <a:off x="2768" y="518"/>
                  <a:ext cx="943" cy="12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6" name="Group 32"/>
              <p:cNvGrpSpPr>
                <a:grpSpLocks/>
              </p:cNvGrpSpPr>
              <p:nvPr/>
            </p:nvGrpSpPr>
            <p:grpSpPr bwMode="auto">
              <a:xfrm>
                <a:off x="0" y="1726"/>
                <a:ext cx="1068" cy="748"/>
                <a:chOff x="0" y="1726"/>
                <a:chExt cx="1068" cy="748"/>
              </a:xfrm>
            </p:grpSpPr>
            <p:sp>
              <p:nvSpPr>
                <p:cNvPr id="11297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1726"/>
                  <a:ext cx="982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800" b="1">
                      <a:solidFill>
                        <a:srgbClr val="996633"/>
                      </a:solidFill>
                      <a:cs typeface="Times New Roman" pitchFamily="18" charset="0"/>
                    </a:rPr>
                    <a:t>Liderazgo</a:t>
                  </a:r>
                  <a:endParaRPr lang="pt-BR" sz="18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298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726"/>
                  <a:ext cx="106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9" name="Group 35"/>
              <p:cNvGrpSpPr>
                <a:grpSpLocks/>
              </p:cNvGrpSpPr>
              <p:nvPr/>
            </p:nvGrpSpPr>
            <p:grpSpPr bwMode="auto">
              <a:xfrm>
                <a:off x="1068" y="1726"/>
                <a:ext cx="819" cy="748"/>
                <a:chOff x="1068" y="1726"/>
                <a:chExt cx="819" cy="748"/>
              </a:xfrm>
            </p:grpSpPr>
            <p:sp>
              <p:nvSpPr>
                <p:cNvPr id="11300" name="Rectangle 36"/>
                <p:cNvSpPr>
                  <a:spLocks noChangeArrowheads="1"/>
                </p:cNvSpPr>
                <p:nvPr/>
              </p:nvSpPr>
              <p:spPr bwMode="auto">
                <a:xfrm>
                  <a:off x="1111" y="1726"/>
                  <a:ext cx="733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Alguna empresa de la red</a:t>
                  </a:r>
                </a:p>
                <a:p>
                  <a:pPr eaLnBrk="0" hangingPunct="0"/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01" name="Rectangle 37"/>
                <p:cNvSpPr>
                  <a:spLocks noChangeArrowheads="1"/>
                </p:cNvSpPr>
                <p:nvPr/>
              </p:nvSpPr>
              <p:spPr bwMode="auto">
                <a:xfrm>
                  <a:off x="1068" y="1726"/>
                  <a:ext cx="81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2" name="Group 38"/>
              <p:cNvGrpSpPr>
                <a:grpSpLocks/>
              </p:cNvGrpSpPr>
              <p:nvPr/>
            </p:nvGrpSpPr>
            <p:grpSpPr bwMode="auto">
              <a:xfrm>
                <a:off x="1887" y="1726"/>
                <a:ext cx="881" cy="748"/>
                <a:chOff x="1887" y="1726"/>
                <a:chExt cx="881" cy="748"/>
              </a:xfrm>
            </p:grpSpPr>
            <p:sp>
              <p:nvSpPr>
                <p:cNvPr id="11303" name="Rectangle 39"/>
                <p:cNvSpPr>
                  <a:spLocks noChangeArrowheads="1"/>
                </p:cNvSpPr>
                <p:nvPr/>
              </p:nvSpPr>
              <p:spPr bwMode="auto">
                <a:xfrm>
                  <a:off x="1930" y="1726"/>
                  <a:ext cx="795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Empresarios y entidades gremiales</a:t>
                  </a:r>
                </a:p>
                <a:p>
                  <a:pPr eaLnBrk="0" hangingPunct="0"/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04" name="Rectangle 40"/>
                <p:cNvSpPr>
                  <a:spLocks noChangeArrowheads="1"/>
                </p:cNvSpPr>
                <p:nvPr/>
              </p:nvSpPr>
              <p:spPr bwMode="auto">
                <a:xfrm>
                  <a:off x="1887" y="1726"/>
                  <a:ext cx="88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5" name="Group 41"/>
              <p:cNvGrpSpPr>
                <a:grpSpLocks/>
              </p:cNvGrpSpPr>
              <p:nvPr/>
            </p:nvGrpSpPr>
            <p:grpSpPr bwMode="auto">
              <a:xfrm>
                <a:off x="2768" y="1726"/>
                <a:ext cx="943" cy="748"/>
                <a:chOff x="2768" y="1726"/>
                <a:chExt cx="943" cy="748"/>
              </a:xfrm>
            </p:grpSpPr>
            <p:sp>
              <p:nvSpPr>
                <p:cNvPr id="11306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1" y="1726"/>
                  <a:ext cx="857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500">
                      <a:solidFill>
                        <a:srgbClr val="996633"/>
                      </a:solidFill>
                      <a:cs typeface="Times New Roman" pitchFamily="18" charset="0"/>
                    </a:rPr>
                    <a:t>Liderazgo más difuso: empresarios, gobierno local, gremios,universidades</a:t>
                  </a:r>
                </a:p>
                <a:p>
                  <a:pPr eaLnBrk="0" hangingPunct="0"/>
                  <a:endParaRPr lang="pt-BR" sz="15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0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68" y="1726"/>
                  <a:ext cx="94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8" name="Group 44"/>
              <p:cNvGrpSpPr>
                <a:grpSpLocks/>
              </p:cNvGrpSpPr>
              <p:nvPr/>
            </p:nvGrpSpPr>
            <p:grpSpPr bwMode="auto">
              <a:xfrm>
                <a:off x="0" y="2474"/>
                <a:ext cx="1068" cy="748"/>
                <a:chOff x="0" y="2474"/>
                <a:chExt cx="1068" cy="748"/>
              </a:xfrm>
            </p:grpSpPr>
            <p:sp>
              <p:nvSpPr>
                <p:cNvPr id="11309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2474"/>
                  <a:ext cx="982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800" b="1">
                      <a:solidFill>
                        <a:srgbClr val="996633"/>
                      </a:solidFill>
                      <a:cs typeface="Times New Roman" pitchFamily="18" charset="0"/>
                    </a:rPr>
                    <a:t>Motivación y beneficios</a:t>
                  </a:r>
                </a:p>
                <a:p>
                  <a:pPr eaLnBrk="0" hangingPunct="0"/>
                  <a:endParaRPr lang="pt-BR" sz="1800" b="1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10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2474"/>
                  <a:ext cx="106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11" name="Group 47"/>
              <p:cNvGrpSpPr>
                <a:grpSpLocks/>
              </p:cNvGrpSpPr>
              <p:nvPr/>
            </p:nvGrpSpPr>
            <p:grpSpPr bwMode="auto">
              <a:xfrm>
                <a:off x="1068" y="2474"/>
                <a:ext cx="819" cy="748"/>
                <a:chOff x="1068" y="2474"/>
                <a:chExt cx="819" cy="748"/>
              </a:xfrm>
            </p:grpSpPr>
            <p:sp>
              <p:nvSpPr>
                <p:cNvPr id="11312" name="Rectangle 48"/>
                <p:cNvSpPr>
                  <a:spLocks noChangeArrowheads="1"/>
                </p:cNvSpPr>
                <p:nvPr/>
              </p:nvSpPr>
              <p:spPr bwMode="auto">
                <a:xfrm>
                  <a:off x="1111" y="2474"/>
                  <a:ext cx="733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Beneficios comerciales directos</a:t>
                  </a:r>
                </a:p>
                <a:p>
                  <a:pPr eaLnBrk="0" hangingPunct="0"/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13" name="Rectangle 49"/>
                <p:cNvSpPr>
                  <a:spLocks noChangeArrowheads="1"/>
                </p:cNvSpPr>
                <p:nvPr/>
              </p:nvSpPr>
              <p:spPr bwMode="auto">
                <a:xfrm>
                  <a:off x="1068" y="2474"/>
                  <a:ext cx="81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14" name="Group 50"/>
              <p:cNvGrpSpPr>
                <a:grpSpLocks/>
              </p:cNvGrpSpPr>
              <p:nvPr/>
            </p:nvGrpSpPr>
            <p:grpSpPr bwMode="auto">
              <a:xfrm>
                <a:off x="1887" y="2474"/>
                <a:ext cx="881" cy="748"/>
                <a:chOff x="1887" y="2474"/>
                <a:chExt cx="881" cy="748"/>
              </a:xfrm>
            </p:grpSpPr>
            <p:sp>
              <p:nvSpPr>
                <p:cNvPr id="11315" name="Rectangle 51"/>
                <p:cNvSpPr>
                  <a:spLocks noChangeArrowheads="1"/>
                </p:cNvSpPr>
                <p:nvPr/>
              </p:nvSpPr>
              <p:spPr bwMode="auto">
                <a:xfrm>
                  <a:off x="1930" y="2474"/>
                  <a:ext cx="795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400">
                      <a:solidFill>
                        <a:srgbClr val="996633"/>
                      </a:solidFill>
                      <a:cs typeface="Times New Roman" pitchFamily="18" charset="0"/>
                    </a:rPr>
                    <a:t>Beneficios comerciales directos y estratégicos de largo plazo</a:t>
                  </a:r>
                </a:p>
                <a:p>
                  <a:pPr eaLnBrk="0" hangingPunct="0"/>
                  <a:endParaRPr lang="pt-BR" sz="14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16" name="Rectangle 52"/>
                <p:cNvSpPr>
                  <a:spLocks noChangeArrowheads="1"/>
                </p:cNvSpPr>
                <p:nvPr/>
              </p:nvSpPr>
              <p:spPr bwMode="auto">
                <a:xfrm>
                  <a:off x="1887" y="2474"/>
                  <a:ext cx="88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17" name="Group 53"/>
              <p:cNvGrpSpPr>
                <a:grpSpLocks/>
              </p:cNvGrpSpPr>
              <p:nvPr/>
            </p:nvGrpSpPr>
            <p:grpSpPr bwMode="auto">
              <a:xfrm>
                <a:off x="2768" y="2474"/>
                <a:ext cx="943" cy="748"/>
                <a:chOff x="2768" y="2474"/>
                <a:chExt cx="943" cy="748"/>
              </a:xfrm>
            </p:grpSpPr>
            <p:sp>
              <p:nvSpPr>
                <p:cNvPr id="11318" name="Rectangle 54"/>
                <p:cNvSpPr>
                  <a:spLocks noChangeArrowheads="1"/>
                </p:cNvSpPr>
                <p:nvPr/>
              </p:nvSpPr>
              <p:spPr bwMode="auto">
                <a:xfrm>
                  <a:off x="2811" y="2474"/>
                  <a:ext cx="857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pt-BR" sz="1600">
                      <a:solidFill>
                        <a:srgbClr val="996633"/>
                      </a:solidFill>
                      <a:cs typeface="Times New Roman" pitchFamily="18" charset="0"/>
                    </a:rPr>
                    <a:t>Creación de bienes colectivos con altas externalidades</a:t>
                  </a:r>
                </a:p>
                <a:p>
                  <a:pPr eaLnBrk="0" hangingPunct="0"/>
                  <a:endParaRPr lang="pt-BR" sz="1600">
                    <a:solidFill>
                      <a:srgbClr val="996633"/>
                    </a:solidFill>
                  </a:endParaRPr>
                </a:p>
              </p:txBody>
            </p:sp>
            <p:sp>
              <p:nvSpPr>
                <p:cNvPr id="11319" name="Rectangle 55"/>
                <p:cNvSpPr>
                  <a:spLocks noChangeArrowheads="1"/>
                </p:cNvSpPr>
                <p:nvPr/>
              </p:nvSpPr>
              <p:spPr bwMode="auto">
                <a:xfrm>
                  <a:off x="2768" y="2474"/>
                  <a:ext cx="94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-3" y="-3"/>
              <a:ext cx="3717" cy="32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686800" cy="914400"/>
          </a:xfrm>
        </p:spPr>
        <p:txBody>
          <a:bodyPr/>
          <a:lstStyle/>
          <a:p>
            <a:r>
              <a:rPr lang="es-ES_tradnl" sz="3600" b="1">
                <a:solidFill>
                  <a:srgbClr val="996633"/>
                </a:solidFill>
              </a:rPr>
              <a:t>Una comunidad de aprendizaje</a:t>
            </a:r>
            <a:endParaRPr lang="en-US" sz="3600" b="1">
              <a:solidFill>
                <a:srgbClr val="996633"/>
              </a:solidFill>
            </a:endParaRPr>
          </a:p>
        </p:txBody>
      </p:sp>
      <p:pic>
        <p:nvPicPr>
          <p:cNvPr id="2765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09600" y="1524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AR" sz="2800" b="1">
                <a:solidFill>
                  <a:srgbClr val="996633"/>
                </a:solidFill>
              </a:rPr>
              <a:t>Red de aprendizaje entre </a:t>
            </a:r>
            <a:r>
              <a:rPr lang="es-AR" sz="2800" b="1">
                <a:solidFill>
                  <a:srgbClr val="996633"/>
                </a:solidFill>
                <a:cs typeface="Arial" pitchFamily="34" charset="0"/>
              </a:rPr>
              <a:t>m</a:t>
            </a:r>
            <a:r>
              <a:rPr lang="es-AR" sz="2800" b="1">
                <a:solidFill>
                  <a:srgbClr val="996633"/>
                </a:solidFill>
                <a:cs typeface="Times New Roman" pitchFamily="18" charset="0"/>
              </a:rPr>
              <a:t>á</a:t>
            </a:r>
            <a:r>
              <a:rPr lang="es-AR" sz="2800" b="1">
                <a:solidFill>
                  <a:srgbClr val="996633"/>
                </a:solidFill>
                <a:cs typeface="Arial" pitchFamily="34" charset="0"/>
              </a:rPr>
              <a:t>s</a:t>
            </a:r>
            <a:r>
              <a:rPr lang="es-AR" sz="2800" b="1">
                <a:solidFill>
                  <a:srgbClr val="996633"/>
                </a:solidFill>
              </a:rPr>
              <a:t> de 70 instituciones </a:t>
            </a:r>
            <a:br>
              <a:rPr lang="es-AR" sz="2800" b="1">
                <a:solidFill>
                  <a:srgbClr val="996633"/>
                </a:solidFill>
              </a:rPr>
            </a:br>
            <a:r>
              <a:rPr lang="es-AR" sz="2800" b="1">
                <a:solidFill>
                  <a:srgbClr val="996633"/>
                </a:solidFill>
              </a:rPr>
              <a:t>(inclusive OECD, USAID, GTZ, FUNDES, UNIDO, OIT, SEBRAE, INCAE &amp; CEPAL)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AR" sz="2800" b="1">
                <a:solidFill>
                  <a:srgbClr val="996633"/>
                </a:solidFill>
              </a:rPr>
              <a:t>Creación de una red de expertos y consultores a los que los proyectos pueden recurrir a su elección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AR" sz="2800" b="1">
                <a:solidFill>
                  <a:srgbClr val="996633"/>
                </a:solidFill>
              </a:rPr>
              <a:t>Acercamiento técnico entre especialitas FOMIN y directores de los proyectos: un camino conjunto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AR" sz="2800" b="1">
                <a:solidFill>
                  <a:srgbClr val="996633"/>
                </a:solidFill>
              </a:rPr>
              <a:t>Reflexión conjunta sobre la evolución de los proyectos: nueva familia de proyectos de “Competitividad Local”</a:t>
            </a:r>
          </a:p>
          <a:p>
            <a:pPr algn="ctr"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686800" cy="914400"/>
          </a:xfrm>
        </p:spPr>
        <p:txBody>
          <a:bodyPr/>
          <a:lstStyle/>
          <a:p>
            <a:r>
              <a:rPr lang="es-ES_tradnl" sz="4000" b="1">
                <a:solidFill>
                  <a:srgbClr val="996633"/>
                </a:solidFill>
              </a:rPr>
              <a:t>CAMINOS A SEGUIR</a:t>
            </a:r>
            <a:endParaRPr lang="en-US" sz="4000" b="1">
              <a:solidFill>
                <a:srgbClr val="996633"/>
              </a:solidFill>
            </a:endParaRPr>
          </a:p>
        </p:txBody>
      </p:sp>
      <p:pic>
        <p:nvPicPr>
          <p:cNvPr id="2969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1676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s-ES_tradnl" sz="2800">
                <a:solidFill>
                  <a:srgbClr val="996600"/>
                </a:solidFill>
              </a:rPr>
              <a:t>Estructurar la red de aprendizaje</a:t>
            </a:r>
          </a:p>
          <a:p>
            <a:pPr marL="1430338" lvl="1" indent="-285750" algn="just">
              <a:spcBef>
                <a:spcPct val="20000"/>
              </a:spcBef>
              <a:buFontTx/>
              <a:buChar char="-"/>
            </a:pPr>
            <a:r>
              <a:rPr lang="es-ES_tradnl" sz="2800">
                <a:solidFill>
                  <a:srgbClr val="996600"/>
                </a:solidFill>
              </a:rPr>
              <a:t>mejorar su organización y ampliarla a todos los proyectos</a:t>
            </a:r>
          </a:p>
          <a:p>
            <a:pPr marL="1430338" lvl="1" indent="-285750" algn="just">
              <a:spcBef>
                <a:spcPct val="20000"/>
              </a:spcBef>
              <a:buFontTx/>
              <a:buChar char="-"/>
            </a:pPr>
            <a:r>
              <a:rPr lang="es-ES_tradnl" sz="2800">
                <a:solidFill>
                  <a:srgbClr val="996600"/>
                </a:solidFill>
              </a:rPr>
              <a:t>fortalecer su operatividad</a:t>
            </a:r>
          </a:p>
          <a:p>
            <a:pPr marL="1430338" lvl="1" indent="-285750" algn="just">
              <a:spcBef>
                <a:spcPct val="20000"/>
              </a:spcBef>
              <a:buFontTx/>
              <a:buChar char="-"/>
            </a:pPr>
            <a:r>
              <a:rPr lang="es-ES_tradnl" sz="2800">
                <a:solidFill>
                  <a:srgbClr val="996600"/>
                </a:solidFill>
              </a:rPr>
              <a:t>crear ocasiones de interacción entre          expertos y practicantes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s-ES_tradnl" sz="2800">
              <a:solidFill>
                <a:srgbClr val="996600"/>
              </a:solidFill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s-ES_tradnl" sz="2800">
                <a:solidFill>
                  <a:srgbClr val="996600"/>
                </a:solidFill>
              </a:rPr>
              <a:t>Vincular los proyectos PIP con los nuevos proyectos de competitividad local</a:t>
            </a:r>
            <a:endParaRPr lang="en-US" sz="2800">
              <a:solidFill>
                <a:srgbClr val="9966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686800" cy="381000"/>
          </a:xfrm>
        </p:spPr>
        <p:txBody>
          <a:bodyPr/>
          <a:lstStyle/>
          <a:p>
            <a:endParaRPr lang="en-US" sz="2800" b="1">
              <a:solidFill>
                <a:srgbClr val="996633"/>
              </a:solidFill>
              <a:cs typeface="Arial" pitchFamily="34" charset="0"/>
            </a:endParaRPr>
          </a:p>
        </p:txBody>
      </p:sp>
      <p:pic>
        <p:nvPicPr>
          <p:cNvPr id="3379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i="1">
              <a:solidFill>
                <a:schemeClr val="bg1"/>
              </a:solidFill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7200" y="3124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rgbClr val="996633"/>
                </a:solidFill>
                <a:cs typeface="Times New Roman" pitchFamily="18" charset="0"/>
              </a:rPr>
              <a:t/>
            </a:r>
            <a:br>
              <a:rPr lang="en-US" sz="3600" b="1">
                <a:solidFill>
                  <a:srgbClr val="996633"/>
                </a:solidFill>
                <a:cs typeface="Times New Roman" pitchFamily="18" charset="0"/>
              </a:rPr>
            </a:br>
            <a:r>
              <a:rPr lang="en-US" sz="4400" b="1">
                <a:solidFill>
                  <a:srgbClr val="996633"/>
                </a:solidFill>
                <a:cs typeface="Times New Roman" pitchFamily="18" charset="0"/>
              </a:rPr>
              <a:t/>
            </a:r>
            <a:br>
              <a:rPr lang="en-US" sz="4400" b="1">
                <a:solidFill>
                  <a:srgbClr val="996633"/>
                </a:solidFill>
                <a:cs typeface="Times New Roman" pitchFamily="18" charset="0"/>
              </a:rPr>
            </a:br>
            <a: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MUCHAS GRACIAS</a:t>
            </a:r>
            <a:b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36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n-U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Claudio Cortellese, FOMIN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U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446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Slide 1</vt:lpstr>
      <vt:lpstr>Slide 2</vt:lpstr>
      <vt:lpstr>Redes de pequeñas empresas  y cadenas de proveedores</vt:lpstr>
      <vt:lpstr>Red de los proyectos PIP</vt:lpstr>
      <vt:lpstr>Red de los proyectos PIP</vt:lpstr>
      <vt:lpstr>De redes de empresas a competitividad local Definiciones y reflexiones sobre la experiencia </vt:lpstr>
      <vt:lpstr>Una comunidad de aprendizaje</vt:lpstr>
      <vt:lpstr>CAMINOS A SEGUIR</vt:lpstr>
      <vt:lpstr>Slide 9</vt:lpstr>
    </vt:vector>
  </TitlesOfParts>
  <Company>Information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CLAUDIOC</dc:creator>
  <cp:lastModifiedBy>anarod</cp:lastModifiedBy>
  <cp:revision>19</cp:revision>
  <dcterms:created xsi:type="dcterms:W3CDTF">2007-10-17T09:23:20Z</dcterms:created>
  <dcterms:modified xsi:type="dcterms:W3CDTF">2010-07-12T13:34:22Z</dcterms:modified>
</cp:coreProperties>
</file>