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280" r:id="rId3"/>
    <p:sldId id="281" r:id="rId4"/>
    <p:sldId id="261" r:id="rId5"/>
    <p:sldId id="282" r:id="rId6"/>
    <p:sldId id="314" r:id="rId7"/>
    <p:sldId id="313" r:id="rId8"/>
    <p:sldId id="263" r:id="rId9"/>
    <p:sldId id="268" r:id="rId10"/>
    <p:sldId id="326" r:id="rId11"/>
    <p:sldId id="270" r:id="rId12"/>
    <p:sldId id="283" r:id="rId13"/>
    <p:sldId id="284" r:id="rId14"/>
    <p:sldId id="285" r:id="rId15"/>
    <p:sldId id="287" r:id="rId16"/>
    <p:sldId id="288" r:id="rId17"/>
    <p:sldId id="316" r:id="rId18"/>
    <p:sldId id="315" r:id="rId19"/>
    <p:sldId id="300" r:id="rId20"/>
    <p:sldId id="317" r:id="rId21"/>
    <p:sldId id="310" r:id="rId22"/>
    <p:sldId id="318" r:id="rId23"/>
    <p:sldId id="290" r:id="rId24"/>
    <p:sldId id="291" r:id="rId25"/>
    <p:sldId id="292" r:id="rId26"/>
    <p:sldId id="304" r:id="rId27"/>
    <p:sldId id="320" r:id="rId28"/>
    <p:sldId id="325" r:id="rId29"/>
    <p:sldId id="327" r:id="rId30"/>
    <p:sldId id="329" r:id="rId31"/>
    <p:sldId id="330" r:id="rId32"/>
    <p:sldId id="279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303"/>
    <a:srgbClr val="0399CD"/>
    <a:srgbClr val="0066CC"/>
    <a:srgbClr val="0096D7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2" autoAdjust="0"/>
    <p:restoredTop sz="78631" autoAdjust="0"/>
  </p:normalViewPr>
  <p:slideViewPr>
    <p:cSldViewPr>
      <p:cViewPr>
        <p:scale>
          <a:sx n="75" d="100"/>
          <a:sy n="75" d="100"/>
        </p:scale>
        <p:origin x="-7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A.IDB\CARMEN\IADB_RES\IPES%202010\DIFUSION\SEMINARIOS%20PRESENTACION\MEXICO\Presentacion\graph%20lag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ATA.IDB\CARMEN\IADB_RES\IPES%202010\DIFUSION\SEMINARIOS%20PRESENTACION\MEXICO\Presentacion\graph%20lag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ATA.IDB\Romina%20Nicaretta\RES\DIA%20PRODUCTIVITY\Productivity%20Story\productivity%20graphs_part1_S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yriameg\Local%20Settings\Temporary%20Internet%20Files\Content.Outlook\PD9I6EFF\Growth%20in%20labor%20productivity%20under%20different%20scenario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ATA.IDB\CARMEN\IADB_RES\IPES%202010\TRADUCCION\CAP4\04%20ch4%20palgrave%20ntc%20-%20ic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.IDB\CARMEN\IADB_RES\IPES%202010\DIFUSION\SEMINARIOS%20PRESENTACION\MEXICO\MEJORAS%20POR%20REASIGNACION%20POR%20SECTORE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DATA.IDB\CARMEN\IADB_RES\IPES%202010\TRADUCCION\CAP4\04%20ch4%20palgrave%20ntc%20-%20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>
        <c:manualLayout>
          <c:layoutTarget val="inner"/>
          <c:xMode val="edge"/>
          <c:yMode val="edge"/>
          <c:x val="0.13985649363274041"/>
          <c:y val="8.1025988554709827E-2"/>
          <c:w val="0.7876032857003985"/>
          <c:h val="0.70677079299514023"/>
        </c:manualLayout>
      </c:layout>
      <c:lineChart>
        <c:grouping val="standard"/>
        <c:ser>
          <c:idx val="0"/>
          <c:order val="0"/>
          <c:tx>
            <c:strRef>
              <c:f>'graph (1)'!$R$1</c:f>
              <c:strCache>
                <c:ptCount val="1"/>
                <c:pt idx="0">
                  <c:v>GDP pc LAC/ GDP pc US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dLbls>
            <c:dLbl>
              <c:idx val="45"/>
              <c:layout>
                <c:manualLayout>
                  <c:x val="2.1061158363710052E-2"/>
                  <c:y val="-6.052921496400939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0.69</a:t>
                    </a:r>
                  </a:p>
                </c:rich>
              </c:tx>
              <c:dLblPos val="r"/>
            </c:dLbl>
            <c:delete val="1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Lbls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(1)'!$R$2:$R$49</c:f>
              <c:numCache>
                <c:formatCode>0.00</c:formatCode>
                <c:ptCount val="48"/>
                <c:pt idx="0">
                  <c:v>1</c:v>
                </c:pt>
                <c:pt idx="1">
                  <c:v>1.0027968399589222</c:v>
                </c:pt>
                <c:pt idx="2">
                  <c:v>0.9977945266870627</c:v>
                </c:pt>
                <c:pt idx="3">
                  <c:v>0.9862904908289345</c:v>
                </c:pt>
                <c:pt idx="4">
                  <c:v>0.97126959275311464</c:v>
                </c:pt>
                <c:pt idx="5">
                  <c:v>0.95441611699744444</c:v>
                </c:pt>
                <c:pt idx="6">
                  <c:v>0.93919520723062377</c:v>
                </c:pt>
                <c:pt idx="7">
                  <c:v>0.92867889464160036</c:v>
                </c:pt>
                <c:pt idx="8">
                  <c:v>0.92254793342948704</c:v>
                </c:pt>
                <c:pt idx="9">
                  <c:v>0.92255770970830442</c:v>
                </c:pt>
                <c:pt idx="10">
                  <c:v>0.92949907327328085</c:v>
                </c:pt>
                <c:pt idx="11">
                  <c:v>0.93862551891749724</c:v>
                </c:pt>
                <c:pt idx="12">
                  <c:v>0.94604058885788045</c:v>
                </c:pt>
                <c:pt idx="13">
                  <c:v>0.95297642453283871</c:v>
                </c:pt>
                <c:pt idx="14">
                  <c:v>0.96754208474256409</c:v>
                </c:pt>
                <c:pt idx="15">
                  <c:v>0.97213947443299464</c:v>
                </c:pt>
                <c:pt idx="16">
                  <c:v>0.97146653744309663</c:v>
                </c:pt>
                <c:pt idx="17">
                  <c:v>0.96612819601171385</c:v>
                </c:pt>
                <c:pt idx="18">
                  <c:v>0.95925315717279891</c:v>
                </c:pt>
                <c:pt idx="19">
                  <c:v>0.95216586934889413</c:v>
                </c:pt>
                <c:pt idx="20">
                  <c:v>0.94520522395745032</c:v>
                </c:pt>
                <c:pt idx="21">
                  <c:v>0.93008697726786749</c:v>
                </c:pt>
                <c:pt idx="22">
                  <c:v>0.90515836121665927</c:v>
                </c:pt>
                <c:pt idx="23">
                  <c:v>0.87152784181178389</c:v>
                </c:pt>
                <c:pt idx="24">
                  <c:v>0.83595386072999267</c:v>
                </c:pt>
                <c:pt idx="25">
                  <c:v>0.8050555461536909</c:v>
                </c:pt>
                <c:pt idx="26">
                  <c:v>0.77990776650125571</c:v>
                </c:pt>
                <c:pt idx="27">
                  <c:v>0.75947688362046661</c:v>
                </c:pt>
                <c:pt idx="28">
                  <c:v>0.74305517192164749</c:v>
                </c:pt>
                <c:pt idx="29">
                  <c:v>0.73178010668382076</c:v>
                </c:pt>
                <c:pt idx="30">
                  <c:v>0.72717087366596078</c:v>
                </c:pt>
                <c:pt idx="31">
                  <c:v>0.72914717320781863</c:v>
                </c:pt>
                <c:pt idx="32">
                  <c:v>0.73241276863180549</c:v>
                </c:pt>
                <c:pt idx="33">
                  <c:v>0.73360141612017793</c:v>
                </c:pt>
                <c:pt idx="34">
                  <c:v>0.7309936176267956</c:v>
                </c:pt>
                <c:pt idx="35">
                  <c:v>0.72510951621695063</c:v>
                </c:pt>
                <c:pt idx="36">
                  <c:v>0.71591749057834164</c:v>
                </c:pt>
                <c:pt idx="37">
                  <c:v>0.70428609732188874</c:v>
                </c:pt>
                <c:pt idx="38">
                  <c:v>0.69064621788751235</c:v>
                </c:pt>
                <c:pt idx="39">
                  <c:v>0.67695936298919746</c:v>
                </c:pt>
                <c:pt idx="40">
                  <c:v>0.66508647735125725</c:v>
                </c:pt>
                <c:pt idx="41">
                  <c:v>0.65681335790719064</c:v>
                </c:pt>
                <c:pt idx="42">
                  <c:v>0.65204024521624182</c:v>
                </c:pt>
                <c:pt idx="43">
                  <c:v>0.65119498469816384</c:v>
                </c:pt>
                <c:pt idx="44">
                  <c:v>0.65563503507924115</c:v>
                </c:pt>
                <c:pt idx="45">
                  <c:v>0.66421981391620444</c:v>
                </c:pt>
                <c:pt idx="46">
                  <c:v>0.67639810330759575</c:v>
                </c:pt>
                <c:pt idx="47">
                  <c:v>0.6904373383193847</c:v>
                </c:pt>
              </c:numCache>
            </c:numRef>
          </c:val>
        </c:ser>
        <c:ser>
          <c:idx val="2"/>
          <c:order val="1"/>
          <c:tx>
            <c:strRef>
              <c:f>'graph (1)'!$U$1</c:f>
              <c:strCache>
                <c:ptCount val="1"/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45"/>
              <c:layout>
                <c:manualLayout>
                  <c:x val="2.4301336573511786E-2"/>
                  <c:y val="-2.6637829069649815E-2"/>
                </c:manualLayout>
              </c:layout>
              <c:dLblPos val="r"/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Lbls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(1)'!$U$2:$U$49</c:f>
              <c:numCache>
                <c:formatCode>0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val>
        </c:ser>
        <c:marker val="1"/>
        <c:axId val="35807232"/>
        <c:axId val="35809152"/>
      </c:lineChart>
      <c:catAx>
        <c:axId val="3580723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35809152"/>
        <c:crosses val="autoZero"/>
        <c:auto val="1"/>
        <c:lblAlgn val="ctr"/>
        <c:lblOffset val="100"/>
      </c:catAx>
      <c:valAx>
        <c:axId val="35809152"/>
        <c:scaling>
          <c:orientation val="minMax"/>
          <c:min val="0.60000000000000064"/>
        </c:scaling>
        <c:axPos val="l"/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80723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4219281617575625"/>
          <c:y val="0.91944365560862273"/>
          <c:w val="0.34030560416059141"/>
          <c:h val="5.8698420894109746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>
        <c:manualLayout>
          <c:layoutTarget val="inner"/>
          <c:xMode val="edge"/>
          <c:yMode val="edge"/>
          <c:x val="0.10127624671916077"/>
          <c:y val="2.0916726318301122E-2"/>
          <c:w val="0.84933171324422863"/>
          <c:h val="0.75321888412017568"/>
        </c:manualLayout>
      </c:layout>
      <c:lineChart>
        <c:grouping val="standard"/>
        <c:ser>
          <c:idx val="0"/>
          <c:order val="0"/>
          <c:tx>
            <c:strRef>
              <c:f>'graph (1)'!$R$1</c:f>
              <c:strCache>
                <c:ptCount val="1"/>
                <c:pt idx="0">
                  <c:v>GDP pc LAC/ GDP pc US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(1)'!$R$2:$R$49</c:f>
              <c:numCache>
                <c:formatCode>0.00</c:formatCode>
                <c:ptCount val="48"/>
                <c:pt idx="0">
                  <c:v>1</c:v>
                </c:pt>
                <c:pt idx="1">
                  <c:v>1.0027968399589222</c:v>
                </c:pt>
                <c:pt idx="2">
                  <c:v>0.9977945266870627</c:v>
                </c:pt>
                <c:pt idx="3">
                  <c:v>0.9862904908289345</c:v>
                </c:pt>
                <c:pt idx="4">
                  <c:v>0.97126959275311464</c:v>
                </c:pt>
                <c:pt idx="5">
                  <c:v>0.95441611699744477</c:v>
                </c:pt>
                <c:pt idx="6">
                  <c:v>0.93919520723062344</c:v>
                </c:pt>
                <c:pt idx="7">
                  <c:v>0.92867889464159992</c:v>
                </c:pt>
                <c:pt idx="8">
                  <c:v>0.92254793342948671</c:v>
                </c:pt>
                <c:pt idx="9">
                  <c:v>0.92255770970830486</c:v>
                </c:pt>
                <c:pt idx="10">
                  <c:v>0.92949907327328041</c:v>
                </c:pt>
                <c:pt idx="11">
                  <c:v>0.9386255189174969</c:v>
                </c:pt>
                <c:pt idx="12">
                  <c:v>0.94604058885788045</c:v>
                </c:pt>
                <c:pt idx="13">
                  <c:v>0.95297642453283871</c:v>
                </c:pt>
                <c:pt idx="14">
                  <c:v>0.96754208474256442</c:v>
                </c:pt>
                <c:pt idx="15">
                  <c:v>0.97213947443299464</c:v>
                </c:pt>
                <c:pt idx="16">
                  <c:v>0.97146653744309663</c:v>
                </c:pt>
                <c:pt idx="17">
                  <c:v>0.96612819601171385</c:v>
                </c:pt>
                <c:pt idx="18">
                  <c:v>0.95925315717279891</c:v>
                </c:pt>
                <c:pt idx="19">
                  <c:v>0.9521658693488938</c:v>
                </c:pt>
                <c:pt idx="20">
                  <c:v>0.94520522395745032</c:v>
                </c:pt>
                <c:pt idx="21">
                  <c:v>0.93008697726786749</c:v>
                </c:pt>
                <c:pt idx="22">
                  <c:v>0.90515836121665982</c:v>
                </c:pt>
                <c:pt idx="23">
                  <c:v>0.87152784181178389</c:v>
                </c:pt>
                <c:pt idx="24">
                  <c:v>0.83595386072999267</c:v>
                </c:pt>
                <c:pt idx="25">
                  <c:v>0.80505554615369046</c:v>
                </c:pt>
                <c:pt idx="26">
                  <c:v>0.77990776650125593</c:v>
                </c:pt>
                <c:pt idx="27">
                  <c:v>0.75947688362046661</c:v>
                </c:pt>
                <c:pt idx="28">
                  <c:v>0.74305517192164749</c:v>
                </c:pt>
                <c:pt idx="29">
                  <c:v>0.73178010668382021</c:v>
                </c:pt>
                <c:pt idx="30">
                  <c:v>0.72717087366596034</c:v>
                </c:pt>
                <c:pt idx="31">
                  <c:v>0.72914717320781863</c:v>
                </c:pt>
                <c:pt idx="32">
                  <c:v>0.73241276863180549</c:v>
                </c:pt>
                <c:pt idx="33">
                  <c:v>0.73360141612017682</c:v>
                </c:pt>
                <c:pt idx="34">
                  <c:v>0.73099361762679482</c:v>
                </c:pt>
                <c:pt idx="35">
                  <c:v>0.72510951621695063</c:v>
                </c:pt>
                <c:pt idx="36">
                  <c:v>0.71591749057834164</c:v>
                </c:pt>
                <c:pt idx="37">
                  <c:v>0.70428609732188874</c:v>
                </c:pt>
                <c:pt idx="38">
                  <c:v>0.69064621788751135</c:v>
                </c:pt>
                <c:pt idx="39">
                  <c:v>0.67695936298919679</c:v>
                </c:pt>
                <c:pt idx="40">
                  <c:v>0.66508647735125725</c:v>
                </c:pt>
                <c:pt idx="41">
                  <c:v>0.65681335790719064</c:v>
                </c:pt>
                <c:pt idx="42">
                  <c:v>0.65204024521624182</c:v>
                </c:pt>
                <c:pt idx="43">
                  <c:v>0.65119498469816328</c:v>
                </c:pt>
                <c:pt idx="44">
                  <c:v>0.65563503507924081</c:v>
                </c:pt>
                <c:pt idx="45">
                  <c:v>0.6642198139162041</c:v>
                </c:pt>
                <c:pt idx="46">
                  <c:v>0.6763981033075952</c:v>
                </c:pt>
                <c:pt idx="47">
                  <c:v>0.69043733831938392</c:v>
                </c:pt>
              </c:numCache>
            </c:numRef>
          </c:val>
        </c:ser>
        <c:ser>
          <c:idx val="1"/>
          <c:order val="1"/>
          <c:tx>
            <c:strRef>
              <c:f>'graph (1)'!$S$1</c:f>
              <c:strCache>
                <c:ptCount val="1"/>
                <c:pt idx="0">
                  <c:v>TFP LAC/ TFP US</c:v>
                </c:pt>
              </c:strCache>
            </c:strRef>
          </c:tx>
          <c:spPr>
            <a:ln>
              <a:solidFill>
                <a:srgbClr val="0399CD"/>
              </a:solidFill>
            </a:ln>
          </c:spPr>
          <c:marker>
            <c:symbol val="none"/>
          </c:marker>
          <c:dLbls>
            <c:dLbl>
              <c:idx val="45"/>
              <c:layout>
                <c:manualLayout>
                  <c:x val="1.6266970273916301E-2"/>
                  <c:y val="-5.78065402768859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0,76</a:t>
                    </a:r>
                    <a:endParaRPr lang="en-US" sz="1200" dirty="0"/>
                  </a:p>
                </c:rich>
              </c:tx>
              <c:dLblPos val="r"/>
            </c:dLbl>
            <c:delete val="1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Lbls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(1)'!$S$2:$S$49</c:f>
              <c:numCache>
                <c:formatCode>0.00</c:formatCode>
                <c:ptCount val="48"/>
                <c:pt idx="0">
                  <c:v>1</c:v>
                </c:pt>
                <c:pt idx="1">
                  <c:v>1.0111648153998221</c:v>
                </c:pt>
                <c:pt idx="2">
                  <c:v>1.0162880401091092</c:v>
                </c:pt>
                <c:pt idx="3">
                  <c:v>1.0163642038353418</c:v>
                </c:pt>
                <c:pt idx="4">
                  <c:v>1.0126715697260578</c:v>
                </c:pt>
                <c:pt idx="5">
                  <c:v>1.0067532914281536</c:v>
                </c:pt>
                <c:pt idx="6">
                  <c:v>1.0013495212035401</c:v>
                </c:pt>
                <c:pt idx="7">
                  <c:v>0.9986896610030036</c:v>
                </c:pt>
                <c:pt idx="8">
                  <c:v>0.99927932699606448</c:v>
                </c:pt>
                <c:pt idx="9">
                  <c:v>1.0048009516903926</c:v>
                </c:pt>
                <c:pt idx="10">
                  <c:v>1.0143417460936379</c:v>
                </c:pt>
                <c:pt idx="11">
                  <c:v>1.0239789704586597</c:v>
                </c:pt>
                <c:pt idx="12">
                  <c:v>1.0327741334487224</c:v>
                </c:pt>
                <c:pt idx="13">
                  <c:v>1.0425934083626618</c:v>
                </c:pt>
                <c:pt idx="14">
                  <c:v>1.053676850231611</c:v>
                </c:pt>
                <c:pt idx="15">
                  <c:v>1.063302427622286</c:v>
                </c:pt>
                <c:pt idx="16">
                  <c:v>1.0702873712962973</c:v>
                </c:pt>
                <c:pt idx="17">
                  <c:v>1.0755658501593628</c:v>
                </c:pt>
                <c:pt idx="18">
                  <c:v>1.0793612519437958</c:v>
                </c:pt>
                <c:pt idx="19">
                  <c:v>1.0817768847613869</c:v>
                </c:pt>
                <c:pt idx="20">
                  <c:v>1.0795857055091096</c:v>
                </c:pt>
                <c:pt idx="21">
                  <c:v>1.0655290983212904</c:v>
                </c:pt>
                <c:pt idx="22">
                  <c:v>1.0384895789128021</c:v>
                </c:pt>
                <c:pt idx="23">
                  <c:v>1.0015623416133792</c:v>
                </c:pt>
                <c:pt idx="24">
                  <c:v>0.96343676849705739</c:v>
                </c:pt>
                <c:pt idx="25">
                  <c:v>0.93055705445929793</c:v>
                </c:pt>
                <c:pt idx="26">
                  <c:v>0.9046930753139526</c:v>
                </c:pt>
                <c:pt idx="27">
                  <c:v>0.88408610396558807</c:v>
                </c:pt>
                <c:pt idx="28">
                  <c:v>0.86715798662805565</c:v>
                </c:pt>
                <c:pt idx="29">
                  <c:v>0.85472057993411865</c:v>
                </c:pt>
                <c:pt idx="30">
                  <c:v>0.84718806272776059</c:v>
                </c:pt>
                <c:pt idx="31">
                  <c:v>0.84297226401129788</c:v>
                </c:pt>
                <c:pt idx="32">
                  <c:v>0.83866124079165238</c:v>
                </c:pt>
                <c:pt idx="33">
                  <c:v>0.83204900598963571</c:v>
                </c:pt>
                <c:pt idx="34">
                  <c:v>0.82268406862733479</c:v>
                </c:pt>
                <c:pt idx="35">
                  <c:v>0.81105781266447885</c:v>
                </c:pt>
                <c:pt idx="36">
                  <c:v>0.79717172552077664</c:v>
                </c:pt>
                <c:pt idx="37">
                  <c:v>0.78147758275757551</c:v>
                </c:pt>
                <c:pt idx="38">
                  <c:v>0.76482527444392934</c:v>
                </c:pt>
                <c:pt idx="39">
                  <c:v>0.74907311299835122</c:v>
                </c:pt>
                <c:pt idx="40">
                  <c:v>0.7366583303026617</c:v>
                </c:pt>
                <c:pt idx="41">
                  <c:v>0.7281822512700209</c:v>
                </c:pt>
                <c:pt idx="42">
                  <c:v>0.7233462185054339</c:v>
                </c:pt>
                <c:pt idx="43">
                  <c:v>0.72261913459949889</c:v>
                </c:pt>
                <c:pt idx="44">
                  <c:v>0.72637752744192852</c:v>
                </c:pt>
                <c:pt idx="45">
                  <c:v>0.73396133989728141</c:v>
                </c:pt>
                <c:pt idx="46">
                  <c:v>0.74424450692118926</c:v>
                </c:pt>
                <c:pt idx="47">
                  <c:v>0.75587168846161923</c:v>
                </c:pt>
              </c:numCache>
            </c:numRef>
          </c:val>
        </c:ser>
        <c:ser>
          <c:idx val="2"/>
          <c:order val="2"/>
          <c:tx>
            <c:strRef>
              <c:f>'graph (1)'!$U$1</c:f>
              <c:strCache>
                <c:ptCount val="1"/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45"/>
              <c:layout>
                <c:manualLayout>
                  <c:x val="2.4301336573511755E-2"/>
                  <c:y val="-2.6637829069649784E-2"/>
                </c:manualLayout>
              </c:layout>
              <c:dLblPos val="r"/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Lbls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(1)'!$U$2:$U$49</c:f>
              <c:numCache>
                <c:formatCode>0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val>
        </c:ser>
        <c:ser>
          <c:idx val="4"/>
          <c:order val="3"/>
          <c:tx>
            <c:strRef>
              <c:f>'graph (1)'!$T$1</c:f>
              <c:strCache>
                <c:ptCount val="1"/>
                <c:pt idx="0">
                  <c:v>Factor Accumulation LAC vs. US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ymbol val="none"/>
          </c:marker>
          <c:dLbls>
            <c:dLbl>
              <c:idx val="45"/>
              <c:layout>
                <c:manualLayout>
                  <c:x val="1.7820980153908466E-2"/>
                  <c:y val="-3.719599427753941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0,91</a:t>
                    </a:r>
                    <a:endParaRPr lang="en-US" sz="1200" dirty="0"/>
                  </a:p>
                </c:rich>
              </c:tx>
              <c:dLblPos val="r"/>
            </c:dLbl>
            <c:delete val="1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Lbls>
          <c:cat>
            <c:numRef>
              <c:f>'graph (1)'!$C$2:$C$49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cat>
          <c:val>
            <c:numRef>
              <c:f>'graph (1)'!$T$2:$T$49</c:f>
              <c:numCache>
                <c:formatCode>0.00</c:formatCode>
                <c:ptCount val="48"/>
                <c:pt idx="0">
                  <c:v>1</c:v>
                </c:pt>
                <c:pt idx="1">
                  <c:v>0.9917245965412127</c:v>
                </c:pt>
                <c:pt idx="2">
                  <c:v>0.98180316153254443</c:v>
                </c:pt>
                <c:pt idx="3">
                  <c:v>0.97041148638596597</c:v>
                </c:pt>
                <c:pt idx="4">
                  <c:v>0.95911622838927302</c:v>
                </c:pt>
                <c:pt idx="5">
                  <c:v>0.9480134930330657</c:v>
                </c:pt>
                <c:pt idx="6">
                  <c:v>0.93792935450366044</c:v>
                </c:pt>
                <c:pt idx="7">
                  <c:v>0.92989741094703882</c:v>
                </c:pt>
                <c:pt idx="8">
                  <c:v>0.92321347209464588</c:v>
                </c:pt>
                <c:pt idx="9">
                  <c:v>0.91814995002451438</c:v>
                </c:pt>
                <c:pt idx="10">
                  <c:v>0.91635703822313963</c:v>
                </c:pt>
                <c:pt idx="11">
                  <c:v>0.91664560515712079</c:v>
                </c:pt>
                <c:pt idx="12">
                  <c:v>0.9160196050556505</c:v>
                </c:pt>
                <c:pt idx="13">
                  <c:v>0.91404442551071785</c:v>
                </c:pt>
                <c:pt idx="14">
                  <c:v>0.91825385145976568</c:v>
                </c:pt>
                <c:pt idx="15">
                  <c:v>0.91426441222289245</c:v>
                </c:pt>
                <c:pt idx="16">
                  <c:v>0.90766909625816194</c:v>
                </c:pt>
                <c:pt idx="17">
                  <c:v>0.89825155899308262</c:v>
                </c:pt>
                <c:pt idx="18">
                  <c:v>0.88872366695026406</c:v>
                </c:pt>
                <c:pt idx="19">
                  <c:v>0.88018703812348564</c:v>
                </c:pt>
                <c:pt idx="20">
                  <c:v>0.87552604617843865</c:v>
                </c:pt>
                <c:pt idx="21">
                  <c:v>0.87288755030335163</c:v>
                </c:pt>
                <c:pt idx="22">
                  <c:v>0.87161050919721739</c:v>
                </c:pt>
                <c:pt idx="23">
                  <c:v>0.87016874225576035</c:v>
                </c:pt>
                <c:pt idx="24">
                  <c:v>0.86767904631066628</c:v>
                </c:pt>
                <c:pt idx="25">
                  <c:v>0.86513325739430502</c:v>
                </c:pt>
                <c:pt idx="26">
                  <c:v>0.86206955409220754</c:v>
                </c:pt>
                <c:pt idx="27">
                  <c:v>0.85905331860961565</c:v>
                </c:pt>
                <c:pt idx="28">
                  <c:v>0.85688642064055265</c:v>
                </c:pt>
                <c:pt idx="29">
                  <c:v>0.85616328846666157</c:v>
                </c:pt>
                <c:pt idx="30">
                  <c:v>0.85833474057513914</c:v>
                </c:pt>
                <c:pt idx="31">
                  <c:v>0.86497190999788565</c:v>
                </c:pt>
                <c:pt idx="32">
                  <c:v>0.87331257863486877</c:v>
                </c:pt>
                <c:pt idx="33">
                  <c:v>0.88168126742494912</c:v>
                </c:pt>
                <c:pt idx="34">
                  <c:v>0.88854720984772517</c:v>
                </c:pt>
                <c:pt idx="35">
                  <c:v>0.89402950608391774</c:v>
                </c:pt>
                <c:pt idx="36">
                  <c:v>0.89807214174925709</c:v>
                </c:pt>
                <c:pt idx="37">
                  <c:v>0.90122400671359471</c:v>
                </c:pt>
                <c:pt idx="38">
                  <c:v>0.90301207602895928</c:v>
                </c:pt>
                <c:pt idx="39">
                  <c:v>0.90372939276182562</c:v>
                </c:pt>
                <c:pt idx="40">
                  <c:v>0.90284289637220094</c:v>
                </c:pt>
                <c:pt idx="41">
                  <c:v>0.90199095576463539</c:v>
                </c:pt>
                <c:pt idx="42">
                  <c:v>0.90142272054643047</c:v>
                </c:pt>
                <c:pt idx="43">
                  <c:v>0.90115983962201462</c:v>
                </c:pt>
                <c:pt idx="44">
                  <c:v>0.90260908885129232</c:v>
                </c:pt>
                <c:pt idx="45">
                  <c:v>0.90497982513335862</c:v>
                </c:pt>
                <c:pt idx="46">
                  <c:v>0.90883894267349108</c:v>
                </c:pt>
                <c:pt idx="47">
                  <c:v>0.9134324024510595</c:v>
                </c:pt>
              </c:numCache>
            </c:numRef>
          </c:val>
        </c:ser>
        <c:marker val="1"/>
        <c:axId val="35947648"/>
        <c:axId val="35949184"/>
      </c:lineChart>
      <c:catAx>
        <c:axId val="359476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35949184"/>
        <c:crosses val="autoZero"/>
        <c:auto val="1"/>
        <c:lblAlgn val="ctr"/>
        <c:lblOffset val="100"/>
      </c:catAx>
      <c:valAx>
        <c:axId val="35949184"/>
        <c:scaling>
          <c:orientation val="minMax"/>
          <c:min val="0.60000000000000064"/>
        </c:scaling>
        <c:axPos val="l"/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947648"/>
        <c:crosses val="autoZero"/>
        <c:crossBetween val="between"/>
      </c:valAx>
    </c:plotArea>
    <c:legend>
      <c:legendPos val="b"/>
      <c:legendEntry>
        <c:idx val="2"/>
        <c:delete val="1"/>
      </c:legendEntry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572735308972644"/>
          <c:y val="8.0888886058131729E-3"/>
          <c:w val="0.81412925895273669"/>
          <c:h val="0.81863517520086881"/>
        </c:manualLayout>
      </c:layout>
      <c:barChart>
        <c:barDir val="bar"/>
        <c:grouping val="clustered"/>
        <c:ser>
          <c:idx val="0"/>
          <c:order val="0"/>
          <c:tx>
            <c:strRef>
              <c:f>'Table Productivity'!$B$1</c:f>
              <c:strCache>
                <c:ptCount val="1"/>
                <c:pt idx="0">
                  <c:v>Cumulative Productivity 1960-2005</c:v>
                </c:pt>
              </c:strCache>
            </c:strRef>
          </c:tx>
          <c:dPt>
            <c:idx val="12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'Table Productivity'!$A$2:$A$34</c:f>
              <c:strCache>
                <c:ptCount val="33"/>
                <c:pt idx="0">
                  <c:v>Mali</c:v>
                </c:pt>
                <c:pt idx="1">
                  <c:v>Pakistán</c:v>
                </c:pt>
                <c:pt idx="2">
                  <c:v>Dinamarca</c:v>
                </c:pt>
                <c:pt idx="3">
                  <c:v>Suecia</c:v>
                </c:pt>
                <c:pt idx="4">
                  <c:v>Australia</c:v>
                </c:pt>
                <c:pt idx="5">
                  <c:v>España</c:v>
                </c:pt>
                <c:pt idx="6">
                  <c:v>Reino Unido</c:v>
                </c:pt>
                <c:pt idx="7">
                  <c:v>Israel</c:v>
                </c:pt>
                <c:pt idx="8">
                  <c:v>Lesoto</c:v>
                </c:pt>
                <c:pt idx="9">
                  <c:v>Francia</c:v>
                </c:pt>
                <c:pt idx="10">
                  <c:v>Noruega</c:v>
                </c:pt>
                <c:pt idx="11">
                  <c:v>Alemania</c:v>
                </c:pt>
                <c:pt idx="12">
                  <c:v>Chile</c:v>
                </c:pt>
                <c:pt idx="13">
                  <c:v>Grecia</c:v>
                </c:pt>
                <c:pt idx="14">
                  <c:v>India</c:v>
                </c:pt>
                <c:pt idx="15">
                  <c:v>Finlandia</c:v>
                </c:pt>
                <c:pt idx="16">
                  <c:v>Italia</c:v>
                </c:pt>
                <c:pt idx="17">
                  <c:v>Malasia</c:v>
                </c:pt>
                <c:pt idx="18">
                  <c:v>Egipto</c:v>
                </c:pt>
                <c:pt idx="19">
                  <c:v>Bélgica</c:v>
                </c:pt>
                <c:pt idx="20">
                  <c:v>Papua-Nueva Guinea</c:v>
                </c:pt>
                <c:pt idx="21">
                  <c:v>Austria</c:v>
                </c:pt>
                <c:pt idx="22">
                  <c:v>Corea del Sur</c:v>
                </c:pt>
                <c:pt idx="23">
                  <c:v>Túnez</c:v>
                </c:pt>
                <c:pt idx="24">
                  <c:v>Japón</c:v>
                </c:pt>
                <c:pt idx="25">
                  <c:v>Irlanda</c:v>
                </c:pt>
                <c:pt idx="26">
                  <c:v>Tailandia</c:v>
                </c:pt>
                <c:pt idx="27">
                  <c:v>Singapur</c:v>
                </c:pt>
                <c:pt idx="28">
                  <c:v>Sri Lanka</c:v>
                </c:pt>
                <c:pt idx="29">
                  <c:v>Ghana</c:v>
                </c:pt>
                <c:pt idx="30">
                  <c:v>Hungría</c:v>
                </c:pt>
                <c:pt idx="31">
                  <c:v>Hong Kong</c:v>
                </c:pt>
                <c:pt idx="32">
                  <c:v>China</c:v>
                </c:pt>
              </c:strCache>
            </c:strRef>
          </c:cat>
          <c:val>
            <c:numRef>
              <c:f>'Table Productivity'!$B$2:$B$34</c:f>
              <c:numCache>
                <c:formatCode>0.0%</c:formatCode>
                <c:ptCount val="33"/>
                <c:pt idx="0">
                  <c:v>6.4213529400501984E-2</c:v>
                </c:pt>
                <c:pt idx="1">
                  <c:v>6.6158117448829282E-2</c:v>
                </c:pt>
                <c:pt idx="2">
                  <c:v>9.4016504872958637E-2</c:v>
                </c:pt>
                <c:pt idx="3" formatCode="0%">
                  <c:v>0.10916882072491277</c:v>
                </c:pt>
                <c:pt idx="4" formatCode="0%">
                  <c:v>0.11713634710015899</c:v>
                </c:pt>
                <c:pt idx="5" formatCode="0%">
                  <c:v>0.15309475941562864</c:v>
                </c:pt>
                <c:pt idx="6" formatCode="0%">
                  <c:v>0.16192084553966346</c:v>
                </c:pt>
                <c:pt idx="7" formatCode="0%">
                  <c:v>0.16266452218201333</c:v>
                </c:pt>
                <c:pt idx="8" formatCode="0%">
                  <c:v>0.16747352901755719</c:v>
                </c:pt>
                <c:pt idx="9" formatCode="0%">
                  <c:v>0.17017481379363117</c:v>
                </c:pt>
                <c:pt idx="10" formatCode="0%">
                  <c:v>0.17469661286307847</c:v>
                </c:pt>
                <c:pt idx="11" formatCode="0%">
                  <c:v>0.18658471671740756</c:v>
                </c:pt>
                <c:pt idx="12" formatCode="0%">
                  <c:v>0.18886782698604176</c:v>
                </c:pt>
                <c:pt idx="13" formatCode="0%">
                  <c:v>0.20600762057939462</c:v>
                </c:pt>
                <c:pt idx="14" formatCode="0%">
                  <c:v>0.23976410668811154</c:v>
                </c:pt>
                <c:pt idx="15" formatCode="0%">
                  <c:v>0.25148831064391985</c:v>
                </c:pt>
                <c:pt idx="16" formatCode="0%">
                  <c:v>0.30205219522469495</c:v>
                </c:pt>
                <c:pt idx="17" formatCode="0%">
                  <c:v>0.30664215827062646</c:v>
                </c:pt>
                <c:pt idx="18" formatCode="0%">
                  <c:v>0.31513661516074287</c:v>
                </c:pt>
                <c:pt idx="19" formatCode="0%">
                  <c:v>0.31655044325732057</c:v>
                </c:pt>
                <c:pt idx="20" formatCode="0%">
                  <c:v>0.35519405671396043</c:v>
                </c:pt>
                <c:pt idx="21" formatCode="0%">
                  <c:v>0.3618235778428821</c:v>
                </c:pt>
                <c:pt idx="22" formatCode="0%">
                  <c:v>0.40480287973653617</c:v>
                </c:pt>
                <c:pt idx="23" formatCode="0%">
                  <c:v>0.41388247458211436</c:v>
                </c:pt>
                <c:pt idx="24" formatCode="0%">
                  <c:v>0.54600800352308665</c:v>
                </c:pt>
                <c:pt idx="25" formatCode="0%">
                  <c:v>0.68271890018572767</c:v>
                </c:pt>
                <c:pt idx="26" formatCode="0%">
                  <c:v>0.86329293277423569</c:v>
                </c:pt>
                <c:pt idx="27" formatCode="0%">
                  <c:v>1.0278844275949175</c:v>
                </c:pt>
                <c:pt idx="28" formatCode="0%">
                  <c:v>1.0295908246692327</c:v>
                </c:pt>
                <c:pt idx="29" formatCode="0%">
                  <c:v>1.1475742432075358</c:v>
                </c:pt>
                <c:pt idx="30" formatCode="0%">
                  <c:v>1.318868784345262</c:v>
                </c:pt>
                <c:pt idx="31" formatCode="0%">
                  <c:v>1.3605813085185823</c:v>
                </c:pt>
                <c:pt idx="32" formatCode="0%">
                  <c:v>2.1939831887721035</c:v>
                </c:pt>
              </c:numCache>
            </c:numRef>
          </c:val>
        </c:ser>
        <c:axId val="35974528"/>
        <c:axId val="35996416"/>
      </c:barChart>
      <c:catAx>
        <c:axId val="35974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996416"/>
        <c:crosses val="autoZero"/>
        <c:auto val="1"/>
        <c:lblAlgn val="ctr"/>
        <c:lblOffset val="100"/>
      </c:catAx>
      <c:valAx>
        <c:axId val="35996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sz="1400" b="1" dirty="0"/>
                  <a:t>Ganancia porcentual respecto a Estados Unidos</a:t>
                </a:r>
                <a:endParaRPr lang="en-US" sz="1400" b="1" dirty="0"/>
              </a:p>
            </c:rich>
          </c:tx>
        </c:title>
        <c:numFmt formatCode="0%" sourceLinked="0"/>
        <c:tickLblPos val="nextTo"/>
        <c:crossAx val="35974528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Crecimiento Anual de la Productividad Laboral (1990-2005)</a:t>
            </a:r>
          </a:p>
          <a:p>
            <a:pPr>
              <a:defRPr/>
            </a:pPr>
            <a:r>
              <a:rPr lang="en-US"/>
              <a:t> Diferentes escenarios</a:t>
            </a:r>
          </a:p>
        </c:rich>
      </c:tx>
      <c:layout>
        <c:manualLayout>
          <c:xMode val="edge"/>
          <c:yMode val="edge"/>
          <c:x val="0.13348518935133197"/>
          <c:y val="0.11936792415873389"/>
        </c:manualLayout>
      </c:layout>
    </c:title>
    <c:plotArea>
      <c:layout>
        <c:manualLayout>
          <c:layoutTarget val="inner"/>
          <c:xMode val="edge"/>
          <c:yMode val="edge"/>
          <c:x val="8.9320388349514598E-2"/>
          <c:y val="0.3063380281690154"/>
          <c:w val="0.88349514563106757"/>
          <c:h val="0.4753521126760563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399CD"/>
            </a:solidFill>
          </c:spPr>
          <c:cat>
            <c:strRef>
              <c:f>Sheet1!$B$6:$B$8</c:f>
              <c:strCache>
                <c:ptCount val="3"/>
                <c:pt idx="0">
                  <c:v>Actual</c:v>
                </c:pt>
                <c:pt idx="1">
                  <c:v>Si la industria creciera como en Asia del Este</c:v>
                </c:pt>
                <c:pt idx="2">
                  <c:v>Si los servicios crecieran como en Asia del Este</c:v>
                </c:pt>
              </c:strCache>
            </c:strRef>
          </c:cat>
          <c:val>
            <c:numRef>
              <c:f>Sheet1!$C$6:$C$8</c:f>
              <c:numCache>
                <c:formatCode>0.00%</c:formatCode>
                <c:ptCount val="3"/>
                <c:pt idx="0">
                  <c:v>1.4999999999999998E-2</c:v>
                </c:pt>
                <c:pt idx="1">
                  <c:v>1.7999999999999999E-2</c:v>
                </c:pt>
                <c:pt idx="2">
                  <c:v>3.1000000000000052E-2</c:v>
                </c:pt>
              </c:numCache>
            </c:numRef>
          </c:val>
        </c:ser>
        <c:gapWidth val="40"/>
        <c:overlap val="30"/>
        <c:axId val="39408384"/>
        <c:axId val="39409920"/>
      </c:barChart>
      <c:catAx>
        <c:axId val="39408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409920"/>
        <c:crosses val="autoZero"/>
        <c:auto val="1"/>
        <c:lblAlgn val="ctr"/>
        <c:lblOffset val="100"/>
        <c:tickLblSkip val="1"/>
        <c:tickMarkSkip val="1"/>
      </c:catAx>
      <c:valAx>
        <c:axId val="39409920"/>
        <c:scaling>
          <c:orientation val="minMax"/>
        </c:scaling>
        <c:axPos val="l"/>
        <c:majorGridlines/>
        <c:numFmt formatCode="0.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40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68175853018427"/>
          <c:y val="6.1327050027837483E-2"/>
          <c:w val="0.74934022309711579"/>
          <c:h val="0.70744970092441561"/>
        </c:manualLayout>
      </c:layout>
      <c:barChart>
        <c:barDir val="col"/>
        <c:grouping val="clustered"/>
        <c:ser>
          <c:idx val="1"/>
          <c:order val="0"/>
          <c:dPt>
            <c:idx val="0"/>
            <c:spPr>
              <a:solidFill>
                <a:schemeClr val="accent2"/>
              </a:solidFill>
            </c:spPr>
          </c:dPt>
          <c:cat>
            <c:strRef>
              <c:f>'Data Figure 4.6'!$A$3:$A$13</c:f>
              <c:strCache>
                <c:ptCount val="11"/>
                <c:pt idx="0">
                  <c:v>México* 2004</c:v>
                </c:pt>
                <c:pt idx="1">
                  <c:v>China* 2005</c:v>
                </c:pt>
                <c:pt idx="2">
                  <c:v>Venezuela 2001</c:v>
                </c:pt>
                <c:pt idx="3">
                  <c:v>Bolivia 2001</c:v>
                </c:pt>
                <c:pt idx="4">
                  <c:v>El Salvador 2005</c:v>
                </c:pt>
                <c:pt idx="5">
                  <c:v>Uruguay 2005</c:v>
                </c:pt>
                <c:pt idx="6">
                  <c:v>Argentina 2002</c:v>
                </c:pt>
                <c:pt idx="7">
                  <c:v>Ecuador 2005</c:v>
                </c:pt>
                <c:pt idx="8">
                  <c:v>Chile 2006</c:v>
                </c:pt>
                <c:pt idx="9">
                  <c:v>Colombia 1998</c:v>
                </c:pt>
                <c:pt idx="10">
                  <c:v>Estados Unidos* 1997</c:v>
                </c:pt>
              </c:strCache>
            </c:strRef>
          </c:cat>
          <c:val>
            <c:numRef>
              <c:f>'Data Figure 4.6'!$C$3:$C$13</c:f>
              <c:numCache>
                <c:formatCode>0.00</c:formatCode>
                <c:ptCount val="11"/>
                <c:pt idx="0">
                  <c:v>95</c:v>
                </c:pt>
                <c:pt idx="1">
                  <c:v>86.6</c:v>
                </c:pt>
                <c:pt idx="2">
                  <c:v>64.72</c:v>
                </c:pt>
                <c:pt idx="3" formatCode="General">
                  <c:v>60.6</c:v>
                </c:pt>
                <c:pt idx="4">
                  <c:v>60.57</c:v>
                </c:pt>
                <c:pt idx="5" formatCode="General">
                  <c:v>60.190000000000012</c:v>
                </c:pt>
                <c:pt idx="6" formatCode="General">
                  <c:v>60</c:v>
                </c:pt>
                <c:pt idx="7" formatCode="General">
                  <c:v>57.64</c:v>
                </c:pt>
                <c:pt idx="8">
                  <c:v>53.77</c:v>
                </c:pt>
                <c:pt idx="9" formatCode="General">
                  <c:v>50.53</c:v>
                </c:pt>
                <c:pt idx="10">
                  <c:v>42.9</c:v>
                </c:pt>
              </c:numCache>
            </c:numRef>
          </c:val>
        </c:ser>
        <c:axId val="34632448"/>
        <c:axId val="34633984"/>
      </c:barChart>
      <c:lineChart>
        <c:grouping val="standard"/>
        <c:ser>
          <c:idx val="0"/>
          <c:order val="1"/>
          <c:spPr>
            <a:ln w="28575">
              <a:noFill/>
            </a:ln>
          </c:spPr>
          <c:val>
            <c:numRef>
              <c:f>'Data Figure 4.6'!$B$4:$B$11</c:f>
              <c:numCache>
                <c:formatCode>General</c:formatCode>
                <c:ptCount val="8"/>
              </c:numCache>
            </c:numRef>
          </c:val>
        </c:ser>
        <c:marker val="1"/>
        <c:axId val="34648064"/>
        <c:axId val="34649600"/>
      </c:lineChart>
      <c:catAx>
        <c:axId val="34632448"/>
        <c:scaling>
          <c:orientation val="minMax"/>
        </c:scaling>
        <c:axPos val="b"/>
        <c:numFmt formatCode="General" sourceLinked="1"/>
        <c:majorTickMark val="cross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34633984"/>
        <c:crosses val="autoZero"/>
        <c:lblAlgn val="ctr"/>
        <c:lblOffset val="100"/>
        <c:tickLblSkip val="1"/>
        <c:tickMarkSkip val="1"/>
      </c:catAx>
      <c:valAx>
        <c:axId val="34633984"/>
        <c:scaling>
          <c:orientation val="minMax"/>
          <c:max val="100"/>
        </c:scaling>
        <c:axPos val="l"/>
        <c:numFmt formatCode="0" sourceLinked="0"/>
        <c:majorTickMark val="cross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4632448"/>
        <c:crosses val="autoZero"/>
        <c:crossBetween val="between"/>
      </c:valAx>
      <c:catAx>
        <c:axId val="34648064"/>
        <c:scaling>
          <c:orientation val="minMax"/>
        </c:scaling>
        <c:delete val="1"/>
        <c:axPos val="b"/>
        <c:tickLblPos val="none"/>
        <c:crossAx val="34649600"/>
        <c:crosses val="autoZero"/>
        <c:lblAlgn val="ctr"/>
        <c:lblOffset val="100"/>
      </c:catAx>
      <c:valAx>
        <c:axId val="34649600"/>
        <c:scaling>
          <c:orientation val="minMax"/>
        </c:scaling>
        <c:delete val="1"/>
        <c:axPos val="l"/>
        <c:numFmt formatCode="General" sourceLinked="1"/>
        <c:tickLblPos val="none"/>
        <c:crossAx val="34648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/>
          <a:lstStyle/>
          <a:p>
            <a:pPr>
              <a:defRPr/>
            </a:pP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en-US" b="0" dirty="0" err="1">
                <a:solidFill>
                  <a:schemeClr val="accent2">
                    <a:lumMod val="75000"/>
                  </a:schemeClr>
                </a:solidFill>
              </a:rPr>
              <a:t>Aumento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 PTF </a:t>
            </a:r>
            <a:r>
              <a:rPr lang="en-US" b="0" dirty="0" err="1">
                <a:solidFill>
                  <a:schemeClr val="accent2">
                    <a:lumMod val="75000"/>
                  </a:schemeClr>
                </a:solidFill>
              </a:rPr>
              <a:t>reasignando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0" dirty="0" err="1" smtClean="0">
                <a:solidFill>
                  <a:schemeClr val="accent2">
                    <a:lumMod val="75000"/>
                  </a:schemeClr>
                </a:solidFill>
              </a:rPr>
              <a:t>factores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 México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1293529715035742"/>
          <c:y val="2.6648027692190681E-2"/>
        </c:manualLayout>
      </c:layout>
    </c:title>
    <c:plotArea>
      <c:layout/>
      <c:barChart>
        <c:barDir val="bar"/>
        <c:grouping val="clustered"/>
        <c:ser>
          <c:idx val="0"/>
          <c:order val="0"/>
          <c:cat>
            <c:strRef>
              <c:f>Sheet1!$C$16:$C$19</c:f>
              <c:strCache>
                <c:ptCount val="4"/>
                <c:pt idx="0">
                  <c:v>Manufacturas</c:v>
                </c:pt>
                <c:pt idx="1">
                  <c:v>Agregado</c:v>
                </c:pt>
                <c:pt idx="2">
                  <c:v>Servicios</c:v>
                </c:pt>
                <c:pt idx="3">
                  <c:v>Comercio</c:v>
                </c:pt>
              </c:strCache>
            </c:strRef>
          </c:cat>
          <c:val>
            <c:numRef>
              <c:f>Sheet1!$D$16:$D$19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cat>
            <c:strRef>
              <c:f>Sheet1!$C$16:$C$19</c:f>
              <c:strCache>
                <c:ptCount val="4"/>
                <c:pt idx="0">
                  <c:v>Manufacturas</c:v>
                </c:pt>
                <c:pt idx="1">
                  <c:v>Agregado</c:v>
                </c:pt>
                <c:pt idx="2">
                  <c:v>Servicios</c:v>
                </c:pt>
                <c:pt idx="3">
                  <c:v>Comercio</c:v>
                </c:pt>
              </c:strCache>
            </c:strRef>
          </c:cat>
          <c:val>
            <c:numRef>
              <c:f>Sheet1!$E$16:$E$19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showVal val="1"/>
          </c:dLbls>
          <c:cat>
            <c:strRef>
              <c:f>Sheet1!$C$16:$C$19</c:f>
              <c:strCache>
                <c:ptCount val="4"/>
                <c:pt idx="0">
                  <c:v>Manufacturas</c:v>
                </c:pt>
                <c:pt idx="1">
                  <c:v>Agregado</c:v>
                </c:pt>
                <c:pt idx="2">
                  <c:v>Servicios</c:v>
                </c:pt>
                <c:pt idx="3">
                  <c:v>Comercio</c:v>
                </c:pt>
              </c:strCache>
            </c:strRef>
          </c:cat>
          <c:val>
            <c:numRef>
              <c:f>Sheet1!$F$16:$F$19</c:f>
              <c:numCache>
                <c:formatCode>0%</c:formatCode>
                <c:ptCount val="4"/>
                <c:pt idx="0">
                  <c:v>0.95000000000000062</c:v>
                </c:pt>
                <c:pt idx="1">
                  <c:v>1.83</c:v>
                </c:pt>
                <c:pt idx="2">
                  <c:v>2.46</c:v>
                </c:pt>
                <c:pt idx="3">
                  <c:v>2.67</c:v>
                </c:pt>
              </c:numCache>
            </c:numRef>
          </c:val>
        </c:ser>
        <c:axId val="34818304"/>
        <c:axId val="39481344"/>
      </c:barChart>
      <c:catAx>
        <c:axId val="348183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481344"/>
        <c:crosses val="autoZero"/>
        <c:auto val="1"/>
        <c:lblAlgn val="ctr"/>
        <c:lblOffset val="100"/>
      </c:catAx>
      <c:valAx>
        <c:axId val="39481344"/>
        <c:scaling>
          <c:orientation val="minMax"/>
        </c:scaling>
        <c:axPos val="b"/>
        <c:majorGridlines/>
        <c:numFmt formatCode="0%" sourceLinked="0"/>
        <c:majorTickMark val="none"/>
        <c:tickLblPos val="nextTo"/>
        <c:crossAx val="3481830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722222222222262"/>
          <c:y val="0.17288135593220341"/>
          <c:w val="0.86068132108486461"/>
          <c:h val="0.46949152542372879"/>
        </c:manualLayout>
      </c:layout>
      <c:barChart>
        <c:barDir val="col"/>
        <c:grouping val="clustered"/>
        <c:ser>
          <c:idx val="0"/>
          <c:order val="0"/>
          <c:tx>
            <c:strRef>
              <c:f>'Data Figure 4.7'!$A$3</c:f>
              <c:strCache>
                <c:ptCount val="1"/>
                <c:pt idx="0">
                  <c:v>20-49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'Data Figure 4.7'!$B$2:$J$2</c:f>
              <c:strCache>
                <c:ptCount val="9"/>
                <c:pt idx="0">
                  <c:v>      Chile                2006</c:v>
                </c:pt>
                <c:pt idx="1">
                  <c:v>Uruguay 2005</c:v>
                </c:pt>
                <c:pt idx="2">
                  <c:v>Venezuela 2001</c:v>
                </c:pt>
                <c:pt idx="3">
                  <c:v>     Bolivia                2000</c:v>
                </c:pt>
                <c:pt idx="4">
                  <c:v>Ecuador 2005</c:v>
                </c:pt>
                <c:pt idx="5">
                  <c:v>Argentina promedio 1997-02</c:v>
                </c:pt>
                <c:pt idx="6">
                  <c:v>Colombia promedio 1982-98</c:v>
                </c:pt>
                <c:pt idx="7">
                  <c:v>El Salvador 2004</c:v>
                </c:pt>
                <c:pt idx="8">
                  <c:v>México 2004</c:v>
                </c:pt>
              </c:strCache>
            </c:strRef>
          </c:cat>
          <c:val>
            <c:numRef>
              <c:f>'Data Figure 4.7'!$B$3:$J$3</c:f>
              <c:numCache>
                <c:formatCode>0.0</c:formatCode>
                <c:ptCount val="9"/>
                <c:pt idx="0">
                  <c:v>-8.01</c:v>
                </c:pt>
                <c:pt idx="1">
                  <c:v>9.0500000000000007</c:v>
                </c:pt>
                <c:pt idx="2">
                  <c:v>-13.62</c:v>
                </c:pt>
                <c:pt idx="3">
                  <c:v>5.31</c:v>
                </c:pt>
                <c:pt idx="4">
                  <c:v>-1.8800000000000001</c:v>
                </c:pt>
                <c:pt idx="5">
                  <c:v>0</c:v>
                </c:pt>
                <c:pt idx="6">
                  <c:v>1</c:v>
                </c:pt>
                <c:pt idx="7">
                  <c:v>12.27</c:v>
                </c:pt>
                <c:pt idx="8">
                  <c:v>128.89390519187316</c:v>
                </c:pt>
              </c:numCache>
            </c:numRef>
          </c:val>
        </c:ser>
        <c:ser>
          <c:idx val="1"/>
          <c:order val="1"/>
          <c:tx>
            <c:strRef>
              <c:f>'Data Figure 4.7'!$A$4</c:f>
              <c:strCache>
                <c:ptCount val="1"/>
                <c:pt idx="0">
                  <c:v>50-99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  <a:prstDash val="solid"/>
            </a:ln>
          </c:spPr>
          <c:cat>
            <c:strRef>
              <c:f>'Data Figure 4.7'!$B$2:$J$2</c:f>
              <c:strCache>
                <c:ptCount val="9"/>
                <c:pt idx="0">
                  <c:v>      Chile                2006</c:v>
                </c:pt>
                <c:pt idx="1">
                  <c:v>Uruguay 2005</c:v>
                </c:pt>
                <c:pt idx="2">
                  <c:v>Venezuela 2001</c:v>
                </c:pt>
                <c:pt idx="3">
                  <c:v>     Bolivia                2000</c:v>
                </c:pt>
                <c:pt idx="4">
                  <c:v>Ecuador 2005</c:v>
                </c:pt>
                <c:pt idx="5">
                  <c:v>Argentina promedio 1997-02</c:v>
                </c:pt>
                <c:pt idx="6">
                  <c:v>Colombia promedio 1982-98</c:v>
                </c:pt>
                <c:pt idx="7">
                  <c:v>El Salvador 2004</c:v>
                </c:pt>
                <c:pt idx="8">
                  <c:v>México 2004</c:v>
                </c:pt>
              </c:strCache>
            </c:strRef>
          </c:cat>
          <c:val>
            <c:numRef>
              <c:f>'Data Figure 4.7'!$B$4:$J$4</c:f>
              <c:numCache>
                <c:formatCode>0.0</c:formatCode>
                <c:ptCount val="9"/>
                <c:pt idx="0">
                  <c:v>-22.41</c:v>
                </c:pt>
                <c:pt idx="1">
                  <c:v>-31.59</c:v>
                </c:pt>
                <c:pt idx="2">
                  <c:v>-29.08</c:v>
                </c:pt>
                <c:pt idx="3">
                  <c:v>-20.810000000000031</c:v>
                </c:pt>
                <c:pt idx="4">
                  <c:v>-1.53</c:v>
                </c:pt>
                <c:pt idx="5">
                  <c:v>-3.01</c:v>
                </c:pt>
                <c:pt idx="6">
                  <c:v>9.9</c:v>
                </c:pt>
                <c:pt idx="7">
                  <c:v>13.78</c:v>
                </c:pt>
                <c:pt idx="8">
                  <c:v>71.803852889667255</c:v>
                </c:pt>
              </c:numCache>
            </c:numRef>
          </c:val>
        </c:ser>
        <c:ser>
          <c:idx val="2"/>
          <c:order val="2"/>
          <c:tx>
            <c:strRef>
              <c:f>'Data Figure 4.7'!$A$5</c:f>
              <c:strCache>
                <c:ptCount val="1"/>
                <c:pt idx="0">
                  <c:v>100-249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1">
                  <a:lumMod val="50000"/>
                </a:schemeClr>
              </a:solidFill>
              <a:prstDash val="solid"/>
            </a:ln>
          </c:spPr>
          <c:cat>
            <c:strRef>
              <c:f>'Data Figure 4.7'!$B$2:$J$2</c:f>
              <c:strCache>
                <c:ptCount val="9"/>
                <c:pt idx="0">
                  <c:v>      Chile                2006</c:v>
                </c:pt>
                <c:pt idx="1">
                  <c:v>Uruguay 2005</c:v>
                </c:pt>
                <c:pt idx="2">
                  <c:v>Venezuela 2001</c:v>
                </c:pt>
                <c:pt idx="3">
                  <c:v>     Bolivia                2000</c:v>
                </c:pt>
                <c:pt idx="4">
                  <c:v>Ecuador 2005</c:v>
                </c:pt>
                <c:pt idx="5">
                  <c:v>Argentina promedio 1997-02</c:v>
                </c:pt>
                <c:pt idx="6">
                  <c:v>Colombia promedio 1982-98</c:v>
                </c:pt>
                <c:pt idx="7">
                  <c:v>El Salvador 2004</c:v>
                </c:pt>
                <c:pt idx="8">
                  <c:v>México 2004</c:v>
                </c:pt>
              </c:strCache>
            </c:strRef>
          </c:cat>
          <c:val>
            <c:numRef>
              <c:f>'Data Figure 4.7'!$B$5:$J$5</c:f>
              <c:numCache>
                <c:formatCode>0.0</c:formatCode>
                <c:ptCount val="9"/>
                <c:pt idx="0">
                  <c:v>-7.72</c:v>
                </c:pt>
                <c:pt idx="1">
                  <c:v>-17.86</c:v>
                </c:pt>
                <c:pt idx="2">
                  <c:v>12.61</c:v>
                </c:pt>
                <c:pt idx="3">
                  <c:v>-2.8899999999999997</c:v>
                </c:pt>
                <c:pt idx="4">
                  <c:v>7.34</c:v>
                </c:pt>
                <c:pt idx="5">
                  <c:v>14.5</c:v>
                </c:pt>
                <c:pt idx="6">
                  <c:v>16.899999999999999</c:v>
                </c:pt>
                <c:pt idx="7">
                  <c:v>33.9</c:v>
                </c:pt>
                <c:pt idx="8">
                  <c:v>123.65853658536585</c:v>
                </c:pt>
              </c:numCache>
            </c:numRef>
          </c:val>
        </c:ser>
        <c:ser>
          <c:idx val="3"/>
          <c:order val="3"/>
          <c:tx>
            <c:strRef>
              <c:f>'Data Figure 4.7'!$A$6</c:f>
              <c:strCache>
                <c:ptCount val="1"/>
                <c:pt idx="0">
                  <c:v>250-499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chemeClr val="accent3">
                  <a:lumMod val="65000"/>
                </a:schemeClr>
              </a:solidFill>
              <a:prstDash val="solid"/>
            </a:ln>
          </c:spPr>
          <c:cat>
            <c:strRef>
              <c:f>'Data Figure 4.7'!$B$2:$J$2</c:f>
              <c:strCache>
                <c:ptCount val="9"/>
                <c:pt idx="0">
                  <c:v>      Chile                2006</c:v>
                </c:pt>
                <c:pt idx="1">
                  <c:v>Uruguay 2005</c:v>
                </c:pt>
                <c:pt idx="2">
                  <c:v>Venezuela 2001</c:v>
                </c:pt>
                <c:pt idx="3">
                  <c:v>     Bolivia                2000</c:v>
                </c:pt>
                <c:pt idx="4">
                  <c:v>Ecuador 2005</c:v>
                </c:pt>
                <c:pt idx="5">
                  <c:v>Argentina promedio 1997-02</c:v>
                </c:pt>
                <c:pt idx="6">
                  <c:v>Colombia promedio 1982-98</c:v>
                </c:pt>
                <c:pt idx="7">
                  <c:v>El Salvador 2004</c:v>
                </c:pt>
                <c:pt idx="8">
                  <c:v>México 2004</c:v>
                </c:pt>
              </c:strCache>
            </c:strRef>
          </c:cat>
          <c:val>
            <c:numRef>
              <c:f>'Data Figure 4.7'!$B$6:$J$6</c:f>
              <c:numCache>
                <c:formatCode>0.0</c:formatCode>
                <c:ptCount val="9"/>
                <c:pt idx="0">
                  <c:v>-51.09</c:v>
                </c:pt>
                <c:pt idx="1">
                  <c:v>-32.160000000000011</c:v>
                </c:pt>
                <c:pt idx="2">
                  <c:v>7.45</c:v>
                </c:pt>
                <c:pt idx="3">
                  <c:v>0</c:v>
                </c:pt>
                <c:pt idx="4">
                  <c:v>-0.31000000000000072</c:v>
                </c:pt>
                <c:pt idx="5">
                  <c:v>-0.1</c:v>
                </c:pt>
                <c:pt idx="6">
                  <c:v>8.5</c:v>
                </c:pt>
                <c:pt idx="7">
                  <c:v>18.77</c:v>
                </c:pt>
                <c:pt idx="8">
                  <c:v>85.601577909270205</c:v>
                </c:pt>
              </c:numCache>
            </c:numRef>
          </c:val>
        </c:ser>
        <c:axId val="41367040"/>
        <c:axId val="41368576"/>
      </c:barChart>
      <c:catAx>
        <c:axId val="4136704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368576"/>
        <c:crosses val="autoZero"/>
        <c:auto val="1"/>
        <c:lblAlgn val="ctr"/>
        <c:lblOffset val="100"/>
        <c:tickLblSkip val="1"/>
        <c:tickMarkSkip val="1"/>
      </c:catAx>
      <c:valAx>
        <c:axId val="413685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/>
                  <a:t>Producto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marginal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tamaño</a:t>
                </a:r>
                <a:r>
                  <a:rPr lang="en-US" sz="1600" dirty="0"/>
                  <a:t> en </a:t>
                </a:r>
                <a:r>
                  <a:rPr lang="en-US" sz="1600" dirty="0" err="1"/>
                  <a:t>relación</a:t>
                </a:r>
                <a:r>
                  <a:rPr lang="en-US" sz="1600" dirty="0"/>
                  <a:t> con </a:t>
                </a:r>
                <a:r>
                  <a:rPr lang="en-US" sz="1600" dirty="0" err="1"/>
                  <a:t>las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empresas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más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pequeñas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2173009623797022E-3"/>
              <c:y val="7.0357044352506934E-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3670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78026905829597"/>
          <c:y val="0.78700564971751408"/>
          <c:w val="0.77017937219731158"/>
          <c:h val="3.84180790960452E-2"/>
        </c:manualLayout>
      </c:layout>
      <c:spPr>
        <a:solidFill>
          <a:srgbClr val="FFFFFF"/>
        </a:solidFill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0.01215</cdr:x>
      <cdr:y>0.24464</cdr:y>
    </cdr:from>
    <cdr:to>
      <cdr:x>0.02916</cdr:x>
      <cdr:y>0.72318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2" y="1085872"/>
          <a:ext cx="133350" cy="212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fld id="{D45106FF-DF7F-4EE2-8B5B-D1C3490B93AD}" type="TxLink">
            <a:rPr lang="en-US" sz="1000"/>
            <a:pPr algn="ctr"/>
            <a:t>Index 1960=1</a:t>
          </a:fld>
          <a:endParaRPr lang="en-US" sz="1000"/>
        </a:p>
      </cdr:txBody>
    </cdr:sp>
  </cdr:relSizeAnchor>
  <cdr:relSizeAnchor xmlns:cdr="http://schemas.openxmlformats.org/drawingml/2006/chartDrawing">
    <cdr:from>
      <cdr:x>0.17593</cdr:x>
      <cdr:y>0.01639</cdr:y>
    </cdr:from>
    <cdr:to>
      <cdr:x>1</cdr:x>
      <cdr:y>0.08197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76200"/>
          <a:ext cx="678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600" b="1" dirty="0" smtClean="0">
              <a:solidFill>
                <a:srgbClr val="0066CC"/>
              </a:solidFill>
            </a:rPr>
            <a:t>Evolución del PIB per cápita relativo a Estados Unidos. 1960=1 </a:t>
          </a:r>
          <a:endParaRPr lang="en-US" sz="1600" b="1" dirty="0">
            <a:solidFill>
              <a:srgbClr val="0066CC"/>
            </a:solidFill>
          </a:endParaRPr>
        </a:p>
      </cdr:txBody>
    </cdr:sp>
  </cdr:relSizeAnchor>
  <cdr:relSizeAnchor xmlns:cdr="http://schemas.openxmlformats.org/drawingml/2006/chartDrawing">
    <cdr:from>
      <cdr:x>0.39815</cdr:x>
      <cdr:y>0.91803</cdr:y>
    </cdr:from>
    <cdr:to>
      <cdr:x>0.75926</cdr:x>
      <cdr:y>0.96721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15" y="4267187"/>
          <a:ext cx="2971785" cy="2286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400" dirty="0" smtClean="0"/>
            <a:t>PIB per </a:t>
          </a:r>
          <a:r>
            <a:rPr lang="es-ES_tradnl" sz="1400" dirty="0" err="1" smtClean="0"/>
            <a:t>capita</a:t>
          </a:r>
          <a:r>
            <a:rPr lang="es-ES_tradnl" sz="1400" dirty="0" smtClean="0"/>
            <a:t> LAC / PIB per </a:t>
          </a:r>
          <a:r>
            <a:rPr lang="es-ES_tradnl" sz="1400" dirty="0" err="1" smtClean="0"/>
            <a:t>capita</a:t>
          </a:r>
          <a:r>
            <a:rPr lang="es-ES_tradnl" sz="1400" dirty="0" smtClean="0"/>
            <a:t> US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0.91667</cdr:x>
      <cdr:y>0.54098</cdr:y>
    </cdr:from>
    <cdr:to>
      <cdr:x>1</cdr:x>
      <cdr:y>0.68852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543800" y="2514600"/>
          <a:ext cx="685800" cy="6858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0.92593</cdr:x>
      <cdr:y>0.59016</cdr:y>
    </cdr:from>
    <cdr:to>
      <cdr:x>0.99074</cdr:x>
      <cdr:y>0.63934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620000" y="27432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400" b="1" dirty="0" smtClean="0"/>
            <a:t>0,69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0.18033</cdr:y>
    </cdr:from>
    <cdr:to>
      <cdr:x>0.0463</cdr:x>
      <cdr:y>0.59016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-762000" y="1600200"/>
          <a:ext cx="19050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s-ES_tradnl" sz="1100" dirty="0" smtClean="0"/>
            <a:t>Índice 1960=1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0.01215</cdr:x>
      <cdr:y>0.24464</cdr:y>
    </cdr:from>
    <cdr:to>
      <cdr:x>0.02916</cdr:x>
      <cdr:y>0.72318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2" y="1085872"/>
          <a:ext cx="133350" cy="212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fld id="{D45106FF-DF7F-4EE2-8B5B-D1C3490B93AD}" type="TxLink">
            <a:rPr lang="en-US" sz="1000"/>
            <a:pPr algn="ctr"/>
            <a:t>Index 1960=1</a:t>
          </a:fld>
          <a:endParaRPr lang="en-US" sz="1000"/>
        </a:p>
      </cdr:txBody>
    </cdr:sp>
  </cdr:relSizeAnchor>
  <cdr:relSizeAnchor xmlns:cdr="http://schemas.openxmlformats.org/drawingml/2006/chartDrawing">
    <cdr:from>
      <cdr:x>0.78979</cdr:x>
      <cdr:y>0.28112</cdr:y>
    </cdr:from>
    <cdr:to>
      <cdr:x>0.79562</cdr:x>
      <cdr:y>0.397</cdr:y>
    </cdr:to>
    <cdr:sp macro="" textlink="">
      <cdr:nvSpPr>
        <cdr:cNvPr id="4" name="Left Brace 3"/>
        <cdr:cNvSpPr/>
      </cdr:nvSpPr>
      <cdr:spPr>
        <a:xfrm xmlns:a="http://schemas.openxmlformats.org/drawingml/2006/main">
          <a:off x="6191223" y="1247783"/>
          <a:ext cx="45719" cy="5143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0.65006</cdr:x>
      <cdr:y>0.30258</cdr:y>
    </cdr:from>
    <cdr:to>
      <cdr:x>0.80559</cdr:x>
      <cdr:y>0.3691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095875" y="1343033"/>
          <a:ext cx="1219206" cy="2952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9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Pérdida</a:t>
          </a:r>
          <a:r>
            <a:rPr lang="en-US" sz="9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 </a:t>
          </a:r>
          <a:r>
            <a:rPr lang="en-US" sz="9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acumulación</a:t>
          </a:r>
          <a:r>
            <a:rPr lang="en-US" sz="9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de </a:t>
          </a:r>
          <a:r>
            <a:rPr lang="en-US" sz="900" b="1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factores</a:t>
          </a:r>
          <a:endParaRPr lang="en-US" sz="9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0.85541</cdr:x>
      <cdr:y>0.27682</cdr:y>
    </cdr:from>
    <cdr:to>
      <cdr:x>0.86391</cdr:x>
      <cdr:y>0.61803</cdr:y>
    </cdr:to>
    <cdr:sp macro="" textlink="">
      <cdr:nvSpPr>
        <cdr:cNvPr id="6" name="Left Brace 5"/>
        <cdr:cNvSpPr/>
      </cdr:nvSpPr>
      <cdr:spPr>
        <a:xfrm xmlns:a="http://schemas.openxmlformats.org/drawingml/2006/main">
          <a:off x="6705623" y="1228714"/>
          <a:ext cx="66651" cy="1514485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0.75578</cdr:x>
      <cdr:y>0.39485</cdr:y>
    </cdr:from>
    <cdr:to>
      <cdr:x>0.8785</cdr:x>
      <cdr:y>0.51931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5924580" y="1752613"/>
          <a:ext cx="962011" cy="552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900" b="1" dirty="0" err="1" smtClean="0">
              <a:solidFill>
                <a:sysClr val="windowText" lastClr="000000"/>
              </a:solidFill>
              <a:latin typeface="Calibri"/>
            </a:rPr>
            <a:t>Pérdida</a:t>
          </a:r>
          <a:r>
            <a:rPr lang="en-US" sz="900" b="1" dirty="0" smtClean="0">
              <a:solidFill>
                <a:sysClr val="windowText" lastClr="000000"/>
              </a:solidFill>
              <a:latin typeface="Calibri"/>
            </a:rPr>
            <a:t> de productividad</a:t>
          </a:r>
          <a:endParaRPr lang="en-US" sz="900" dirty="0">
            <a:solidFill>
              <a:sysClr val="windowText" lastClr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0.12037</cdr:x>
      <cdr:y>0.01639</cdr:y>
    </cdr:from>
    <cdr:to>
      <cdr:x>0.99074</cdr:x>
      <cdr:y>0.08197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90600" y="76200"/>
          <a:ext cx="7162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400" b="1" dirty="0" smtClean="0">
              <a:solidFill>
                <a:srgbClr val="0066CC"/>
              </a:solidFill>
            </a:rPr>
            <a:t>Evolución del PIB </a:t>
          </a:r>
          <a:r>
            <a:rPr lang="es-ES_tradnl" sz="1400" b="1" dirty="0" err="1" smtClean="0">
              <a:solidFill>
                <a:srgbClr val="0066CC"/>
              </a:solidFill>
            </a:rPr>
            <a:t>pc</a:t>
          </a:r>
          <a:r>
            <a:rPr lang="es-ES_tradnl" sz="1400" b="1" dirty="0" smtClean="0">
              <a:solidFill>
                <a:srgbClr val="0066CC"/>
              </a:solidFill>
            </a:rPr>
            <a:t> relativo, PTF, y acumulación de factores, vs Estados Unidos</a:t>
          </a:r>
          <a:endParaRPr lang="en-US" sz="1400" b="1" dirty="0">
            <a:solidFill>
              <a:srgbClr val="0066CC"/>
            </a:solidFill>
          </a:endParaRPr>
        </a:p>
      </cdr:txBody>
    </cdr:sp>
  </cdr:relSizeAnchor>
  <cdr:relSizeAnchor xmlns:cdr="http://schemas.openxmlformats.org/drawingml/2006/chartDrawing">
    <cdr:from>
      <cdr:x>0.10185</cdr:x>
      <cdr:y>0.91803</cdr:y>
    </cdr:from>
    <cdr:to>
      <cdr:x>0.36111</cdr:x>
      <cdr:y>0.98361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38200" y="4267200"/>
          <a:ext cx="2133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100" dirty="0" smtClean="0"/>
            <a:t>PIB </a:t>
          </a:r>
          <a:r>
            <a:rPr lang="es-ES_tradnl" sz="1100" dirty="0" err="1" smtClean="0"/>
            <a:t>pc</a:t>
          </a:r>
          <a:r>
            <a:rPr lang="es-ES_tradnl" sz="1100" dirty="0" smtClean="0"/>
            <a:t> LAC/ PIB </a:t>
          </a:r>
          <a:r>
            <a:rPr lang="es-ES_tradnl" sz="1100" dirty="0" err="1" smtClean="0"/>
            <a:t>pc</a:t>
          </a:r>
          <a:r>
            <a:rPr lang="es-ES_tradnl" sz="1100" dirty="0" smtClean="0"/>
            <a:t> EEUU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0.38889</cdr:x>
      <cdr:y>0.91803</cdr:y>
    </cdr:from>
    <cdr:to>
      <cdr:x>0.60185</cdr:x>
      <cdr:y>0.96721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00400" y="4267200"/>
          <a:ext cx="17526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100" dirty="0" smtClean="0"/>
            <a:t>PTF LAC/PTF EEUU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0.62037</cdr:x>
      <cdr:y>0.91803</cdr:y>
    </cdr:from>
    <cdr:to>
      <cdr:x>0.9537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05400" y="4267200"/>
          <a:ext cx="27432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100" dirty="0" smtClean="0"/>
            <a:t>Acumulación de factores LAC vs EEUU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0.00926</cdr:x>
      <cdr:y>0.18033</cdr:y>
    </cdr:from>
    <cdr:to>
      <cdr:x>0.05556</cdr:x>
      <cdr:y>0.59016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-685800" y="1600200"/>
          <a:ext cx="1905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100" dirty="0" smtClean="0"/>
            <a:t>Índice 1960=1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0.49307</cdr:x>
      <cdr:y>0.57133</cdr:y>
    </cdr:from>
    <cdr:to>
      <cdr:x>1</cdr:x>
      <cdr:y>0.7541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4057768" y="2655656"/>
          <a:ext cx="4171831" cy="849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100" dirty="0">
              <a:latin typeface="+mn-lt"/>
              <a:ea typeface="+mn-ea"/>
              <a:cs typeface="+mn-cs"/>
            </a:rPr>
            <a:t>Nota: Datos corresponden a las ganancias en productividad </a:t>
          </a:r>
          <a:endParaRPr lang="es-AR" sz="110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s-AR" sz="1100" dirty="0" smtClean="0">
              <a:latin typeface="+mn-lt"/>
              <a:ea typeface="+mn-ea"/>
              <a:cs typeface="+mn-cs"/>
            </a:rPr>
            <a:t>superiores </a:t>
          </a:r>
          <a:r>
            <a:rPr lang="es-AR" dirty="0"/>
            <a:t> </a:t>
          </a:r>
          <a:r>
            <a:rPr lang="es-AR" sz="1100" dirty="0" smtClean="0">
              <a:latin typeface="+mn-lt"/>
              <a:ea typeface="+mn-ea"/>
              <a:cs typeface="+mn-cs"/>
            </a:rPr>
            <a:t>a </a:t>
          </a:r>
          <a:r>
            <a:rPr lang="es-AR" sz="1100" dirty="0">
              <a:latin typeface="+mn-lt"/>
              <a:ea typeface="+mn-ea"/>
              <a:cs typeface="+mn-cs"/>
            </a:rPr>
            <a:t>las ganancias en la productividad de </a:t>
          </a:r>
          <a:endParaRPr lang="es-AR" sz="110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s-AR" sz="1100" dirty="0" smtClean="0">
              <a:latin typeface="+mn-lt"/>
              <a:ea typeface="+mn-ea"/>
              <a:cs typeface="+mn-cs"/>
            </a:rPr>
            <a:t>Estados </a:t>
          </a:r>
          <a:r>
            <a:rPr lang="es-AR" sz="1100" dirty="0">
              <a:latin typeface="+mn-lt"/>
              <a:ea typeface="+mn-ea"/>
              <a:cs typeface="+mn-cs"/>
            </a:rPr>
            <a:t>Unidos</a:t>
          </a:r>
          <a:endParaRPr lang="en-US" sz="1100" dirty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s-AR" sz="1100" dirty="0">
              <a:latin typeface="+mn-lt"/>
              <a:ea typeface="+mn-ea"/>
              <a:cs typeface="+mn-cs"/>
            </a:rPr>
            <a:t>Fuente: autores</a:t>
          </a:r>
          <a:endParaRPr lang="en-US" sz="11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0.89167</cdr:x>
      <cdr:y>0.09091</cdr:y>
    </cdr:from>
    <cdr:to>
      <cdr:x>0.93242</cdr:x>
      <cdr:y>0.89091</cdr:y>
    </cdr:to>
    <cdr:sp macro="" textlink="">
      <cdr:nvSpPr>
        <cdr:cNvPr id="175111" name="Text Box 10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53400" y="457200"/>
          <a:ext cx="372618" cy="4023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Porcentaje</a:t>
          </a: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del </a:t>
          </a:r>
          <a:r>
            <a:rPr lang="en-US" sz="16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aumento</a:t>
          </a: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de la PTF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0.07189</cdr:x>
      <cdr:y>0.05278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6191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0.02466</cdr:x>
      <cdr:y>0.83898</cdr:y>
    </cdr:from>
    <cdr:to>
      <cdr:x>0.99325</cdr:x>
      <cdr:y>1</cdr:y>
    </cdr:to>
    <cdr:sp macro="" textlink="">
      <cdr:nvSpPr>
        <cdr:cNvPr id="178177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550" y="4714874"/>
          <a:ext cx="8229400" cy="904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1" u="none" strike="noStrike" baseline="0" dirty="0">
              <a:solidFill>
                <a:srgbClr val="000000"/>
              </a:solidFill>
              <a:latin typeface="Calibri"/>
            </a:rPr>
            <a:t>Fuentes: </a:t>
          </a:r>
          <a:r>
            <a:rPr lang="en-US" sz="1600" b="0" i="1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1600" b="0" i="1" u="none" strike="noStrike" baseline="0" dirty="0" err="1" smtClean="0">
              <a:solidFill>
                <a:srgbClr val="000000"/>
              </a:solidFill>
              <a:latin typeface="Calibri"/>
            </a:rPr>
            <a:t>Elaboración</a:t>
          </a:r>
          <a:r>
            <a:rPr lang="en-US" sz="1600" b="0" i="1" u="none" strike="noStrike" dirty="0" smtClean="0">
              <a:solidFill>
                <a:srgbClr val="000000"/>
              </a:solidFill>
              <a:latin typeface="Calibri"/>
            </a:rPr>
            <a:t> de los </a:t>
          </a:r>
          <a:r>
            <a:rPr lang="en-US" sz="1600" b="0" i="1" u="none" strike="noStrike" dirty="0" err="1" smtClean="0">
              <a:solidFill>
                <a:srgbClr val="000000"/>
              </a:solidFill>
              <a:latin typeface="Calibri"/>
            </a:rPr>
            <a:t>autores</a:t>
          </a:r>
          <a:r>
            <a:rPr lang="en-US" sz="1600" b="0" i="1" u="none" strike="noStrike" dirty="0" smtClean="0">
              <a:solidFill>
                <a:srgbClr val="000000"/>
              </a:solidFill>
              <a:latin typeface="Calibri"/>
            </a:rPr>
            <a:t>, </a:t>
          </a:r>
          <a:r>
            <a:rPr lang="en-US" sz="1600" b="0" i="1" u="none" strike="noStrike" dirty="0" err="1" smtClean="0">
              <a:solidFill>
                <a:srgbClr val="000000"/>
              </a:solidFill>
              <a:latin typeface="Calibri"/>
            </a:rPr>
            <a:t>juntamente</a:t>
          </a:r>
          <a:r>
            <a:rPr lang="en-US" sz="1600" b="0" i="1" u="none" strike="noStrike" dirty="0" smtClean="0">
              <a:solidFill>
                <a:srgbClr val="000000"/>
              </a:solidFill>
              <a:latin typeface="Calibri"/>
            </a:rPr>
            <a:t> con </a:t>
          </a:r>
          <a:r>
            <a:rPr lang="en-US" sz="1600" b="0" i="1" u="none" strike="noStrike" dirty="0" err="1" smtClean="0">
              <a:solidFill>
                <a:srgbClr val="000000"/>
              </a:solidFill>
              <a:latin typeface="Calibri"/>
            </a:rPr>
            <a:t>otros</a:t>
          </a:r>
          <a:r>
            <a:rPr lang="en-US" sz="1600" b="0" i="1" u="none" strike="noStrike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1600" b="0" i="1" u="none" strike="noStrike" dirty="0" err="1" smtClean="0">
              <a:solidFill>
                <a:srgbClr val="000000"/>
              </a:solidFill>
              <a:latin typeface="Calibri"/>
            </a:rPr>
            <a:t>investigadores</a:t>
          </a:r>
          <a:r>
            <a:rPr lang="en-US" sz="1600" i="1" dirty="0" smtClean="0">
              <a:solidFill>
                <a:srgbClr val="000000"/>
              </a:solidFill>
              <a:latin typeface="Calibri"/>
            </a:rPr>
            <a:t>, en base a </a:t>
          </a:r>
          <a:r>
            <a:rPr lang="en-US" sz="1600" i="1" dirty="0" err="1" smtClean="0">
              <a:solidFill>
                <a:srgbClr val="000000"/>
              </a:solidFill>
              <a:latin typeface="Calibri"/>
            </a:rPr>
            <a:t>encuestas</a:t>
          </a:r>
          <a:r>
            <a:rPr lang="en-US" sz="1600" i="1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1600" i="1" dirty="0" err="1" smtClean="0">
              <a:solidFill>
                <a:srgbClr val="000000"/>
              </a:solidFill>
              <a:latin typeface="Calibri"/>
            </a:rPr>
            <a:t>establecimientos</a:t>
          </a:r>
          <a:endParaRPr lang="en-US" sz="1600" b="0" i="0" u="none" strike="noStrike" baseline="0" dirty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l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Las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cifras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del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eje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vertical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indican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smtClean="0">
              <a:solidFill>
                <a:srgbClr val="000000"/>
              </a:solidFill>
              <a:latin typeface="Calibri"/>
            </a:rPr>
            <a:t>el</a:t>
          </a:r>
          <a:r>
            <a:rPr lang="en-US" sz="1600" b="0" i="0" u="none" strike="noStrike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 smtClean="0">
              <a:solidFill>
                <a:srgbClr val="000000"/>
              </a:solidFill>
              <a:latin typeface="Calibri"/>
            </a:rPr>
            <a:t>ingreso</a:t>
          </a:r>
          <a:r>
            <a:rPr lang="en-US" sz="1600" b="0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marginal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promedio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por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tamaño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de la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empresa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en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relación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con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las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empresas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más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pequeñas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de la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muestra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 (10-19 </a:t>
          </a:r>
          <a:r>
            <a:rPr lang="en-US" sz="1600" b="0" i="0" u="none" strike="noStrike" baseline="0" dirty="0" err="1">
              <a:solidFill>
                <a:srgbClr val="000000"/>
              </a:solidFill>
              <a:latin typeface="Calibri"/>
            </a:rPr>
            <a:t>trabajadores</a:t>
          </a:r>
          <a:r>
            <a:rPr lang="en-US" sz="1600" b="0" i="0" u="none" strike="noStrike" baseline="0" dirty="0">
              <a:solidFill>
                <a:srgbClr val="000000"/>
              </a:solidFill>
              <a:latin typeface="Calibri"/>
            </a:rPr>
            <a:t>).</a:t>
          </a:r>
        </a:p>
        <a:p xmlns:a="http://schemas.openxmlformats.org/drawingml/2006/main">
          <a:pPr algn="l" rtl="0">
            <a:defRPr sz="1000"/>
          </a:pPr>
          <a:endParaRPr lang="en-US" sz="800" b="0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0.02175</cdr:x>
      <cdr:y>0.05424</cdr:y>
    </cdr:from>
    <cdr:to>
      <cdr:x>0.9545</cdr:x>
      <cdr:y>0.15725</cdr:y>
    </cdr:to>
    <cdr:sp macro="" textlink="">
      <cdr:nvSpPr>
        <cdr:cNvPr id="178178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795" y="304800"/>
          <a:ext cx="7924923" cy="578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Producto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marginal de los </a:t>
          </a: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factores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por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600" b="1" i="0" u="none" strike="noStrike" baseline="0" dirty="0" err="1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tamaño</a:t>
          </a:r>
          <a:r>
            <a:rPr lang="en-US" sz="1600" b="1" i="0" u="none" strike="noStrike" baseline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de </a:t>
          </a: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empresa</a:t>
          </a: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.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</a:p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Empresas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600" b="1" i="0" u="none" strike="noStrike" baseline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con 10 o </a:t>
          </a:r>
          <a:r>
            <a:rPr lang="en-US" sz="1600" b="1" i="0" u="none" strike="noStrike" baseline="0" dirty="0" err="1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más</a:t>
          </a:r>
          <a:r>
            <a:rPr lang="en-US" sz="1600" b="1" i="0" u="none" strike="noStrike" baseline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empleados</a:t>
          </a:r>
          <a:r>
            <a:rPr lang="en-US" sz="1600" b="1" i="0" u="none" strike="noStrike" baseline="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. </a:t>
          </a:r>
          <a:r>
            <a:rPr lang="en-US" sz="1600" b="1" i="0" u="none" strike="noStrike" baseline="0" dirty="0" err="1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rPr>
            <a:t>Manufacturas</a:t>
          </a:r>
          <a:endParaRPr lang="en-US" sz="1600" b="1" i="0" u="none" strike="noStrike" baseline="0" dirty="0">
            <a:solidFill>
              <a:schemeClr val="accent2">
                <a:lumMod val="75000"/>
              </a:schemeClr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0.83796</cdr:x>
      <cdr:y>0.08739</cdr:y>
    </cdr:from>
    <cdr:to>
      <cdr:x>0.9101</cdr:x>
      <cdr:y>0.14118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191375" y="495300"/>
          <a:ext cx="6191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F68344-3BD9-4D85-A1F3-8731749A2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1B3AA4-A435-4190-8567-06EE070E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E7217-879D-4F32-BEE0-BAEF223DB5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smtClean="0"/>
              <a:t>Esta mirada muestra que desafortunadamente la región ha sufrido de un bajo crecimiento crónico en relación por ejemplo a EEUU y que mas que converger a los estándares de países desarrollados, la brecha de ingreso con estados unidos se ha venido abriendo. El ingreso relativo a los estados unidos ha caído en 30%  en los últimos 50 años. </a:t>
            </a: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FA711-3EA5-4812-91EB-AA572F059B6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93C80-3062-4333-9F46-AEB546A39EC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81200"/>
            <a:ext cx="4953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2282825"/>
            <a:ext cx="3016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133600"/>
            <a:ext cx="4191000" cy="1466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B961C-4247-4BF0-A59C-9698C9F3392C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FA031B1A-B50C-4074-B278-2F94E352EDAF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B1D7-FFC4-4CCF-8318-F5BEBE4EE012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F312A041-8837-469C-ABF9-C6F96021E9B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AC9C-560B-4D3E-98F6-33E59806F903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578C-C229-4DBE-9B23-8A1C21E0355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77A7-1961-44B3-9BD5-0924C8D1D71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9554FD6-0B00-4247-8CFF-E2AB4798B087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7B70-AE78-4590-A17F-E4CAE54B9DC5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F6CBFFB0-1736-4FA9-A1DE-E4B179CFFA90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80CF-9996-45DD-982D-AF8934E7A08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B1AB30-78A5-4461-AF02-9F2A8CFE6F6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B4CC-E122-4F75-AF7C-07006464B75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5C6B426-D619-4F54-B985-CE58E787879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3DF0-BD06-4AA4-BB22-0023E1B99638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DB1D148E-F42E-40F2-B184-8848CDAAB105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1120-6CC7-4A26-88F3-0DC2BAF967D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E42D020-9358-42A7-BE4D-0974B1FFA79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8D5B-D5EC-495A-B5F0-C9CC89D85D8C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198D0760-B518-4371-A110-8DEB371BAD3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B29E-0B3D-4F93-841D-ED98DABD92C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84926CEE-6EDE-4276-A9E8-A48C0472196C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01F-D509-4383-9A46-29C999215562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362C1C47-BF5A-43AA-885C-D6A865742BC3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885D-B6E6-4993-A3B0-8CFCBA285191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BAC7B49-E3ED-4DD2-97FE-8D2AECAF5D8C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14B9-4828-4EB5-AD0E-6C378A64BB41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E654BB34-ADB5-48F2-AADF-D6E2E08AC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2025-D7D9-4EDF-96DC-BB122858286B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35E4E646-C8ED-4604-8463-B74ABE4BF52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F2E5-0AFF-460B-A3A2-C43BFF801C45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BF7D324E-F387-447B-90A6-A75E9556E16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1593-60CF-4056-9019-DDB2D135CD7E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EDBA95A-6655-44EC-A7EA-A3FDA225FBF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8A7A-B24D-4C71-9676-F481B30FCA94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59AA703-EF96-48B3-BCE1-52F820F48134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8DC7-446F-4735-A1A1-C8F8508E2CFF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1DF88A4-BFB4-4E7E-B460-965F7EB24BA3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217C-968D-4239-9256-04A2DA03E19A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36B399A-21BF-4373-B936-193FB0B9F06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5402-AC6D-4499-A467-2B0CD2D13E51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3D5D837-F817-479F-9D86-3005C9F5882E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137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48FE624-6CF8-41DA-9684-01BF511B7EFD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1300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- </a:t>
            </a:r>
            <a:fld id="{1D5CDAE0-D30F-4D66-8F0F-68F7E64596E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0638" y="6405563"/>
            <a:ext cx="91646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5838825"/>
            <a:ext cx="1352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399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99C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5867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712A314-F4BA-46B7-975C-70F6F4083BF4}" type="datetime1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13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00800"/>
            <a:ext cx="9144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- </a:t>
            </a:r>
            <a:fld id="{82E8458D-4D87-4CAE-AA4D-34B72043B7CC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24400" y="6858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i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La era de la productividad:</a:t>
            </a:r>
            <a:r>
              <a:rPr lang="en-US" sz="3500" b="1" i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i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700" b="1" i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cómo transformar las economías desde sus cimientos.</a:t>
            </a:r>
            <a:r>
              <a:rPr lang="en-US" sz="2000" b="1" kern="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b="1" kern="0" dirty="0">
                <a:solidFill>
                  <a:srgbClr val="0399CD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kern="0" dirty="0">
                <a:solidFill>
                  <a:srgbClr val="0399CD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0" dirty="0">
                <a:solidFill>
                  <a:srgbClr val="0399CD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kern="0" dirty="0">
                <a:solidFill>
                  <a:srgbClr val="0399CD"/>
                </a:solidFill>
                <a:latin typeface="+mj-lt"/>
                <a:ea typeface="+mj-ea"/>
                <a:cs typeface="+mj-cs"/>
              </a:rPr>
            </a:br>
            <a:r>
              <a:rPr lang="en-US" sz="1700" b="1" kern="0" dirty="0">
                <a:latin typeface="+mj-lt"/>
                <a:ea typeface="+mj-ea"/>
                <a:cs typeface="+mj-cs"/>
              </a:rPr>
              <a:t>Desarrollo en las Américas (DIA) 2010</a:t>
            </a:r>
            <a:br>
              <a:rPr lang="en-US" sz="1700" b="1" kern="0" dirty="0">
                <a:latin typeface="+mj-lt"/>
                <a:ea typeface="+mj-ea"/>
                <a:cs typeface="+mj-cs"/>
              </a:rPr>
            </a:br>
            <a:endParaRPr lang="en-US" sz="1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7168AE72-BEE1-4AC2-AA10-517506BF4C57}" type="slidenum">
              <a:rPr lang="en-US" smtClean="0"/>
              <a:pPr/>
              <a:t>1</a:t>
            </a:fld>
            <a:r>
              <a:rPr lang="en-US" smtClean="0"/>
              <a:t> -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7113" y="5638800"/>
            <a:ext cx="2895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AR" i="1" smtClean="0"/>
              <a:t>¿Dónde está el problema</a:t>
            </a:r>
            <a:r>
              <a:rPr lang="en-US" i="1" smtClean="0"/>
              <a:t>?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eaLnBrk="1" hangingPunct="1"/>
            <a:r>
              <a:rPr lang="es-AR" sz="2800" b="0" smtClean="0"/>
              <a:t>El crecimiento de la productividad es más elevado en la agricultura, pero todavía está por debajo del promedio mundial </a:t>
            </a:r>
          </a:p>
          <a:p>
            <a:pPr eaLnBrk="1" hangingPunct="1">
              <a:buFont typeface="Wingdings" pitchFamily="2" charset="2"/>
              <a:buNone/>
            </a:pPr>
            <a:endParaRPr lang="es-AR" sz="2800" b="0" smtClean="0"/>
          </a:p>
          <a:p>
            <a:pPr eaLnBrk="1" hangingPunct="1"/>
            <a:r>
              <a:rPr lang="es-AR" sz="2800" b="0" smtClean="0"/>
              <a:t>El crecimiento de la productividad está muy rezagado en el sector manufacturero y, especialmente, en el sector servicios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AEBDA9A0-EC62-477D-92AF-79F85CC30A6D}" type="slidenum">
              <a:rPr lang="en-US" smtClean="0"/>
              <a:pPr/>
              <a:t>10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s-ES_tradnl" i="1" smtClean="0"/>
              <a:t>Las brechas de productividad son mayores </a:t>
            </a:r>
            <a:r>
              <a:rPr lang="es-ES_tradnl" i="1" u="sng" smtClean="0"/>
              <a:t>y crecientes</a:t>
            </a:r>
            <a:r>
              <a:rPr lang="es-ES_tradnl" i="1" smtClean="0"/>
              <a:t> en el sector de servicios…</a:t>
            </a:r>
            <a:endParaRPr lang="en-US" i="1" smtClean="0"/>
          </a:p>
        </p:txBody>
      </p:sp>
      <p:sp>
        <p:nvSpPr>
          <p:cNvPr id="1075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C86F0042-3BAB-463D-8A1B-AFC769D6BC75}" type="slidenum">
              <a:rPr lang="en-US" smtClean="0"/>
              <a:pPr/>
              <a:t>11</a:t>
            </a:fld>
            <a:r>
              <a:rPr lang="en-US" smtClean="0"/>
              <a:t> -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127000" y="1295400"/>
          <a:ext cx="9017000" cy="5118100"/>
        </p:xfrm>
        <a:graphic>
          <a:graphicData uri="http://schemas.openxmlformats.org/presentationml/2006/ole">
            <p:oleObj spid="_x0000_s107525" name="Chart" r:id="rId3" imgW="4572000" imgH="25908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935162"/>
          </a:xfrm>
        </p:spPr>
        <p:txBody>
          <a:bodyPr/>
          <a:lstStyle/>
          <a:p>
            <a:pPr eaLnBrk="1" hangingPunct="1"/>
            <a:r>
              <a:rPr lang="es-ES_tradnl" i="1" smtClean="0"/>
              <a:t>Dado el creciente peso de los servicios, éstos están siendo un lastre para el crecimiento de la productividad agregada </a:t>
            </a:r>
            <a:br>
              <a:rPr lang="es-ES_tradnl" i="1" smtClean="0"/>
            </a:br>
            <a:endParaRPr lang="en-US" i="1" smtClean="0"/>
          </a:p>
        </p:txBody>
      </p:sp>
      <p:sp>
        <p:nvSpPr>
          <p:cNvPr id="108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480041F5-2029-4AC7-BC82-1B177D6AD6A1}" type="slidenum">
              <a:rPr lang="en-US" smtClean="0"/>
              <a:pPr/>
              <a:t>12</a:t>
            </a:fld>
            <a:r>
              <a:rPr lang="en-US" smtClean="0"/>
              <a:t> -</a:t>
            </a: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762000" y="2209800"/>
          <a:ext cx="3629025" cy="2781300"/>
        </p:xfrm>
        <a:graphic>
          <a:graphicData uri="http://schemas.openxmlformats.org/presentationml/2006/ole">
            <p:oleObj spid="_x0000_s108550" name="Chart" r:id="rId3" imgW="3629025" imgH="1943100" progId="Excel.Chart.8">
              <p:embed/>
            </p:oleObj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4495800" y="2209800"/>
          <a:ext cx="3552825" cy="2819400"/>
        </p:xfrm>
        <a:graphic>
          <a:graphicData uri="http://schemas.openxmlformats.org/presentationml/2006/ole">
            <p:oleObj spid="_x0000_s108551" name="Chart" r:id="rId4" imgW="3552825" imgH="1905000" progId="Excel.Chart.8">
              <p:embed/>
            </p:oleObj>
          </a:graphicData>
        </a:graphic>
      </p:graphicFrame>
      <p:sp>
        <p:nvSpPr>
          <p:cNvPr id="108554" name="Text Box 8"/>
          <p:cNvSpPr txBox="1">
            <a:spLocks noChangeArrowheads="1"/>
          </p:cNvSpPr>
          <p:nvPr/>
        </p:nvSpPr>
        <p:spPr bwMode="auto">
          <a:xfrm>
            <a:off x="2209800" y="1752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Chile: Distribuci</a:t>
            </a:r>
            <a:r>
              <a:rPr lang="es-ES_tradnl"/>
              <a:t>ón del empleo por sector</a:t>
            </a:r>
            <a:endParaRPr lang="en-US"/>
          </a:p>
        </p:txBody>
      </p:sp>
      <p:sp>
        <p:nvSpPr>
          <p:cNvPr id="108555" name="Text Box 9"/>
          <p:cNvSpPr txBox="1">
            <a:spLocks noChangeArrowheads="1"/>
          </p:cNvSpPr>
          <p:nvPr/>
        </p:nvSpPr>
        <p:spPr bwMode="auto">
          <a:xfrm>
            <a:off x="593725" y="5318125"/>
            <a:ext cx="7389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/>
              <a:t>               Fuente: Elaboración propia en base a datos Timmer y de Vries (2007) 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txBody>
          <a:bodyPr/>
          <a:lstStyle/>
          <a:p>
            <a:pPr eaLnBrk="1" hangingPunct="1"/>
            <a:r>
              <a:rPr lang="es-ES_tradnl" sz="2400" i="1" smtClean="0"/>
              <a:t>En LatAm, el crecimiento de la productividad agregada sería el doble si la productividad en los servicios creciera como en el Este Asiático…</a:t>
            </a:r>
            <a:endParaRPr lang="en-US" sz="2400" i="1" smtClean="0"/>
          </a:p>
        </p:txBody>
      </p:sp>
      <p:sp>
        <p:nvSpPr>
          <p:cNvPr id="1095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D448DC0B-777B-41B5-9931-A73B500750CE}" type="slidenum">
              <a:rPr lang="en-US" smtClean="0"/>
              <a:pPr/>
              <a:t>13</a:t>
            </a:fld>
            <a:r>
              <a:rPr lang="en-US" smtClean="0"/>
              <a:t> -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142854"/>
          <a:ext cx="7467600" cy="487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3"/>
          </a:xfrm>
        </p:spPr>
        <p:txBody>
          <a:bodyPr/>
          <a:lstStyle/>
          <a:p>
            <a:pPr algn="ctr" eaLnBrk="1" hangingPunct="1"/>
            <a:r>
              <a:rPr lang="es-AR" i="1" smtClean="0"/>
              <a:t>¿Qué significa esto para la política?</a:t>
            </a:r>
            <a:endParaRPr lang="en-US" i="1" smtClean="0"/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s-AR" sz="2600" b="0" smtClean="0"/>
              <a:t>Se dice a menudo que hay que mejorar la competitividad y aumentar las exportaciones como estrategia para crecer…</a:t>
            </a:r>
            <a:endParaRPr lang="en-US" sz="2600" b="0" smtClean="0"/>
          </a:p>
          <a:p>
            <a:pPr eaLnBrk="1" hangingPunct="1"/>
            <a:endParaRPr lang="en-US" sz="2600" b="0" smtClean="0"/>
          </a:p>
          <a:p>
            <a:pPr eaLnBrk="1" hangingPunct="1"/>
            <a:r>
              <a:rPr lang="es-AR" sz="2600" b="0" smtClean="0"/>
              <a:t>Sin embargo, este estudio sugiere que el aumento de la productividad en el gran sector de servicios es clave para impulsar el crecimiento económico y reducir la pobreza en América Latina y el Caribe en los próximos años</a:t>
            </a:r>
            <a:r>
              <a:rPr lang="en-US" sz="2600" b="0" smtClean="0"/>
              <a:t>. </a:t>
            </a:r>
          </a:p>
          <a:p>
            <a:pPr eaLnBrk="1" hangingPunct="1"/>
            <a:endParaRPr lang="en-US" sz="2600" smtClean="0"/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7EE04189-AD72-46B1-98F7-0155DD1BB97C}" type="slidenum">
              <a:rPr lang="en-US" smtClean="0"/>
              <a:pPr/>
              <a:t>14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i="1" smtClean="0"/>
              <a:t>Muchas firmas de pequeño tamaño y baja productividad…</a:t>
            </a:r>
            <a:endParaRPr lang="en-US" i="1" smtClean="0"/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2600" b="0" smtClean="0"/>
              <a:t>Muchas empresas pequeñas de muy baja productividad, particularmente en los sectores de servicios.</a:t>
            </a:r>
          </a:p>
          <a:p>
            <a:pPr eaLnBrk="1" hangingPunct="1"/>
            <a:r>
              <a:rPr lang="es-ES_tradnl" sz="2600" b="0" smtClean="0"/>
              <a:t>La productividad está directamente relacionada con el tamaño.</a:t>
            </a:r>
          </a:p>
          <a:p>
            <a:pPr eaLnBrk="1" hangingPunct="1"/>
            <a:r>
              <a:rPr lang="es-ES_tradnl" sz="2600" b="0" smtClean="0"/>
              <a:t>Exceso de micro empresas y escasez de empresas medianas y grandes (de media y alta productividad) en relación con economías más desarrolladas.</a:t>
            </a:r>
          </a:p>
          <a:p>
            <a:pPr eaLnBrk="1" hangingPunct="1"/>
            <a:r>
              <a:rPr lang="es-ES_tradnl" sz="2600" b="0" smtClean="0"/>
              <a:t>Se estima que, si la región tuviera la misma proporción de empresas de mediana y alta productividad que Estados Unidos, su productividad se duplicaría.</a:t>
            </a:r>
            <a:endParaRPr lang="en-US" sz="2600" b="0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2F769EE5-9533-4825-9E4A-9F477690AC0D}" type="slidenum">
              <a:rPr lang="en-US" smtClean="0"/>
              <a:pPr/>
              <a:t>15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i="1" smtClean="0"/>
              <a:t>Exceso de firmas pequeñas de baja productividad…aunque menos en Chile</a:t>
            </a:r>
            <a:endParaRPr lang="en-US" sz="2600" i="1" smtClean="0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990600"/>
          <a:ext cx="8763000" cy="5334000"/>
        </p:xfrm>
        <a:graphic>
          <a:graphicData uri="http://schemas.openxmlformats.org/presentationml/2006/ole">
            <p:oleObj spid="_x0000_s135171" name="Chart" r:id="rId3" imgW="5895975" imgH="3914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s-ES_tradnl" i="1" smtClean="0"/>
              <a:t>La productividad tiende a ser mayor en empresas más grandes</a:t>
            </a:r>
            <a:endParaRPr lang="en-US" i="1" smtClean="0"/>
          </a:p>
        </p:txBody>
      </p:sp>
      <p:graphicFrame>
        <p:nvGraphicFramePr>
          <p:cNvPr id="134147" name="Rectangle 3"/>
          <p:cNvGraphicFramePr>
            <a:graphicFrameLocks noGrp="1"/>
          </p:cNvGraphicFramePr>
          <p:nvPr>
            <p:ph type="body" idx="4294967295"/>
          </p:nvPr>
        </p:nvGraphicFramePr>
        <p:xfrm>
          <a:off x="685800" y="1219200"/>
          <a:ext cx="7696200" cy="4648200"/>
        </p:xfrm>
        <a:graphic>
          <a:graphicData uri="http://schemas.openxmlformats.org/presentationml/2006/ole">
            <p:oleObj spid="_x0000_s134147" r:id="rId3" imgW="7693819" imgH="4651651" progId="Excel.Chart.8">
              <p:embed/>
            </p:oleObj>
          </a:graphicData>
        </a:graphic>
      </p:graphicFrame>
      <p:sp>
        <p:nvSpPr>
          <p:cNvPr id="134149" name="Oval 4"/>
          <p:cNvSpPr>
            <a:spLocks noChangeArrowheads="1"/>
          </p:cNvSpPr>
          <p:nvPr/>
        </p:nvSpPr>
        <p:spPr bwMode="auto">
          <a:xfrm>
            <a:off x="1295400" y="2819400"/>
            <a:ext cx="1524000" cy="2514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D70C4-7C5F-4152-AA9A-5E5163407722}" type="slidenum">
              <a:rPr lang="en-US" smtClean="0"/>
              <a:pPr/>
              <a:t>18</a:t>
            </a:fld>
            <a:endParaRPr lang="en-US" smtClean="0"/>
          </a:p>
          <a:p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s-ES_tradnl" sz="2800" i="1" smtClean="0"/>
              <a:t>Gran heterogeneidad productiva al interior de los sectores (4 dígitos). </a:t>
            </a:r>
            <a:br>
              <a:rPr lang="es-ES_tradnl" sz="2800" i="1" smtClean="0"/>
            </a:br>
            <a:endParaRPr lang="en-US" sz="2600" smtClean="0">
              <a:latin typeface="Cambria" pitchFamily="18" charset="0"/>
            </a:endParaRPr>
          </a:p>
        </p:txBody>
      </p:sp>
      <p:sp>
        <p:nvSpPr>
          <p:cNvPr id="137219" name="Text Box 6"/>
          <p:cNvSpPr txBox="1">
            <a:spLocks noChangeArrowheads="1"/>
          </p:cNvSpPr>
          <p:nvPr/>
        </p:nvSpPr>
        <p:spPr bwMode="auto">
          <a:xfrm>
            <a:off x="2667000" y="1371600"/>
            <a:ext cx="320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>
                <a:solidFill>
                  <a:srgbClr val="0070C0"/>
                </a:solidFill>
              </a:rPr>
              <a:t>EMPRESAS MANUFACTURERAS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137220" name="Line 7"/>
          <p:cNvSpPr>
            <a:spLocks noChangeShapeType="1"/>
          </p:cNvSpPr>
          <p:nvPr/>
        </p:nvSpPr>
        <p:spPr bwMode="auto">
          <a:xfrm flipV="1">
            <a:off x="7543800" y="19812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81000" y="56388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00" b="1" dirty="0">
                <a:latin typeface="+mj-lt"/>
              </a:rPr>
              <a:t>Fuente: Elaboración de los autores en base a  censos económicos</a:t>
            </a:r>
          </a:p>
          <a:p>
            <a:pPr>
              <a:defRPr/>
            </a:pPr>
            <a:endParaRPr lang="es-ES_tradnl" dirty="0">
              <a:latin typeface="Cambr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67200" y="3314700"/>
          <a:ext cx="609600" cy="228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722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95475"/>
            <a:ext cx="4267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6" name="Straight Arrow Connector 315"/>
          <p:cNvCxnSpPr/>
          <p:nvPr/>
        </p:nvCxnSpPr>
        <p:spPr>
          <a:xfrm flipV="1">
            <a:off x="2971800" y="1905000"/>
            <a:ext cx="3200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rot="16200000" flipV="1">
            <a:off x="6134100" y="20955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7228" name="TextBox 321"/>
          <p:cNvSpPr txBox="1">
            <a:spLocks noChangeArrowheads="1"/>
          </p:cNvSpPr>
          <p:nvPr/>
        </p:nvSpPr>
        <p:spPr bwMode="auto">
          <a:xfrm>
            <a:off x="6172200" y="1600200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Distribución en EEUU</a:t>
            </a:r>
          </a:p>
        </p:txBody>
      </p:sp>
      <p:sp>
        <p:nvSpPr>
          <p:cNvPr id="137229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0" name="AutoShape 3"/>
          <p:cNvSpPr>
            <a:spLocks noChangeAspect="1" noChangeArrowheads="1"/>
          </p:cNvSpPr>
          <p:nvPr/>
        </p:nvSpPr>
        <p:spPr bwMode="auto">
          <a:xfrm>
            <a:off x="4267200" y="19050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1" name="AutoShape 4"/>
          <p:cNvSpPr>
            <a:spLocks noChangeAspect="1" noChangeArrowheads="1"/>
          </p:cNvSpPr>
          <p:nvPr/>
        </p:nvSpPr>
        <p:spPr bwMode="auto">
          <a:xfrm>
            <a:off x="228600" y="17526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Deficiente asignaci</a:t>
            </a:r>
            <a:r>
              <a:rPr lang="es-ES_tradnl" i="1" smtClean="0"/>
              <a:t>ón de recursos… </a:t>
            </a:r>
            <a:endParaRPr lang="en-US" i="1" smtClean="0"/>
          </a:p>
        </p:txBody>
      </p:sp>
      <p:sp>
        <p:nvSpPr>
          <p:cNvPr id="138242" name="Slide Number Placeholder 4"/>
          <p:cNvSpPr txBox="1">
            <a:spLocks noGrp="1"/>
          </p:cNvSpPr>
          <p:nvPr/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- </a:t>
            </a:r>
            <a:fld id="{87BFCA27-CC47-48DF-B8D3-F56495551CD5}" type="slidenum">
              <a:rPr lang="en-US" sz="1200"/>
              <a:pPr algn="r"/>
              <a:t>19</a:t>
            </a:fld>
            <a:r>
              <a:rPr lang="en-US" sz="1200"/>
              <a:t> -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0" y="1295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244" name="TextBox 8"/>
          <p:cNvSpPr txBox="1">
            <a:spLocks noChangeArrowheads="1"/>
          </p:cNvSpPr>
          <p:nvPr/>
        </p:nvSpPr>
        <p:spPr bwMode="auto">
          <a:xfrm>
            <a:off x="0" y="1066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/>
              <a:t>% aumento de la PTF agregada si se reasignaran los recursos en forma  eficiente</a:t>
            </a:r>
            <a:endParaRPr lang="en-US" b="1"/>
          </a:p>
        </p:txBody>
      </p:sp>
      <p:sp>
        <p:nvSpPr>
          <p:cNvPr id="138245" name="Oval 6"/>
          <p:cNvSpPr>
            <a:spLocks noChangeArrowheads="1"/>
          </p:cNvSpPr>
          <p:nvPr/>
        </p:nvSpPr>
        <p:spPr bwMode="auto">
          <a:xfrm>
            <a:off x="5867400" y="2667000"/>
            <a:ext cx="762000" cy="3505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3"/>
          </a:xfrm>
        </p:spPr>
        <p:txBody>
          <a:bodyPr/>
          <a:lstStyle/>
          <a:p>
            <a:pPr eaLnBrk="1" hangingPunct="1"/>
            <a:r>
              <a:rPr lang="es-ES_tradnl" sz="2600" i="1" smtClean="0"/>
              <a:t>La región padece de bajo crecimiento crónico</a:t>
            </a:r>
            <a:endParaRPr lang="en-US" sz="2600" i="1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11BBDEE4-145E-41F2-8F1E-BDE05FD944BB}" type="slidenum">
              <a:rPr lang="en-US" smtClean="0"/>
              <a:pPr/>
              <a:t>2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/>
            <a:r>
              <a:rPr lang="es-ES_tradnl" sz="2400" i="1" smtClean="0"/>
              <a:t>Las oportunidades para mejorar la productividad vía reasignación son todavía mayores fuera de la manufactura</a:t>
            </a:r>
            <a:endParaRPr lang="en-US" sz="2400" i="1" smtClean="0"/>
          </a:p>
        </p:txBody>
      </p:sp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4D408292-8CE2-4CC0-99DC-231278ECFB19}" type="slidenum">
              <a:rPr lang="en-US" smtClean="0"/>
              <a:pPr/>
              <a:t>20</a:t>
            </a:fld>
            <a:r>
              <a:rPr lang="en-US" smtClean="0"/>
              <a:t> -</a:t>
            </a:r>
          </a:p>
        </p:txBody>
      </p:sp>
      <p:sp>
        <p:nvSpPr>
          <p:cNvPr id="139267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9906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269" name="TextBox 6"/>
          <p:cNvSpPr txBox="1">
            <a:spLocks noChangeArrowheads="1"/>
          </p:cNvSpPr>
          <p:nvPr/>
        </p:nvSpPr>
        <p:spPr bwMode="auto">
          <a:xfrm>
            <a:off x="381000" y="6400800"/>
            <a:ext cx="6503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/>
              <a:t>Fuente: Hsieh y Klenow, 2009 con datos Censo Económico, 2004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sz="2400" i="1" smtClean="0"/>
              <a:t>Datos sugieren que en Chile, las pequeñas empresas estarían restringidas en su crecimiento…</a:t>
            </a:r>
            <a:endParaRPr lang="en-US" i="1" smtClean="0"/>
          </a:p>
        </p:txBody>
      </p:sp>
      <p:sp>
        <p:nvSpPr>
          <p:cNvPr id="140290" name="Slide Number Placeholder 2"/>
          <p:cNvSpPr txBox="1">
            <a:spLocks noGrp="1"/>
          </p:cNvSpPr>
          <p:nvPr/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- </a:t>
            </a:r>
            <a:fld id="{552D7AA9-8F33-4D63-8569-1FE33CA87E94}" type="slidenum">
              <a:rPr lang="en-US" sz="1200"/>
              <a:pPr algn="r"/>
              <a:t>21</a:t>
            </a:fld>
            <a:r>
              <a:rPr lang="en-US" sz="1200"/>
              <a:t> -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762000"/>
          <a:ext cx="9144000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0292" name="Oval 5"/>
          <p:cNvSpPr>
            <a:spLocks noChangeArrowheads="1"/>
          </p:cNvSpPr>
          <p:nvPr/>
        </p:nvSpPr>
        <p:spPr bwMode="auto">
          <a:xfrm>
            <a:off x="1143000" y="2133600"/>
            <a:ext cx="838200" cy="3352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3"/>
          </a:xfrm>
        </p:spPr>
        <p:txBody>
          <a:bodyPr/>
          <a:lstStyle/>
          <a:p>
            <a:pPr eaLnBrk="1" hangingPunct="1"/>
            <a:r>
              <a:rPr lang="es-ES_tradnl" i="1" smtClean="0"/>
              <a:t>En definitiva… </a:t>
            </a:r>
            <a:endParaRPr lang="en-US" i="1" smtClean="0"/>
          </a:p>
        </p:txBody>
      </p:sp>
      <p:sp>
        <p:nvSpPr>
          <p:cNvPr id="1413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F299E6FE-86FD-47B4-9470-C6A6CF332C85}" type="slidenum">
              <a:rPr lang="en-US" smtClean="0"/>
              <a:pPr/>
              <a:t>22</a:t>
            </a:fld>
            <a:r>
              <a:rPr lang="en-US" smtClean="0"/>
              <a:t> -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0" cy="4648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  <a:defRPr/>
            </a:pPr>
            <a:endParaRPr lang="en-US" sz="2600" kern="0" dirty="0">
              <a:latin typeface="+mn-lt"/>
            </a:endParaRPr>
          </a:p>
        </p:txBody>
      </p:sp>
      <p:sp>
        <p:nvSpPr>
          <p:cNvPr id="141316" name="Content Placeholder 2"/>
          <p:cNvSpPr txBox="1">
            <a:spLocks/>
          </p:cNvSpPr>
          <p:nvPr/>
        </p:nvSpPr>
        <p:spPr bwMode="auto">
          <a:xfrm>
            <a:off x="6096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None/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r>
              <a:rPr lang="es-ES_tradnl" sz="2200"/>
              <a:t>Chile pierde productividad en relación a EEUU por:</a:t>
            </a:r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endParaRPr lang="es-ES_tradnl" sz="2200"/>
          </a:p>
          <a:p>
            <a:pPr marL="742950" lvl="1" indent="-28575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r>
              <a:rPr lang="es-ES_tradnl" sz="2200"/>
              <a:t>tener un sector servicios de tamaño creciente y de relativa baja productividad. </a:t>
            </a:r>
          </a:p>
          <a:p>
            <a:pPr marL="742950" lvl="1" indent="-28575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r>
              <a:rPr lang="es-ES_tradnl" sz="2200"/>
              <a:t>no tener suficientes empresas de productividad mediana y/o grande:</a:t>
            </a:r>
          </a:p>
          <a:p>
            <a:pPr marL="742950" lvl="1" indent="-28575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r>
              <a:rPr lang="es-ES_tradnl" sz="2200"/>
              <a:t> y por que aquellas empresas que son productivas no crecen lo suficiente.</a:t>
            </a:r>
          </a:p>
          <a:p>
            <a:pPr marL="742950" lvl="1" indent="-28575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None/>
            </a:pPr>
            <a:endParaRPr lang="es-ES_tradnl" sz="2200"/>
          </a:p>
          <a:p>
            <a:pPr marL="742950" lvl="1" indent="-28575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None/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None/>
            </a:pPr>
            <a:r>
              <a:rPr lang="es-ES_tradnl" sz="2200"/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None/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endParaRPr lang="es-ES_tradnl" sz="2200"/>
          </a:p>
          <a:p>
            <a:pPr marL="342900" indent="-342900">
              <a:spcBef>
                <a:spcPct val="20000"/>
              </a:spcBef>
              <a:buClr>
                <a:srgbClr val="0399CD"/>
              </a:buClr>
              <a:buFont typeface="Wingdings" pitchFamily="2" charset="2"/>
              <a:buChar char="§"/>
            </a:pPr>
            <a:endParaRPr lang="es-ES_tradnl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i="1" smtClean="0"/>
              <a:t>¿Qué hacer?</a:t>
            </a:r>
            <a:endParaRPr lang="en-US" i="1" smtClean="0"/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2800" b="0" smtClean="0"/>
              <a:t>¿Cómo fomentar ganancias en la productividad de las firmas en Chile y una mejor asignación de los recursos que permita a las empresas pequeñas crecer?</a:t>
            </a:r>
          </a:p>
          <a:p>
            <a:pPr eaLnBrk="1" hangingPunct="1"/>
            <a:endParaRPr lang="es-ES_tradnl" sz="2800" b="0" smtClean="0"/>
          </a:p>
          <a:p>
            <a:pPr eaLnBrk="1" hangingPunct="1"/>
            <a:r>
              <a:rPr lang="es-ES_tradnl" sz="2800" b="0" smtClean="0"/>
              <a:t>El estudio encuentra que, con las políticas económicas apropiadas, los gobiernos de América Latina  pueden hacer mucho por resolver el problema de productividad.</a:t>
            </a: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6A754896-6151-474B-930D-A0ECE330A80F}" type="slidenum">
              <a:rPr lang="en-US" smtClean="0"/>
              <a:pPr/>
              <a:t>23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s-ES_tradnl" sz="2800" i="1" smtClean="0"/>
              <a:t>El estudio identifica los siguientes factores como importantes causas de la baja y estancada productividad</a:t>
            </a:r>
            <a:endParaRPr lang="en-US" sz="2800" i="1" smtClean="0"/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s-ES_tradnl" sz="2200" b="0" smtClean="0">
                <a:solidFill>
                  <a:srgbClr val="CD0303"/>
                </a:solidFill>
              </a:rPr>
              <a:t>Altos costos de transporte</a:t>
            </a:r>
          </a:p>
          <a:p>
            <a:pPr eaLnBrk="1" hangingPunct="1"/>
            <a:r>
              <a:rPr lang="es-ES_tradnl" sz="2200" b="0" smtClean="0"/>
              <a:t>Mercados de crédito poco profundos (</a:t>
            </a:r>
            <a:r>
              <a:rPr lang="es-ES_tradnl" sz="2200" b="0" smtClean="0">
                <a:solidFill>
                  <a:srgbClr val="CD0303"/>
                </a:solidFill>
              </a:rPr>
              <a:t>SMEs</a:t>
            </a:r>
            <a:r>
              <a:rPr lang="es-ES_tradnl" sz="2200" b="0" smtClean="0"/>
              <a:t>)</a:t>
            </a:r>
          </a:p>
          <a:p>
            <a:pPr eaLnBrk="1" hangingPunct="1"/>
            <a:r>
              <a:rPr lang="es-ES_tradnl" sz="2200" b="0" smtClean="0"/>
              <a:t>Impuestos a empresas altos y complejos, acompañados por evasión ampliamente extendida</a:t>
            </a:r>
          </a:p>
          <a:p>
            <a:pPr eaLnBrk="1" hangingPunct="1"/>
            <a:r>
              <a:rPr lang="es-ES_tradnl" sz="2200" b="0" smtClean="0"/>
              <a:t>Políticas sociales bien intencionadas, pero mal diseñadas</a:t>
            </a:r>
          </a:p>
          <a:p>
            <a:pPr eaLnBrk="1" hangingPunct="1"/>
            <a:r>
              <a:rPr lang="es-ES_tradnl" sz="2200" b="0" smtClean="0">
                <a:solidFill>
                  <a:srgbClr val="CD0303"/>
                </a:solidFill>
              </a:rPr>
              <a:t>Insuficiente innovación, particularmente en pequeñas empresas. </a:t>
            </a:r>
          </a:p>
          <a:p>
            <a:pPr eaLnBrk="1" hangingPunct="1"/>
            <a:r>
              <a:rPr lang="es-ES_tradnl" sz="2200" b="0" smtClean="0">
                <a:solidFill>
                  <a:srgbClr val="CD0303"/>
                </a:solidFill>
              </a:rPr>
              <a:t>Problemas de coordinación</a:t>
            </a:r>
          </a:p>
          <a:p>
            <a:pPr eaLnBrk="1" hangingPunct="1"/>
            <a:r>
              <a:rPr lang="es-ES_tradnl" sz="2200" b="0" smtClean="0"/>
              <a:t>Una economía política difícil </a:t>
            </a:r>
            <a:endParaRPr lang="en-US" sz="2200" b="0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354D8DD8-0F8A-45FA-BC99-2BDBE728A67F}" type="slidenum">
              <a:rPr lang="en-US" smtClean="0"/>
              <a:pPr/>
              <a:t>24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Como operan?</a:t>
            </a:r>
            <a:endParaRPr lang="en-US" smtClean="0"/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CD0303"/>
                </a:solidFill>
              </a:rPr>
              <a:t>Altos costos de comerciar </a:t>
            </a:r>
          </a:p>
          <a:p>
            <a:pPr eaLnBrk="1" hangingPunct="1"/>
            <a:r>
              <a:rPr lang="es-ES_tradnl" smtClean="0"/>
              <a:t>Bajo crédito (</a:t>
            </a:r>
            <a:r>
              <a:rPr lang="es-ES_tradnl" smtClean="0">
                <a:solidFill>
                  <a:srgbClr val="CD0303"/>
                </a:solidFill>
              </a:rPr>
              <a:t>PYMEs)</a:t>
            </a:r>
          </a:p>
          <a:p>
            <a:pPr eaLnBrk="1" hangingPunct="1"/>
            <a:r>
              <a:rPr lang="es-ES_tradnl" smtClean="0"/>
              <a:t>Altos impuestos firmas</a:t>
            </a:r>
          </a:p>
          <a:p>
            <a:pPr eaLnBrk="1" hangingPunct="1"/>
            <a:r>
              <a:rPr lang="es-ES_tradnl" smtClean="0">
                <a:solidFill>
                  <a:srgbClr val="CD0303"/>
                </a:solidFill>
              </a:rPr>
              <a:t>Insuficiente innovación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>
                <a:solidFill>
                  <a:srgbClr val="CD0303"/>
                </a:solidFill>
              </a:rPr>
              <a:t>Altos</a:t>
            </a:r>
            <a:r>
              <a:rPr lang="es-ES_tradnl" smtClean="0"/>
              <a:t> </a:t>
            </a:r>
            <a:r>
              <a:rPr lang="es-ES_tradnl" smtClean="0">
                <a:solidFill>
                  <a:srgbClr val="CD0303"/>
                </a:solidFill>
              </a:rPr>
              <a:t>costos de comerciar</a:t>
            </a:r>
          </a:p>
          <a:p>
            <a:pPr eaLnBrk="1" hangingPunct="1"/>
            <a:r>
              <a:rPr lang="es-ES_tradnl" smtClean="0"/>
              <a:t>Regimenes fiscales simplificados</a:t>
            </a:r>
          </a:p>
          <a:p>
            <a:pPr eaLnBrk="1" hangingPunct="1"/>
            <a:r>
              <a:rPr lang="es-ES_tradnl" smtClean="0"/>
              <a:t>Evasion fiscal</a:t>
            </a:r>
          </a:p>
          <a:p>
            <a:pPr eaLnBrk="1" hangingPunct="1"/>
            <a:r>
              <a:rPr lang="es-ES_tradnl" smtClean="0"/>
              <a:t>Programas sociales para informales</a:t>
            </a:r>
          </a:p>
          <a:p>
            <a:pPr eaLnBrk="1" hangingPunct="1"/>
            <a:r>
              <a:rPr lang="es-ES_tradnl" smtClean="0"/>
              <a:t>Politicas para PYMES solo enfocadas en tamaño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DDDEB870-3835-4A3A-B32D-0ACB9E046DEA}" type="slidenum">
              <a:rPr lang="en-US" smtClean="0"/>
              <a:pPr/>
              <a:t>25</a:t>
            </a:fld>
            <a:r>
              <a:rPr lang="en-US" smtClean="0"/>
              <a:t> -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191000" y="1143000"/>
            <a:ext cx="228600" cy="1600200"/>
          </a:xfrm>
          <a:prstGeom prst="rightBrac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389" name="TextBox 5"/>
          <p:cNvSpPr txBox="1">
            <a:spLocks noChangeArrowheads="1"/>
          </p:cNvSpPr>
          <p:nvPr/>
        </p:nvSpPr>
        <p:spPr bwMode="auto">
          <a:xfrm>
            <a:off x="5257800" y="1371600"/>
            <a:ext cx="28908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Impiden que las empresas</a:t>
            </a:r>
          </a:p>
          <a:p>
            <a:r>
              <a:rPr lang="es-ES_tradnl"/>
              <a:t> productivas crezcan en tamaño, y/o las menos productivas crezcan en productividad 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48200" y="1828800"/>
            <a:ext cx="304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858000" y="3276600"/>
            <a:ext cx="228600" cy="1828800"/>
          </a:xfrm>
          <a:prstGeom prst="rightBrace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392" name="TextBox 13"/>
          <p:cNvSpPr txBox="1">
            <a:spLocks noChangeArrowheads="1"/>
          </p:cNvSpPr>
          <p:nvPr/>
        </p:nvSpPr>
        <p:spPr bwMode="auto">
          <a:xfrm>
            <a:off x="3276600" y="52578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Promueven la supervivencia y la expansión de las empresas menos productivas y menos dinámicas.</a:t>
            </a: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133600" y="54864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i="1" smtClean="0"/>
              <a:t>Altos costos de transporte operan como aranceles </a:t>
            </a:r>
            <a:endParaRPr lang="en-US" sz="2600" i="1" smtClean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ph idx="1"/>
          </p:nvPr>
        </p:nvGraphicFramePr>
        <p:xfrm>
          <a:off x="-152400" y="1028700"/>
          <a:ext cx="9296400" cy="4914900"/>
        </p:xfrm>
        <a:graphic>
          <a:graphicData uri="http://schemas.openxmlformats.org/presentationml/2006/ole">
            <p:oleObj spid="_x0000_s142339" name="Chart" r:id="rId3" imgW="11649075" imgH="58388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i="1" smtClean="0"/>
              <a:t>Que afectan a la productividad….</a:t>
            </a:r>
            <a:endParaRPr lang="en-US" sz="2600" i="1" smtClean="0"/>
          </a:p>
        </p:txBody>
      </p:sp>
      <p:pic>
        <p:nvPicPr>
          <p:cNvPr id="14745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44613"/>
            <a:ext cx="8229600" cy="416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Insuficiente innovación..</a:t>
            </a:r>
            <a:endParaRPr lang="en-US" smtClean="0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914400"/>
          <a:ext cx="9029700" cy="5765800"/>
        </p:xfrm>
        <a:graphic>
          <a:graphicData uri="http://schemas.openxmlformats.org/presentationml/2006/ole">
            <p:oleObj spid="_x0000_s163843" name="Chart" r:id="rId3" imgW="5886450" imgH="37623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1"/>
          <p:cNvSpPr txBox="1">
            <a:spLocks noGrp="1"/>
          </p:cNvSpPr>
          <p:nvPr/>
        </p:nvSpPr>
        <p:spPr bwMode="auto">
          <a:xfrm>
            <a:off x="6553200" y="66103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0DAE1E-C002-4137-B155-7250245F240D}" type="slidenum">
              <a:rPr lang="en-US" sz="1200"/>
              <a:pPr algn="r"/>
              <a:t>29</a:t>
            </a:fld>
            <a:endParaRPr lang="en-US" sz="1200"/>
          </a:p>
          <a:p>
            <a:pPr algn="r"/>
            <a:endParaRPr lang="en-US" sz="120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5344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974725" y="192088"/>
            <a:ext cx="702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 i="1">
                <a:solidFill>
                  <a:srgbClr val="0399CD"/>
                </a:solidFill>
              </a:rPr>
              <a:t>…y poca capacitación de la mano de obra</a:t>
            </a:r>
            <a:endParaRPr lang="en-US" sz="2400" b="1" i="1">
              <a:solidFill>
                <a:srgbClr val="0399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639763"/>
          </a:xfrm>
        </p:spPr>
        <p:txBody>
          <a:bodyPr/>
          <a:lstStyle/>
          <a:p>
            <a:pPr eaLnBrk="1" hangingPunct="1"/>
            <a:r>
              <a:rPr lang="es-ES" sz="2400" i="1" smtClean="0"/>
              <a:t>¿Qué hay detrás del pobre desempeño económico de la región?</a:t>
            </a:r>
            <a:endParaRPr lang="en-US" sz="2400" i="1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458200" cy="5105400"/>
          </a:xfrm>
        </p:spPr>
        <p:txBody>
          <a:bodyPr/>
          <a:lstStyle/>
          <a:p>
            <a:pPr eaLnBrk="1" hangingPunct="1"/>
            <a:r>
              <a:rPr lang="es-AR" sz="2100" b="0" smtClean="0"/>
              <a:t>El estudio rompe con la noción de que el crecimiento de la región se debe a una insuficiente inversión.</a:t>
            </a:r>
          </a:p>
          <a:p>
            <a:pPr eaLnBrk="1" hangingPunct="1"/>
            <a:endParaRPr lang="es-AR" sz="2100" b="0" smtClean="0"/>
          </a:p>
          <a:p>
            <a:pPr eaLnBrk="1" hangingPunct="1"/>
            <a:r>
              <a:rPr lang="es-AR" sz="2100" b="0" smtClean="0"/>
              <a:t>La región sufre de un lento crecimiento crónico porque no está utilizando los recursos productivos existentes de manera eficiente </a:t>
            </a:r>
          </a:p>
          <a:p>
            <a:pPr eaLnBrk="1" hangingPunct="1"/>
            <a:endParaRPr lang="es-AR" sz="2100" b="0" smtClean="0"/>
          </a:p>
          <a:p>
            <a:pPr eaLnBrk="1" hangingPunct="1"/>
            <a:r>
              <a:rPr lang="es-AR" sz="2100" b="0" smtClean="0"/>
              <a:t>América Latina y el Caribe sufren de bajo crecimiento de la productividad (PTF)</a:t>
            </a:r>
          </a:p>
          <a:p>
            <a:pPr eaLnBrk="1" hangingPunct="1"/>
            <a:endParaRPr lang="es-AR" sz="2100" b="0" smtClean="0"/>
          </a:p>
          <a:p>
            <a:pPr eaLnBrk="1" hangingPunct="1"/>
            <a:r>
              <a:rPr lang="es-AR" sz="2100" b="0" smtClean="0"/>
              <a:t>La región puede acelerar su crecimiento económico y cerrar la brecha de ingresos per cápita respecto a las naciones industrializadas, con políticas que promuevan mejores maneras de utilizar los recursos existentes en la economía </a:t>
            </a:r>
            <a:endParaRPr lang="es-AR" sz="2100" b="0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58C8F16C-BE6C-4831-88C4-E612CB3CF3DB}" type="slidenum">
              <a:rPr lang="en-US" smtClean="0"/>
              <a:pPr/>
              <a:t>3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i="1" smtClean="0"/>
              <a:t>Como mejorar la productividad en Chile</a:t>
            </a:r>
            <a:endParaRPr lang="en-US" i="1" smtClean="0"/>
          </a:p>
        </p:txBody>
      </p:sp>
      <p:sp>
        <p:nvSpPr>
          <p:cNvPr id="165890" name="Content Placeholder 2"/>
          <p:cNvSpPr>
            <a:spLocks noGrp="1"/>
          </p:cNvSpPr>
          <p:nvPr>
            <p:ph idx="4294967295"/>
          </p:nvPr>
        </p:nvSpPr>
        <p:spPr>
          <a:xfrm>
            <a:off x="173038" y="1143000"/>
            <a:ext cx="8763000" cy="4648200"/>
          </a:xfrm>
        </p:spPr>
        <p:txBody>
          <a:bodyPr/>
          <a:lstStyle/>
          <a:p>
            <a:pPr eaLnBrk="1" hangingPunct="1"/>
            <a:r>
              <a:rPr lang="es-ES_tradnl" sz="2400" i="1" smtClean="0"/>
              <a:t>Mejorando la eficiencia del sector transporte, la gerencia de puertos y aeropuertos y mejorando la infraestructura</a:t>
            </a:r>
          </a:p>
          <a:p>
            <a:pPr eaLnBrk="1" hangingPunct="1"/>
            <a:r>
              <a:rPr lang="es-ES_tradnl" sz="2400" i="1" smtClean="0"/>
              <a:t>Promoviendo condiciones que permitan profundizar el mercado de crédito para PYMEs</a:t>
            </a:r>
          </a:p>
          <a:p>
            <a:pPr eaLnBrk="1" hangingPunct="1"/>
            <a:r>
              <a:rPr lang="es-ES_tradnl" sz="2400" i="1" smtClean="0"/>
              <a:t>Favoreciendo más vínculos entre la innovación que se hace en las universidades y las empresas. </a:t>
            </a:r>
          </a:p>
          <a:p>
            <a:pPr eaLnBrk="1" hangingPunct="1"/>
            <a:r>
              <a:rPr lang="es-ES_tradnl" sz="2400" i="1" smtClean="0"/>
              <a:t>Con mejoras en el sistema de capacitación</a:t>
            </a:r>
          </a:p>
          <a:p>
            <a:pPr eaLnBrk="1" hangingPunct="1"/>
            <a:r>
              <a:rPr lang="es-ES_tradnl" sz="2400" i="1" smtClean="0"/>
              <a:t>Con políticas industriales (PDP) comedidas pero proactivas. </a:t>
            </a:r>
          </a:p>
          <a:p>
            <a:pPr eaLnBrk="1" hangingPunct="1"/>
            <a:r>
              <a:rPr lang="es-ES_tradnl" sz="2400" i="1" smtClean="0"/>
              <a:t>Poniendo la productividad como un objetivo central de la política pública.</a:t>
            </a:r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>
              <a:buFont typeface="Wingdings" pitchFamily="2" charset="2"/>
              <a:buNone/>
            </a:pPr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/>
            <a:endParaRPr lang="es-ES_tradnl" sz="2400" i="1" smtClean="0"/>
          </a:p>
          <a:p>
            <a:pPr eaLnBrk="1" hangingPunct="1">
              <a:buFont typeface="Wingdings" pitchFamily="2" charset="2"/>
              <a:buNone/>
            </a:pPr>
            <a:endParaRPr lang="en-US" b="0" smtClean="0"/>
          </a:p>
        </p:txBody>
      </p:sp>
      <p:sp>
        <p:nvSpPr>
          <p:cNvPr id="165891" name="Slide Number Placeholder 3"/>
          <p:cNvSpPr txBox="1">
            <a:spLocks noGrp="1"/>
          </p:cNvSpPr>
          <p:nvPr/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- </a:t>
            </a:r>
            <a:fld id="{337FD8B4-F631-459B-83D8-B7AB4D32AA6D}" type="slidenum">
              <a:rPr lang="en-US" sz="1200"/>
              <a:pPr algn="r"/>
              <a:t>30</a:t>
            </a:fld>
            <a:r>
              <a:rPr lang="en-US" sz="120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AR" smtClean="0"/>
              <a:t>Conclusión</a:t>
            </a:r>
            <a:endParaRPr lang="en-US" smtClean="0"/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648200"/>
          </a:xfrm>
        </p:spPr>
        <p:txBody>
          <a:bodyPr/>
          <a:lstStyle/>
          <a:p>
            <a:pPr eaLnBrk="1" hangingPunct="1"/>
            <a:r>
              <a:rPr lang="es-AR" sz="2300" b="0" smtClean="0"/>
              <a:t>Productividad debe ser la piedra angular de las políticas económicas en los próximos años para alcanzar desarrollo.</a:t>
            </a:r>
          </a:p>
          <a:p>
            <a:pPr eaLnBrk="1" hangingPunct="1">
              <a:buFont typeface="Wingdings" pitchFamily="2" charset="2"/>
              <a:buNone/>
            </a:pPr>
            <a:endParaRPr lang="en-US" sz="2300" b="0" smtClean="0"/>
          </a:p>
          <a:p>
            <a:pPr eaLnBrk="1" hangingPunct="1"/>
            <a:r>
              <a:rPr lang="es-AR" sz="2300" b="0" smtClean="0"/>
              <a:t>No se trata solo de competitividad, sino de mejorar la productividad en la economía entera y en particular en el sector servicios.</a:t>
            </a:r>
          </a:p>
          <a:p>
            <a:pPr eaLnBrk="1" hangingPunct="1"/>
            <a:endParaRPr lang="en-US" sz="2300" b="0" smtClean="0"/>
          </a:p>
          <a:p>
            <a:pPr eaLnBrk="1" hangingPunct="1"/>
            <a:r>
              <a:rPr lang="es-AR" sz="2300" b="0" smtClean="0"/>
              <a:t>Necesidad de seguir promoviendo la agenda de reformas: que bajen los costos de comerciar, mejoren crédito a PYMES,  fomenten un mayor grado de innovación y capacitación y permitan avanzar diversificación económica. </a:t>
            </a:r>
            <a:endParaRPr lang="en-US" sz="2300" b="0" smtClean="0"/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06ACC8F8-3531-4D2E-B954-50EDC21CF748}" type="slidenum">
              <a:rPr lang="en-US" smtClean="0"/>
              <a:pPr/>
              <a:t>31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9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9" descr="fontfinal_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9800"/>
            <a:ext cx="5562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23" descr="logofinal power point_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451100"/>
            <a:ext cx="4343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2400" i="1" smtClean="0"/>
              <a:t>Pérdidas en productividad relativa causan pérdidas en el PIB per cápita relativo</a:t>
            </a:r>
            <a:endParaRPr lang="en-US" sz="2400" i="1" smtClean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8AD6481D-8573-44C1-80D2-FEBE551954DA}" type="slidenum">
              <a:rPr lang="en-US" smtClean="0"/>
              <a:pPr/>
              <a:t>4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600" i="1" smtClean="0"/>
              <a:t>Chile por el contrario, gana en productividad…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36538" y="1860550"/>
          <a:ext cx="8923337" cy="3641725"/>
        </p:xfrm>
        <a:graphic>
          <a:graphicData uri="http://schemas.openxmlformats.org/presentationml/2006/ole">
            <p:oleObj spid="_x0000_s100355" name="Chart" r:id="rId3" imgW="9134475" imgH="37338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i="1" smtClean="0"/>
              <a:t>Chile por el contrario, gana en productividad…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ph idx="1"/>
          </p:nvPr>
        </p:nvGraphicFramePr>
        <p:xfrm>
          <a:off x="236538" y="1860550"/>
          <a:ext cx="8923337" cy="3641725"/>
        </p:xfrm>
        <a:graphic>
          <a:graphicData uri="http://schemas.openxmlformats.org/presentationml/2006/ole">
            <p:oleObj spid="_x0000_s67587" name="Chart" r:id="rId3" imgW="9134475" imgH="3733800" progId="Excel.Chart.8">
              <p:embed/>
            </p:oleObj>
          </a:graphicData>
        </a:graphic>
      </p:graphicFrame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6172200" y="1752600"/>
            <a:ext cx="1905000" cy="11430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96000" y="1447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5546725" y="1103313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Periodo de desaceleraci</a:t>
            </a:r>
            <a:r>
              <a:rPr lang="es-ES_tradnl" b="1" i="1"/>
              <a:t>ón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6477000" cy="76200"/>
          </a:xfrm>
        </p:spPr>
        <p:txBody>
          <a:bodyPr/>
          <a:lstStyle/>
          <a:p>
            <a:pPr eaLnBrk="1" hangingPunct="1"/>
            <a:r>
              <a:rPr lang="es-AR" sz="1200" smtClean="0">
                <a:solidFill>
                  <a:schemeClr val="tx1"/>
                </a:solidFill>
              </a:rPr>
              <a:t>Países en los que la productividad creció</a:t>
            </a:r>
            <a:r>
              <a:rPr lang="es-ES_tradnl" sz="1200" smtClean="0">
                <a:solidFill>
                  <a:schemeClr val="tx1"/>
                </a:solidFill>
              </a:rPr>
              <a:t> en relación </a:t>
            </a:r>
            <a:r>
              <a:rPr lang="es-AR" sz="1200" smtClean="0">
                <a:solidFill>
                  <a:schemeClr val="tx1"/>
                </a:solidFill>
              </a:rPr>
              <a:t>a Estados Unidos (1960-2005)</a:t>
            </a:r>
            <a:endParaRPr lang="en-US" sz="1200" smtClean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9196731B-A552-42D2-8BA7-048EF5252DDE}" type="slidenum">
              <a:rPr lang="en-US" smtClean="0"/>
              <a:pPr/>
              <a:t>7</a:t>
            </a:fld>
            <a:r>
              <a:rPr lang="en-US" smtClean="0"/>
              <a:t> -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0" y="268288"/>
            <a:ext cx="971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66CC"/>
                </a:solidFill>
              </a:rPr>
              <a:t>Chile, único país de LatAm que gan</a:t>
            </a:r>
            <a:r>
              <a:rPr lang="es-ES_tradnl" sz="2400" b="1" i="1">
                <a:solidFill>
                  <a:srgbClr val="0066CC"/>
                </a:solidFill>
              </a:rPr>
              <a:t>ó en PTF en </a:t>
            </a:r>
          </a:p>
          <a:p>
            <a:r>
              <a:rPr lang="es-ES_tradnl" sz="2400" b="1" i="1">
                <a:solidFill>
                  <a:srgbClr val="0066CC"/>
                </a:solidFill>
              </a:rPr>
              <a:t>relación a EEUU, pero por detrás de China, Japón, Corea o Italia…</a:t>
            </a:r>
            <a:endParaRPr lang="en-US" sz="2400" b="1" i="1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39763"/>
          </a:xfrm>
        </p:spPr>
        <p:txBody>
          <a:bodyPr/>
          <a:lstStyle/>
          <a:p>
            <a:pPr eaLnBrk="1" hangingPunct="1"/>
            <a:r>
              <a:rPr lang="es-AR" i="1" smtClean="0"/>
              <a:t>¿Cuál es el costo de la baja productividad? </a:t>
            </a:r>
            <a:endParaRPr lang="en-US" i="1" smtClean="0"/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648200"/>
          </a:xfrm>
        </p:spPr>
        <p:txBody>
          <a:bodyPr/>
          <a:lstStyle/>
          <a:p>
            <a:pPr eaLnBrk="1" hangingPunct="1"/>
            <a:r>
              <a:rPr lang="es-AR" sz="2400" b="0" smtClean="0"/>
              <a:t>La productividad está estrechamente relacionada con el ingreso per cápita </a:t>
            </a:r>
          </a:p>
          <a:p>
            <a:pPr eaLnBrk="1" hangingPunct="1"/>
            <a:endParaRPr lang="es-AR" sz="2400" b="0" smtClean="0"/>
          </a:p>
          <a:p>
            <a:pPr eaLnBrk="1" hangingPunct="1"/>
            <a:r>
              <a:rPr lang="es-AR" sz="2400" b="0" smtClean="0"/>
              <a:t>En Chile, el ingreso per capita crecer</a:t>
            </a:r>
            <a:r>
              <a:rPr lang="es-ES_tradnl" sz="2400" b="0" smtClean="0"/>
              <a:t>ía</a:t>
            </a:r>
            <a:r>
              <a:rPr lang="es-AR" sz="2400" b="0" smtClean="0"/>
              <a:t> en un 1/3 si se cerrara la brecha de productividad con USA…</a:t>
            </a:r>
          </a:p>
          <a:p>
            <a:pPr eaLnBrk="1" hangingPunct="1"/>
            <a:endParaRPr lang="es-AR" sz="2400" b="0" smtClean="0"/>
          </a:p>
          <a:p>
            <a:pPr eaLnBrk="1" hangingPunct="1"/>
            <a:r>
              <a:rPr lang="es-AR" sz="2400" b="0" smtClean="0"/>
              <a:t>…lo cual motivaría un incremento de la inversión y educación en capital humano, que podría ser suficiente para cerrar la brecha de ingreso. </a:t>
            </a:r>
          </a:p>
          <a:p>
            <a:pPr eaLnBrk="1" hangingPunct="1"/>
            <a:endParaRPr lang="en-US" sz="2400" b="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- </a:t>
            </a:r>
            <a:fld id="{9AE305D9-5C2F-4402-B7AC-888AF799CE40}" type="slidenum">
              <a:rPr lang="en-US" smtClean="0"/>
              <a:pPr/>
              <a:t>8</a:t>
            </a:fld>
            <a:r>
              <a:rPr lang="en-US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eaLnBrk="1" hangingPunct="1"/>
            <a:r>
              <a:rPr lang="es-ES_tradnl" smtClean="0"/>
              <a:t>Productividad agregada no es más que el promedio ponderado de la productividad de los distintos sectores y distintas empresas</a:t>
            </a:r>
          </a:p>
          <a:p>
            <a:pPr eaLnBrk="1" hangingPunct="1"/>
            <a:r>
              <a:rPr lang="es-ES_tradnl" smtClean="0"/>
              <a:t>En la medida que sectores de gran peso económico tengan un mal desempeño de la productividad, el agregado se resentirá. </a:t>
            </a:r>
          </a:p>
          <a:p>
            <a:pPr eaLnBrk="1" hangingPunct="1"/>
            <a:r>
              <a:rPr lang="es-ES_tradnl" smtClean="0"/>
              <a:t>En la medida que una mayoría de empresas tengan baja productividad, el promedio baja, aun si hay empresas muy productivas.</a:t>
            </a:r>
          </a:p>
          <a:p>
            <a:pPr eaLnBrk="1" hangingPunct="1">
              <a:buFont typeface="Wingdings" pitchFamily="2" charset="2"/>
              <a:buNone/>
            </a:pPr>
            <a:endParaRPr lang="es-ES_tradnl" smtClean="0"/>
          </a:p>
          <a:p>
            <a:pPr eaLnBrk="1" hangingPunct="1"/>
            <a:r>
              <a:rPr lang="es-ES_tradnl" smtClean="0"/>
              <a:t> Si  las empresas productivas no pueden crecer o las poco productivas  son grandes, el promedio se resiente.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Este estudio descubre gran heterogeneidad entre firmas y sectores y problemas en la asignación de recursos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>
              <a:buFont typeface="Wingdings" pitchFamily="2" charset="2"/>
              <a:buNone/>
            </a:pPr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  <p:sp>
        <p:nvSpPr>
          <p:cNvPr id="104450" name="Slide Number Placeholder 3"/>
          <p:cNvSpPr txBox="1">
            <a:spLocks noGrp="1"/>
          </p:cNvSpPr>
          <p:nvPr/>
        </p:nvSpPr>
        <p:spPr bwMode="auto">
          <a:xfrm>
            <a:off x="6477000" y="6610350"/>
            <a:ext cx="2362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/>
              <a:t>- </a:t>
            </a:r>
            <a:fld id="{BF0C4FD1-202D-4C0A-81E7-F9E91D93E838}" type="slidenum">
              <a:rPr lang="en-US" sz="1200"/>
              <a:pPr algn="r"/>
              <a:t>9</a:t>
            </a:fld>
            <a:r>
              <a:rPr lang="en-US" sz="1200"/>
              <a:t> -</a:t>
            </a:r>
          </a:p>
        </p:txBody>
      </p:sp>
      <p:sp>
        <p:nvSpPr>
          <p:cNvPr id="104451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i="1" smtClean="0"/>
              <a:t>¿Qué hay detrás de la productividad agregada?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s">
  <a:themeElements>
    <a:clrScheme name="template_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ESPAÑOL">
  <a:themeElements>
    <a:clrScheme name="TEMPLATE_ESPAÑ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SPAÑOL">
      <a:majorFont>
        <a:latin typeface="Unit-Bold"/>
        <a:ea typeface=""/>
        <a:cs typeface=""/>
      </a:majorFont>
      <a:minorFont>
        <a:latin typeface="Unit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SPAÑ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PAÑ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PAÑ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PAÑ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PAÑ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SPAÑ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SPAÑ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_ESPAÑO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7153</TotalTime>
  <Words>1162</Words>
  <Application>Microsoft Office PowerPoint</Application>
  <PresentationFormat>On-screen Show (4:3)</PresentationFormat>
  <Paragraphs>157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Wingdings</vt:lpstr>
      <vt:lpstr>Unit-Bold</vt:lpstr>
      <vt:lpstr>Unit-Regular</vt:lpstr>
      <vt:lpstr>Cambria</vt:lpstr>
      <vt:lpstr>template_es</vt:lpstr>
      <vt:lpstr>TEMPLATE_ESPAÑOL</vt:lpstr>
      <vt:lpstr>template_es</vt:lpstr>
      <vt:lpstr>TEMPLATE_ESPAÑOL</vt:lpstr>
      <vt:lpstr>Chart</vt:lpstr>
      <vt:lpstr>Microsoft Excel Chart</vt:lpstr>
      <vt:lpstr>Slide 1</vt:lpstr>
      <vt:lpstr>La región padece de bajo crecimiento crónico</vt:lpstr>
      <vt:lpstr>¿Qué hay detrás del pobre desempeño económico de la región?</vt:lpstr>
      <vt:lpstr>Pérdidas en productividad relativa causan pérdidas en el PIB per cápita relativo</vt:lpstr>
      <vt:lpstr>Chile por el contrario, gana en productividad…</vt:lpstr>
      <vt:lpstr>Chile por el contrario, gana en productividad…</vt:lpstr>
      <vt:lpstr>Países en los que la productividad creció en relación a Estados Unidos (1960-2005)</vt:lpstr>
      <vt:lpstr>¿Cuál es el costo de la baja productividad? </vt:lpstr>
      <vt:lpstr>¿Qué hay detrás de la productividad agregada?</vt:lpstr>
      <vt:lpstr>¿Dónde está el problema?</vt:lpstr>
      <vt:lpstr>Las brechas de productividad son mayores y crecientes en el sector de servicios…</vt:lpstr>
      <vt:lpstr>Dado el creciente peso de los servicios, éstos están siendo un lastre para el crecimiento de la productividad agregada  </vt:lpstr>
      <vt:lpstr>En LatAm, el crecimiento de la productividad agregada sería el doble si la productividad en los servicios creciera como en el Este Asiático…</vt:lpstr>
      <vt:lpstr>¿Qué significa esto para la política?</vt:lpstr>
      <vt:lpstr>Muchas firmas de pequeño tamaño y baja productividad…</vt:lpstr>
      <vt:lpstr>Exceso de firmas pequeñas de baja productividad…aunque menos en Chile</vt:lpstr>
      <vt:lpstr>La productividad tiende a ser mayor en empresas más grandes</vt:lpstr>
      <vt:lpstr>Gran heterogeneidad productiva al interior de los sectores (4 dígitos).  </vt:lpstr>
      <vt:lpstr>Deficiente asignación de recursos… </vt:lpstr>
      <vt:lpstr>Las oportunidades para mejorar la productividad vía reasignación son todavía mayores fuera de la manufactura</vt:lpstr>
      <vt:lpstr>Datos sugieren que en Chile, las pequeñas empresas estarían restringidas en su crecimiento…</vt:lpstr>
      <vt:lpstr>En definitiva… </vt:lpstr>
      <vt:lpstr>¿Qué hacer?</vt:lpstr>
      <vt:lpstr>El estudio identifica los siguientes factores como importantes causas de la baja y estancada productividad</vt:lpstr>
      <vt:lpstr>Como operan?</vt:lpstr>
      <vt:lpstr>Altos costos de transporte operan como aranceles </vt:lpstr>
      <vt:lpstr>Que afectan a la productividad….</vt:lpstr>
      <vt:lpstr>Insuficiente innovación..</vt:lpstr>
      <vt:lpstr>Slide 29</vt:lpstr>
      <vt:lpstr>Como mejorar la productividad en Chile</vt:lpstr>
      <vt:lpstr>Conclusión</vt:lpstr>
      <vt:lpstr>Slide 32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agregar título</dc:title>
  <dc:creator>David Javier Vega</dc:creator>
  <cp:lastModifiedBy>Inter-American Development Bank</cp:lastModifiedBy>
  <cp:revision>162</cp:revision>
  <dcterms:created xsi:type="dcterms:W3CDTF">2009-07-28T21:07:24Z</dcterms:created>
  <dcterms:modified xsi:type="dcterms:W3CDTF">2010-06-15T12:15:05Z</dcterms:modified>
</cp:coreProperties>
</file>