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312" r:id="rId4"/>
    <p:sldId id="294" r:id="rId5"/>
    <p:sldId id="295" r:id="rId6"/>
    <p:sldId id="299" r:id="rId7"/>
    <p:sldId id="301" r:id="rId8"/>
    <p:sldId id="302" r:id="rId9"/>
    <p:sldId id="303" r:id="rId10"/>
    <p:sldId id="304" r:id="rId11"/>
    <p:sldId id="305" r:id="rId12"/>
    <p:sldId id="315" r:id="rId13"/>
    <p:sldId id="318" r:id="rId14"/>
    <p:sldId id="320" r:id="rId15"/>
    <p:sldId id="316" r:id="rId16"/>
    <p:sldId id="319" r:id="rId17"/>
    <p:sldId id="313" r:id="rId18"/>
    <p:sldId id="278" r:id="rId19"/>
    <p:sldId id="308" r:id="rId20"/>
    <p:sldId id="314" r:id="rId21"/>
    <p:sldId id="279" r:id="rId22"/>
    <p:sldId id="321" r:id="rId23"/>
    <p:sldId id="322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FF66"/>
    <a:srgbClr val="FF9900"/>
    <a:srgbClr val="00FFFF"/>
    <a:srgbClr val="FFCCFF"/>
    <a:srgbClr val="FFFF00"/>
    <a:srgbClr val="FFFF66"/>
    <a:srgbClr val="FFFF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03" autoAdjust="0"/>
    <p:restoredTop sz="95991" autoAdjust="0"/>
  </p:normalViewPr>
  <p:slideViewPr>
    <p:cSldViewPr snapToGrid="0">
      <p:cViewPr varScale="1">
        <p:scale>
          <a:sx n="68" d="100"/>
          <a:sy n="68" d="100"/>
        </p:scale>
        <p:origin x="-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7" Type="http://schemas.openxmlformats.org/officeDocument/2006/relationships/slide" Target="slides/slide19.xml"/><Relationship Id="rId2" Type="http://schemas.openxmlformats.org/officeDocument/2006/relationships/slide" Target="slides/slide10.xml"/><Relationship Id="rId1" Type="http://schemas.openxmlformats.org/officeDocument/2006/relationships/slide" Target="slides/slide9.xml"/><Relationship Id="rId6" Type="http://schemas.openxmlformats.org/officeDocument/2006/relationships/slide" Target="slides/slide18.xml"/><Relationship Id="rId5" Type="http://schemas.openxmlformats.org/officeDocument/2006/relationships/slide" Target="slides/slide15.xml"/><Relationship Id="rId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45ACB32E-0E91-400B-A5D1-821499AEE7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C9833-EC23-49FA-8873-C54F77BEF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637D-AC07-4D8E-AF6E-3359F52025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18834-0A86-442B-B635-E9D896423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D45749-7B17-47A9-8EB3-3DBFA683D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29A4B-CFFE-428E-AE10-8B5DFF2DA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80D0C-4F89-4A13-9FF6-A2B81E226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0ED2-4378-4CC8-8F4E-6F487EB02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232D-B7B1-4FEA-86C3-899B8B2B3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8E0B-9DA2-4D4A-9106-5FB1FD02F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6F7DD-EDA8-4907-900C-2DF4DB918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47094-2EFE-45D5-85F3-631489711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20846-2963-47FE-8D98-527AA381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fld id="{DC31F061-2F7E-4B98-85E0-92067C8BFD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298450"/>
            <a:ext cx="7908925" cy="3614738"/>
          </a:xfrm>
        </p:spPr>
        <p:txBody>
          <a:bodyPr/>
          <a:lstStyle/>
          <a:p>
            <a:r>
              <a:rPr lang="es-ES_tradnl" sz="4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</a:t>
            </a:r>
            <a:r>
              <a:rPr lang="es-ES_tradnl" sz="5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Perspectiva</a:t>
            </a:r>
            <a:r>
              <a:rPr lang="es-ES_tradnl" sz="4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los Ciclos de Vida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5100638"/>
            <a:ext cx="7280275" cy="1270000"/>
          </a:xfrm>
        </p:spPr>
        <p:txBody>
          <a:bodyPr/>
          <a:lstStyle/>
          <a:p>
            <a:r>
              <a:rPr lang="es-ES_tradnl" b="1">
                <a:solidFill>
                  <a:srgbClr val="00FFFF"/>
                </a:solidFill>
              </a:rPr>
              <a:t>Wanda Engel</a:t>
            </a:r>
          </a:p>
          <a:p>
            <a:r>
              <a:rPr lang="es-ES_tradnl" sz="2400" b="1">
                <a:solidFill>
                  <a:srgbClr val="00FFFF"/>
                </a:solidFill>
              </a:rPr>
              <a:t>Unidad de Pobreza y Desigualdad</a:t>
            </a:r>
          </a:p>
          <a:p>
            <a:r>
              <a:rPr lang="es-ES_tradnl" sz="2400" b="1">
                <a:solidFill>
                  <a:srgbClr val="00FFFF"/>
                </a:solidFill>
              </a:rPr>
              <a:t>Banco Interamericano de Desarrollo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0055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130675" y="3975100"/>
          <a:ext cx="914400" cy="955675"/>
        </p:xfrm>
        <a:graphic>
          <a:graphicData uri="http://schemas.openxmlformats.org/presentationml/2006/ole">
            <p:oleObj spid="_x0000_s2052" name="Picture" r:id="rId3" imgW="621720" imgH="6559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05738" cy="727075"/>
          </a:xfrm>
        </p:spPr>
        <p:txBody>
          <a:bodyPr/>
          <a:lstStyle/>
          <a:p>
            <a:r>
              <a:rPr lang="es-ES_tradnl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ADULTOS</a:t>
            </a:r>
          </a:p>
        </p:txBody>
      </p:sp>
      <p:graphicFrame>
        <p:nvGraphicFramePr>
          <p:cNvPr id="63546" name="Group 58"/>
          <p:cNvGraphicFramePr>
            <a:graphicFrameLocks noGrp="1"/>
          </p:cNvGraphicFramePr>
          <p:nvPr>
            <p:ph type="body" idx="1"/>
          </p:nvPr>
        </p:nvGraphicFramePr>
        <p:xfrm>
          <a:off x="685800" y="631825"/>
          <a:ext cx="7772400" cy="6035675"/>
        </p:xfrm>
        <a:graphic>
          <a:graphicData uri="http://schemas.openxmlformats.org/drawingml/2006/table">
            <a:tbl>
              <a:tblPr/>
              <a:tblGrid>
                <a:gridCol w="1358900"/>
                <a:gridCol w="1114425"/>
                <a:gridCol w="5299075"/>
              </a:tblGrid>
              <a:tr h="1512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Económico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Capacitación Profesional       Accesoria técnica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Micro-crédito        Apoyo a la comercialización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Organización de cooperativas y microempresas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Desburocratización del proceso de formalización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Incentivo a la participación en organizaciones sociales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 Apoyo a manutención de los vínculos familiares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Humano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Des/Cul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Acceso a bienes culturales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Incentivos a producciones culturales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Educ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Educación suplementaria (alfabetización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Salud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Agentes comunitarios de Salud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Salud Reproductiva    Salud mental  Drogadicción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Protección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Servicio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Documentación         Población de la calle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Mejoras habitacionales      Farmacia popular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Seguros   Beneficios emergenciales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200025"/>
            <a:ext cx="7904162" cy="528638"/>
          </a:xfrm>
        </p:spPr>
        <p:txBody>
          <a:bodyPr/>
          <a:lstStyle/>
          <a:p>
            <a:r>
              <a:rPr lang="en-US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ADULTOS MAYORES</a:t>
            </a:r>
          </a:p>
        </p:txBody>
      </p:sp>
      <p:graphicFrame>
        <p:nvGraphicFramePr>
          <p:cNvPr id="64557" name="Group 45"/>
          <p:cNvGraphicFramePr>
            <a:graphicFrameLocks noGrp="1"/>
          </p:cNvGraphicFramePr>
          <p:nvPr>
            <p:ph type="body" idx="1"/>
          </p:nvPr>
        </p:nvGraphicFramePr>
        <p:xfrm>
          <a:off x="768350" y="1063625"/>
          <a:ext cx="7772400" cy="4697413"/>
        </p:xfrm>
        <a:graphic>
          <a:graphicData uri="http://schemas.openxmlformats.org/drawingml/2006/table">
            <a:tbl>
              <a:tblPr/>
              <a:tblGrid>
                <a:gridCol w="1358900"/>
                <a:gridCol w="1114425"/>
                <a:gridCol w="5299075"/>
              </a:tblGrid>
              <a:tr h="665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Económico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Beneficios de seguridad (contributivos)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 Acceso a mercado laboral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Centros de Convivencia           Voluntariado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Apoyo a las organizaciones de retirados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Humano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Des/Cul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Acceso a bienes culturales       Deportes para mayores        Apoyo a la producción cultural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Educ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Educación suplementaria ( Alfabetización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Salud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Atención domiciliar (cuidadores de mayores)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Servicios de rehabilitación       Farmacia popular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Protección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Servicio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Casas Día        Republicas         Atención asilar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Beneficios non contributivos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78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_tradnl" sz="28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800" b="1">
                <a:solidFill>
                  <a:srgbClr val="FFFF7D"/>
                </a:solidFill>
              </a:rPr>
              <a:t>Creación de un sistema unificado de datos sobre la oferta  (Registro Único de Servicios ) y sobre la demanda (Registro Único de Familias Pobres ).</a:t>
            </a:r>
          </a:p>
          <a:p>
            <a:pPr>
              <a:lnSpc>
                <a:spcPct val="90000"/>
              </a:lnSpc>
            </a:pPr>
            <a:endParaRPr lang="es-ES_tradnl" sz="28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800" b="1">
                <a:solidFill>
                  <a:srgbClr val="FFFF7D"/>
                </a:solidFill>
              </a:rPr>
              <a:t>Implantación de un sistema unificado de monitoreo y evaluación .</a:t>
            </a:r>
          </a:p>
          <a:p>
            <a:pPr>
              <a:lnSpc>
                <a:spcPct val="90000"/>
              </a:lnSpc>
            </a:pPr>
            <a:endParaRPr lang="es-ES_tradnl" sz="28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800" b="1">
                <a:solidFill>
                  <a:srgbClr val="FFFF7D"/>
                </a:solidFill>
              </a:rPr>
              <a:t>Creación de Núcleos de Apoyo a las Familias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143000"/>
          </a:xfrm>
          <a:noFill/>
          <a:ln/>
        </p:spPr>
        <p:txBody>
          <a:bodyPr/>
          <a:lstStyle/>
          <a:p>
            <a:r>
              <a:rPr lang="es-ES_tradnl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_tradnl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_tradnl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ARREGLOS INSTITUCIONALES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65150" y="1595438"/>
            <a:ext cx="8247063" cy="47720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260350"/>
            <a:ext cx="7772400" cy="1143000"/>
          </a:xfrm>
        </p:spPr>
        <p:txBody>
          <a:bodyPr/>
          <a:lstStyle/>
          <a:p>
            <a:r>
              <a:rPr lang="es-ES_tradnl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núcleos de apoyo a las familias</a:t>
            </a:r>
            <a:endParaRPr lang="en-US" sz="3600" b="1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36575" y="4578350"/>
            <a:ext cx="2809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FF7D"/>
                </a:solidFill>
                <a:effectLst/>
              </a:rPr>
              <a:t>Intermediación entre demanda y oferta de servicios sociales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686425" y="4767263"/>
            <a:ext cx="2676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FF7D"/>
                </a:solidFill>
                <a:effectLst/>
              </a:rPr>
              <a:t>Desarrollo de acción socio-educativa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825500" y="1612900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effectLst/>
            </a:endParaRP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555625" y="1577975"/>
            <a:ext cx="29765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>
                <a:solidFill>
                  <a:srgbClr val="FFFF66"/>
                </a:solidFill>
                <a:effectLst/>
              </a:rPr>
              <a:t>Registro Unico de las familias pobres</a:t>
            </a:r>
          </a:p>
          <a:p>
            <a:pPr algn="l">
              <a:spcBef>
                <a:spcPct val="50000"/>
              </a:spcBef>
            </a:pPr>
            <a:r>
              <a:rPr lang="es-ES">
                <a:solidFill>
                  <a:srgbClr val="FFFF66"/>
                </a:solidFill>
                <a:effectLst/>
              </a:rPr>
              <a:t>Registro Unico de los servicios existente</a:t>
            </a:r>
          </a:p>
          <a:p>
            <a:pPr>
              <a:spcBef>
                <a:spcPct val="50000"/>
              </a:spcBef>
            </a:pPr>
            <a:endParaRPr lang="en-US" b="0">
              <a:solidFill>
                <a:srgbClr val="FFFF66"/>
              </a:solidFill>
              <a:effectLst/>
            </a:endParaRP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5575300" y="1506538"/>
            <a:ext cx="29765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>
                <a:solidFill>
                  <a:srgbClr val="FFFF66"/>
                </a:solidFill>
                <a:effectLst/>
              </a:rPr>
              <a:t>Elaboración, monitoreo y evaluación de un plan pactado de promoción de las familias</a:t>
            </a:r>
          </a:p>
          <a:p>
            <a:pPr>
              <a:spcBef>
                <a:spcPct val="50000"/>
              </a:spcBef>
            </a:pPr>
            <a:endParaRPr lang="en-US" b="0">
              <a:solidFill>
                <a:srgbClr val="FFFF66"/>
              </a:solidFill>
              <a:effectLst/>
            </a:endParaRPr>
          </a:p>
        </p:txBody>
      </p:sp>
      <p:sp>
        <p:nvSpPr>
          <p:cNvPr id="82963" name="AutoShape 19"/>
          <p:cNvSpPr>
            <a:spLocks noChangeArrowheads="1"/>
          </p:cNvSpPr>
          <p:nvPr/>
        </p:nvSpPr>
        <p:spPr bwMode="auto">
          <a:xfrm rot="2589944">
            <a:off x="3427413" y="2760663"/>
            <a:ext cx="2011362" cy="2011362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3944938" y="3479800"/>
            <a:ext cx="1022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NAF</a:t>
            </a: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412750" y="1487488"/>
            <a:ext cx="3281363" cy="15970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5145088" y="1362075"/>
            <a:ext cx="3460750" cy="163195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341313" y="4500563"/>
            <a:ext cx="3387725" cy="11652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5181600" y="4464050"/>
            <a:ext cx="3495675" cy="130968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617538" y="368300"/>
            <a:ext cx="7772400" cy="1143000"/>
          </a:xfrm>
          <a:noFill/>
          <a:ln/>
        </p:spPr>
        <p:txBody>
          <a:bodyPr/>
          <a:lstStyle/>
          <a:p>
            <a:r>
              <a:rPr lang="es-ES_tradnl" sz="3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NAF: </a:t>
            </a:r>
            <a:r>
              <a:rPr lang="es-ES" sz="3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Elaboración, monitoreo y evaluación de un plan pactado de promoción de las familias</a:t>
            </a:r>
            <a:br>
              <a:rPr lang="es-ES" sz="3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2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1825" y="1200150"/>
            <a:ext cx="7772400" cy="4886325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ts val="2800"/>
            </a:pPr>
            <a:r>
              <a:rPr lang="es-ES" sz="2400" b="1">
                <a:solidFill>
                  <a:srgbClr val="FFFF00"/>
                </a:solidFill>
              </a:rPr>
              <a:t>IIdentificación y registro de las familias pobres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ts val="2800"/>
            </a:pPr>
            <a:r>
              <a:rPr lang="es-ES" sz="2400" b="1">
                <a:solidFill>
                  <a:srgbClr val="FFFF00"/>
                </a:solidFill>
              </a:rPr>
              <a:t>DDiagnóstico y diseño de un Plan de Promoción Familiar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ts val="2800"/>
            </a:pPr>
            <a:r>
              <a:rPr lang="es-ES" sz="2400" b="1">
                <a:solidFill>
                  <a:srgbClr val="FFFF00"/>
                </a:solidFill>
              </a:rPr>
              <a:t>EEstablecimiento de Contratos de Promoción con las familias (oportunidades, responsabilidades y tiempo de permanencia)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ts val="2800"/>
            </a:pPr>
            <a:r>
              <a:rPr lang="es-ES" sz="2400" b="1">
                <a:solidFill>
                  <a:srgbClr val="FFFF00"/>
                </a:solidFill>
              </a:rPr>
              <a:t>CContactos periódicos para el monitoreo del proceso (cumplimento de las condicionalidades, necesidades de apoyos específicos 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ts val="2800"/>
            </a:pPr>
            <a:r>
              <a:rPr lang="es-ES" sz="2400" b="1">
                <a:solidFill>
                  <a:srgbClr val="FFFF00"/>
                </a:solidFill>
              </a:rPr>
              <a:t>VVisitas domiciliares a las familias en situación de extremo riesgo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ts val="2800"/>
            </a:pPr>
            <a:r>
              <a:rPr lang="es-ES" sz="2400" b="1">
                <a:solidFill>
                  <a:srgbClr val="FFFF00"/>
                </a:solidFill>
              </a:rPr>
              <a:t>EEvaluación de los resultados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endParaRPr lang="es-ES" sz="2400">
              <a:solidFill>
                <a:srgbClr val="FFFF00"/>
              </a:solidFill>
            </a:endParaRP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38163" y="1487488"/>
            <a:ext cx="7959725" cy="5370512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582738"/>
            <a:ext cx="8088312" cy="4978400"/>
          </a:xfrm>
        </p:spPr>
        <p:txBody>
          <a:bodyPr/>
          <a:lstStyle/>
          <a:p>
            <a:pPr>
              <a:buFontTx/>
              <a:buNone/>
            </a:pPr>
            <a:endParaRPr lang="es-ES_tradnl" sz="2800" b="1">
              <a:solidFill>
                <a:srgbClr val="FFFF7D"/>
              </a:solidFill>
            </a:endParaRPr>
          </a:p>
          <a:p>
            <a:endParaRPr lang="es-ES_tradnl" sz="2800" b="1">
              <a:solidFill>
                <a:srgbClr val="FFFF7D"/>
              </a:solidFill>
            </a:endParaRPr>
          </a:p>
          <a:p>
            <a:pPr>
              <a:buFontTx/>
              <a:buNone/>
            </a:pPr>
            <a:endParaRPr lang="es-ES_tradnl" sz="2800" b="1">
              <a:solidFill>
                <a:srgbClr val="FFFF7D"/>
              </a:solidFill>
            </a:endParaRPr>
          </a:p>
          <a:p>
            <a:endParaRPr lang="es-ES_tradnl" sz="2800" b="1">
              <a:solidFill>
                <a:srgbClr val="FFFF7D"/>
              </a:solidFill>
            </a:endParaRPr>
          </a:p>
          <a:p>
            <a:endParaRPr lang="es-ES_tradnl" sz="2800" b="1">
              <a:solidFill>
                <a:srgbClr val="FFFF7D"/>
              </a:solidFill>
            </a:endParaRPr>
          </a:p>
          <a:p>
            <a:endParaRPr lang="en-US" sz="2800">
              <a:solidFill>
                <a:srgbClr val="FFFF7D"/>
              </a:solidFill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49263" y="1382713"/>
            <a:ext cx="8196262" cy="52546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>
            <p:ph type="title"/>
          </p:nvPr>
        </p:nvSpPr>
        <p:spPr>
          <a:xfrm>
            <a:off x="741363" y="233363"/>
            <a:ext cx="7683500" cy="9271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Intermediación entre demanda y oferta de servicios sociales</a:t>
            </a:r>
          </a:p>
        </p:txBody>
      </p:sp>
      <p:sp>
        <p:nvSpPr>
          <p:cNvPr id="77832" name="Rectangle 8"/>
          <p:cNvSpPr>
            <a:spLocks noGrp="1" noChangeArrowheads="1"/>
          </p:cNvSpPr>
          <p:nvPr/>
        </p:nvSpPr>
        <p:spPr bwMode="auto">
          <a:xfrm>
            <a:off x="430213" y="1212850"/>
            <a:ext cx="8423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/>
            <a:endParaRPr lang="es-ES" sz="2400">
              <a:solidFill>
                <a:srgbClr val="FFFF00"/>
              </a:solidFill>
              <a:effectLst/>
            </a:endParaRPr>
          </a:p>
          <a:p>
            <a:pPr algn="l" eaLnBrk="0" hangingPunct="0">
              <a:buClr>
                <a:schemeClr val="tx1"/>
              </a:buClr>
              <a:buSzPts val="2800"/>
              <a:buFont typeface="Times New Roman" pitchFamily="18" charset="0"/>
              <a:buChar char="•"/>
            </a:pPr>
            <a:r>
              <a:rPr lang="es-ES" sz="2400">
                <a:solidFill>
                  <a:srgbClr val="FFFF00"/>
                </a:solidFill>
                <a:effectLst/>
              </a:rPr>
              <a:t>RRegistro Único de los programas y servicios existentes en la localidad.</a:t>
            </a:r>
          </a:p>
          <a:p>
            <a:pPr algn="l" eaLnBrk="0" hangingPunct="0">
              <a:buClr>
                <a:schemeClr val="tx1"/>
              </a:buClr>
              <a:buSzPts val="2800"/>
              <a:buFont typeface="Times New Roman" pitchFamily="18" charset="0"/>
              <a:buChar char="•"/>
            </a:pPr>
            <a:r>
              <a:rPr lang="es-ES" sz="2400">
                <a:solidFill>
                  <a:srgbClr val="FFFF00"/>
                </a:solidFill>
                <a:effectLst/>
              </a:rPr>
              <a:t>IIdentificación de la demanda de las familias por programas y servicios.</a:t>
            </a:r>
          </a:p>
          <a:p>
            <a:pPr algn="l" eaLnBrk="0" hangingPunct="0">
              <a:buClr>
                <a:schemeClr val="tx1"/>
              </a:buClr>
              <a:buSzPts val="2800"/>
              <a:buFont typeface="Times New Roman" pitchFamily="18" charset="0"/>
              <a:buChar char="•"/>
            </a:pPr>
            <a:r>
              <a:rPr lang="es-ES" sz="2400">
                <a:solidFill>
                  <a:srgbClr val="FFFF00"/>
                </a:solidFill>
                <a:effectLst/>
              </a:rPr>
              <a:t>EEncaminamiento de los diferentes miembros de  las familias a los programas y servicios existentes en la localidad.</a:t>
            </a:r>
          </a:p>
          <a:p>
            <a:pPr algn="l" eaLnBrk="0" hangingPunct="0">
              <a:buClr>
                <a:schemeClr val="tx1"/>
              </a:buClr>
              <a:buSzPts val="2800"/>
              <a:buFont typeface="Times New Roman" pitchFamily="18" charset="0"/>
              <a:buChar char="•"/>
            </a:pPr>
            <a:r>
              <a:rPr lang="es-ES" sz="2400">
                <a:solidFill>
                  <a:srgbClr val="FFFF00"/>
                </a:solidFill>
                <a:effectLst/>
              </a:rPr>
              <a:t>GGarantía de atención prioritaria en los servicios existentes</a:t>
            </a:r>
          </a:p>
          <a:p>
            <a:pPr algn="l" eaLnBrk="0" hangingPunct="0">
              <a:buClr>
                <a:schemeClr val="tx1"/>
              </a:buClr>
              <a:buSzPts val="2800"/>
              <a:buFont typeface="Times New Roman" pitchFamily="18" charset="0"/>
              <a:buChar char="•"/>
            </a:pPr>
            <a:r>
              <a:rPr lang="es-ES" sz="2400">
                <a:solidFill>
                  <a:srgbClr val="FFFF00"/>
                </a:solidFill>
                <a:effectLst/>
              </a:rPr>
              <a:t>CConsolidación de los datos de demandas no atendidas.</a:t>
            </a:r>
          </a:p>
          <a:p>
            <a:pPr algn="l" eaLnBrk="0" hangingPunct="0"/>
            <a:endParaRPr lang="es-ES" sz="2400">
              <a:solidFill>
                <a:srgbClr val="FFFF00"/>
              </a:solidFill>
              <a:effectLst/>
            </a:endParaRPr>
          </a:p>
          <a:p>
            <a:pPr algn="l" eaLnBrk="0" hangingPunct="0"/>
            <a:endParaRPr lang="es-ES" sz="2400">
              <a:solidFill>
                <a:srgbClr val="FFFF00"/>
              </a:solidFill>
              <a:effectLst/>
            </a:endParaRPr>
          </a:p>
          <a:p>
            <a:pPr algn="l" eaLnBrk="0" hangingPunct="0"/>
            <a:endParaRPr lang="es-ES" sz="2400" b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Desarrollo de acción socio-educativa</a:t>
            </a:r>
            <a:endParaRPr lang="en-US" sz="3600" b="1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b="1">
                <a:solidFill>
                  <a:srgbClr val="FFFF7D"/>
                </a:solidFill>
              </a:rPr>
              <a:t>Reuniones, con periodicidad definida,con discusiones sobre temas de interés de la unidad familiar: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rgbClr val="FFFF7D"/>
                </a:solidFill>
              </a:rPr>
              <a:t>		. desarrollo infantil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rgbClr val="FFFF7D"/>
                </a:solidFill>
              </a:rPr>
              <a:t>		. salud reproductiva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rgbClr val="FFFF7D"/>
                </a:solidFill>
              </a:rPr>
              <a:t>		. violencia domestica/gerencia de conflictos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rgbClr val="FFFF7D"/>
                </a:solidFill>
              </a:rPr>
              <a:t>		. alimentación saludable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>
              <a:solidFill>
                <a:srgbClr val="FFFF7D"/>
              </a:solidFill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98475" y="1844675"/>
            <a:ext cx="8129588" cy="445611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719138" y="2805113"/>
            <a:ext cx="7772400" cy="1143000"/>
          </a:xfrm>
        </p:spPr>
        <p:txBody>
          <a:bodyPr/>
          <a:lstStyle/>
          <a:p>
            <a:r>
              <a:rPr lang="es-ES_tradnl" sz="40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¿De qué manera puede la perspectiva de los ciclos de vida contribuir a aumentar el impacto de las políticas de reducción de la pobreza y la desigualdad?</a:t>
            </a:r>
            <a:endParaRPr lang="en-US" sz="4000" b="1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814388" y="1512888"/>
            <a:ext cx="7581900" cy="41560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s-ES_tradnl" sz="2800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s-ES_tradnl" sz="2800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DISMINUYE LOS COSTOS: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. operacionales de cada programa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. generales del conjunto de programas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524375" y="2943225"/>
            <a:ext cx="503238" cy="892175"/>
          </a:xfrm>
          <a:prstGeom prst="downArrow">
            <a:avLst>
              <a:gd name="adj1" fmla="val 50000"/>
              <a:gd name="adj2" fmla="val 44322"/>
            </a:avLst>
          </a:prstGeom>
          <a:solidFill>
            <a:srgbClr val="CCFFCC">
              <a:alpha val="50000"/>
            </a:srgbClr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72425" cy="1857375"/>
          </a:xfrm>
        </p:spPr>
        <p:txBody>
          <a:bodyPr/>
          <a:lstStyle/>
          <a:p>
            <a: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Identifica, organiza, racionaliza y coordina la oferta de programas y servicios</a:t>
            </a:r>
            <a:r>
              <a:rPr lang="es-ES_tradnl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</a:t>
            </a:r>
            <a:endParaRPr lang="en-US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82613" y="482600"/>
            <a:ext cx="8229600" cy="24606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562100" y="3890963"/>
            <a:ext cx="6734175" cy="19272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1663" y="665163"/>
            <a:ext cx="8074025" cy="4229100"/>
          </a:xfrm>
          <a:noFill/>
          <a:ln>
            <a:solidFill>
              <a:srgbClr val="00FF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Invertí en la acumulación de capital humano de manera temprana y continua</a:t>
            </a: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Actúa sobre las transiciones claves del ciclo de vida de los individuos y familias, disminuyendo sus efectos en la transmisión intergeneracional de la pobreza</a:t>
            </a: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Produce un efecto sinérgico por ofrecer un conjunto integrado de programas de protección social, desarrollo humano, social y económico a los diversos miembros una unidad familiar</a:t>
            </a: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Involucra las familias en el proceso de salida de la situación de pobreza a través del  Pacto de Promoción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endParaRPr lang="es-ES_tradnl" sz="24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b="1">
                <a:solidFill>
                  <a:srgbClr val="FFFF7D"/>
                </a:solidFill>
              </a:rPr>
              <a:t>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b="1">
                <a:solidFill>
                  <a:srgbClr val="FFFF7D"/>
                </a:solidFill>
              </a:rPr>
              <a:t>                          </a:t>
            </a:r>
          </a:p>
        </p:txBody>
      </p:sp>
      <p:sp>
        <p:nvSpPr>
          <p:cNvPr id="6861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801688" y="0"/>
            <a:ext cx="7623175" cy="95250"/>
          </a:xfrm>
        </p:spPr>
        <p:txBody>
          <a:bodyPr/>
          <a:lstStyle/>
          <a:p>
            <a:endParaRPr lang="en-US"/>
          </a:p>
        </p:txBody>
      </p:sp>
      <p:sp>
        <p:nvSpPr>
          <p:cNvPr id="68621" name="Text Box 1037"/>
          <p:cNvSpPr txBox="1">
            <a:spLocks noChangeArrowheads="1"/>
          </p:cNvSpPr>
          <p:nvPr/>
        </p:nvSpPr>
        <p:spPr bwMode="auto">
          <a:xfrm>
            <a:off x="647700" y="5818188"/>
            <a:ext cx="808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AUMENTA LOS IMPACTOS</a:t>
            </a:r>
          </a:p>
        </p:txBody>
      </p:sp>
      <p:sp>
        <p:nvSpPr>
          <p:cNvPr id="68622" name="Rectangle 1038"/>
          <p:cNvSpPr>
            <a:spLocks noChangeArrowheads="1"/>
          </p:cNvSpPr>
          <p:nvPr/>
        </p:nvSpPr>
        <p:spPr bwMode="auto">
          <a:xfrm>
            <a:off x="1746250" y="5802313"/>
            <a:ext cx="5868988" cy="665162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AutoShape 1039"/>
          <p:cNvSpPr>
            <a:spLocks noChangeArrowheads="1"/>
          </p:cNvSpPr>
          <p:nvPr/>
        </p:nvSpPr>
        <p:spPr bwMode="auto">
          <a:xfrm>
            <a:off x="4262438" y="4886325"/>
            <a:ext cx="420687" cy="844550"/>
          </a:xfrm>
          <a:prstGeom prst="downArrow">
            <a:avLst>
              <a:gd name="adj1" fmla="val 50000"/>
              <a:gd name="adj2" fmla="val 50189"/>
            </a:avLst>
          </a:prstGeom>
          <a:solidFill>
            <a:srgbClr val="CCFFCC">
              <a:alpha val="50000"/>
            </a:srgbClr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5715000"/>
          </a:xfrm>
        </p:spPr>
        <p:txBody>
          <a:bodyPr/>
          <a:lstStyle/>
          <a:p>
            <a:r>
              <a:rPr lang="es-ES_tradnl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 estrategias con enfoques integrales, especialmente la Perspectiva de los Ciclos de Vida,   contribuyen a </a:t>
            </a:r>
            <a:r>
              <a:rPr lang="es-ES_tradnl" sz="48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aumentar el impacto</a:t>
            </a:r>
            <a:r>
              <a:rPr lang="es-ES_tradnl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las políticas de reducción de la pobreza y de la desigualdad .</a:t>
            </a:r>
            <a:endParaRPr lang="es-ES_tradnl" sz="4800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671513"/>
            <a:ext cx="8386762" cy="5643562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1423988"/>
            <a:ext cx="7937500" cy="3470275"/>
          </a:xfrm>
        </p:spPr>
        <p:txBody>
          <a:bodyPr/>
          <a:lstStyle/>
          <a:p>
            <a:r>
              <a:rPr lang="es-ES_tradnl" sz="40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</a:t>
            </a:r>
            <a:r>
              <a:rPr lang="es-ES_tradnl" sz="40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Cómo evaluar el impacto de un conjunto integrado de programas en una familia?</a:t>
            </a:r>
            <a:r>
              <a:rPr lang="es-ES_tradnl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_tradnl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714375" y="1263650"/>
            <a:ext cx="7815263" cy="34242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342900"/>
            <a:ext cx="7772400" cy="1143000"/>
          </a:xfrm>
        </p:spPr>
        <p:txBody>
          <a:bodyPr/>
          <a:lstStyle/>
          <a:p>
            <a:r>
              <a:rPr lang="es-ES_tradnl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INDICE DE DESARROLLO FAMILIAR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238"/>
            <a:ext cx="7840663" cy="48307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400" b="1" u="sng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Índice sintético, variando de 0 a 1, que contempla</a:t>
            </a:r>
            <a:r>
              <a:rPr lang="es-ES_tradnl" sz="2400" b="1" u="sng">
                <a:solidFill>
                  <a:srgbClr val="FFFF7D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400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solidFill>
                  <a:srgbClr val="FFFF7D"/>
                </a:solidFill>
              </a:rPr>
              <a:t>1) </a:t>
            </a:r>
            <a:r>
              <a:rPr lang="es-ES_tradnl" sz="24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Vulnerabilidad</a:t>
            </a:r>
            <a:r>
              <a:rPr lang="es-ES_tradnl" sz="2400">
                <a:solidFill>
                  <a:srgbClr val="FFFF7D"/>
                </a:solidFill>
              </a:rPr>
              <a:t> (embarazadas, niños, jóvenes, discapacitados, adultos mayores)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solidFill>
                  <a:srgbClr val="FFFF7D"/>
                </a:solidFill>
              </a:rPr>
              <a:t>2) </a:t>
            </a:r>
            <a:r>
              <a:rPr lang="es-ES_tradnl" sz="24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Acceso a conocimiento</a:t>
            </a:r>
            <a:r>
              <a:rPr lang="es-ES_tradnl" sz="2400">
                <a:solidFill>
                  <a:srgbClr val="FFFF7D"/>
                </a:solidFill>
              </a:rPr>
              <a:t> (analfabetismo, nivel de escolaridad, calificación profesional)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solidFill>
                  <a:srgbClr val="FFFF7D"/>
                </a:solidFill>
              </a:rPr>
              <a:t>3) </a:t>
            </a:r>
            <a:r>
              <a:rPr lang="es-ES_tradnl" sz="24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Acceso a trabajo</a:t>
            </a:r>
            <a:r>
              <a:rPr lang="es-ES_tradnl" sz="2400">
                <a:solidFill>
                  <a:srgbClr val="FFFF7D"/>
                </a:solidFill>
              </a:rPr>
              <a:t> (disponibilidad, característica, ingresos)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solidFill>
                  <a:srgbClr val="FFFF7D"/>
                </a:solidFill>
              </a:rPr>
              <a:t>4) </a:t>
            </a:r>
            <a:r>
              <a:rPr lang="es-ES_tradnl" sz="2400" b="1">
                <a:solidFill>
                  <a:srgbClr val="FFFF7D"/>
                </a:solidFill>
              </a:rPr>
              <a:t>Disponibilidad de recursos</a:t>
            </a:r>
            <a:r>
              <a:rPr lang="es-ES_tradnl" sz="2400">
                <a:solidFill>
                  <a:srgbClr val="FFFF7D"/>
                </a:solidFill>
              </a:rPr>
              <a:t> (gastos X ingresos, origen de los ingresos)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solidFill>
                  <a:srgbClr val="FFFF7D"/>
                </a:solidFill>
              </a:rPr>
              <a:t>5) </a:t>
            </a:r>
            <a:r>
              <a:rPr lang="es-ES_tradnl" sz="24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Desarrollo infantil</a:t>
            </a:r>
            <a:r>
              <a:rPr lang="es-ES_tradnl" sz="2400">
                <a:solidFill>
                  <a:srgbClr val="FFFF7D"/>
                </a:solidFill>
              </a:rPr>
              <a:t> (trabajo infantil, acceso a la escuela, progreso escolar)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solidFill>
                  <a:srgbClr val="FFFF7D"/>
                </a:solidFill>
              </a:rPr>
              <a:t>6) </a:t>
            </a:r>
            <a:r>
              <a:rPr lang="es-ES_tradnl" sz="24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Condiciones del hogar</a:t>
            </a:r>
            <a:r>
              <a:rPr lang="es-ES_tradnl" sz="2400">
                <a:solidFill>
                  <a:srgbClr val="FFFF7D"/>
                </a:solidFill>
              </a:rPr>
              <a:t> (propiedad, densidad, acceso a agua, saneamiento, colecta de basura y energía )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17550" y="2489200"/>
            <a:ext cx="7905750" cy="399256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0"/>
            <a:ext cx="7704137" cy="844550"/>
          </a:xfrm>
        </p:spPr>
        <p:txBody>
          <a:bodyPr/>
          <a:lstStyle/>
          <a:p>
            <a:r>
              <a:rPr lang="es-ES_tradnl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Conclusiones</a:t>
            </a:r>
            <a:endParaRPr lang="en-US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049338"/>
            <a:ext cx="7788275" cy="5362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b="1">
                <a:solidFill>
                  <a:srgbClr val="FFFF7D"/>
                </a:solidFill>
              </a:rPr>
              <a:t>1 .El gran reto actual es hacer mas efectivas las políticas de reducción de la pobreza.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b="1">
                <a:solidFill>
                  <a:srgbClr val="FFFF7D"/>
                </a:solidFill>
              </a:rPr>
              <a:t>2.La Perspectiva de los Ciclos de Vida es una estrategia de organización para los programas y los gastos sociales.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b="1">
                <a:solidFill>
                  <a:srgbClr val="FFFF7D"/>
                </a:solidFill>
              </a:rPr>
              <a:t>3.El principal desafío por su implantación es la creación de arreglos institucionales que garanticen la integración entre sectores, niveles y actores.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FFFF7D"/>
              </a:solidFill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98475" y="914400"/>
            <a:ext cx="8429625" cy="556895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Conclusiones</a:t>
            </a:r>
            <a:endParaRPr lang="en-US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2479675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s-ES_tradnl" b="1">
                <a:solidFill>
                  <a:srgbClr val="FFFF7D"/>
                </a:solidFill>
              </a:rPr>
              <a:t>4.Las Estrategias de Enfoque Integral, en especial la Perspectiva de los Ciclos de Vida, tienen ventajas para las políticas de reducción de la pobreza , en términos de costo-efectividad y de  impactos. </a:t>
            </a:r>
            <a:endParaRPr lang="en-US" b="1">
              <a:solidFill>
                <a:srgbClr val="FFFF7D"/>
              </a:solidFill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47700" y="2128838"/>
            <a:ext cx="8031163" cy="342423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3988"/>
            <a:ext cx="7821613" cy="3970337"/>
          </a:xfrm>
        </p:spPr>
        <p:txBody>
          <a:bodyPr/>
          <a:lstStyle/>
          <a:p>
            <a:r>
              <a:rPr lang="es-ES_tradnl" sz="3600" b="1"/>
              <a:t/>
            </a:r>
            <a:br>
              <a:rPr lang="es-ES_tradnl" sz="3600" b="1"/>
            </a:br>
            <a:endParaRPr lang="en-US" sz="3600" b="1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377950" y="2159000"/>
            <a:ext cx="6916738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s-ES_tradnl" sz="44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¿Cuáles son las características especificas de la  perspectiva de los ciclos de vida? </a:t>
            </a:r>
          </a:p>
          <a:p>
            <a:pPr>
              <a:spcBef>
                <a:spcPct val="50000"/>
              </a:spcBef>
            </a:pPr>
            <a:endParaRPr lang="en-US" sz="4400" b="0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947738" y="1828800"/>
            <a:ext cx="7281862" cy="35083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249238"/>
            <a:ext cx="7923213" cy="725487"/>
          </a:xfrm>
        </p:spPr>
        <p:txBody>
          <a:bodyPr/>
          <a:lstStyle/>
          <a:p>
            <a: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Premisas específicas:</a:t>
            </a:r>
            <a:br>
              <a:rPr lang="es-ES_tradnl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b="1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635000"/>
            <a:ext cx="8039100" cy="5761038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000" b="1">
                <a:solidFill>
                  <a:srgbClr val="FFFF7D"/>
                </a:solidFill>
              </a:rPr>
              <a:t>La pobreza tiende a reproducirse intergeneracionalmente por medio de factores que afectan las posibilidades de desarrollo de los individuos en cada una de las </a:t>
            </a:r>
            <a:r>
              <a:rPr lang="es-ES" sz="2000" b="1">
                <a:solidFill>
                  <a:srgbClr val="FFFF7D"/>
                </a:solidFill>
              </a:rPr>
              <a:t>etapas</a:t>
            </a:r>
            <a:r>
              <a:rPr lang="es-ES_tradnl" sz="2000" b="1">
                <a:solidFill>
                  <a:srgbClr val="FFFF7D"/>
                </a:solidFill>
              </a:rPr>
              <a:t> de su ciclo de vida.</a:t>
            </a:r>
          </a:p>
          <a:p>
            <a:pPr>
              <a:lnSpc>
                <a:spcPct val="90000"/>
              </a:lnSpc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000" b="1">
                <a:solidFill>
                  <a:srgbClr val="FFFF7D"/>
                </a:solidFill>
              </a:rPr>
              <a:t>Un espacio social de reproducción o superación de la pobreza es la familia.</a:t>
            </a:r>
          </a:p>
          <a:p>
            <a:pPr>
              <a:lnSpc>
                <a:spcPct val="90000"/>
              </a:lnSpc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000" b="1">
                <a:solidFill>
                  <a:srgbClr val="FFFF7D"/>
                </a:solidFill>
              </a:rPr>
              <a:t>Programas de atención a cualquiera de los miembros de una familia tienden a generar beneficios para el conjunto de la familia, especialmente cuando el beneficiario es la madre.</a:t>
            </a:r>
          </a:p>
          <a:p>
            <a:pPr>
              <a:lnSpc>
                <a:spcPct val="90000"/>
              </a:lnSpc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000" b="1">
                <a:solidFill>
                  <a:srgbClr val="FFFF7D"/>
                </a:solidFill>
              </a:rPr>
              <a:t>La oferta conjunta de programas capaces de atender a miembros de una familia , generan un efecto  sinérgico de mayor impacto en la ruptura del proceso de transmisión intergeneracional de pobreza.</a:t>
            </a:r>
          </a:p>
          <a:p>
            <a:pPr>
              <a:lnSpc>
                <a:spcPct val="90000"/>
              </a:lnSpc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000" b="1">
                <a:solidFill>
                  <a:srgbClr val="FFFF7D"/>
                </a:solidFill>
              </a:rPr>
              <a:t>El proceso de salida de la situación de pobreza debe ser fruto de un pacto de promoción social con la unidad familiar .</a:t>
            </a:r>
          </a:p>
          <a:p>
            <a:pPr>
              <a:lnSpc>
                <a:spcPct val="90000"/>
              </a:lnSpc>
            </a:pPr>
            <a:endParaRPr lang="es-ES_tradnl" sz="2000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endParaRPr lang="es-ES_tradnl" sz="20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FFFF7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Perspectiva de los Ciclos de Vida es una estrategia con enfoque integral que propone: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21304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800" b="1">
                <a:solidFill>
                  <a:srgbClr val="FFFF7D"/>
                </a:solidFill>
              </a:rPr>
              <a:t>. la gestión coordinada de programas de protección social, desarrollo humano, social y económico,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>
                <a:solidFill>
                  <a:srgbClr val="FFFF7D"/>
                </a:solidFill>
              </a:rPr>
              <a:t>. la organización de esta oferta por etapas del ciclo de vida, de modo a facilitar transiciones exitosas entre las fases clave del ciclo de vida los individuos y familias,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>
                <a:solidFill>
                  <a:srgbClr val="FFFF7D"/>
                </a:solidFill>
              </a:rPr>
              <a:t>. la oferta conjugada de programas a diferentes miembros de una unidad familiar pobre, como  punto de partida a un proceso pactado de salida de la situación de pobreza.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31825" y="2044700"/>
            <a:ext cx="7996238" cy="46053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00025"/>
            <a:ext cx="7805738" cy="1192213"/>
          </a:xfrm>
        </p:spPr>
        <p:txBody>
          <a:bodyPr/>
          <a:lstStyle/>
          <a:p>
            <a:r>
              <a:rPr lang="es-ES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Organización de los programas por etapas del ciclo de vida:</a:t>
            </a:r>
            <a:br>
              <a:rPr lang="es-ES" sz="32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3200" b="1">
              <a:solidFill>
                <a:srgbClr val="FFFF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2663"/>
            <a:ext cx="7888288" cy="5394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Identificación de programas existentes para cada una de las etapas del ciclo de vida (diferentes sectores, niveles y actores)-Registro Único de Programas .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Identificación de superposiciones, paralelismos y complementariedades.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Análisis costo/beneficio de los programas existentes con relación a su capacidad de facilitar transiciones exitosas entre las fases clave del ciclo de vida los individuos y familias.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rgbClr val="FFFF7D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rgbClr val="FFFF7D"/>
                </a:solidFill>
              </a:rPr>
              <a:t>Identificación de las brechas (cobertura regional y tipo de servicio)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b="1">
                <a:solidFill>
                  <a:srgbClr val="FFFF7D"/>
                </a:solidFill>
              </a:rPr>
              <a:t>          eliminación/creación y integración de programas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200025" y="6032500"/>
            <a:ext cx="915988" cy="468313"/>
          </a:xfrm>
          <a:prstGeom prst="curvedRightArrow">
            <a:avLst>
              <a:gd name="adj1" fmla="val 20000"/>
              <a:gd name="adj2" fmla="val 40000"/>
              <a:gd name="adj3" fmla="val 65198"/>
            </a:avLst>
          </a:prstGeom>
          <a:solidFill>
            <a:srgbClr val="CCFFCC">
              <a:alpha val="50000"/>
            </a:srgbClr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062913" y="6059488"/>
            <a:ext cx="866775" cy="465137"/>
          </a:xfrm>
          <a:prstGeom prst="curvedLeftArrow">
            <a:avLst>
              <a:gd name="adj1" fmla="val 20000"/>
              <a:gd name="adj2" fmla="val 40000"/>
              <a:gd name="adj3" fmla="val 62116"/>
            </a:avLst>
          </a:prstGeom>
          <a:solidFill>
            <a:srgbClr val="CCFFCC">
              <a:alpha val="50000"/>
            </a:srgbClr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1446213" y="6118225"/>
            <a:ext cx="6451600" cy="39846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94" name="Group 102"/>
          <p:cNvGraphicFramePr>
            <a:graphicFrameLocks noGrp="1"/>
          </p:cNvGraphicFramePr>
          <p:nvPr>
            <p:ph type="tbl" idx="1"/>
          </p:nvPr>
        </p:nvGraphicFramePr>
        <p:xfrm>
          <a:off x="358775" y="1795463"/>
          <a:ext cx="7791450" cy="4721225"/>
        </p:xfrm>
        <a:graphic>
          <a:graphicData uri="http://schemas.openxmlformats.org/drawingml/2006/table">
            <a:tbl>
              <a:tblPr/>
              <a:tblGrid>
                <a:gridCol w="1212850"/>
                <a:gridCol w="1201738"/>
                <a:gridCol w="5376862"/>
              </a:tblGrid>
              <a:tr h="7635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Económico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humano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Des/Cul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Salud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 Acceso a bienes culturales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Educación infantil (institucional y no institucional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Acompañamiento peso/altura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Vacunas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Prenatal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Protección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Servicios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Red 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Protección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Documentación    Abandono    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Violencia doméstica    Abuso sexual              Mala nutrición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Transferencia condicionada de ingresos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Rectangle 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86675" cy="941388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NIÑOS DE 0 A 6 AÑOS</a:t>
            </a:r>
            <a:r>
              <a:rPr lang="en-US" sz="3600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1660525" y="5802313"/>
            <a:ext cx="648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6" name="Line 64"/>
          <p:cNvSpPr>
            <a:spLocks noChangeShapeType="1"/>
          </p:cNvSpPr>
          <p:nvPr/>
        </p:nvSpPr>
        <p:spPr bwMode="auto">
          <a:xfrm>
            <a:off x="1695450" y="3875088"/>
            <a:ext cx="6469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7" name="Line 65"/>
          <p:cNvSpPr>
            <a:spLocks noChangeShapeType="1"/>
          </p:cNvSpPr>
          <p:nvPr/>
        </p:nvSpPr>
        <p:spPr bwMode="auto">
          <a:xfrm>
            <a:off x="1730375" y="4257675"/>
            <a:ext cx="645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NIÑOS ENTRE 7 Y 14 AÑOS</a:t>
            </a:r>
          </a:p>
        </p:txBody>
      </p:sp>
      <p:graphicFrame>
        <p:nvGraphicFramePr>
          <p:cNvPr id="60514" name="Group 98"/>
          <p:cNvGraphicFramePr>
            <a:graphicFrameLocks noGrp="1"/>
          </p:cNvGraphicFramePr>
          <p:nvPr>
            <p:ph type="tbl" idx="1"/>
          </p:nvPr>
        </p:nvGraphicFramePr>
        <p:xfrm>
          <a:off x="803275" y="966788"/>
          <a:ext cx="7772400" cy="5376862"/>
        </p:xfrm>
        <a:graphic>
          <a:graphicData uri="http://schemas.openxmlformats.org/drawingml/2006/table">
            <a:tbl>
              <a:tblPr/>
              <a:tblGrid>
                <a:gridCol w="1358900"/>
                <a:gridCol w="1228725"/>
                <a:gridCol w="5184775"/>
              </a:tblGrid>
              <a:tr h="5873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Económico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Erradicación del trabajo infantil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Grupos de socialización positiva(organizaciones escolares)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Humano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Des/Cul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Iniciación deportiva y artística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Acceso a bienes culturales/grupos folclóricos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Educ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Escuela básica de calidad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 Complementación de la escolaridad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Salud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Educación para la salud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Protección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Servicio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Documentación  Abandono  Violencia doméstica  Abuso sexual      Crimen  Drogas(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uso y tráfico</a:t>
                      </a: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) Niños de la calle       Embarazos tempranos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Transferencia condicionada de ingresos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9163" y="-309563"/>
            <a:ext cx="7772400" cy="1087438"/>
          </a:xfrm>
        </p:spPr>
        <p:txBody>
          <a:bodyPr/>
          <a:lstStyle/>
          <a:p>
            <a:r>
              <a:rPr lang="en-US" sz="2400" b="1">
                <a:solidFill>
                  <a:srgbClr val="FFFF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JUVENTUD</a:t>
            </a:r>
          </a:p>
        </p:txBody>
      </p:sp>
      <p:graphicFrame>
        <p:nvGraphicFramePr>
          <p:cNvPr id="62524" name="Group 60"/>
          <p:cNvGraphicFramePr>
            <a:graphicFrameLocks noGrp="1"/>
          </p:cNvGraphicFramePr>
          <p:nvPr>
            <p:ph type="body" idx="1"/>
          </p:nvPr>
        </p:nvGraphicFramePr>
        <p:xfrm>
          <a:off x="931863" y="355600"/>
          <a:ext cx="7772400" cy="6502400"/>
        </p:xfrm>
        <a:graphic>
          <a:graphicData uri="http://schemas.openxmlformats.org/drawingml/2006/table">
            <a:tbl>
              <a:tblPr/>
              <a:tblGrid>
                <a:gridCol w="1358900"/>
                <a:gridCol w="1114425"/>
                <a:gridCol w="5299075"/>
              </a:tblGrid>
              <a:tr h="5873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Económico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Capacitación Profesional    Primer empleo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Emprendedorismo joven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Agentes jóvenes de desarrollo social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Servicio civil / militar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Apoyo a organizaciones de jóvenes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Desarrollo de liderazgo joven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Voluntariado joven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Humano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Des/Cul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Centros de la Juventud     Acceso a bienes culturales     Apoyo a manifestaciones culturales de jóvenes     Apoyo a grupos deportivos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Educ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Educación media y suplementaria (alfabetización)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Salud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Educación para salud     Centros de atención de salud para los jóvenes                Drogadicción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Protección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Servicio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Documentación             Embarazo temprano      DST / SIDA       Bandas     Drogas (uso y tráfico )              Crimen           Abuso y explotación sexual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7D"/>
                          </a:solidFill>
                          <a:effectLst/>
                          <a:latin typeface="Times New Roman" pitchFamily="18" charset="0"/>
                        </a:rPr>
                        <a:t>Transferencia condicionada de ingresos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1382</Words>
  <Application>Microsoft Office PowerPoint</Application>
  <PresentationFormat>On-screen Show (4:3)</PresentationFormat>
  <Paragraphs>234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Default Design</vt:lpstr>
      <vt:lpstr>Microsoft Word Picture</vt:lpstr>
      <vt:lpstr>La Perspectiva de los Ciclos de Vida </vt:lpstr>
      <vt:lpstr>Las estrategias con enfoques integrales, especialmente la Perspectiva de los Ciclos de Vida,   contribuyen a aumentar el impacto de las políticas de reducción de la pobreza y de la desigualdad .</vt:lpstr>
      <vt:lpstr> </vt:lpstr>
      <vt:lpstr>Premisas específicas: </vt:lpstr>
      <vt:lpstr>La Perspectiva de los Ciclos de Vida es una estrategia con enfoque integral que propone:</vt:lpstr>
      <vt:lpstr>Organización de los programas por etapas del ciclo de vida: </vt:lpstr>
      <vt:lpstr>NIÑOS DE 0 A 6 AÑOS </vt:lpstr>
      <vt:lpstr>NIÑOS ENTRE 7 Y 14 AÑOS</vt:lpstr>
      <vt:lpstr>JUVENTUD</vt:lpstr>
      <vt:lpstr>ADULTOS</vt:lpstr>
      <vt:lpstr>ADULTOS MAYORES</vt:lpstr>
      <vt:lpstr> ARREGLOS INSTITUCIONALES </vt:lpstr>
      <vt:lpstr>Los núcleos de apoyo a las familias</vt:lpstr>
      <vt:lpstr>NAF: Elaboración, monitoreo y evaluación de un plan pactado de promoción de las familias </vt:lpstr>
      <vt:lpstr>Intermediación entre demanda y oferta de servicios sociales</vt:lpstr>
      <vt:lpstr>Desarrollo de acción socio-educativa</vt:lpstr>
      <vt:lpstr>¿De qué manera puede la perspectiva de los ciclos de vida contribuir a aumentar el impacto de las políticas de reducción de la pobreza y la desigualdad?</vt:lpstr>
      <vt:lpstr>Identifica, organiza, racionaliza y coordina la oferta de programas y servicios .</vt:lpstr>
      <vt:lpstr>Slide 19</vt:lpstr>
      <vt:lpstr>¿Cómo evaluar el impacto de un conjunto integrado de programas en una familia? </vt:lpstr>
      <vt:lpstr>EL INDICE DE DESARROLLO FAMILIAR</vt:lpstr>
      <vt:lpstr>Conclusiones</vt:lpstr>
      <vt:lpstr>Conclusiones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Metodología de los Ciclos de Vida</dc:title>
  <dc:creator>WandaA</dc:creator>
  <cp:lastModifiedBy>anarod</cp:lastModifiedBy>
  <cp:revision>80</cp:revision>
  <dcterms:created xsi:type="dcterms:W3CDTF">2003-04-24T21:47:38Z</dcterms:created>
  <dcterms:modified xsi:type="dcterms:W3CDTF">2010-07-11T14:28:59Z</dcterms:modified>
</cp:coreProperties>
</file>