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353" r:id="rId2"/>
    <p:sldId id="371" r:id="rId3"/>
    <p:sldId id="373" r:id="rId4"/>
    <p:sldId id="374" r:id="rId5"/>
    <p:sldId id="375" r:id="rId6"/>
    <p:sldId id="376" r:id="rId7"/>
    <p:sldId id="377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52" r:id="rId16"/>
    <p:sldId id="355" r:id="rId17"/>
    <p:sldId id="389" r:id="rId18"/>
    <p:sldId id="395" r:id="rId19"/>
    <p:sldId id="390" r:id="rId20"/>
    <p:sldId id="396" r:id="rId21"/>
    <p:sldId id="398" r:id="rId22"/>
    <p:sldId id="397" r:id="rId23"/>
  </p:sldIdLst>
  <p:sldSz cx="9144000" cy="6858000" type="screen4x3"/>
  <p:notesSz cx="6858000" cy="9144000"/>
  <p:embeddedFontLst>
    <p:embeddedFont>
      <p:font typeface="Book Antiqua" pitchFamily="18" charset="0"/>
      <p:regular r:id="rId26"/>
      <p:bold r:id="rId27"/>
      <p:italic r:id="rId28"/>
      <p:boldItalic r:id="rId29"/>
    </p:embeddedFont>
    <p:embeddedFont>
      <p:font typeface="SimSun" pitchFamily="2" charset="-122"/>
      <p:regular r:id="rId30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0624"/>
    <a:srgbClr val="540419"/>
    <a:srgbClr val="FCC2D1"/>
    <a:srgbClr val="F87698"/>
    <a:srgbClr val="C00A3A"/>
    <a:srgbClr val="620000"/>
    <a:srgbClr val="E8E8E8"/>
    <a:srgbClr val="7C06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56" autoAdjust="0"/>
    <p:restoredTop sz="99485" autoAdjust="0"/>
  </p:normalViewPr>
  <p:slideViewPr>
    <p:cSldViewPr>
      <p:cViewPr>
        <p:scale>
          <a:sx n="75" d="100"/>
          <a:sy n="75" d="100"/>
        </p:scale>
        <p:origin x="-2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8869F10C-ED8E-45A4-B151-F0B61CE2B484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2458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2938842E-8876-41B5-A6F1-A5EA7934F516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B3E994-117C-46F0-B4FA-9A15A94868BF}" type="slidenum">
              <a:rPr lang="es-ES"/>
              <a:pPr/>
              <a:t>1</a:t>
            </a:fld>
            <a:endParaRPr lang="es-ES"/>
          </a:p>
        </p:txBody>
      </p:sp>
      <p:sp>
        <p:nvSpPr>
          <p:cNvPr id="2170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BA30D0-AE66-429B-B8C6-4975ABAD3B09}" type="slidenum">
              <a:rPr lang="es-ES"/>
              <a:pPr/>
              <a:t>10</a:t>
            </a:fld>
            <a:endParaRPr lang="es-ES"/>
          </a:p>
        </p:txBody>
      </p:sp>
      <p:sp>
        <p:nvSpPr>
          <p:cNvPr id="278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549D94-5731-4BC1-A809-7311CABFAA57}" type="slidenum">
              <a:rPr lang="es-ES"/>
              <a:pPr/>
              <a:t>11</a:t>
            </a:fld>
            <a:endParaRPr lang="es-ES"/>
          </a:p>
        </p:txBody>
      </p:sp>
      <p:sp>
        <p:nvSpPr>
          <p:cNvPr id="280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D6734-4005-491E-8894-302B296A3776}" type="slidenum">
              <a:rPr lang="es-ES"/>
              <a:pPr/>
              <a:t>12</a:t>
            </a:fld>
            <a:endParaRPr lang="es-ES"/>
          </a:p>
        </p:txBody>
      </p:sp>
      <p:sp>
        <p:nvSpPr>
          <p:cNvPr id="282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684550-77C4-43DB-99EB-8F358B3505C6}" type="slidenum">
              <a:rPr lang="es-ES"/>
              <a:pPr/>
              <a:t>13</a:t>
            </a:fld>
            <a:endParaRPr lang="es-ES"/>
          </a:p>
        </p:txBody>
      </p:sp>
      <p:sp>
        <p:nvSpPr>
          <p:cNvPr id="284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9FAF5E-D7ED-4623-B158-F28078D9063A}" type="slidenum">
              <a:rPr lang="es-ES"/>
              <a:pPr/>
              <a:t>14</a:t>
            </a:fld>
            <a:endParaRPr lang="es-ES"/>
          </a:p>
        </p:txBody>
      </p:sp>
      <p:sp>
        <p:nvSpPr>
          <p:cNvPr id="286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E67365-AABB-482B-A8B8-7BF68527DAB3}" type="slidenum">
              <a:rPr lang="es-ES"/>
              <a:pPr/>
              <a:t>15</a:t>
            </a:fld>
            <a:endParaRPr lang="es-ES"/>
          </a:p>
        </p:txBody>
      </p:sp>
      <p:sp>
        <p:nvSpPr>
          <p:cNvPr id="215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B61A34-7BBB-4BFB-B917-7CBCB8817B36}" type="slidenum">
              <a:rPr lang="es-ES"/>
              <a:pPr/>
              <a:t>16</a:t>
            </a:fld>
            <a:endParaRPr lang="es-ES"/>
          </a:p>
        </p:txBody>
      </p:sp>
      <p:sp>
        <p:nvSpPr>
          <p:cNvPr id="2211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6D4479-58EB-44F8-99BD-26AE9F64B347}" type="slidenum">
              <a:rPr lang="es-ES"/>
              <a:pPr/>
              <a:t>17</a:t>
            </a:fld>
            <a:endParaRPr lang="es-ES"/>
          </a:p>
        </p:txBody>
      </p:sp>
      <p:sp>
        <p:nvSpPr>
          <p:cNvPr id="299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125C7-D2EE-4FC6-828E-0B0297A63403}" type="slidenum">
              <a:rPr lang="es-ES"/>
              <a:pPr/>
              <a:t>18</a:t>
            </a:fld>
            <a:endParaRPr lang="es-ES"/>
          </a:p>
        </p:txBody>
      </p:sp>
      <p:sp>
        <p:nvSpPr>
          <p:cNvPr id="312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CCC5F0-E791-45E0-BEFB-3DC78C98735D}" type="slidenum">
              <a:rPr lang="es-ES"/>
              <a:pPr/>
              <a:t>19</a:t>
            </a:fld>
            <a:endParaRPr lang="es-ES"/>
          </a:p>
        </p:txBody>
      </p:sp>
      <p:sp>
        <p:nvSpPr>
          <p:cNvPr id="302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707AE0-1653-4166-B59E-BEECEAD6F910}" type="slidenum">
              <a:rPr lang="es-ES"/>
              <a:pPr/>
              <a:t>2</a:t>
            </a:fld>
            <a:endParaRPr lang="es-ES"/>
          </a:p>
        </p:txBody>
      </p:sp>
      <p:sp>
        <p:nvSpPr>
          <p:cNvPr id="2580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195E6A-8810-425A-95CF-5157DF8A78C6}" type="slidenum">
              <a:rPr lang="es-ES"/>
              <a:pPr/>
              <a:t>20</a:t>
            </a:fld>
            <a:endParaRPr lang="es-ES"/>
          </a:p>
        </p:txBody>
      </p:sp>
      <p:sp>
        <p:nvSpPr>
          <p:cNvPr id="314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72E207-84A5-43F8-8DB9-2A74F5EE0EDC}" type="slidenum">
              <a:rPr lang="es-ES"/>
              <a:pPr/>
              <a:t>21</a:t>
            </a:fld>
            <a:endParaRPr lang="es-ES"/>
          </a:p>
        </p:txBody>
      </p:sp>
      <p:sp>
        <p:nvSpPr>
          <p:cNvPr id="320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2AC297-7D75-46B5-8387-CCAE3D315375}" type="slidenum">
              <a:rPr lang="es-ES"/>
              <a:pPr/>
              <a:t>22</a:t>
            </a:fld>
            <a:endParaRPr lang="es-ES"/>
          </a:p>
        </p:txBody>
      </p:sp>
      <p:sp>
        <p:nvSpPr>
          <p:cNvPr id="318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B2CDD-5ECD-4CB7-B73C-3B140F048167}" type="slidenum">
              <a:rPr lang="es-ES"/>
              <a:pPr/>
              <a:t>3</a:t>
            </a:fld>
            <a:endParaRPr lang="es-ES"/>
          </a:p>
        </p:txBody>
      </p:sp>
      <p:sp>
        <p:nvSpPr>
          <p:cNvPr id="2621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E2EA7-3FB6-4CAE-8694-93B31F2C660A}" type="slidenum">
              <a:rPr lang="es-ES"/>
              <a:pPr/>
              <a:t>4</a:t>
            </a:fld>
            <a:endParaRPr lang="es-ES"/>
          </a:p>
        </p:txBody>
      </p:sp>
      <p:sp>
        <p:nvSpPr>
          <p:cNvPr id="2641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6BC380-B3BC-474A-A121-7A0745551F3E}" type="slidenum">
              <a:rPr lang="es-ES"/>
              <a:pPr/>
              <a:t>5</a:t>
            </a:fld>
            <a:endParaRPr lang="es-ES"/>
          </a:p>
        </p:txBody>
      </p:sp>
      <p:sp>
        <p:nvSpPr>
          <p:cNvPr id="2662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C0FA56-F935-4F53-A2BC-D414FA3EBADD}" type="slidenum">
              <a:rPr lang="es-ES"/>
              <a:pPr/>
              <a:t>6</a:t>
            </a:fld>
            <a:endParaRPr lang="es-ES"/>
          </a:p>
        </p:txBody>
      </p:sp>
      <p:sp>
        <p:nvSpPr>
          <p:cNvPr id="2682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E3A92-2ADD-4293-A74C-73DD016B29E5}" type="slidenum">
              <a:rPr lang="es-ES"/>
              <a:pPr/>
              <a:t>7</a:t>
            </a:fld>
            <a:endParaRPr lang="es-ES"/>
          </a:p>
        </p:txBody>
      </p:sp>
      <p:sp>
        <p:nvSpPr>
          <p:cNvPr id="2703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FDA6A1-D6C1-4014-BD97-1B01E0345B71}" type="slidenum">
              <a:rPr lang="es-ES"/>
              <a:pPr/>
              <a:t>8</a:t>
            </a:fld>
            <a:endParaRPr lang="es-ES"/>
          </a:p>
        </p:txBody>
      </p:sp>
      <p:sp>
        <p:nvSpPr>
          <p:cNvPr id="274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B04E76-72D6-4564-90A8-58030B469BBF}" type="slidenum">
              <a:rPr lang="es-ES"/>
              <a:pPr/>
              <a:t>9</a:t>
            </a:fld>
            <a:endParaRPr lang="es-ES"/>
          </a:p>
        </p:txBody>
      </p:sp>
      <p:sp>
        <p:nvSpPr>
          <p:cNvPr id="276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5FB21-8A3B-4521-803A-5BB24CFA172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04F84-D030-441F-8098-3B4CE5E20A5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95D68-468C-4B29-9973-CF4890BB640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1EAC4-2F4E-4DD8-AA02-E2F4C60D4DD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4A81E-538A-4D19-B7D5-2FE24DC8B95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5BE53-75A7-4772-BB90-D50ABFC26E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EF4E0-9B59-491D-8409-5F49BA30539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B7EC4-4613-4DD4-9649-A763A81C86B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A0355-A7D5-49F0-9476-07EF469E1A6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DD89B-D533-4145-8708-0F1707D332D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841DC-B553-456D-8DA1-23D1BF4337E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21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321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321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E1F77C-6CC6-4740-B4E0-87B9865112D2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../ASSA/Configuraci&#243;n%20local/Configuraci&#243;n%20local/Configuraci&#243;n%20local/Documents%20and%20Settings/John/Configuraci&#243;n%20local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18" Type="http://schemas.openxmlformats.org/officeDocument/2006/relationships/image" Target="../media/image34.png"/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12" Type="http://schemas.openxmlformats.org/officeDocument/2006/relationships/hyperlink" Target="http://www.standardbank.com/" TargetMode="External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6" Type="http://schemas.openxmlformats.org/officeDocument/2006/relationships/hyperlink" Target="http://www.hsbc.com/1/2/hom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5" Type="http://schemas.openxmlformats.org/officeDocument/2006/relationships/image" Target="../media/image32.pn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hyperlink" Target="http://www.iic.int/home.as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../ASSA/Configuraci&#243;n%20local/Configuraci&#243;n%20local/Configuraci&#243;n%20local/Documents%20and%20Settings/John/Configuraci&#243;n%20local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afg.com/xlca/default.asp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escap.com/index.asp?CategoryId=204" TargetMode="External"/><Relationship Id="rId5" Type="http://schemas.openxmlformats.org/officeDocument/2006/relationships/hyperlink" Target="../ASSA/Configuraci&#243;n%20local/Configuraci&#243;n%20local/Configuraci&#243;n%20local/Documents%20and%20Settings/John/Configuraci&#243;n%20local/" TargetMode="External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itchratings.com/corporate/index.cfm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hyperlink" Target="http://www2.standardandpoors.com/portal/site/sp/en/us/page.siteselection/home.jsp" TargetMode="External"/><Relationship Id="rId4" Type="http://schemas.openxmlformats.org/officeDocument/2006/relationships/hyperlink" Target="../ASSA/Configuraci&#243;n%20local/Configuraci&#243;n%20local/Configuraci&#243;n%20local/Documents%20and%20Settings/John/Configuraci&#243;n%20local/" TargetMode="External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 descr="l-nuevo logo-ca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88913"/>
            <a:ext cx="360362" cy="361950"/>
          </a:xfrm>
          <a:prstGeom prst="rect">
            <a:avLst/>
          </a:prstGeom>
          <a:noFill/>
        </p:spPr>
      </p:pic>
      <p:sp>
        <p:nvSpPr>
          <p:cNvPr id="216067" name="Rectangle 3"/>
          <p:cNvSpPr>
            <a:spLocks noChangeArrowheads="1"/>
          </p:cNvSpPr>
          <p:nvPr/>
        </p:nvSpPr>
        <p:spPr bwMode="auto">
          <a:xfrm>
            <a:off x="1219200" y="3879850"/>
            <a:ext cx="7924800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381000" y="620713"/>
            <a:ext cx="8382000" cy="5856287"/>
          </a:xfrm>
          <a:prstGeom prst="rect">
            <a:avLst/>
          </a:prstGeom>
          <a:noFill/>
          <a:ln w="57150" cmpd="thinThick">
            <a:solidFill>
              <a:srgbClr val="78062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323850" y="188913"/>
            <a:ext cx="8135938" cy="287337"/>
          </a:xfrm>
          <a:prstGeom prst="rect">
            <a:avLst/>
          </a:prstGeom>
          <a:gradFill rotWithShape="1">
            <a:gsLst>
              <a:gs pos="0">
                <a:srgbClr val="9933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4630738" y="882650"/>
            <a:ext cx="184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800" b="1">
              <a:latin typeface="Book Antiqua" pitchFamily="18" charset="0"/>
            </a:endParaRPr>
          </a:p>
        </p:txBody>
      </p:sp>
      <p:sp>
        <p:nvSpPr>
          <p:cNvPr id="216072" name="Text Box 8"/>
          <p:cNvSpPr txBox="1">
            <a:spLocks noChangeArrowheads="1"/>
          </p:cNvSpPr>
          <p:nvPr/>
        </p:nvSpPr>
        <p:spPr bwMode="auto">
          <a:xfrm>
            <a:off x="5638800" y="1600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PA" sz="2400">
              <a:latin typeface="Times New Roman" pitchFamily="18" charset="0"/>
            </a:endParaRPr>
          </a:p>
        </p:txBody>
      </p:sp>
      <p:sp>
        <p:nvSpPr>
          <p:cNvPr id="216073" name="Text Box 9"/>
          <p:cNvSpPr txBox="1">
            <a:spLocks noChangeArrowheads="1"/>
          </p:cNvSpPr>
          <p:nvPr/>
        </p:nvSpPr>
        <p:spPr bwMode="auto">
          <a:xfrm>
            <a:off x="1295400" y="3962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PA" sz="2400">
              <a:latin typeface="Times New Roman" pitchFamily="18" charset="0"/>
            </a:endParaRPr>
          </a:p>
        </p:txBody>
      </p:sp>
      <p:sp>
        <p:nvSpPr>
          <p:cNvPr id="216074" name="Text Box 10"/>
          <p:cNvSpPr txBox="1">
            <a:spLocks noChangeArrowheads="1"/>
          </p:cNvSpPr>
          <p:nvPr/>
        </p:nvSpPr>
        <p:spPr bwMode="auto">
          <a:xfrm>
            <a:off x="3581400" y="4038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PA" sz="2400">
              <a:latin typeface="Times New Roman" pitchFamily="18" charset="0"/>
            </a:endParaRPr>
          </a:p>
        </p:txBody>
      </p:sp>
      <p:sp>
        <p:nvSpPr>
          <p:cNvPr id="216075" name="Text Box 11"/>
          <p:cNvSpPr txBox="1">
            <a:spLocks noChangeArrowheads="1"/>
          </p:cNvSpPr>
          <p:nvPr/>
        </p:nvSpPr>
        <p:spPr bwMode="auto">
          <a:xfrm>
            <a:off x="4602163" y="10525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216076" name="Rectangle 12"/>
          <p:cNvSpPr>
            <a:spLocks noChangeArrowheads="1"/>
          </p:cNvSpPr>
          <p:nvPr/>
        </p:nvSpPr>
        <p:spPr bwMode="auto">
          <a:xfrm>
            <a:off x="1219200" y="4102100"/>
            <a:ext cx="792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6079" name="Rectangle 15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3371850" y="3402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16090" name="Picture 26" descr="l-nuevo logo 06-09-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813" y="2349500"/>
            <a:ext cx="5962650" cy="1798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2" descr="l-nuevo logo-ca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88913"/>
            <a:ext cx="360362" cy="361950"/>
          </a:xfrm>
          <a:prstGeom prst="rect">
            <a:avLst/>
          </a:prstGeom>
          <a:noFill/>
        </p:spPr>
      </p:pic>
      <p:sp>
        <p:nvSpPr>
          <p:cNvPr id="277507" name="Rectangle 3"/>
          <p:cNvSpPr>
            <a:spLocks noChangeArrowheads="1"/>
          </p:cNvSpPr>
          <p:nvPr/>
        </p:nvSpPr>
        <p:spPr bwMode="auto">
          <a:xfrm>
            <a:off x="1219200" y="3879850"/>
            <a:ext cx="792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08" name="Rectangle 4"/>
          <p:cNvSpPr>
            <a:spLocks noChangeArrowheads="1"/>
          </p:cNvSpPr>
          <p:nvPr/>
        </p:nvSpPr>
        <p:spPr bwMode="auto">
          <a:xfrm>
            <a:off x="381000" y="620713"/>
            <a:ext cx="8382000" cy="5856287"/>
          </a:xfrm>
          <a:prstGeom prst="rect">
            <a:avLst/>
          </a:prstGeom>
          <a:noFill/>
          <a:ln w="57150" cmpd="thinThick">
            <a:solidFill>
              <a:srgbClr val="78062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09" name="Rectangle 5"/>
          <p:cNvSpPr>
            <a:spLocks noChangeArrowheads="1"/>
          </p:cNvSpPr>
          <p:nvPr/>
        </p:nvSpPr>
        <p:spPr bwMode="auto">
          <a:xfrm>
            <a:off x="323850" y="188913"/>
            <a:ext cx="8135938" cy="287337"/>
          </a:xfrm>
          <a:prstGeom prst="rect">
            <a:avLst/>
          </a:prstGeom>
          <a:gradFill rotWithShape="1">
            <a:gsLst>
              <a:gs pos="0">
                <a:srgbClr val="9933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10" name="Rectangle 6"/>
          <p:cNvSpPr>
            <a:spLocks noChangeArrowheads="1"/>
          </p:cNvSpPr>
          <p:nvPr/>
        </p:nvSpPr>
        <p:spPr bwMode="auto">
          <a:xfrm>
            <a:off x="4630738" y="882650"/>
            <a:ext cx="184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800" b="1">
              <a:latin typeface="Book Antiqua" pitchFamily="18" charset="0"/>
            </a:endParaRPr>
          </a:p>
        </p:txBody>
      </p:sp>
      <p:pic>
        <p:nvPicPr>
          <p:cNvPr id="277511" name="Picture 7" descr="if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2420938"/>
            <a:ext cx="1670050" cy="827087"/>
          </a:xfrm>
          <a:prstGeom prst="rect">
            <a:avLst/>
          </a:prstGeom>
          <a:noFill/>
        </p:spPr>
      </p:pic>
      <p:pic>
        <p:nvPicPr>
          <p:cNvPr id="277512" name="Picture 8" descr="nv_c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3429000"/>
            <a:ext cx="2246313" cy="717550"/>
          </a:xfrm>
          <a:prstGeom prst="rect">
            <a:avLst/>
          </a:prstGeom>
          <a:noFill/>
        </p:spPr>
      </p:pic>
      <p:pic>
        <p:nvPicPr>
          <p:cNvPr id="277513" name="Picture 9" descr="scotiabank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2492375"/>
            <a:ext cx="1873250" cy="571500"/>
          </a:xfrm>
          <a:prstGeom prst="rect">
            <a:avLst/>
          </a:prstGeom>
          <a:noFill/>
        </p:spPr>
      </p:pic>
      <p:sp>
        <p:nvSpPr>
          <p:cNvPr id="277514" name="Text Box 10"/>
          <p:cNvSpPr txBox="1">
            <a:spLocks noChangeArrowheads="1"/>
          </p:cNvSpPr>
          <p:nvPr/>
        </p:nvSpPr>
        <p:spPr bwMode="auto">
          <a:xfrm>
            <a:off x="4495800" y="47117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PA" sz="2400">
              <a:latin typeface="Times New Roman" pitchFamily="18" charset="0"/>
            </a:endParaRPr>
          </a:p>
        </p:txBody>
      </p:sp>
      <p:pic>
        <p:nvPicPr>
          <p:cNvPr id="277517" name="Picture 13" descr="bbva_logo_tcm11-130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088" y="4365625"/>
            <a:ext cx="2232025" cy="647700"/>
          </a:xfrm>
          <a:prstGeom prst="rect">
            <a:avLst/>
          </a:prstGeom>
          <a:noFill/>
        </p:spPr>
      </p:pic>
      <p:pic>
        <p:nvPicPr>
          <p:cNvPr id="277518" name="Picture 14" descr="lbics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2500" y="5589588"/>
            <a:ext cx="1800225" cy="558800"/>
          </a:xfrm>
          <a:prstGeom prst="rect">
            <a:avLst/>
          </a:prstGeom>
          <a:noFill/>
        </p:spPr>
      </p:pic>
      <p:pic>
        <p:nvPicPr>
          <p:cNvPr id="277519" name="Picture 15" descr="Banco%20Genera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938" y="4581525"/>
            <a:ext cx="1727200" cy="576263"/>
          </a:xfrm>
          <a:prstGeom prst="rect">
            <a:avLst/>
          </a:prstGeom>
          <a:noFill/>
        </p:spPr>
      </p:pic>
      <p:sp>
        <p:nvSpPr>
          <p:cNvPr id="277521" name="Text Box 17"/>
          <p:cNvSpPr txBox="1">
            <a:spLocks noChangeArrowheads="1"/>
          </p:cNvSpPr>
          <p:nvPr/>
        </p:nvSpPr>
        <p:spPr bwMode="auto">
          <a:xfrm>
            <a:off x="1331913" y="1125538"/>
            <a:ext cx="6480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400"/>
              <a:t>La Hipotecaria cuenta con más de $180.000.000 en líneas de crédito.</a:t>
            </a:r>
            <a:endParaRPr lang="es-ES" sz="2400"/>
          </a:p>
        </p:txBody>
      </p:sp>
      <p:pic>
        <p:nvPicPr>
          <p:cNvPr id="277522" name="Picture 18" descr="cocina_01"/>
          <p:cNvPicPr>
            <a:picLocks noChangeAspect="1" noChangeArrowheads="1"/>
          </p:cNvPicPr>
          <p:nvPr/>
        </p:nvPicPr>
        <p:blipFill>
          <a:blip r:embed="rId10" cstate="print"/>
          <a:srcRect r="51674"/>
          <a:stretch>
            <a:fillRect/>
          </a:stretch>
        </p:blipFill>
        <p:spPr bwMode="auto">
          <a:xfrm>
            <a:off x="6084888" y="5661025"/>
            <a:ext cx="2249487" cy="539750"/>
          </a:xfrm>
          <a:prstGeom prst="rect">
            <a:avLst/>
          </a:prstGeom>
          <a:noFill/>
        </p:spPr>
      </p:pic>
      <p:pic>
        <p:nvPicPr>
          <p:cNvPr id="277523" name="Picture 19" descr="Towerbank - Hacemos la diferenci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72225" y="4724400"/>
            <a:ext cx="1619250" cy="571500"/>
          </a:xfrm>
          <a:prstGeom prst="rect">
            <a:avLst/>
          </a:prstGeom>
          <a:noFill/>
        </p:spPr>
      </p:pic>
      <p:pic>
        <p:nvPicPr>
          <p:cNvPr id="277525" name="Picture 21" descr="internet_reversed_logo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5650" y="5516563"/>
            <a:ext cx="1714500" cy="563562"/>
          </a:xfrm>
          <a:prstGeom prst="rect">
            <a:avLst/>
          </a:prstGeom>
          <a:noFill/>
        </p:spPr>
      </p:pic>
      <p:pic>
        <p:nvPicPr>
          <p:cNvPr id="277527" name="Picture 23" descr="IIC Logo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19475" y="2349500"/>
            <a:ext cx="2736850" cy="1027113"/>
          </a:xfrm>
          <a:prstGeom prst="rect">
            <a:avLst/>
          </a:prstGeom>
          <a:noFill/>
        </p:spPr>
      </p:pic>
      <p:pic>
        <p:nvPicPr>
          <p:cNvPr id="277529" name="Picture 25" descr="HSBC">
            <a:hlinkClick r:id="rId16" tooltip="Index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635375" y="3573463"/>
            <a:ext cx="1728788" cy="503237"/>
          </a:xfrm>
          <a:prstGeom prst="rect">
            <a:avLst/>
          </a:prstGeom>
          <a:noFill/>
        </p:spPr>
      </p:pic>
      <p:pic>
        <p:nvPicPr>
          <p:cNvPr id="277531" name="Picture 27" descr="logo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72225" y="3644900"/>
            <a:ext cx="1677988" cy="681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4" name="Picture 2" descr="l-nuevo logo-ca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88913"/>
            <a:ext cx="360362" cy="361950"/>
          </a:xfrm>
          <a:prstGeom prst="rect">
            <a:avLst/>
          </a:prstGeom>
          <a:noFill/>
        </p:spPr>
      </p:pic>
      <p:sp>
        <p:nvSpPr>
          <p:cNvPr id="279555" name="Rectangle 3"/>
          <p:cNvSpPr>
            <a:spLocks noChangeArrowheads="1"/>
          </p:cNvSpPr>
          <p:nvPr/>
        </p:nvSpPr>
        <p:spPr bwMode="auto">
          <a:xfrm>
            <a:off x="1219200" y="3879850"/>
            <a:ext cx="792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56" name="Rectangle 4"/>
          <p:cNvSpPr>
            <a:spLocks noChangeArrowheads="1"/>
          </p:cNvSpPr>
          <p:nvPr/>
        </p:nvSpPr>
        <p:spPr bwMode="auto">
          <a:xfrm>
            <a:off x="381000" y="620713"/>
            <a:ext cx="8382000" cy="5856287"/>
          </a:xfrm>
          <a:prstGeom prst="rect">
            <a:avLst/>
          </a:prstGeom>
          <a:noFill/>
          <a:ln w="57150" cmpd="thinThick">
            <a:solidFill>
              <a:srgbClr val="78062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323850" y="188913"/>
            <a:ext cx="8135938" cy="287337"/>
          </a:xfrm>
          <a:prstGeom prst="rect">
            <a:avLst/>
          </a:prstGeom>
          <a:gradFill rotWithShape="1">
            <a:gsLst>
              <a:gs pos="0">
                <a:srgbClr val="9933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58" name="Rectangle 6"/>
          <p:cNvSpPr>
            <a:spLocks noChangeArrowheads="1"/>
          </p:cNvSpPr>
          <p:nvPr/>
        </p:nvSpPr>
        <p:spPr bwMode="auto">
          <a:xfrm>
            <a:off x="4630738" y="882650"/>
            <a:ext cx="184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800" b="1">
              <a:latin typeface="Book Antiqua" pitchFamily="18" charset="0"/>
            </a:endParaRPr>
          </a:p>
        </p:txBody>
      </p:sp>
      <p:sp>
        <p:nvSpPr>
          <p:cNvPr id="279559" name="Oval 7"/>
          <p:cNvSpPr>
            <a:spLocks noChangeArrowheads="1"/>
          </p:cNvSpPr>
          <p:nvPr/>
        </p:nvSpPr>
        <p:spPr bwMode="auto">
          <a:xfrm>
            <a:off x="2438400" y="1752600"/>
            <a:ext cx="4419600" cy="403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s-PA" sz="2400">
              <a:latin typeface="Book Antiqua" pitchFamily="18" charset="0"/>
            </a:endParaRPr>
          </a:p>
        </p:txBody>
      </p:sp>
      <p:sp>
        <p:nvSpPr>
          <p:cNvPr id="279560" name="Text Box 8"/>
          <p:cNvSpPr txBox="1">
            <a:spLocks noChangeArrowheads="1"/>
          </p:cNvSpPr>
          <p:nvPr/>
        </p:nvSpPr>
        <p:spPr bwMode="auto">
          <a:xfrm>
            <a:off x="611188" y="1412875"/>
            <a:ext cx="182880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es-MX" sz="1400" b="1" u="sng"/>
              <a:t>Paso 1</a:t>
            </a:r>
          </a:p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es-MX" sz="1400"/>
              <a:t>La Hipotecaria invierte dinero en la generación de nuevas hipotecas.</a:t>
            </a:r>
            <a:endParaRPr lang="en-US" sz="1400"/>
          </a:p>
        </p:txBody>
      </p:sp>
      <p:sp>
        <p:nvSpPr>
          <p:cNvPr id="279561" name="Text Box 9"/>
          <p:cNvSpPr txBox="1">
            <a:spLocks noChangeArrowheads="1"/>
          </p:cNvSpPr>
          <p:nvPr/>
        </p:nvSpPr>
        <p:spPr bwMode="auto">
          <a:xfrm>
            <a:off x="3203575" y="836613"/>
            <a:ext cx="374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/>
              <a:t>Modelo de Negocio</a:t>
            </a:r>
            <a:endParaRPr lang="es-ES" sz="2400"/>
          </a:p>
        </p:txBody>
      </p:sp>
      <p:sp>
        <p:nvSpPr>
          <p:cNvPr id="279562" name="AutoShape 10"/>
          <p:cNvSpPr>
            <a:spLocks noChangeArrowheads="1"/>
          </p:cNvSpPr>
          <p:nvPr/>
        </p:nvSpPr>
        <p:spPr bwMode="auto">
          <a:xfrm>
            <a:off x="1908175" y="3500438"/>
            <a:ext cx="1079500" cy="539750"/>
          </a:xfrm>
          <a:prstGeom prst="curvedUpArrow">
            <a:avLst>
              <a:gd name="adj1" fmla="val 40000"/>
              <a:gd name="adj2" fmla="val 80000"/>
              <a:gd name="adj3" fmla="val 33333"/>
            </a:avLst>
          </a:prstGeom>
          <a:gradFill rotWithShape="0">
            <a:gsLst>
              <a:gs pos="0">
                <a:srgbClr val="003366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9563" name="Picture 11" descr="colinas%20campestr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2205038"/>
            <a:ext cx="1800225" cy="1390650"/>
          </a:xfrm>
          <a:prstGeom prst="rect">
            <a:avLst/>
          </a:prstGeom>
          <a:noFill/>
        </p:spPr>
      </p:pic>
      <p:pic>
        <p:nvPicPr>
          <p:cNvPr id="279564" name="Picture 12" descr="altos%20santa%20cla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3789363"/>
            <a:ext cx="1800225" cy="1390650"/>
          </a:xfrm>
          <a:prstGeom prst="rect">
            <a:avLst/>
          </a:prstGeom>
          <a:noFill/>
        </p:spPr>
      </p:pic>
      <p:sp>
        <p:nvSpPr>
          <p:cNvPr id="279565" name="Text Box 13"/>
          <p:cNvSpPr txBox="1">
            <a:spLocks noChangeArrowheads="1"/>
          </p:cNvSpPr>
          <p:nvPr/>
        </p:nvSpPr>
        <p:spPr bwMode="auto">
          <a:xfrm>
            <a:off x="6732588" y="1268413"/>
            <a:ext cx="2016125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MX" sz="1400" b="1" u="sng"/>
              <a:t>Paso 2</a:t>
            </a:r>
          </a:p>
          <a:p>
            <a:pPr algn="ctr">
              <a:lnSpc>
                <a:spcPct val="125000"/>
              </a:lnSpc>
            </a:pPr>
            <a:r>
              <a:rPr lang="es-MX" sz="1400"/>
              <a:t>La Hipotecaria </a:t>
            </a:r>
          </a:p>
          <a:p>
            <a:pPr algn="ctr">
              <a:lnSpc>
                <a:spcPct val="125000"/>
              </a:lnSpc>
            </a:pPr>
            <a:r>
              <a:rPr lang="es-MX" sz="1400"/>
              <a:t>convierte   </a:t>
            </a:r>
          </a:p>
          <a:p>
            <a:pPr algn="ctr">
              <a:lnSpc>
                <a:spcPct val="125000"/>
              </a:lnSpc>
            </a:pPr>
            <a:r>
              <a:rPr lang="es-MX" sz="1400"/>
              <a:t>hipotecas en bonos</a:t>
            </a:r>
          </a:p>
          <a:p>
            <a:pPr algn="ctr">
              <a:lnSpc>
                <a:spcPct val="125000"/>
              </a:lnSpc>
            </a:pPr>
            <a:r>
              <a:rPr lang="es-MX" sz="1400"/>
              <a:t>hipotecarios y La Hipotecaria  continua administrando la cartera. </a:t>
            </a:r>
            <a:endParaRPr lang="en-US" sz="1400"/>
          </a:p>
          <a:p>
            <a:pPr>
              <a:spcBef>
                <a:spcPct val="50000"/>
              </a:spcBef>
            </a:pPr>
            <a:endParaRPr lang="es-ES" sz="1400"/>
          </a:p>
        </p:txBody>
      </p:sp>
      <p:sp>
        <p:nvSpPr>
          <p:cNvPr id="279566" name="AutoShape 14"/>
          <p:cNvSpPr>
            <a:spLocks noChangeArrowheads="1"/>
          </p:cNvSpPr>
          <p:nvPr/>
        </p:nvSpPr>
        <p:spPr bwMode="auto">
          <a:xfrm>
            <a:off x="4211638" y="1196975"/>
            <a:ext cx="539750" cy="1079500"/>
          </a:xfrm>
          <a:prstGeom prst="curvedRightArrow">
            <a:avLst>
              <a:gd name="adj1" fmla="val 40000"/>
              <a:gd name="adj2" fmla="val 80000"/>
              <a:gd name="adj3" fmla="val 33333"/>
            </a:avLst>
          </a:prstGeom>
          <a:gradFill rotWithShape="0">
            <a:gsLst>
              <a:gs pos="0">
                <a:srgbClr val="003366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9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2" name="Picture 2" descr="l-nuevo logo-ca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88913"/>
            <a:ext cx="360362" cy="361950"/>
          </a:xfrm>
          <a:prstGeom prst="rect">
            <a:avLst/>
          </a:prstGeom>
          <a:noFill/>
        </p:spPr>
      </p:pic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1219200" y="3879850"/>
            <a:ext cx="792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381000" y="620713"/>
            <a:ext cx="8382000" cy="5856287"/>
          </a:xfrm>
          <a:prstGeom prst="rect">
            <a:avLst/>
          </a:prstGeom>
          <a:noFill/>
          <a:ln w="57150" cmpd="thinThick">
            <a:solidFill>
              <a:srgbClr val="78062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323850" y="188913"/>
            <a:ext cx="8135938" cy="287337"/>
          </a:xfrm>
          <a:prstGeom prst="rect">
            <a:avLst/>
          </a:prstGeom>
          <a:gradFill rotWithShape="1">
            <a:gsLst>
              <a:gs pos="0">
                <a:srgbClr val="9933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4630738" y="882650"/>
            <a:ext cx="184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800" b="1">
              <a:latin typeface="Book Antiqua" pitchFamily="18" charset="0"/>
            </a:endParaRPr>
          </a:p>
        </p:txBody>
      </p:sp>
      <p:sp>
        <p:nvSpPr>
          <p:cNvPr id="281607" name="Oval 7"/>
          <p:cNvSpPr>
            <a:spLocks noChangeArrowheads="1"/>
          </p:cNvSpPr>
          <p:nvPr/>
        </p:nvSpPr>
        <p:spPr bwMode="auto">
          <a:xfrm>
            <a:off x="2438400" y="1752600"/>
            <a:ext cx="4419600" cy="403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s-PA" sz="2400">
              <a:latin typeface="Book Antiqua" pitchFamily="18" charset="0"/>
            </a:endParaRPr>
          </a:p>
        </p:txBody>
      </p:sp>
      <p:sp>
        <p:nvSpPr>
          <p:cNvPr id="281608" name="Text Box 8"/>
          <p:cNvSpPr txBox="1">
            <a:spLocks noChangeArrowheads="1"/>
          </p:cNvSpPr>
          <p:nvPr/>
        </p:nvSpPr>
        <p:spPr bwMode="auto">
          <a:xfrm>
            <a:off x="611188" y="1412875"/>
            <a:ext cx="182880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es-MX" sz="1400" b="1" u="sng"/>
              <a:t>Paso 1</a:t>
            </a:r>
          </a:p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es-MX" sz="1400"/>
              <a:t>La Hipotecaria invierte dinero en la generación de nuevas hipotecas.</a:t>
            </a:r>
            <a:endParaRPr lang="en-US" sz="1400"/>
          </a:p>
        </p:txBody>
      </p:sp>
      <p:sp>
        <p:nvSpPr>
          <p:cNvPr id="281609" name="Text Box 9"/>
          <p:cNvSpPr txBox="1">
            <a:spLocks noChangeArrowheads="1"/>
          </p:cNvSpPr>
          <p:nvPr/>
        </p:nvSpPr>
        <p:spPr bwMode="auto">
          <a:xfrm>
            <a:off x="3203575" y="836613"/>
            <a:ext cx="374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/>
              <a:t>Modelo de Negocio</a:t>
            </a:r>
            <a:endParaRPr lang="es-ES" sz="2400"/>
          </a:p>
        </p:txBody>
      </p:sp>
      <p:sp>
        <p:nvSpPr>
          <p:cNvPr id="281610" name="AutoShape 10"/>
          <p:cNvSpPr>
            <a:spLocks noChangeArrowheads="1"/>
          </p:cNvSpPr>
          <p:nvPr/>
        </p:nvSpPr>
        <p:spPr bwMode="auto">
          <a:xfrm>
            <a:off x="1908175" y="3500438"/>
            <a:ext cx="1079500" cy="539750"/>
          </a:xfrm>
          <a:prstGeom prst="curvedUpArrow">
            <a:avLst>
              <a:gd name="adj1" fmla="val 40000"/>
              <a:gd name="adj2" fmla="val 80000"/>
              <a:gd name="adj3" fmla="val 33333"/>
            </a:avLst>
          </a:prstGeom>
          <a:gradFill rotWithShape="0">
            <a:gsLst>
              <a:gs pos="0">
                <a:srgbClr val="003366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1611" name="Picture 11" descr="colinas%20campestr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2205038"/>
            <a:ext cx="1800225" cy="1390650"/>
          </a:xfrm>
          <a:prstGeom prst="rect">
            <a:avLst/>
          </a:prstGeom>
          <a:noFill/>
        </p:spPr>
      </p:pic>
      <p:pic>
        <p:nvPicPr>
          <p:cNvPr id="281612" name="Picture 12" descr="altos%20santa%20cla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3789363"/>
            <a:ext cx="1800225" cy="1390650"/>
          </a:xfrm>
          <a:prstGeom prst="rect">
            <a:avLst/>
          </a:prstGeom>
          <a:noFill/>
        </p:spPr>
      </p:pic>
      <p:sp>
        <p:nvSpPr>
          <p:cNvPr id="281613" name="Text Box 13"/>
          <p:cNvSpPr txBox="1">
            <a:spLocks noChangeArrowheads="1"/>
          </p:cNvSpPr>
          <p:nvPr/>
        </p:nvSpPr>
        <p:spPr bwMode="auto">
          <a:xfrm>
            <a:off x="6732588" y="1268413"/>
            <a:ext cx="2016125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MX" sz="1400" b="1" u="sng"/>
              <a:t>Paso 2</a:t>
            </a:r>
          </a:p>
          <a:p>
            <a:pPr algn="ctr">
              <a:lnSpc>
                <a:spcPct val="125000"/>
              </a:lnSpc>
            </a:pPr>
            <a:r>
              <a:rPr lang="es-MX" sz="1400"/>
              <a:t>La Hipotecaria </a:t>
            </a:r>
          </a:p>
          <a:p>
            <a:pPr algn="ctr">
              <a:lnSpc>
                <a:spcPct val="125000"/>
              </a:lnSpc>
            </a:pPr>
            <a:r>
              <a:rPr lang="es-MX" sz="1400"/>
              <a:t>convierte   </a:t>
            </a:r>
          </a:p>
          <a:p>
            <a:pPr algn="ctr">
              <a:lnSpc>
                <a:spcPct val="125000"/>
              </a:lnSpc>
            </a:pPr>
            <a:r>
              <a:rPr lang="es-MX" sz="1400"/>
              <a:t>hipotecas en bonos</a:t>
            </a:r>
          </a:p>
          <a:p>
            <a:pPr algn="ctr">
              <a:lnSpc>
                <a:spcPct val="125000"/>
              </a:lnSpc>
            </a:pPr>
            <a:r>
              <a:rPr lang="es-MX" sz="1400"/>
              <a:t>hipotecarios y La Hipotecaria  continua administrando la cartera. </a:t>
            </a:r>
            <a:endParaRPr lang="en-US" sz="1400"/>
          </a:p>
          <a:p>
            <a:pPr>
              <a:spcBef>
                <a:spcPct val="50000"/>
              </a:spcBef>
            </a:pPr>
            <a:endParaRPr lang="es-ES" sz="1400"/>
          </a:p>
        </p:txBody>
      </p:sp>
      <p:sp>
        <p:nvSpPr>
          <p:cNvPr id="281614" name="AutoShape 14"/>
          <p:cNvSpPr>
            <a:spLocks noChangeArrowheads="1"/>
          </p:cNvSpPr>
          <p:nvPr/>
        </p:nvSpPr>
        <p:spPr bwMode="auto">
          <a:xfrm>
            <a:off x="4211638" y="1196975"/>
            <a:ext cx="539750" cy="1079500"/>
          </a:xfrm>
          <a:prstGeom prst="curvedRightArrow">
            <a:avLst>
              <a:gd name="adj1" fmla="val 40000"/>
              <a:gd name="adj2" fmla="val 80000"/>
              <a:gd name="adj3" fmla="val 33333"/>
            </a:avLst>
          </a:prstGeom>
          <a:gradFill rotWithShape="0">
            <a:gsLst>
              <a:gs pos="0">
                <a:srgbClr val="003366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15" name="Rectangle 15"/>
          <p:cNvSpPr>
            <a:spLocks noChangeArrowheads="1"/>
          </p:cNvSpPr>
          <p:nvPr/>
        </p:nvSpPr>
        <p:spPr bwMode="auto">
          <a:xfrm>
            <a:off x="6877050" y="4292600"/>
            <a:ext cx="17272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MX" sz="1400" b="1" u="sng"/>
              <a:t>Paso 3</a:t>
            </a:r>
          </a:p>
          <a:p>
            <a:pPr algn="ctr">
              <a:lnSpc>
                <a:spcPct val="125000"/>
              </a:lnSpc>
            </a:pPr>
            <a:r>
              <a:rPr lang="es-MX" sz="1400"/>
              <a:t>Inversionistas institucionales con fondos de largo plazo invierten en bonos hipotecarios.</a:t>
            </a:r>
            <a:endParaRPr lang="en-US" sz="1400"/>
          </a:p>
        </p:txBody>
      </p:sp>
      <p:sp>
        <p:nvSpPr>
          <p:cNvPr id="281616" name="AutoShape 16"/>
          <p:cNvSpPr>
            <a:spLocks noChangeArrowheads="1"/>
          </p:cNvSpPr>
          <p:nvPr/>
        </p:nvSpPr>
        <p:spPr bwMode="auto">
          <a:xfrm>
            <a:off x="6443663" y="3573463"/>
            <a:ext cx="1079500" cy="539750"/>
          </a:xfrm>
          <a:prstGeom prst="curvedDownArrow">
            <a:avLst>
              <a:gd name="adj1" fmla="val 40000"/>
              <a:gd name="adj2" fmla="val 80000"/>
              <a:gd name="adj3" fmla="val 33333"/>
            </a:avLst>
          </a:prstGeom>
          <a:gradFill rotWithShape="0">
            <a:gsLst>
              <a:gs pos="0">
                <a:srgbClr val="003366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0" name="Picture 2" descr="l-nuevo logo-ca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88913"/>
            <a:ext cx="360362" cy="361950"/>
          </a:xfrm>
          <a:prstGeom prst="rect">
            <a:avLst/>
          </a:prstGeom>
          <a:noFill/>
        </p:spPr>
      </p:pic>
      <p:sp>
        <p:nvSpPr>
          <p:cNvPr id="283651" name="Rectangle 3"/>
          <p:cNvSpPr>
            <a:spLocks noChangeArrowheads="1"/>
          </p:cNvSpPr>
          <p:nvPr/>
        </p:nvSpPr>
        <p:spPr bwMode="auto">
          <a:xfrm>
            <a:off x="1219200" y="3879850"/>
            <a:ext cx="792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652" name="Rectangle 4"/>
          <p:cNvSpPr>
            <a:spLocks noChangeArrowheads="1"/>
          </p:cNvSpPr>
          <p:nvPr/>
        </p:nvSpPr>
        <p:spPr bwMode="auto">
          <a:xfrm>
            <a:off x="381000" y="620713"/>
            <a:ext cx="8382000" cy="5856287"/>
          </a:xfrm>
          <a:prstGeom prst="rect">
            <a:avLst/>
          </a:prstGeom>
          <a:noFill/>
          <a:ln w="57150" cmpd="thinThick">
            <a:solidFill>
              <a:srgbClr val="78062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653" name="Rectangle 5"/>
          <p:cNvSpPr>
            <a:spLocks noChangeArrowheads="1"/>
          </p:cNvSpPr>
          <p:nvPr/>
        </p:nvSpPr>
        <p:spPr bwMode="auto">
          <a:xfrm>
            <a:off x="323850" y="188913"/>
            <a:ext cx="8135938" cy="287337"/>
          </a:xfrm>
          <a:prstGeom prst="rect">
            <a:avLst/>
          </a:prstGeom>
          <a:gradFill rotWithShape="1">
            <a:gsLst>
              <a:gs pos="0">
                <a:srgbClr val="9933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654" name="Rectangle 6"/>
          <p:cNvSpPr>
            <a:spLocks noChangeArrowheads="1"/>
          </p:cNvSpPr>
          <p:nvPr/>
        </p:nvSpPr>
        <p:spPr bwMode="auto">
          <a:xfrm>
            <a:off x="4630738" y="882650"/>
            <a:ext cx="184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800" b="1">
              <a:latin typeface="Book Antiqua" pitchFamily="18" charset="0"/>
            </a:endParaRPr>
          </a:p>
        </p:txBody>
      </p:sp>
      <p:sp>
        <p:nvSpPr>
          <p:cNvPr id="283655" name="Oval 7"/>
          <p:cNvSpPr>
            <a:spLocks noChangeArrowheads="1"/>
          </p:cNvSpPr>
          <p:nvPr/>
        </p:nvSpPr>
        <p:spPr bwMode="auto">
          <a:xfrm>
            <a:off x="2438400" y="1752600"/>
            <a:ext cx="4419600" cy="403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s-PA" sz="2400">
              <a:latin typeface="Book Antiqua" pitchFamily="18" charset="0"/>
            </a:endParaRPr>
          </a:p>
        </p:txBody>
      </p:sp>
      <p:sp>
        <p:nvSpPr>
          <p:cNvPr id="283656" name="Text Box 8"/>
          <p:cNvSpPr txBox="1">
            <a:spLocks noChangeArrowheads="1"/>
          </p:cNvSpPr>
          <p:nvPr/>
        </p:nvSpPr>
        <p:spPr bwMode="auto">
          <a:xfrm>
            <a:off x="611188" y="1412875"/>
            <a:ext cx="182880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es-MX" sz="1400" b="1" u="sng"/>
              <a:t>Paso 1</a:t>
            </a:r>
          </a:p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es-MX" sz="1400"/>
              <a:t>La Hipotecaria invierte dinero en la generación de nuevas hipotecas.</a:t>
            </a:r>
            <a:endParaRPr lang="en-US" sz="1400"/>
          </a:p>
        </p:txBody>
      </p:sp>
      <p:sp>
        <p:nvSpPr>
          <p:cNvPr id="283657" name="Text Box 9"/>
          <p:cNvSpPr txBox="1">
            <a:spLocks noChangeArrowheads="1"/>
          </p:cNvSpPr>
          <p:nvPr/>
        </p:nvSpPr>
        <p:spPr bwMode="auto">
          <a:xfrm>
            <a:off x="3203575" y="836613"/>
            <a:ext cx="374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/>
              <a:t>Modelo de Negocio</a:t>
            </a:r>
            <a:endParaRPr lang="es-ES" sz="2400"/>
          </a:p>
        </p:txBody>
      </p:sp>
      <p:sp>
        <p:nvSpPr>
          <p:cNvPr id="283658" name="AutoShape 10"/>
          <p:cNvSpPr>
            <a:spLocks noChangeArrowheads="1"/>
          </p:cNvSpPr>
          <p:nvPr/>
        </p:nvSpPr>
        <p:spPr bwMode="auto">
          <a:xfrm>
            <a:off x="1908175" y="3500438"/>
            <a:ext cx="1079500" cy="539750"/>
          </a:xfrm>
          <a:prstGeom prst="curvedUpArrow">
            <a:avLst>
              <a:gd name="adj1" fmla="val 40000"/>
              <a:gd name="adj2" fmla="val 80000"/>
              <a:gd name="adj3" fmla="val 33333"/>
            </a:avLst>
          </a:prstGeom>
          <a:gradFill rotWithShape="0">
            <a:gsLst>
              <a:gs pos="0">
                <a:srgbClr val="003366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3659" name="Picture 11" descr="colinas%20campestr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2205038"/>
            <a:ext cx="1800225" cy="1390650"/>
          </a:xfrm>
          <a:prstGeom prst="rect">
            <a:avLst/>
          </a:prstGeom>
          <a:noFill/>
        </p:spPr>
      </p:pic>
      <p:pic>
        <p:nvPicPr>
          <p:cNvPr id="283660" name="Picture 12" descr="altos%20santa%20cla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3789363"/>
            <a:ext cx="1800225" cy="1390650"/>
          </a:xfrm>
          <a:prstGeom prst="rect">
            <a:avLst/>
          </a:prstGeom>
          <a:noFill/>
        </p:spPr>
      </p:pic>
      <p:sp>
        <p:nvSpPr>
          <p:cNvPr id="283661" name="Text Box 13"/>
          <p:cNvSpPr txBox="1">
            <a:spLocks noChangeArrowheads="1"/>
          </p:cNvSpPr>
          <p:nvPr/>
        </p:nvSpPr>
        <p:spPr bwMode="auto">
          <a:xfrm>
            <a:off x="6732588" y="1268413"/>
            <a:ext cx="2016125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MX" sz="1400" b="1" u="sng"/>
              <a:t>Paso 2</a:t>
            </a:r>
          </a:p>
          <a:p>
            <a:pPr algn="ctr">
              <a:lnSpc>
                <a:spcPct val="125000"/>
              </a:lnSpc>
            </a:pPr>
            <a:r>
              <a:rPr lang="es-MX" sz="1400"/>
              <a:t>La Hipotecaria </a:t>
            </a:r>
          </a:p>
          <a:p>
            <a:pPr algn="ctr">
              <a:lnSpc>
                <a:spcPct val="125000"/>
              </a:lnSpc>
            </a:pPr>
            <a:r>
              <a:rPr lang="es-MX" sz="1400"/>
              <a:t>convierte   </a:t>
            </a:r>
          </a:p>
          <a:p>
            <a:pPr algn="ctr">
              <a:lnSpc>
                <a:spcPct val="125000"/>
              </a:lnSpc>
            </a:pPr>
            <a:r>
              <a:rPr lang="es-MX" sz="1400"/>
              <a:t>hipotecas en bonos</a:t>
            </a:r>
          </a:p>
          <a:p>
            <a:pPr algn="ctr">
              <a:lnSpc>
                <a:spcPct val="125000"/>
              </a:lnSpc>
            </a:pPr>
            <a:r>
              <a:rPr lang="es-MX" sz="1400"/>
              <a:t>hipotecarios y La Hipotecaria  continua administrando la cartera. </a:t>
            </a:r>
            <a:endParaRPr lang="en-US" sz="1400"/>
          </a:p>
          <a:p>
            <a:pPr>
              <a:spcBef>
                <a:spcPct val="50000"/>
              </a:spcBef>
            </a:pPr>
            <a:endParaRPr lang="es-ES" sz="1400"/>
          </a:p>
        </p:txBody>
      </p:sp>
      <p:sp>
        <p:nvSpPr>
          <p:cNvPr id="283662" name="AutoShape 14"/>
          <p:cNvSpPr>
            <a:spLocks noChangeArrowheads="1"/>
          </p:cNvSpPr>
          <p:nvPr/>
        </p:nvSpPr>
        <p:spPr bwMode="auto">
          <a:xfrm>
            <a:off x="4211638" y="1196975"/>
            <a:ext cx="539750" cy="1079500"/>
          </a:xfrm>
          <a:prstGeom prst="curvedRightArrow">
            <a:avLst>
              <a:gd name="adj1" fmla="val 40000"/>
              <a:gd name="adj2" fmla="val 80000"/>
              <a:gd name="adj3" fmla="val 33333"/>
            </a:avLst>
          </a:prstGeom>
          <a:gradFill rotWithShape="0">
            <a:gsLst>
              <a:gs pos="0">
                <a:srgbClr val="003366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663" name="Rectangle 15"/>
          <p:cNvSpPr>
            <a:spLocks noChangeArrowheads="1"/>
          </p:cNvSpPr>
          <p:nvPr/>
        </p:nvSpPr>
        <p:spPr bwMode="auto">
          <a:xfrm>
            <a:off x="6804025" y="4292600"/>
            <a:ext cx="1801813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MX" sz="1400" b="1" u="sng"/>
              <a:t>Paso 3</a:t>
            </a:r>
          </a:p>
          <a:p>
            <a:pPr algn="ctr">
              <a:lnSpc>
                <a:spcPct val="125000"/>
              </a:lnSpc>
            </a:pPr>
            <a:r>
              <a:rPr lang="es-MX" sz="1400"/>
              <a:t>Inversionistas institucionales con fondos de largo plazo invierten en bonos hipotecarios.</a:t>
            </a:r>
            <a:endParaRPr lang="en-US" sz="1400"/>
          </a:p>
        </p:txBody>
      </p:sp>
      <p:sp>
        <p:nvSpPr>
          <p:cNvPr id="283664" name="AutoShape 16"/>
          <p:cNvSpPr>
            <a:spLocks noChangeArrowheads="1"/>
          </p:cNvSpPr>
          <p:nvPr/>
        </p:nvSpPr>
        <p:spPr bwMode="auto">
          <a:xfrm>
            <a:off x="6443663" y="3573463"/>
            <a:ext cx="1079500" cy="539750"/>
          </a:xfrm>
          <a:prstGeom prst="curvedDownArrow">
            <a:avLst>
              <a:gd name="adj1" fmla="val 40000"/>
              <a:gd name="adj2" fmla="val 80000"/>
              <a:gd name="adj3" fmla="val 33333"/>
            </a:avLst>
          </a:prstGeom>
          <a:gradFill rotWithShape="0">
            <a:gsLst>
              <a:gs pos="0">
                <a:srgbClr val="003366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665" name="Rectangle 17"/>
          <p:cNvSpPr>
            <a:spLocks noChangeArrowheads="1"/>
          </p:cNvSpPr>
          <p:nvPr/>
        </p:nvSpPr>
        <p:spPr bwMode="auto">
          <a:xfrm>
            <a:off x="684213" y="3933825"/>
            <a:ext cx="18002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s-MX" sz="1400" b="1" u="sng"/>
              <a:t>Paso 4</a:t>
            </a:r>
          </a:p>
          <a:p>
            <a:pPr>
              <a:lnSpc>
                <a:spcPct val="125000"/>
              </a:lnSpc>
            </a:pPr>
            <a:r>
              <a:rPr lang="es-MX" sz="1400"/>
              <a:t>Dinero invertido en bonos hipotecarios regresa a La Hipotecaria para cancelar líneas bancarias y continuar prestando.</a:t>
            </a:r>
            <a:endParaRPr lang="es-E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698" name="Picture 2" descr="l-nuevo logo-ca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88913"/>
            <a:ext cx="360362" cy="361950"/>
          </a:xfrm>
          <a:prstGeom prst="rect">
            <a:avLst/>
          </a:prstGeom>
          <a:noFill/>
        </p:spPr>
      </p:pic>
      <p:sp>
        <p:nvSpPr>
          <p:cNvPr id="285699" name="Rectangle 3"/>
          <p:cNvSpPr>
            <a:spLocks noChangeArrowheads="1"/>
          </p:cNvSpPr>
          <p:nvPr/>
        </p:nvSpPr>
        <p:spPr bwMode="auto">
          <a:xfrm>
            <a:off x="1219200" y="3879850"/>
            <a:ext cx="7924800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00" name="Rectangle 4"/>
          <p:cNvSpPr>
            <a:spLocks noChangeArrowheads="1"/>
          </p:cNvSpPr>
          <p:nvPr/>
        </p:nvSpPr>
        <p:spPr bwMode="auto">
          <a:xfrm>
            <a:off x="381000" y="620713"/>
            <a:ext cx="8382000" cy="5856287"/>
          </a:xfrm>
          <a:prstGeom prst="rect">
            <a:avLst/>
          </a:prstGeom>
          <a:noFill/>
          <a:ln w="57150" cmpd="thinThick">
            <a:solidFill>
              <a:srgbClr val="78062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01" name="Rectangle 5"/>
          <p:cNvSpPr>
            <a:spLocks noChangeArrowheads="1"/>
          </p:cNvSpPr>
          <p:nvPr/>
        </p:nvSpPr>
        <p:spPr bwMode="auto">
          <a:xfrm>
            <a:off x="323850" y="188913"/>
            <a:ext cx="8135938" cy="287337"/>
          </a:xfrm>
          <a:prstGeom prst="rect">
            <a:avLst/>
          </a:prstGeom>
          <a:gradFill rotWithShape="1">
            <a:gsLst>
              <a:gs pos="0">
                <a:srgbClr val="9933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02" name="Rectangle 6"/>
          <p:cNvSpPr>
            <a:spLocks noChangeArrowheads="1"/>
          </p:cNvSpPr>
          <p:nvPr/>
        </p:nvSpPr>
        <p:spPr bwMode="auto">
          <a:xfrm>
            <a:off x="4630738" y="882650"/>
            <a:ext cx="184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800" b="1">
              <a:latin typeface="Book Antiqua" pitchFamily="18" charset="0"/>
            </a:endParaRPr>
          </a:p>
        </p:txBody>
      </p:sp>
      <p:sp>
        <p:nvSpPr>
          <p:cNvPr id="285703" name="Text Box 7"/>
          <p:cNvSpPr txBox="1">
            <a:spLocks noChangeArrowheads="1"/>
          </p:cNvSpPr>
          <p:nvPr/>
        </p:nvSpPr>
        <p:spPr bwMode="auto">
          <a:xfrm>
            <a:off x="1752600" y="152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PA" sz="2400">
              <a:latin typeface="Times New Roman" pitchFamily="18" charset="0"/>
            </a:endParaRPr>
          </a:p>
        </p:txBody>
      </p:sp>
      <p:sp>
        <p:nvSpPr>
          <p:cNvPr id="285704" name="Text Box 8"/>
          <p:cNvSpPr txBox="1">
            <a:spLocks noChangeArrowheads="1"/>
          </p:cNvSpPr>
          <p:nvPr/>
        </p:nvSpPr>
        <p:spPr bwMode="auto">
          <a:xfrm>
            <a:off x="5638800" y="1600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PA" sz="2400">
              <a:latin typeface="Times New Roman" pitchFamily="18" charset="0"/>
            </a:endParaRPr>
          </a:p>
        </p:txBody>
      </p:sp>
      <p:sp>
        <p:nvSpPr>
          <p:cNvPr id="285705" name="Text Box 9"/>
          <p:cNvSpPr txBox="1">
            <a:spLocks noChangeArrowheads="1"/>
          </p:cNvSpPr>
          <p:nvPr/>
        </p:nvSpPr>
        <p:spPr bwMode="auto">
          <a:xfrm>
            <a:off x="1295400" y="3962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PA" sz="2400">
              <a:latin typeface="Times New Roman" pitchFamily="18" charset="0"/>
            </a:endParaRPr>
          </a:p>
        </p:txBody>
      </p:sp>
      <p:sp>
        <p:nvSpPr>
          <p:cNvPr id="285706" name="Text Box 10"/>
          <p:cNvSpPr txBox="1">
            <a:spLocks noChangeArrowheads="1"/>
          </p:cNvSpPr>
          <p:nvPr/>
        </p:nvSpPr>
        <p:spPr bwMode="auto">
          <a:xfrm>
            <a:off x="3581400" y="4038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PA" sz="2400">
              <a:latin typeface="Times New Roman" pitchFamily="18" charset="0"/>
            </a:endParaRPr>
          </a:p>
        </p:txBody>
      </p:sp>
      <p:sp>
        <p:nvSpPr>
          <p:cNvPr id="285707" name="Text Box 11"/>
          <p:cNvSpPr txBox="1">
            <a:spLocks noChangeArrowheads="1"/>
          </p:cNvSpPr>
          <p:nvPr/>
        </p:nvSpPr>
        <p:spPr bwMode="auto">
          <a:xfrm>
            <a:off x="4602163" y="10525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285708" name="Rectangle 12"/>
          <p:cNvSpPr>
            <a:spLocks noChangeArrowheads="1"/>
          </p:cNvSpPr>
          <p:nvPr/>
        </p:nvSpPr>
        <p:spPr bwMode="auto">
          <a:xfrm>
            <a:off x="1219200" y="4102100"/>
            <a:ext cx="792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11" name="Rectangle 15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3371850" y="3402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85988" name="Group 292"/>
          <p:cNvGraphicFramePr>
            <a:graphicFrameLocks noGrp="1"/>
          </p:cNvGraphicFramePr>
          <p:nvPr/>
        </p:nvGraphicFramePr>
        <p:xfrm>
          <a:off x="611188" y="1341438"/>
          <a:ext cx="7921625" cy="4248150"/>
        </p:xfrm>
        <a:graphic>
          <a:graphicData uri="http://schemas.openxmlformats.org/drawingml/2006/table">
            <a:tbl>
              <a:tblPr/>
              <a:tblGrid>
                <a:gridCol w="3076575"/>
                <a:gridCol w="1365250"/>
                <a:gridCol w="1685925"/>
                <a:gridCol w="1793875"/>
              </a:tblGrid>
              <a:tr h="628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Fecha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Monto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Meses Hipotecas en Libros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Primer Fideicomiso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Mayo, 1999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$15.000.000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7,43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Segundo Fideicomiso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Sept., 2001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$10.000.000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22,01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Tercero Fideicomiso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Julio, 2002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$10.000.000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17,70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Cuarto Fideicomiso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Sept., 2003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$10.000.000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18,09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Quinto Fideicomiso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Julio, 2004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$10.000.000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25,61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Sexto Fideicomiso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Marzo, 2005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$10.000.000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22,77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Séptimo Fideicomiso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Dic., 2005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$10.000.000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23,70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Octavo Fideicomiso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Marzo, 2007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$90.000.000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17,26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Noveno Fideicomiso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Dic., 2007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$12.500.000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24,61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5989" name="Text Box 293"/>
          <p:cNvSpPr txBox="1">
            <a:spLocks noChangeArrowheads="1"/>
          </p:cNvSpPr>
          <p:nvPr/>
        </p:nvSpPr>
        <p:spPr bwMode="auto">
          <a:xfrm>
            <a:off x="2154238" y="619125"/>
            <a:ext cx="478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PA" sz="2400"/>
              <a:t>Titularizaciones de La Hipotecaria</a:t>
            </a:r>
            <a:endParaRPr lang="es-E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 descr="l-nuevo logo-ca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88913"/>
            <a:ext cx="360362" cy="361950"/>
          </a:xfrm>
          <a:prstGeom prst="rect">
            <a:avLst/>
          </a:prstGeom>
          <a:noFill/>
        </p:spPr>
      </p:pic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1219200" y="3879850"/>
            <a:ext cx="7924800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381000" y="620713"/>
            <a:ext cx="8382000" cy="5856287"/>
          </a:xfrm>
          <a:prstGeom prst="rect">
            <a:avLst/>
          </a:prstGeom>
          <a:noFill/>
          <a:ln w="57150" cmpd="thinThick">
            <a:solidFill>
              <a:srgbClr val="78062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323850" y="188913"/>
            <a:ext cx="8135938" cy="287337"/>
          </a:xfrm>
          <a:prstGeom prst="rect">
            <a:avLst/>
          </a:prstGeom>
          <a:gradFill rotWithShape="1">
            <a:gsLst>
              <a:gs pos="0">
                <a:srgbClr val="9933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022" name="Rectangle 6"/>
          <p:cNvSpPr>
            <a:spLocks noChangeArrowheads="1"/>
          </p:cNvSpPr>
          <p:nvPr/>
        </p:nvSpPr>
        <p:spPr bwMode="auto">
          <a:xfrm>
            <a:off x="4630738" y="882650"/>
            <a:ext cx="184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800" b="1">
              <a:latin typeface="Book Antiqua" pitchFamily="18" charset="0"/>
            </a:endParaRPr>
          </a:p>
        </p:txBody>
      </p:sp>
      <p:sp>
        <p:nvSpPr>
          <p:cNvPr id="214023" name="Text Box 7"/>
          <p:cNvSpPr txBox="1">
            <a:spLocks noChangeArrowheads="1"/>
          </p:cNvSpPr>
          <p:nvPr/>
        </p:nvSpPr>
        <p:spPr bwMode="auto">
          <a:xfrm>
            <a:off x="1752600" y="152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PA" sz="2400">
              <a:latin typeface="Times New Roman" pitchFamily="18" charset="0"/>
            </a:endParaRPr>
          </a:p>
        </p:txBody>
      </p:sp>
      <p:sp>
        <p:nvSpPr>
          <p:cNvPr id="214024" name="Text Box 8"/>
          <p:cNvSpPr txBox="1">
            <a:spLocks noChangeArrowheads="1"/>
          </p:cNvSpPr>
          <p:nvPr/>
        </p:nvSpPr>
        <p:spPr bwMode="auto">
          <a:xfrm>
            <a:off x="5638800" y="1600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PA" sz="2400">
              <a:latin typeface="Times New Roman" pitchFamily="18" charset="0"/>
            </a:endParaRPr>
          </a:p>
        </p:txBody>
      </p:sp>
      <p:sp>
        <p:nvSpPr>
          <p:cNvPr id="214025" name="Text Box 9"/>
          <p:cNvSpPr txBox="1">
            <a:spLocks noChangeArrowheads="1"/>
          </p:cNvSpPr>
          <p:nvPr/>
        </p:nvSpPr>
        <p:spPr bwMode="auto">
          <a:xfrm>
            <a:off x="1295400" y="3962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PA" sz="2400">
              <a:latin typeface="Times New Roman" pitchFamily="18" charset="0"/>
            </a:endParaRPr>
          </a:p>
        </p:txBody>
      </p:sp>
      <p:sp>
        <p:nvSpPr>
          <p:cNvPr id="214026" name="Text Box 10"/>
          <p:cNvSpPr txBox="1">
            <a:spLocks noChangeArrowheads="1"/>
          </p:cNvSpPr>
          <p:nvPr/>
        </p:nvSpPr>
        <p:spPr bwMode="auto">
          <a:xfrm>
            <a:off x="3581400" y="4038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PA" sz="2400">
              <a:latin typeface="Times New Roman" pitchFamily="18" charset="0"/>
            </a:endParaRPr>
          </a:p>
        </p:txBody>
      </p:sp>
      <p:sp>
        <p:nvSpPr>
          <p:cNvPr id="214027" name="Text Box 11"/>
          <p:cNvSpPr txBox="1">
            <a:spLocks noChangeArrowheads="1"/>
          </p:cNvSpPr>
          <p:nvPr/>
        </p:nvSpPr>
        <p:spPr bwMode="auto">
          <a:xfrm>
            <a:off x="4602163" y="10525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214028" name="Rectangle 12"/>
          <p:cNvSpPr>
            <a:spLocks noChangeArrowheads="1"/>
          </p:cNvSpPr>
          <p:nvPr/>
        </p:nvSpPr>
        <p:spPr bwMode="auto">
          <a:xfrm>
            <a:off x="1219200" y="4102100"/>
            <a:ext cx="792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029" name="Text Box 13"/>
          <p:cNvSpPr txBox="1">
            <a:spLocks noChangeArrowheads="1"/>
          </p:cNvSpPr>
          <p:nvPr/>
        </p:nvSpPr>
        <p:spPr bwMode="auto">
          <a:xfrm>
            <a:off x="900113" y="765175"/>
            <a:ext cx="7467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100" b="1">
                <a:latin typeface="Times New Roman" pitchFamily="18" charset="0"/>
              </a:rPr>
              <a:t>Octavo Fideicomiso de Bonos de Préstamos Hipotecarios</a:t>
            </a:r>
            <a:endParaRPr lang="es-ES" sz="2100" b="1">
              <a:latin typeface="Times New Roman" pitchFamily="18" charset="0"/>
            </a:endParaRPr>
          </a:p>
        </p:txBody>
      </p:sp>
      <p:pic>
        <p:nvPicPr>
          <p:cNvPr id="214030" name="Picture 14" descr="nv_c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3716338"/>
            <a:ext cx="2246313" cy="717550"/>
          </a:xfrm>
          <a:prstGeom prst="rect">
            <a:avLst/>
          </a:prstGeom>
          <a:noFill/>
        </p:spPr>
      </p:pic>
      <p:sp>
        <p:nvSpPr>
          <p:cNvPr id="214031" name="Rectangle 15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3371850" y="3402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4034" name="Text Box 18"/>
          <p:cNvSpPr txBox="1">
            <a:spLocks noChangeArrowheads="1"/>
          </p:cNvSpPr>
          <p:nvPr/>
        </p:nvSpPr>
        <p:spPr bwMode="auto">
          <a:xfrm>
            <a:off x="3635375" y="4365625"/>
            <a:ext cx="1577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PA" sz="1200" i="1"/>
              <a:t>(Fiduciaria – EEUU.)</a:t>
            </a:r>
          </a:p>
        </p:txBody>
      </p:sp>
      <p:pic>
        <p:nvPicPr>
          <p:cNvPr id="214035" name="Picture 19" descr="Descap-logo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2988" y="4868863"/>
            <a:ext cx="2089150" cy="863600"/>
          </a:xfrm>
          <a:prstGeom prst="rect">
            <a:avLst/>
          </a:prstGeom>
          <a:noFill/>
        </p:spPr>
      </p:pic>
      <p:sp>
        <p:nvSpPr>
          <p:cNvPr id="214036" name="Text Box 20"/>
          <p:cNvSpPr txBox="1">
            <a:spLocks noChangeArrowheads="1"/>
          </p:cNvSpPr>
          <p:nvPr/>
        </p:nvSpPr>
        <p:spPr bwMode="auto">
          <a:xfrm>
            <a:off x="1476375" y="1773238"/>
            <a:ext cx="5976938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PA" sz="4000">
                <a:latin typeface="Times New Roman" pitchFamily="18" charset="0"/>
              </a:rPr>
              <a:t>$90.000.000</a:t>
            </a:r>
          </a:p>
          <a:p>
            <a:pPr algn="ctr"/>
            <a:r>
              <a:rPr lang="es-PA" sz="2400">
                <a:latin typeface="Times New Roman" pitchFamily="18" charset="0"/>
              </a:rPr>
              <a:t>Bonos Hipotecarios Panameños </a:t>
            </a:r>
          </a:p>
          <a:p>
            <a:pPr algn="ctr"/>
            <a:r>
              <a:rPr lang="es-PA">
                <a:latin typeface="Times New Roman" pitchFamily="18" charset="0"/>
              </a:rPr>
              <a:t>Series A $76.050.000</a:t>
            </a:r>
          </a:p>
          <a:p>
            <a:pPr algn="ctr"/>
            <a:r>
              <a:rPr lang="es-PA">
                <a:latin typeface="Times New Roman" pitchFamily="18" charset="0"/>
              </a:rPr>
              <a:t>Series B $13.950.000</a:t>
            </a:r>
          </a:p>
          <a:p>
            <a:pPr algn="ctr"/>
            <a:endParaRPr lang="es-PA" sz="2400">
              <a:latin typeface="Times New Roman" pitchFamily="18" charset="0"/>
            </a:endParaRPr>
          </a:p>
          <a:p>
            <a:pPr algn="ctr"/>
            <a:endParaRPr lang="es-ES" sz="2400">
              <a:latin typeface="Times New Roman" pitchFamily="18" charset="0"/>
            </a:endParaRPr>
          </a:p>
        </p:txBody>
      </p:sp>
      <p:sp>
        <p:nvSpPr>
          <p:cNvPr id="214037" name="Text Box 21"/>
          <p:cNvSpPr txBox="1">
            <a:spLocks noChangeArrowheads="1"/>
          </p:cNvSpPr>
          <p:nvPr/>
        </p:nvSpPr>
        <p:spPr bwMode="auto">
          <a:xfrm>
            <a:off x="1042988" y="5805488"/>
            <a:ext cx="2093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PA" sz="1200" i="1"/>
              <a:t>(Banca de Inversión EEUU.)</a:t>
            </a:r>
            <a:endParaRPr lang="es-ES" sz="2400" i="1">
              <a:latin typeface="Times New Roman" pitchFamily="18" charset="0"/>
            </a:endParaRPr>
          </a:p>
        </p:txBody>
      </p:sp>
      <p:pic>
        <p:nvPicPr>
          <p:cNvPr id="214038" name="Picture 22" descr="SCAComp17_05_0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9700" y="4652963"/>
            <a:ext cx="2808288" cy="1225550"/>
          </a:xfrm>
          <a:prstGeom prst="rect">
            <a:avLst/>
          </a:prstGeom>
          <a:noFill/>
        </p:spPr>
      </p:pic>
      <p:sp>
        <p:nvSpPr>
          <p:cNvPr id="214039" name="Text Box 23"/>
          <p:cNvSpPr txBox="1">
            <a:spLocks noChangeArrowheads="1"/>
          </p:cNvSpPr>
          <p:nvPr/>
        </p:nvSpPr>
        <p:spPr bwMode="auto">
          <a:xfrm>
            <a:off x="5724525" y="5876925"/>
            <a:ext cx="2051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PA" sz="1200" i="1"/>
              <a:t>(Garante Financiera EEUU)</a:t>
            </a:r>
            <a:endParaRPr lang="es-ES" sz="2400" i="1">
              <a:latin typeface="Times New Roman" pitchFamily="18" charset="0"/>
            </a:endParaRPr>
          </a:p>
        </p:txBody>
      </p:sp>
      <p:sp>
        <p:nvSpPr>
          <p:cNvPr id="214041" name="Text Box 25"/>
          <p:cNvSpPr txBox="1">
            <a:spLocks noChangeArrowheads="1"/>
          </p:cNvSpPr>
          <p:nvPr/>
        </p:nvSpPr>
        <p:spPr bwMode="auto">
          <a:xfrm>
            <a:off x="3635375" y="1196975"/>
            <a:ext cx="174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PA" sz="2400">
                <a:latin typeface="Times New Roman" pitchFamily="18" charset="0"/>
              </a:rPr>
              <a:t>Marzo, 2007</a:t>
            </a:r>
            <a:endParaRPr lang="es-E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 descr="l-nuevo logo-ca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88913"/>
            <a:ext cx="360362" cy="361950"/>
          </a:xfrm>
          <a:prstGeom prst="rect">
            <a:avLst/>
          </a:prstGeom>
          <a:noFill/>
        </p:spPr>
      </p:pic>
      <p:sp>
        <p:nvSpPr>
          <p:cNvPr id="220163" name="Rectangle 3"/>
          <p:cNvSpPr>
            <a:spLocks noChangeArrowheads="1"/>
          </p:cNvSpPr>
          <p:nvPr/>
        </p:nvSpPr>
        <p:spPr bwMode="auto">
          <a:xfrm>
            <a:off x="1219200" y="3879850"/>
            <a:ext cx="7924800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381000" y="620713"/>
            <a:ext cx="8382000" cy="5856287"/>
          </a:xfrm>
          <a:prstGeom prst="rect">
            <a:avLst/>
          </a:prstGeom>
          <a:noFill/>
          <a:ln w="57150" cmpd="thinThick">
            <a:solidFill>
              <a:srgbClr val="78062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323850" y="188913"/>
            <a:ext cx="8135938" cy="287337"/>
          </a:xfrm>
          <a:prstGeom prst="rect">
            <a:avLst/>
          </a:prstGeom>
          <a:gradFill rotWithShape="1">
            <a:gsLst>
              <a:gs pos="0">
                <a:srgbClr val="9933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66" name="Rectangle 6"/>
          <p:cNvSpPr>
            <a:spLocks noChangeArrowheads="1"/>
          </p:cNvSpPr>
          <p:nvPr/>
        </p:nvSpPr>
        <p:spPr bwMode="auto">
          <a:xfrm>
            <a:off x="4630738" y="882650"/>
            <a:ext cx="184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800" b="1">
              <a:latin typeface="Book Antiqua" pitchFamily="18" charset="0"/>
            </a:endParaRPr>
          </a:p>
        </p:txBody>
      </p:sp>
      <p:sp>
        <p:nvSpPr>
          <p:cNvPr id="220167" name="Text Box 7"/>
          <p:cNvSpPr txBox="1">
            <a:spLocks noChangeArrowheads="1"/>
          </p:cNvSpPr>
          <p:nvPr/>
        </p:nvSpPr>
        <p:spPr bwMode="auto">
          <a:xfrm>
            <a:off x="1752600" y="152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PA" sz="2400">
              <a:latin typeface="Times New Roman" pitchFamily="18" charset="0"/>
            </a:endParaRPr>
          </a:p>
        </p:txBody>
      </p:sp>
      <p:sp>
        <p:nvSpPr>
          <p:cNvPr id="220168" name="Text Box 8"/>
          <p:cNvSpPr txBox="1">
            <a:spLocks noChangeArrowheads="1"/>
          </p:cNvSpPr>
          <p:nvPr/>
        </p:nvSpPr>
        <p:spPr bwMode="auto">
          <a:xfrm>
            <a:off x="5638800" y="1600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PA" sz="2400">
              <a:latin typeface="Times New Roman" pitchFamily="18" charset="0"/>
            </a:endParaRPr>
          </a:p>
        </p:txBody>
      </p:sp>
      <p:sp>
        <p:nvSpPr>
          <p:cNvPr id="220170" name="Text Box 10"/>
          <p:cNvSpPr txBox="1">
            <a:spLocks noChangeArrowheads="1"/>
          </p:cNvSpPr>
          <p:nvPr/>
        </p:nvSpPr>
        <p:spPr bwMode="auto">
          <a:xfrm>
            <a:off x="3581400" y="4038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PA" sz="2400">
              <a:latin typeface="Times New Roman" pitchFamily="18" charset="0"/>
            </a:endParaRPr>
          </a:p>
        </p:txBody>
      </p:sp>
      <p:sp>
        <p:nvSpPr>
          <p:cNvPr id="220171" name="Text Box 11"/>
          <p:cNvSpPr txBox="1">
            <a:spLocks noChangeArrowheads="1"/>
          </p:cNvSpPr>
          <p:nvPr/>
        </p:nvSpPr>
        <p:spPr bwMode="auto">
          <a:xfrm>
            <a:off x="4602163" y="10525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220173" name="Text Box 13"/>
          <p:cNvSpPr txBox="1">
            <a:spLocks noChangeArrowheads="1"/>
          </p:cNvSpPr>
          <p:nvPr/>
        </p:nvSpPr>
        <p:spPr bwMode="auto">
          <a:xfrm>
            <a:off x="1403350" y="765175"/>
            <a:ext cx="648176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100" b="1">
                <a:latin typeface="Times New Roman" pitchFamily="18" charset="0"/>
              </a:rPr>
              <a:t>Primera Emisión Panameña con Grado de Inversión de las tres Agencias Calificadoras</a:t>
            </a:r>
            <a:endParaRPr lang="es-ES" sz="2100" b="1">
              <a:latin typeface="Times New Roman" pitchFamily="18" charset="0"/>
            </a:endParaRPr>
          </a:p>
        </p:txBody>
      </p:sp>
      <p:sp>
        <p:nvSpPr>
          <p:cNvPr id="220175" name="Rectangle 15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3371850" y="3402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20185" name="Picture 25" descr="STANDARD &amp; POOR'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175" y="1773238"/>
            <a:ext cx="1519238" cy="719137"/>
          </a:xfrm>
          <a:prstGeom prst="rect">
            <a:avLst/>
          </a:prstGeom>
          <a:noFill/>
        </p:spPr>
      </p:pic>
      <p:pic>
        <p:nvPicPr>
          <p:cNvPr id="220191" name="Picture 31" descr="Moody's Investors Servic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613" y="2420938"/>
            <a:ext cx="2363787" cy="719137"/>
          </a:xfrm>
          <a:prstGeom prst="rect">
            <a:avLst/>
          </a:prstGeom>
          <a:noFill/>
        </p:spPr>
      </p:pic>
      <p:pic>
        <p:nvPicPr>
          <p:cNvPr id="220193" name="Picture 33" descr="FitchRatings.com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9613" y="3357563"/>
            <a:ext cx="1471612" cy="360362"/>
          </a:xfrm>
          <a:prstGeom prst="rect">
            <a:avLst/>
          </a:prstGeom>
          <a:noFill/>
        </p:spPr>
      </p:pic>
      <p:sp>
        <p:nvSpPr>
          <p:cNvPr id="220194" name="Text Box 34"/>
          <p:cNvSpPr txBox="1">
            <a:spLocks noChangeArrowheads="1"/>
          </p:cNvSpPr>
          <p:nvPr/>
        </p:nvSpPr>
        <p:spPr bwMode="auto">
          <a:xfrm>
            <a:off x="3132138" y="1484313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PA" u="sng">
                <a:latin typeface="Book Antiqua" pitchFamily="18" charset="0"/>
              </a:rPr>
              <a:t>Emisión Local</a:t>
            </a:r>
            <a:endParaRPr lang="es-ES" u="sng">
              <a:latin typeface="Book Antiqua" pitchFamily="18" charset="0"/>
            </a:endParaRPr>
          </a:p>
        </p:txBody>
      </p:sp>
      <p:sp>
        <p:nvSpPr>
          <p:cNvPr id="220195" name="Text Box 35"/>
          <p:cNvSpPr txBox="1">
            <a:spLocks noChangeArrowheads="1"/>
          </p:cNvSpPr>
          <p:nvPr/>
        </p:nvSpPr>
        <p:spPr bwMode="auto">
          <a:xfrm>
            <a:off x="5292725" y="1916113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PA" sz="2400">
                <a:latin typeface="Times New Roman" pitchFamily="18" charset="0"/>
              </a:rPr>
              <a:t>BBB</a:t>
            </a:r>
            <a:endParaRPr lang="es-ES" sz="2400">
              <a:latin typeface="Times New Roman" pitchFamily="18" charset="0"/>
            </a:endParaRPr>
          </a:p>
        </p:txBody>
      </p:sp>
      <p:sp>
        <p:nvSpPr>
          <p:cNvPr id="220196" name="Text Box 36"/>
          <p:cNvSpPr txBox="1">
            <a:spLocks noChangeArrowheads="1"/>
          </p:cNvSpPr>
          <p:nvPr/>
        </p:nvSpPr>
        <p:spPr bwMode="auto">
          <a:xfrm>
            <a:off x="5219700" y="2636838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PA" sz="2400">
                <a:latin typeface="Times New Roman" pitchFamily="18" charset="0"/>
              </a:rPr>
              <a:t>Baa2</a:t>
            </a:r>
            <a:endParaRPr lang="es-ES" sz="2400">
              <a:latin typeface="Times New Roman" pitchFamily="18" charset="0"/>
            </a:endParaRPr>
          </a:p>
        </p:txBody>
      </p:sp>
      <p:sp>
        <p:nvSpPr>
          <p:cNvPr id="220197" name="Text Box 37"/>
          <p:cNvSpPr txBox="1">
            <a:spLocks noChangeArrowheads="1"/>
          </p:cNvSpPr>
          <p:nvPr/>
        </p:nvSpPr>
        <p:spPr bwMode="auto">
          <a:xfrm>
            <a:off x="5148263" y="3357563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PA" sz="2400">
                <a:latin typeface="Times New Roman" pitchFamily="18" charset="0"/>
              </a:rPr>
              <a:t>BBB</a:t>
            </a:r>
            <a:endParaRPr lang="es-ES" sz="2400">
              <a:latin typeface="Times New Roman" pitchFamily="18" charset="0"/>
            </a:endParaRPr>
          </a:p>
        </p:txBody>
      </p:sp>
      <p:sp>
        <p:nvSpPr>
          <p:cNvPr id="220198" name="Line 38"/>
          <p:cNvSpPr>
            <a:spLocks noChangeShapeType="1"/>
          </p:cNvSpPr>
          <p:nvPr/>
        </p:nvSpPr>
        <p:spPr bwMode="auto">
          <a:xfrm>
            <a:off x="827088" y="3860800"/>
            <a:ext cx="7345362" cy="0"/>
          </a:xfrm>
          <a:prstGeom prst="line">
            <a:avLst/>
          </a:prstGeom>
          <a:noFill/>
          <a:ln w="25400" cap="rnd">
            <a:solidFill>
              <a:srgbClr val="7C0625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200" name="Text Box 40"/>
          <p:cNvSpPr txBox="1">
            <a:spLocks noChangeArrowheads="1"/>
          </p:cNvSpPr>
          <p:nvPr/>
        </p:nvSpPr>
        <p:spPr bwMode="auto">
          <a:xfrm>
            <a:off x="1476375" y="3860800"/>
            <a:ext cx="6264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PA" u="sng">
                <a:latin typeface="Times New Roman" pitchFamily="18" charset="0"/>
              </a:rPr>
              <a:t>Emisión en EE.UU. con Garantía Financiera</a:t>
            </a:r>
            <a:endParaRPr lang="es-ES" u="sng">
              <a:latin typeface="Times New Roman" pitchFamily="18" charset="0"/>
            </a:endParaRPr>
          </a:p>
        </p:txBody>
      </p:sp>
      <p:pic>
        <p:nvPicPr>
          <p:cNvPr id="220201" name="Picture 41" descr="STANDARD &amp; POOR'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713" y="4221163"/>
            <a:ext cx="1519237" cy="719137"/>
          </a:xfrm>
          <a:prstGeom prst="rect">
            <a:avLst/>
          </a:prstGeom>
          <a:noFill/>
        </p:spPr>
      </p:pic>
      <p:pic>
        <p:nvPicPr>
          <p:cNvPr id="220202" name="Picture 42" descr="Moody's Investors Servic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150" y="5013325"/>
            <a:ext cx="2363788" cy="719138"/>
          </a:xfrm>
          <a:prstGeom prst="rect">
            <a:avLst/>
          </a:prstGeom>
          <a:noFill/>
        </p:spPr>
      </p:pic>
      <p:pic>
        <p:nvPicPr>
          <p:cNvPr id="220203" name="Picture 43" descr="FitchRatings.com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8175" y="5949950"/>
            <a:ext cx="1471613" cy="360363"/>
          </a:xfrm>
          <a:prstGeom prst="rect">
            <a:avLst/>
          </a:prstGeom>
          <a:noFill/>
        </p:spPr>
      </p:pic>
      <p:sp>
        <p:nvSpPr>
          <p:cNvPr id="220204" name="Text Box 44"/>
          <p:cNvSpPr txBox="1">
            <a:spLocks noChangeArrowheads="1"/>
          </p:cNvSpPr>
          <p:nvPr/>
        </p:nvSpPr>
        <p:spPr bwMode="auto">
          <a:xfrm>
            <a:off x="5508625" y="4365625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PA" sz="2400">
                <a:latin typeface="Times New Roman" pitchFamily="18" charset="0"/>
              </a:rPr>
              <a:t>AAA</a:t>
            </a:r>
            <a:endParaRPr lang="es-ES" sz="2400">
              <a:latin typeface="Times New Roman" pitchFamily="18" charset="0"/>
            </a:endParaRPr>
          </a:p>
        </p:txBody>
      </p:sp>
      <p:sp>
        <p:nvSpPr>
          <p:cNvPr id="220205" name="Text Box 45"/>
          <p:cNvSpPr txBox="1">
            <a:spLocks noChangeArrowheads="1"/>
          </p:cNvSpPr>
          <p:nvPr/>
        </p:nvSpPr>
        <p:spPr bwMode="auto">
          <a:xfrm>
            <a:off x="5364163" y="5084763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PA" sz="2400">
                <a:latin typeface="Times New Roman" pitchFamily="18" charset="0"/>
              </a:rPr>
              <a:t>Aaa1</a:t>
            </a:r>
            <a:endParaRPr lang="es-ES" sz="2400">
              <a:latin typeface="Times New Roman" pitchFamily="18" charset="0"/>
            </a:endParaRPr>
          </a:p>
        </p:txBody>
      </p:sp>
      <p:sp>
        <p:nvSpPr>
          <p:cNvPr id="220206" name="Text Box 46"/>
          <p:cNvSpPr txBox="1">
            <a:spLocks noChangeArrowheads="1"/>
          </p:cNvSpPr>
          <p:nvPr/>
        </p:nvSpPr>
        <p:spPr bwMode="auto">
          <a:xfrm>
            <a:off x="5435600" y="5805488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PA" sz="2400">
                <a:latin typeface="Times New Roman" pitchFamily="18" charset="0"/>
              </a:rPr>
              <a:t>AAA</a:t>
            </a:r>
            <a:endParaRPr lang="es-E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6" name="Picture 2" descr="l-nuevo logo-ca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88913"/>
            <a:ext cx="360362" cy="361950"/>
          </a:xfrm>
          <a:prstGeom prst="rect">
            <a:avLst/>
          </a:prstGeom>
          <a:noFill/>
        </p:spPr>
      </p:pic>
      <p:sp>
        <p:nvSpPr>
          <p:cNvPr id="297987" name="Rectangle 3"/>
          <p:cNvSpPr>
            <a:spLocks noChangeArrowheads="1"/>
          </p:cNvSpPr>
          <p:nvPr/>
        </p:nvSpPr>
        <p:spPr bwMode="auto">
          <a:xfrm>
            <a:off x="1219200" y="3879850"/>
            <a:ext cx="792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988" name="Rectangle 4"/>
          <p:cNvSpPr>
            <a:spLocks noChangeArrowheads="1"/>
          </p:cNvSpPr>
          <p:nvPr/>
        </p:nvSpPr>
        <p:spPr bwMode="auto">
          <a:xfrm>
            <a:off x="381000" y="620713"/>
            <a:ext cx="8382000" cy="5856287"/>
          </a:xfrm>
          <a:prstGeom prst="rect">
            <a:avLst/>
          </a:prstGeom>
          <a:noFill/>
          <a:ln w="57150" cmpd="thinThick">
            <a:solidFill>
              <a:srgbClr val="78062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989" name="Rectangle 5"/>
          <p:cNvSpPr>
            <a:spLocks noChangeArrowheads="1"/>
          </p:cNvSpPr>
          <p:nvPr/>
        </p:nvSpPr>
        <p:spPr bwMode="auto">
          <a:xfrm>
            <a:off x="323850" y="188913"/>
            <a:ext cx="8135938" cy="287337"/>
          </a:xfrm>
          <a:prstGeom prst="rect">
            <a:avLst/>
          </a:prstGeom>
          <a:gradFill rotWithShape="1">
            <a:gsLst>
              <a:gs pos="0">
                <a:srgbClr val="9933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990" name="Rectangle 6"/>
          <p:cNvSpPr>
            <a:spLocks noChangeArrowheads="1"/>
          </p:cNvSpPr>
          <p:nvPr/>
        </p:nvSpPr>
        <p:spPr bwMode="auto">
          <a:xfrm>
            <a:off x="4630738" y="882650"/>
            <a:ext cx="184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800" b="1">
              <a:latin typeface="Book Antiqua" pitchFamily="18" charset="0"/>
            </a:endParaRPr>
          </a:p>
        </p:txBody>
      </p:sp>
      <p:sp>
        <p:nvSpPr>
          <p:cNvPr id="297991" name="Text Box 7"/>
          <p:cNvSpPr txBox="1">
            <a:spLocks noChangeArrowheads="1"/>
          </p:cNvSpPr>
          <p:nvPr/>
        </p:nvSpPr>
        <p:spPr bwMode="auto">
          <a:xfrm>
            <a:off x="4695825" y="45291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992" name="Text Box 8"/>
          <p:cNvSpPr txBox="1">
            <a:spLocks noChangeArrowheads="1"/>
          </p:cNvSpPr>
          <p:nvPr/>
        </p:nvSpPr>
        <p:spPr bwMode="auto">
          <a:xfrm>
            <a:off x="609600" y="2514600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PA" sz="2000" b="1" u="sng">
              <a:latin typeface="Book Antiqua" pitchFamily="18" charset="0"/>
            </a:endParaRPr>
          </a:p>
        </p:txBody>
      </p:sp>
      <p:sp>
        <p:nvSpPr>
          <p:cNvPr id="297993" name="Rectangle 9"/>
          <p:cNvSpPr>
            <a:spLocks noChangeArrowheads="1"/>
          </p:cNvSpPr>
          <p:nvPr/>
        </p:nvSpPr>
        <p:spPr bwMode="auto">
          <a:xfrm>
            <a:off x="4630738" y="882650"/>
            <a:ext cx="184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800" b="1">
              <a:latin typeface="Book Antiqua" pitchFamily="18" charset="0"/>
            </a:endParaRPr>
          </a:p>
        </p:txBody>
      </p:sp>
      <p:sp>
        <p:nvSpPr>
          <p:cNvPr id="297994" name="Text Box 10"/>
          <p:cNvSpPr txBox="1">
            <a:spLocks noChangeArrowheads="1"/>
          </p:cNvSpPr>
          <p:nvPr/>
        </p:nvSpPr>
        <p:spPr bwMode="auto">
          <a:xfrm>
            <a:off x="1403350" y="1844675"/>
            <a:ext cx="6624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s-PA" sz="2400"/>
              <a:t>Dolarización en Panamá desde 1904 y en El Salvador desde 2001.</a:t>
            </a:r>
            <a:endParaRPr lang="es-ES" sz="2400"/>
          </a:p>
        </p:txBody>
      </p:sp>
      <p:sp>
        <p:nvSpPr>
          <p:cNvPr id="297995" name="Text Box 11"/>
          <p:cNvSpPr txBox="1">
            <a:spLocks noChangeArrowheads="1"/>
          </p:cNvSpPr>
          <p:nvPr/>
        </p:nvSpPr>
        <p:spPr bwMode="auto">
          <a:xfrm>
            <a:off x="1403350" y="4149725"/>
            <a:ext cx="6553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PA" sz="2400"/>
              <a:t>   Descuentos Directos (Panamá) y Órdenes Irrevocables de Descuento (El Salvador)</a:t>
            </a:r>
            <a:endParaRPr lang="es-ES" sz="2400"/>
          </a:p>
        </p:txBody>
      </p:sp>
      <p:sp>
        <p:nvSpPr>
          <p:cNvPr id="297996" name="Text Box 12"/>
          <p:cNvSpPr txBox="1">
            <a:spLocks noChangeArrowheads="1"/>
          </p:cNvSpPr>
          <p:nvPr/>
        </p:nvSpPr>
        <p:spPr bwMode="auto">
          <a:xfrm>
            <a:off x="1258888" y="5373688"/>
            <a:ext cx="7200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s-PA" sz="2400"/>
              <a:t>Muy altos % razones Monto del Préstamo / Valor de la Vivienda  (LTV)</a:t>
            </a:r>
            <a:endParaRPr lang="es-ES" sz="2400"/>
          </a:p>
        </p:txBody>
      </p:sp>
      <p:sp>
        <p:nvSpPr>
          <p:cNvPr id="297997" name="Text Box 13"/>
          <p:cNvSpPr txBox="1">
            <a:spLocks noChangeArrowheads="1"/>
          </p:cNvSpPr>
          <p:nvPr/>
        </p:nvSpPr>
        <p:spPr bwMode="auto">
          <a:xfrm>
            <a:off x="971550" y="3284538"/>
            <a:ext cx="669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es-PA" sz="2400"/>
              <a:t>   Ley de Interés Preferencial (Panamá).</a:t>
            </a:r>
            <a:endParaRPr lang="es-ES" sz="2400"/>
          </a:p>
        </p:txBody>
      </p:sp>
      <p:sp>
        <p:nvSpPr>
          <p:cNvPr id="297998" name="Text Box 14"/>
          <p:cNvSpPr txBox="1">
            <a:spLocks noChangeArrowheads="1"/>
          </p:cNvSpPr>
          <p:nvPr/>
        </p:nvSpPr>
        <p:spPr bwMode="auto">
          <a:xfrm>
            <a:off x="1547813" y="692150"/>
            <a:ext cx="6264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PA" sz="2400"/>
              <a:t>Características Generales del Mercado Panameño y Salvadoreño</a:t>
            </a:r>
            <a:endParaRPr lang="es-E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97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97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97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97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94" grpId="0"/>
      <p:bldP spid="297995" grpId="0"/>
      <p:bldP spid="297996" grpId="0"/>
      <p:bldP spid="29799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98" name="Picture 2" descr="l-nuevo logo-ca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88913"/>
            <a:ext cx="360362" cy="361950"/>
          </a:xfrm>
          <a:prstGeom prst="rect">
            <a:avLst/>
          </a:prstGeom>
          <a:noFill/>
        </p:spPr>
      </p:pic>
      <p:sp>
        <p:nvSpPr>
          <p:cNvPr id="311299" name="Rectangle 3"/>
          <p:cNvSpPr>
            <a:spLocks noChangeArrowheads="1"/>
          </p:cNvSpPr>
          <p:nvPr/>
        </p:nvSpPr>
        <p:spPr bwMode="auto">
          <a:xfrm>
            <a:off x="1219200" y="3879850"/>
            <a:ext cx="792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381000" y="620713"/>
            <a:ext cx="8382000" cy="5856287"/>
          </a:xfrm>
          <a:prstGeom prst="rect">
            <a:avLst/>
          </a:prstGeom>
          <a:noFill/>
          <a:ln w="57150" cmpd="thinThick">
            <a:solidFill>
              <a:srgbClr val="78062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01" name="Rectangle 5"/>
          <p:cNvSpPr>
            <a:spLocks noChangeArrowheads="1"/>
          </p:cNvSpPr>
          <p:nvPr/>
        </p:nvSpPr>
        <p:spPr bwMode="auto">
          <a:xfrm>
            <a:off x="323850" y="188913"/>
            <a:ext cx="8135938" cy="287337"/>
          </a:xfrm>
          <a:prstGeom prst="rect">
            <a:avLst/>
          </a:prstGeom>
          <a:gradFill rotWithShape="1">
            <a:gsLst>
              <a:gs pos="0">
                <a:srgbClr val="9933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02" name="Rectangle 6"/>
          <p:cNvSpPr>
            <a:spLocks noChangeArrowheads="1"/>
          </p:cNvSpPr>
          <p:nvPr/>
        </p:nvSpPr>
        <p:spPr bwMode="auto">
          <a:xfrm>
            <a:off x="4630738" y="882650"/>
            <a:ext cx="184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800" b="1">
              <a:latin typeface="Book Antiqua" pitchFamily="18" charset="0"/>
            </a:endParaRPr>
          </a:p>
        </p:txBody>
      </p:sp>
      <p:sp>
        <p:nvSpPr>
          <p:cNvPr id="311303" name="Text Box 7"/>
          <p:cNvSpPr txBox="1">
            <a:spLocks noChangeArrowheads="1"/>
          </p:cNvSpPr>
          <p:nvPr/>
        </p:nvSpPr>
        <p:spPr bwMode="auto">
          <a:xfrm>
            <a:off x="4695825" y="45291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1304" name="Text Box 8"/>
          <p:cNvSpPr txBox="1">
            <a:spLocks noChangeArrowheads="1"/>
          </p:cNvSpPr>
          <p:nvPr/>
        </p:nvSpPr>
        <p:spPr bwMode="auto">
          <a:xfrm>
            <a:off x="609600" y="2514600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PA" sz="2000" b="1" u="sng">
              <a:latin typeface="Book Antiqua" pitchFamily="18" charset="0"/>
            </a:endParaRPr>
          </a:p>
        </p:txBody>
      </p:sp>
      <p:sp>
        <p:nvSpPr>
          <p:cNvPr id="311305" name="Rectangle 9"/>
          <p:cNvSpPr>
            <a:spLocks noChangeArrowheads="1"/>
          </p:cNvSpPr>
          <p:nvPr/>
        </p:nvSpPr>
        <p:spPr bwMode="auto">
          <a:xfrm>
            <a:off x="4630738" y="882650"/>
            <a:ext cx="184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800" b="1">
              <a:latin typeface="Book Antiqua" pitchFamily="18" charset="0"/>
            </a:endParaRPr>
          </a:p>
        </p:txBody>
      </p:sp>
      <p:sp>
        <p:nvSpPr>
          <p:cNvPr id="311306" name="Text Box 10"/>
          <p:cNvSpPr txBox="1">
            <a:spLocks noChangeArrowheads="1"/>
          </p:cNvSpPr>
          <p:nvPr/>
        </p:nvSpPr>
        <p:spPr bwMode="auto">
          <a:xfrm>
            <a:off x="1403350" y="1989138"/>
            <a:ext cx="6985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s-PA" sz="2400"/>
              <a:t>En mercados pequeños, ha permitido la entrada de una gama amplia de “</a:t>
            </a:r>
            <a:r>
              <a:rPr lang="es-PA" sz="2400" i="1"/>
              <a:t>warehouse lenders</a:t>
            </a:r>
            <a:r>
              <a:rPr lang="es-PA" sz="2400"/>
              <a:t>” que prestan a compañías hipotecarias.</a:t>
            </a:r>
            <a:endParaRPr lang="es-ES" sz="2400"/>
          </a:p>
        </p:txBody>
      </p:sp>
      <p:sp>
        <p:nvSpPr>
          <p:cNvPr id="311307" name="Text Box 11"/>
          <p:cNvSpPr txBox="1">
            <a:spLocks noChangeArrowheads="1"/>
          </p:cNvSpPr>
          <p:nvPr/>
        </p:nvSpPr>
        <p:spPr bwMode="auto">
          <a:xfrm>
            <a:off x="1619250" y="4941888"/>
            <a:ext cx="6769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PA" sz="2400"/>
              <a:t>   Ha eliminado el miedo del cliente hipotecario sobre el riesgo de devaluación.</a:t>
            </a:r>
            <a:endParaRPr lang="es-ES" sz="2400"/>
          </a:p>
        </p:txBody>
      </p:sp>
      <p:sp>
        <p:nvSpPr>
          <p:cNvPr id="311309" name="Text Box 13"/>
          <p:cNvSpPr txBox="1">
            <a:spLocks noChangeArrowheads="1"/>
          </p:cNvSpPr>
          <p:nvPr/>
        </p:nvSpPr>
        <p:spPr bwMode="auto">
          <a:xfrm>
            <a:off x="1116013" y="3573463"/>
            <a:ext cx="7200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es-PA" sz="2400"/>
              <a:t>   Ha permitido hipotecas con amortizaciones de hasta 30 años.</a:t>
            </a:r>
            <a:endParaRPr lang="es-ES" sz="2400"/>
          </a:p>
        </p:txBody>
      </p:sp>
      <p:sp>
        <p:nvSpPr>
          <p:cNvPr id="311310" name="Text Box 14"/>
          <p:cNvSpPr txBox="1">
            <a:spLocks noChangeArrowheads="1"/>
          </p:cNvSpPr>
          <p:nvPr/>
        </p:nvSpPr>
        <p:spPr bwMode="auto">
          <a:xfrm>
            <a:off x="3654425" y="619125"/>
            <a:ext cx="1865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PA" sz="2400"/>
              <a:t>Dolarización</a:t>
            </a:r>
            <a:endParaRPr lang="es-E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6" grpId="0"/>
      <p:bldP spid="311307" grpId="0"/>
      <p:bldP spid="31130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8" name="Picture 2" descr="l-nuevo logo-ca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88913"/>
            <a:ext cx="360362" cy="361950"/>
          </a:xfrm>
          <a:prstGeom prst="rect">
            <a:avLst/>
          </a:prstGeom>
          <a:noFill/>
        </p:spPr>
      </p:pic>
      <p:sp>
        <p:nvSpPr>
          <p:cNvPr id="301059" name="Rectangle 3"/>
          <p:cNvSpPr>
            <a:spLocks noChangeArrowheads="1"/>
          </p:cNvSpPr>
          <p:nvPr/>
        </p:nvSpPr>
        <p:spPr bwMode="auto">
          <a:xfrm>
            <a:off x="1219200" y="3879850"/>
            <a:ext cx="792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1060" name="Rectangle 4"/>
          <p:cNvSpPr>
            <a:spLocks noChangeArrowheads="1"/>
          </p:cNvSpPr>
          <p:nvPr/>
        </p:nvSpPr>
        <p:spPr bwMode="auto">
          <a:xfrm>
            <a:off x="381000" y="620713"/>
            <a:ext cx="8382000" cy="5856287"/>
          </a:xfrm>
          <a:prstGeom prst="rect">
            <a:avLst/>
          </a:prstGeom>
          <a:noFill/>
          <a:ln w="57150" cmpd="thinThick">
            <a:solidFill>
              <a:srgbClr val="78062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1061" name="Rectangle 5"/>
          <p:cNvSpPr>
            <a:spLocks noChangeArrowheads="1"/>
          </p:cNvSpPr>
          <p:nvPr/>
        </p:nvSpPr>
        <p:spPr bwMode="auto">
          <a:xfrm>
            <a:off x="323850" y="188913"/>
            <a:ext cx="8135938" cy="287337"/>
          </a:xfrm>
          <a:prstGeom prst="rect">
            <a:avLst/>
          </a:prstGeom>
          <a:gradFill rotWithShape="1">
            <a:gsLst>
              <a:gs pos="0">
                <a:srgbClr val="9933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1062" name="Rectangle 6"/>
          <p:cNvSpPr>
            <a:spLocks noChangeArrowheads="1"/>
          </p:cNvSpPr>
          <p:nvPr/>
        </p:nvSpPr>
        <p:spPr bwMode="auto">
          <a:xfrm>
            <a:off x="4630738" y="882650"/>
            <a:ext cx="184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800" b="1">
              <a:latin typeface="Book Antiqua" pitchFamily="18" charset="0"/>
            </a:endParaRPr>
          </a:p>
        </p:txBody>
      </p:sp>
      <p:sp>
        <p:nvSpPr>
          <p:cNvPr id="301063" name="Text Box 7"/>
          <p:cNvSpPr txBox="1">
            <a:spLocks noChangeArrowheads="1"/>
          </p:cNvSpPr>
          <p:nvPr/>
        </p:nvSpPr>
        <p:spPr bwMode="auto">
          <a:xfrm>
            <a:off x="4932363" y="41497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1064" name="Text Box 8"/>
          <p:cNvSpPr txBox="1">
            <a:spLocks noChangeArrowheads="1"/>
          </p:cNvSpPr>
          <p:nvPr/>
        </p:nvSpPr>
        <p:spPr bwMode="auto">
          <a:xfrm>
            <a:off x="609600" y="2514600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PA" sz="2000" b="1" u="sng">
              <a:latin typeface="Book Antiqua" pitchFamily="18" charset="0"/>
            </a:endParaRPr>
          </a:p>
        </p:txBody>
      </p:sp>
      <p:sp>
        <p:nvSpPr>
          <p:cNvPr id="301065" name="Rectangle 9"/>
          <p:cNvSpPr>
            <a:spLocks noChangeArrowheads="1"/>
          </p:cNvSpPr>
          <p:nvPr/>
        </p:nvSpPr>
        <p:spPr bwMode="auto">
          <a:xfrm>
            <a:off x="4630738" y="882650"/>
            <a:ext cx="184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800" b="1">
              <a:latin typeface="Book Antiqua" pitchFamily="18" charset="0"/>
            </a:endParaRPr>
          </a:p>
        </p:txBody>
      </p:sp>
      <p:sp>
        <p:nvSpPr>
          <p:cNvPr id="301066" name="Text Box 10"/>
          <p:cNvSpPr txBox="1">
            <a:spLocks noChangeArrowheads="1"/>
          </p:cNvSpPr>
          <p:nvPr/>
        </p:nvSpPr>
        <p:spPr bwMode="auto">
          <a:xfrm>
            <a:off x="1042988" y="2060575"/>
            <a:ext cx="741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s-PA" sz="2400"/>
              <a:t>Un incentivo (no subsidio) para adquirir una hipoteca para comprar una vivienda nueva cuyo valor es:  &lt;$62.500, &lt;$25.000 y &lt;$16.000.</a:t>
            </a:r>
            <a:endParaRPr lang="es-ES" sz="2400"/>
          </a:p>
        </p:txBody>
      </p:sp>
      <p:sp>
        <p:nvSpPr>
          <p:cNvPr id="301069" name="Text Box 13"/>
          <p:cNvSpPr txBox="1">
            <a:spLocks noChangeArrowheads="1"/>
          </p:cNvSpPr>
          <p:nvPr/>
        </p:nvSpPr>
        <p:spPr bwMode="auto">
          <a:xfrm>
            <a:off x="900113" y="3860800"/>
            <a:ext cx="73453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es-PA" sz="2400"/>
              <a:t>   El Gobierno Panameño reembolsa a la institución financiera anualmente por haber otorgado un préstamo a una tasa menos de la tasa del mercado.</a:t>
            </a:r>
            <a:endParaRPr lang="es-ES" sz="2400"/>
          </a:p>
        </p:txBody>
      </p:sp>
      <p:sp>
        <p:nvSpPr>
          <p:cNvPr id="301070" name="Text Box 14"/>
          <p:cNvSpPr txBox="1">
            <a:spLocks noChangeArrowheads="1"/>
          </p:cNvSpPr>
          <p:nvPr/>
        </p:nvSpPr>
        <p:spPr bwMode="auto">
          <a:xfrm>
            <a:off x="2268538" y="692150"/>
            <a:ext cx="5253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PA" sz="2400"/>
              <a:t>Ley de Interés Preferencial (Panamá)</a:t>
            </a:r>
            <a:endParaRPr lang="es-E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0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66" grpId="0"/>
      <p:bldP spid="3010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2" descr="l-nuevo logo-ca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88913"/>
            <a:ext cx="360362" cy="361950"/>
          </a:xfrm>
          <a:prstGeom prst="rect">
            <a:avLst/>
          </a:prstGeom>
          <a:noFill/>
        </p:spPr>
      </p:pic>
      <p:sp>
        <p:nvSpPr>
          <p:cNvPr id="257027" name="Rectangle 3"/>
          <p:cNvSpPr>
            <a:spLocks noChangeArrowheads="1"/>
          </p:cNvSpPr>
          <p:nvPr/>
        </p:nvSpPr>
        <p:spPr bwMode="auto">
          <a:xfrm>
            <a:off x="1219200" y="3879850"/>
            <a:ext cx="792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381000" y="620713"/>
            <a:ext cx="8382000" cy="5856287"/>
          </a:xfrm>
          <a:prstGeom prst="rect">
            <a:avLst/>
          </a:prstGeom>
          <a:noFill/>
          <a:ln w="57150" cmpd="thinThick">
            <a:solidFill>
              <a:srgbClr val="78062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29" name="Rectangle 5"/>
          <p:cNvSpPr>
            <a:spLocks noChangeArrowheads="1"/>
          </p:cNvSpPr>
          <p:nvPr/>
        </p:nvSpPr>
        <p:spPr bwMode="auto">
          <a:xfrm>
            <a:off x="323850" y="188913"/>
            <a:ext cx="8135938" cy="287337"/>
          </a:xfrm>
          <a:prstGeom prst="rect">
            <a:avLst/>
          </a:prstGeom>
          <a:gradFill rotWithShape="1">
            <a:gsLst>
              <a:gs pos="0">
                <a:srgbClr val="9933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30" name="Rectangle 6"/>
          <p:cNvSpPr>
            <a:spLocks noChangeArrowheads="1"/>
          </p:cNvSpPr>
          <p:nvPr/>
        </p:nvSpPr>
        <p:spPr bwMode="auto">
          <a:xfrm>
            <a:off x="4630738" y="882650"/>
            <a:ext cx="184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800" b="1">
              <a:latin typeface="Book Antiqua" pitchFamily="18" charset="0"/>
            </a:endParaRPr>
          </a:p>
        </p:txBody>
      </p:sp>
      <p:sp>
        <p:nvSpPr>
          <p:cNvPr id="257031" name="Text Box 7"/>
          <p:cNvSpPr txBox="1">
            <a:spLocks noChangeArrowheads="1"/>
          </p:cNvSpPr>
          <p:nvPr/>
        </p:nvSpPr>
        <p:spPr bwMode="auto">
          <a:xfrm>
            <a:off x="4695825" y="45291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7032" name="Text Box 8"/>
          <p:cNvSpPr txBox="1">
            <a:spLocks noChangeArrowheads="1"/>
          </p:cNvSpPr>
          <p:nvPr/>
        </p:nvSpPr>
        <p:spPr bwMode="auto">
          <a:xfrm>
            <a:off x="609600" y="2514600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PA" sz="2000" b="1" u="sng">
              <a:latin typeface="Book Antiqua" pitchFamily="18" charset="0"/>
            </a:endParaRPr>
          </a:p>
        </p:txBody>
      </p:sp>
      <p:sp>
        <p:nvSpPr>
          <p:cNvPr id="257033" name="Rectangle 9"/>
          <p:cNvSpPr>
            <a:spLocks noChangeArrowheads="1"/>
          </p:cNvSpPr>
          <p:nvPr/>
        </p:nvSpPr>
        <p:spPr bwMode="auto">
          <a:xfrm>
            <a:off x="4630738" y="882650"/>
            <a:ext cx="184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800" b="1">
              <a:latin typeface="Book Antiqua" pitchFamily="18" charset="0"/>
            </a:endParaRPr>
          </a:p>
        </p:txBody>
      </p:sp>
      <p:sp>
        <p:nvSpPr>
          <p:cNvPr id="257034" name="Text Box 10"/>
          <p:cNvSpPr txBox="1">
            <a:spLocks noChangeArrowheads="1"/>
          </p:cNvSpPr>
          <p:nvPr/>
        </p:nvSpPr>
        <p:spPr bwMode="auto">
          <a:xfrm>
            <a:off x="1692275" y="1268413"/>
            <a:ext cx="6624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s-PA" sz="2400"/>
              <a:t>¿Quién es La Hipotecaria y qué mercado hipotecario atiende?</a:t>
            </a:r>
            <a:endParaRPr lang="es-ES" sz="2400"/>
          </a:p>
        </p:txBody>
      </p:sp>
      <p:sp>
        <p:nvSpPr>
          <p:cNvPr id="257035" name="Text Box 11"/>
          <p:cNvSpPr txBox="1">
            <a:spLocks noChangeArrowheads="1"/>
          </p:cNvSpPr>
          <p:nvPr/>
        </p:nvSpPr>
        <p:spPr bwMode="auto">
          <a:xfrm>
            <a:off x="1692275" y="3716338"/>
            <a:ext cx="6192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PA" sz="2400"/>
              <a:t>   Características generales del mercado hipotecaria panameño y salvadoreño.</a:t>
            </a:r>
            <a:endParaRPr lang="es-ES" sz="2400"/>
          </a:p>
        </p:txBody>
      </p:sp>
      <p:sp>
        <p:nvSpPr>
          <p:cNvPr id="257036" name="Text Box 12"/>
          <p:cNvSpPr txBox="1">
            <a:spLocks noChangeArrowheads="1"/>
          </p:cNvSpPr>
          <p:nvPr/>
        </p:nvSpPr>
        <p:spPr bwMode="auto">
          <a:xfrm>
            <a:off x="1692275" y="5084763"/>
            <a:ext cx="3309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Char char="•"/>
            </a:pPr>
            <a:r>
              <a:rPr lang="es-PA" sz="2400"/>
              <a:t> Conclusión general.</a:t>
            </a:r>
            <a:endParaRPr lang="es-ES" sz="2400"/>
          </a:p>
        </p:txBody>
      </p:sp>
      <p:sp>
        <p:nvSpPr>
          <p:cNvPr id="257037" name="Text Box 13"/>
          <p:cNvSpPr txBox="1">
            <a:spLocks noChangeArrowheads="1"/>
          </p:cNvSpPr>
          <p:nvPr/>
        </p:nvSpPr>
        <p:spPr bwMode="auto">
          <a:xfrm>
            <a:off x="1258888" y="2420938"/>
            <a:ext cx="6696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es-PA" sz="2400"/>
              <a:t>   Un resumen del modelo de negocio de La Hipotecaria.</a:t>
            </a:r>
            <a:endParaRPr lang="es-E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57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57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57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57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34" grpId="0"/>
      <p:bldP spid="257035" grpId="0"/>
      <p:bldP spid="257036" grpId="0"/>
      <p:bldP spid="2570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l-nuevo logo-ca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88913"/>
            <a:ext cx="360362" cy="361950"/>
          </a:xfrm>
          <a:prstGeom prst="rect">
            <a:avLst/>
          </a:prstGeom>
          <a:noFill/>
        </p:spPr>
      </p:pic>
      <p:sp>
        <p:nvSpPr>
          <p:cNvPr id="313347" name="Rectangle 3"/>
          <p:cNvSpPr>
            <a:spLocks noChangeArrowheads="1"/>
          </p:cNvSpPr>
          <p:nvPr/>
        </p:nvSpPr>
        <p:spPr bwMode="auto">
          <a:xfrm>
            <a:off x="1219200" y="3879850"/>
            <a:ext cx="792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348" name="Rectangle 4"/>
          <p:cNvSpPr>
            <a:spLocks noChangeArrowheads="1"/>
          </p:cNvSpPr>
          <p:nvPr/>
        </p:nvSpPr>
        <p:spPr bwMode="auto">
          <a:xfrm>
            <a:off x="381000" y="620713"/>
            <a:ext cx="8382000" cy="5856287"/>
          </a:xfrm>
          <a:prstGeom prst="rect">
            <a:avLst/>
          </a:prstGeom>
          <a:noFill/>
          <a:ln w="57150" cmpd="thinThick">
            <a:solidFill>
              <a:srgbClr val="78062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349" name="Rectangle 5"/>
          <p:cNvSpPr>
            <a:spLocks noChangeArrowheads="1"/>
          </p:cNvSpPr>
          <p:nvPr/>
        </p:nvSpPr>
        <p:spPr bwMode="auto">
          <a:xfrm>
            <a:off x="323850" y="188913"/>
            <a:ext cx="8135938" cy="287337"/>
          </a:xfrm>
          <a:prstGeom prst="rect">
            <a:avLst/>
          </a:prstGeom>
          <a:gradFill rotWithShape="1">
            <a:gsLst>
              <a:gs pos="0">
                <a:srgbClr val="9933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350" name="Rectangle 6"/>
          <p:cNvSpPr>
            <a:spLocks noChangeArrowheads="1"/>
          </p:cNvSpPr>
          <p:nvPr/>
        </p:nvSpPr>
        <p:spPr bwMode="auto">
          <a:xfrm>
            <a:off x="4630738" y="882650"/>
            <a:ext cx="184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800" b="1">
              <a:latin typeface="Book Antiqua" pitchFamily="18" charset="0"/>
            </a:endParaRPr>
          </a:p>
        </p:txBody>
      </p:sp>
      <p:sp>
        <p:nvSpPr>
          <p:cNvPr id="313351" name="Text Box 7"/>
          <p:cNvSpPr txBox="1">
            <a:spLocks noChangeArrowheads="1"/>
          </p:cNvSpPr>
          <p:nvPr/>
        </p:nvSpPr>
        <p:spPr bwMode="auto">
          <a:xfrm>
            <a:off x="4932363" y="41497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3352" name="Text Box 8"/>
          <p:cNvSpPr txBox="1">
            <a:spLocks noChangeArrowheads="1"/>
          </p:cNvSpPr>
          <p:nvPr/>
        </p:nvSpPr>
        <p:spPr bwMode="auto">
          <a:xfrm>
            <a:off x="609600" y="2514600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PA" sz="2000" b="1" u="sng">
              <a:latin typeface="Book Antiqua" pitchFamily="18" charset="0"/>
            </a:endParaRPr>
          </a:p>
        </p:txBody>
      </p:sp>
      <p:sp>
        <p:nvSpPr>
          <p:cNvPr id="313353" name="Rectangle 9"/>
          <p:cNvSpPr>
            <a:spLocks noChangeArrowheads="1"/>
          </p:cNvSpPr>
          <p:nvPr/>
        </p:nvSpPr>
        <p:spPr bwMode="auto">
          <a:xfrm>
            <a:off x="4630738" y="882650"/>
            <a:ext cx="184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800" b="1">
              <a:latin typeface="Book Antiqua" pitchFamily="18" charset="0"/>
            </a:endParaRPr>
          </a:p>
        </p:txBody>
      </p:sp>
      <p:sp>
        <p:nvSpPr>
          <p:cNvPr id="313354" name="Text Box 10"/>
          <p:cNvSpPr txBox="1">
            <a:spLocks noChangeArrowheads="1"/>
          </p:cNvSpPr>
          <p:nvPr/>
        </p:nvSpPr>
        <p:spPr bwMode="auto">
          <a:xfrm>
            <a:off x="1116013" y="2636838"/>
            <a:ext cx="7273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s-PA" sz="2400"/>
              <a:t>“</a:t>
            </a:r>
            <a:r>
              <a:rPr lang="es-PA" sz="2400" i="1"/>
              <a:t>La gente de la clase trabajadora siempre paga la hipoteca por encima de cualquier cosa</a:t>
            </a:r>
            <a:r>
              <a:rPr lang="es-PA" sz="2400"/>
              <a:t>”:  FALSO</a:t>
            </a:r>
            <a:endParaRPr lang="es-ES" sz="2400"/>
          </a:p>
        </p:txBody>
      </p:sp>
      <p:sp>
        <p:nvSpPr>
          <p:cNvPr id="313355" name="Text Box 11"/>
          <p:cNvSpPr txBox="1">
            <a:spLocks noChangeArrowheads="1"/>
          </p:cNvSpPr>
          <p:nvPr/>
        </p:nvSpPr>
        <p:spPr bwMode="auto">
          <a:xfrm>
            <a:off x="1258888" y="5300663"/>
            <a:ext cx="6697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PA" sz="2400"/>
              <a:t>   La cobranza es directamente con los </a:t>
            </a:r>
            <a:r>
              <a:rPr lang="es-PA" sz="2400" i="1"/>
              <a:t>empleadores</a:t>
            </a:r>
            <a:r>
              <a:rPr lang="es-PA" sz="2400"/>
              <a:t> de los clientes y no los clientes.</a:t>
            </a:r>
            <a:endParaRPr lang="es-ES" sz="2400"/>
          </a:p>
        </p:txBody>
      </p:sp>
      <p:sp>
        <p:nvSpPr>
          <p:cNvPr id="313356" name="Text Box 12"/>
          <p:cNvSpPr txBox="1">
            <a:spLocks noChangeArrowheads="1"/>
          </p:cNvSpPr>
          <p:nvPr/>
        </p:nvSpPr>
        <p:spPr bwMode="auto">
          <a:xfrm>
            <a:off x="827088" y="4005263"/>
            <a:ext cx="7488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es-PA" sz="2400"/>
              <a:t>   Con el DD o OID la cuota mensual se deduce directamente del salario del deudor hipotecario.</a:t>
            </a:r>
            <a:endParaRPr lang="es-ES" sz="2400"/>
          </a:p>
        </p:txBody>
      </p:sp>
      <p:sp>
        <p:nvSpPr>
          <p:cNvPr id="313357" name="Text Box 13"/>
          <p:cNvSpPr txBox="1">
            <a:spLocks noChangeArrowheads="1"/>
          </p:cNvSpPr>
          <p:nvPr/>
        </p:nvSpPr>
        <p:spPr bwMode="auto">
          <a:xfrm>
            <a:off x="1476375" y="692150"/>
            <a:ext cx="6840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PA" sz="2400"/>
              <a:t>Ley de Descuento Directo (Panamá) / Orden Irrevocable de Descuento (El Salvador)</a:t>
            </a:r>
            <a:endParaRPr lang="es-E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54" grpId="0"/>
      <p:bldP spid="313355" grpId="0"/>
      <p:bldP spid="3133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0" name="Picture 2" descr="l-nuevo logo-ca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88913"/>
            <a:ext cx="360362" cy="361950"/>
          </a:xfrm>
          <a:prstGeom prst="rect">
            <a:avLst/>
          </a:prstGeom>
          <a:noFill/>
        </p:spPr>
      </p:pic>
      <p:sp>
        <p:nvSpPr>
          <p:cNvPr id="319491" name="Rectangle 3"/>
          <p:cNvSpPr>
            <a:spLocks noChangeArrowheads="1"/>
          </p:cNvSpPr>
          <p:nvPr/>
        </p:nvSpPr>
        <p:spPr bwMode="auto">
          <a:xfrm>
            <a:off x="1219200" y="3879850"/>
            <a:ext cx="792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9492" name="Rectangle 4"/>
          <p:cNvSpPr>
            <a:spLocks noChangeArrowheads="1"/>
          </p:cNvSpPr>
          <p:nvPr/>
        </p:nvSpPr>
        <p:spPr bwMode="auto">
          <a:xfrm>
            <a:off x="381000" y="620713"/>
            <a:ext cx="8382000" cy="5856287"/>
          </a:xfrm>
          <a:prstGeom prst="rect">
            <a:avLst/>
          </a:prstGeom>
          <a:noFill/>
          <a:ln w="57150" cmpd="thinThick">
            <a:solidFill>
              <a:srgbClr val="78062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9493" name="Rectangle 5"/>
          <p:cNvSpPr>
            <a:spLocks noChangeArrowheads="1"/>
          </p:cNvSpPr>
          <p:nvPr/>
        </p:nvSpPr>
        <p:spPr bwMode="auto">
          <a:xfrm>
            <a:off x="323850" y="188913"/>
            <a:ext cx="8135938" cy="287337"/>
          </a:xfrm>
          <a:prstGeom prst="rect">
            <a:avLst/>
          </a:prstGeom>
          <a:gradFill rotWithShape="1">
            <a:gsLst>
              <a:gs pos="0">
                <a:srgbClr val="9933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9494" name="Rectangle 6"/>
          <p:cNvSpPr>
            <a:spLocks noChangeArrowheads="1"/>
          </p:cNvSpPr>
          <p:nvPr/>
        </p:nvSpPr>
        <p:spPr bwMode="auto">
          <a:xfrm>
            <a:off x="4630738" y="882650"/>
            <a:ext cx="184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800" b="1">
              <a:latin typeface="Book Antiqua" pitchFamily="18" charset="0"/>
            </a:endParaRPr>
          </a:p>
        </p:txBody>
      </p:sp>
      <p:sp>
        <p:nvSpPr>
          <p:cNvPr id="319495" name="Text Box 7"/>
          <p:cNvSpPr txBox="1">
            <a:spLocks noChangeArrowheads="1"/>
          </p:cNvSpPr>
          <p:nvPr/>
        </p:nvSpPr>
        <p:spPr bwMode="auto">
          <a:xfrm>
            <a:off x="4695825" y="45291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9496" name="Text Box 8"/>
          <p:cNvSpPr txBox="1">
            <a:spLocks noChangeArrowheads="1"/>
          </p:cNvSpPr>
          <p:nvPr/>
        </p:nvSpPr>
        <p:spPr bwMode="auto">
          <a:xfrm>
            <a:off x="609600" y="2514600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PA" sz="2000" b="1" u="sng">
              <a:latin typeface="Book Antiqua" pitchFamily="18" charset="0"/>
            </a:endParaRPr>
          </a:p>
        </p:txBody>
      </p:sp>
      <p:sp>
        <p:nvSpPr>
          <p:cNvPr id="319497" name="Rectangle 9"/>
          <p:cNvSpPr>
            <a:spLocks noChangeArrowheads="1"/>
          </p:cNvSpPr>
          <p:nvPr/>
        </p:nvSpPr>
        <p:spPr bwMode="auto">
          <a:xfrm>
            <a:off x="4630738" y="882650"/>
            <a:ext cx="184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800" b="1">
              <a:latin typeface="Book Antiqua" pitchFamily="18" charset="0"/>
            </a:endParaRPr>
          </a:p>
        </p:txBody>
      </p:sp>
      <p:sp>
        <p:nvSpPr>
          <p:cNvPr id="319498" name="Text Box 10"/>
          <p:cNvSpPr txBox="1">
            <a:spLocks noChangeArrowheads="1"/>
          </p:cNvSpPr>
          <p:nvPr/>
        </p:nvSpPr>
        <p:spPr bwMode="auto">
          <a:xfrm>
            <a:off x="1042988" y="1989138"/>
            <a:ext cx="73453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s-PA" sz="2400"/>
              <a:t>En mi opinión, el obstáculo más grande para adquirir una vivienda es pagar el abono inicial (prima, enganche) y los gastos de cierre.</a:t>
            </a:r>
            <a:endParaRPr lang="es-ES" sz="2400"/>
          </a:p>
        </p:txBody>
      </p:sp>
      <p:sp>
        <p:nvSpPr>
          <p:cNvPr id="319499" name="Text Box 11"/>
          <p:cNvSpPr txBox="1">
            <a:spLocks noChangeArrowheads="1"/>
          </p:cNvSpPr>
          <p:nvPr/>
        </p:nvSpPr>
        <p:spPr bwMode="auto">
          <a:xfrm>
            <a:off x="1258888" y="4941888"/>
            <a:ext cx="71294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PA" sz="2400"/>
              <a:t>   Existe una cultura crediticia fuerte en las instituciones financieras.</a:t>
            </a:r>
            <a:endParaRPr lang="es-ES" sz="2400"/>
          </a:p>
        </p:txBody>
      </p:sp>
      <p:sp>
        <p:nvSpPr>
          <p:cNvPr id="319500" name="Text Box 12"/>
          <p:cNvSpPr txBox="1">
            <a:spLocks noChangeArrowheads="1"/>
          </p:cNvSpPr>
          <p:nvPr/>
        </p:nvSpPr>
        <p:spPr bwMode="auto">
          <a:xfrm>
            <a:off x="827088" y="3644900"/>
            <a:ext cx="7489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es-PA" sz="2400"/>
              <a:t>   En El Salvador 95% LTV es común. En Panamá 98-99% LTV es común. </a:t>
            </a:r>
            <a:endParaRPr lang="es-ES" sz="2400"/>
          </a:p>
        </p:txBody>
      </p:sp>
      <p:sp>
        <p:nvSpPr>
          <p:cNvPr id="319501" name="Text Box 13"/>
          <p:cNvSpPr txBox="1">
            <a:spLocks noChangeArrowheads="1"/>
          </p:cNvSpPr>
          <p:nvPr/>
        </p:nvSpPr>
        <p:spPr bwMode="auto">
          <a:xfrm>
            <a:off x="1190625" y="619125"/>
            <a:ext cx="684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PA" sz="2400"/>
              <a:t>Muy Altas Razones Préstamo / Valor de Vivienda</a:t>
            </a:r>
            <a:endParaRPr lang="es-E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8" grpId="0"/>
      <p:bldP spid="319499" grpId="0"/>
      <p:bldP spid="31950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2" name="Picture 2" descr="l-nuevo logo-ca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88913"/>
            <a:ext cx="360362" cy="361950"/>
          </a:xfrm>
          <a:prstGeom prst="rect">
            <a:avLst/>
          </a:prstGeom>
          <a:noFill/>
        </p:spPr>
      </p:pic>
      <p:sp>
        <p:nvSpPr>
          <p:cNvPr id="317443" name="Rectangle 3"/>
          <p:cNvSpPr>
            <a:spLocks noChangeArrowheads="1"/>
          </p:cNvSpPr>
          <p:nvPr/>
        </p:nvSpPr>
        <p:spPr bwMode="auto">
          <a:xfrm>
            <a:off x="1219200" y="3879850"/>
            <a:ext cx="792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44" name="Rectangle 4"/>
          <p:cNvSpPr>
            <a:spLocks noChangeArrowheads="1"/>
          </p:cNvSpPr>
          <p:nvPr/>
        </p:nvSpPr>
        <p:spPr bwMode="auto">
          <a:xfrm>
            <a:off x="381000" y="620713"/>
            <a:ext cx="8382000" cy="5856287"/>
          </a:xfrm>
          <a:prstGeom prst="rect">
            <a:avLst/>
          </a:prstGeom>
          <a:noFill/>
          <a:ln w="57150" cmpd="thinThick">
            <a:solidFill>
              <a:srgbClr val="78062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45" name="Rectangle 5"/>
          <p:cNvSpPr>
            <a:spLocks noChangeArrowheads="1"/>
          </p:cNvSpPr>
          <p:nvPr/>
        </p:nvSpPr>
        <p:spPr bwMode="auto">
          <a:xfrm>
            <a:off x="323850" y="188913"/>
            <a:ext cx="8135938" cy="287337"/>
          </a:xfrm>
          <a:prstGeom prst="rect">
            <a:avLst/>
          </a:prstGeom>
          <a:gradFill rotWithShape="1">
            <a:gsLst>
              <a:gs pos="0">
                <a:srgbClr val="9933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46" name="Rectangle 6"/>
          <p:cNvSpPr>
            <a:spLocks noChangeArrowheads="1"/>
          </p:cNvSpPr>
          <p:nvPr/>
        </p:nvSpPr>
        <p:spPr bwMode="auto">
          <a:xfrm>
            <a:off x="4630738" y="882650"/>
            <a:ext cx="184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800" b="1">
              <a:latin typeface="Book Antiqua" pitchFamily="18" charset="0"/>
            </a:endParaRPr>
          </a:p>
        </p:txBody>
      </p:sp>
      <p:sp>
        <p:nvSpPr>
          <p:cNvPr id="317447" name="Text Box 7"/>
          <p:cNvSpPr txBox="1">
            <a:spLocks noChangeArrowheads="1"/>
          </p:cNvSpPr>
          <p:nvPr/>
        </p:nvSpPr>
        <p:spPr bwMode="auto">
          <a:xfrm>
            <a:off x="4932363" y="41497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7448" name="Text Box 8"/>
          <p:cNvSpPr txBox="1">
            <a:spLocks noChangeArrowheads="1"/>
          </p:cNvSpPr>
          <p:nvPr/>
        </p:nvSpPr>
        <p:spPr bwMode="auto">
          <a:xfrm>
            <a:off x="609600" y="2514600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PA" sz="2000" b="1" u="sng">
              <a:latin typeface="Book Antiqua" pitchFamily="18" charset="0"/>
            </a:endParaRPr>
          </a:p>
        </p:txBody>
      </p:sp>
      <p:sp>
        <p:nvSpPr>
          <p:cNvPr id="317449" name="Rectangle 9"/>
          <p:cNvSpPr>
            <a:spLocks noChangeArrowheads="1"/>
          </p:cNvSpPr>
          <p:nvPr/>
        </p:nvSpPr>
        <p:spPr bwMode="auto">
          <a:xfrm>
            <a:off x="4630738" y="882650"/>
            <a:ext cx="184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800" b="1">
              <a:latin typeface="Book Antiqua" pitchFamily="18" charset="0"/>
            </a:endParaRPr>
          </a:p>
        </p:txBody>
      </p:sp>
      <p:sp>
        <p:nvSpPr>
          <p:cNvPr id="317450" name="Text Box 10"/>
          <p:cNvSpPr txBox="1">
            <a:spLocks noChangeArrowheads="1"/>
          </p:cNvSpPr>
          <p:nvPr/>
        </p:nvSpPr>
        <p:spPr bwMode="auto">
          <a:xfrm>
            <a:off x="827088" y="2349500"/>
            <a:ext cx="76327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s-PA" sz="2400"/>
              <a:t>Después de muchos intentos fallidos para implementar soluciones hipotecarias sostenibles, ahora veo numerosas soluciones factibles comenzando a tomar cuerpo.</a:t>
            </a:r>
            <a:endParaRPr lang="es-ES" sz="2400"/>
          </a:p>
        </p:txBody>
      </p:sp>
      <p:sp>
        <p:nvSpPr>
          <p:cNvPr id="317453" name="Text Box 13"/>
          <p:cNvSpPr txBox="1">
            <a:spLocks noChangeArrowheads="1"/>
          </p:cNvSpPr>
          <p:nvPr/>
        </p:nvSpPr>
        <p:spPr bwMode="auto">
          <a:xfrm>
            <a:off x="1258888" y="908050"/>
            <a:ext cx="6840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PA" sz="2400"/>
              <a:t>Conclusiones Generales</a:t>
            </a:r>
            <a:endParaRPr lang="es-E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 descr="l-nuevo logo-ca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88913"/>
            <a:ext cx="360362" cy="361950"/>
          </a:xfrm>
          <a:prstGeom prst="rect">
            <a:avLst/>
          </a:prstGeom>
          <a:noFill/>
        </p:spPr>
      </p:pic>
      <p:sp>
        <p:nvSpPr>
          <p:cNvPr id="261123" name="Rectangle 3"/>
          <p:cNvSpPr>
            <a:spLocks noChangeArrowheads="1"/>
          </p:cNvSpPr>
          <p:nvPr/>
        </p:nvSpPr>
        <p:spPr bwMode="auto">
          <a:xfrm>
            <a:off x="1219200" y="3879850"/>
            <a:ext cx="792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24" name="Rectangle 4"/>
          <p:cNvSpPr>
            <a:spLocks noChangeArrowheads="1"/>
          </p:cNvSpPr>
          <p:nvPr/>
        </p:nvSpPr>
        <p:spPr bwMode="auto">
          <a:xfrm>
            <a:off x="381000" y="620713"/>
            <a:ext cx="8382000" cy="5856287"/>
          </a:xfrm>
          <a:prstGeom prst="rect">
            <a:avLst/>
          </a:prstGeom>
          <a:noFill/>
          <a:ln w="57150" cmpd="thinThick">
            <a:solidFill>
              <a:srgbClr val="78062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25" name="Rectangle 5"/>
          <p:cNvSpPr>
            <a:spLocks noChangeArrowheads="1"/>
          </p:cNvSpPr>
          <p:nvPr/>
        </p:nvSpPr>
        <p:spPr bwMode="auto">
          <a:xfrm>
            <a:off x="323850" y="188913"/>
            <a:ext cx="8135938" cy="287337"/>
          </a:xfrm>
          <a:prstGeom prst="rect">
            <a:avLst/>
          </a:prstGeom>
          <a:gradFill rotWithShape="1">
            <a:gsLst>
              <a:gs pos="0">
                <a:srgbClr val="9933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26" name="Rectangle 6"/>
          <p:cNvSpPr>
            <a:spLocks noChangeArrowheads="1"/>
          </p:cNvSpPr>
          <p:nvPr/>
        </p:nvSpPr>
        <p:spPr bwMode="auto">
          <a:xfrm>
            <a:off x="4630738" y="882650"/>
            <a:ext cx="184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800" b="1">
              <a:latin typeface="Book Antiqua" pitchFamily="18" charset="0"/>
            </a:endParaRPr>
          </a:p>
        </p:txBody>
      </p:sp>
      <p:sp>
        <p:nvSpPr>
          <p:cNvPr id="261128" name="Text Box 8"/>
          <p:cNvSpPr txBox="1">
            <a:spLocks noChangeArrowheads="1"/>
          </p:cNvSpPr>
          <p:nvPr/>
        </p:nvSpPr>
        <p:spPr bwMode="auto">
          <a:xfrm>
            <a:off x="1331913" y="2205038"/>
            <a:ext cx="655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61129" name="Text Box 9"/>
          <p:cNvSpPr txBox="1">
            <a:spLocks noChangeArrowheads="1"/>
          </p:cNvSpPr>
          <p:nvPr/>
        </p:nvSpPr>
        <p:spPr bwMode="auto">
          <a:xfrm>
            <a:off x="1476375" y="2492375"/>
            <a:ext cx="66960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PA" sz="2400"/>
              <a:t>La Hipotecaria es originador de hipotecas en el nicho de montos desde $15.000 hasta $60.000 con operaciones importantes en Panamá y El Salvador.</a:t>
            </a:r>
          </a:p>
          <a:p>
            <a:endParaRPr lang="es-ES" sz="2400"/>
          </a:p>
        </p:txBody>
      </p:sp>
      <p:sp>
        <p:nvSpPr>
          <p:cNvPr id="261130" name="Text Box 10"/>
          <p:cNvSpPr txBox="1">
            <a:spLocks noChangeArrowheads="1"/>
          </p:cNvSpPr>
          <p:nvPr/>
        </p:nvSpPr>
        <p:spPr bwMode="auto">
          <a:xfrm>
            <a:off x="1476375" y="4724400"/>
            <a:ext cx="6480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400"/>
              <a:t>La Hipotecaria es la compañía líder en la región centroamericana en la administración y titularización de carteras hipotecaras.</a:t>
            </a:r>
          </a:p>
        </p:txBody>
      </p:sp>
      <p:sp>
        <p:nvSpPr>
          <p:cNvPr id="261131" name="Rectangle 11"/>
          <p:cNvSpPr>
            <a:spLocks noChangeArrowheads="1"/>
          </p:cNvSpPr>
          <p:nvPr/>
        </p:nvSpPr>
        <p:spPr bwMode="auto">
          <a:xfrm>
            <a:off x="1042988" y="906463"/>
            <a:ext cx="7200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PA" sz="2400"/>
              <a:t>¿Quién es La Hipotecaria y qué mercado hipotecario atiende?</a:t>
            </a:r>
            <a:endParaRPr lang="es-E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6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6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9" grpId="0"/>
      <p:bldP spid="2611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Picture 2" descr="l-nuevo logo-ca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88913"/>
            <a:ext cx="360362" cy="361950"/>
          </a:xfrm>
          <a:prstGeom prst="rect">
            <a:avLst/>
          </a:prstGeom>
          <a:noFill/>
        </p:spPr>
      </p:pic>
      <p:sp>
        <p:nvSpPr>
          <p:cNvPr id="263171" name="Rectangle 3"/>
          <p:cNvSpPr>
            <a:spLocks noChangeArrowheads="1"/>
          </p:cNvSpPr>
          <p:nvPr/>
        </p:nvSpPr>
        <p:spPr bwMode="auto">
          <a:xfrm>
            <a:off x="1219200" y="3879850"/>
            <a:ext cx="792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3172" name="Rectangle 4"/>
          <p:cNvSpPr>
            <a:spLocks noChangeArrowheads="1"/>
          </p:cNvSpPr>
          <p:nvPr/>
        </p:nvSpPr>
        <p:spPr bwMode="auto">
          <a:xfrm>
            <a:off x="381000" y="620713"/>
            <a:ext cx="8382000" cy="5856287"/>
          </a:xfrm>
          <a:prstGeom prst="rect">
            <a:avLst/>
          </a:prstGeom>
          <a:noFill/>
          <a:ln w="57150" cmpd="thinThick">
            <a:solidFill>
              <a:srgbClr val="78062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3173" name="Rectangle 5"/>
          <p:cNvSpPr>
            <a:spLocks noChangeArrowheads="1"/>
          </p:cNvSpPr>
          <p:nvPr/>
        </p:nvSpPr>
        <p:spPr bwMode="auto">
          <a:xfrm>
            <a:off x="323850" y="188913"/>
            <a:ext cx="8135938" cy="287337"/>
          </a:xfrm>
          <a:prstGeom prst="rect">
            <a:avLst/>
          </a:prstGeom>
          <a:gradFill rotWithShape="1">
            <a:gsLst>
              <a:gs pos="0">
                <a:srgbClr val="9933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3174" name="Rectangle 6"/>
          <p:cNvSpPr>
            <a:spLocks noChangeArrowheads="1"/>
          </p:cNvSpPr>
          <p:nvPr/>
        </p:nvSpPr>
        <p:spPr bwMode="auto">
          <a:xfrm>
            <a:off x="4630738" y="882650"/>
            <a:ext cx="184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800" b="1">
              <a:latin typeface="Book Antiqua" pitchFamily="18" charset="0"/>
            </a:endParaRPr>
          </a:p>
        </p:txBody>
      </p:sp>
      <p:sp>
        <p:nvSpPr>
          <p:cNvPr id="263175" name="Rectangle 7"/>
          <p:cNvSpPr>
            <a:spLocks noChangeArrowheads="1"/>
          </p:cNvSpPr>
          <p:nvPr/>
        </p:nvSpPr>
        <p:spPr bwMode="auto">
          <a:xfrm>
            <a:off x="2051050" y="836613"/>
            <a:ext cx="55451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s-MX" sz="2400"/>
              <a:t>Generales de la Cartera Hipotecaria</a:t>
            </a:r>
          </a:p>
        </p:txBody>
      </p:sp>
      <p:sp>
        <p:nvSpPr>
          <p:cNvPr id="263176" name="Text Box 8"/>
          <p:cNvSpPr txBox="1">
            <a:spLocks noChangeArrowheads="1"/>
          </p:cNvSpPr>
          <p:nvPr/>
        </p:nvSpPr>
        <p:spPr bwMode="auto">
          <a:xfrm>
            <a:off x="611188" y="1916113"/>
            <a:ext cx="7962900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PA" sz="2000">
                <a:latin typeface="Times New Roman" pitchFamily="18" charset="0"/>
              </a:rPr>
              <a:t>				               </a:t>
            </a:r>
            <a:r>
              <a:rPr lang="es-PA" b="1" u="sng"/>
              <a:t>31 oct. 2007</a:t>
            </a:r>
            <a:r>
              <a:rPr lang="es-PA" b="1"/>
              <a:t>	 </a:t>
            </a:r>
            <a:r>
              <a:rPr lang="es-PA" b="1" u="sng"/>
              <a:t>Hipotecas</a:t>
            </a:r>
          </a:p>
          <a:p>
            <a:endParaRPr lang="es-PA"/>
          </a:p>
          <a:p>
            <a:r>
              <a:rPr lang="es-PA"/>
              <a:t>Panamá – Hipotecas en Admin. 	  	 $255.200.000	     12.278</a:t>
            </a:r>
          </a:p>
          <a:p>
            <a:r>
              <a:rPr lang="es-PA" sz="1400"/>
              <a:t>(inició operaciones en 1997)</a:t>
            </a:r>
          </a:p>
          <a:p>
            <a:endParaRPr lang="es-PA" sz="1400"/>
          </a:p>
          <a:p>
            <a:endParaRPr lang="es-PA"/>
          </a:p>
          <a:p>
            <a:r>
              <a:rPr lang="es-PA"/>
              <a:t>	</a:t>
            </a:r>
          </a:p>
          <a:p>
            <a:r>
              <a:rPr lang="es-PA"/>
              <a:t>El Salvador – Hipotecas en Admin.                 $67.600.000               2.731</a:t>
            </a:r>
          </a:p>
          <a:p>
            <a:r>
              <a:rPr lang="es-PA" sz="1400"/>
              <a:t> (inició operaciones en 2004)</a:t>
            </a:r>
          </a:p>
          <a:p>
            <a:endParaRPr lang="es-PA" sz="1400"/>
          </a:p>
          <a:p>
            <a:endParaRPr lang="es-PA"/>
          </a:p>
          <a:p>
            <a:endParaRPr lang="es-PA" b="1"/>
          </a:p>
          <a:p>
            <a:r>
              <a:rPr lang="es-PA" b="1"/>
              <a:t>Total de Hipotecas                                         $322.800.000	    15.009</a:t>
            </a:r>
          </a:p>
          <a:p>
            <a:endParaRPr lang="es-PA" b="1"/>
          </a:p>
          <a:p>
            <a:endParaRPr lang="es-ES"/>
          </a:p>
        </p:txBody>
      </p:sp>
      <p:pic>
        <p:nvPicPr>
          <p:cNvPr id="263177" name="Picture 9" descr="fl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3068638"/>
            <a:ext cx="863600" cy="504825"/>
          </a:xfrm>
          <a:prstGeom prst="rect">
            <a:avLst/>
          </a:prstGeom>
          <a:noFill/>
        </p:spPr>
      </p:pic>
      <p:pic>
        <p:nvPicPr>
          <p:cNvPr id="263178" name="Picture 10" descr="bande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4365625"/>
            <a:ext cx="792162" cy="503238"/>
          </a:xfrm>
          <a:prstGeom prst="rect">
            <a:avLst/>
          </a:prstGeom>
          <a:noFill/>
          <a:effectLst>
            <a:outerShdw dist="45791" dir="2021404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2" descr="l-nuevo logo-ca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88913"/>
            <a:ext cx="360362" cy="361950"/>
          </a:xfrm>
          <a:prstGeom prst="rect">
            <a:avLst/>
          </a:prstGeom>
          <a:noFill/>
        </p:spPr>
      </p:pic>
      <p:sp>
        <p:nvSpPr>
          <p:cNvPr id="265219" name="Rectangle 3"/>
          <p:cNvSpPr>
            <a:spLocks noChangeArrowheads="1"/>
          </p:cNvSpPr>
          <p:nvPr/>
        </p:nvSpPr>
        <p:spPr bwMode="auto">
          <a:xfrm>
            <a:off x="1219200" y="3879850"/>
            <a:ext cx="792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220" name="Rectangle 4"/>
          <p:cNvSpPr>
            <a:spLocks noChangeArrowheads="1"/>
          </p:cNvSpPr>
          <p:nvPr/>
        </p:nvSpPr>
        <p:spPr bwMode="auto">
          <a:xfrm>
            <a:off x="381000" y="620713"/>
            <a:ext cx="8382000" cy="5856287"/>
          </a:xfrm>
          <a:prstGeom prst="rect">
            <a:avLst/>
          </a:prstGeom>
          <a:noFill/>
          <a:ln w="57150" cmpd="thinThick">
            <a:solidFill>
              <a:srgbClr val="78062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221" name="Rectangle 5"/>
          <p:cNvSpPr>
            <a:spLocks noChangeArrowheads="1"/>
          </p:cNvSpPr>
          <p:nvPr/>
        </p:nvSpPr>
        <p:spPr bwMode="auto">
          <a:xfrm>
            <a:off x="323850" y="188913"/>
            <a:ext cx="8135938" cy="287337"/>
          </a:xfrm>
          <a:prstGeom prst="rect">
            <a:avLst/>
          </a:prstGeom>
          <a:gradFill rotWithShape="1">
            <a:gsLst>
              <a:gs pos="0">
                <a:srgbClr val="9933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222" name="Rectangle 6"/>
          <p:cNvSpPr>
            <a:spLocks noChangeArrowheads="1"/>
          </p:cNvSpPr>
          <p:nvPr/>
        </p:nvSpPr>
        <p:spPr bwMode="auto">
          <a:xfrm>
            <a:off x="4630738" y="882650"/>
            <a:ext cx="184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800" b="1">
              <a:latin typeface="Book Antiqua" pitchFamily="18" charset="0"/>
            </a:endParaRPr>
          </a:p>
        </p:txBody>
      </p:sp>
      <p:pic>
        <p:nvPicPr>
          <p:cNvPr id="265223" name="Picture 7" descr="vdbosco"/>
          <p:cNvPicPr>
            <a:picLocks noChangeArrowheads="1"/>
          </p:cNvPicPr>
          <p:nvPr/>
        </p:nvPicPr>
        <p:blipFill>
          <a:blip r:embed="rId4" cstate="print"/>
          <a:srcRect l="8858"/>
          <a:stretch>
            <a:fillRect/>
          </a:stretch>
        </p:blipFill>
        <p:spPr bwMode="auto">
          <a:xfrm>
            <a:off x="1042988" y="1484313"/>
            <a:ext cx="2159000" cy="1439862"/>
          </a:xfrm>
          <a:prstGeom prst="rect">
            <a:avLst/>
          </a:prstGeom>
          <a:noFill/>
        </p:spPr>
      </p:pic>
      <p:pic>
        <p:nvPicPr>
          <p:cNvPr id="265224" name="Picture 8" descr="DSC0002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1484313"/>
            <a:ext cx="2159000" cy="1439862"/>
          </a:xfrm>
          <a:prstGeom prst="rect">
            <a:avLst/>
          </a:prstGeom>
          <a:noFill/>
        </p:spPr>
      </p:pic>
      <p:pic>
        <p:nvPicPr>
          <p:cNvPr id="265225" name="Picture 9" descr="DSC0000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7763" y="1484313"/>
            <a:ext cx="2159000" cy="1439862"/>
          </a:xfrm>
          <a:prstGeom prst="rect">
            <a:avLst/>
          </a:prstGeom>
          <a:noFill/>
        </p:spPr>
      </p:pic>
      <p:pic>
        <p:nvPicPr>
          <p:cNvPr id="265226" name="Picture 10" descr="DSC00039"/>
          <p:cNvPicPr>
            <a:picLocks noChangeArrowheads="1"/>
          </p:cNvPicPr>
          <p:nvPr/>
        </p:nvPicPr>
        <p:blipFill>
          <a:blip r:embed="rId7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042988" y="4005263"/>
            <a:ext cx="2159000" cy="1439862"/>
          </a:xfrm>
          <a:prstGeom prst="rect">
            <a:avLst/>
          </a:prstGeom>
          <a:noFill/>
        </p:spPr>
      </p:pic>
      <p:pic>
        <p:nvPicPr>
          <p:cNvPr id="265227" name="Picture 11" descr="rbosco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375" y="4005263"/>
            <a:ext cx="2159000" cy="1439862"/>
          </a:xfrm>
          <a:prstGeom prst="rect">
            <a:avLst/>
          </a:prstGeom>
          <a:noFill/>
        </p:spPr>
      </p:pic>
      <p:pic>
        <p:nvPicPr>
          <p:cNvPr id="265228" name="Picture 12" descr="DSC00002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7763" y="4005263"/>
            <a:ext cx="2159000" cy="1439862"/>
          </a:xfrm>
          <a:prstGeom prst="rect">
            <a:avLst/>
          </a:prstGeom>
          <a:noFill/>
        </p:spPr>
      </p:pic>
      <p:sp>
        <p:nvSpPr>
          <p:cNvPr id="265229" name="Text Box 13"/>
          <p:cNvSpPr txBox="1">
            <a:spLocks noChangeArrowheads="1"/>
          </p:cNvSpPr>
          <p:nvPr/>
        </p:nvSpPr>
        <p:spPr bwMode="auto">
          <a:xfrm>
            <a:off x="1042988" y="3068638"/>
            <a:ext cx="22320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MX" sz="1400"/>
              <a:t>Villas de Don Bosco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MX" sz="1400"/>
              <a:t>$28.170,00</a:t>
            </a:r>
          </a:p>
          <a:p>
            <a:pPr>
              <a:spcBef>
                <a:spcPct val="50000"/>
              </a:spcBef>
            </a:pPr>
            <a:endParaRPr lang="es-ES" sz="1400"/>
          </a:p>
        </p:txBody>
      </p:sp>
      <p:sp>
        <p:nvSpPr>
          <p:cNvPr id="265230" name="Text Box 14"/>
          <p:cNvSpPr txBox="1">
            <a:spLocks noChangeArrowheads="1"/>
          </p:cNvSpPr>
          <p:nvPr/>
        </p:nvSpPr>
        <p:spPr bwMode="auto">
          <a:xfrm>
            <a:off x="3563938" y="3141663"/>
            <a:ext cx="2232025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MX" sz="1400"/>
              <a:t>La Siesta de Tocumen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MX" sz="1400"/>
              <a:t>$19.000.00</a:t>
            </a:r>
            <a:endParaRPr lang="es-ES" sz="1400"/>
          </a:p>
        </p:txBody>
      </p:sp>
      <p:sp>
        <p:nvSpPr>
          <p:cNvPr id="265231" name="Text Box 15"/>
          <p:cNvSpPr txBox="1">
            <a:spLocks noChangeArrowheads="1"/>
          </p:cNvSpPr>
          <p:nvPr/>
        </p:nvSpPr>
        <p:spPr bwMode="auto">
          <a:xfrm>
            <a:off x="6084888" y="3141663"/>
            <a:ext cx="2232025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MX" sz="1400"/>
              <a:t>Villa Belén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MX" sz="1400"/>
              <a:t>$24.500,00</a:t>
            </a:r>
            <a:endParaRPr lang="es-ES" sz="1400"/>
          </a:p>
        </p:txBody>
      </p:sp>
      <p:sp>
        <p:nvSpPr>
          <p:cNvPr id="265232" name="Text Box 16"/>
          <p:cNvSpPr txBox="1">
            <a:spLocks noChangeArrowheads="1"/>
          </p:cNvSpPr>
          <p:nvPr/>
        </p:nvSpPr>
        <p:spPr bwMode="auto">
          <a:xfrm>
            <a:off x="971550" y="5589588"/>
            <a:ext cx="2232025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MX" sz="1400"/>
              <a:t>La Riviera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MX" sz="1400"/>
              <a:t>$29.500,00</a:t>
            </a:r>
            <a:endParaRPr lang="es-ES" sz="1400"/>
          </a:p>
        </p:txBody>
      </p:sp>
      <p:sp>
        <p:nvSpPr>
          <p:cNvPr id="265233" name="Text Box 17"/>
          <p:cNvSpPr txBox="1">
            <a:spLocks noChangeArrowheads="1"/>
          </p:cNvSpPr>
          <p:nvPr/>
        </p:nvSpPr>
        <p:spPr bwMode="auto">
          <a:xfrm>
            <a:off x="3635375" y="5589588"/>
            <a:ext cx="2232025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MX" sz="1400"/>
              <a:t>Don Bosco II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MX" sz="1400"/>
              <a:t>$22.800,00</a:t>
            </a:r>
            <a:endParaRPr lang="es-ES" sz="1400"/>
          </a:p>
        </p:txBody>
      </p:sp>
      <p:sp>
        <p:nvSpPr>
          <p:cNvPr id="265234" name="Text Box 18"/>
          <p:cNvSpPr txBox="1">
            <a:spLocks noChangeArrowheads="1"/>
          </p:cNvSpPr>
          <p:nvPr/>
        </p:nvSpPr>
        <p:spPr bwMode="auto">
          <a:xfrm>
            <a:off x="6227763" y="5589588"/>
            <a:ext cx="2232025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MX" sz="1400"/>
              <a:t>Residencial Daniella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MX" sz="1400"/>
              <a:t>$26.900,00</a:t>
            </a:r>
            <a:endParaRPr lang="es-ES" sz="1400"/>
          </a:p>
        </p:txBody>
      </p:sp>
      <p:pic>
        <p:nvPicPr>
          <p:cNvPr id="265235" name="Picture 19" descr="fla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750" y="765175"/>
            <a:ext cx="561975" cy="35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 descr="l-nuevo logo-ca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88913"/>
            <a:ext cx="360362" cy="361950"/>
          </a:xfrm>
          <a:prstGeom prst="rect">
            <a:avLst/>
          </a:prstGeom>
          <a:noFill/>
        </p:spPr>
      </p:pic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1219200" y="3879850"/>
            <a:ext cx="792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68" name="Rectangle 4"/>
          <p:cNvSpPr>
            <a:spLocks noChangeArrowheads="1"/>
          </p:cNvSpPr>
          <p:nvPr/>
        </p:nvSpPr>
        <p:spPr bwMode="auto">
          <a:xfrm>
            <a:off x="381000" y="620713"/>
            <a:ext cx="8382000" cy="5856287"/>
          </a:xfrm>
          <a:prstGeom prst="rect">
            <a:avLst/>
          </a:prstGeom>
          <a:noFill/>
          <a:ln w="57150" cmpd="thinThick">
            <a:solidFill>
              <a:srgbClr val="78062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69" name="Rectangle 5"/>
          <p:cNvSpPr>
            <a:spLocks noChangeArrowheads="1"/>
          </p:cNvSpPr>
          <p:nvPr/>
        </p:nvSpPr>
        <p:spPr bwMode="auto">
          <a:xfrm>
            <a:off x="323850" y="188913"/>
            <a:ext cx="8135938" cy="287337"/>
          </a:xfrm>
          <a:prstGeom prst="rect">
            <a:avLst/>
          </a:prstGeom>
          <a:gradFill rotWithShape="1">
            <a:gsLst>
              <a:gs pos="0">
                <a:srgbClr val="9933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70" name="Rectangle 6"/>
          <p:cNvSpPr>
            <a:spLocks noChangeArrowheads="1"/>
          </p:cNvSpPr>
          <p:nvPr/>
        </p:nvSpPr>
        <p:spPr bwMode="auto">
          <a:xfrm>
            <a:off x="4630738" y="882650"/>
            <a:ext cx="184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800" b="1">
              <a:latin typeface="Book Antiqua" pitchFamily="18" charset="0"/>
            </a:endParaRPr>
          </a:p>
        </p:txBody>
      </p:sp>
      <p:sp>
        <p:nvSpPr>
          <p:cNvPr id="267271" name="Text Box 7"/>
          <p:cNvSpPr txBox="1">
            <a:spLocks noChangeArrowheads="1"/>
          </p:cNvSpPr>
          <p:nvPr/>
        </p:nvSpPr>
        <p:spPr bwMode="auto">
          <a:xfrm>
            <a:off x="1042988" y="3068638"/>
            <a:ext cx="22320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MX" sz="1400"/>
              <a:t>Villa Constitución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MX" sz="1400"/>
              <a:t>$15.714,29</a:t>
            </a:r>
          </a:p>
          <a:p>
            <a:pPr>
              <a:spcBef>
                <a:spcPct val="50000"/>
              </a:spcBef>
            </a:pPr>
            <a:endParaRPr lang="es-ES" sz="1400"/>
          </a:p>
        </p:txBody>
      </p:sp>
      <p:sp>
        <p:nvSpPr>
          <p:cNvPr id="267272" name="Text Box 8"/>
          <p:cNvSpPr txBox="1">
            <a:spLocks noChangeArrowheads="1"/>
          </p:cNvSpPr>
          <p:nvPr/>
        </p:nvSpPr>
        <p:spPr bwMode="auto">
          <a:xfrm>
            <a:off x="3563938" y="3141663"/>
            <a:ext cx="2232025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MX" sz="1400"/>
              <a:t>Residencial Continental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MX" sz="1400"/>
              <a:t>$28.917,00</a:t>
            </a:r>
            <a:endParaRPr lang="es-ES" sz="1400"/>
          </a:p>
        </p:txBody>
      </p:sp>
      <p:sp>
        <p:nvSpPr>
          <p:cNvPr id="267273" name="Text Box 9"/>
          <p:cNvSpPr txBox="1">
            <a:spLocks noChangeArrowheads="1"/>
          </p:cNvSpPr>
          <p:nvPr/>
        </p:nvSpPr>
        <p:spPr bwMode="auto">
          <a:xfrm>
            <a:off x="6084888" y="3141663"/>
            <a:ext cx="2232025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MX" sz="1400"/>
              <a:t>Las Gardenias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MX" sz="1400"/>
              <a:t>$28.308,00</a:t>
            </a:r>
            <a:endParaRPr lang="es-ES" sz="1400"/>
          </a:p>
        </p:txBody>
      </p:sp>
      <p:sp>
        <p:nvSpPr>
          <p:cNvPr id="267274" name="Text Box 10"/>
          <p:cNvSpPr txBox="1">
            <a:spLocks noChangeArrowheads="1"/>
          </p:cNvSpPr>
          <p:nvPr/>
        </p:nvSpPr>
        <p:spPr bwMode="auto">
          <a:xfrm>
            <a:off x="971550" y="5589588"/>
            <a:ext cx="2232025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MX" sz="1400"/>
              <a:t>Villa Galicia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MX" sz="1400"/>
              <a:t>$27.000,00</a:t>
            </a:r>
            <a:endParaRPr lang="es-ES" sz="1400"/>
          </a:p>
        </p:txBody>
      </p:sp>
      <p:sp>
        <p:nvSpPr>
          <p:cNvPr id="267275" name="Text Box 11"/>
          <p:cNvSpPr txBox="1">
            <a:spLocks noChangeArrowheads="1"/>
          </p:cNvSpPr>
          <p:nvPr/>
        </p:nvSpPr>
        <p:spPr bwMode="auto">
          <a:xfrm>
            <a:off x="3635375" y="5589588"/>
            <a:ext cx="2232025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MX" sz="1400"/>
              <a:t>Residencial Altavista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MX" sz="1400"/>
              <a:t>$20.400,00</a:t>
            </a:r>
            <a:endParaRPr lang="es-ES" sz="1400"/>
          </a:p>
        </p:txBody>
      </p:sp>
      <p:sp>
        <p:nvSpPr>
          <p:cNvPr id="267276" name="Text Box 12"/>
          <p:cNvSpPr txBox="1">
            <a:spLocks noChangeArrowheads="1"/>
          </p:cNvSpPr>
          <p:nvPr/>
        </p:nvSpPr>
        <p:spPr bwMode="auto">
          <a:xfrm>
            <a:off x="6227763" y="5589588"/>
            <a:ext cx="2232025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MX" sz="1400"/>
              <a:t>Bosques de Lourdes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MX" sz="1400"/>
              <a:t>$37.800,00</a:t>
            </a:r>
            <a:endParaRPr lang="es-ES" sz="1400"/>
          </a:p>
        </p:txBody>
      </p:sp>
      <p:pic>
        <p:nvPicPr>
          <p:cNvPr id="267277" name="Picture 13" descr="bande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765175"/>
            <a:ext cx="557213" cy="360363"/>
          </a:xfrm>
          <a:prstGeom prst="rect">
            <a:avLst/>
          </a:prstGeom>
          <a:noFill/>
          <a:effectLst>
            <a:outerShdw dist="45791" dir="2021404" algn="ctr" rotWithShape="0">
              <a:schemeClr val="bg2">
                <a:alpha val="50000"/>
              </a:schemeClr>
            </a:outerShdw>
          </a:effectLst>
        </p:spPr>
      </p:pic>
      <p:pic>
        <p:nvPicPr>
          <p:cNvPr id="267278" name="Picture 14" descr="villa%20constitucion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1484313"/>
            <a:ext cx="2159000" cy="1439862"/>
          </a:xfrm>
          <a:prstGeom prst="rect">
            <a:avLst/>
          </a:prstGeom>
          <a:noFill/>
        </p:spPr>
      </p:pic>
      <p:pic>
        <p:nvPicPr>
          <p:cNvPr id="267279" name="Picture 15" descr="res%20continental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1484313"/>
            <a:ext cx="2159000" cy="1439862"/>
          </a:xfrm>
          <a:prstGeom prst="rect">
            <a:avLst/>
          </a:prstGeom>
          <a:noFill/>
        </p:spPr>
      </p:pic>
      <p:pic>
        <p:nvPicPr>
          <p:cNvPr id="267280" name="Picture 16" descr="Las%20Gardenias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7763" y="1484313"/>
            <a:ext cx="2159000" cy="1439862"/>
          </a:xfrm>
          <a:prstGeom prst="rect">
            <a:avLst/>
          </a:prstGeom>
          <a:noFill/>
        </p:spPr>
      </p:pic>
      <p:pic>
        <p:nvPicPr>
          <p:cNvPr id="267281" name="Picture 17" descr="Villa%20Galicia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2988" y="4005263"/>
            <a:ext cx="2159000" cy="1439862"/>
          </a:xfrm>
          <a:prstGeom prst="rect">
            <a:avLst/>
          </a:prstGeom>
          <a:noFill/>
        </p:spPr>
      </p:pic>
      <p:pic>
        <p:nvPicPr>
          <p:cNvPr id="267282" name="Picture 18" descr="Alta%20Vista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375" y="4005263"/>
            <a:ext cx="2159000" cy="1439862"/>
          </a:xfrm>
          <a:prstGeom prst="rect">
            <a:avLst/>
          </a:prstGeom>
          <a:noFill/>
        </p:spPr>
      </p:pic>
      <p:pic>
        <p:nvPicPr>
          <p:cNvPr id="267283" name="Picture 19" descr="bosques%20de%20lourdes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7763" y="4005263"/>
            <a:ext cx="2159000" cy="1439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4" name="Picture 2" descr="l-nuevo logo-ca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88913"/>
            <a:ext cx="360362" cy="361950"/>
          </a:xfrm>
          <a:prstGeom prst="rect">
            <a:avLst/>
          </a:prstGeom>
          <a:noFill/>
        </p:spPr>
      </p:pic>
      <p:sp>
        <p:nvSpPr>
          <p:cNvPr id="269315" name="Rectangle 3"/>
          <p:cNvSpPr>
            <a:spLocks noChangeArrowheads="1"/>
          </p:cNvSpPr>
          <p:nvPr/>
        </p:nvSpPr>
        <p:spPr bwMode="auto">
          <a:xfrm>
            <a:off x="1219200" y="3879850"/>
            <a:ext cx="792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16" name="Rectangle 4"/>
          <p:cNvSpPr>
            <a:spLocks noChangeArrowheads="1"/>
          </p:cNvSpPr>
          <p:nvPr/>
        </p:nvSpPr>
        <p:spPr bwMode="auto">
          <a:xfrm>
            <a:off x="381000" y="620713"/>
            <a:ext cx="8382000" cy="5856287"/>
          </a:xfrm>
          <a:prstGeom prst="rect">
            <a:avLst/>
          </a:prstGeom>
          <a:noFill/>
          <a:ln w="57150" cmpd="thinThick">
            <a:solidFill>
              <a:srgbClr val="78062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17" name="Rectangle 5"/>
          <p:cNvSpPr>
            <a:spLocks noChangeArrowheads="1"/>
          </p:cNvSpPr>
          <p:nvPr/>
        </p:nvSpPr>
        <p:spPr bwMode="auto">
          <a:xfrm>
            <a:off x="323850" y="188913"/>
            <a:ext cx="8135938" cy="287337"/>
          </a:xfrm>
          <a:prstGeom prst="rect">
            <a:avLst/>
          </a:prstGeom>
          <a:gradFill rotWithShape="1">
            <a:gsLst>
              <a:gs pos="0">
                <a:srgbClr val="9933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18" name="Rectangle 6"/>
          <p:cNvSpPr>
            <a:spLocks noChangeArrowheads="1"/>
          </p:cNvSpPr>
          <p:nvPr/>
        </p:nvSpPr>
        <p:spPr bwMode="auto">
          <a:xfrm>
            <a:off x="4630738" y="882650"/>
            <a:ext cx="184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800" b="1">
              <a:latin typeface="Book Antiqua" pitchFamily="18" charset="0"/>
            </a:endParaRPr>
          </a:p>
        </p:txBody>
      </p:sp>
      <p:sp>
        <p:nvSpPr>
          <p:cNvPr id="269319" name="Text Box 7"/>
          <p:cNvSpPr txBox="1">
            <a:spLocks noChangeArrowheads="1"/>
          </p:cNvSpPr>
          <p:nvPr/>
        </p:nvSpPr>
        <p:spPr bwMode="auto">
          <a:xfrm>
            <a:off x="1752600" y="152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PA" sz="2400">
              <a:latin typeface="Times New Roman" pitchFamily="18" charset="0"/>
            </a:endParaRPr>
          </a:p>
        </p:txBody>
      </p:sp>
      <p:sp>
        <p:nvSpPr>
          <p:cNvPr id="269320" name="Text Box 8"/>
          <p:cNvSpPr txBox="1">
            <a:spLocks noChangeArrowheads="1"/>
          </p:cNvSpPr>
          <p:nvPr/>
        </p:nvSpPr>
        <p:spPr bwMode="auto">
          <a:xfrm>
            <a:off x="5638800" y="1600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PA" sz="2400">
              <a:latin typeface="Times New Roman" pitchFamily="18" charset="0"/>
            </a:endParaRPr>
          </a:p>
        </p:txBody>
      </p:sp>
      <p:sp>
        <p:nvSpPr>
          <p:cNvPr id="269321" name="Text Box 9"/>
          <p:cNvSpPr txBox="1">
            <a:spLocks noChangeArrowheads="1"/>
          </p:cNvSpPr>
          <p:nvPr/>
        </p:nvSpPr>
        <p:spPr bwMode="auto">
          <a:xfrm>
            <a:off x="1295400" y="3962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PA" sz="2400">
              <a:latin typeface="Times New Roman" pitchFamily="18" charset="0"/>
            </a:endParaRPr>
          </a:p>
        </p:txBody>
      </p:sp>
      <p:sp>
        <p:nvSpPr>
          <p:cNvPr id="269322" name="Text Box 10"/>
          <p:cNvSpPr txBox="1">
            <a:spLocks noChangeArrowheads="1"/>
          </p:cNvSpPr>
          <p:nvPr/>
        </p:nvSpPr>
        <p:spPr bwMode="auto">
          <a:xfrm>
            <a:off x="3581400" y="4038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PA" sz="2400">
              <a:latin typeface="Times New Roman" pitchFamily="18" charset="0"/>
            </a:endParaRPr>
          </a:p>
        </p:txBody>
      </p:sp>
      <p:sp>
        <p:nvSpPr>
          <p:cNvPr id="269323" name="Text Box 11"/>
          <p:cNvSpPr txBox="1">
            <a:spLocks noChangeArrowheads="1"/>
          </p:cNvSpPr>
          <p:nvPr/>
        </p:nvSpPr>
        <p:spPr bwMode="auto">
          <a:xfrm>
            <a:off x="1187450" y="4292600"/>
            <a:ext cx="74168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s-MX"/>
              <a:t>Precio promedio de casa adquirida:		$ 22.500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s-MX"/>
              <a:t>Ingresos familiares </a:t>
            </a:r>
            <a:r>
              <a:rPr lang="es-MX" u="sng"/>
              <a:t>desde</a:t>
            </a:r>
            <a:r>
              <a:rPr lang="es-MX"/>
              <a:t>:			$ 300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s-MX"/>
              <a:t>Ingresos familiares </a:t>
            </a:r>
            <a:r>
              <a:rPr lang="es-MX" u="sng"/>
              <a:t>promedios</a:t>
            </a:r>
            <a:r>
              <a:rPr lang="es-MX"/>
              <a:t>:		$ 580</a:t>
            </a:r>
          </a:p>
          <a:p>
            <a:pPr>
              <a:spcBef>
                <a:spcPct val="50000"/>
              </a:spcBef>
            </a:pPr>
            <a:r>
              <a:rPr lang="es-MX"/>
              <a:t>Empleadores:				Empresa Pública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s-MX"/>
              <a:t>					Empresa Privada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s-MX"/>
              <a:t>					Pequeños Empresarios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s-MX"/>
          </a:p>
        </p:txBody>
      </p:sp>
      <p:pic>
        <p:nvPicPr>
          <p:cNvPr id="269324" name="Picture 12" descr="DSC00257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331913" y="1844675"/>
            <a:ext cx="2879725" cy="2160588"/>
          </a:xfrm>
          <a:prstGeom prst="rect">
            <a:avLst/>
          </a:prstGeom>
          <a:noFill/>
        </p:spPr>
      </p:pic>
      <p:pic>
        <p:nvPicPr>
          <p:cNvPr id="269325" name="Picture 13" descr="DSC00258"/>
          <p:cNvPicPr>
            <a:picLocks noChangeAspect="1" noChangeArrowheads="1"/>
          </p:cNvPicPr>
          <p:nvPr/>
        </p:nvPicPr>
        <p:blipFill>
          <a:blip r:embed="rId5" cstate="print">
            <a:lum bright="4000" contrast="4000"/>
          </a:blip>
          <a:srcRect/>
          <a:stretch>
            <a:fillRect/>
          </a:stretch>
        </p:blipFill>
        <p:spPr bwMode="auto">
          <a:xfrm>
            <a:off x="5076825" y="1916113"/>
            <a:ext cx="2879725" cy="2160587"/>
          </a:xfrm>
          <a:prstGeom prst="rect">
            <a:avLst/>
          </a:prstGeom>
          <a:noFill/>
        </p:spPr>
      </p:pic>
      <p:sp>
        <p:nvSpPr>
          <p:cNvPr id="269326" name="Rectangle 14"/>
          <p:cNvSpPr>
            <a:spLocks noChangeArrowheads="1"/>
          </p:cNvSpPr>
          <p:nvPr/>
        </p:nvSpPr>
        <p:spPr bwMode="auto">
          <a:xfrm>
            <a:off x="4643438" y="1844675"/>
            <a:ext cx="39687" cy="22098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27" name="Rectangle 15"/>
          <p:cNvSpPr>
            <a:spLocks noChangeArrowheads="1"/>
          </p:cNvSpPr>
          <p:nvPr/>
        </p:nvSpPr>
        <p:spPr bwMode="auto">
          <a:xfrm>
            <a:off x="611188" y="692150"/>
            <a:ext cx="8153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53882" dir="8100000">
              <a:schemeClr val="bg2">
                <a:alpha val="50000"/>
              </a:schemeClr>
            </a:prstShdw>
          </a:effectLst>
        </p:spPr>
        <p:txBody>
          <a:bodyPr anchor="ctr"/>
          <a:lstStyle/>
          <a:p>
            <a:pPr algn="ctr" eaLnBrk="0" hangingPunct="0"/>
            <a:r>
              <a:rPr lang="es-MX" sz="2400"/>
              <a:t>  Perfil del Cliente Típico de La Hipotecaria</a:t>
            </a:r>
            <a:endParaRPr lang="es-ES_tradnl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0" name="Picture 2" descr="l-nuevo logo-ca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88913"/>
            <a:ext cx="360362" cy="361950"/>
          </a:xfrm>
          <a:prstGeom prst="rect">
            <a:avLst/>
          </a:prstGeom>
          <a:noFill/>
        </p:spPr>
      </p:pic>
      <p:sp>
        <p:nvSpPr>
          <p:cNvPr id="273411" name="Rectangle 3"/>
          <p:cNvSpPr>
            <a:spLocks noChangeArrowheads="1"/>
          </p:cNvSpPr>
          <p:nvPr/>
        </p:nvSpPr>
        <p:spPr bwMode="auto">
          <a:xfrm>
            <a:off x="1219200" y="3879850"/>
            <a:ext cx="792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3412" name="Rectangle 4"/>
          <p:cNvSpPr>
            <a:spLocks noChangeArrowheads="1"/>
          </p:cNvSpPr>
          <p:nvPr/>
        </p:nvSpPr>
        <p:spPr bwMode="auto">
          <a:xfrm>
            <a:off x="381000" y="620713"/>
            <a:ext cx="8382000" cy="5856287"/>
          </a:xfrm>
          <a:prstGeom prst="rect">
            <a:avLst/>
          </a:prstGeom>
          <a:noFill/>
          <a:ln w="57150" cmpd="thinThick">
            <a:solidFill>
              <a:srgbClr val="78062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3413" name="Rectangle 5"/>
          <p:cNvSpPr>
            <a:spLocks noChangeArrowheads="1"/>
          </p:cNvSpPr>
          <p:nvPr/>
        </p:nvSpPr>
        <p:spPr bwMode="auto">
          <a:xfrm>
            <a:off x="323850" y="188913"/>
            <a:ext cx="8135938" cy="287337"/>
          </a:xfrm>
          <a:prstGeom prst="rect">
            <a:avLst/>
          </a:prstGeom>
          <a:gradFill rotWithShape="1">
            <a:gsLst>
              <a:gs pos="0">
                <a:srgbClr val="9933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3414" name="Rectangle 6"/>
          <p:cNvSpPr>
            <a:spLocks noChangeArrowheads="1"/>
          </p:cNvSpPr>
          <p:nvPr/>
        </p:nvSpPr>
        <p:spPr bwMode="auto">
          <a:xfrm>
            <a:off x="4630738" y="882650"/>
            <a:ext cx="184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800" b="1">
              <a:latin typeface="Book Antiqua" pitchFamily="18" charset="0"/>
            </a:endParaRPr>
          </a:p>
        </p:txBody>
      </p:sp>
      <p:sp>
        <p:nvSpPr>
          <p:cNvPr id="273415" name="Rectangle 7"/>
          <p:cNvSpPr>
            <a:spLocks noChangeArrowheads="1"/>
          </p:cNvSpPr>
          <p:nvPr/>
        </p:nvSpPr>
        <p:spPr bwMode="auto">
          <a:xfrm>
            <a:off x="1476375" y="2060575"/>
            <a:ext cx="63373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PA"/>
              <a:t>Utiliza el modelo de negocio de una “Compañía Hipotecaria”. (3 de cada 4 hipotecas en EEUU se genera por medio de Compañías Hipotecarias y no Bancos.)</a:t>
            </a:r>
            <a:endParaRPr lang="es-ES"/>
          </a:p>
        </p:txBody>
      </p:sp>
      <p:sp>
        <p:nvSpPr>
          <p:cNvPr id="273416" name="Text Box 8"/>
          <p:cNvSpPr txBox="1">
            <a:spLocks noChangeArrowheads="1"/>
          </p:cNvSpPr>
          <p:nvPr/>
        </p:nvSpPr>
        <p:spPr bwMode="auto">
          <a:xfrm>
            <a:off x="1403350" y="4797425"/>
            <a:ext cx="62642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PA"/>
              <a:t>Nuestro crecimiento se mide no en tamaño de activos “en libros” sino en el tamaño de la cartera en administración y ingresos recurrentes por administración de activos fuera de los libros. </a:t>
            </a:r>
            <a:endParaRPr lang="es-ES"/>
          </a:p>
        </p:txBody>
      </p:sp>
      <p:sp>
        <p:nvSpPr>
          <p:cNvPr id="273417" name="Text Box 9"/>
          <p:cNvSpPr txBox="1">
            <a:spLocks noChangeArrowheads="1"/>
          </p:cNvSpPr>
          <p:nvPr/>
        </p:nvSpPr>
        <p:spPr bwMode="auto">
          <a:xfrm>
            <a:off x="1403350" y="3429000"/>
            <a:ext cx="61928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/>
              <a:t>La Hipotecaria no es un Banco y por ende no capta depósitos de público.  Sin embargo, La Hipotecaria ha originado todas la hipotecas que actualmente administra.</a:t>
            </a:r>
            <a:endParaRPr lang="es-ES"/>
          </a:p>
        </p:txBody>
      </p:sp>
      <p:sp>
        <p:nvSpPr>
          <p:cNvPr id="273418" name="Rectangle 10"/>
          <p:cNvSpPr>
            <a:spLocks noChangeArrowheads="1"/>
          </p:cNvSpPr>
          <p:nvPr/>
        </p:nvSpPr>
        <p:spPr bwMode="auto">
          <a:xfrm>
            <a:off x="900113" y="763588"/>
            <a:ext cx="7478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PA" sz="2400"/>
              <a:t>Un resumen del modelo de negocio de La Hipotecaria</a:t>
            </a:r>
            <a:endParaRPr lang="es-E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7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7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7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5" grpId="0"/>
      <p:bldP spid="273416" grpId="0"/>
      <p:bldP spid="2734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8" name="Picture 2" descr="l-nuevo logo-ca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88913"/>
            <a:ext cx="360362" cy="361950"/>
          </a:xfrm>
          <a:prstGeom prst="rect">
            <a:avLst/>
          </a:prstGeom>
          <a:noFill/>
        </p:spPr>
      </p:pic>
      <p:sp>
        <p:nvSpPr>
          <p:cNvPr id="275459" name="Rectangle 3"/>
          <p:cNvSpPr>
            <a:spLocks noChangeArrowheads="1"/>
          </p:cNvSpPr>
          <p:nvPr/>
        </p:nvSpPr>
        <p:spPr bwMode="auto">
          <a:xfrm>
            <a:off x="1219200" y="3879850"/>
            <a:ext cx="792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5460" name="Rectangle 4"/>
          <p:cNvSpPr>
            <a:spLocks noChangeArrowheads="1"/>
          </p:cNvSpPr>
          <p:nvPr/>
        </p:nvSpPr>
        <p:spPr bwMode="auto">
          <a:xfrm>
            <a:off x="381000" y="620713"/>
            <a:ext cx="8382000" cy="5856287"/>
          </a:xfrm>
          <a:prstGeom prst="rect">
            <a:avLst/>
          </a:prstGeom>
          <a:noFill/>
          <a:ln w="57150" cmpd="thinThick">
            <a:solidFill>
              <a:srgbClr val="78062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5461" name="Rectangle 5"/>
          <p:cNvSpPr>
            <a:spLocks noChangeArrowheads="1"/>
          </p:cNvSpPr>
          <p:nvPr/>
        </p:nvSpPr>
        <p:spPr bwMode="auto">
          <a:xfrm>
            <a:off x="323850" y="188913"/>
            <a:ext cx="8135938" cy="287337"/>
          </a:xfrm>
          <a:prstGeom prst="rect">
            <a:avLst/>
          </a:prstGeom>
          <a:gradFill rotWithShape="1">
            <a:gsLst>
              <a:gs pos="0">
                <a:srgbClr val="9933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5462" name="Rectangle 6"/>
          <p:cNvSpPr>
            <a:spLocks noChangeArrowheads="1"/>
          </p:cNvSpPr>
          <p:nvPr/>
        </p:nvSpPr>
        <p:spPr bwMode="auto">
          <a:xfrm>
            <a:off x="4630738" y="882650"/>
            <a:ext cx="184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800" b="1">
              <a:latin typeface="Book Antiqua" pitchFamily="18" charset="0"/>
            </a:endParaRPr>
          </a:p>
        </p:txBody>
      </p:sp>
      <p:sp>
        <p:nvSpPr>
          <p:cNvPr id="275463" name="Oval 7"/>
          <p:cNvSpPr>
            <a:spLocks noChangeArrowheads="1"/>
          </p:cNvSpPr>
          <p:nvPr/>
        </p:nvSpPr>
        <p:spPr bwMode="auto">
          <a:xfrm>
            <a:off x="2438400" y="1752600"/>
            <a:ext cx="4419600" cy="403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s-PA" sz="2400">
              <a:latin typeface="Book Antiqua" pitchFamily="18" charset="0"/>
            </a:endParaRPr>
          </a:p>
        </p:txBody>
      </p:sp>
      <p:sp>
        <p:nvSpPr>
          <p:cNvPr id="275464" name="Text Box 8"/>
          <p:cNvSpPr txBox="1">
            <a:spLocks noChangeArrowheads="1"/>
          </p:cNvSpPr>
          <p:nvPr/>
        </p:nvSpPr>
        <p:spPr bwMode="auto">
          <a:xfrm>
            <a:off x="611188" y="1412875"/>
            <a:ext cx="182880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es-MX" sz="1400" b="1" u="sng"/>
              <a:t>Paso 1</a:t>
            </a:r>
          </a:p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es-MX" sz="1400"/>
              <a:t>La Hipotecaria invierte dinero en la generación de nuevas hipotecas.</a:t>
            </a:r>
            <a:endParaRPr lang="en-US" sz="1400"/>
          </a:p>
        </p:txBody>
      </p:sp>
      <p:sp>
        <p:nvSpPr>
          <p:cNvPr id="275465" name="Text Box 9"/>
          <p:cNvSpPr txBox="1">
            <a:spLocks noChangeArrowheads="1"/>
          </p:cNvSpPr>
          <p:nvPr/>
        </p:nvSpPr>
        <p:spPr bwMode="auto">
          <a:xfrm>
            <a:off x="3203575" y="836613"/>
            <a:ext cx="374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/>
              <a:t>Modelo de Negocio</a:t>
            </a:r>
            <a:endParaRPr lang="es-ES" sz="2400"/>
          </a:p>
        </p:txBody>
      </p:sp>
      <p:sp>
        <p:nvSpPr>
          <p:cNvPr id="275466" name="AutoShape 10"/>
          <p:cNvSpPr>
            <a:spLocks noChangeArrowheads="1"/>
          </p:cNvSpPr>
          <p:nvPr/>
        </p:nvSpPr>
        <p:spPr bwMode="auto">
          <a:xfrm>
            <a:off x="1908175" y="3500438"/>
            <a:ext cx="1079500" cy="539750"/>
          </a:xfrm>
          <a:prstGeom prst="curvedUpArrow">
            <a:avLst>
              <a:gd name="adj1" fmla="val 40000"/>
              <a:gd name="adj2" fmla="val 80000"/>
              <a:gd name="adj3" fmla="val 33333"/>
            </a:avLst>
          </a:prstGeom>
          <a:gradFill rotWithShape="0">
            <a:gsLst>
              <a:gs pos="0">
                <a:srgbClr val="003366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5467" name="Picture 11" descr="colinas%20campestr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2205038"/>
            <a:ext cx="1800225" cy="1390650"/>
          </a:xfrm>
          <a:prstGeom prst="rect">
            <a:avLst/>
          </a:prstGeom>
          <a:noFill/>
        </p:spPr>
      </p:pic>
      <p:pic>
        <p:nvPicPr>
          <p:cNvPr id="275468" name="Picture 12" descr="altos%20santa%20cla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3789363"/>
            <a:ext cx="1800225" cy="139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6" grpId="0" animBg="1"/>
    </p:bldLst>
  </p:timing>
</p:sld>
</file>

<file path=ppt/theme/theme1.xml><?xml version="1.0" encoding="utf-8"?>
<a:theme xmlns:a="http://schemas.openxmlformats.org/drawingml/2006/main" name="1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4339</TotalTime>
  <Words>934</Words>
  <Application>Microsoft Office PowerPoint</Application>
  <PresentationFormat>On-screen Show (4:3)</PresentationFormat>
  <Paragraphs>192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Times New Roman</vt:lpstr>
      <vt:lpstr>Arial</vt:lpstr>
      <vt:lpstr>Book Antiqua</vt:lpstr>
      <vt:lpstr>SimSun</vt:lpstr>
      <vt:lpstr>1_Diseño predeterminado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HIPOTECARIA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HIPOTECARIA</dc:creator>
  <cp:lastModifiedBy>anarod</cp:lastModifiedBy>
  <cp:revision>125</cp:revision>
  <dcterms:created xsi:type="dcterms:W3CDTF">2003-03-23T05:12:20Z</dcterms:created>
  <dcterms:modified xsi:type="dcterms:W3CDTF">2010-07-12T02:15:17Z</dcterms:modified>
</cp:coreProperties>
</file>