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</p:sldMasterIdLst>
  <p:notesMasterIdLst>
    <p:notesMasterId r:id="rId19"/>
  </p:notesMasterIdLst>
  <p:sldIdLst>
    <p:sldId id="275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ndara" pitchFamily="34" charset="0"/>
      <p:regular r:id="rId24"/>
      <p:bold r:id="rId25"/>
      <p:italic r:id="rId26"/>
      <p:boldItalic r:id="rId27"/>
    </p:embeddedFont>
  </p:embeddedFont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57" d="100"/>
          <a:sy n="57" d="100"/>
        </p:scale>
        <p:origin x="-7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B9E5D4-98A8-4268-9596-CA86F12936DA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35F9A5-186D-4657-B91C-E257FC8B24D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597C-33CA-4CB5-A0C6-BCDEA3C06E11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7B1B-1E7E-4E59-9AF4-21D0907BBF6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95D7-A6B7-48BF-9FF7-986F9015E059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0EFA-0413-4213-8BB3-0A38B857269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9227-01B5-4D7D-8F17-9924B342F81B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133C-E97B-4E03-ABBB-60FB100E8AB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FA22-D8A3-473C-9957-8000BC60FE23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F1C9-B25C-4864-AC43-5DA75092E3C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2762-1078-46C0-AEA2-B9504D8DF553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4E34-DA8C-4AE4-8A00-E1A0EEE1CB1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F809-17CF-4E5A-B9F1-B9802DA736D1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EA41-3A10-4BD5-9AE1-28CDA414C53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FBB8-9248-4C1A-B4C2-B9FFF212AD88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6420-EF7C-45FE-9475-77AB0089D0E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7B0E-3A8E-4AF3-AD21-2DAAF3840C73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F464-B8EB-46F0-B3B0-FC1E5E5FACA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056B-956F-4768-81AE-099857717FBE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8083-5B8A-427E-A93C-FB4641D8B14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41A-4820-4CC2-A2D5-CB3FF4D4E9BB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16D6-A136-4D49-AEEE-C4869928432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CAF6-AF0A-406E-ADFB-DAAAC1CA1E0C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0000-F39F-462D-B7D4-C341408AD0C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MX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7FDDF-51AB-47C5-B192-56E0D472A584}" type="datetimeFigureOut">
              <a:rPr lang="es-MX"/>
              <a:pPr>
                <a:defRPr/>
              </a:pPr>
              <a:t>13/07/2010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23BB2-B5D3-4E64-A780-FA3534F36F6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724400" y="2133600"/>
            <a:ext cx="3505200" cy="1755775"/>
          </a:xfrm>
        </p:spPr>
        <p:txBody>
          <a:bodyPr/>
          <a:lstStyle/>
          <a:p>
            <a:r>
              <a:rPr lang="es-PE" sz="3200" smtClean="0">
                <a:solidFill>
                  <a:schemeClr val="accent1"/>
                </a:solidFill>
                <a:latin typeface="Candara" pitchFamily="34" charset="0"/>
              </a:rPr>
              <a:t>Introducción a la Microfranquicia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419600" y="4495800"/>
            <a:ext cx="4724400" cy="2209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pt-BR" sz="1800" smtClean="0">
                <a:solidFill>
                  <a:schemeClr val="tx1"/>
                </a:solidFill>
                <a:latin typeface="Candara" pitchFamily="34" charset="0"/>
              </a:rPr>
              <a:t>Kirk Magleby</a:t>
            </a:r>
          </a:p>
          <a:p>
            <a:pPr algn="l"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  <a:latin typeface="Candara" pitchFamily="34" charset="0"/>
              </a:rPr>
              <a:t>Nuvek General Manager</a:t>
            </a:r>
            <a:br>
              <a:rPr lang="en-US" sz="1800" smtClean="0">
                <a:solidFill>
                  <a:schemeClr val="tx1"/>
                </a:solidFill>
                <a:latin typeface="Candara" pitchFamily="34" charset="0"/>
              </a:rPr>
            </a:br>
            <a:endParaRPr lang="es-ES" sz="1200" smtClean="0">
              <a:solidFill>
                <a:schemeClr val="tx1"/>
              </a:solidFill>
              <a:latin typeface="Candara" pitchFamily="34" charset="0"/>
            </a:endParaRPr>
          </a:p>
          <a:p>
            <a:pPr algn="l">
              <a:lnSpc>
                <a:spcPct val="80000"/>
              </a:lnSpc>
            </a:pPr>
            <a:endParaRPr lang="es-ES" sz="1200" smtClean="0">
              <a:solidFill>
                <a:schemeClr val="tx1"/>
              </a:solidFill>
              <a:latin typeface="Candara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" sz="1400" smtClean="0">
                <a:solidFill>
                  <a:schemeClr val="tx1"/>
                </a:solidFill>
                <a:latin typeface="Candara" pitchFamily="34" charset="0"/>
              </a:rPr>
              <a:t>Fondo Multilateral de Inversiones (FOMIN)</a:t>
            </a:r>
          </a:p>
          <a:p>
            <a:pPr algn="l">
              <a:lnSpc>
                <a:spcPct val="80000"/>
              </a:lnSpc>
            </a:pPr>
            <a:r>
              <a:rPr lang="es-ES" sz="1400" smtClean="0">
                <a:solidFill>
                  <a:schemeClr val="tx1"/>
                </a:solidFill>
                <a:latin typeface="Candara" pitchFamily="34" charset="0"/>
              </a:rPr>
              <a:t>Banco Interamericano de Desarrollo (BID)</a:t>
            </a:r>
            <a:endParaRPr lang="pt-BR" sz="1400" smtClean="0">
              <a:solidFill>
                <a:srgbClr val="898989"/>
              </a:solidFill>
              <a:latin typeface="Candara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_tradnl" sz="1400" smtClean="0">
                <a:solidFill>
                  <a:schemeClr val="tx1"/>
                </a:solidFill>
                <a:latin typeface="Candara" pitchFamily="34" charset="0"/>
              </a:rPr>
              <a:t>Primera Reunión del Clúster de “Franquicias como Fórmula de Expansión para MyPYMES”</a:t>
            </a:r>
          </a:p>
          <a:p>
            <a:pPr algn="l">
              <a:lnSpc>
                <a:spcPct val="80000"/>
              </a:lnSpc>
            </a:pPr>
            <a:r>
              <a:rPr lang="es-ES_tradnl" sz="1400" smtClean="0">
                <a:solidFill>
                  <a:schemeClr val="tx1"/>
                </a:solidFill>
                <a:latin typeface="Candara" pitchFamily="34" charset="0"/>
              </a:rPr>
              <a:t>Medellín, Colombia</a:t>
            </a:r>
            <a:r>
              <a:rPr lang="en-US" sz="140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s-ES_tradnl" sz="1400" smtClean="0">
                <a:solidFill>
                  <a:schemeClr val="tx1"/>
                </a:solidFill>
                <a:latin typeface="Candara" pitchFamily="34" charset="0"/>
              </a:rPr>
              <a:t>28 y 29 de abril de 2009</a:t>
            </a:r>
            <a:r>
              <a:rPr lang="en-US" sz="140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30513"/>
            <a:ext cx="1676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0"/>
            <a:ext cx="4953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444750"/>
            <a:ext cx="11445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2"/>
                </a:solidFill>
              </a:rPr>
              <a:t>Caso #1</a:t>
            </a:r>
            <a:r>
              <a:rPr lang="es-MX" dirty="0" smtClean="0">
                <a:solidFill>
                  <a:schemeClr val="tx2"/>
                </a:solidFill>
              </a:rPr>
              <a:t>	Franquiciador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err="1" smtClean="0">
                <a:solidFill>
                  <a:schemeClr val="tx2"/>
                </a:solidFill>
              </a:rPr>
              <a:t>Pototin</a:t>
            </a:r>
            <a:r>
              <a:rPr lang="es-MX" dirty="0" smtClean="0">
                <a:solidFill>
                  <a:schemeClr val="tx2"/>
                </a:solidFill>
              </a:rPr>
              <a:t> en Ecuador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Tiendas de pañuelos, mama/bebe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Febrero 2006 pocas tiendas, decidieron reducir el concepto al nivel de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r>
              <a:rPr lang="es-MX" dirty="0" smtClean="0">
                <a:solidFill>
                  <a:schemeClr val="tx2"/>
                </a:solidFill>
              </a:rPr>
              <a:t>. Con re-ingeniería empresarial, llegaron a un costo de arranque de $8,500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Abril 2008 135 tiendas, abren 6 locales cada mes, pueden visualizar el momento en que hayan saturado al mercado Ecuatoriano (±500 locales), están haciendo los primeros planes para expansión internacional </a:t>
            </a:r>
          </a:p>
        </p:txBody>
      </p:sp>
      <p:pic>
        <p:nvPicPr>
          <p:cNvPr id="11269" name="Picture 6" descr="Potot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3" y="1071563"/>
            <a:ext cx="29416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2"/>
                </a:solidFill>
              </a:rPr>
              <a:t>Caso #2</a:t>
            </a:r>
            <a:r>
              <a:rPr lang="es-MX" dirty="0" smtClean="0">
                <a:solidFill>
                  <a:schemeClr val="tx2"/>
                </a:solidFill>
              </a:rPr>
              <a:t>	Empresa Multinacional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Vodafone en Sudáfrica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En las regiones del país donde no llega la red celular,  Vodafone ofrece un “</a:t>
            </a:r>
            <a:r>
              <a:rPr lang="es-MX" dirty="0" err="1" smtClean="0">
                <a:solidFill>
                  <a:schemeClr val="tx2"/>
                </a:solidFill>
              </a:rPr>
              <a:t>Phone</a:t>
            </a:r>
            <a:r>
              <a:rPr lang="es-MX" dirty="0" smtClean="0">
                <a:solidFill>
                  <a:schemeClr val="tx2"/>
                </a:solidFill>
              </a:rPr>
              <a:t> Shop” a un empresario local.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Costo de arranque: $8,000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Ventas anuales cada local: $40,000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Locales: 5,000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Ventas anuales total: $200 millones USD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Empresarios </a:t>
            </a:r>
            <a:r>
              <a:rPr lang="es-MX" dirty="0" err="1" smtClean="0">
                <a:solidFill>
                  <a:schemeClr val="tx2"/>
                </a:solidFill>
              </a:rPr>
              <a:t>franquiciados</a:t>
            </a:r>
            <a:r>
              <a:rPr lang="es-MX" dirty="0" smtClean="0">
                <a:solidFill>
                  <a:schemeClr val="tx2"/>
                </a:solidFill>
              </a:rPr>
              <a:t> quienes han formado su segundo negocio: 40%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Empresarios </a:t>
            </a:r>
            <a:r>
              <a:rPr lang="es-MX" dirty="0" err="1" smtClean="0">
                <a:solidFill>
                  <a:schemeClr val="tx2"/>
                </a:solidFill>
              </a:rPr>
              <a:t>franquiciados</a:t>
            </a:r>
            <a:r>
              <a:rPr lang="es-MX" dirty="0" smtClean="0">
                <a:solidFill>
                  <a:schemeClr val="tx2"/>
                </a:solidFill>
              </a:rPr>
              <a:t> quienes han formado su segundo  y tercero negocio: 8%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1071563"/>
            <a:ext cx="3076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2"/>
                </a:solidFill>
              </a:rPr>
              <a:t>Caso #3</a:t>
            </a:r>
            <a:r>
              <a:rPr lang="es-MX" dirty="0" smtClean="0">
                <a:solidFill>
                  <a:schemeClr val="tx2"/>
                </a:solidFill>
              </a:rPr>
              <a:t>	Empresa Nacional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err="1" smtClean="0">
                <a:solidFill>
                  <a:schemeClr val="tx2"/>
                </a:solidFill>
              </a:rPr>
              <a:t>Desk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to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Desk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Delivery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Service</a:t>
            </a:r>
            <a:r>
              <a:rPr lang="es-MX" dirty="0" smtClean="0">
                <a:solidFill>
                  <a:schemeClr val="tx2"/>
                </a:solidFill>
              </a:rPr>
              <a:t> in la India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En las ciudades grandes del país, </a:t>
            </a:r>
            <a:r>
              <a:rPr lang="es-MX" dirty="0" err="1" smtClean="0">
                <a:solidFill>
                  <a:schemeClr val="tx2"/>
                </a:solidFill>
              </a:rPr>
              <a:t>Desk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to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Desk</a:t>
            </a:r>
            <a:r>
              <a:rPr lang="es-MX" dirty="0" smtClean="0">
                <a:solidFill>
                  <a:schemeClr val="tx2"/>
                </a:solidFill>
              </a:rPr>
              <a:t> opera con oficinas propias, empleados, flota de camiones, etc. Para llegar a las regiones remotos del país, crearon una red de corrieres locales </a:t>
            </a:r>
            <a:r>
              <a:rPr lang="es-MX" dirty="0" err="1" smtClean="0">
                <a:solidFill>
                  <a:schemeClr val="tx2"/>
                </a:solidFill>
              </a:rPr>
              <a:t>franquiciados</a:t>
            </a:r>
            <a:r>
              <a:rPr lang="es-MX" dirty="0" smtClean="0">
                <a:solidFill>
                  <a:schemeClr val="tx2"/>
                </a:solidFill>
              </a:rPr>
              <a:t>  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Costo de arranque: $4,000 (Comprar motocicletas, armar local)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Tamaño de un local: 10 metros cuadrados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Locales </a:t>
            </a:r>
            <a:r>
              <a:rPr lang="es-MX" dirty="0" err="1" smtClean="0">
                <a:solidFill>
                  <a:schemeClr val="tx2"/>
                </a:solidFill>
              </a:rPr>
              <a:t>franquiciados</a:t>
            </a:r>
            <a:r>
              <a:rPr lang="es-MX" dirty="0" smtClean="0">
                <a:solidFill>
                  <a:schemeClr val="tx2"/>
                </a:solidFill>
              </a:rPr>
              <a:t>: 3,000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Empleos a tiempo completo: 13,000</a:t>
            </a:r>
          </a:p>
        </p:txBody>
      </p:sp>
      <p:pic>
        <p:nvPicPr>
          <p:cNvPr id="13317" name="Picture 6" descr="Desk to De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088" y="1143000"/>
            <a:ext cx="2474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2"/>
                </a:solidFill>
              </a:rPr>
              <a:t>Caso #4</a:t>
            </a:r>
            <a:r>
              <a:rPr lang="es-MX" dirty="0" smtClean="0">
                <a:solidFill>
                  <a:schemeClr val="tx2"/>
                </a:solidFill>
              </a:rPr>
              <a:t>	Institución </a:t>
            </a:r>
            <a:r>
              <a:rPr lang="es-MX" dirty="0" err="1" smtClean="0">
                <a:solidFill>
                  <a:schemeClr val="tx2"/>
                </a:solidFill>
              </a:rPr>
              <a:t>Microfinanciera</a:t>
            </a:r>
            <a:endParaRPr lang="es-MX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err="1" smtClean="0">
                <a:solidFill>
                  <a:schemeClr val="tx2"/>
                </a:solidFill>
              </a:rPr>
              <a:t>Grameen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Phone</a:t>
            </a:r>
            <a:r>
              <a:rPr lang="es-MX" dirty="0" smtClean="0">
                <a:solidFill>
                  <a:schemeClr val="tx2"/>
                </a:solidFill>
              </a:rPr>
              <a:t> Ladies en Bangladesh, Pakistán, Uganda, etc.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Existen 24 Empresas </a:t>
            </a:r>
            <a:r>
              <a:rPr lang="es-MX" dirty="0" err="1" smtClean="0">
                <a:solidFill>
                  <a:schemeClr val="tx2"/>
                </a:solidFill>
              </a:rPr>
              <a:t>Grameen</a:t>
            </a:r>
            <a:r>
              <a:rPr lang="es-MX" dirty="0" smtClean="0">
                <a:solidFill>
                  <a:schemeClr val="tx2"/>
                </a:solidFill>
              </a:rPr>
              <a:t>. </a:t>
            </a:r>
            <a:r>
              <a:rPr lang="es-MX" dirty="0" err="1" smtClean="0">
                <a:solidFill>
                  <a:schemeClr val="tx2"/>
                </a:solidFill>
              </a:rPr>
              <a:t>Grameen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Telephone</a:t>
            </a:r>
            <a:r>
              <a:rPr lang="es-MX" dirty="0" smtClean="0">
                <a:solidFill>
                  <a:schemeClr val="tx2"/>
                </a:solidFill>
              </a:rPr>
              <a:t> es el mas grande. Mas que 500,000 </a:t>
            </a:r>
            <a:r>
              <a:rPr lang="es-MX" dirty="0" err="1" smtClean="0">
                <a:solidFill>
                  <a:schemeClr val="tx2"/>
                </a:solidFill>
              </a:rPr>
              <a:t>phone</a:t>
            </a:r>
            <a:r>
              <a:rPr lang="es-MX" dirty="0" smtClean="0">
                <a:solidFill>
                  <a:schemeClr val="tx2"/>
                </a:solidFill>
              </a:rPr>
              <a:t> ladies. Por lo menos 2 por cada aldea. Costo de arranque: $180 por un equipo celular + re cargador solar. </a:t>
            </a:r>
          </a:p>
        </p:txBody>
      </p:sp>
      <p:pic>
        <p:nvPicPr>
          <p:cNvPr id="14341" name="Picture 6" descr="Grameen Ph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000125"/>
            <a:ext cx="2771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4" name="Subtitle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MX" b="1" smtClean="0">
                <a:solidFill>
                  <a:schemeClr val="tx2"/>
                </a:solidFill>
              </a:rPr>
              <a:t>Caso #5</a:t>
            </a:r>
            <a:r>
              <a:rPr lang="es-MX" smtClean="0">
                <a:solidFill>
                  <a:schemeClr val="tx2"/>
                </a:solidFill>
              </a:rPr>
              <a:t>	ONG</a:t>
            </a:r>
          </a:p>
          <a:p>
            <a:pPr>
              <a:buFont typeface="Arial" pitchFamily="34" charset="0"/>
              <a:buNone/>
            </a:pPr>
            <a:r>
              <a:rPr lang="es-MX" smtClean="0">
                <a:solidFill>
                  <a:schemeClr val="tx2"/>
                </a:solidFill>
              </a:rPr>
              <a:t>Honey Care África en Kenia, Tanzania, Uganda</a:t>
            </a:r>
          </a:p>
          <a:p>
            <a:r>
              <a:rPr lang="es-MX" smtClean="0">
                <a:solidFill>
                  <a:schemeClr val="tx2"/>
                </a:solidFill>
              </a:rPr>
              <a:t>12,000 campesinos cuidan colmenares</a:t>
            </a:r>
          </a:p>
          <a:p>
            <a:r>
              <a:rPr lang="es-MX" smtClean="0">
                <a:solidFill>
                  <a:schemeClr val="tx2"/>
                </a:solidFill>
              </a:rPr>
              <a:t>Honey Care proporciona el equipo, la capacitación</a:t>
            </a:r>
          </a:p>
          <a:p>
            <a:r>
              <a:rPr lang="es-MX" smtClean="0">
                <a:solidFill>
                  <a:schemeClr val="tx2"/>
                </a:solidFill>
              </a:rPr>
              <a:t>Honey Care compra toda la producción por un precio establecido al inicio del año</a:t>
            </a:r>
          </a:p>
          <a:p>
            <a:r>
              <a:rPr lang="es-MX" smtClean="0">
                <a:solidFill>
                  <a:schemeClr val="tx2"/>
                </a:solidFill>
              </a:rPr>
              <a:t>Honey Care procesa, empaqueta la miel</a:t>
            </a:r>
          </a:p>
          <a:p>
            <a:r>
              <a:rPr lang="es-MX" smtClean="0">
                <a:solidFill>
                  <a:schemeClr val="tx2"/>
                </a:solidFill>
              </a:rPr>
              <a:t>Honey Care vende la miel al nivel mundial</a:t>
            </a:r>
          </a:p>
        </p:txBody>
      </p:sp>
      <p:pic>
        <p:nvPicPr>
          <p:cNvPr id="15365" name="Picture 6" descr="Honey Care Afr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000125"/>
            <a:ext cx="5429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Por que es tan importante el modelo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r>
              <a:rPr lang="es-MX" dirty="0" smtClean="0">
                <a:solidFill>
                  <a:schemeClr val="tx2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Alivia la pobreza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Respalda y empuja al desarrollo económico de un país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La China y La India, los dos superestrellas del desarrollo económico en el mundo actual, tienen sectores franquicia muy crecientes, y tienen muchos conceptos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endParaRPr lang="es-MX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Análisis del proceso de creación de un negocio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endParaRPr lang="es-MX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err="1" smtClean="0">
                <a:solidFill>
                  <a:schemeClr val="tx2"/>
                </a:solidFill>
              </a:rPr>
              <a:t>Valet</a:t>
            </a:r>
            <a:r>
              <a:rPr lang="es-MX" dirty="0" smtClean="0">
                <a:solidFill>
                  <a:schemeClr val="tx2"/>
                </a:solidFill>
              </a:rPr>
              <a:t> Taxi en Lima, Perú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3 años de preparación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Primer auto salió a las calles en Febrero 2009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20 autos total en la flota actual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Salen 4 autos cada mes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Re-ingeniería empresarial a los hitos de 100, 300 autos </a:t>
            </a:r>
          </a:p>
        </p:txBody>
      </p:sp>
      <p:pic>
        <p:nvPicPr>
          <p:cNvPr id="17413" name="Picture 8" descr="Valet Taxi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913" y="2214563"/>
            <a:ext cx="2224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Recursos disponibles para los que quieren emprender una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endParaRPr lang="es-MX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Microfranchise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Development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Initiative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Marriott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School</a:t>
            </a:r>
            <a:r>
              <a:rPr lang="es-MX" dirty="0" smtClean="0">
                <a:solidFill>
                  <a:schemeClr val="tx2"/>
                </a:solidFill>
              </a:rPr>
              <a:t> of Management</a:t>
            </a:r>
            <a:r>
              <a:rPr lang="es-MX" smtClean="0">
                <a:solidFill>
                  <a:schemeClr val="tx2"/>
                </a:solidFill>
              </a:rPr>
              <a:t>, BYU, fundado en 2005</a:t>
            </a:r>
            <a:endParaRPr lang="es-MX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Microfranchise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Toolkit</a:t>
            </a:r>
            <a:r>
              <a:rPr lang="es-MX" dirty="0" smtClean="0">
                <a:solidFill>
                  <a:schemeClr val="tx2"/>
                </a:solidFill>
              </a:rPr>
              <a:t>, 2007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Books</a:t>
            </a:r>
            <a:endParaRPr lang="es-MX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Microfranchising</a:t>
            </a:r>
            <a:r>
              <a:rPr lang="es-MX" dirty="0" smtClean="0">
                <a:solidFill>
                  <a:schemeClr val="tx2"/>
                </a:solidFill>
              </a:rPr>
              <a:t>: </a:t>
            </a:r>
            <a:r>
              <a:rPr lang="es-MX" dirty="0" err="1" smtClean="0">
                <a:solidFill>
                  <a:schemeClr val="tx2"/>
                </a:solidFill>
              </a:rPr>
              <a:t>Creating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Wealth</a:t>
            </a:r>
            <a:r>
              <a:rPr lang="es-MX" dirty="0" smtClean="0">
                <a:solidFill>
                  <a:schemeClr val="tx2"/>
                </a:solidFill>
              </a:rPr>
              <a:t> at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Bottom</a:t>
            </a:r>
            <a:r>
              <a:rPr lang="es-MX" dirty="0" smtClean="0">
                <a:solidFill>
                  <a:schemeClr val="tx2"/>
                </a:solidFill>
              </a:rPr>
              <a:t> of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Pyramid</a:t>
            </a:r>
            <a:r>
              <a:rPr lang="es-MX" dirty="0" smtClean="0">
                <a:solidFill>
                  <a:schemeClr val="tx2"/>
                </a:solidFill>
              </a:rPr>
              <a:t>, 2007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Ending</a:t>
            </a:r>
            <a:r>
              <a:rPr lang="es-MX" dirty="0" smtClean="0">
                <a:solidFill>
                  <a:schemeClr val="tx2"/>
                </a:solidFill>
              </a:rPr>
              <a:t> Global </a:t>
            </a:r>
            <a:r>
              <a:rPr lang="es-MX" dirty="0" err="1" smtClean="0">
                <a:solidFill>
                  <a:schemeClr val="tx2"/>
                </a:solidFill>
              </a:rPr>
              <a:t>Poverty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Microfranchise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Solution</a:t>
            </a:r>
            <a:r>
              <a:rPr lang="es-MX" dirty="0" smtClean="0">
                <a:solidFill>
                  <a:schemeClr val="tx2"/>
                </a:solidFill>
              </a:rPr>
              <a:t>, 2007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err="1" smtClean="0">
                <a:solidFill>
                  <a:schemeClr val="tx2"/>
                </a:solidFill>
              </a:rPr>
              <a:t>Microfranqicias</a:t>
            </a:r>
            <a:r>
              <a:rPr lang="es-MX" dirty="0" smtClean="0">
                <a:solidFill>
                  <a:schemeClr val="tx2"/>
                </a:solidFill>
              </a:rPr>
              <a:t>, La Solución a la Pobreza Mundial, 2008</a:t>
            </a:r>
          </a:p>
          <a:p>
            <a:pPr lvl="1" fontAlgn="auto">
              <a:spcAft>
                <a:spcPts val="0"/>
              </a:spcAft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Introducción a la </a:t>
            </a:r>
            <a:r>
              <a:rPr lang="es-MX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Microfranquicia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0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000250"/>
            <a:ext cx="60753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Que es una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r>
              <a:rPr lang="es-MX" dirty="0" smtClean="0">
                <a:solidFill>
                  <a:schemeClr val="tx2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Negocio franquicia cuyos costos de arranque para un local no exceden a 3X el Producto Interno  Bruto (PIB) per cápita del país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Alivia pobreza, contribuye al bienestar social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Es franquicia de veras, con estándares de la marca, manuales de operación, regalías al franquiciador, capacitación, financiamiento, control sobre la selección del sitio, etc. </a:t>
            </a:r>
            <a:endParaRPr lang="es-MX" dirty="0" err="1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ph idx="1"/>
          </p:nvPr>
        </p:nvGraphicFramePr>
        <p:xfrm>
          <a:off x="1357313" y="2571750"/>
          <a:ext cx="6554787" cy="2970213"/>
        </p:xfrm>
        <a:graphic>
          <a:graphicData uri="http://schemas.openxmlformats.org/drawingml/2006/table">
            <a:tbl>
              <a:tblPr/>
              <a:tblGrid>
                <a:gridCol w="2184400"/>
                <a:gridCol w="2185987"/>
                <a:gridCol w="21844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Pais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PIB per capita USD*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Costo de Arranque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Haiti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$1,300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$3,900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Bolivia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$4,500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$13,500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Ecuador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$7,500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$22,500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Peru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$8,400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$25,200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Colombia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$8,900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$26,700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Brasil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$10,100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$30,300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Mexico</a:t>
                      </a:r>
                    </a:p>
                  </a:txBody>
                  <a:tcPr anchor="ctr" horzOverflow="overflow">
                    <a:lnL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$14,200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$46,200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BB7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0" name="Text Box 77"/>
          <p:cNvSpPr txBox="1">
            <a:spLocks noChangeArrowheads="1"/>
          </p:cNvSpPr>
          <p:nvPr/>
        </p:nvSpPr>
        <p:spPr bwMode="auto">
          <a:xfrm>
            <a:off x="371475" y="5632450"/>
            <a:ext cx="85645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*CIA The World Fact Book 2008 per capita GDP adjusted for Purchasing Power Parity (PPP)</a:t>
            </a:r>
          </a:p>
        </p:txBody>
      </p:sp>
      <p:sp>
        <p:nvSpPr>
          <p:cNvPr id="5161" name="Rectangle 10"/>
          <p:cNvSpPr>
            <a:spLocks noChangeArrowheads="1"/>
          </p:cNvSpPr>
          <p:nvPr/>
        </p:nvSpPr>
        <p:spPr bwMode="auto">
          <a:xfrm>
            <a:off x="1071563" y="1500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>
              <a:latin typeface="Calibri" pitchFamily="34" charset="0"/>
            </a:endParaRPr>
          </a:p>
          <a:p>
            <a:r>
              <a:rPr lang="es-MX">
                <a:latin typeface="Calibri" pitchFamily="34" charset="0"/>
              </a:rPr>
              <a:t>Ejemplos del formulario 3X PIB per cápita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6434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MX" smtClean="0">
                <a:solidFill>
                  <a:schemeClr val="tx2"/>
                </a:solidFill>
              </a:rPr>
              <a:t>Razón del formulario 3X PIB per cápita</a:t>
            </a:r>
          </a:p>
          <a:p>
            <a:pPr>
              <a:buFont typeface="Arial" pitchFamily="34" charset="0"/>
              <a:buNone/>
            </a:pPr>
            <a:r>
              <a:rPr lang="es-MX" smtClean="0">
                <a:solidFill>
                  <a:schemeClr val="tx2"/>
                </a:solidFill>
              </a:rPr>
              <a:t>Con un concepto de franquicia bien elaborado</a:t>
            </a:r>
          </a:p>
          <a:p>
            <a:r>
              <a:rPr lang="es-MX" smtClean="0">
                <a:solidFill>
                  <a:schemeClr val="tx2"/>
                </a:solidFill>
              </a:rPr>
              <a:t>Se consigue financiamiento bancario</a:t>
            </a:r>
          </a:p>
          <a:p>
            <a:r>
              <a:rPr lang="es-MX" smtClean="0">
                <a:solidFill>
                  <a:schemeClr val="tx2"/>
                </a:solidFill>
              </a:rPr>
              <a:t>Con apoyo familiar, esta al alcance de casi cualquier empresario en el país</a:t>
            </a:r>
          </a:p>
          <a:p>
            <a:r>
              <a:rPr lang="es-MX" smtClean="0">
                <a:solidFill>
                  <a:schemeClr val="tx2"/>
                </a:solidFill>
              </a:rPr>
              <a:t>Los locales franquiciados rinden suficientes utilidades para elevar una familia dueña de la clase baja a la clase media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Quienes están creando </a:t>
            </a:r>
            <a:r>
              <a:rPr lang="es-MX" dirty="0" err="1" smtClean="0">
                <a:solidFill>
                  <a:schemeClr val="tx2"/>
                </a:solidFill>
              </a:rPr>
              <a:t>Microfranquicias</a:t>
            </a:r>
            <a:r>
              <a:rPr lang="es-MX" dirty="0" smtClean="0">
                <a:solidFill>
                  <a:schemeClr val="tx2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(ordenado por facilidad de creación)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Franquiciadores (Ya conocen el modelo)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Empresas multinacionales (Cuentan con recursos)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Empresas nacionales (Bien arraigado el la realidad empresarial nacional)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Instituciones </a:t>
            </a:r>
            <a:r>
              <a:rPr lang="es-MX" dirty="0" err="1" smtClean="0">
                <a:solidFill>
                  <a:schemeClr val="tx2"/>
                </a:solidFill>
              </a:rPr>
              <a:t>microfinancieras</a:t>
            </a:r>
            <a:r>
              <a:rPr lang="es-MX" dirty="0" smtClean="0">
                <a:solidFill>
                  <a:schemeClr val="tx2"/>
                </a:solidFill>
              </a:rPr>
              <a:t> (Conocen el mercado al pie del pirámide)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Organizaciones no gubernamentales </a:t>
            </a:r>
            <a:r>
              <a:rPr lang="es-MX" dirty="0" err="1" smtClean="0">
                <a:solidFill>
                  <a:schemeClr val="tx2"/>
                </a:solidFill>
              </a:rPr>
              <a:t>ONG’s</a:t>
            </a:r>
            <a:r>
              <a:rPr lang="es-MX" dirty="0" smtClean="0">
                <a:solidFill>
                  <a:schemeClr val="tx2"/>
                </a:solidFill>
              </a:rPr>
              <a:t> (Innovadores, saben trabajar en ambientes multisectoriales)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Los incentivos para crear una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r>
              <a:rPr lang="es-MX" dirty="0" smtClean="0">
                <a:solidFill>
                  <a:schemeClr val="tx2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Franquiciador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Segunda marca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Expandir el mercado hacia abajo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Apalancar y aprovechar infraestructura ya existente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Adaptar a la realidad en cada país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 multinacional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Capturar el mercado al pie del pirámide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Mejorar la imagen corporativo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2"/>
                </a:solidFill>
              </a:rPr>
              <a:t>Los incentivos para crear una </a:t>
            </a:r>
            <a:r>
              <a:rPr lang="es-MX" dirty="0" err="1" smtClean="0">
                <a:solidFill>
                  <a:schemeClr val="tx2"/>
                </a:solidFill>
              </a:rPr>
              <a:t>Microfranquicia</a:t>
            </a:r>
            <a:r>
              <a:rPr lang="es-MX" dirty="0" smtClean="0">
                <a:solidFill>
                  <a:schemeClr val="tx2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Empresa nacional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Capturar el mercado al pie del pirámide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Mejorar la imagen corporativa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Institución </a:t>
            </a:r>
            <a:r>
              <a:rPr lang="es-MX" dirty="0" err="1" smtClean="0">
                <a:solidFill>
                  <a:schemeClr val="tx2"/>
                </a:solidFill>
              </a:rPr>
              <a:t>Microfinanciera</a:t>
            </a:r>
            <a:endParaRPr lang="es-MX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Mejorar la calidad y tamaño de los prestamos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Reducir la tasa de morosidad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/>
                </a:solidFill>
              </a:rPr>
              <a:t>Ofrecer mayores oportunidades a los clientes mediante conceptos de negocios rentables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4286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5215"/>
            <a:ext cx="8286808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rnd">
            <a:gradFill>
              <a:gsLst>
                <a:gs pos="100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Introducción a la </a:t>
            </a:r>
            <a:r>
              <a:rPr lang="es-MX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Microfranquicia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434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MX" smtClean="0">
                <a:solidFill>
                  <a:schemeClr val="tx2"/>
                </a:solidFill>
              </a:rPr>
              <a:t>Los incentivos para crear una Microfranquicia?</a:t>
            </a:r>
          </a:p>
          <a:p>
            <a:r>
              <a:rPr lang="es-MX" smtClean="0">
                <a:solidFill>
                  <a:schemeClr val="tx2"/>
                </a:solidFill>
              </a:rPr>
              <a:t>ONG</a:t>
            </a:r>
          </a:p>
          <a:p>
            <a:pPr lvl="1"/>
            <a:r>
              <a:rPr lang="es-MX" smtClean="0">
                <a:solidFill>
                  <a:schemeClr val="tx2"/>
                </a:solidFill>
              </a:rPr>
              <a:t>Mayor sostenibilidad económica</a:t>
            </a:r>
          </a:p>
          <a:p>
            <a:pPr lvl="1"/>
            <a:r>
              <a:rPr lang="es-MX" smtClean="0">
                <a:solidFill>
                  <a:schemeClr val="tx2"/>
                </a:solidFill>
              </a:rPr>
              <a:t>Impacto permanente en su área</a:t>
            </a:r>
          </a:p>
          <a:p>
            <a:pPr lvl="1"/>
            <a:r>
              <a:rPr lang="es-MX" smtClean="0">
                <a:solidFill>
                  <a:schemeClr val="tx2"/>
                </a:solidFill>
              </a:rPr>
              <a:t>Crear empleos, no solamente ofrecer servicios</a:t>
            </a:r>
          </a:p>
          <a:p>
            <a:pPr lvl="1"/>
            <a:r>
              <a:rPr lang="es-MX" smtClean="0">
                <a:solidFill>
                  <a:schemeClr val="tx2"/>
                </a:solidFill>
              </a:rPr>
              <a:t>Interactuar con empresas, no solamente con gobiernos u otros ONG’s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nan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fernando</Template>
  <TotalTime>96</TotalTime>
  <Words>617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Candara</vt:lpstr>
      <vt:lpstr>Times New Roman</vt:lpstr>
      <vt:lpstr>fernando</vt:lpstr>
      <vt:lpstr>Introducción a la Microfranquicia</vt:lpstr>
      <vt:lpstr>Introducción a la Microfranquicia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Nuvek</dc:creator>
  <cp:lastModifiedBy>anarod</cp:lastModifiedBy>
  <cp:revision>16</cp:revision>
  <dcterms:created xsi:type="dcterms:W3CDTF">2009-04-24T22:33:09Z</dcterms:created>
  <dcterms:modified xsi:type="dcterms:W3CDTF">2010-07-13T13:31:19Z</dcterms:modified>
</cp:coreProperties>
</file>