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50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8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3" r:id="rId27"/>
    <p:sldId id="284" r:id="rId28"/>
  </p:sldIdLst>
  <p:sldSz cx="9144000" cy="6858000" type="screen4x3"/>
  <p:notesSz cx="6858000" cy="9296400"/>
  <p:embeddedFontLst>
    <p:embeddedFont>
      <p:font typeface="Tahoma" pitchFamily="34" charset="0"/>
      <p:regular r:id="rId31"/>
      <p:bold r:id="rId32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19" autoAdjust="0"/>
    <p:restoredTop sz="90929"/>
  </p:normalViewPr>
  <p:slideViewPr>
    <p:cSldViewPr>
      <p:cViewPr varScale="1">
        <p:scale>
          <a:sx n="61" d="100"/>
          <a:sy n="61" d="100"/>
        </p:scale>
        <p:origin x="-71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13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3" tIns="46582" rIns="93163" bIns="46582" numCol="1" anchor="t" anchorCtr="0" compatLnSpc="1">
            <a:prstTxWarp prst="textNoShape">
              <a:avLst/>
            </a:prstTxWarp>
          </a:bodyPr>
          <a:lstStyle>
            <a:lvl1pPr defTabSz="933450">
              <a:defRPr sz="1200"/>
            </a:lvl1pPr>
          </a:lstStyle>
          <a:p>
            <a:endParaRPr lang="en-US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338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3" tIns="46582" rIns="93163" bIns="46582" numCol="1" anchor="t" anchorCtr="0" compatLnSpc="1">
            <a:prstTxWarp prst="textNoShape">
              <a:avLst/>
            </a:prstTxWarp>
          </a:bodyPr>
          <a:lstStyle>
            <a:lvl1pPr algn="r" defTabSz="933450">
              <a:defRPr sz="1200"/>
            </a:lvl1pPr>
          </a:lstStyle>
          <a:p>
            <a:endParaRPr lang="en-US"/>
          </a:p>
        </p:txBody>
      </p:sp>
      <p:sp>
        <p:nvSpPr>
          <p:cNvPr id="139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338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3" tIns="46582" rIns="93163" bIns="46582" numCol="1" anchor="b" anchorCtr="0" compatLnSpc="1">
            <a:prstTxWarp prst="textNoShape">
              <a:avLst/>
            </a:prstTxWarp>
          </a:bodyPr>
          <a:lstStyle>
            <a:lvl1pPr defTabSz="933450">
              <a:defRPr sz="1200"/>
            </a:lvl1pPr>
          </a:lstStyle>
          <a:p>
            <a:endParaRPr lang="en-US"/>
          </a:p>
        </p:txBody>
      </p:sp>
      <p:sp>
        <p:nvSpPr>
          <p:cNvPr id="139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31263"/>
            <a:ext cx="297338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3" tIns="46582" rIns="93163" bIns="46582" numCol="1" anchor="b" anchorCtr="0" compatLnSpc="1">
            <a:prstTxWarp prst="textNoShape">
              <a:avLst/>
            </a:prstTxWarp>
          </a:bodyPr>
          <a:lstStyle>
            <a:lvl1pPr algn="r" defTabSz="933450">
              <a:defRPr sz="1200"/>
            </a:lvl1pPr>
          </a:lstStyle>
          <a:p>
            <a:fld id="{57046B21-2214-470A-A53B-B883245B834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3" tIns="46582" rIns="93163" bIns="46582" numCol="1" anchor="t" anchorCtr="0" compatLnSpc="1">
            <a:prstTxWarp prst="textNoShape">
              <a:avLst/>
            </a:prstTxWarp>
          </a:bodyPr>
          <a:lstStyle>
            <a:lvl1pPr defTabSz="933450">
              <a:defRPr sz="1200"/>
            </a:lvl1pPr>
          </a:lstStyle>
          <a:p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338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3" tIns="46582" rIns="93163" bIns="46582" numCol="1" anchor="t" anchorCtr="0" compatLnSpc="1">
            <a:prstTxWarp prst="textNoShape">
              <a:avLst/>
            </a:prstTxWarp>
          </a:bodyPr>
          <a:lstStyle>
            <a:lvl1pPr algn="r" defTabSz="933450">
              <a:defRPr sz="1200"/>
            </a:lvl1pPr>
          </a:lstStyle>
          <a:p>
            <a:endParaRPr lang="en-US"/>
          </a:p>
        </p:txBody>
      </p:sp>
      <p:sp>
        <p:nvSpPr>
          <p:cNvPr id="7578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57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3" tIns="46582" rIns="93163" bIns="465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338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3" tIns="46582" rIns="93163" bIns="46582" numCol="1" anchor="b" anchorCtr="0" compatLnSpc="1">
            <a:prstTxWarp prst="textNoShape">
              <a:avLst/>
            </a:prstTxWarp>
          </a:bodyPr>
          <a:lstStyle>
            <a:lvl1pPr defTabSz="933450">
              <a:defRPr sz="1200"/>
            </a:lvl1pPr>
          </a:lstStyle>
          <a:p>
            <a:endParaRPr lang="en-US"/>
          </a:p>
        </p:txBody>
      </p:sp>
      <p:sp>
        <p:nvSpPr>
          <p:cNvPr id="757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31263"/>
            <a:ext cx="297338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3" tIns="46582" rIns="93163" bIns="46582" numCol="1" anchor="b" anchorCtr="0" compatLnSpc="1">
            <a:prstTxWarp prst="textNoShape">
              <a:avLst/>
            </a:prstTxWarp>
          </a:bodyPr>
          <a:lstStyle>
            <a:lvl1pPr algn="r" defTabSz="933450">
              <a:defRPr sz="1200"/>
            </a:lvl1pPr>
          </a:lstStyle>
          <a:p>
            <a:fld id="{9420E1B9-83AF-417E-A06B-42F8591224E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248" name="Group 168"/>
          <p:cNvGrpSpPr>
            <a:grpSpLocks/>
          </p:cNvGrpSpPr>
          <p:nvPr/>
        </p:nvGrpSpPr>
        <p:grpSpPr bwMode="auto">
          <a:xfrm>
            <a:off x="0" y="-19050"/>
            <a:ext cx="9144000" cy="6877050"/>
            <a:chOff x="0" y="-12"/>
            <a:chExt cx="5760" cy="4332"/>
          </a:xfrm>
        </p:grpSpPr>
        <p:sp>
          <p:nvSpPr>
            <p:cNvPr id="46243" name="Rectangle 16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6246" name="Group 166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46087" name="Freeform 7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/>
                <a:ahLst/>
                <a:cxnLst>
                  <a:cxn ang="0">
                    <a:pos x="4848" y="432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4848" y="0"/>
                  </a:cxn>
                  <a:cxn ang="0">
                    <a:pos x="4848" y="432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6245" name="Group 165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46090" name="Freeform 10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/>
                  <a:ahLst/>
                  <a:cxnLst>
                    <a:cxn ang="0">
                      <a:pos x="5" y="11"/>
                    </a:cxn>
                    <a:cxn ang="0">
                      <a:pos x="15" y="5"/>
                    </a:cxn>
                    <a:cxn ang="0">
                      <a:pos x="13" y="17"/>
                    </a:cxn>
                    <a:cxn ang="0">
                      <a:pos x="5" y="11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091" name="Freeform 11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/>
                  <a:ahLst/>
                  <a:cxnLst>
                    <a:cxn ang="0">
                      <a:pos x="3" y="13"/>
                    </a:cxn>
                    <a:cxn ang="0">
                      <a:pos x="11" y="3"/>
                    </a:cxn>
                    <a:cxn ang="0">
                      <a:pos x="7" y="19"/>
                    </a:cxn>
                    <a:cxn ang="0">
                      <a:pos x="3" y="13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092" name="Freeform 12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/>
                  <a:ahLst/>
                  <a:cxnLst>
                    <a:cxn ang="0">
                      <a:pos x="16" y="33"/>
                    </a:cxn>
                    <a:cxn ang="0">
                      <a:pos x="8" y="21"/>
                    </a:cxn>
                    <a:cxn ang="0">
                      <a:pos x="0" y="9"/>
                    </a:cxn>
                    <a:cxn ang="0">
                      <a:pos x="16" y="3"/>
                    </a:cxn>
                    <a:cxn ang="0">
                      <a:pos x="30" y="23"/>
                    </a:cxn>
                    <a:cxn ang="0">
                      <a:pos x="28" y="31"/>
                    </a:cxn>
                    <a:cxn ang="0">
                      <a:pos x="16" y="3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093" name="Freeform 13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/>
                  <a:ahLst/>
                  <a:cxnLst>
                    <a:cxn ang="0">
                      <a:pos x="15" y="16"/>
                    </a:cxn>
                    <a:cxn ang="0">
                      <a:pos x="3" y="8"/>
                    </a:cxn>
                    <a:cxn ang="0">
                      <a:pos x="15" y="0"/>
                    </a:cxn>
                    <a:cxn ang="0">
                      <a:pos x="15" y="16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094" name="Freeform 14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/>
                  <a:ahLst/>
                  <a:cxnLst>
                    <a:cxn ang="0">
                      <a:pos x="14" y="24"/>
                    </a:cxn>
                    <a:cxn ang="0">
                      <a:pos x="30" y="4"/>
                    </a:cxn>
                    <a:cxn ang="0">
                      <a:pos x="42" y="0"/>
                    </a:cxn>
                    <a:cxn ang="0">
                      <a:pos x="58" y="12"/>
                    </a:cxn>
                    <a:cxn ang="0">
                      <a:pos x="32" y="26"/>
                    </a:cxn>
                    <a:cxn ang="0">
                      <a:pos x="12" y="46"/>
                    </a:cxn>
                    <a:cxn ang="0">
                      <a:pos x="8" y="20"/>
                    </a:cxn>
                    <a:cxn ang="0">
                      <a:pos x="12" y="14"/>
                    </a:cxn>
                    <a:cxn ang="0">
                      <a:pos x="14" y="24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095" name="Freeform 15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/>
                  <a:ahLst/>
                  <a:cxnLst>
                    <a:cxn ang="0">
                      <a:pos x="0" y="31"/>
                    </a:cxn>
                    <a:cxn ang="0">
                      <a:pos x="18" y="25"/>
                    </a:cxn>
                    <a:cxn ang="0">
                      <a:pos x="52" y="1"/>
                    </a:cxn>
                    <a:cxn ang="0">
                      <a:pos x="64" y="3"/>
                    </a:cxn>
                    <a:cxn ang="0">
                      <a:pos x="50" y="19"/>
                    </a:cxn>
                    <a:cxn ang="0">
                      <a:pos x="28" y="33"/>
                    </a:cxn>
                    <a:cxn ang="0">
                      <a:pos x="22" y="47"/>
                    </a:cxn>
                    <a:cxn ang="0">
                      <a:pos x="16" y="45"/>
                    </a:cxn>
                    <a:cxn ang="0">
                      <a:pos x="12" y="39"/>
                    </a:cxn>
                    <a:cxn ang="0">
                      <a:pos x="0" y="35"/>
                    </a:cxn>
                    <a:cxn ang="0">
                      <a:pos x="0" y="3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096" name="Freeform 16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36" y="18"/>
                    </a:cxn>
                    <a:cxn ang="0">
                      <a:pos x="46" y="30"/>
                    </a:cxn>
                    <a:cxn ang="0">
                      <a:pos x="76" y="52"/>
                    </a:cxn>
                    <a:cxn ang="0">
                      <a:pos x="92" y="66"/>
                    </a:cxn>
                    <a:cxn ang="0">
                      <a:pos x="122" y="98"/>
                    </a:cxn>
                    <a:cxn ang="0">
                      <a:pos x="136" y="128"/>
                    </a:cxn>
                    <a:cxn ang="0">
                      <a:pos x="148" y="132"/>
                    </a:cxn>
                    <a:cxn ang="0">
                      <a:pos x="154" y="150"/>
                    </a:cxn>
                    <a:cxn ang="0">
                      <a:pos x="176" y="152"/>
                    </a:cxn>
                    <a:cxn ang="0">
                      <a:pos x="170" y="196"/>
                    </a:cxn>
                    <a:cxn ang="0">
                      <a:pos x="180" y="224"/>
                    </a:cxn>
                    <a:cxn ang="0">
                      <a:pos x="198" y="232"/>
                    </a:cxn>
                    <a:cxn ang="0">
                      <a:pos x="216" y="234"/>
                    </a:cxn>
                    <a:cxn ang="0">
                      <a:pos x="236" y="242"/>
                    </a:cxn>
                    <a:cxn ang="0">
                      <a:pos x="254" y="236"/>
                    </a:cxn>
                    <a:cxn ang="0">
                      <a:pos x="272" y="248"/>
                    </a:cxn>
                    <a:cxn ang="0">
                      <a:pos x="296" y="256"/>
                    </a:cxn>
                    <a:cxn ang="0">
                      <a:pos x="314" y="264"/>
                    </a:cxn>
                    <a:cxn ang="0">
                      <a:pos x="352" y="266"/>
                    </a:cxn>
                    <a:cxn ang="0">
                      <a:pos x="342" y="274"/>
                    </a:cxn>
                    <a:cxn ang="0">
                      <a:pos x="322" y="272"/>
                    </a:cxn>
                    <a:cxn ang="0">
                      <a:pos x="300" y="270"/>
                    </a:cxn>
                    <a:cxn ang="0">
                      <a:pos x="288" y="266"/>
                    </a:cxn>
                    <a:cxn ang="0">
                      <a:pos x="252" y="264"/>
                    </a:cxn>
                    <a:cxn ang="0">
                      <a:pos x="234" y="260"/>
                    </a:cxn>
                    <a:cxn ang="0">
                      <a:pos x="172" y="242"/>
                    </a:cxn>
                    <a:cxn ang="0">
                      <a:pos x="160" y="216"/>
                    </a:cxn>
                    <a:cxn ang="0">
                      <a:pos x="126" y="200"/>
                    </a:cxn>
                    <a:cxn ang="0">
                      <a:pos x="108" y="186"/>
                    </a:cxn>
                    <a:cxn ang="0">
                      <a:pos x="94" y="158"/>
                    </a:cxn>
                    <a:cxn ang="0">
                      <a:pos x="68" y="108"/>
                    </a:cxn>
                    <a:cxn ang="0">
                      <a:pos x="64" y="102"/>
                    </a:cxn>
                    <a:cxn ang="0">
                      <a:pos x="58" y="100"/>
                    </a:cxn>
                    <a:cxn ang="0">
                      <a:pos x="54" y="88"/>
                    </a:cxn>
                    <a:cxn ang="0">
                      <a:pos x="38" y="58"/>
                    </a:cxn>
                    <a:cxn ang="0">
                      <a:pos x="20" y="40"/>
                    </a:cxn>
                    <a:cxn ang="0">
                      <a:pos x="4" y="22"/>
                    </a:cxn>
                    <a:cxn ang="0">
                      <a:pos x="10" y="2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097" name="Freeform 17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/>
                  <a:ahLst/>
                  <a:cxnLst>
                    <a:cxn ang="0">
                      <a:pos x="54" y="66"/>
                    </a:cxn>
                    <a:cxn ang="0">
                      <a:pos x="66" y="58"/>
                    </a:cxn>
                    <a:cxn ang="0">
                      <a:pos x="68" y="52"/>
                    </a:cxn>
                    <a:cxn ang="0">
                      <a:pos x="80" y="44"/>
                    </a:cxn>
                    <a:cxn ang="0">
                      <a:pos x="106" y="22"/>
                    </a:cxn>
                    <a:cxn ang="0">
                      <a:pos x="112" y="4"/>
                    </a:cxn>
                    <a:cxn ang="0">
                      <a:pos x="124" y="0"/>
                    </a:cxn>
                    <a:cxn ang="0">
                      <a:pos x="150" y="28"/>
                    </a:cxn>
                    <a:cxn ang="0">
                      <a:pos x="146" y="44"/>
                    </a:cxn>
                    <a:cxn ang="0">
                      <a:pos x="126" y="64"/>
                    </a:cxn>
                    <a:cxn ang="0">
                      <a:pos x="132" y="94"/>
                    </a:cxn>
                    <a:cxn ang="0">
                      <a:pos x="142" y="110"/>
                    </a:cxn>
                    <a:cxn ang="0">
                      <a:pos x="146" y="128"/>
                    </a:cxn>
                    <a:cxn ang="0">
                      <a:pos x="128" y="128"/>
                    </a:cxn>
                    <a:cxn ang="0">
                      <a:pos x="116" y="146"/>
                    </a:cxn>
                    <a:cxn ang="0">
                      <a:pos x="104" y="156"/>
                    </a:cxn>
                    <a:cxn ang="0">
                      <a:pos x="100" y="198"/>
                    </a:cxn>
                    <a:cxn ang="0">
                      <a:pos x="88" y="202"/>
                    </a:cxn>
                    <a:cxn ang="0">
                      <a:pos x="82" y="206"/>
                    </a:cxn>
                    <a:cxn ang="0">
                      <a:pos x="76" y="202"/>
                    </a:cxn>
                    <a:cxn ang="0">
                      <a:pos x="72" y="190"/>
                    </a:cxn>
                    <a:cxn ang="0">
                      <a:pos x="60" y="186"/>
                    </a:cxn>
                    <a:cxn ang="0">
                      <a:pos x="42" y="194"/>
                    </a:cxn>
                    <a:cxn ang="0">
                      <a:pos x="28" y="186"/>
                    </a:cxn>
                    <a:cxn ang="0">
                      <a:pos x="10" y="148"/>
                    </a:cxn>
                    <a:cxn ang="0">
                      <a:pos x="4" y="130"/>
                    </a:cxn>
                    <a:cxn ang="0">
                      <a:pos x="0" y="118"/>
                    </a:cxn>
                    <a:cxn ang="0">
                      <a:pos x="20" y="96"/>
                    </a:cxn>
                    <a:cxn ang="0">
                      <a:pos x="32" y="104"/>
                    </a:cxn>
                    <a:cxn ang="0">
                      <a:pos x="34" y="80"/>
                    </a:cxn>
                    <a:cxn ang="0">
                      <a:pos x="52" y="70"/>
                    </a:cxn>
                    <a:cxn ang="0">
                      <a:pos x="54" y="66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098" name="Freeform 18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/>
                  <a:ahLst/>
                  <a:cxnLst>
                    <a:cxn ang="0">
                      <a:pos x="4" y="32"/>
                    </a:cxn>
                    <a:cxn ang="0">
                      <a:pos x="18" y="10"/>
                    </a:cxn>
                    <a:cxn ang="0">
                      <a:pos x="46" y="20"/>
                    </a:cxn>
                    <a:cxn ang="0">
                      <a:pos x="72" y="14"/>
                    </a:cxn>
                    <a:cxn ang="0">
                      <a:pos x="90" y="0"/>
                    </a:cxn>
                    <a:cxn ang="0">
                      <a:pos x="76" y="26"/>
                    </a:cxn>
                    <a:cxn ang="0">
                      <a:pos x="60" y="38"/>
                    </a:cxn>
                    <a:cxn ang="0">
                      <a:pos x="42" y="32"/>
                    </a:cxn>
                    <a:cxn ang="0">
                      <a:pos x="14" y="30"/>
                    </a:cxn>
                    <a:cxn ang="0">
                      <a:pos x="4" y="32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099" name="Freeform 19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/>
                  <a:ahLst/>
                  <a:cxnLst>
                    <a:cxn ang="0">
                      <a:pos x="8" y="18"/>
                    </a:cxn>
                    <a:cxn ang="0">
                      <a:pos x="18" y="0"/>
                    </a:cxn>
                    <a:cxn ang="0">
                      <a:pos x="34" y="18"/>
                    </a:cxn>
                    <a:cxn ang="0">
                      <a:pos x="62" y="4"/>
                    </a:cxn>
                    <a:cxn ang="0">
                      <a:pos x="46" y="34"/>
                    </a:cxn>
                    <a:cxn ang="0">
                      <a:pos x="54" y="48"/>
                    </a:cxn>
                    <a:cxn ang="0">
                      <a:pos x="58" y="60"/>
                    </a:cxn>
                    <a:cxn ang="0">
                      <a:pos x="46" y="74"/>
                    </a:cxn>
                    <a:cxn ang="0">
                      <a:pos x="34" y="60"/>
                    </a:cxn>
                    <a:cxn ang="0">
                      <a:pos x="22" y="48"/>
                    </a:cxn>
                    <a:cxn ang="0">
                      <a:pos x="28" y="68"/>
                    </a:cxn>
                    <a:cxn ang="0">
                      <a:pos x="30" y="74"/>
                    </a:cxn>
                    <a:cxn ang="0">
                      <a:pos x="20" y="104"/>
                    </a:cxn>
                    <a:cxn ang="0">
                      <a:pos x="12" y="102"/>
                    </a:cxn>
                    <a:cxn ang="0">
                      <a:pos x="8" y="90"/>
                    </a:cxn>
                    <a:cxn ang="0">
                      <a:pos x="0" y="54"/>
                    </a:cxn>
                    <a:cxn ang="0">
                      <a:pos x="2" y="30"/>
                    </a:cxn>
                    <a:cxn ang="0">
                      <a:pos x="8" y="18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00" name="Freeform 20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/>
                  <a:ahLst/>
                  <a:cxnLst>
                    <a:cxn ang="0">
                      <a:pos x="3" y="28"/>
                    </a:cxn>
                    <a:cxn ang="0">
                      <a:pos x="13" y="0"/>
                    </a:cxn>
                    <a:cxn ang="0">
                      <a:pos x="15" y="28"/>
                    </a:cxn>
                    <a:cxn ang="0">
                      <a:pos x="37" y="38"/>
                    </a:cxn>
                    <a:cxn ang="0">
                      <a:pos x="19" y="44"/>
                    </a:cxn>
                    <a:cxn ang="0">
                      <a:pos x="5" y="58"/>
                    </a:cxn>
                    <a:cxn ang="0">
                      <a:pos x="1" y="34"/>
                    </a:cxn>
                    <a:cxn ang="0">
                      <a:pos x="3" y="28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01" name="Freeform 21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29" y="0"/>
                    </a:cxn>
                    <a:cxn ang="0">
                      <a:pos x="49" y="16"/>
                    </a:cxn>
                    <a:cxn ang="0">
                      <a:pos x="35" y="14"/>
                    </a:cxn>
                    <a:cxn ang="0">
                      <a:pos x="3" y="16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02" name="Freeform 22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/>
                  <a:ahLst/>
                  <a:cxnLst>
                    <a:cxn ang="0">
                      <a:pos x="21" y="38"/>
                    </a:cxn>
                    <a:cxn ang="0">
                      <a:pos x="15" y="26"/>
                    </a:cxn>
                    <a:cxn ang="0">
                      <a:pos x="3" y="22"/>
                    </a:cxn>
                    <a:cxn ang="0">
                      <a:pos x="13" y="8"/>
                    </a:cxn>
                    <a:cxn ang="0">
                      <a:pos x="25" y="0"/>
                    </a:cxn>
                    <a:cxn ang="0">
                      <a:pos x="49" y="10"/>
                    </a:cxn>
                    <a:cxn ang="0">
                      <a:pos x="53" y="20"/>
                    </a:cxn>
                    <a:cxn ang="0">
                      <a:pos x="61" y="32"/>
                    </a:cxn>
                    <a:cxn ang="0">
                      <a:pos x="41" y="38"/>
                    </a:cxn>
                    <a:cxn ang="0">
                      <a:pos x="23" y="44"/>
                    </a:cxn>
                    <a:cxn ang="0">
                      <a:pos x="21" y="38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03" name="Freeform 23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/>
                  <a:ahLst/>
                  <a:cxnLst>
                    <a:cxn ang="0">
                      <a:pos x="46" y="28"/>
                    </a:cxn>
                    <a:cxn ang="0">
                      <a:pos x="36" y="14"/>
                    </a:cxn>
                    <a:cxn ang="0">
                      <a:pos x="26" y="30"/>
                    </a:cxn>
                    <a:cxn ang="0">
                      <a:pos x="0" y="24"/>
                    </a:cxn>
                    <a:cxn ang="0">
                      <a:pos x="10" y="42"/>
                    </a:cxn>
                    <a:cxn ang="0">
                      <a:pos x="16" y="62"/>
                    </a:cxn>
                    <a:cxn ang="0">
                      <a:pos x="24" y="48"/>
                    </a:cxn>
                    <a:cxn ang="0">
                      <a:pos x="30" y="44"/>
                    </a:cxn>
                    <a:cxn ang="0">
                      <a:pos x="48" y="56"/>
                    </a:cxn>
                    <a:cxn ang="0">
                      <a:pos x="70" y="62"/>
                    </a:cxn>
                    <a:cxn ang="0">
                      <a:pos x="88" y="72"/>
                    </a:cxn>
                    <a:cxn ang="0">
                      <a:pos x="106" y="102"/>
                    </a:cxn>
                    <a:cxn ang="0">
                      <a:pos x="104" y="122"/>
                    </a:cxn>
                    <a:cxn ang="0">
                      <a:pos x="98" y="134"/>
                    </a:cxn>
                    <a:cxn ang="0">
                      <a:pos x="122" y="128"/>
                    </a:cxn>
                    <a:cxn ang="0">
                      <a:pos x="140" y="140"/>
                    </a:cxn>
                    <a:cxn ang="0">
                      <a:pos x="168" y="148"/>
                    </a:cxn>
                    <a:cxn ang="0">
                      <a:pos x="174" y="146"/>
                    </a:cxn>
                    <a:cxn ang="0">
                      <a:pos x="168" y="134"/>
                    </a:cxn>
                    <a:cxn ang="0">
                      <a:pos x="178" y="136"/>
                    </a:cxn>
                    <a:cxn ang="0">
                      <a:pos x="186" y="118"/>
                    </a:cxn>
                    <a:cxn ang="0">
                      <a:pos x="202" y="122"/>
                    </a:cxn>
                    <a:cxn ang="0">
                      <a:pos x="214" y="130"/>
                    </a:cxn>
                    <a:cxn ang="0">
                      <a:pos x="244" y="168"/>
                    </a:cxn>
                    <a:cxn ang="0">
                      <a:pos x="262" y="178"/>
                    </a:cxn>
                    <a:cxn ang="0">
                      <a:pos x="284" y="170"/>
                    </a:cxn>
                    <a:cxn ang="0">
                      <a:pos x="268" y="160"/>
                    </a:cxn>
                    <a:cxn ang="0">
                      <a:pos x="256" y="138"/>
                    </a:cxn>
                    <a:cxn ang="0">
                      <a:pos x="250" y="132"/>
                    </a:cxn>
                    <a:cxn ang="0">
                      <a:pos x="248" y="122"/>
                    </a:cxn>
                    <a:cxn ang="0">
                      <a:pos x="236" y="116"/>
                    </a:cxn>
                    <a:cxn ang="0">
                      <a:pos x="240" y="96"/>
                    </a:cxn>
                    <a:cxn ang="0">
                      <a:pos x="220" y="86"/>
                    </a:cxn>
                    <a:cxn ang="0">
                      <a:pos x="210" y="70"/>
                    </a:cxn>
                    <a:cxn ang="0">
                      <a:pos x="190" y="54"/>
                    </a:cxn>
                    <a:cxn ang="0">
                      <a:pos x="168" y="38"/>
                    </a:cxn>
                    <a:cxn ang="0">
                      <a:pos x="156" y="34"/>
                    </a:cxn>
                    <a:cxn ang="0">
                      <a:pos x="120" y="16"/>
                    </a:cxn>
                    <a:cxn ang="0">
                      <a:pos x="102" y="4"/>
                    </a:cxn>
                    <a:cxn ang="0">
                      <a:pos x="96" y="0"/>
                    </a:cxn>
                    <a:cxn ang="0">
                      <a:pos x="70" y="10"/>
                    </a:cxn>
                    <a:cxn ang="0">
                      <a:pos x="56" y="32"/>
                    </a:cxn>
                    <a:cxn ang="0">
                      <a:pos x="46" y="28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04" name="Freeform 24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/>
                  <a:ahLst/>
                  <a:cxnLst>
                    <a:cxn ang="0">
                      <a:pos x="1" y="58"/>
                    </a:cxn>
                    <a:cxn ang="0">
                      <a:pos x="27" y="60"/>
                    </a:cxn>
                    <a:cxn ang="0">
                      <a:pos x="45" y="48"/>
                    </a:cxn>
                    <a:cxn ang="0">
                      <a:pos x="57" y="30"/>
                    </a:cxn>
                    <a:cxn ang="0">
                      <a:pos x="43" y="14"/>
                    </a:cxn>
                    <a:cxn ang="0">
                      <a:pos x="43" y="4"/>
                    </a:cxn>
                    <a:cxn ang="0">
                      <a:pos x="71" y="26"/>
                    </a:cxn>
                    <a:cxn ang="0">
                      <a:pos x="67" y="54"/>
                    </a:cxn>
                    <a:cxn ang="0">
                      <a:pos x="33" y="78"/>
                    </a:cxn>
                    <a:cxn ang="0">
                      <a:pos x="9" y="66"/>
                    </a:cxn>
                    <a:cxn ang="0">
                      <a:pos x="3" y="62"/>
                    </a:cxn>
                    <a:cxn ang="0">
                      <a:pos x="1" y="58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05" name="Freeform 25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/>
                  <a:ahLst/>
                  <a:cxnLst>
                    <a:cxn ang="0">
                      <a:pos x="3" y="4"/>
                    </a:cxn>
                    <a:cxn ang="0">
                      <a:pos x="3" y="14"/>
                    </a:cxn>
                    <a:cxn ang="0">
                      <a:pos x="3" y="4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06" name="Freeform 26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/>
                  <a:ahLst/>
                  <a:cxnLst>
                    <a:cxn ang="0">
                      <a:pos x="8" y="14"/>
                    </a:cxn>
                    <a:cxn ang="0">
                      <a:pos x="14" y="0"/>
                    </a:cxn>
                    <a:cxn ang="0">
                      <a:pos x="14" y="22"/>
                    </a:cxn>
                    <a:cxn ang="0">
                      <a:pos x="8" y="14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07" name="Freeform 27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/>
                  <a:ahLst/>
                  <a:cxnLst>
                    <a:cxn ang="0">
                      <a:pos x="7" y="12"/>
                    </a:cxn>
                    <a:cxn ang="0">
                      <a:pos x="17" y="2"/>
                    </a:cxn>
                    <a:cxn ang="0">
                      <a:pos x="9" y="12"/>
                    </a:cxn>
                    <a:cxn ang="0">
                      <a:pos x="7" y="12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08" name="Freeform 28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/>
                  <a:ahLst/>
                  <a:cxnLst>
                    <a:cxn ang="0">
                      <a:pos x="7" y="12"/>
                    </a:cxn>
                    <a:cxn ang="0">
                      <a:pos x="15" y="2"/>
                    </a:cxn>
                    <a:cxn ang="0">
                      <a:pos x="15" y="14"/>
                    </a:cxn>
                    <a:cxn ang="0">
                      <a:pos x="7" y="12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09" name="Freeform 29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/>
                  <a:ahLst/>
                  <a:cxnLst>
                    <a:cxn ang="0">
                      <a:pos x="0" y="50"/>
                    </a:cxn>
                    <a:cxn ang="0">
                      <a:pos x="14" y="24"/>
                    </a:cxn>
                    <a:cxn ang="0">
                      <a:pos x="26" y="20"/>
                    </a:cxn>
                    <a:cxn ang="0">
                      <a:pos x="48" y="18"/>
                    </a:cxn>
                    <a:cxn ang="0">
                      <a:pos x="58" y="0"/>
                    </a:cxn>
                    <a:cxn ang="0">
                      <a:pos x="80" y="40"/>
                    </a:cxn>
                    <a:cxn ang="0">
                      <a:pos x="70" y="56"/>
                    </a:cxn>
                    <a:cxn ang="0">
                      <a:pos x="54" y="62"/>
                    </a:cxn>
                    <a:cxn ang="0">
                      <a:pos x="48" y="80"/>
                    </a:cxn>
                    <a:cxn ang="0">
                      <a:pos x="32" y="68"/>
                    </a:cxn>
                    <a:cxn ang="0">
                      <a:pos x="38" y="52"/>
                    </a:cxn>
                    <a:cxn ang="0">
                      <a:pos x="30" y="28"/>
                    </a:cxn>
                    <a:cxn ang="0">
                      <a:pos x="20" y="48"/>
                    </a:cxn>
                    <a:cxn ang="0">
                      <a:pos x="8" y="56"/>
                    </a:cxn>
                    <a:cxn ang="0">
                      <a:pos x="0" y="50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10" name="Freeform 30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/>
                  <a:ahLst/>
                  <a:cxnLst>
                    <a:cxn ang="0">
                      <a:pos x="14" y="96"/>
                    </a:cxn>
                    <a:cxn ang="0">
                      <a:pos x="26" y="128"/>
                    </a:cxn>
                    <a:cxn ang="0">
                      <a:pos x="32" y="108"/>
                    </a:cxn>
                    <a:cxn ang="0">
                      <a:pos x="52" y="100"/>
                    </a:cxn>
                    <a:cxn ang="0">
                      <a:pos x="46" y="124"/>
                    </a:cxn>
                    <a:cxn ang="0">
                      <a:pos x="66" y="126"/>
                    </a:cxn>
                    <a:cxn ang="0">
                      <a:pos x="76" y="142"/>
                    </a:cxn>
                    <a:cxn ang="0">
                      <a:pos x="58" y="148"/>
                    </a:cxn>
                    <a:cxn ang="0">
                      <a:pos x="74" y="174"/>
                    </a:cxn>
                    <a:cxn ang="0">
                      <a:pos x="84" y="154"/>
                    </a:cxn>
                    <a:cxn ang="0">
                      <a:pos x="82" y="112"/>
                    </a:cxn>
                    <a:cxn ang="0">
                      <a:pos x="60" y="106"/>
                    </a:cxn>
                    <a:cxn ang="0">
                      <a:pos x="50" y="82"/>
                    </a:cxn>
                    <a:cxn ang="0">
                      <a:pos x="34" y="82"/>
                    </a:cxn>
                    <a:cxn ang="0">
                      <a:pos x="30" y="70"/>
                    </a:cxn>
                    <a:cxn ang="0">
                      <a:pos x="42" y="42"/>
                    </a:cxn>
                    <a:cxn ang="0">
                      <a:pos x="30" y="0"/>
                    </a:cxn>
                    <a:cxn ang="0">
                      <a:pos x="18" y="22"/>
                    </a:cxn>
                    <a:cxn ang="0">
                      <a:pos x="4" y="46"/>
                    </a:cxn>
                    <a:cxn ang="0">
                      <a:pos x="14" y="76"/>
                    </a:cxn>
                    <a:cxn ang="0">
                      <a:pos x="14" y="96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11" name="Freeform 31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/>
                  <a:ahLst/>
                  <a:cxnLst>
                    <a:cxn ang="0">
                      <a:pos x="6" y="24"/>
                    </a:cxn>
                    <a:cxn ang="0">
                      <a:pos x="12" y="0"/>
                    </a:cxn>
                    <a:cxn ang="0">
                      <a:pos x="20" y="16"/>
                    </a:cxn>
                    <a:cxn ang="0">
                      <a:pos x="22" y="24"/>
                    </a:cxn>
                    <a:cxn ang="0">
                      <a:pos x="28" y="26"/>
                    </a:cxn>
                    <a:cxn ang="0">
                      <a:pos x="32" y="38"/>
                    </a:cxn>
                    <a:cxn ang="0">
                      <a:pos x="18" y="50"/>
                    </a:cxn>
                    <a:cxn ang="0">
                      <a:pos x="6" y="24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12" name="Freeform 32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/>
                  <a:ahLst/>
                  <a:cxnLst>
                    <a:cxn ang="0">
                      <a:pos x="0" y="44"/>
                    </a:cxn>
                    <a:cxn ang="0">
                      <a:pos x="22" y="20"/>
                    </a:cxn>
                    <a:cxn ang="0">
                      <a:pos x="36" y="0"/>
                    </a:cxn>
                    <a:cxn ang="0">
                      <a:pos x="24" y="28"/>
                    </a:cxn>
                    <a:cxn ang="0">
                      <a:pos x="2" y="50"/>
                    </a:cxn>
                    <a:cxn ang="0">
                      <a:pos x="0" y="44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13" name="Freeform 33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/>
                  <a:ahLst/>
                  <a:cxnLst>
                    <a:cxn ang="0">
                      <a:pos x="21" y="280"/>
                    </a:cxn>
                    <a:cxn ang="0">
                      <a:pos x="24" y="250"/>
                    </a:cxn>
                    <a:cxn ang="0">
                      <a:pos x="22" y="245"/>
                    </a:cxn>
                    <a:cxn ang="0">
                      <a:pos x="16" y="218"/>
                    </a:cxn>
                    <a:cxn ang="0">
                      <a:pos x="4" y="215"/>
                    </a:cxn>
                    <a:cxn ang="0">
                      <a:pos x="0" y="191"/>
                    </a:cxn>
                    <a:cxn ang="0">
                      <a:pos x="12" y="180"/>
                    </a:cxn>
                    <a:cxn ang="0">
                      <a:pos x="6" y="165"/>
                    </a:cxn>
                    <a:cxn ang="0">
                      <a:pos x="2" y="160"/>
                    </a:cxn>
                    <a:cxn ang="0">
                      <a:pos x="28" y="120"/>
                    </a:cxn>
                    <a:cxn ang="0">
                      <a:pos x="44" y="96"/>
                    </a:cxn>
                    <a:cxn ang="0">
                      <a:pos x="42" y="70"/>
                    </a:cxn>
                    <a:cxn ang="0">
                      <a:pos x="24" y="43"/>
                    </a:cxn>
                    <a:cxn ang="0">
                      <a:pos x="20" y="32"/>
                    </a:cxn>
                    <a:cxn ang="0">
                      <a:pos x="26" y="36"/>
                    </a:cxn>
                    <a:cxn ang="0">
                      <a:pos x="48" y="35"/>
                    </a:cxn>
                    <a:cxn ang="0">
                      <a:pos x="64" y="11"/>
                    </a:cxn>
                    <a:cxn ang="0">
                      <a:pos x="82" y="0"/>
                    </a:cxn>
                    <a:cxn ang="0">
                      <a:pos x="88" y="2"/>
                    </a:cxn>
                    <a:cxn ang="0">
                      <a:pos x="92" y="9"/>
                    </a:cxn>
                    <a:cxn ang="0">
                      <a:pos x="98" y="5"/>
                    </a:cxn>
                    <a:cxn ang="0">
                      <a:pos x="110" y="8"/>
                    </a:cxn>
                    <a:cxn ang="0">
                      <a:pos x="116" y="9"/>
                    </a:cxn>
                    <a:cxn ang="0">
                      <a:pos x="141" y="14"/>
                    </a:cxn>
                    <a:cxn ang="0">
                      <a:pos x="155" y="24"/>
                    </a:cxn>
                    <a:cxn ang="0">
                      <a:pos x="167" y="17"/>
                    </a:cxn>
                    <a:cxn ang="0">
                      <a:pos x="173" y="14"/>
                    </a:cxn>
                    <a:cxn ang="0">
                      <a:pos x="195" y="14"/>
                    </a:cxn>
                    <a:cxn ang="0">
                      <a:pos x="211" y="32"/>
                    </a:cxn>
                    <a:cxn ang="0">
                      <a:pos x="231" y="59"/>
                    </a:cxn>
                    <a:cxn ang="0">
                      <a:pos x="245" y="70"/>
                    </a:cxn>
                    <a:cxn ang="0">
                      <a:pos x="257" y="68"/>
                    </a:cxn>
                    <a:cxn ang="0">
                      <a:pos x="270" y="65"/>
                    </a:cxn>
                    <a:cxn ang="0">
                      <a:pos x="290" y="71"/>
                    </a:cxn>
                    <a:cxn ang="0">
                      <a:pos x="300" y="81"/>
                    </a:cxn>
                    <a:cxn ang="0">
                      <a:pos x="308" y="90"/>
                    </a:cxn>
                    <a:cxn ang="0">
                      <a:pos x="318" y="111"/>
                    </a:cxn>
                    <a:cxn ang="0">
                      <a:pos x="322" y="120"/>
                    </a:cxn>
                    <a:cxn ang="0">
                      <a:pos x="324" y="125"/>
                    </a:cxn>
                    <a:cxn ang="0">
                      <a:pos x="310" y="142"/>
                    </a:cxn>
                    <a:cxn ang="0">
                      <a:pos x="322" y="141"/>
                    </a:cxn>
                    <a:cxn ang="0">
                      <a:pos x="342" y="155"/>
                    </a:cxn>
                    <a:cxn ang="0">
                      <a:pos x="364" y="157"/>
                    </a:cxn>
                    <a:cxn ang="0">
                      <a:pos x="380" y="168"/>
                    </a:cxn>
                    <a:cxn ang="0">
                      <a:pos x="382" y="172"/>
                    </a:cxn>
                    <a:cxn ang="0">
                      <a:pos x="382" y="176"/>
                    </a:cxn>
                    <a:cxn ang="0">
                      <a:pos x="394" y="172"/>
                    </a:cxn>
                    <a:cxn ang="0">
                      <a:pos x="400" y="171"/>
                    </a:cxn>
                    <a:cxn ang="0">
                      <a:pos x="439" y="185"/>
                    </a:cxn>
                    <a:cxn ang="0">
                      <a:pos x="447" y="199"/>
                    </a:cxn>
                    <a:cxn ang="0">
                      <a:pos x="465" y="201"/>
                    </a:cxn>
                    <a:cxn ang="0">
                      <a:pos x="471" y="215"/>
                    </a:cxn>
                    <a:cxn ang="0">
                      <a:pos x="451" y="258"/>
                    </a:cxn>
                    <a:cxn ang="0">
                      <a:pos x="435" y="281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14" name="Freeform 34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/>
                  <a:ahLst/>
                  <a:cxnLst>
                    <a:cxn ang="0">
                      <a:pos x="406" y="6"/>
                    </a:cxn>
                    <a:cxn ang="0">
                      <a:pos x="502" y="34"/>
                    </a:cxn>
                    <a:cxn ang="0">
                      <a:pos x="550" y="38"/>
                    </a:cxn>
                    <a:cxn ang="0">
                      <a:pos x="578" y="130"/>
                    </a:cxn>
                    <a:cxn ang="0">
                      <a:pos x="586" y="90"/>
                    </a:cxn>
                    <a:cxn ang="0">
                      <a:pos x="606" y="70"/>
                    </a:cxn>
                    <a:cxn ang="0">
                      <a:pos x="642" y="126"/>
                    </a:cxn>
                    <a:cxn ang="0">
                      <a:pos x="682" y="98"/>
                    </a:cxn>
                    <a:cxn ang="0">
                      <a:pos x="706" y="86"/>
                    </a:cxn>
                    <a:cxn ang="0">
                      <a:pos x="762" y="2"/>
                    </a:cxn>
                    <a:cxn ang="0">
                      <a:pos x="798" y="70"/>
                    </a:cxn>
                    <a:cxn ang="0">
                      <a:pos x="798" y="130"/>
                    </a:cxn>
                    <a:cxn ang="0">
                      <a:pos x="790" y="158"/>
                    </a:cxn>
                    <a:cxn ang="0">
                      <a:pos x="766" y="162"/>
                    </a:cxn>
                    <a:cxn ang="0">
                      <a:pos x="762" y="186"/>
                    </a:cxn>
                    <a:cxn ang="0">
                      <a:pos x="802" y="226"/>
                    </a:cxn>
                    <a:cxn ang="0">
                      <a:pos x="786" y="322"/>
                    </a:cxn>
                    <a:cxn ang="0">
                      <a:pos x="830" y="414"/>
                    </a:cxn>
                    <a:cxn ang="0">
                      <a:pos x="854" y="450"/>
                    </a:cxn>
                    <a:cxn ang="0">
                      <a:pos x="830" y="450"/>
                    </a:cxn>
                    <a:cxn ang="0">
                      <a:pos x="746" y="378"/>
                    </a:cxn>
                    <a:cxn ang="0">
                      <a:pos x="678" y="402"/>
                    </a:cxn>
                    <a:cxn ang="0">
                      <a:pos x="590" y="442"/>
                    </a:cxn>
                    <a:cxn ang="0">
                      <a:pos x="642" y="578"/>
                    </a:cxn>
                    <a:cxn ang="0">
                      <a:pos x="710" y="610"/>
                    </a:cxn>
                    <a:cxn ang="0">
                      <a:pos x="738" y="550"/>
                    </a:cxn>
                    <a:cxn ang="0">
                      <a:pos x="774" y="570"/>
                    </a:cxn>
                    <a:cxn ang="0">
                      <a:pos x="766" y="630"/>
                    </a:cxn>
                    <a:cxn ang="0">
                      <a:pos x="802" y="670"/>
                    </a:cxn>
                    <a:cxn ang="0">
                      <a:pos x="838" y="658"/>
                    </a:cxn>
                    <a:cxn ang="0">
                      <a:pos x="922" y="806"/>
                    </a:cxn>
                    <a:cxn ang="0">
                      <a:pos x="942" y="826"/>
                    </a:cxn>
                    <a:cxn ang="0">
                      <a:pos x="874" y="810"/>
                    </a:cxn>
                    <a:cxn ang="0">
                      <a:pos x="830" y="758"/>
                    </a:cxn>
                    <a:cxn ang="0">
                      <a:pos x="778" y="710"/>
                    </a:cxn>
                    <a:cxn ang="0">
                      <a:pos x="702" y="662"/>
                    </a:cxn>
                    <a:cxn ang="0">
                      <a:pos x="614" y="646"/>
                    </a:cxn>
                    <a:cxn ang="0">
                      <a:pos x="506" y="594"/>
                    </a:cxn>
                    <a:cxn ang="0">
                      <a:pos x="462" y="506"/>
                    </a:cxn>
                    <a:cxn ang="0">
                      <a:pos x="430" y="462"/>
                    </a:cxn>
                    <a:cxn ang="0">
                      <a:pos x="382" y="430"/>
                    </a:cxn>
                    <a:cxn ang="0">
                      <a:pos x="342" y="370"/>
                    </a:cxn>
                    <a:cxn ang="0">
                      <a:pos x="354" y="414"/>
                    </a:cxn>
                    <a:cxn ang="0">
                      <a:pos x="418" y="494"/>
                    </a:cxn>
                    <a:cxn ang="0">
                      <a:pos x="422" y="526"/>
                    </a:cxn>
                    <a:cxn ang="0">
                      <a:pos x="394" y="498"/>
                    </a:cxn>
                    <a:cxn ang="0">
                      <a:pos x="354" y="466"/>
                    </a:cxn>
                    <a:cxn ang="0">
                      <a:pos x="314" y="402"/>
                    </a:cxn>
                    <a:cxn ang="0">
                      <a:pos x="266" y="346"/>
                    </a:cxn>
                    <a:cxn ang="0">
                      <a:pos x="210" y="314"/>
                    </a:cxn>
                    <a:cxn ang="0">
                      <a:pos x="154" y="238"/>
                    </a:cxn>
                    <a:cxn ang="0">
                      <a:pos x="66" y="66"/>
                    </a:cxn>
                    <a:cxn ang="0">
                      <a:pos x="34" y="38"/>
                    </a:cxn>
                    <a:cxn ang="0">
                      <a:pos x="46" y="22"/>
                    </a:cxn>
                    <a:cxn ang="0">
                      <a:pos x="102" y="70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15" name="Freeform 35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/>
                  <a:ahLst/>
                  <a:cxnLst>
                    <a:cxn ang="0">
                      <a:pos x="6" y="28"/>
                    </a:cxn>
                    <a:cxn ang="0">
                      <a:pos x="10" y="48"/>
                    </a:cxn>
                    <a:cxn ang="0">
                      <a:pos x="6" y="28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16" name="Freeform 36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/>
                  <a:ahLst/>
                  <a:cxnLst>
                    <a:cxn ang="0">
                      <a:pos x="0" y="5"/>
                    </a:cxn>
                    <a:cxn ang="0">
                      <a:pos x="12" y="1"/>
                    </a:cxn>
                    <a:cxn ang="0">
                      <a:pos x="36" y="17"/>
                    </a:cxn>
                    <a:cxn ang="0">
                      <a:pos x="8" y="17"/>
                    </a:cxn>
                    <a:cxn ang="0">
                      <a:pos x="0" y="5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17" name="Freeform 37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28" y="25"/>
                    </a:cxn>
                    <a:cxn ang="0">
                      <a:pos x="56" y="21"/>
                    </a:cxn>
                    <a:cxn ang="0">
                      <a:pos x="80" y="9"/>
                    </a:cxn>
                    <a:cxn ang="0">
                      <a:pos x="64" y="25"/>
                    </a:cxn>
                    <a:cxn ang="0">
                      <a:pos x="124" y="49"/>
                    </a:cxn>
                    <a:cxn ang="0">
                      <a:pos x="160" y="65"/>
                    </a:cxn>
                    <a:cxn ang="0">
                      <a:pos x="116" y="77"/>
                    </a:cxn>
                    <a:cxn ang="0">
                      <a:pos x="88" y="57"/>
                    </a:cxn>
                    <a:cxn ang="0">
                      <a:pos x="76" y="53"/>
                    </a:cxn>
                    <a:cxn ang="0">
                      <a:pos x="24" y="4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18" name="Freeform 38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52" y="4"/>
                    </a:cxn>
                    <a:cxn ang="0">
                      <a:pos x="88" y="24"/>
                    </a:cxn>
                    <a:cxn ang="0">
                      <a:pos x="112" y="20"/>
                    </a:cxn>
                    <a:cxn ang="0">
                      <a:pos x="108" y="44"/>
                    </a:cxn>
                    <a:cxn ang="0">
                      <a:pos x="64" y="40"/>
                    </a:cxn>
                    <a:cxn ang="0">
                      <a:pos x="0" y="36"/>
                    </a:cxn>
                    <a:cxn ang="0">
                      <a:pos x="28" y="2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19" name="Freeform 39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/>
                  <a:ahLst/>
                  <a:cxnLst>
                    <a:cxn ang="0">
                      <a:pos x="17" y="25"/>
                    </a:cxn>
                    <a:cxn ang="0">
                      <a:pos x="37" y="13"/>
                    </a:cxn>
                    <a:cxn ang="0">
                      <a:pos x="17" y="2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20" name="Freeform 40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/>
                  <a:ahLst/>
                  <a:cxnLst>
                    <a:cxn ang="0">
                      <a:pos x="19" y="32"/>
                    </a:cxn>
                    <a:cxn ang="0">
                      <a:pos x="19" y="0"/>
                    </a:cxn>
                    <a:cxn ang="0">
                      <a:pos x="19" y="32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21" name="Freeform 41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/>
                  <a:ahLst/>
                  <a:cxnLst>
                    <a:cxn ang="0">
                      <a:pos x="4" y="9"/>
                    </a:cxn>
                    <a:cxn ang="0">
                      <a:pos x="20" y="33"/>
                    </a:cxn>
                    <a:cxn ang="0">
                      <a:pos x="24" y="49"/>
                    </a:cxn>
                    <a:cxn ang="0">
                      <a:pos x="36" y="53"/>
                    </a:cxn>
                    <a:cxn ang="0">
                      <a:pos x="24" y="73"/>
                    </a:cxn>
                    <a:cxn ang="0">
                      <a:pos x="0" y="21"/>
                    </a:cxn>
                    <a:cxn ang="0">
                      <a:pos x="4" y="9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22" name="Freeform 42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/>
                  <a:ahLst/>
                  <a:cxnLst>
                    <a:cxn ang="0">
                      <a:pos x="220" y="1"/>
                    </a:cxn>
                    <a:cxn ang="0">
                      <a:pos x="231" y="8"/>
                    </a:cxn>
                    <a:cxn ang="0">
                      <a:pos x="235" y="0"/>
                    </a:cxn>
                    <a:cxn ang="0">
                      <a:pos x="265" y="0"/>
                    </a:cxn>
                    <a:cxn ang="0">
                      <a:pos x="287" y="17"/>
                    </a:cxn>
                    <a:cxn ang="0">
                      <a:pos x="319" y="10"/>
                    </a:cxn>
                    <a:cxn ang="0">
                      <a:pos x="314" y="29"/>
                    </a:cxn>
                    <a:cxn ang="0">
                      <a:pos x="298" y="46"/>
                    </a:cxn>
                    <a:cxn ang="0">
                      <a:pos x="295" y="29"/>
                    </a:cxn>
                    <a:cxn ang="0">
                      <a:pos x="287" y="31"/>
                    </a:cxn>
                    <a:cxn ang="0">
                      <a:pos x="279" y="29"/>
                    </a:cxn>
                    <a:cxn ang="0">
                      <a:pos x="263" y="21"/>
                    </a:cxn>
                    <a:cxn ang="0">
                      <a:pos x="228" y="38"/>
                    </a:cxn>
                    <a:cxn ang="0">
                      <a:pos x="201" y="44"/>
                    </a:cxn>
                    <a:cxn ang="0">
                      <a:pos x="212" y="57"/>
                    </a:cxn>
                    <a:cxn ang="0">
                      <a:pos x="188" y="63"/>
                    </a:cxn>
                    <a:cxn ang="0">
                      <a:pos x="169" y="61"/>
                    </a:cxn>
                    <a:cxn ang="0">
                      <a:pos x="177" y="57"/>
                    </a:cxn>
                    <a:cxn ang="0">
                      <a:pos x="171" y="40"/>
                    </a:cxn>
                    <a:cxn ang="0">
                      <a:pos x="169" y="31"/>
                    </a:cxn>
                    <a:cxn ang="0">
                      <a:pos x="158" y="23"/>
                    </a:cxn>
                    <a:cxn ang="0">
                      <a:pos x="142" y="27"/>
                    </a:cxn>
                    <a:cxn ang="0">
                      <a:pos x="134" y="27"/>
                    </a:cxn>
                    <a:cxn ang="0">
                      <a:pos x="123" y="25"/>
                    </a:cxn>
                    <a:cxn ang="0">
                      <a:pos x="83" y="2"/>
                    </a:cxn>
                    <a:cxn ang="0">
                      <a:pos x="59" y="14"/>
                    </a:cxn>
                    <a:cxn ang="0">
                      <a:pos x="1" y="0"/>
                    </a:cxn>
                    <a:cxn ang="0">
                      <a:pos x="220" y="1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23" name="Freeform 43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/>
                  <a:ahLst/>
                  <a:cxnLst>
                    <a:cxn ang="0">
                      <a:pos x="105" y="31"/>
                    </a:cxn>
                    <a:cxn ang="0">
                      <a:pos x="30" y="1"/>
                    </a:cxn>
                    <a:cxn ang="0">
                      <a:pos x="285" y="0"/>
                    </a:cxn>
                    <a:cxn ang="0">
                      <a:pos x="296" y="14"/>
                    </a:cxn>
                    <a:cxn ang="0">
                      <a:pos x="264" y="16"/>
                    </a:cxn>
                    <a:cxn ang="0">
                      <a:pos x="105" y="3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24" name="Freeform 44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/>
                  <a:ahLst/>
                  <a:cxnLst>
                    <a:cxn ang="0">
                      <a:pos x="0" y="25"/>
                    </a:cxn>
                    <a:cxn ang="0">
                      <a:pos x="12" y="29"/>
                    </a:cxn>
                    <a:cxn ang="0">
                      <a:pos x="0" y="2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25" name="Freeform 45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/>
                  <a:ahLst/>
                  <a:cxnLst>
                    <a:cxn ang="0">
                      <a:pos x="73" y="1"/>
                    </a:cxn>
                    <a:cxn ang="0">
                      <a:pos x="436" y="0"/>
                    </a:cxn>
                    <a:cxn ang="0">
                      <a:pos x="416" y="54"/>
                    </a:cxn>
                    <a:cxn ang="0">
                      <a:pos x="397" y="68"/>
                    </a:cxn>
                    <a:cxn ang="0">
                      <a:pos x="392" y="70"/>
                    </a:cxn>
                    <a:cxn ang="0">
                      <a:pos x="375" y="73"/>
                    </a:cxn>
                    <a:cxn ang="0">
                      <a:pos x="361" y="88"/>
                    </a:cxn>
                    <a:cxn ang="0">
                      <a:pos x="362" y="99"/>
                    </a:cxn>
                    <a:cxn ang="0">
                      <a:pos x="364" y="107"/>
                    </a:cxn>
                    <a:cxn ang="0">
                      <a:pos x="366" y="113"/>
                    </a:cxn>
                    <a:cxn ang="0">
                      <a:pos x="362" y="122"/>
                    </a:cxn>
                    <a:cxn ang="0">
                      <a:pos x="351" y="120"/>
                    </a:cxn>
                    <a:cxn ang="0">
                      <a:pos x="342" y="129"/>
                    </a:cxn>
                    <a:cxn ang="0">
                      <a:pos x="347" y="105"/>
                    </a:cxn>
                    <a:cxn ang="0">
                      <a:pos x="338" y="100"/>
                    </a:cxn>
                    <a:cxn ang="0">
                      <a:pos x="344" y="93"/>
                    </a:cxn>
                    <a:cxn ang="0">
                      <a:pos x="342" y="89"/>
                    </a:cxn>
                    <a:cxn ang="0">
                      <a:pos x="320" y="94"/>
                    </a:cxn>
                    <a:cxn ang="0">
                      <a:pos x="317" y="85"/>
                    </a:cxn>
                    <a:cxn ang="0">
                      <a:pos x="297" y="94"/>
                    </a:cxn>
                    <a:cxn ang="0">
                      <a:pos x="320" y="103"/>
                    </a:cxn>
                    <a:cxn ang="0">
                      <a:pos x="305" y="117"/>
                    </a:cxn>
                    <a:cxn ang="0">
                      <a:pos x="311" y="126"/>
                    </a:cxn>
                    <a:cxn ang="0">
                      <a:pos x="315" y="138"/>
                    </a:cxn>
                    <a:cxn ang="0">
                      <a:pos x="309" y="139"/>
                    </a:cxn>
                    <a:cxn ang="0">
                      <a:pos x="314" y="144"/>
                    </a:cxn>
                    <a:cxn ang="0">
                      <a:pos x="307" y="152"/>
                    </a:cxn>
                    <a:cxn ang="0">
                      <a:pos x="0" y="149"/>
                    </a:cxn>
                    <a:cxn ang="0">
                      <a:pos x="73" y="1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26" name="Freeform 46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/>
                  <a:ahLst/>
                  <a:cxnLst>
                    <a:cxn ang="0">
                      <a:pos x="5" y="156"/>
                    </a:cxn>
                    <a:cxn ang="0">
                      <a:pos x="15" y="108"/>
                    </a:cxn>
                    <a:cxn ang="0">
                      <a:pos x="17" y="68"/>
                    </a:cxn>
                    <a:cxn ang="0">
                      <a:pos x="11" y="40"/>
                    </a:cxn>
                    <a:cxn ang="0">
                      <a:pos x="17" y="12"/>
                    </a:cxn>
                    <a:cxn ang="0">
                      <a:pos x="21" y="0"/>
                    </a:cxn>
                    <a:cxn ang="0">
                      <a:pos x="31" y="30"/>
                    </a:cxn>
                    <a:cxn ang="0">
                      <a:pos x="47" y="98"/>
                    </a:cxn>
                    <a:cxn ang="0">
                      <a:pos x="31" y="108"/>
                    </a:cxn>
                    <a:cxn ang="0">
                      <a:pos x="23" y="126"/>
                    </a:cxn>
                    <a:cxn ang="0">
                      <a:pos x="21" y="132"/>
                    </a:cxn>
                    <a:cxn ang="0">
                      <a:pos x="27" y="134"/>
                    </a:cxn>
                    <a:cxn ang="0">
                      <a:pos x="31" y="146"/>
                    </a:cxn>
                    <a:cxn ang="0">
                      <a:pos x="13" y="148"/>
                    </a:cxn>
                    <a:cxn ang="0">
                      <a:pos x="7" y="160"/>
                    </a:cxn>
                    <a:cxn ang="0">
                      <a:pos x="3" y="154"/>
                    </a:cxn>
                    <a:cxn ang="0">
                      <a:pos x="5" y="156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27" name="Freeform 47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/>
                  <a:ahLst/>
                  <a:cxnLst>
                    <a:cxn ang="0">
                      <a:pos x="26" y="61"/>
                    </a:cxn>
                    <a:cxn ang="0">
                      <a:pos x="30" y="43"/>
                    </a:cxn>
                    <a:cxn ang="0">
                      <a:pos x="50" y="33"/>
                    </a:cxn>
                    <a:cxn ang="0">
                      <a:pos x="54" y="45"/>
                    </a:cxn>
                    <a:cxn ang="0">
                      <a:pos x="66" y="49"/>
                    </a:cxn>
                    <a:cxn ang="0">
                      <a:pos x="80" y="55"/>
                    </a:cxn>
                    <a:cxn ang="0">
                      <a:pos x="116" y="33"/>
                    </a:cxn>
                    <a:cxn ang="0">
                      <a:pos x="130" y="17"/>
                    </a:cxn>
                    <a:cxn ang="0">
                      <a:pos x="138" y="11"/>
                    </a:cxn>
                    <a:cxn ang="0">
                      <a:pos x="106" y="49"/>
                    </a:cxn>
                    <a:cxn ang="0">
                      <a:pos x="84" y="67"/>
                    </a:cxn>
                    <a:cxn ang="0">
                      <a:pos x="66" y="81"/>
                    </a:cxn>
                    <a:cxn ang="0">
                      <a:pos x="48" y="103"/>
                    </a:cxn>
                    <a:cxn ang="0">
                      <a:pos x="26" y="89"/>
                    </a:cxn>
                    <a:cxn ang="0">
                      <a:pos x="20" y="87"/>
                    </a:cxn>
                    <a:cxn ang="0">
                      <a:pos x="22" y="97"/>
                    </a:cxn>
                    <a:cxn ang="0">
                      <a:pos x="0" y="97"/>
                    </a:cxn>
                    <a:cxn ang="0">
                      <a:pos x="10" y="79"/>
                    </a:cxn>
                    <a:cxn ang="0">
                      <a:pos x="26" y="61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28" name="Freeform 48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/>
                  <a:ahLst/>
                  <a:cxnLst>
                    <a:cxn ang="0">
                      <a:pos x="158" y="24"/>
                    </a:cxn>
                    <a:cxn ang="0">
                      <a:pos x="160" y="6"/>
                    </a:cxn>
                    <a:cxn ang="0">
                      <a:pos x="170" y="0"/>
                    </a:cxn>
                    <a:cxn ang="0">
                      <a:pos x="182" y="24"/>
                    </a:cxn>
                    <a:cxn ang="0">
                      <a:pos x="188" y="42"/>
                    </a:cxn>
                    <a:cxn ang="0">
                      <a:pos x="178" y="58"/>
                    </a:cxn>
                    <a:cxn ang="0">
                      <a:pos x="170" y="76"/>
                    </a:cxn>
                    <a:cxn ang="0">
                      <a:pos x="162" y="126"/>
                    </a:cxn>
                    <a:cxn ang="0">
                      <a:pos x="144" y="136"/>
                    </a:cxn>
                    <a:cxn ang="0">
                      <a:pos x="120" y="138"/>
                    </a:cxn>
                    <a:cxn ang="0">
                      <a:pos x="112" y="124"/>
                    </a:cxn>
                    <a:cxn ang="0">
                      <a:pos x="102" y="146"/>
                    </a:cxn>
                    <a:cxn ang="0">
                      <a:pos x="90" y="150"/>
                    </a:cxn>
                    <a:cxn ang="0">
                      <a:pos x="80" y="132"/>
                    </a:cxn>
                    <a:cxn ang="0">
                      <a:pos x="58" y="144"/>
                    </a:cxn>
                    <a:cxn ang="0">
                      <a:pos x="76" y="142"/>
                    </a:cxn>
                    <a:cxn ang="0">
                      <a:pos x="78" y="160"/>
                    </a:cxn>
                    <a:cxn ang="0">
                      <a:pos x="58" y="166"/>
                    </a:cxn>
                    <a:cxn ang="0">
                      <a:pos x="34" y="166"/>
                    </a:cxn>
                    <a:cxn ang="0">
                      <a:pos x="36" y="154"/>
                    </a:cxn>
                    <a:cxn ang="0">
                      <a:pos x="46" y="144"/>
                    </a:cxn>
                    <a:cxn ang="0">
                      <a:pos x="34" y="148"/>
                    </a:cxn>
                    <a:cxn ang="0">
                      <a:pos x="26" y="166"/>
                    </a:cxn>
                    <a:cxn ang="0">
                      <a:pos x="30" y="190"/>
                    </a:cxn>
                    <a:cxn ang="0">
                      <a:pos x="14" y="200"/>
                    </a:cxn>
                    <a:cxn ang="0">
                      <a:pos x="0" y="214"/>
                    </a:cxn>
                    <a:cxn ang="0">
                      <a:pos x="8" y="188"/>
                    </a:cxn>
                    <a:cxn ang="0">
                      <a:pos x="0" y="164"/>
                    </a:cxn>
                    <a:cxn ang="0">
                      <a:pos x="14" y="152"/>
                    </a:cxn>
                    <a:cxn ang="0">
                      <a:pos x="32" y="134"/>
                    </a:cxn>
                    <a:cxn ang="0">
                      <a:pos x="44" y="118"/>
                    </a:cxn>
                    <a:cxn ang="0">
                      <a:pos x="72" y="116"/>
                    </a:cxn>
                    <a:cxn ang="0">
                      <a:pos x="84" y="112"/>
                    </a:cxn>
                    <a:cxn ang="0">
                      <a:pos x="114" y="78"/>
                    </a:cxn>
                    <a:cxn ang="0">
                      <a:pos x="120" y="92"/>
                    </a:cxn>
                    <a:cxn ang="0">
                      <a:pos x="132" y="76"/>
                    </a:cxn>
                    <a:cxn ang="0">
                      <a:pos x="150" y="54"/>
                    </a:cxn>
                    <a:cxn ang="0">
                      <a:pos x="154" y="42"/>
                    </a:cxn>
                    <a:cxn ang="0">
                      <a:pos x="148" y="38"/>
                    </a:cxn>
                    <a:cxn ang="0">
                      <a:pos x="152" y="32"/>
                    </a:cxn>
                    <a:cxn ang="0">
                      <a:pos x="158" y="24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29" name="Freeform 49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4" y="13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30" name="Freeform 50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/>
                  <a:ahLst/>
                  <a:cxnLst>
                    <a:cxn ang="0">
                      <a:pos x="812" y="26"/>
                    </a:cxn>
                    <a:cxn ang="0">
                      <a:pos x="778" y="78"/>
                    </a:cxn>
                    <a:cxn ang="0">
                      <a:pos x="748" y="122"/>
                    </a:cxn>
                    <a:cxn ang="0">
                      <a:pos x="722" y="142"/>
                    </a:cxn>
                    <a:cxn ang="0">
                      <a:pos x="634" y="180"/>
                    </a:cxn>
                    <a:cxn ang="0">
                      <a:pos x="632" y="210"/>
                    </a:cxn>
                    <a:cxn ang="0">
                      <a:pos x="604" y="230"/>
                    </a:cxn>
                    <a:cxn ang="0">
                      <a:pos x="620" y="178"/>
                    </a:cxn>
                    <a:cxn ang="0">
                      <a:pos x="576" y="188"/>
                    </a:cxn>
                    <a:cxn ang="0">
                      <a:pos x="556" y="218"/>
                    </a:cxn>
                    <a:cxn ang="0">
                      <a:pos x="596" y="280"/>
                    </a:cxn>
                    <a:cxn ang="0">
                      <a:pos x="594" y="368"/>
                    </a:cxn>
                    <a:cxn ang="0">
                      <a:pos x="542" y="406"/>
                    </a:cxn>
                    <a:cxn ang="0">
                      <a:pos x="522" y="386"/>
                    </a:cxn>
                    <a:cxn ang="0">
                      <a:pos x="482" y="348"/>
                    </a:cxn>
                    <a:cxn ang="0">
                      <a:pos x="462" y="348"/>
                    </a:cxn>
                    <a:cxn ang="0">
                      <a:pos x="450" y="394"/>
                    </a:cxn>
                    <a:cxn ang="0">
                      <a:pos x="500" y="464"/>
                    </a:cxn>
                    <a:cxn ang="0">
                      <a:pos x="510" y="524"/>
                    </a:cxn>
                    <a:cxn ang="0">
                      <a:pos x="526" y="560"/>
                    </a:cxn>
                    <a:cxn ang="0">
                      <a:pos x="492" y="544"/>
                    </a:cxn>
                    <a:cxn ang="0">
                      <a:pos x="470" y="518"/>
                    </a:cxn>
                    <a:cxn ang="0">
                      <a:pos x="422" y="424"/>
                    </a:cxn>
                    <a:cxn ang="0">
                      <a:pos x="426" y="310"/>
                    </a:cxn>
                    <a:cxn ang="0">
                      <a:pos x="422" y="268"/>
                    </a:cxn>
                    <a:cxn ang="0">
                      <a:pos x="412" y="276"/>
                    </a:cxn>
                    <a:cxn ang="0">
                      <a:pos x="386" y="266"/>
                    </a:cxn>
                    <a:cxn ang="0">
                      <a:pos x="360" y="170"/>
                    </a:cxn>
                    <a:cxn ang="0">
                      <a:pos x="330" y="166"/>
                    </a:cxn>
                    <a:cxn ang="0">
                      <a:pos x="288" y="172"/>
                    </a:cxn>
                    <a:cxn ang="0">
                      <a:pos x="242" y="232"/>
                    </a:cxn>
                    <a:cxn ang="0">
                      <a:pos x="196" y="268"/>
                    </a:cxn>
                    <a:cxn ang="0">
                      <a:pos x="184" y="274"/>
                    </a:cxn>
                    <a:cxn ang="0">
                      <a:pos x="160" y="328"/>
                    </a:cxn>
                    <a:cxn ang="0">
                      <a:pos x="152" y="354"/>
                    </a:cxn>
                    <a:cxn ang="0">
                      <a:pos x="128" y="404"/>
                    </a:cxn>
                    <a:cxn ang="0">
                      <a:pos x="94" y="392"/>
                    </a:cxn>
                    <a:cxn ang="0">
                      <a:pos x="66" y="258"/>
                    </a:cxn>
                    <a:cxn ang="0">
                      <a:pos x="72" y="156"/>
                    </a:cxn>
                    <a:cxn ang="0">
                      <a:pos x="44" y="180"/>
                    </a:cxn>
                    <a:cxn ang="0">
                      <a:pos x="20" y="150"/>
                    </a:cxn>
                    <a:cxn ang="0">
                      <a:pos x="24" y="138"/>
                    </a:cxn>
                    <a:cxn ang="0">
                      <a:pos x="0" y="92"/>
                    </a:cxn>
                    <a:cxn ang="0">
                      <a:pos x="798" y="6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31" name="Freeform 51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/>
                  <a:ahLst/>
                  <a:cxnLst>
                    <a:cxn ang="0">
                      <a:pos x="7" y="11"/>
                    </a:cxn>
                    <a:cxn ang="0">
                      <a:pos x="17" y="3"/>
                    </a:cxn>
                    <a:cxn ang="0">
                      <a:pos x="37" y="33"/>
                    </a:cxn>
                    <a:cxn ang="0">
                      <a:pos x="19" y="85"/>
                    </a:cxn>
                    <a:cxn ang="0">
                      <a:pos x="1" y="69"/>
                    </a:cxn>
                    <a:cxn ang="0">
                      <a:pos x="7" y="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32" name="Freeform 52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/>
                  <a:ahLst/>
                  <a:cxnLst>
                    <a:cxn ang="0">
                      <a:pos x="13" y="28"/>
                    </a:cxn>
                    <a:cxn ang="0">
                      <a:pos x="29" y="2"/>
                    </a:cxn>
                    <a:cxn ang="0">
                      <a:pos x="43" y="4"/>
                    </a:cxn>
                    <a:cxn ang="0">
                      <a:pos x="39" y="26"/>
                    </a:cxn>
                    <a:cxn ang="0">
                      <a:pos x="13" y="74"/>
                    </a:cxn>
                    <a:cxn ang="0">
                      <a:pos x="7" y="60"/>
                    </a:cxn>
                    <a:cxn ang="0">
                      <a:pos x="3" y="36"/>
                    </a:cxn>
                    <a:cxn ang="0">
                      <a:pos x="13" y="28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33" name="Freeform 53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/>
                  <a:ahLst/>
                  <a:cxnLst>
                    <a:cxn ang="0">
                      <a:pos x="7" y="16"/>
                    </a:cxn>
                    <a:cxn ang="0">
                      <a:pos x="5" y="30"/>
                    </a:cxn>
                    <a:cxn ang="0">
                      <a:pos x="7" y="16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34" name="Freeform 54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/>
                  <a:ahLst/>
                  <a:cxnLst>
                    <a:cxn ang="0">
                      <a:pos x="481" y="464"/>
                    </a:cxn>
                    <a:cxn ang="0">
                      <a:pos x="486" y="451"/>
                    </a:cxn>
                    <a:cxn ang="0">
                      <a:pos x="500" y="413"/>
                    </a:cxn>
                    <a:cxn ang="0">
                      <a:pos x="309" y="287"/>
                    </a:cxn>
                    <a:cxn ang="0">
                      <a:pos x="282" y="346"/>
                    </a:cxn>
                    <a:cxn ang="0">
                      <a:pos x="303" y="556"/>
                    </a:cxn>
                    <a:cxn ang="0">
                      <a:pos x="282" y="494"/>
                    </a:cxn>
                    <a:cxn ang="0">
                      <a:pos x="242" y="439"/>
                    </a:cxn>
                    <a:cxn ang="0">
                      <a:pos x="245" y="413"/>
                    </a:cxn>
                    <a:cxn ang="0">
                      <a:pos x="247" y="394"/>
                    </a:cxn>
                    <a:cxn ang="0">
                      <a:pos x="220" y="375"/>
                    </a:cxn>
                    <a:cxn ang="0">
                      <a:pos x="194" y="346"/>
                    </a:cxn>
                    <a:cxn ang="0">
                      <a:pos x="148" y="354"/>
                    </a:cxn>
                    <a:cxn ang="0">
                      <a:pos x="126" y="365"/>
                    </a:cxn>
                    <a:cxn ang="0">
                      <a:pos x="78" y="365"/>
                    </a:cxn>
                    <a:cxn ang="0">
                      <a:pos x="22" y="312"/>
                    </a:cxn>
                    <a:cxn ang="0">
                      <a:pos x="11" y="295"/>
                    </a:cxn>
                    <a:cxn ang="0">
                      <a:pos x="0" y="264"/>
                    </a:cxn>
                    <a:cxn ang="0">
                      <a:pos x="24" y="213"/>
                    </a:cxn>
                    <a:cxn ang="0">
                      <a:pos x="32" y="181"/>
                    </a:cxn>
                    <a:cxn ang="0">
                      <a:pos x="51" y="143"/>
                    </a:cxn>
                    <a:cxn ang="0">
                      <a:pos x="81" y="116"/>
                    </a:cxn>
                    <a:cxn ang="0">
                      <a:pos x="167" y="67"/>
                    </a:cxn>
                    <a:cxn ang="0">
                      <a:pos x="220" y="30"/>
                    </a:cxn>
                    <a:cxn ang="0">
                      <a:pos x="258" y="6"/>
                    </a:cxn>
                    <a:cxn ang="0">
                      <a:pos x="363" y="2"/>
                    </a:cxn>
                    <a:cxn ang="0">
                      <a:pos x="398" y="0"/>
                    </a:cxn>
                    <a:cxn ang="0">
                      <a:pos x="384" y="34"/>
                    </a:cxn>
                    <a:cxn ang="0">
                      <a:pos x="443" y="84"/>
                    </a:cxn>
                    <a:cxn ang="0">
                      <a:pos x="497" y="74"/>
                    </a:cxn>
                    <a:cxn ang="0">
                      <a:pos x="529" y="82"/>
                    </a:cxn>
                    <a:cxn ang="0">
                      <a:pos x="559" y="97"/>
                    </a:cxn>
                    <a:cxn ang="0">
                      <a:pos x="572" y="188"/>
                    </a:cxn>
                    <a:cxn ang="0">
                      <a:pos x="572" y="240"/>
                    </a:cxn>
                    <a:cxn ang="0">
                      <a:pos x="599" y="283"/>
                    </a:cxn>
                    <a:cxn ang="0">
                      <a:pos x="645" y="300"/>
                    </a:cxn>
                    <a:cxn ang="0">
                      <a:pos x="680" y="295"/>
                    </a:cxn>
                    <a:cxn ang="0">
                      <a:pos x="664" y="340"/>
                    </a:cxn>
                    <a:cxn ang="0">
                      <a:pos x="599" y="407"/>
                    </a:cxn>
                    <a:cxn ang="0">
                      <a:pos x="548" y="485"/>
                    </a:cxn>
                    <a:cxn ang="0">
                      <a:pos x="556" y="508"/>
                    </a:cxn>
                    <a:cxn ang="0">
                      <a:pos x="435" y="556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35" name="Freeform 55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/>
                  <a:ahLst/>
                  <a:cxnLst>
                    <a:cxn ang="0">
                      <a:pos x="243" y="347"/>
                    </a:cxn>
                    <a:cxn ang="0">
                      <a:pos x="233" y="301"/>
                    </a:cxn>
                    <a:cxn ang="0">
                      <a:pos x="217" y="288"/>
                    </a:cxn>
                    <a:cxn ang="0">
                      <a:pos x="215" y="269"/>
                    </a:cxn>
                    <a:cxn ang="0">
                      <a:pos x="209" y="254"/>
                    </a:cxn>
                    <a:cxn ang="0">
                      <a:pos x="209" y="229"/>
                    </a:cxn>
                    <a:cxn ang="0">
                      <a:pos x="207" y="214"/>
                    </a:cxn>
                    <a:cxn ang="0">
                      <a:pos x="228" y="202"/>
                    </a:cxn>
                    <a:cxn ang="0">
                      <a:pos x="257" y="197"/>
                    </a:cxn>
                    <a:cxn ang="0">
                      <a:pos x="257" y="136"/>
                    </a:cxn>
                    <a:cxn ang="0">
                      <a:pos x="54" y="96"/>
                    </a:cxn>
                    <a:cxn ang="0">
                      <a:pos x="32" y="98"/>
                    </a:cxn>
                    <a:cxn ang="0">
                      <a:pos x="16" y="102"/>
                    </a:cxn>
                    <a:cxn ang="0">
                      <a:pos x="0" y="149"/>
                    </a:cxn>
                    <a:cxn ang="0">
                      <a:pos x="93" y="346"/>
                    </a:cxn>
                    <a:cxn ang="0">
                      <a:pos x="243" y="347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36" name="Freeform 56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/>
                  <a:ahLst/>
                  <a:cxnLst>
                    <a:cxn ang="0">
                      <a:pos x="7" y="25"/>
                    </a:cxn>
                    <a:cxn ang="0">
                      <a:pos x="19" y="21"/>
                    </a:cxn>
                    <a:cxn ang="0">
                      <a:pos x="7" y="2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37" name="Freeform 57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/>
                  <a:ahLst/>
                  <a:cxnLst>
                    <a:cxn ang="0">
                      <a:pos x="12" y="12"/>
                    </a:cxn>
                    <a:cxn ang="0">
                      <a:pos x="16" y="0"/>
                    </a:cxn>
                    <a:cxn ang="0">
                      <a:pos x="20" y="12"/>
                    </a:cxn>
                    <a:cxn ang="0">
                      <a:pos x="8" y="20"/>
                    </a:cxn>
                    <a:cxn ang="0">
                      <a:pos x="12" y="12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38" name="Freeform 58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/>
                  <a:ahLst/>
                  <a:cxnLst>
                    <a:cxn ang="0">
                      <a:pos x="24" y="18"/>
                    </a:cxn>
                    <a:cxn ang="0">
                      <a:pos x="32" y="6"/>
                    </a:cxn>
                    <a:cxn ang="0">
                      <a:pos x="36" y="30"/>
                    </a:cxn>
                    <a:cxn ang="0">
                      <a:pos x="24" y="18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39" name="Freeform 59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/>
                  <a:ahLst/>
                  <a:cxnLst>
                    <a:cxn ang="0">
                      <a:pos x="473" y="464"/>
                    </a:cxn>
                    <a:cxn ang="0">
                      <a:pos x="393" y="452"/>
                    </a:cxn>
                    <a:cxn ang="0">
                      <a:pos x="325" y="412"/>
                    </a:cxn>
                    <a:cxn ang="0">
                      <a:pos x="265" y="400"/>
                    </a:cxn>
                    <a:cxn ang="0">
                      <a:pos x="237" y="416"/>
                    </a:cxn>
                    <a:cxn ang="0">
                      <a:pos x="261" y="428"/>
                    </a:cxn>
                    <a:cxn ang="0">
                      <a:pos x="293" y="468"/>
                    </a:cxn>
                    <a:cxn ang="0">
                      <a:pos x="321" y="476"/>
                    </a:cxn>
                    <a:cxn ang="0">
                      <a:pos x="333" y="536"/>
                    </a:cxn>
                    <a:cxn ang="0">
                      <a:pos x="313" y="552"/>
                    </a:cxn>
                    <a:cxn ang="0">
                      <a:pos x="261" y="616"/>
                    </a:cxn>
                    <a:cxn ang="0">
                      <a:pos x="225" y="628"/>
                    </a:cxn>
                    <a:cxn ang="0">
                      <a:pos x="97" y="696"/>
                    </a:cxn>
                    <a:cxn ang="0">
                      <a:pos x="77" y="616"/>
                    </a:cxn>
                    <a:cxn ang="0">
                      <a:pos x="45" y="524"/>
                    </a:cxn>
                    <a:cxn ang="0">
                      <a:pos x="33" y="448"/>
                    </a:cxn>
                    <a:cxn ang="0">
                      <a:pos x="53" y="344"/>
                    </a:cxn>
                    <a:cxn ang="0">
                      <a:pos x="17" y="392"/>
                    </a:cxn>
                    <a:cxn ang="0">
                      <a:pos x="81" y="280"/>
                    </a:cxn>
                    <a:cxn ang="0">
                      <a:pos x="113" y="204"/>
                    </a:cxn>
                    <a:cxn ang="0">
                      <a:pos x="37" y="204"/>
                    </a:cxn>
                    <a:cxn ang="0">
                      <a:pos x="1" y="196"/>
                    </a:cxn>
                    <a:cxn ang="0">
                      <a:pos x="25" y="140"/>
                    </a:cxn>
                    <a:cxn ang="0">
                      <a:pos x="97" y="112"/>
                    </a:cxn>
                    <a:cxn ang="0">
                      <a:pos x="221" y="124"/>
                    </a:cxn>
                    <a:cxn ang="0">
                      <a:pos x="229" y="64"/>
                    </a:cxn>
                    <a:cxn ang="0">
                      <a:pos x="261" y="0"/>
                    </a:cxn>
                    <a:cxn ang="0">
                      <a:pos x="357" y="44"/>
                    </a:cxn>
                    <a:cxn ang="0">
                      <a:pos x="329" y="88"/>
                    </a:cxn>
                    <a:cxn ang="0">
                      <a:pos x="301" y="176"/>
                    </a:cxn>
                    <a:cxn ang="0">
                      <a:pos x="361" y="192"/>
                    </a:cxn>
                    <a:cxn ang="0">
                      <a:pos x="373" y="136"/>
                    </a:cxn>
                    <a:cxn ang="0">
                      <a:pos x="417" y="92"/>
                    </a:cxn>
                    <a:cxn ang="0">
                      <a:pos x="497" y="88"/>
                    </a:cxn>
                    <a:cxn ang="0">
                      <a:pos x="529" y="52"/>
                    </a:cxn>
                    <a:cxn ang="0">
                      <a:pos x="541" y="460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40" name="Freeform 60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/>
                  <a:ahLst/>
                  <a:cxnLst>
                    <a:cxn ang="0">
                      <a:pos x="825" y="0"/>
                    </a:cxn>
                    <a:cxn ang="0">
                      <a:pos x="143" y="29"/>
                    </a:cxn>
                    <a:cxn ang="0">
                      <a:pos x="91" y="42"/>
                    </a:cxn>
                    <a:cxn ang="0">
                      <a:pos x="62" y="42"/>
                    </a:cxn>
                    <a:cxn ang="0">
                      <a:pos x="22" y="77"/>
                    </a:cxn>
                    <a:cxn ang="0">
                      <a:pos x="0" y="105"/>
                    </a:cxn>
                    <a:cxn ang="0">
                      <a:pos x="59" y="115"/>
                    </a:cxn>
                    <a:cxn ang="0">
                      <a:pos x="97" y="96"/>
                    </a:cxn>
                    <a:cxn ang="0">
                      <a:pos x="108" y="84"/>
                    </a:cxn>
                    <a:cxn ang="0">
                      <a:pos x="167" y="52"/>
                    </a:cxn>
                    <a:cxn ang="0">
                      <a:pos x="215" y="46"/>
                    </a:cxn>
                    <a:cxn ang="0">
                      <a:pos x="237" y="94"/>
                    </a:cxn>
                    <a:cxn ang="0">
                      <a:pos x="188" y="109"/>
                    </a:cxn>
                    <a:cxn ang="0">
                      <a:pos x="231" y="113"/>
                    </a:cxn>
                    <a:cxn ang="0">
                      <a:pos x="250" y="90"/>
                    </a:cxn>
                    <a:cxn ang="0">
                      <a:pos x="266" y="92"/>
                    </a:cxn>
                    <a:cxn ang="0">
                      <a:pos x="253" y="54"/>
                    </a:cxn>
                    <a:cxn ang="0">
                      <a:pos x="266" y="44"/>
                    </a:cxn>
                    <a:cxn ang="0">
                      <a:pos x="277" y="88"/>
                    </a:cxn>
                    <a:cxn ang="0">
                      <a:pos x="266" y="113"/>
                    </a:cxn>
                    <a:cxn ang="0">
                      <a:pos x="296" y="130"/>
                    </a:cxn>
                    <a:cxn ang="0">
                      <a:pos x="299" y="92"/>
                    </a:cxn>
                    <a:cxn ang="0">
                      <a:pos x="331" y="103"/>
                    </a:cxn>
                    <a:cxn ang="0">
                      <a:pos x="382" y="73"/>
                    </a:cxn>
                    <a:cxn ang="0">
                      <a:pos x="409" y="50"/>
                    </a:cxn>
                    <a:cxn ang="0">
                      <a:pos x="439" y="56"/>
                    </a:cxn>
                    <a:cxn ang="0">
                      <a:pos x="455" y="50"/>
                    </a:cxn>
                    <a:cxn ang="0">
                      <a:pos x="431" y="44"/>
                    </a:cxn>
                    <a:cxn ang="0">
                      <a:pos x="474" y="35"/>
                    </a:cxn>
                    <a:cxn ang="0">
                      <a:pos x="544" y="54"/>
                    </a:cxn>
                    <a:cxn ang="0">
                      <a:pos x="581" y="42"/>
                    </a:cxn>
                    <a:cxn ang="0">
                      <a:pos x="584" y="63"/>
                    </a:cxn>
                    <a:cxn ang="0">
                      <a:pos x="568" y="101"/>
                    </a:cxn>
                    <a:cxn ang="0">
                      <a:pos x="611" y="88"/>
                    </a:cxn>
                    <a:cxn ang="0">
                      <a:pos x="624" y="80"/>
                    </a:cxn>
                    <a:cxn ang="0">
                      <a:pos x="648" y="61"/>
                    </a:cxn>
                    <a:cxn ang="0">
                      <a:pos x="794" y="84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41" name="Freeform 61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/>
                  <a:ahLst/>
                  <a:cxnLst>
                    <a:cxn ang="0">
                      <a:pos x="3" y="28"/>
                    </a:cxn>
                    <a:cxn ang="0">
                      <a:pos x="31" y="0"/>
                    </a:cxn>
                    <a:cxn ang="0">
                      <a:pos x="19" y="24"/>
                    </a:cxn>
                    <a:cxn ang="0">
                      <a:pos x="3" y="28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42" name="Freeform 62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/>
                  <a:ahLst/>
                  <a:cxnLst>
                    <a:cxn ang="0">
                      <a:pos x="6" y="32"/>
                    </a:cxn>
                    <a:cxn ang="0">
                      <a:pos x="22" y="0"/>
                    </a:cxn>
                    <a:cxn ang="0">
                      <a:pos x="38" y="4"/>
                    </a:cxn>
                    <a:cxn ang="0">
                      <a:pos x="6" y="32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43" name="Freeform 63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/>
                  <a:ahLst/>
                  <a:cxnLst>
                    <a:cxn ang="0">
                      <a:pos x="37" y="18"/>
                    </a:cxn>
                    <a:cxn ang="0">
                      <a:pos x="25" y="2"/>
                    </a:cxn>
                    <a:cxn ang="0">
                      <a:pos x="37" y="18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44" name="Freeform 64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/>
                  <a:ahLst/>
                  <a:cxnLst>
                    <a:cxn ang="0">
                      <a:pos x="0" y="21"/>
                    </a:cxn>
                    <a:cxn ang="0">
                      <a:pos x="12" y="9"/>
                    </a:cxn>
                    <a:cxn ang="0">
                      <a:pos x="0" y="21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45" name="Freeform 65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/>
                  <a:ahLst/>
                  <a:cxnLst>
                    <a:cxn ang="0">
                      <a:pos x="7" y="22"/>
                    </a:cxn>
                    <a:cxn ang="0">
                      <a:pos x="31" y="10"/>
                    </a:cxn>
                    <a:cxn ang="0">
                      <a:pos x="7" y="22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6239" name="Group 159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46190" name="Line 110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92" name="Line 112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93" name="Line 113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94" name="Line 114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95" name="Line 115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96" name="Line 116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97" name="Line 117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98" name="Line 118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99" name="Line 119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200" name="Line 120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201" name="Line 121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6240" name="Group 160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46212" name="Line 132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213" name="Line 133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214" name="Line 134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215" name="Line 135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225" name="Line 145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226" name="Line 146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227" name="Line 147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228" name="Line 148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229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230" name="Line 150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231" name="Line 151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232" name="Line 152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233" name="Line 153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234" name="Line 154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235" name="Line 155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pic>
          <p:nvPicPr>
            <p:cNvPr id="46238" name="Picture 158" descr="C:\My Documents\bits\earth.GIF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</p:spPr>
        </p:pic>
      </p:grpSp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1828800"/>
            <a:ext cx="6934200" cy="2362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4572000"/>
            <a:ext cx="6934200" cy="12954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5334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2004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B31BB4F-F10F-4C66-93E3-902B713DE6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4B9F89-9661-4EED-8655-EE9A29297A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05563" y="930275"/>
            <a:ext cx="2052637" cy="53324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6063" y="930275"/>
            <a:ext cx="6007100" cy="53324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073E1D-7CA3-46C5-813B-5539F53F91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063" y="930275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2147888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A8E6440-8BFE-47AD-8A9C-03B0DC9DCE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4AF841-2A61-44DC-8921-829F1852A1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54BAF2-0645-4C5F-BF09-F44C8F35CD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4788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4788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D5F24B-6A86-494A-BE6D-A725F879F7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A3C7D-379A-408C-AB58-707FCAAB73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575982-774D-4F0E-B7FB-C03D52CC4B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DFBB9B-8A80-4039-84FF-A8057ECB82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DC9A85-5E76-46F2-95D2-F4210B1EE8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94B254-588C-4686-AB65-B64D8F8489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6063" y="93027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147888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F3F3137-31F0-4180-AECF-80CB0E06084C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2691" name="Group 163"/>
          <p:cNvGrpSpPr>
            <a:grpSpLocks/>
          </p:cNvGrpSpPr>
          <p:nvPr/>
        </p:nvGrpSpPr>
        <p:grpSpPr bwMode="auto">
          <a:xfrm>
            <a:off x="261938" y="87313"/>
            <a:ext cx="8488362" cy="831850"/>
            <a:chOff x="165" y="55"/>
            <a:chExt cx="5347" cy="524"/>
          </a:xfrm>
        </p:grpSpPr>
        <p:grpSp>
          <p:nvGrpSpPr>
            <p:cNvPr id="22690" name="Group 162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22536" name="Freeform 8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/>
                <a:ahLst/>
                <a:cxnLst>
                  <a:cxn ang="0">
                    <a:pos x="4848" y="48"/>
                  </a:cxn>
                  <a:cxn ang="0">
                    <a:pos x="4848" y="432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4848" y="0"/>
                  </a:cxn>
                  <a:cxn ang="0">
                    <a:pos x="4848" y="48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2537" name="Group 9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22538" name="Group 10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22539" name="Freeform 11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/>
                    <a:ahLst/>
                    <a:cxnLst>
                      <a:cxn ang="0">
                        <a:pos x="5" y="11"/>
                      </a:cxn>
                      <a:cxn ang="0">
                        <a:pos x="15" y="5"/>
                      </a:cxn>
                      <a:cxn ang="0">
                        <a:pos x="13" y="17"/>
                      </a:cxn>
                      <a:cxn ang="0">
                        <a:pos x="5" y="11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40" name="Freeform 12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/>
                    <a:ahLst/>
                    <a:cxnLst>
                      <a:cxn ang="0">
                        <a:pos x="3" y="13"/>
                      </a:cxn>
                      <a:cxn ang="0">
                        <a:pos x="11" y="3"/>
                      </a:cxn>
                      <a:cxn ang="0">
                        <a:pos x="7" y="19"/>
                      </a:cxn>
                      <a:cxn ang="0">
                        <a:pos x="3" y="13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41" name="Freeform 13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/>
                    <a:ahLst/>
                    <a:cxnLst>
                      <a:cxn ang="0">
                        <a:pos x="16" y="33"/>
                      </a:cxn>
                      <a:cxn ang="0">
                        <a:pos x="8" y="21"/>
                      </a:cxn>
                      <a:cxn ang="0">
                        <a:pos x="0" y="9"/>
                      </a:cxn>
                      <a:cxn ang="0">
                        <a:pos x="16" y="3"/>
                      </a:cxn>
                      <a:cxn ang="0">
                        <a:pos x="30" y="23"/>
                      </a:cxn>
                      <a:cxn ang="0">
                        <a:pos x="28" y="31"/>
                      </a:cxn>
                      <a:cxn ang="0">
                        <a:pos x="16" y="3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42" name="Freeform 14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/>
                    <a:ahLst/>
                    <a:cxnLst>
                      <a:cxn ang="0">
                        <a:pos x="15" y="16"/>
                      </a:cxn>
                      <a:cxn ang="0">
                        <a:pos x="3" y="8"/>
                      </a:cxn>
                      <a:cxn ang="0">
                        <a:pos x="15" y="0"/>
                      </a:cxn>
                      <a:cxn ang="0">
                        <a:pos x="15" y="16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43" name="Freeform 15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/>
                    <a:ahLst/>
                    <a:cxnLst>
                      <a:cxn ang="0">
                        <a:pos x="14" y="24"/>
                      </a:cxn>
                      <a:cxn ang="0">
                        <a:pos x="30" y="4"/>
                      </a:cxn>
                      <a:cxn ang="0">
                        <a:pos x="42" y="0"/>
                      </a:cxn>
                      <a:cxn ang="0">
                        <a:pos x="58" y="12"/>
                      </a:cxn>
                      <a:cxn ang="0">
                        <a:pos x="32" y="26"/>
                      </a:cxn>
                      <a:cxn ang="0">
                        <a:pos x="12" y="46"/>
                      </a:cxn>
                      <a:cxn ang="0">
                        <a:pos x="8" y="20"/>
                      </a:cxn>
                      <a:cxn ang="0">
                        <a:pos x="12" y="14"/>
                      </a:cxn>
                      <a:cxn ang="0">
                        <a:pos x="14" y="24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44" name="Freeform 16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/>
                    <a:ahLst/>
                    <a:cxnLst>
                      <a:cxn ang="0">
                        <a:pos x="0" y="31"/>
                      </a:cxn>
                      <a:cxn ang="0">
                        <a:pos x="18" y="25"/>
                      </a:cxn>
                      <a:cxn ang="0">
                        <a:pos x="52" y="1"/>
                      </a:cxn>
                      <a:cxn ang="0">
                        <a:pos x="64" y="3"/>
                      </a:cxn>
                      <a:cxn ang="0">
                        <a:pos x="50" y="19"/>
                      </a:cxn>
                      <a:cxn ang="0">
                        <a:pos x="28" y="33"/>
                      </a:cxn>
                      <a:cxn ang="0">
                        <a:pos x="22" y="47"/>
                      </a:cxn>
                      <a:cxn ang="0">
                        <a:pos x="16" y="45"/>
                      </a:cxn>
                      <a:cxn ang="0">
                        <a:pos x="12" y="39"/>
                      </a:cxn>
                      <a:cxn ang="0">
                        <a:pos x="0" y="35"/>
                      </a:cxn>
                      <a:cxn ang="0">
                        <a:pos x="0" y="3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45" name="Freeform 17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/>
                    <a:ahLst/>
                    <a:cxnLst>
                      <a:cxn ang="0">
                        <a:pos x="10" y="4"/>
                      </a:cxn>
                      <a:cxn ang="0">
                        <a:pos x="36" y="18"/>
                      </a:cxn>
                      <a:cxn ang="0">
                        <a:pos x="46" y="30"/>
                      </a:cxn>
                      <a:cxn ang="0">
                        <a:pos x="76" y="52"/>
                      </a:cxn>
                      <a:cxn ang="0">
                        <a:pos x="92" y="66"/>
                      </a:cxn>
                      <a:cxn ang="0">
                        <a:pos x="122" y="98"/>
                      </a:cxn>
                      <a:cxn ang="0">
                        <a:pos x="136" y="128"/>
                      </a:cxn>
                      <a:cxn ang="0">
                        <a:pos x="148" y="132"/>
                      </a:cxn>
                      <a:cxn ang="0">
                        <a:pos x="154" y="150"/>
                      </a:cxn>
                      <a:cxn ang="0">
                        <a:pos x="176" y="152"/>
                      </a:cxn>
                      <a:cxn ang="0">
                        <a:pos x="170" y="196"/>
                      </a:cxn>
                      <a:cxn ang="0">
                        <a:pos x="180" y="224"/>
                      </a:cxn>
                      <a:cxn ang="0">
                        <a:pos x="198" y="232"/>
                      </a:cxn>
                      <a:cxn ang="0">
                        <a:pos x="216" y="234"/>
                      </a:cxn>
                      <a:cxn ang="0">
                        <a:pos x="236" y="242"/>
                      </a:cxn>
                      <a:cxn ang="0">
                        <a:pos x="254" y="236"/>
                      </a:cxn>
                      <a:cxn ang="0">
                        <a:pos x="272" y="248"/>
                      </a:cxn>
                      <a:cxn ang="0">
                        <a:pos x="296" y="256"/>
                      </a:cxn>
                      <a:cxn ang="0">
                        <a:pos x="314" y="264"/>
                      </a:cxn>
                      <a:cxn ang="0">
                        <a:pos x="352" y="266"/>
                      </a:cxn>
                      <a:cxn ang="0">
                        <a:pos x="342" y="274"/>
                      </a:cxn>
                      <a:cxn ang="0">
                        <a:pos x="322" y="272"/>
                      </a:cxn>
                      <a:cxn ang="0">
                        <a:pos x="300" y="270"/>
                      </a:cxn>
                      <a:cxn ang="0">
                        <a:pos x="288" y="266"/>
                      </a:cxn>
                      <a:cxn ang="0">
                        <a:pos x="252" y="264"/>
                      </a:cxn>
                      <a:cxn ang="0">
                        <a:pos x="234" y="260"/>
                      </a:cxn>
                      <a:cxn ang="0">
                        <a:pos x="172" y="242"/>
                      </a:cxn>
                      <a:cxn ang="0">
                        <a:pos x="160" y="216"/>
                      </a:cxn>
                      <a:cxn ang="0">
                        <a:pos x="126" y="200"/>
                      </a:cxn>
                      <a:cxn ang="0">
                        <a:pos x="108" y="186"/>
                      </a:cxn>
                      <a:cxn ang="0">
                        <a:pos x="94" y="158"/>
                      </a:cxn>
                      <a:cxn ang="0">
                        <a:pos x="68" y="108"/>
                      </a:cxn>
                      <a:cxn ang="0">
                        <a:pos x="64" y="102"/>
                      </a:cxn>
                      <a:cxn ang="0">
                        <a:pos x="58" y="100"/>
                      </a:cxn>
                      <a:cxn ang="0">
                        <a:pos x="54" y="88"/>
                      </a:cxn>
                      <a:cxn ang="0">
                        <a:pos x="38" y="58"/>
                      </a:cxn>
                      <a:cxn ang="0">
                        <a:pos x="20" y="40"/>
                      </a:cxn>
                      <a:cxn ang="0">
                        <a:pos x="4" y="22"/>
                      </a:cxn>
                      <a:cxn ang="0">
                        <a:pos x="10" y="2"/>
                      </a:cxn>
                      <a:cxn ang="0">
                        <a:pos x="10" y="4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46" name="Freeform 18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/>
                    <a:ahLst/>
                    <a:cxnLst>
                      <a:cxn ang="0">
                        <a:pos x="54" y="66"/>
                      </a:cxn>
                      <a:cxn ang="0">
                        <a:pos x="66" y="58"/>
                      </a:cxn>
                      <a:cxn ang="0">
                        <a:pos x="68" y="52"/>
                      </a:cxn>
                      <a:cxn ang="0">
                        <a:pos x="80" y="44"/>
                      </a:cxn>
                      <a:cxn ang="0">
                        <a:pos x="106" y="22"/>
                      </a:cxn>
                      <a:cxn ang="0">
                        <a:pos x="112" y="4"/>
                      </a:cxn>
                      <a:cxn ang="0">
                        <a:pos x="124" y="0"/>
                      </a:cxn>
                      <a:cxn ang="0">
                        <a:pos x="150" y="28"/>
                      </a:cxn>
                      <a:cxn ang="0">
                        <a:pos x="146" y="44"/>
                      </a:cxn>
                      <a:cxn ang="0">
                        <a:pos x="126" y="64"/>
                      </a:cxn>
                      <a:cxn ang="0">
                        <a:pos x="132" y="94"/>
                      </a:cxn>
                      <a:cxn ang="0">
                        <a:pos x="142" y="110"/>
                      </a:cxn>
                      <a:cxn ang="0">
                        <a:pos x="146" y="128"/>
                      </a:cxn>
                      <a:cxn ang="0">
                        <a:pos x="128" y="128"/>
                      </a:cxn>
                      <a:cxn ang="0">
                        <a:pos x="116" y="146"/>
                      </a:cxn>
                      <a:cxn ang="0">
                        <a:pos x="104" y="156"/>
                      </a:cxn>
                      <a:cxn ang="0">
                        <a:pos x="100" y="198"/>
                      </a:cxn>
                      <a:cxn ang="0">
                        <a:pos x="88" y="202"/>
                      </a:cxn>
                      <a:cxn ang="0">
                        <a:pos x="82" y="206"/>
                      </a:cxn>
                      <a:cxn ang="0">
                        <a:pos x="76" y="202"/>
                      </a:cxn>
                      <a:cxn ang="0">
                        <a:pos x="72" y="190"/>
                      </a:cxn>
                      <a:cxn ang="0">
                        <a:pos x="60" y="186"/>
                      </a:cxn>
                      <a:cxn ang="0">
                        <a:pos x="42" y="194"/>
                      </a:cxn>
                      <a:cxn ang="0">
                        <a:pos x="28" y="186"/>
                      </a:cxn>
                      <a:cxn ang="0">
                        <a:pos x="10" y="148"/>
                      </a:cxn>
                      <a:cxn ang="0">
                        <a:pos x="4" y="130"/>
                      </a:cxn>
                      <a:cxn ang="0">
                        <a:pos x="0" y="118"/>
                      </a:cxn>
                      <a:cxn ang="0">
                        <a:pos x="20" y="96"/>
                      </a:cxn>
                      <a:cxn ang="0">
                        <a:pos x="32" y="104"/>
                      </a:cxn>
                      <a:cxn ang="0">
                        <a:pos x="34" y="80"/>
                      </a:cxn>
                      <a:cxn ang="0">
                        <a:pos x="52" y="70"/>
                      </a:cxn>
                      <a:cxn ang="0">
                        <a:pos x="54" y="66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47" name="Freeform 19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/>
                    <a:ahLst/>
                    <a:cxnLst>
                      <a:cxn ang="0">
                        <a:pos x="4" y="32"/>
                      </a:cxn>
                      <a:cxn ang="0">
                        <a:pos x="18" y="10"/>
                      </a:cxn>
                      <a:cxn ang="0">
                        <a:pos x="46" y="20"/>
                      </a:cxn>
                      <a:cxn ang="0">
                        <a:pos x="72" y="14"/>
                      </a:cxn>
                      <a:cxn ang="0">
                        <a:pos x="90" y="0"/>
                      </a:cxn>
                      <a:cxn ang="0">
                        <a:pos x="76" y="26"/>
                      </a:cxn>
                      <a:cxn ang="0">
                        <a:pos x="60" y="38"/>
                      </a:cxn>
                      <a:cxn ang="0">
                        <a:pos x="42" y="32"/>
                      </a:cxn>
                      <a:cxn ang="0">
                        <a:pos x="14" y="30"/>
                      </a:cxn>
                      <a:cxn ang="0">
                        <a:pos x="4" y="32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48" name="Freeform 20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/>
                    <a:ahLst/>
                    <a:cxnLst>
                      <a:cxn ang="0">
                        <a:pos x="8" y="18"/>
                      </a:cxn>
                      <a:cxn ang="0">
                        <a:pos x="18" y="0"/>
                      </a:cxn>
                      <a:cxn ang="0">
                        <a:pos x="34" y="18"/>
                      </a:cxn>
                      <a:cxn ang="0">
                        <a:pos x="62" y="4"/>
                      </a:cxn>
                      <a:cxn ang="0">
                        <a:pos x="46" y="34"/>
                      </a:cxn>
                      <a:cxn ang="0">
                        <a:pos x="54" y="48"/>
                      </a:cxn>
                      <a:cxn ang="0">
                        <a:pos x="58" y="60"/>
                      </a:cxn>
                      <a:cxn ang="0">
                        <a:pos x="46" y="74"/>
                      </a:cxn>
                      <a:cxn ang="0">
                        <a:pos x="34" y="60"/>
                      </a:cxn>
                      <a:cxn ang="0">
                        <a:pos x="22" y="48"/>
                      </a:cxn>
                      <a:cxn ang="0">
                        <a:pos x="28" y="68"/>
                      </a:cxn>
                      <a:cxn ang="0">
                        <a:pos x="30" y="74"/>
                      </a:cxn>
                      <a:cxn ang="0">
                        <a:pos x="20" y="104"/>
                      </a:cxn>
                      <a:cxn ang="0">
                        <a:pos x="12" y="102"/>
                      </a:cxn>
                      <a:cxn ang="0">
                        <a:pos x="8" y="90"/>
                      </a:cxn>
                      <a:cxn ang="0">
                        <a:pos x="0" y="54"/>
                      </a:cxn>
                      <a:cxn ang="0">
                        <a:pos x="2" y="30"/>
                      </a:cxn>
                      <a:cxn ang="0">
                        <a:pos x="8" y="18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49" name="Freeform 21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13" y="0"/>
                      </a:cxn>
                      <a:cxn ang="0">
                        <a:pos x="15" y="28"/>
                      </a:cxn>
                      <a:cxn ang="0">
                        <a:pos x="37" y="38"/>
                      </a:cxn>
                      <a:cxn ang="0">
                        <a:pos x="19" y="44"/>
                      </a:cxn>
                      <a:cxn ang="0">
                        <a:pos x="5" y="58"/>
                      </a:cxn>
                      <a:cxn ang="0">
                        <a:pos x="1" y="3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50" name="Freeform 22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29" y="0"/>
                      </a:cxn>
                      <a:cxn ang="0">
                        <a:pos x="49" y="16"/>
                      </a:cxn>
                      <a:cxn ang="0">
                        <a:pos x="35" y="14"/>
                      </a:cxn>
                      <a:cxn ang="0">
                        <a:pos x="3" y="16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51" name="Freeform 23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/>
                    <a:ahLst/>
                    <a:cxnLst>
                      <a:cxn ang="0">
                        <a:pos x="21" y="38"/>
                      </a:cxn>
                      <a:cxn ang="0">
                        <a:pos x="15" y="26"/>
                      </a:cxn>
                      <a:cxn ang="0">
                        <a:pos x="3" y="22"/>
                      </a:cxn>
                      <a:cxn ang="0">
                        <a:pos x="13" y="8"/>
                      </a:cxn>
                      <a:cxn ang="0">
                        <a:pos x="25" y="0"/>
                      </a:cxn>
                      <a:cxn ang="0">
                        <a:pos x="49" y="10"/>
                      </a:cxn>
                      <a:cxn ang="0">
                        <a:pos x="53" y="20"/>
                      </a:cxn>
                      <a:cxn ang="0">
                        <a:pos x="61" y="32"/>
                      </a:cxn>
                      <a:cxn ang="0">
                        <a:pos x="41" y="38"/>
                      </a:cxn>
                      <a:cxn ang="0">
                        <a:pos x="23" y="44"/>
                      </a:cxn>
                      <a:cxn ang="0">
                        <a:pos x="21" y="38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52" name="Freeform 24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/>
                    <a:ahLst/>
                    <a:cxnLst>
                      <a:cxn ang="0">
                        <a:pos x="46" y="28"/>
                      </a:cxn>
                      <a:cxn ang="0">
                        <a:pos x="36" y="14"/>
                      </a:cxn>
                      <a:cxn ang="0">
                        <a:pos x="26" y="30"/>
                      </a:cxn>
                      <a:cxn ang="0">
                        <a:pos x="0" y="24"/>
                      </a:cxn>
                      <a:cxn ang="0">
                        <a:pos x="10" y="42"/>
                      </a:cxn>
                      <a:cxn ang="0">
                        <a:pos x="16" y="62"/>
                      </a:cxn>
                      <a:cxn ang="0">
                        <a:pos x="24" y="48"/>
                      </a:cxn>
                      <a:cxn ang="0">
                        <a:pos x="30" y="44"/>
                      </a:cxn>
                      <a:cxn ang="0">
                        <a:pos x="48" y="56"/>
                      </a:cxn>
                      <a:cxn ang="0">
                        <a:pos x="70" y="62"/>
                      </a:cxn>
                      <a:cxn ang="0">
                        <a:pos x="88" y="72"/>
                      </a:cxn>
                      <a:cxn ang="0">
                        <a:pos x="106" y="102"/>
                      </a:cxn>
                      <a:cxn ang="0">
                        <a:pos x="104" y="122"/>
                      </a:cxn>
                      <a:cxn ang="0">
                        <a:pos x="98" y="134"/>
                      </a:cxn>
                      <a:cxn ang="0">
                        <a:pos x="122" y="128"/>
                      </a:cxn>
                      <a:cxn ang="0">
                        <a:pos x="140" y="140"/>
                      </a:cxn>
                      <a:cxn ang="0">
                        <a:pos x="168" y="148"/>
                      </a:cxn>
                      <a:cxn ang="0">
                        <a:pos x="174" y="146"/>
                      </a:cxn>
                      <a:cxn ang="0">
                        <a:pos x="168" y="134"/>
                      </a:cxn>
                      <a:cxn ang="0">
                        <a:pos x="178" y="136"/>
                      </a:cxn>
                      <a:cxn ang="0">
                        <a:pos x="186" y="118"/>
                      </a:cxn>
                      <a:cxn ang="0">
                        <a:pos x="202" y="122"/>
                      </a:cxn>
                      <a:cxn ang="0">
                        <a:pos x="214" y="130"/>
                      </a:cxn>
                      <a:cxn ang="0">
                        <a:pos x="244" y="168"/>
                      </a:cxn>
                      <a:cxn ang="0">
                        <a:pos x="262" y="178"/>
                      </a:cxn>
                      <a:cxn ang="0">
                        <a:pos x="284" y="170"/>
                      </a:cxn>
                      <a:cxn ang="0">
                        <a:pos x="268" y="160"/>
                      </a:cxn>
                      <a:cxn ang="0">
                        <a:pos x="256" y="138"/>
                      </a:cxn>
                      <a:cxn ang="0">
                        <a:pos x="250" y="132"/>
                      </a:cxn>
                      <a:cxn ang="0">
                        <a:pos x="248" y="122"/>
                      </a:cxn>
                      <a:cxn ang="0">
                        <a:pos x="236" y="116"/>
                      </a:cxn>
                      <a:cxn ang="0">
                        <a:pos x="240" y="96"/>
                      </a:cxn>
                      <a:cxn ang="0">
                        <a:pos x="220" y="86"/>
                      </a:cxn>
                      <a:cxn ang="0">
                        <a:pos x="210" y="70"/>
                      </a:cxn>
                      <a:cxn ang="0">
                        <a:pos x="190" y="54"/>
                      </a:cxn>
                      <a:cxn ang="0">
                        <a:pos x="168" y="38"/>
                      </a:cxn>
                      <a:cxn ang="0">
                        <a:pos x="156" y="34"/>
                      </a:cxn>
                      <a:cxn ang="0">
                        <a:pos x="120" y="16"/>
                      </a:cxn>
                      <a:cxn ang="0">
                        <a:pos x="102" y="4"/>
                      </a:cxn>
                      <a:cxn ang="0">
                        <a:pos x="96" y="0"/>
                      </a:cxn>
                      <a:cxn ang="0">
                        <a:pos x="70" y="10"/>
                      </a:cxn>
                      <a:cxn ang="0">
                        <a:pos x="56" y="32"/>
                      </a:cxn>
                      <a:cxn ang="0">
                        <a:pos x="46" y="28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53" name="Freeform 25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/>
                    <a:ahLst/>
                    <a:cxnLst>
                      <a:cxn ang="0">
                        <a:pos x="1" y="58"/>
                      </a:cxn>
                      <a:cxn ang="0">
                        <a:pos x="27" y="60"/>
                      </a:cxn>
                      <a:cxn ang="0">
                        <a:pos x="45" y="48"/>
                      </a:cxn>
                      <a:cxn ang="0">
                        <a:pos x="57" y="30"/>
                      </a:cxn>
                      <a:cxn ang="0">
                        <a:pos x="43" y="14"/>
                      </a:cxn>
                      <a:cxn ang="0">
                        <a:pos x="43" y="4"/>
                      </a:cxn>
                      <a:cxn ang="0">
                        <a:pos x="71" y="26"/>
                      </a:cxn>
                      <a:cxn ang="0">
                        <a:pos x="67" y="54"/>
                      </a:cxn>
                      <a:cxn ang="0">
                        <a:pos x="33" y="78"/>
                      </a:cxn>
                      <a:cxn ang="0">
                        <a:pos x="9" y="66"/>
                      </a:cxn>
                      <a:cxn ang="0">
                        <a:pos x="3" y="62"/>
                      </a:cxn>
                      <a:cxn ang="0">
                        <a:pos x="1" y="58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54" name="Freeform 26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/>
                    <a:ahLst/>
                    <a:cxnLst>
                      <a:cxn ang="0">
                        <a:pos x="3" y="4"/>
                      </a:cxn>
                      <a:cxn ang="0">
                        <a:pos x="3" y="14"/>
                      </a:cxn>
                      <a:cxn ang="0">
                        <a:pos x="3" y="4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55" name="Freeform 27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/>
                    <a:ahLst/>
                    <a:cxnLst>
                      <a:cxn ang="0">
                        <a:pos x="8" y="14"/>
                      </a:cxn>
                      <a:cxn ang="0">
                        <a:pos x="14" y="0"/>
                      </a:cxn>
                      <a:cxn ang="0">
                        <a:pos x="14" y="22"/>
                      </a:cxn>
                      <a:cxn ang="0">
                        <a:pos x="8" y="14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56" name="Freeform 28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7" y="2"/>
                      </a:cxn>
                      <a:cxn ang="0">
                        <a:pos x="9" y="12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57" name="Freeform 29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5" y="2"/>
                      </a:cxn>
                      <a:cxn ang="0">
                        <a:pos x="15" y="14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58" name="Freeform 30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/>
                    <a:ahLst/>
                    <a:cxnLst>
                      <a:cxn ang="0">
                        <a:pos x="0" y="50"/>
                      </a:cxn>
                      <a:cxn ang="0">
                        <a:pos x="14" y="24"/>
                      </a:cxn>
                      <a:cxn ang="0">
                        <a:pos x="26" y="20"/>
                      </a:cxn>
                      <a:cxn ang="0">
                        <a:pos x="48" y="18"/>
                      </a:cxn>
                      <a:cxn ang="0">
                        <a:pos x="58" y="0"/>
                      </a:cxn>
                      <a:cxn ang="0">
                        <a:pos x="80" y="40"/>
                      </a:cxn>
                      <a:cxn ang="0">
                        <a:pos x="70" y="56"/>
                      </a:cxn>
                      <a:cxn ang="0">
                        <a:pos x="54" y="62"/>
                      </a:cxn>
                      <a:cxn ang="0">
                        <a:pos x="48" y="80"/>
                      </a:cxn>
                      <a:cxn ang="0">
                        <a:pos x="32" y="68"/>
                      </a:cxn>
                      <a:cxn ang="0">
                        <a:pos x="38" y="52"/>
                      </a:cxn>
                      <a:cxn ang="0">
                        <a:pos x="30" y="28"/>
                      </a:cxn>
                      <a:cxn ang="0">
                        <a:pos x="20" y="48"/>
                      </a:cxn>
                      <a:cxn ang="0">
                        <a:pos x="8" y="56"/>
                      </a:cxn>
                      <a:cxn ang="0">
                        <a:pos x="0" y="50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59" name="Freeform 31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/>
                    <a:ahLst/>
                    <a:cxnLst>
                      <a:cxn ang="0">
                        <a:pos x="14" y="96"/>
                      </a:cxn>
                      <a:cxn ang="0">
                        <a:pos x="26" y="128"/>
                      </a:cxn>
                      <a:cxn ang="0">
                        <a:pos x="32" y="108"/>
                      </a:cxn>
                      <a:cxn ang="0">
                        <a:pos x="52" y="100"/>
                      </a:cxn>
                      <a:cxn ang="0">
                        <a:pos x="46" y="124"/>
                      </a:cxn>
                      <a:cxn ang="0">
                        <a:pos x="66" y="126"/>
                      </a:cxn>
                      <a:cxn ang="0">
                        <a:pos x="76" y="142"/>
                      </a:cxn>
                      <a:cxn ang="0">
                        <a:pos x="58" y="148"/>
                      </a:cxn>
                      <a:cxn ang="0">
                        <a:pos x="74" y="174"/>
                      </a:cxn>
                      <a:cxn ang="0">
                        <a:pos x="84" y="154"/>
                      </a:cxn>
                      <a:cxn ang="0">
                        <a:pos x="82" y="112"/>
                      </a:cxn>
                      <a:cxn ang="0">
                        <a:pos x="60" y="106"/>
                      </a:cxn>
                      <a:cxn ang="0">
                        <a:pos x="50" y="82"/>
                      </a:cxn>
                      <a:cxn ang="0">
                        <a:pos x="34" y="82"/>
                      </a:cxn>
                      <a:cxn ang="0">
                        <a:pos x="30" y="70"/>
                      </a:cxn>
                      <a:cxn ang="0">
                        <a:pos x="42" y="42"/>
                      </a:cxn>
                      <a:cxn ang="0">
                        <a:pos x="30" y="0"/>
                      </a:cxn>
                      <a:cxn ang="0">
                        <a:pos x="18" y="22"/>
                      </a:cxn>
                      <a:cxn ang="0">
                        <a:pos x="4" y="46"/>
                      </a:cxn>
                      <a:cxn ang="0">
                        <a:pos x="14" y="76"/>
                      </a:cxn>
                      <a:cxn ang="0">
                        <a:pos x="14" y="96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60" name="Freeform 32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/>
                    <a:ahLst/>
                    <a:cxnLst>
                      <a:cxn ang="0">
                        <a:pos x="6" y="24"/>
                      </a:cxn>
                      <a:cxn ang="0">
                        <a:pos x="12" y="0"/>
                      </a:cxn>
                      <a:cxn ang="0">
                        <a:pos x="20" y="16"/>
                      </a:cxn>
                      <a:cxn ang="0">
                        <a:pos x="22" y="24"/>
                      </a:cxn>
                      <a:cxn ang="0">
                        <a:pos x="28" y="26"/>
                      </a:cxn>
                      <a:cxn ang="0">
                        <a:pos x="32" y="38"/>
                      </a:cxn>
                      <a:cxn ang="0">
                        <a:pos x="18" y="50"/>
                      </a:cxn>
                      <a:cxn ang="0">
                        <a:pos x="6" y="24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61" name="Freeform 33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/>
                    <a:ahLst/>
                    <a:cxnLst>
                      <a:cxn ang="0">
                        <a:pos x="0" y="44"/>
                      </a:cxn>
                      <a:cxn ang="0">
                        <a:pos x="22" y="20"/>
                      </a:cxn>
                      <a:cxn ang="0">
                        <a:pos x="36" y="0"/>
                      </a:cxn>
                      <a:cxn ang="0">
                        <a:pos x="24" y="28"/>
                      </a:cxn>
                      <a:cxn ang="0">
                        <a:pos x="2" y="50"/>
                      </a:cxn>
                      <a:cxn ang="0">
                        <a:pos x="0" y="44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62" name="Freeform 34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/>
                    <a:ahLst/>
                    <a:cxnLst>
                      <a:cxn ang="0">
                        <a:pos x="21" y="280"/>
                      </a:cxn>
                      <a:cxn ang="0">
                        <a:pos x="24" y="250"/>
                      </a:cxn>
                      <a:cxn ang="0">
                        <a:pos x="22" y="245"/>
                      </a:cxn>
                      <a:cxn ang="0">
                        <a:pos x="16" y="218"/>
                      </a:cxn>
                      <a:cxn ang="0">
                        <a:pos x="4" y="215"/>
                      </a:cxn>
                      <a:cxn ang="0">
                        <a:pos x="0" y="191"/>
                      </a:cxn>
                      <a:cxn ang="0">
                        <a:pos x="12" y="180"/>
                      </a:cxn>
                      <a:cxn ang="0">
                        <a:pos x="6" y="165"/>
                      </a:cxn>
                      <a:cxn ang="0">
                        <a:pos x="2" y="160"/>
                      </a:cxn>
                      <a:cxn ang="0">
                        <a:pos x="28" y="120"/>
                      </a:cxn>
                      <a:cxn ang="0">
                        <a:pos x="44" y="96"/>
                      </a:cxn>
                      <a:cxn ang="0">
                        <a:pos x="42" y="70"/>
                      </a:cxn>
                      <a:cxn ang="0">
                        <a:pos x="24" y="43"/>
                      </a:cxn>
                      <a:cxn ang="0">
                        <a:pos x="20" y="32"/>
                      </a:cxn>
                      <a:cxn ang="0">
                        <a:pos x="26" y="36"/>
                      </a:cxn>
                      <a:cxn ang="0">
                        <a:pos x="48" y="35"/>
                      </a:cxn>
                      <a:cxn ang="0">
                        <a:pos x="64" y="11"/>
                      </a:cxn>
                      <a:cxn ang="0">
                        <a:pos x="82" y="0"/>
                      </a:cxn>
                      <a:cxn ang="0">
                        <a:pos x="88" y="2"/>
                      </a:cxn>
                      <a:cxn ang="0">
                        <a:pos x="92" y="9"/>
                      </a:cxn>
                      <a:cxn ang="0">
                        <a:pos x="98" y="5"/>
                      </a:cxn>
                      <a:cxn ang="0">
                        <a:pos x="110" y="8"/>
                      </a:cxn>
                      <a:cxn ang="0">
                        <a:pos x="116" y="9"/>
                      </a:cxn>
                      <a:cxn ang="0">
                        <a:pos x="141" y="14"/>
                      </a:cxn>
                      <a:cxn ang="0">
                        <a:pos x="155" y="24"/>
                      </a:cxn>
                      <a:cxn ang="0">
                        <a:pos x="167" y="17"/>
                      </a:cxn>
                      <a:cxn ang="0">
                        <a:pos x="173" y="14"/>
                      </a:cxn>
                      <a:cxn ang="0">
                        <a:pos x="195" y="14"/>
                      </a:cxn>
                      <a:cxn ang="0">
                        <a:pos x="211" y="32"/>
                      </a:cxn>
                      <a:cxn ang="0">
                        <a:pos x="231" y="59"/>
                      </a:cxn>
                      <a:cxn ang="0">
                        <a:pos x="245" y="70"/>
                      </a:cxn>
                      <a:cxn ang="0">
                        <a:pos x="257" y="68"/>
                      </a:cxn>
                      <a:cxn ang="0">
                        <a:pos x="270" y="65"/>
                      </a:cxn>
                      <a:cxn ang="0">
                        <a:pos x="290" y="71"/>
                      </a:cxn>
                      <a:cxn ang="0">
                        <a:pos x="300" y="81"/>
                      </a:cxn>
                      <a:cxn ang="0">
                        <a:pos x="308" y="90"/>
                      </a:cxn>
                      <a:cxn ang="0">
                        <a:pos x="318" y="111"/>
                      </a:cxn>
                      <a:cxn ang="0">
                        <a:pos x="322" y="120"/>
                      </a:cxn>
                      <a:cxn ang="0">
                        <a:pos x="324" y="125"/>
                      </a:cxn>
                      <a:cxn ang="0">
                        <a:pos x="310" y="142"/>
                      </a:cxn>
                      <a:cxn ang="0">
                        <a:pos x="322" y="141"/>
                      </a:cxn>
                      <a:cxn ang="0">
                        <a:pos x="342" y="155"/>
                      </a:cxn>
                      <a:cxn ang="0">
                        <a:pos x="364" y="157"/>
                      </a:cxn>
                      <a:cxn ang="0">
                        <a:pos x="380" y="168"/>
                      </a:cxn>
                      <a:cxn ang="0">
                        <a:pos x="382" y="172"/>
                      </a:cxn>
                      <a:cxn ang="0">
                        <a:pos x="382" y="176"/>
                      </a:cxn>
                      <a:cxn ang="0">
                        <a:pos x="394" y="172"/>
                      </a:cxn>
                      <a:cxn ang="0">
                        <a:pos x="400" y="171"/>
                      </a:cxn>
                      <a:cxn ang="0">
                        <a:pos x="439" y="185"/>
                      </a:cxn>
                      <a:cxn ang="0">
                        <a:pos x="447" y="199"/>
                      </a:cxn>
                      <a:cxn ang="0">
                        <a:pos x="465" y="201"/>
                      </a:cxn>
                      <a:cxn ang="0">
                        <a:pos x="471" y="215"/>
                      </a:cxn>
                      <a:cxn ang="0">
                        <a:pos x="451" y="258"/>
                      </a:cxn>
                      <a:cxn ang="0">
                        <a:pos x="435" y="281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63" name="Freeform 35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/>
                    <a:ahLst/>
                    <a:cxnLst>
                      <a:cxn ang="0">
                        <a:pos x="406" y="6"/>
                      </a:cxn>
                      <a:cxn ang="0">
                        <a:pos x="502" y="34"/>
                      </a:cxn>
                      <a:cxn ang="0">
                        <a:pos x="550" y="38"/>
                      </a:cxn>
                      <a:cxn ang="0">
                        <a:pos x="578" y="130"/>
                      </a:cxn>
                      <a:cxn ang="0">
                        <a:pos x="586" y="90"/>
                      </a:cxn>
                      <a:cxn ang="0">
                        <a:pos x="606" y="70"/>
                      </a:cxn>
                      <a:cxn ang="0">
                        <a:pos x="642" y="126"/>
                      </a:cxn>
                      <a:cxn ang="0">
                        <a:pos x="682" y="98"/>
                      </a:cxn>
                      <a:cxn ang="0">
                        <a:pos x="706" y="86"/>
                      </a:cxn>
                      <a:cxn ang="0">
                        <a:pos x="762" y="2"/>
                      </a:cxn>
                      <a:cxn ang="0">
                        <a:pos x="798" y="70"/>
                      </a:cxn>
                      <a:cxn ang="0">
                        <a:pos x="798" y="130"/>
                      </a:cxn>
                      <a:cxn ang="0">
                        <a:pos x="790" y="158"/>
                      </a:cxn>
                      <a:cxn ang="0">
                        <a:pos x="766" y="162"/>
                      </a:cxn>
                      <a:cxn ang="0">
                        <a:pos x="762" y="186"/>
                      </a:cxn>
                      <a:cxn ang="0">
                        <a:pos x="802" y="226"/>
                      </a:cxn>
                      <a:cxn ang="0">
                        <a:pos x="786" y="322"/>
                      </a:cxn>
                      <a:cxn ang="0">
                        <a:pos x="830" y="414"/>
                      </a:cxn>
                      <a:cxn ang="0">
                        <a:pos x="854" y="450"/>
                      </a:cxn>
                      <a:cxn ang="0">
                        <a:pos x="830" y="450"/>
                      </a:cxn>
                      <a:cxn ang="0">
                        <a:pos x="746" y="378"/>
                      </a:cxn>
                      <a:cxn ang="0">
                        <a:pos x="678" y="402"/>
                      </a:cxn>
                      <a:cxn ang="0">
                        <a:pos x="590" y="442"/>
                      </a:cxn>
                      <a:cxn ang="0">
                        <a:pos x="642" y="578"/>
                      </a:cxn>
                      <a:cxn ang="0">
                        <a:pos x="710" y="610"/>
                      </a:cxn>
                      <a:cxn ang="0">
                        <a:pos x="738" y="550"/>
                      </a:cxn>
                      <a:cxn ang="0">
                        <a:pos x="774" y="570"/>
                      </a:cxn>
                      <a:cxn ang="0">
                        <a:pos x="766" y="630"/>
                      </a:cxn>
                      <a:cxn ang="0">
                        <a:pos x="802" y="670"/>
                      </a:cxn>
                      <a:cxn ang="0">
                        <a:pos x="838" y="658"/>
                      </a:cxn>
                      <a:cxn ang="0">
                        <a:pos x="922" y="806"/>
                      </a:cxn>
                      <a:cxn ang="0">
                        <a:pos x="942" y="826"/>
                      </a:cxn>
                      <a:cxn ang="0">
                        <a:pos x="874" y="810"/>
                      </a:cxn>
                      <a:cxn ang="0">
                        <a:pos x="830" y="758"/>
                      </a:cxn>
                      <a:cxn ang="0">
                        <a:pos x="778" y="710"/>
                      </a:cxn>
                      <a:cxn ang="0">
                        <a:pos x="702" y="662"/>
                      </a:cxn>
                      <a:cxn ang="0">
                        <a:pos x="614" y="646"/>
                      </a:cxn>
                      <a:cxn ang="0">
                        <a:pos x="506" y="594"/>
                      </a:cxn>
                      <a:cxn ang="0">
                        <a:pos x="462" y="506"/>
                      </a:cxn>
                      <a:cxn ang="0">
                        <a:pos x="430" y="462"/>
                      </a:cxn>
                      <a:cxn ang="0">
                        <a:pos x="382" y="430"/>
                      </a:cxn>
                      <a:cxn ang="0">
                        <a:pos x="342" y="370"/>
                      </a:cxn>
                      <a:cxn ang="0">
                        <a:pos x="354" y="414"/>
                      </a:cxn>
                      <a:cxn ang="0">
                        <a:pos x="418" y="494"/>
                      </a:cxn>
                      <a:cxn ang="0">
                        <a:pos x="422" y="526"/>
                      </a:cxn>
                      <a:cxn ang="0">
                        <a:pos x="394" y="498"/>
                      </a:cxn>
                      <a:cxn ang="0">
                        <a:pos x="354" y="466"/>
                      </a:cxn>
                      <a:cxn ang="0">
                        <a:pos x="314" y="402"/>
                      </a:cxn>
                      <a:cxn ang="0">
                        <a:pos x="266" y="346"/>
                      </a:cxn>
                      <a:cxn ang="0">
                        <a:pos x="210" y="314"/>
                      </a:cxn>
                      <a:cxn ang="0">
                        <a:pos x="154" y="238"/>
                      </a:cxn>
                      <a:cxn ang="0">
                        <a:pos x="66" y="66"/>
                      </a:cxn>
                      <a:cxn ang="0">
                        <a:pos x="34" y="38"/>
                      </a:cxn>
                      <a:cxn ang="0">
                        <a:pos x="46" y="22"/>
                      </a:cxn>
                      <a:cxn ang="0">
                        <a:pos x="102" y="70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64" name="Freeform 36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/>
                    <a:ahLst/>
                    <a:cxnLst>
                      <a:cxn ang="0">
                        <a:pos x="6" y="28"/>
                      </a:cxn>
                      <a:cxn ang="0">
                        <a:pos x="10" y="48"/>
                      </a:cxn>
                      <a:cxn ang="0">
                        <a:pos x="6" y="28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65" name="Freeform 37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/>
                    <a:ahLst/>
                    <a:cxnLst>
                      <a:cxn ang="0">
                        <a:pos x="0" y="5"/>
                      </a:cxn>
                      <a:cxn ang="0">
                        <a:pos x="12" y="1"/>
                      </a:cxn>
                      <a:cxn ang="0">
                        <a:pos x="36" y="17"/>
                      </a:cxn>
                      <a:cxn ang="0">
                        <a:pos x="8" y="17"/>
                      </a:cxn>
                      <a:cxn ang="0">
                        <a:pos x="0" y="5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66" name="Freeform 38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/>
                    <a:ahLst/>
                    <a:cxnLst>
                      <a:cxn ang="0">
                        <a:pos x="0" y="49"/>
                      </a:cxn>
                      <a:cxn ang="0">
                        <a:pos x="28" y="25"/>
                      </a:cxn>
                      <a:cxn ang="0">
                        <a:pos x="56" y="21"/>
                      </a:cxn>
                      <a:cxn ang="0">
                        <a:pos x="80" y="9"/>
                      </a:cxn>
                      <a:cxn ang="0">
                        <a:pos x="64" y="25"/>
                      </a:cxn>
                      <a:cxn ang="0">
                        <a:pos x="124" y="49"/>
                      </a:cxn>
                      <a:cxn ang="0">
                        <a:pos x="160" y="65"/>
                      </a:cxn>
                      <a:cxn ang="0">
                        <a:pos x="116" y="77"/>
                      </a:cxn>
                      <a:cxn ang="0">
                        <a:pos x="88" y="57"/>
                      </a:cxn>
                      <a:cxn ang="0">
                        <a:pos x="76" y="53"/>
                      </a:cxn>
                      <a:cxn ang="0">
                        <a:pos x="24" y="41"/>
                      </a:cxn>
                      <a:cxn ang="0">
                        <a:pos x="0" y="49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67" name="Freeform 39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52" y="4"/>
                      </a:cxn>
                      <a:cxn ang="0">
                        <a:pos x="88" y="24"/>
                      </a:cxn>
                      <a:cxn ang="0">
                        <a:pos x="112" y="20"/>
                      </a:cxn>
                      <a:cxn ang="0">
                        <a:pos x="108" y="44"/>
                      </a:cxn>
                      <a:cxn ang="0">
                        <a:pos x="64" y="40"/>
                      </a:cxn>
                      <a:cxn ang="0">
                        <a:pos x="0" y="36"/>
                      </a:cxn>
                      <a:cxn ang="0">
                        <a:pos x="28" y="2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68" name="Freeform 40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/>
                    <a:ahLst/>
                    <a:cxnLst>
                      <a:cxn ang="0">
                        <a:pos x="17" y="25"/>
                      </a:cxn>
                      <a:cxn ang="0">
                        <a:pos x="37" y="13"/>
                      </a:cxn>
                      <a:cxn ang="0">
                        <a:pos x="17" y="2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69" name="Freeform 41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/>
                    <a:ahLst/>
                    <a:cxnLst>
                      <a:cxn ang="0">
                        <a:pos x="19" y="32"/>
                      </a:cxn>
                      <a:cxn ang="0">
                        <a:pos x="19" y="0"/>
                      </a:cxn>
                      <a:cxn ang="0">
                        <a:pos x="19" y="32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70" name="Freeform 42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/>
                    <a:ahLst/>
                    <a:cxnLst>
                      <a:cxn ang="0">
                        <a:pos x="4" y="9"/>
                      </a:cxn>
                      <a:cxn ang="0">
                        <a:pos x="20" y="33"/>
                      </a:cxn>
                      <a:cxn ang="0">
                        <a:pos x="24" y="49"/>
                      </a:cxn>
                      <a:cxn ang="0">
                        <a:pos x="36" y="53"/>
                      </a:cxn>
                      <a:cxn ang="0">
                        <a:pos x="24" y="73"/>
                      </a:cxn>
                      <a:cxn ang="0">
                        <a:pos x="0" y="21"/>
                      </a:cxn>
                      <a:cxn ang="0">
                        <a:pos x="4" y="9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71" name="Freeform 43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/>
                    <a:ahLst/>
                    <a:cxnLst>
                      <a:cxn ang="0">
                        <a:pos x="220" y="1"/>
                      </a:cxn>
                      <a:cxn ang="0">
                        <a:pos x="231" y="8"/>
                      </a:cxn>
                      <a:cxn ang="0">
                        <a:pos x="235" y="0"/>
                      </a:cxn>
                      <a:cxn ang="0">
                        <a:pos x="265" y="0"/>
                      </a:cxn>
                      <a:cxn ang="0">
                        <a:pos x="287" y="17"/>
                      </a:cxn>
                      <a:cxn ang="0">
                        <a:pos x="319" y="10"/>
                      </a:cxn>
                      <a:cxn ang="0">
                        <a:pos x="314" y="29"/>
                      </a:cxn>
                      <a:cxn ang="0">
                        <a:pos x="298" y="46"/>
                      </a:cxn>
                      <a:cxn ang="0">
                        <a:pos x="295" y="29"/>
                      </a:cxn>
                      <a:cxn ang="0">
                        <a:pos x="287" y="31"/>
                      </a:cxn>
                      <a:cxn ang="0">
                        <a:pos x="279" y="29"/>
                      </a:cxn>
                      <a:cxn ang="0">
                        <a:pos x="263" y="21"/>
                      </a:cxn>
                      <a:cxn ang="0">
                        <a:pos x="228" y="38"/>
                      </a:cxn>
                      <a:cxn ang="0">
                        <a:pos x="201" y="44"/>
                      </a:cxn>
                      <a:cxn ang="0">
                        <a:pos x="212" y="57"/>
                      </a:cxn>
                      <a:cxn ang="0">
                        <a:pos x="188" y="63"/>
                      </a:cxn>
                      <a:cxn ang="0">
                        <a:pos x="169" y="61"/>
                      </a:cxn>
                      <a:cxn ang="0">
                        <a:pos x="177" y="57"/>
                      </a:cxn>
                      <a:cxn ang="0">
                        <a:pos x="171" y="40"/>
                      </a:cxn>
                      <a:cxn ang="0">
                        <a:pos x="169" y="31"/>
                      </a:cxn>
                      <a:cxn ang="0">
                        <a:pos x="158" y="23"/>
                      </a:cxn>
                      <a:cxn ang="0">
                        <a:pos x="142" y="27"/>
                      </a:cxn>
                      <a:cxn ang="0">
                        <a:pos x="134" y="27"/>
                      </a:cxn>
                      <a:cxn ang="0">
                        <a:pos x="123" y="25"/>
                      </a:cxn>
                      <a:cxn ang="0">
                        <a:pos x="83" y="2"/>
                      </a:cxn>
                      <a:cxn ang="0">
                        <a:pos x="59" y="14"/>
                      </a:cxn>
                      <a:cxn ang="0">
                        <a:pos x="1" y="0"/>
                      </a:cxn>
                      <a:cxn ang="0">
                        <a:pos x="220" y="1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72" name="Freeform 44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/>
                    <a:ahLst/>
                    <a:cxnLst>
                      <a:cxn ang="0">
                        <a:pos x="105" y="31"/>
                      </a:cxn>
                      <a:cxn ang="0">
                        <a:pos x="30" y="1"/>
                      </a:cxn>
                      <a:cxn ang="0">
                        <a:pos x="285" y="0"/>
                      </a:cxn>
                      <a:cxn ang="0">
                        <a:pos x="296" y="14"/>
                      </a:cxn>
                      <a:cxn ang="0">
                        <a:pos x="264" y="16"/>
                      </a:cxn>
                      <a:cxn ang="0">
                        <a:pos x="105" y="3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73" name="Freeform 45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/>
                    <a:ahLst/>
                    <a:cxnLst>
                      <a:cxn ang="0">
                        <a:pos x="0" y="25"/>
                      </a:cxn>
                      <a:cxn ang="0">
                        <a:pos x="12" y="29"/>
                      </a:cxn>
                      <a:cxn ang="0">
                        <a:pos x="0" y="2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74" name="Freeform 46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/>
                    <a:ahLst/>
                    <a:cxnLst>
                      <a:cxn ang="0">
                        <a:pos x="73" y="1"/>
                      </a:cxn>
                      <a:cxn ang="0">
                        <a:pos x="436" y="0"/>
                      </a:cxn>
                      <a:cxn ang="0">
                        <a:pos x="416" y="54"/>
                      </a:cxn>
                      <a:cxn ang="0">
                        <a:pos x="397" y="68"/>
                      </a:cxn>
                      <a:cxn ang="0">
                        <a:pos x="392" y="70"/>
                      </a:cxn>
                      <a:cxn ang="0">
                        <a:pos x="375" y="73"/>
                      </a:cxn>
                      <a:cxn ang="0">
                        <a:pos x="361" y="88"/>
                      </a:cxn>
                      <a:cxn ang="0">
                        <a:pos x="362" y="99"/>
                      </a:cxn>
                      <a:cxn ang="0">
                        <a:pos x="364" y="107"/>
                      </a:cxn>
                      <a:cxn ang="0">
                        <a:pos x="366" y="113"/>
                      </a:cxn>
                      <a:cxn ang="0">
                        <a:pos x="362" y="122"/>
                      </a:cxn>
                      <a:cxn ang="0">
                        <a:pos x="351" y="120"/>
                      </a:cxn>
                      <a:cxn ang="0">
                        <a:pos x="342" y="129"/>
                      </a:cxn>
                      <a:cxn ang="0">
                        <a:pos x="347" y="105"/>
                      </a:cxn>
                      <a:cxn ang="0">
                        <a:pos x="338" y="100"/>
                      </a:cxn>
                      <a:cxn ang="0">
                        <a:pos x="344" y="93"/>
                      </a:cxn>
                      <a:cxn ang="0">
                        <a:pos x="342" y="89"/>
                      </a:cxn>
                      <a:cxn ang="0">
                        <a:pos x="320" y="94"/>
                      </a:cxn>
                      <a:cxn ang="0">
                        <a:pos x="317" y="85"/>
                      </a:cxn>
                      <a:cxn ang="0">
                        <a:pos x="297" y="94"/>
                      </a:cxn>
                      <a:cxn ang="0">
                        <a:pos x="320" y="103"/>
                      </a:cxn>
                      <a:cxn ang="0">
                        <a:pos x="305" y="117"/>
                      </a:cxn>
                      <a:cxn ang="0">
                        <a:pos x="311" y="126"/>
                      </a:cxn>
                      <a:cxn ang="0">
                        <a:pos x="315" y="138"/>
                      </a:cxn>
                      <a:cxn ang="0">
                        <a:pos x="309" y="139"/>
                      </a:cxn>
                      <a:cxn ang="0">
                        <a:pos x="314" y="144"/>
                      </a:cxn>
                      <a:cxn ang="0">
                        <a:pos x="307" y="152"/>
                      </a:cxn>
                      <a:cxn ang="0">
                        <a:pos x="0" y="149"/>
                      </a:cxn>
                      <a:cxn ang="0">
                        <a:pos x="73" y="1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75" name="Freeform 47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/>
                    <a:ahLst/>
                    <a:cxnLst>
                      <a:cxn ang="0">
                        <a:pos x="5" y="156"/>
                      </a:cxn>
                      <a:cxn ang="0">
                        <a:pos x="15" y="108"/>
                      </a:cxn>
                      <a:cxn ang="0">
                        <a:pos x="17" y="68"/>
                      </a:cxn>
                      <a:cxn ang="0">
                        <a:pos x="11" y="40"/>
                      </a:cxn>
                      <a:cxn ang="0">
                        <a:pos x="17" y="12"/>
                      </a:cxn>
                      <a:cxn ang="0">
                        <a:pos x="21" y="0"/>
                      </a:cxn>
                      <a:cxn ang="0">
                        <a:pos x="31" y="30"/>
                      </a:cxn>
                      <a:cxn ang="0">
                        <a:pos x="47" y="98"/>
                      </a:cxn>
                      <a:cxn ang="0">
                        <a:pos x="31" y="108"/>
                      </a:cxn>
                      <a:cxn ang="0">
                        <a:pos x="23" y="126"/>
                      </a:cxn>
                      <a:cxn ang="0">
                        <a:pos x="21" y="132"/>
                      </a:cxn>
                      <a:cxn ang="0">
                        <a:pos x="27" y="134"/>
                      </a:cxn>
                      <a:cxn ang="0">
                        <a:pos x="31" y="146"/>
                      </a:cxn>
                      <a:cxn ang="0">
                        <a:pos x="13" y="148"/>
                      </a:cxn>
                      <a:cxn ang="0">
                        <a:pos x="7" y="160"/>
                      </a:cxn>
                      <a:cxn ang="0">
                        <a:pos x="3" y="154"/>
                      </a:cxn>
                      <a:cxn ang="0">
                        <a:pos x="5" y="156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76" name="Freeform 48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/>
                    <a:ahLst/>
                    <a:cxnLst>
                      <a:cxn ang="0">
                        <a:pos x="26" y="61"/>
                      </a:cxn>
                      <a:cxn ang="0">
                        <a:pos x="30" y="43"/>
                      </a:cxn>
                      <a:cxn ang="0">
                        <a:pos x="50" y="33"/>
                      </a:cxn>
                      <a:cxn ang="0">
                        <a:pos x="54" y="45"/>
                      </a:cxn>
                      <a:cxn ang="0">
                        <a:pos x="66" y="49"/>
                      </a:cxn>
                      <a:cxn ang="0">
                        <a:pos x="80" y="55"/>
                      </a:cxn>
                      <a:cxn ang="0">
                        <a:pos x="116" y="33"/>
                      </a:cxn>
                      <a:cxn ang="0">
                        <a:pos x="130" y="17"/>
                      </a:cxn>
                      <a:cxn ang="0">
                        <a:pos x="138" y="11"/>
                      </a:cxn>
                      <a:cxn ang="0">
                        <a:pos x="106" y="49"/>
                      </a:cxn>
                      <a:cxn ang="0">
                        <a:pos x="84" y="67"/>
                      </a:cxn>
                      <a:cxn ang="0">
                        <a:pos x="66" y="81"/>
                      </a:cxn>
                      <a:cxn ang="0">
                        <a:pos x="48" y="103"/>
                      </a:cxn>
                      <a:cxn ang="0">
                        <a:pos x="26" y="89"/>
                      </a:cxn>
                      <a:cxn ang="0">
                        <a:pos x="20" y="87"/>
                      </a:cxn>
                      <a:cxn ang="0">
                        <a:pos x="22" y="97"/>
                      </a:cxn>
                      <a:cxn ang="0">
                        <a:pos x="0" y="97"/>
                      </a:cxn>
                      <a:cxn ang="0">
                        <a:pos x="10" y="79"/>
                      </a:cxn>
                      <a:cxn ang="0">
                        <a:pos x="26" y="61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77" name="Freeform 49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/>
                    <a:ahLst/>
                    <a:cxnLst>
                      <a:cxn ang="0">
                        <a:pos x="158" y="24"/>
                      </a:cxn>
                      <a:cxn ang="0">
                        <a:pos x="160" y="6"/>
                      </a:cxn>
                      <a:cxn ang="0">
                        <a:pos x="170" y="0"/>
                      </a:cxn>
                      <a:cxn ang="0">
                        <a:pos x="182" y="24"/>
                      </a:cxn>
                      <a:cxn ang="0">
                        <a:pos x="188" y="42"/>
                      </a:cxn>
                      <a:cxn ang="0">
                        <a:pos x="178" y="58"/>
                      </a:cxn>
                      <a:cxn ang="0">
                        <a:pos x="170" y="76"/>
                      </a:cxn>
                      <a:cxn ang="0">
                        <a:pos x="162" y="126"/>
                      </a:cxn>
                      <a:cxn ang="0">
                        <a:pos x="144" y="136"/>
                      </a:cxn>
                      <a:cxn ang="0">
                        <a:pos x="120" y="138"/>
                      </a:cxn>
                      <a:cxn ang="0">
                        <a:pos x="112" y="124"/>
                      </a:cxn>
                      <a:cxn ang="0">
                        <a:pos x="102" y="146"/>
                      </a:cxn>
                      <a:cxn ang="0">
                        <a:pos x="90" y="150"/>
                      </a:cxn>
                      <a:cxn ang="0">
                        <a:pos x="80" y="132"/>
                      </a:cxn>
                      <a:cxn ang="0">
                        <a:pos x="58" y="144"/>
                      </a:cxn>
                      <a:cxn ang="0">
                        <a:pos x="76" y="142"/>
                      </a:cxn>
                      <a:cxn ang="0">
                        <a:pos x="78" y="160"/>
                      </a:cxn>
                      <a:cxn ang="0">
                        <a:pos x="58" y="166"/>
                      </a:cxn>
                      <a:cxn ang="0">
                        <a:pos x="34" y="166"/>
                      </a:cxn>
                      <a:cxn ang="0">
                        <a:pos x="36" y="154"/>
                      </a:cxn>
                      <a:cxn ang="0">
                        <a:pos x="46" y="144"/>
                      </a:cxn>
                      <a:cxn ang="0">
                        <a:pos x="34" y="148"/>
                      </a:cxn>
                      <a:cxn ang="0">
                        <a:pos x="26" y="166"/>
                      </a:cxn>
                      <a:cxn ang="0">
                        <a:pos x="30" y="190"/>
                      </a:cxn>
                      <a:cxn ang="0">
                        <a:pos x="14" y="200"/>
                      </a:cxn>
                      <a:cxn ang="0">
                        <a:pos x="0" y="214"/>
                      </a:cxn>
                      <a:cxn ang="0">
                        <a:pos x="8" y="188"/>
                      </a:cxn>
                      <a:cxn ang="0">
                        <a:pos x="0" y="164"/>
                      </a:cxn>
                      <a:cxn ang="0">
                        <a:pos x="14" y="152"/>
                      </a:cxn>
                      <a:cxn ang="0">
                        <a:pos x="32" y="134"/>
                      </a:cxn>
                      <a:cxn ang="0">
                        <a:pos x="44" y="118"/>
                      </a:cxn>
                      <a:cxn ang="0">
                        <a:pos x="72" y="116"/>
                      </a:cxn>
                      <a:cxn ang="0">
                        <a:pos x="84" y="112"/>
                      </a:cxn>
                      <a:cxn ang="0">
                        <a:pos x="114" y="78"/>
                      </a:cxn>
                      <a:cxn ang="0">
                        <a:pos x="120" y="92"/>
                      </a:cxn>
                      <a:cxn ang="0">
                        <a:pos x="132" y="76"/>
                      </a:cxn>
                      <a:cxn ang="0">
                        <a:pos x="150" y="54"/>
                      </a:cxn>
                      <a:cxn ang="0">
                        <a:pos x="154" y="42"/>
                      </a:cxn>
                      <a:cxn ang="0">
                        <a:pos x="148" y="38"/>
                      </a:cxn>
                      <a:cxn ang="0">
                        <a:pos x="152" y="32"/>
                      </a:cxn>
                      <a:cxn ang="0">
                        <a:pos x="158" y="24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78" name="Freeform 50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/>
                    <a:ahLst/>
                    <a:cxnLst>
                      <a:cxn ang="0">
                        <a:pos x="0" y="9"/>
                      </a:cxn>
                      <a:cxn ang="0">
                        <a:pos x="4" y="13"/>
                      </a:cxn>
                      <a:cxn ang="0">
                        <a:pos x="0" y="9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79" name="Freeform 51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/>
                    <a:ahLst/>
                    <a:cxnLst>
                      <a:cxn ang="0">
                        <a:pos x="812" y="26"/>
                      </a:cxn>
                      <a:cxn ang="0">
                        <a:pos x="778" y="78"/>
                      </a:cxn>
                      <a:cxn ang="0">
                        <a:pos x="748" y="122"/>
                      </a:cxn>
                      <a:cxn ang="0">
                        <a:pos x="722" y="142"/>
                      </a:cxn>
                      <a:cxn ang="0">
                        <a:pos x="634" y="180"/>
                      </a:cxn>
                      <a:cxn ang="0">
                        <a:pos x="632" y="210"/>
                      </a:cxn>
                      <a:cxn ang="0">
                        <a:pos x="604" y="230"/>
                      </a:cxn>
                      <a:cxn ang="0">
                        <a:pos x="620" y="178"/>
                      </a:cxn>
                      <a:cxn ang="0">
                        <a:pos x="576" y="188"/>
                      </a:cxn>
                      <a:cxn ang="0">
                        <a:pos x="556" y="218"/>
                      </a:cxn>
                      <a:cxn ang="0">
                        <a:pos x="596" y="280"/>
                      </a:cxn>
                      <a:cxn ang="0">
                        <a:pos x="594" y="368"/>
                      </a:cxn>
                      <a:cxn ang="0">
                        <a:pos x="542" y="406"/>
                      </a:cxn>
                      <a:cxn ang="0">
                        <a:pos x="522" y="386"/>
                      </a:cxn>
                      <a:cxn ang="0">
                        <a:pos x="482" y="348"/>
                      </a:cxn>
                      <a:cxn ang="0">
                        <a:pos x="462" y="348"/>
                      </a:cxn>
                      <a:cxn ang="0">
                        <a:pos x="450" y="394"/>
                      </a:cxn>
                      <a:cxn ang="0">
                        <a:pos x="500" y="464"/>
                      </a:cxn>
                      <a:cxn ang="0">
                        <a:pos x="510" y="524"/>
                      </a:cxn>
                      <a:cxn ang="0">
                        <a:pos x="526" y="560"/>
                      </a:cxn>
                      <a:cxn ang="0">
                        <a:pos x="492" y="544"/>
                      </a:cxn>
                      <a:cxn ang="0">
                        <a:pos x="470" y="518"/>
                      </a:cxn>
                      <a:cxn ang="0">
                        <a:pos x="422" y="424"/>
                      </a:cxn>
                      <a:cxn ang="0">
                        <a:pos x="426" y="310"/>
                      </a:cxn>
                      <a:cxn ang="0">
                        <a:pos x="422" y="268"/>
                      </a:cxn>
                      <a:cxn ang="0">
                        <a:pos x="412" y="276"/>
                      </a:cxn>
                      <a:cxn ang="0">
                        <a:pos x="386" y="266"/>
                      </a:cxn>
                      <a:cxn ang="0">
                        <a:pos x="360" y="170"/>
                      </a:cxn>
                      <a:cxn ang="0">
                        <a:pos x="330" y="166"/>
                      </a:cxn>
                      <a:cxn ang="0">
                        <a:pos x="288" y="172"/>
                      </a:cxn>
                      <a:cxn ang="0">
                        <a:pos x="242" y="232"/>
                      </a:cxn>
                      <a:cxn ang="0">
                        <a:pos x="196" y="268"/>
                      </a:cxn>
                      <a:cxn ang="0">
                        <a:pos x="184" y="274"/>
                      </a:cxn>
                      <a:cxn ang="0">
                        <a:pos x="160" y="328"/>
                      </a:cxn>
                      <a:cxn ang="0">
                        <a:pos x="152" y="354"/>
                      </a:cxn>
                      <a:cxn ang="0">
                        <a:pos x="128" y="404"/>
                      </a:cxn>
                      <a:cxn ang="0">
                        <a:pos x="94" y="392"/>
                      </a:cxn>
                      <a:cxn ang="0">
                        <a:pos x="66" y="258"/>
                      </a:cxn>
                      <a:cxn ang="0">
                        <a:pos x="72" y="156"/>
                      </a:cxn>
                      <a:cxn ang="0">
                        <a:pos x="44" y="180"/>
                      </a:cxn>
                      <a:cxn ang="0">
                        <a:pos x="20" y="150"/>
                      </a:cxn>
                      <a:cxn ang="0">
                        <a:pos x="24" y="138"/>
                      </a:cxn>
                      <a:cxn ang="0">
                        <a:pos x="0" y="92"/>
                      </a:cxn>
                      <a:cxn ang="0">
                        <a:pos x="798" y="6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80" name="Freeform 52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/>
                    <a:ahLst/>
                    <a:cxnLst>
                      <a:cxn ang="0">
                        <a:pos x="7" y="11"/>
                      </a:cxn>
                      <a:cxn ang="0">
                        <a:pos x="17" y="3"/>
                      </a:cxn>
                      <a:cxn ang="0">
                        <a:pos x="37" y="33"/>
                      </a:cxn>
                      <a:cxn ang="0">
                        <a:pos x="19" y="85"/>
                      </a:cxn>
                      <a:cxn ang="0">
                        <a:pos x="1" y="69"/>
                      </a:cxn>
                      <a:cxn ang="0">
                        <a:pos x="7" y="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81" name="Freeform 53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/>
                    <a:ahLst/>
                    <a:cxnLst>
                      <a:cxn ang="0">
                        <a:pos x="13" y="28"/>
                      </a:cxn>
                      <a:cxn ang="0">
                        <a:pos x="29" y="2"/>
                      </a:cxn>
                      <a:cxn ang="0">
                        <a:pos x="43" y="4"/>
                      </a:cxn>
                      <a:cxn ang="0">
                        <a:pos x="39" y="26"/>
                      </a:cxn>
                      <a:cxn ang="0">
                        <a:pos x="13" y="74"/>
                      </a:cxn>
                      <a:cxn ang="0">
                        <a:pos x="7" y="60"/>
                      </a:cxn>
                      <a:cxn ang="0">
                        <a:pos x="3" y="36"/>
                      </a:cxn>
                      <a:cxn ang="0">
                        <a:pos x="13" y="28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82" name="Freeform 54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/>
                    <a:ahLst/>
                    <a:cxnLst>
                      <a:cxn ang="0">
                        <a:pos x="7" y="16"/>
                      </a:cxn>
                      <a:cxn ang="0">
                        <a:pos x="5" y="30"/>
                      </a:cxn>
                      <a:cxn ang="0">
                        <a:pos x="7" y="16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83" name="Freeform 55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/>
                    <a:ahLst/>
                    <a:cxnLst>
                      <a:cxn ang="0">
                        <a:pos x="481" y="464"/>
                      </a:cxn>
                      <a:cxn ang="0">
                        <a:pos x="486" y="451"/>
                      </a:cxn>
                      <a:cxn ang="0">
                        <a:pos x="500" y="413"/>
                      </a:cxn>
                      <a:cxn ang="0">
                        <a:pos x="309" y="287"/>
                      </a:cxn>
                      <a:cxn ang="0">
                        <a:pos x="282" y="346"/>
                      </a:cxn>
                      <a:cxn ang="0">
                        <a:pos x="303" y="556"/>
                      </a:cxn>
                      <a:cxn ang="0">
                        <a:pos x="282" y="494"/>
                      </a:cxn>
                      <a:cxn ang="0">
                        <a:pos x="242" y="439"/>
                      </a:cxn>
                      <a:cxn ang="0">
                        <a:pos x="245" y="413"/>
                      </a:cxn>
                      <a:cxn ang="0">
                        <a:pos x="247" y="394"/>
                      </a:cxn>
                      <a:cxn ang="0">
                        <a:pos x="220" y="375"/>
                      </a:cxn>
                      <a:cxn ang="0">
                        <a:pos x="194" y="346"/>
                      </a:cxn>
                      <a:cxn ang="0">
                        <a:pos x="148" y="354"/>
                      </a:cxn>
                      <a:cxn ang="0">
                        <a:pos x="126" y="365"/>
                      </a:cxn>
                      <a:cxn ang="0">
                        <a:pos x="78" y="365"/>
                      </a:cxn>
                      <a:cxn ang="0">
                        <a:pos x="22" y="312"/>
                      </a:cxn>
                      <a:cxn ang="0">
                        <a:pos x="11" y="295"/>
                      </a:cxn>
                      <a:cxn ang="0">
                        <a:pos x="0" y="264"/>
                      </a:cxn>
                      <a:cxn ang="0">
                        <a:pos x="24" y="213"/>
                      </a:cxn>
                      <a:cxn ang="0">
                        <a:pos x="32" y="181"/>
                      </a:cxn>
                      <a:cxn ang="0">
                        <a:pos x="51" y="143"/>
                      </a:cxn>
                      <a:cxn ang="0">
                        <a:pos x="81" y="116"/>
                      </a:cxn>
                      <a:cxn ang="0">
                        <a:pos x="167" y="67"/>
                      </a:cxn>
                      <a:cxn ang="0">
                        <a:pos x="220" y="30"/>
                      </a:cxn>
                      <a:cxn ang="0">
                        <a:pos x="258" y="6"/>
                      </a:cxn>
                      <a:cxn ang="0">
                        <a:pos x="363" y="2"/>
                      </a:cxn>
                      <a:cxn ang="0">
                        <a:pos x="398" y="0"/>
                      </a:cxn>
                      <a:cxn ang="0">
                        <a:pos x="384" y="34"/>
                      </a:cxn>
                      <a:cxn ang="0">
                        <a:pos x="443" y="84"/>
                      </a:cxn>
                      <a:cxn ang="0">
                        <a:pos x="497" y="74"/>
                      </a:cxn>
                      <a:cxn ang="0">
                        <a:pos x="529" y="82"/>
                      </a:cxn>
                      <a:cxn ang="0">
                        <a:pos x="559" y="97"/>
                      </a:cxn>
                      <a:cxn ang="0">
                        <a:pos x="572" y="188"/>
                      </a:cxn>
                      <a:cxn ang="0">
                        <a:pos x="572" y="240"/>
                      </a:cxn>
                      <a:cxn ang="0">
                        <a:pos x="599" y="283"/>
                      </a:cxn>
                      <a:cxn ang="0">
                        <a:pos x="645" y="300"/>
                      </a:cxn>
                      <a:cxn ang="0">
                        <a:pos x="680" y="295"/>
                      </a:cxn>
                      <a:cxn ang="0">
                        <a:pos x="664" y="340"/>
                      </a:cxn>
                      <a:cxn ang="0">
                        <a:pos x="599" y="407"/>
                      </a:cxn>
                      <a:cxn ang="0">
                        <a:pos x="548" y="485"/>
                      </a:cxn>
                      <a:cxn ang="0">
                        <a:pos x="556" y="508"/>
                      </a:cxn>
                      <a:cxn ang="0">
                        <a:pos x="435" y="556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84" name="Freeform 56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/>
                    <a:ahLst/>
                    <a:cxnLst>
                      <a:cxn ang="0">
                        <a:pos x="243" y="347"/>
                      </a:cxn>
                      <a:cxn ang="0">
                        <a:pos x="233" y="301"/>
                      </a:cxn>
                      <a:cxn ang="0">
                        <a:pos x="217" y="288"/>
                      </a:cxn>
                      <a:cxn ang="0">
                        <a:pos x="215" y="269"/>
                      </a:cxn>
                      <a:cxn ang="0">
                        <a:pos x="209" y="254"/>
                      </a:cxn>
                      <a:cxn ang="0">
                        <a:pos x="209" y="229"/>
                      </a:cxn>
                      <a:cxn ang="0">
                        <a:pos x="207" y="214"/>
                      </a:cxn>
                      <a:cxn ang="0">
                        <a:pos x="228" y="202"/>
                      </a:cxn>
                      <a:cxn ang="0">
                        <a:pos x="257" y="197"/>
                      </a:cxn>
                      <a:cxn ang="0">
                        <a:pos x="257" y="136"/>
                      </a:cxn>
                      <a:cxn ang="0">
                        <a:pos x="54" y="96"/>
                      </a:cxn>
                      <a:cxn ang="0">
                        <a:pos x="32" y="98"/>
                      </a:cxn>
                      <a:cxn ang="0">
                        <a:pos x="16" y="102"/>
                      </a:cxn>
                      <a:cxn ang="0">
                        <a:pos x="0" y="149"/>
                      </a:cxn>
                      <a:cxn ang="0">
                        <a:pos x="93" y="346"/>
                      </a:cxn>
                      <a:cxn ang="0">
                        <a:pos x="243" y="347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85" name="Freeform 57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/>
                    <a:ahLst/>
                    <a:cxnLst>
                      <a:cxn ang="0">
                        <a:pos x="7" y="25"/>
                      </a:cxn>
                      <a:cxn ang="0">
                        <a:pos x="19" y="21"/>
                      </a:cxn>
                      <a:cxn ang="0">
                        <a:pos x="7" y="2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86" name="Freeform 58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/>
                    <a:ahLst/>
                    <a:cxnLst>
                      <a:cxn ang="0">
                        <a:pos x="12" y="12"/>
                      </a:cxn>
                      <a:cxn ang="0">
                        <a:pos x="16" y="0"/>
                      </a:cxn>
                      <a:cxn ang="0">
                        <a:pos x="20" y="12"/>
                      </a:cxn>
                      <a:cxn ang="0">
                        <a:pos x="8" y="20"/>
                      </a:cxn>
                      <a:cxn ang="0">
                        <a:pos x="12" y="12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87" name="Freeform 59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/>
                    <a:ahLst/>
                    <a:cxnLst>
                      <a:cxn ang="0">
                        <a:pos x="24" y="18"/>
                      </a:cxn>
                      <a:cxn ang="0">
                        <a:pos x="32" y="6"/>
                      </a:cxn>
                      <a:cxn ang="0">
                        <a:pos x="36" y="30"/>
                      </a:cxn>
                      <a:cxn ang="0">
                        <a:pos x="24" y="18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88" name="Freeform 60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/>
                    <a:ahLst/>
                    <a:cxnLst>
                      <a:cxn ang="0">
                        <a:pos x="473" y="464"/>
                      </a:cxn>
                      <a:cxn ang="0">
                        <a:pos x="393" y="452"/>
                      </a:cxn>
                      <a:cxn ang="0">
                        <a:pos x="325" y="412"/>
                      </a:cxn>
                      <a:cxn ang="0">
                        <a:pos x="265" y="400"/>
                      </a:cxn>
                      <a:cxn ang="0">
                        <a:pos x="237" y="416"/>
                      </a:cxn>
                      <a:cxn ang="0">
                        <a:pos x="261" y="428"/>
                      </a:cxn>
                      <a:cxn ang="0">
                        <a:pos x="293" y="468"/>
                      </a:cxn>
                      <a:cxn ang="0">
                        <a:pos x="321" y="476"/>
                      </a:cxn>
                      <a:cxn ang="0">
                        <a:pos x="333" y="536"/>
                      </a:cxn>
                      <a:cxn ang="0">
                        <a:pos x="313" y="552"/>
                      </a:cxn>
                      <a:cxn ang="0">
                        <a:pos x="261" y="616"/>
                      </a:cxn>
                      <a:cxn ang="0">
                        <a:pos x="225" y="628"/>
                      </a:cxn>
                      <a:cxn ang="0">
                        <a:pos x="97" y="696"/>
                      </a:cxn>
                      <a:cxn ang="0">
                        <a:pos x="77" y="616"/>
                      </a:cxn>
                      <a:cxn ang="0">
                        <a:pos x="45" y="524"/>
                      </a:cxn>
                      <a:cxn ang="0">
                        <a:pos x="33" y="448"/>
                      </a:cxn>
                      <a:cxn ang="0">
                        <a:pos x="53" y="344"/>
                      </a:cxn>
                      <a:cxn ang="0">
                        <a:pos x="17" y="392"/>
                      </a:cxn>
                      <a:cxn ang="0">
                        <a:pos x="81" y="280"/>
                      </a:cxn>
                      <a:cxn ang="0">
                        <a:pos x="113" y="204"/>
                      </a:cxn>
                      <a:cxn ang="0">
                        <a:pos x="37" y="204"/>
                      </a:cxn>
                      <a:cxn ang="0">
                        <a:pos x="1" y="196"/>
                      </a:cxn>
                      <a:cxn ang="0">
                        <a:pos x="25" y="140"/>
                      </a:cxn>
                      <a:cxn ang="0">
                        <a:pos x="97" y="112"/>
                      </a:cxn>
                      <a:cxn ang="0">
                        <a:pos x="221" y="124"/>
                      </a:cxn>
                      <a:cxn ang="0">
                        <a:pos x="229" y="64"/>
                      </a:cxn>
                      <a:cxn ang="0">
                        <a:pos x="261" y="0"/>
                      </a:cxn>
                      <a:cxn ang="0">
                        <a:pos x="357" y="44"/>
                      </a:cxn>
                      <a:cxn ang="0">
                        <a:pos x="329" y="88"/>
                      </a:cxn>
                      <a:cxn ang="0">
                        <a:pos x="301" y="176"/>
                      </a:cxn>
                      <a:cxn ang="0">
                        <a:pos x="361" y="192"/>
                      </a:cxn>
                      <a:cxn ang="0">
                        <a:pos x="373" y="136"/>
                      </a:cxn>
                      <a:cxn ang="0">
                        <a:pos x="417" y="92"/>
                      </a:cxn>
                      <a:cxn ang="0">
                        <a:pos x="497" y="88"/>
                      </a:cxn>
                      <a:cxn ang="0">
                        <a:pos x="529" y="52"/>
                      </a:cxn>
                      <a:cxn ang="0">
                        <a:pos x="541" y="460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89" name="Freeform 61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/>
                    <a:ahLst/>
                    <a:cxnLst>
                      <a:cxn ang="0">
                        <a:pos x="825" y="0"/>
                      </a:cxn>
                      <a:cxn ang="0">
                        <a:pos x="143" y="29"/>
                      </a:cxn>
                      <a:cxn ang="0">
                        <a:pos x="91" y="42"/>
                      </a:cxn>
                      <a:cxn ang="0">
                        <a:pos x="62" y="42"/>
                      </a:cxn>
                      <a:cxn ang="0">
                        <a:pos x="22" y="77"/>
                      </a:cxn>
                      <a:cxn ang="0">
                        <a:pos x="0" y="105"/>
                      </a:cxn>
                      <a:cxn ang="0">
                        <a:pos x="59" y="115"/>
                      </a:cxn>
                      <a:cxn ang="0">
                        <a:pos x="97" y="96"/>
                      </a:cxn>
                      <a:cxn ang="0">
                        <a:pos x="108" y="84"/>
                      </a:cxn>
                      <a:cxn ang="0">
                        <a:pos x="167" y="52"/>
                      </a:cxn>
                      <a:cxn ang="0">
                        <a:pos x="215" y="46"/>
                      </a:cxn>
                      <a:cxn ang="0">
                        <a:pos x="237" y="94"/>
                      </a:cxn>
                      <a:cxn ang="0">
                        <a:pos x="188" y="109"/>
                      </a:cxn>
                      <a:cxn ang="0">
                        <a:pos x="231" y="113"/>
                      </a:cxn>
                      <a:cxn ang="0">
                        <a:pos x="250" y="90"/>
                      </a:cxn>
                      <a:cxn ang="0">
                        <a:pos x="266" y="92"/>
                      </a:cxn>
                      <a:cxn ang="0">
                        <a:pos x="253" y="54"/>
                      </a:cxn>
                      <a:cxn ang="0">
                        <a:pos x="266" y="44"/>
                      </a:cxn>
                      <a:cxn ang="0">
                        <a:pos x="277" y="88"/>
                      </a:cxn>
                      <a:cxn ang="0">
                        <a:pos x="266" y="113"/>
                      </a:cxn>
                      <a:cxn ang="0">
                        <a:pos x="296" y="130"/>
                      </a:cxn>
                      <a:cxn ang="0">
                        <a:pos x="299" y="92"/>
                      </a:cxn>
                      <a:cxn ang="0">
                        <a:pos x="331" y="103"/>
                      </a:cxn>
                      <a:cxn ang="0">
                        <a:pos x="382" y="73"/>
                      </a:cxn>
                      <a:cxn ang="0">
                        <a:pos x="409" y="50"/>
                      </a:cxn>
                      <a:cxn ang="0">
                        <a:pos x="439" y="56"/>
                      </a:cxn>
                      <a:cxn ang="0">
                        <a:pos x="455" y="50"/>
                      </a:cxn>
                      <a:cxn ang="0">
                        <a:pos x="431" y="44"/>
                      </a:cxn>
                      <a:cxn ang="0">
                        <a:pos x="474" y="35"/>
                      </a:cxn>
                      <a:cxn ang="0">
                        <a:pos x="544" y="54"/>
                      </a:cxn>
                      <a:cxn ang="0">
                        <a:pos x="581" y="42"/>
                      </a:cxn>
                      <a:cxn ang="0">
                        <a:pos x="584" y="63"/>
                      </a:cxn>
                      <a:cxn ang="0">
                        <a:pos x="568" y="101"/>
                      </a:cxn>
                      <a:cxn ang="0">
                        <a:pos x="611" y="88"/>
                      </a:cxn>
                      <a:cxn ang="0">
                        <a:pos x="624" y="80"/>
                      </a:cxn>
                      <a:cxn ang="0">
                        <a:pos x="648" y="61"/>
                      </a:cxn>
                      <a:cxn ang="0">
                        <a:pos x="794" y="84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90" name="Freeform 62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31" y="0"/>
                      </a:cxn>
                      <a:cxn ang="0">
                        <a:pos x="19" y="2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91" name="Freeform 63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/>
                    <a:ahLst/>
                    <a:cxnLst>
                      <a:cxn ang="0">
                        <a:pos x="6" y="32"/>
                      </a:cxn>
                      <a:cxn ang="0">
                        <a:pos x="22" y="0"/>
                      </a:cxn>
                      <a:cxn ang="0">
                        <a:pos x="38" y="4"/>
                      </a:cxn>
                      <a:cxn ang="0">
                        <a:pos x="6" y="32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92" name="Freeform 64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/>
                    <a:ahLst/>
                    <a:cxnLst>
                      <a:cxn ang="0">
                        <a:pos x="37" y="18"/>
                      </a:cxn>
                      <a:cxn ang="0">
                        <a:pos x="25" y="2"/>
                      </a:cxn>
                      <a:cxn ang="0">
                        <a:pos x="37" y="18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93" name="Freeform 65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/>
                    <a:ahLst/>
                    <a:cxnLst>
                      <a:cxn ang="0">
                        <a:pos x="0" y="21"/>
                      </a:cxn>
                      <a:cxn ang="0">
                        <a:pos x="12" y="9"/>
                      </a:cxn>
                      <a:cxn ang="0">
                        <a:pos x="0" y="21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94" name="Freeform 66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/>
                    <a:ahLst/>
                    <a:cxnLst>
                      <a:cxn ang="0">
                        <a:pos x="7" y="22"/>
                      </a:cxn>
                      <a:cxn ang="0">
                        <a:pos x="31" y="10"/>
                      </a:cxn>
                      <a:cxn ang="0">
                        <a:pos x="7" y="22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2595" name="Group 67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22596" name="Freeform 68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/>
                    <a:ahLst/>
                    <a:cxnLst>
                      <a:cxn ang="0">
                        <a:pos x="16" y="33"/>
                      </a:cxn>
                      <a:cxn ang="0">
                        <a:pos x="8" y="21"/>
                      </a:cxn>
                      <a:cxn ang="0">
                        <a:pos x="0" y="9"/>
                      </a:cxn>
                      <a:cxn ang="0">
                        <a:pos x="16" y="3"/>
                      </a:cxn>
                      <a:cxn ang="0">
                        <a:pos x="30" y="23"/>
                      </a:cxn>
                      <a:cxn ang="0">
                        <a:pos x="28" y="31"/>
                      </a:cxn>
                      <a:cxn ang="0">
                        <a:pos x="16" y="3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97" name="Freeform 69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/>
                    <a:ahLst/>
                    <a:cxnLst>
                      <a:cxn ang="0">
                        <a:pos x="15" y="16"/>
                      </a:cxn>
                      <a:cxn ang="0">
                        <a:pos x="3" y="8"/>
                      </a:cxn>
                      <a:cxn ang="0">
                        <a:pos x="15" y="0"/>
                      </a:cxn>
                      <a:cxn ang="0">
                        <a:pos x="15" y="16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98" name="Freeform 70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/>
                    <a:ahLst/>
                    <a:cxnLst>
                      <a:cxn ang="0">
                        <a:pos x="14" y="24"/>
                      </a:cxn>
                      <a:cxn ang="0">
                        <a:pos x="30" y="4"/>
                      </a:cxn>
                      <a:cxn ang="0">
                        <a:pos x="42" y="0"/>
                      </a:cxn>
                      <a:cxn ang="0">
                        <a:pos x="58" y="12"/>
                      </a:cxn>
                      <a:cxn ang="0">
                        <a:pos x="32" y="26"/>
                      </a:cxn>
                      <a:cxn ang="0">
                        <a:pos x="12" y="46"/>
                      </a:cxn>
                      <a:cxn ang="0">
                        <a:pos x="8" y="20"/>
                      </a:cxn>
                      <a:cxn ang="0">
                        <a:pos x="12" y="14"/>
                      </a:cxn>
                      <a:cxn ang="0">
                        <a:pos x="14" y="24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99" name="Freeform 71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/>
                    <a:ahLst/>
                    <a:cxnLst>
                      <a:cxn ang="0">
                        <a:pos x="0" y="31"/>
                      </a:cxn>
                      <a:cxn ang="0">
                        <a:pos x="18" y="25"/>
                      </a:cxn>
                      <a:cxn ang="0">
                        <a:pos x="52" y="1"/>
                      </a:cxn>
                      <a:cxn ang="0">
                        <a:pos x="64" y="3"/>
                      </a:cxn>
                      <a:cxn ang="0">
                        <a:pos x="50" y="19"/>
                      </a:cxn>
                      <a:cxn ang="0">
                        <a:pos x="28" y="33"/>
                      </a:cxn>
                      <a:cxn ang="0">
                        <a:pos x="22" y="47"/>
                      </a:cxn>
                      <a:cxn ang="0">
                        <a:pos x="16" y="45"/>
                      </a:cxn>
                      <a:cxn ang="0">
                        <a:pos x="12" y="39"/>
                      </a:cxn>
                      <a:cxn ang="0">
                        <a:pos x="0" y="35"/>
                      </a:cxn>
                      <a:cxn ang="0">
                        <a:pos x="0" y="3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00" name="Freeform 72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/>
                    <a:ahLst/>
                    <a:cxnLst>
                      <a:cxn ang="0">
                        <a:pos x="10" y="4"/>
                      </a:cxn>
                      <a:cxn ang="0">
                        <a:pos x="36" y="18"/>
                      </a:cxn>
                      <a:cxn ang="0">
                        <a:pos x="46" y="30"/>
                      </a:cxn>
                      <a:cxn ang="0">
                        <a:pos x="76" y="52"/>
                      </a:cxn>
                      <a:cxn ang="0">
                        <a:pos x="92" y="66"/>
                      </a:cxn>
                      <a:cxn ang="0">
                        <a:pos x="122" y="98"/>
                      </a:cxn>
                      <a:cxn ang="0">
                        <a:pos x="136" y="128"/>
                      </a:cxn>
                      <a:cxn ang="0">
                        <a:pos x="148" y="132"/>
                      </a:cxn>
                      <a:cxn ang="0">
                        <a:pos x="154" y="150"/>
                      </a:cxn>
                      <a:cxn ang="0">
                        <a:pos x="176" y="152"/>
                      </a:cxn>
                      <a:cxn ang="0">
                        <a:pos x="170" y="196"/>
                      </a:cxn>
                      <a:cxn ang="0">
                        <a:pos x="180" y="224"/>
                      </a:cxn>
                      <a:cxn ang="0">
                        <a:pos x="198" y="232"/>
                      </a:cxn>
                      <a:cxn ang="0">
                        <a:pos x="216" y="234"/>
                      </a:cxn>
                      <a:cxn ang="0">
                        <a:pos x="236" y="242"/>
                      </a:cxn>
                      <a:cxn ang="0">
                        <a:pos x="254" y="236"/>
                      </a:cxn>
                      <a:cxn ang="0">
                        <a:pos x="272" y="248"/>
                      </a:cxn>
                      <a:cxn ang="0">
                        <a:pos x="296" y="256"/>
                      </a:cxn>
                      <a:cxn ang="0">
                        <a:pos x="314" y="264"/>
                      </a:cxn>
                      <a:cxn ang="0">
                        <a:pos x="352" y="266"/>
                      </a:cxn>
                      <a:cxn ang="0">
                        <a:pos x="342" y="274"/>
                      </a:cxn>
                      <a:cxn ang="0">
                        <a:pos x="322" y="272"/>
                      </a:cxn>
                      <a:cxn ang="0">
                        <a:pos x="300" y="270"/>
                      </a:cxn>
                      <a:cxn ang="0">
                        <a:pos x="288" y="266"/>
                      </a:cxn>
                      <a:cxn ang="0">
                        <a:pos x="252" y="264"/>
                      </a:cxn>
                      <a:cxn ang="0">
                        <a:pos x="234" y="260"/>
                      </a:cxn>
                      <a:cxn ang="0">
                        <a:pos x="172" y="242"/>
                      </a:cxn>
                      <a:cxn ang="0">
                        <a:pos x="160" y="216"/>
                      </a:cxn>
                      <a:cxn ang="0">
                        <a:pos x="126" y="200"/>
                      </a:cxn>
                      <a:cxn ang="0">
                        <a:pos x="108" y="186"/>
                      </a:cxn>
                      <a:cxn ang="0">
                        <a:pos x="94" y="158"/>
                      </a:cxn>
                      <a:cxn ang="0">
                        <a:pos x="68" y="108"/>
                      </a:cxn>
                      <a:cxn ang="0">
                        <a:pos x="64" y="102"/>
                      </a:cxn>
                      <a:cxn ang="0">
                        <a:pos x="58" y="100"/>
                      </a:cxn>
                      <a:cxn ang="0">
                        <a:pos x="54" y="88"/>
                      </a:cxn>
                      <a:cxn ang="0">
                        <a:pos x="38" y="58"/>
                      </a:cxn>
                      <a:cxn ang="0">
                        <a:pos x="20" y="40"/>
                      </a:cxn>
                      <a:cxn ang="0">
                        <a:pos x="4" y="22"/>
                      </a:cxn>
                      <a:cxn ang="0">
                        <a:pos x="10" y="2"/>
                      </a:cxn>
                      <a:cxn ang="0">
                        <a:pos x="10" y="4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01" name="Freeform 73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/>
                    <a:ahLst/>
                    <a:cxnLst>
                      <a:cxn ang="0">
                        <a:pos x="54" y="66"/>
                      </a:cxn>
                      <a:cxn ang="0">
                        <a:pos x="66" y="58"/>
                      </a:cxn>
                      <a:cxn ang="0">
                        <a:pos x="68" y="52"/>
                      </a:cxn>
                      <a:cxn ang="0">
                        <a:pos x="80" y="44"/>
                      </a:cxn>
                      <a:cxn ang="0">
                        <a:pos x="106" y="22"/>
                      </a:cxn>
                      <a:cxn ang="0">
                        <a:pos x="112" y="4"/>
                      </a:cxn>
                      <a:cxn ang="0">
                        <a:pos x="124" y="0"/>
                      </a:cxn>
                      <a:cxn ang="0">
                        <a:pos x="150" y="28"/>
                      </a:cxn>
                      <a:cxn ang="0">
                        <a:pos x="146" y="44"/>
                      </a:cxn>
                      <a:cxn ang="0">
                        <a:pos x="126" y="64"/>
                      </a:cxn>
                      <a:cxn ang="0">
                        <a:pos x="132" y="94"/>
                      </a:cxn>
                      <a:cxn ang="0">
                        <a:pos x="142" y="110"/>
                      </a:cxn>
                      <a:cxn ang="0">
                        <a:pos x="146" y="128"/>
                      </a:cxn>
                      <a:cxn ang="0">
                        <a:pos x="128" y="128"/>
                      </a:cxn>
                      <a:cxn ang="0">
                        <a:pos x="116" y="146"/>
                      </a:cxn>
                      <a:cxn ang="0">
                        <a:pos x="104" y="156"/>
                      </a:cxn>
                      <a:cxn ang="0">
                        <a:pos x="100" y="198"/>
                      </a:cxn>
                      <a:cxn ang="0">
                        <a:pos x="88" y="202"/>
                      </a:cxn>
                      <a:cxn ang="0">
                        <a:pos x="82" y="206"/>
                      </a:cxn>
                      <a:cxn ang="0">
                        <a:pos x="76" y="202"/>
                      </a:cxn>
                      <a:cxn ang="0">
                        <a:pos x="72" y="190"/>
                      </a:cxn>
                      <a:cxn ang="0">
                        <a:pos x="60" y="186"/>
                      </a:cxn>
                      <a:cxn ang="0">
                        <a:pos x="42" y="194"/>
                      </a:cxn>
                      <a:cxn ang="0">
                        <a:pos x="28" y="186"/>
                      </a:cxn>
                      <a:cxn ang="0">
                        <a:pos x="10" y="148"/>
                      </a:cxn>
                      <a:cxn ang="0">
                        <a:pos x="4" y="130"/>
                      </a:cxn>
                      <a:cxn ang="0">
                        <a:pos x="0" y="118"/>
                      </a:cxn>
                      <a:cxn ang="0">
                        <a:pos x="20" y="96"/>
                      </a:cxn>
                      <a:cxn ang="0">
                        <a:pos x="32" y="104"/>
                      </a:cxn>
                      <a:cxn ang="0">
                        <a:pos x="34" y="80"/>
                      </a:cxn>
                      <a:cxn ang="0">
                        <a:pos x="52" y="70"/>
                      </a:cxn>
                      <a:cxn ang="0">
                        <a:pos x="54" y="66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02" name="Freeform 74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/>
                    <a:ahLst/>
                    <a:cxnLst>
                      <a:cxn ang="0">
                        <a:pos x="4" y="32"/>
                      </a:cxn>
                      <a:cxn ang="0">
                        <a:pos x="18" y="10"/>
                      </a:cxn>
                      <a:cxn ang="0">
                        <a:pos x="46" y="20"/>
                      </a:cxn>
                      <a:cxn ang="0">
                        <a:pos x="72" y="14"/>
                      </a:cxn>
                      <a:cxn ang="0">
                        <a:pos x="90" y="0"/>
                      </a:cxn>
                      <a:cxn ang="0">
                        <a:pos x="76" y="26"/>
                      </a:cxn>
                      <a:cxn ang="0">
                        <a:pos x="60" y="38"/>
                      </a:cxn>
                      <a:cxn ang="0">
                        <a:pos x="42" y="32"/>
                      </a:cxn>
                      <a:cxn ang="0">
                        <a:pos x="14" y="30"/>
                      </a:cxn>
                      <a:cxn ang="0">
                        <a:pos x="4" y="32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03" name="Freeform 75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/>
                    <a:ahLst/>
                    <a:cxnLst>
                      <a:cxn ang="0">
                        <a:pos x="8" y="18"/>
                      </a:cxn>
                      <a:cxn ang="0">
                        <a:pos x="18" y="0"/>
                      </a:cxn>
                      <a:cxn ang="0">
                        <a:pos x="34" y="18"/>
                      </a:cxn>
                      <a:cxn ang="0">
                        <a:pos x="62" y="4"/>
                      </a:cxn>
                      <a:cxn ang="0">
                        <a:pos x="46" y="34"/>
                      </a:cxn>
                      <a:cxn ang="0">
                        <a:pos x="54" y="48"/>
                      </a:cxn>
                      <a:cxn ang="0">
                        <a:pos x="58" y="60"/>
                      </a:cxn>
                      <a:cxn ang="0">
                        <a:pos x="46" y="74"/>
                      </a:cxn>
                      <a:cxn ang="0">
                        <a:pos x="34" y="60"/>
                      </a:cxn>
                      <a:cxn ang="0">
                        <a:pos x="22" y="48"/>
                      </a:cxn>
                      <a:cxn ang="0">
                        <a:pos x="28" y="68"/>
                      </a:cxn>
                      <a:cxn ang="0">
                        <a:pos x="30" y="74"/>
                      </a:cxn>
                      <a:cxn ang="0">
                        <a:pos x="20" y="104"/>
                      </a:cxn>
                      <a:cxn ang="0">
                        <a:pos x="12" y="102"/>
                      </a:cxn>
                      <a:cxn ang="0">
                        <a:pos x="8" y="90"/>
                      </a:cxn>
                      <a:cxn ang="0">
                        <a:pos x="0" y="54"/>
                      </a:cxn>
                      <a:cxn ang="0">
                        <a:pos x="2" y="30"/>
                      </a:cxn>
                      <a:cxn ang="0">
                        <a:pos x="8" y="18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04" name="Freeform 76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13" y="0"/>
                      </a:cxn>
                      <a:cxn ang="0">
                        <a:pos x="15" y="28"/>
                      </a:cxn>
                      <a:cxn ang="0">
                        <a:pos x="37" y="38"/>
                      </a:cxn>
                      <a:cxn ang="0">
                        <a:pos x="19" y="44"/>
                      </a:cxn>
                      <a:cxn ang="0">
                        <a:pos x="5" y="58"/>
                      </a:cxn>
                      <a:cxn ang="0">
                        <a:pos x="1" y="3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05" name="Freeform 77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29" y="0"/>
                      </a:cxn>
                      <a:cxn ang="0">
                        <a:pos x="49" y="16"/>
                      </a:cxn>
                      <a:cxn ang="0">
                        <a:pos x="35" y="14"/>
                      </a:cxn>
                      <a:cxn ang="0">
                        <a:pos x="3" y="16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06" name="Freeform 78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/>
                    <a:ahLst/>
                    <a:cxnLst>
                      <a:cxn ang="0">
                        <a:pos x="21" y="38"/>
                      </a:cxn>
                      <a:cxn ang="0">
                        <a:pos x="15" y="26"/>
                      </a:cxn>
                      <a:cxn ang="0">
                        <a:pos x="3" y="22"/>
                      </a:cxn>
                      <a:cxn ang="0">
                        <a:pos x="13" y="8"/>
                      </a:cxn>
                      <a:cxn ang="0">
                        <a:pos x="25" y="0"/>
                      </a:cxn>
                      <a:cxn ang="0">
                        <a:pos x="49" y="10"/>
                      </a:cxn>
                      <a:cxn ang="0">
                        <a:pos x="53" y="20"/>
                      </a:cxn>
                      <a:cxn ang="0">
                        <a:pos x="61" y="32"/>
                      </a:cxn>
                      <a:cxn ang="0">
                        <a:pos x="41" y="38"/>
                      </a:cxn>
                      <a:cxn ang="0">
                        <a:pos x="23" y="44"/>
                      </a:cxn>
                      <a:cxn ang="0">
                        <a:pos x="21" y="38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07" name="Freeform 79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/>
                    <a:ahLst/>
                    <a:cxnLst>
                      <a:cxn ang="0">
                        <a:pos x="46" y="28"/>
                      </a:cxn>
                      <a:cxn ang="0">
                        <a:pos x="36" y="14"/>
                      </a:cxn>
                      <a:cxn ang="0">
                        <a:pos x="26" y="30"/>
                      </a:cxn>
                      <a:cxn ang="0">
                        <a:pos x="0" y="24"/>
                      </a:cxn>
                      <a:cxn ang="0">
                        <a:pos x="10" y="42"/>
                      </a:cxn>
                      <a:cxn ang="0">
                        <a:pos x="16" y="62"/>
                      </a:cxn>
                      <a:cxn ang="0">
                        <a:pos x="24" y="48"/>
                      </a:cxn>
                      <a:cxn ang="0">
                        <a:pos x="30" y="44"/>
                      </a:cxn>
                      <a:cxn ang="0">
                        <a:pos x="48" y="56"/>
                      </a:cxn>
                      <a:cxn ang="0">
                        <a:pos x="70" y="62"/>
                      </a:cxn>
                      <a:cxn ang="0">
                        <a:pos x="88" y="72"/>
                      </a:cxn>
                      <a:cxn ang="0">
                        <a:pos x="106" y="102"/>
                      </a:cxn>
                      <a:cxn ang="0">
                        <a:pos x="104" y="122"/>
                      </a:cxn>
                      <a:cxn ang="0">
                        <a:pos x="98" y="134"/>
                      </a:cxn>
                      <a:cxn ang="0">
                        <a:pos x="122" y="128"/>
                      </a:cxn>
                      <a:cxn ang="0">
                        <a:pos x="140" y="140"/>
                      </a:cxn>
                      <a:cxn ang="0">
                        <a:pos x="168" y="148"/>
                      </a:cxn>
                      <a:cxn ang="0">
                        <a:pos x="174" y="146"/>
                      </a:cxn>
                      <a:cxn ang="0">
                        <a:pos x="168" y="134"/>
                      </a:cxn>
                      <a:cxn ang="0">
                        <a:pos x="178" y="136"/>
                      </a:cxn>
                      <a:cxn ang="0">
                        <a:pos x="186" y="118"/>
                      </a:cxn>
                      <a:cxn ang="0">
                        <a:pos x="202" y="122"/>
                      </a:cxn>
                      <a:cxn ang="0">
                        <a:pos x="214" y="130"/>
                      </a:cxn>
                      <a:cxn ang="0">
                        <a:pos x="244" y="168"/>
                      </a:cxn>
                      <a:cxn ang="0">
                        <a:pos x="262" y="178"/>
                      </a:cxn>
                      <a:cxn ang="0">
                        <a:pos x="284" y="170"/>
                      </a:cxn>
                      <a:cxn ang="0">
                        <a:pos x="268" y="160"/>
                      </a:cxn>
                      <a:cxn ang="0">
                        <a:pos x="256" y="138"/>
                      </a:cxn>
                      <a:cxn ang="0">
                        <a:pos x="250" y="132"/>
                      </a:cxn>
                      <a:cxn ang="0">
                        <a:pos x="248" y="122"/>
                      </a:cxn>
                      <a:cxn ang="0">
                        <a:pos x="236" y="116"/>
                      </a:cxn>
                      <a:cxn ang="0">
                        <a:pos x="240" y="96"/>
                      </a:cxn>
                      <a:cxn ang="0">
                        <a:pos x="220" y="86"/>
                      </a:cxn>
                      <a:cxn ang="0">
                        <a:pos x="210" y="70"/>
                      </a:cxn>
                      <a:cxn ang="0">
                        <a:pos x="190" y="54"/>
                      </a:cxn>
                      <a:cxn ang="0">
                        <a:pos x="168" y="38"/>
                      </a:cxn>
                      <a:cxn ang="0">
                        <a:pos x="156" y="34"/>
                      </a:cxn>
                      <a:cxn ang="0">
                        <a:pos x="120" y="16"/>
                      </a:cxn>
                      <a:cxn ang="0">
                        <a:pos x="102" y="4"/>
                      </a:cxn>
                      <a:cxn ang="0">
                        <a:pos x="96" y="0"/>
                      </a:cxn>
                      <a:cxn ang="0">
                        <a:pos x="70" y="10"/>
                      </a:cxn>
                      <a:cxn ang="0">
                        <a:pos x="56" y="32"/>
                      </a:cxn>
                      <a:cxn ang="0">
                        <a:pos x="46" y="28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08" name="Freeform 80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/>
                    <a:ahLst/>
                    <a:cxnLst>
                      <a:cxn ang="0">
                        <a:pos x="1" y="58"/>
                      </a:cxn>
                      <a:cxn ang="0">
                        <a:pos x="27" y="60"/>
                      </a:cxn>
                      <a:cxn ang="0">
                        <a:pos x="45" y="48"/>
                      </a:cxn>
                      <a:cxn ang="0">
                        <a:pos x="57" y="30"/>
                      </a:cxn>
                      <a:cxn ang="0">
                        <a:pos x="43" y="14"/>
                      </a:cxn>
                      <a:cxn ang="0">
                        <a:pos x="43" y="4"/>
                      </a:cxn>
                      <a:cxn ang="0">
                        <a:pos x="71" y="26"/>
                      </a:cxn>
                      <a:cxn ang="0">
                        <a:pos x="67" y="54"/>
                      </a:cxn>
                      <a:cxn ang="0">
                        <a:pos x="33" y="78"/>
                      </a:cxn>
                      <a:cxn ang="0">
                        <a:pos x="9" y="66"/>
                      </a:cxn>
                      <a:cxn ang="0">
                        <a:pos x="3" y="62"/>
                      </a:cxn>
                      <a:cxn ang="0">
                        <a:pos x="1" y="58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09" name="Freeform 81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/>
                    <a:ahLst/>
                    <a:cxnLst>
                      <a:cxn ang="0">
                        <a:pos x="3" y="4"/>
                      </a:cxn>
                      <a:cxn ang="0">
                        <a:pos x="3" y="14"/>
                      </a:cxn>
                      <a:cxn ang="0">
                        <a:pos x="3" y="4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10" name="Freeform 82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7" y="2"/>
                      </a:cxn>
                      <a:cxn ang="0">
                        <a:pos x="9" y="12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11" name="Freeform 83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5" y="2"/>
                      </a:cxn>
                      <a:cxn ang="0">
                        <a:pos x="15" y="14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12" name="Freeform 84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/>
                    <a:ahLst/>
                    <a:cxnLst>
                      <a:cxn ang="0">
                        <a:pos x="0" y="50"/>
                      </a:cxn>
                      <a:cxn ang="0">
                        <a:pos x="14" y="24"/>
                      </a:cxn>
                      <a:cxn ang="0">
                        <a:pos x="26" y="20"/>
                      </a:cxn>
                      <a:cxn ang="0">
                        <a:pos x="48" y="18"/>
                      </a:cxn>
                      <a:cxn ang="0">
                        <a:pos x="58" y="0"/>
                      </a:cxn>
                      <a:cxn ang="0">
                        <a:pos x="80" y="40"/>
                      </a:cxn>
                      <a:cxn ang="0">
                        <a:pos x="70" y="56"/>
                      </a:cxn>
                      <a:cxn ang="0">
                        <a:pos x="54" y="62"/>
                      </a:cxn>
                      <a:cxn ang="0">
                        <a:pos x="48" y="80"/>
                      </a:cxn>
                      <a:cxn ang="0">
                        <a:pos x="32" y="68"/>
                      </a:cxn>
                      <a:cxn ang="0">
                        <a:pos x="38" y="52"/>
                      </a:cxn>
                      <a:cxn ang="0">
                        <a:pos x="30" y="28"/>
                      </a:cxn>
                      <a:cxn ang="0">
                        <a:pos x="20" y="48"/>
                      </a:cxn>
                      <a:cxn ang="0">
                        <a:pos x="8" y="56"/>
                      </a:cxn>
                      <a:cxn ang="0">
                        <a:pos x="0" y="50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13" name="Freeform 85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/>
                    <a:ahLst/>
                    <a:cxnLst>
                      <a:cxn ang="0">
                        <a:pos x="14" y="96"/>
                      </a:cxn>
                      <a:cxn ang="0">
                        <a:pos x="26" y="128"/>
                      </a:cxn>
                      <a:cxn ang="0">
                        <a:pos x="32" y="108"/>
                      </a:cxn>
                      <a:cxn ang="0">
                        <a:pos x="52" y="100"/>
                      </a:cxn>
                      <a:cxn ang="0">
                        <a:pos x="46" y="124"/>
                      </a:cxn>
                      <a:cxn ang="0">
                        <a:pos x="66" y="126"/>
                      </a:cxn>
                      <a:cxn ang="0">
                        <a:pos x="76" y="142"/>
                      </a:cxn>
                      <a:cxn ang="0">
                        <a:pos x="58" y="148"/>
                      </a:cxn>
                      <a:cxn ang="0">
                        <a:pos x="74" y="174"/>
                      </a:cxn>
                      <a:cxn ang="0">
                        <a:pos x="84" y="154"/>
                      </a:cxn>
                      <a:cxn ang="0">
                        <a:pos x="82" y="112"/>
                      </a:cxn>
                      <a:cxn ang="0">
                        <a:pos x="60" y="106"/>
                      </a:cxn>
                      <a:cxn ang="0">
                        <a:pos x="50" y="82"/>
                      </a:cxn>
                      <a:cxn ang="0">
                        <a:pos x="34" y="82"/>
                      </a:cxn>
                      <a:cxn ang="0">
                        <a:pos x="30" y="70"/>
                      </a:cxn>
                      <a:cxn ang="0">
                        <a:pos x="42" y="42"/>
                      </a:cxn>
                      <a:cxn ang="0">
                        <a:pos x="30" y="0"/>
                      </a:cxn>
                      <a:cxn ang="0">
                        <a:pos x="18" y="22"/>
                      </a:cxn>
                      <a:cxn ang="0">
                        <a:pos x="4" y="46"/>
                      </a:cxn>
                      <a:cxn ang="0">
                        <a:pos x="14" y="76"/>
                      </a:cxn>
                      <a:cxn ang="0">
                        <a:pos x="14" y="96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14" name="Freeform 86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/>
                    <a:ahLst/>
                    <a:cxnLst>
                      <a:cxn ang="0">
                        <a:pos x="6" y="24"/>
                      </a:cxn>
                      <a:cxn ang="0">
                        <a:pos x="12" y="0"/>
                      </a:cxn>
                      <a:cxn ang="0">
                        <a:pos x="20" y="16"/>
                      </a:cxn>
                      <a:cxn ang="0">
                        <a:pos x="22" y="24"/>
                      </a:cxn>
                      <a:cxn ang="0">
                        <a:pos x="28" y="26"/>
                      </a:cxn>
                      <a:cxn ang="0">
                        <a:pos x="32" y="38"/>
                      </a:cxn>
                      <a:cxn ang="0">
                        <a:pos x="18" y="50"/>
                      </a:cxn>
                      <a:cxn ang="0">
                        <a:pos x="6" y="24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15" name="Freeform 87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/>
                    <a:ahLst/>
                    <a:cxnLst>
                      <a:cxn ang="0">
                        <a:pos x="0" y="44"/>
                      </a:cxn>
                      <a:cxn ang="0">
                        <a:pos x="22" y="20"/>
                      </a:cxn>
                      <a:cxn ang="0">
                        <a:pos x="36" y="0"/>
                      </a:cxn>
                      <a:cxn ang="0">
                        <a:pos x="24" y="28"/>
                      </a:cxn>
                      <a:cxn ang="0">
                        <a:pos x="2" y="50"/>
                      </a:cxn>
                      <a:cxn ang="0">
                        <a:pos x="0" y="44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16" name="Freeform 88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/>
                    <a:ahLst/>
                    <a:cxnLst>
                      <a:cxn ang="0">
                        <a:pos x="0" y="25"/>
                      </a:cxn>
                      <a:cxn ang="0">
                        <a:pos x="12" y="29"/>
                      </a:cxn>
                      <a:cxn ang="0">
                        <a:pos x="0" y="2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17" name="Freeform 89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/>
                    <a:ahLst/>
                    <a:cxnLst>
                      <a:cxn ang="0">
                        <a:pos x="73" y="1"/>
                      </a:cxn>
                      <a:cxn ang="0">
                        <a:pos x="438" y="0"/>
                      </a:cxn>
                      <a:cxn ang="0">
                        <a:pos x="416" y="54"/>
                      </a:cxn>
                      <a:cxn ang="0">
                        <a:pos x="397" y="68"/>
                      </a:cxn>
                      <a:cxn ang="0">
                        <a:pos x="392" y="70"/>
                      </a:cxn>
                      <a:cxn ang="0">
                        <a:pos x="375" y="73"/>
                      </a:cxn>
                      <a:cxn ang="0">
                        <a:pos x="361" y="88"/>
                      </a:cxn>
                      <a:cxn ang="0">
                        <a:pos x="362" y="99"/>
                      </a:cxn>
                      <a:cxn ang="0">
                        <a:pos x="364" y="107"/>
                      </a:cxn>
                      <a:cxn ang="0">
                        <a:pos x="366" y="113"/>
                      </a:cxn>
                      <a:cxn ang="0">
                        <a:pos x="362" y="122"/>
                      </a:cxn>
                      <a:cxn ang="0">
                        <a:pos x="351" y="120"/>
                      </a:cxn>
                      <a:cxn ang="0">
                        <a:pos x="342" y="129"/>
                      </a:cxn>
                      <a:cxn ang="0">
                        <a:pos x="347" y="105"/>
                      </a:cxn>
                      <a:cxn ang="0">
                        <a:pos x="338" y="100"/>
                      </a:cxn>
                      <a:cxn ang="0">
                        <a:pos x="344" y="93"/>
                      </a:cxn>
                      <a:cxn ang="0">
                        <a:pos x="342" y="89"/>
                      </a:cxn>
                      <a:cxn ang="0">
                        <a:pos x="320" y="94"/>
                      </a:cxn>
                      <a:cxn ang="0">
                        <a:pos x="317" y="85"/>
                      </a:cxn>
                      <a:cxn ang="0">
                        <a:pos x="297" y="94"/>
                      </a:cxn>
                      <a:cxn ang="0">
                        <a:pos x="320" y="103"/>
                      </a:cxn>
                      <a:cxn ang="0">
                        <a:pos x="305" y="117"/>
                      </a:cxn>
                      <a:cxn ang="0">
                        <a:pos x="311" y="126"/>
                      </a:cxn>
                      <a:cxn ang="0">
                        <a:pos x="315" y="138"/>
                      </a:cxn>
                      <a:cxn ang="0">
                        <a:pos x="309" y="139"/>
                      </a:cxn>
                      <a:cxn ang="0">
                        <a:pos x="314" y="144"/>
                      </a:cxn>
                      <a:cxn ang="0">
                        <a:pos x="307" y="152"/>
                      </a:cxn>
                      <a:cxn ang="0">
                        <a:pos x="0" y="149"/>
                      </a:cxn>
                      <a:cxn ang="0">
                        <a:pos x="73" y="1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18" name="Freeform 90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/>
                    <a:ahLst/>
                    <a:cxnLst>
                      <a:cxn ang="0">
                        <a:pos x="5" y="156"/>
                      </a:cxn>
                      <a:cxn ang="0">
                        <a:pos x="15" y="108"/>
                      </a:cxn>
                      <a:cxn ang="0">
                        <a:pos x="17" y="68"/>
                      </a:cxn>
                      <a:cxn ang="0">
                        <a:pos x="11" y="40"/>
                      </a:cxn>
                      <a:cxn ang="0">
                        <a:pos x="17" y="12"/>
                      </a:cxn>
                      <a:cxn ang="0">
                        <a:pos x="21" y="0"/>
                      </a:cxn>
                      <a:cxn ang="0">
                        <a:pos x="31" y="30"/>
                      </a:cxn>
                      <a:cxn ang="0">
                        <a:pos x="47" y="98"/>
                      </a:cxn>
                      <a:cxn ang="0">
                        <a:pos x="31" y="108"/>
                      </a:cxn>
                      <a:cxn ang="0">
                        <a:pos x="23" y="126"/>
                      </a:cxn>
                      <a:cxn ang="0">
                        <a:pos x="21" y="132"/>
                      </a:cxn>
                      <a:cxn ang="0">
                        <a:pos x="27" y="134"/>
                      </a:cxn>
                      <a:cxn ang="0">
                        <a:pos x="31" y="146"/>
                      </a:cxn>
                      <a:cxn ang="0">
                        <a:pos x="13" y="148"/>
                      </a:cxn>
                      <a:cxn ang="0">
                        <a:pos x="7" y="160"/>
                      </a:cxn>
                      <a:cxn ang="0">
                        <a:pos x="3" y="154"/>
                      </a:cxn>
                      <a:cxn ang="0">
                        <a:pos x="5" y="156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19" name="Freeform 91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/>
                    <a:ahLst/>
                    <a:cxnLst>
                      <a:cxn ang="0">
                        <a:pos x="26" y="61"/>
                      </a:cxn>
                      <a:cxn ang="0">
                        <a:pos x="30" y="43"/>
                      </a:cxn>
                      <a:cxn ang="0">
                        <a:pos x="50" y="33"/>
                      </a:cxn>
                      <a:cxn ang="0">
                        <a:pos x="54" y="45"/>
                      </a:cxn>
                      <a:cxn ang="0">
                        <a:pos x="66" y="49"/>
                      </a:cxn>
                      <a:cxn ang="0">
                        <a:pos x="80" y="55"/>
                      </a:cxn>
                      <a:cxn ang="0">
                        <a:pos x="116" y="33"/>
                      </a:cxn>
                      <a:cxn ang="0">
                        <a:pos x="130" y="17"/>
                      </a:cxn>
                      <a:cxn ang="0">
                        <a:pos x="138" y="11"/>
                      </a:cxn>
                      <a:cxn ang="0">
                        <a:pos x="106" y="49"/>
                      </a:cxn>
                      <a:cxn ang="0">
                        <a:pos x="84" y="67"/>
                      </a:cxn>
                      <a:cxn ang="0">
                        <a:pos x="66" y="81"/>
                      </a:cxn>
                      <a:cxn ang="0">
                        <a:pos x="48" y="103"/>
                      </a:cxn>
                      <a:cxn ang="0">
                        <a:pos x="26" y="89"/>
                      </a:cxn>
                      <a:cxn ang="0">
                        <a:pos x="20" y="87"/>
                      </a:cxn>
                      <a:cxn ang="0">
                        <a:pos x="22" y="97"/>
                      </a:cxn>
                      <a:cxn ang="0">
                        <a:pos x="0" y="97"/>
                      </a:cxn>
                      <a:cxn ang="0">
                        <a:pos x="10" y="79"/>
                      </a:cxn>
                      <a:cxn ang="0">
                        <a:pos x="26" y="61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20" name="Freeform 92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/>
                    <a:ahLst/>
                    <a:cxnLst>
                      <a:cxn ang="0">
                        <a:pos x="158" y="24"/>
                      </a:cxn>
                      <a:cxn ang="0">
                        <a:pos x="160" y="6"/>
                      </a:cxn>
                      <a:cxn ang="0">
                        <a:pos x="170" y="0"/>
                      </a:cxn>
                      <a:cxn ang="0">
                        <a:pos x="182" y="24"/>
                      </a:cxn>
                      <a:cxn ang="0">
                        <a:pos x="188" y="42"/>
                      </a:cxn>
                      <a:cxn ang="0">
                        <a:pos x="178" y="58"/>
                      </a:cxn>
                      <a:cxn ang="0">
                        <a:pos x="170" y="76"/>
                      </a:cxn>
                      <a:cxn ang="0">
                        <a:pos x="162" y="126"/>
                      </a:cxn>
                      <a:cxn ang="0">
                        <a:pos x="144" y="136"/>
                      </a:cxn>
                      <a:cxn ang="0">
                        <a:pos x="120" y="138"/>
                      </a:cxn>
                      <a:cxn ang="0">
                        <a:pos x="112" y="124"/>
                      </a:cxn>
                      <a:cxn ang="0">
                        <a:pos x="102" y="146"/>
                      </a:cxn>
                      <a:cxn ang="0">
                        <a:pos x="90" y="150"/>
                      </a:cxn>
                      <a:cxn ang="0">
                        <a:pos x="80" y="132"/>
                      </a:cxn>
                      <a:cxn ang="0">
                        <a:pos x="58" y="144"/>
                      </a:cxn>
                      <a:cxn ang="0">
                        <a:pos x="76" y="142"/>
                      </a:cxn>
                      <a:cxn ang="0">
                        <a:pos x="78" y="160"/>
                      </a:cxn>
                      <a:cxn ang="0">
                        <a:pos x="58" y="166"/>
                      </a:cxn>
                      <a:cxn ang="0">
                        <a:pos x="34" y="166"/>
                      </a:cxn>
                      <a:cxn ang="0">
                        <a:pos x="36" y="154"/>
                      </a:cxn>
                      <a:cxn ang="0">
                        <a:pos x="46" y="144"/>
                      </a:cxn>
                      <a:cxn ang="0">
                        <a:pos x="34" y="148"/>
                      </a:cxn>
                      <a:cxn ang="0">
                        <a:pos x="26" y="166"/>
                      </a:cxn>
                      <a:cxn ang="0">
                        <a:pos x="30" y="190"/>
                      </a:cxn>
                      <a:cxn ang="0">
                        <a:pos x="14" y="200"/>
                      </a:cxn>
                      <a:cxn ang="0">
                        <a:pos x="0" y="214"/>
                      </a:cxn>
                      <a:cxn ang="0">
                        <a:pos x="8" y="188"/>
                      </a:cxn>
                      <a:cxn ang="0">
                        <a:pos x="0" y="164"/>
                      </a:cxn>
                      <a:cxn ang="0">
                        <a:pos x="14" y="152"/>
                      </a:cxn>
                      <a:cxn ang="0">
                        <a:pos x="32" y="134"/>
                      </a:cxn>
                      <a:cxn ang="0">
                        <a:pos x="44" y="118"/>
                      </a:cxn>
                      <a:cxn ang="0">
                        <a:pos x="72" y="116"/>
                      </a:cxn>
                      <a:cxn ang="0">
                        <a:pos x="84" y="112"/>
                      </a:cxn>
                      <a:cxn ang="0">
                        <a:pos x="114" y="78"/>
                      </a:cxn>
                      <a:cxn ang="0">
                        <a:pos x="120" y="92"/>
                      </a:cxn>
                      <a:cxn ang="0">
                        <a:pos x="132" y="76"/>
                      </a:cxn>
                      <a:cxn ang="0">
                        <a:pos x="150" y="54"/>
                      </a:cxn>
                      <a:cxn ang="0">
                        <a:pos x="154" y="42"/>
                      </a:cxn>
                      <a:cxn ang="0">
                        <a:pos x="148" y="38"/>
                      </a:cxn>
                      <a:cxn ang="0">
                        <a:pos x="152" y="32"/>
                      </a:cxn>
                      <a:cxn ang="0">
                        <a:pos x="158" y="24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21" name="Freeform 93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/>
                    <a:ahLst/>
                    <a:cxnLst>
                      <a:cxn ang="0">
                        <a:pos x="0" y="9"/>
                      </a:cxn>
                      <a:cxn ang="0">
                        <a:pos x="4" y="13"/>
                      </a:cxn>
                      <a:cxn ang="0">
                        <a:pos x="0" y="9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22" name="Freeform 94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/>
                    <a:ahLst/>
                    <a:cxnLst>
                      <a:cxn ang="0">
                        <a:pos x="812" y="26"/>
                      </a:cxn>
                      <a:cxn ang="0">
                        <a:pos x="778" y="78"/>
                      </a:cxn>
                      <a:cxn ang="0">
                        <a:pos x="748" y="122"/>
                      </a:cxn>
                      <a:cxn ang="0">
                        <a:pos x="722" y="142"/>
                      </a:cxn>
                      <a:cxn ang="0">
                        <a:pos x="634" y="180"/>
                      </a:cxn>
                      <a:cxn ang="0">
                        <a:pos x="632" y="210"/>
                      </a:cxn>
                      <a:cxn ang="0">
                        <a:pos x="604" y="230"/>
                      </a:cxn>
                      <a:cxn ang="0">
                        <a:pos x="620" y="178"/>
                      </a:cxn>
                      <a:cxn ang="0">
                        <a:pos x="576" y="188"/>
                      </a:cxn>
                      <a:cxn ang="0">
                        <a:pos x="556" y="218"/>
                      </a:cxn>
                      <a:cxn ang="0">
                        <a:pos x="596" y="280"/>
                      </a:cxn>
                      <a:cxn ang="0">
                        <a:pos x="594" y="368"/>
                      </a:cxn>
                      <a:cxn ang="0">
                        <a:pos x="542" y="406"/>
                      </a:cxn>
                      <a:cxn ang="0">
                        <a:pos x="522" y="386"/>
                      </a:cxn>
                      <a:cxn ang="0">
                        <a:pos x="482" y="348"/>
                      </a:cxn>
                      <a:cxn ang="0">
                        <a:pos x="462" y="348"/>
                      </a:cxn>
                      <a:cxn ang="0">
                        <a:pos x="450" y="394"/>
                      </a:cxn>
                      <a:cxn ang="0">
                        <a:pos x="500" y="464"/>
                      </a:cxn>
                      <a:cxn ang="0">
                        <a:pos x="510" y="524"/>
                      </a:cxn>
                      <a:cxn ang="0">
                        <a:pos x="526" y="560"/>
                      </a:cxn>
                      <a:cxn ang="0">
                        <a:pos x="492" y="544"/>
                      </a:cxn>
                      <a:cxn ang="0">
                        <a:pos x="470" y="518"/>
                      </a:cxn>
                      <a:cxn ang="0">
                        <a:pos x="422" y="424"/>
                      </a:cxn>
                      <a:cxn ang="0">
                        <a:pos x="426" y="310"/>
                      </a:cxn>
                      <a:cxn ang="0">
                        <a:pos x="422" y="268"/>
                      </a:cxn>
                      <a:cxn ang="0">
                        <a:pos x="412" y="276"/>
                      </a:cxn>
                      <a:cxn ang="0">
                        <a:pos x="386" y="266"/>
                      </a:cxn>
                      <a:cxn ang="0">
                        <a:pos x="360" y="170"/>
                      </a:cxn>
                      <a:cxn ang="0">
                        <a:pos x="330" y="166"/>
                      </a:cxn>
                      <a:cxn ang="0">
                        <a:pos x="288" y="172"/>
                      </a:cxn>
                      <a:cxn ang="0">
                        <a:pos x="242" y="232"/>
                      </a:cxn>
                      <a:cxn ang="0">
                        <a:pos x="196" y="268"/>
                      </a:cxn>
                      <a:cxn ang="0">
                        <a:pos x="184" y="274"/>
                      </a:cxn>
                      <a:cxn ang="0">
                        <a:pos x="160" y="328"/>
                      </a:cxn>
                      <a:cxn ang="0">
                        <a:pos x="152" y="354"/>
                      </a:cxn>
                      <a:cxn ang="0">
                        <a:pos x="128" y="404"/>
                      </a:cxn>
                      <a:cxn ang="0">
                        <a:pos x="94" y="392"/>
                      </a:cxn>
                      <a:cxn ang="0">
                        <a:pos x="66" y="258"/>
                      </a:cxn>
                      <a:cxn ang="0">
                        <a:pos x="72" y="156"/>
                      </a:cxn>
                      <a:cxn ang="0">
                        <a:pos x="44" y="180"/>
                      </a:cxn>
                      <a:cxn ang="0">
                        <a:pos x="20" y="150"/>
                      </a:cxn>
                      <a:cxn ang="0">
                        <a:pos x="24" y="138"/>
                      </a:cxn>
                      <a:cxn ang="0">
                        <a:pos x="0" y="92"/>
                      </a:cxn>
                      <a:cxn ang="0">
                        <a:pos x="798" y="6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23" name="Freeform 95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/>
                    <a:ahLst/>
                    <a:cxnLst>
                      <a:cxn ang="0">
                        <a:pos x="7" y="11"/>
                      </a:cxn>
                      <a:cxn ang="0">
                        <a:pos x="17" y="3"/>
                      </a:cxn>
                      <a:cxn ang="0">
                        <a:pos x="37" y="33"/>
                      </a:cxn>
                      <a:cxn ang="0">
                        <a:pos x="19" y="85"/>
                      </a:cxn>
                      <a:cxn ang="0">
                        <a:pos x="1" y="69"/>
                      </a:cxn>
                      <a:cxn ang="0">
                        <a:pos x="7" y="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24" name="Freeform 96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/>
                    <a:ahLst/>
                    <a:cxnLst>
                      <a:cxn ang="0">
                        <a:pos x="13" y="28"/>
                      </a:cxn>
                      <a:cxn ang="0">
                        <a:pos x="29" y="2"/>
                      </a:cxn>
                      <a:cxn ang="0">
                        <a:pos x="43" y="4"/>
                      </a:cxn>
                      <a:cxn ang="0">
                        <a:pos x="39" y="26"/>
                      </a:cxn>
                      <a:cxn ang="0">
                        <a:pos x="13" y="74"/>
                      </a:cxn>
                      <a:cxn ang="0">
                        <a:pos x="7" y="60"/>
                      </a:cxn>
                      <a:cxn ang="0">
                        <a:pos x="3" y="36"/>
                      </a:cxn>
                      <a:cxn ang="0">
                        <a:pos x="13" y="28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25" name="Freeform 97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/>
                    <a:ahLst/>
                    <a:cxnLst>
                      <a:cxn ang="0">
                        <a:pos x="7" y="16"/>
                      </a:cxn>
                      <a:cxn ang="0">
                        <a:pos x="5" y="30"/>
                      </a:cxn>
                      <a:cxn ang="0">
                        <a:pos x="7" y="16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26" name="Freeform 98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/>
                    <a:ahLst/>
                    <a:cxnLst>
                      <a:cxn ang="0">
                        <a:pos x="481" y="464"/>
                      </a:cxn>
                      <a:cxn ang="0">
                        <a:pos x="486" y="451"/>
                      </a:cxn>
                      <a:cxn ang="0">
                        <a:pos x="500" y="413"/>
                      </a:cxn>
                      <a:cxn ang="0">
                        <a:pos x="309" y="287"/>
                      </a:cxn>
                      <a:cxn ang="0">
                        <a:pos x="282" y="346"/>
                      </a:cxn>
                      <a:cxn ang="0">
                        <a:pos x="303" y="556"/>
                      </a:cxn>
                      <a:cxn ang="0">
                        <a:pos x="282" y="494"/>
                      </a:cxn>
                      <a:cxn ang="0">
                        <a:pos x="242" y="439"/>
                      </a:cxn>
                      <a:cxn ang="0">
                        <a:pos x="245" y="413"/>
                      </a:cxn>
                      <a:cxn ang="0">
                        <a:pos x="247" y="394"/>
                      </a:cxn>
                      <a:cxn ang="0">
                        <a:pos x="220" y="375"/>
                      </a:cxn>
                      <a:cxn ang="0">
                        <a:pos x="194" y="346"/>
                      </a:cxn>
                      <a:cxn ang="0">
                        <a:pos x="148" y="354"/>
                      </a:cxn>
                      <a:cxn ang="0">
                        <a:pos x="126" y="365"/>
                      </a:cxn>
                      <a:cxn ang="0">
                        <a:pos x="78" y="365"/>
                      </a:cxn>
                      <a:cxn ang="0">
                        <a:pos x="22" y="312"/>
                      </a:cxn>
                      <a:cxn ang="0">
                        <a:pos x="11" y="295"/>
                      </a:cxn>
                      <a:cxn ang="0">
                        <a:pos x="0" y="264"/>
                      </a:cxn>
                      <a:cxn ang="0">
                        <a:pos x="24" y="213"/>
                      </a:cxn>
                      <a:cxn ang="0">
                        <a:pos x="32" y="181"/>
                      </a:cxn>
                      <a:cxn ang="0">
                        <a:pos x="51" y="143"/>
                      </a:cxn>
                      <a:cxn ang="0">
                        <a:pos x="81" y="116"/>
                      </a:cxn>
                      <a:cxn ang="0">
                        <a:pos x="167" y="67"/>
                      </a:cxn>
                      <a:cxn ang="0">
                        <a:pos x="220" y="30"/>
                      </a:cxn>
                      <a:cxn ang="0">
                        <a:pos x="258" y="6"/>
                      </a:cxn>
                      <a:cxn ang="0">
                        <a:pos x="363" y="2"/>
                      </a:cxn>
                      <a:cxn ang="0">
                        <a:pos x="398" y="0"/>
                      </a:cxn>
                      <a:cxn ang="0">
                        <a:pos x="384" y="34"/>
                      </a:cxn>
                      <a:cxn ang="0">
                        <a:pos x="443" y="84"/>
                      </a:cxn>
                      <a:cxn ang="0">
                        <a:pos x="497" y="74"/>
                      </a:cxn>
                      <a:cxn ang="0">
                        <a:pos x="529" y="82"/>
                      </a:cxn>
                      <a:cxn ang="0">
                        <a:pos x="559" y="97"/>
                      </a:cxn>
                      <a:cxn ang="0">
                        <a:pos x="572" y="188"/>
                      </a:cxn>
                      <a:cxn ang="0">
                        <a:pos x="572" y="240"/>
                      </a:cxn>
                      <a:cxn ang="0">
                        <a:pos x="599" y="283"/>
                      </a:cxn>
                      <a:cxn ang="0">
                        <a:pos x="645" y="300"/>
                      </a:cxn>
                      <a:cxn ang="0">
                        <a:pos x="680" y="295"/>
                      </a:cxn>
                      <a:cxn ang="0">
                        <a:pos x="664" y="340"/>
                      </a:cxn>
                      <a:cxn ang="0">
                        <a:pos x="599" y="407"/>
                      </a:cxn>
                      <a:cxn ang="0">
                        <a:pos x="548" y="485"/>
                      </a:cxn>
                      <a:cxn ang="0">
                        <a:pos x="556" y="508"/>
                      </a:cxn>
                      <a:cxn ang="0">
                        <a:pos x="435" y="556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27" name="Freeform 99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/>
                    <a:ahLst/>
                    <a:cxnLst>
                      <a:cxn ang="0">
                        <a:pos x="243" y="347"/>
                      </a:cxn>
                      <a:cxn ang="0">
                        <a:pos x="233" y="301"/>
                      </a:cxn>
                      <a:cxn ang="0">
                        <a:pos x="217" y="288"/>
                      </a:cxn>
                      <a:cxn ang="0">
                        <a:pos x="215" y="269"/>
                      </a:cxn>
                      <a:cxn ang="0">
                        <a:pos x="209" y="254"/>
                      </a:cxn>
                      <a:cxn ang="0">
                        <a:pos x="209" y="229"/>
                      </a:cxn>
                      <a:cxn ang="0">
                        <a:pos x="207" y="214"/>
                      </a:cxn>
                      <a:cxn ang="0">
                        <a:pos x="228" y="202"/>
                      </a:cxn>
                      <a:cxn ang="0">
                        <a:pos x="257" y="197"/>
                      </a:cxn>
                      <a:cxn ang="0">
                        <a:pos x="257" y="136"/>
                      </a:cxn>
                      <a:cxn ang="0">
                        <a:pos x="54" y="96"/>
                      </a:cxn>
                      <a:cxn ang="0">
                        <a:pos x="32" y="98"/>
                      </a:cxn>
                      <a:cxn ang="0">
                        <a:pos x="16" y="102"/>
                      </a:cxn>
                      <a:cxn ang="0">
                        <a:pos x="0" y="149"/>
                      </a:cxn>
                      <a:cxn ang="0">
                        <a:pos x="93" y="346"/>
                      </a:cxn>
                      <a:cxn ang="0">
                        <a:pos x="243" y="347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28" name="Freeform 100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/>
                    <a:ahLst/>
                    <a:cxnLst>
                      <a:cxn ang="0">
                        <a:pos x="7" y="25"/>
                      </a:cxn>
                      <a:cxn ang="0">
                        <a:pos x="19" y="21"/>
                      </a:cxn>
                      <a:cxn ang="0">
                        <a:pos x="7" y="2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29" name="Freeform 101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/>
                    <a:ahLst/>
                    <a:cxnLst>
                      <a:cxn ang="0">
                        <a:pos x="12" y="12"/>
                      </a:cxn>
                      <a:cxn ang="0">
                        <a:pos x="16" y="0"/>
                      </a:cxn>
                      <a:cxn ang="0">
                        <a:pos x="20" y="12"/>
                      </a:cxn>
                      <a:cxn ang="0">
                        <a:pos x="8" y="20"/>
                      </a:cxn>
                      <a:cxn ang="0">
                        <a:pos x="12" y="12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30" name="Freeform 102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/>
                    <a:ahLst/>
                    <a:cxnLst>
                      <a:cxn ang="0">
                        <a:pos x="24" y="18"/>
                      </a:cxn>
                      <a:cxn ang="0">
                        <a:pos x="32" y="6"/>
                      </a:cxn>
                      <a:cxn ang="0">
                        <a:pos x="36" y="30"/>
                      </a:cxn>
                      <a:cxn ang="0">
                        <a:pos x="24" y="18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31" name="Freeform 103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/>
                    <a:ahLst/>
                    <a:cxnLst>
                      <a:cxn ang="0">
                        <a:pos x="473" y="464"/>
                      </a:cxn>
                      <a:cxn ang="0">
                        <a:pos x="393" y="452"/>
                      </a:cxn>
                      <a:cxn ang="0">
                        <a:pos x="325" y="412"/>
                      </a:cxn>
                      <a:cxn ang="0">
                        <a:pos x="265" y="400"/>
                      </a:cxn>
                      <a:cxn ang="0">
                        <a:pos x="237" y="416"/>
                      </a:cxn>
                      <a:cxn ang="0">
                        <a:pos x="261" y="428"/>
                      </a:cxn>
                      <a:cxn ang="0">
                        <a:pos x="293" y="468"/>
                      </a:cxn>
                      <a:cxn ang="0">
                        <a:pos x="321" y="476"/>
                      </a:cxn>
                      <a:cxn ang="0">
                        <a:pos x="333" y="536"/>
                      </a:cxn>
                      <a:cxn ang="0">
                        <a:pos x="313" y="552"/>
                      </a:cxn>
                      <a:cxn ang="0">
                        <a:pos x="261" y="616"/>
                      </a:cxn>
                      <a:cxn ang="0">
                        <a:pos x="225" y="628"/>
                      </a:cxn>
                      <a:cxn ang="0">
                        <a:pos x="97" y="696"/>
                      </a:cxn>
                      <a:cxn ang="0">
                        <a:pos x="77" y="616"/>
                      </a:cxn>
                      <a:cxn ang="0">
                        <a:pos x="45" y="524"/>
                      </a:cxn>
                      <a:cxn ang="0">
                        <a:pos x="33" y="448"/>
                      </a:cxn>
                      <a:cxn ang="0">
                        <a:pos x="53" y="344"/>
                      </a:cxn>
                      <a:cxn ang="0">
                        <a:pos x="17" y="392"/>
                      </a:cxn>
                      <a:cxn ang="0">
                        <a:pos x="81" y="280"/>
                      </a:cxn>
                      <a:cxn ang="0">
                        <a:pos x="113" y="204"/>
                      </a:cxn>
                      <a:cxn ang="0">
                        <a:pos x="37" y="204"/>
                      </a:cxn>
                      <a:cxn ang="0">
                        <a:pos x="1" y="196"/>
                      </a:cxn>
                      <a:cxn ang="0">
                        <a:pos x="25" y="140"/>
                      </a:cxn>
                      <a:cxn ang="0">
                        <a:pos x="97" y="112"/>
                      </a:cxn>
                      <a:cxn ang="0">
                        <a:pos x="221" y="124"/>
                      </a:cxn>
                      <a:cxn ang="0">
                        <a:pos x="229" y="64"/>
                      </a:cxn>
                      <a:cxn ang="0">
                        <a:pos x="261" y="0"/>
                      </a:cxn>
                      <a:cxn ang="0">
                        <a:pos x="357" y="44"/>
                      </a:cxn>
                      <a:cxn ang="0">
                        <a:pos x="329" y="88"/>
                      </a:cxn>
                      <a:cxn ang="0">
                        <a:pos x="301" y="176"/>
                      </a:cxn>
                      <a:cxn ang="0">
                        <a:pos x="361" y="192"/>
                      </a:cxn>
                      <a:cxn ang="0">
                        <a:pos x="373" y="136"/>
                      </a:cxn>
                      <a:cxn ang="0">
                        <a:pos x="417" y="92"/>
                      </a:cxn>
                      <a:cxn ang="0">
                        <a:pos x="497" y="88"/>
                      </a:cxn>
                      <a:cxn ang="0">
                        <a:pos x="529" y="52"/>
                      </a:cxn>
                      <a:cxn ang="0">
                        <a:pos x="541" y="460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32" name="Freeform 104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/>
                    <a:ahLst/>
                    <a:cxnLst>
                      <a:cxn ang="0">
                        <a:pos x="825" y="0"/>
                      </a:cxn>
                      <a:cxn ang="0">
                        <a:pos x="143" y="29"/>
                      </a:cxn>
                      <a:cxn ang="0">
                        <a:pos x="91" y="42"/>
                      </a:cxn>
                      <a:cxn ang="0">
                        <a:pos x="62" y="42"/>
                      </a:cxn>
                      <a:cxn ang="0">
                        <a:pos x="22" y="77"/>
                      </a:cxn>
                      <a:cxn ang="0">
                        <a:pos x="0" y="105"/>
                      </a:cxn>
                      <a:cxn ang="0">
                        <a:pos x="59" y="115"/>
                      </a:cxn>
                      <a:cxn ang="0">
                        <a:pos x="97" y="96"/>
                      </a:cxn>
                      <a:cxn ang="0">
                        <a:pos x="108" y="84"/>
                      </a:cxn>
                      <a:cxn ang="0">
                        <a:pos x="167" y="52"/>
                      </a:cxn>
                      <a:cxn ang="0">
                        <a:pos x="215" y="46"/>
                      </a:cxn>
                      <a:cxn ang="0">
                        <a:pos x="237" y="94"/>
                      </a:cxn>
                      <a:cxn ang="0">
                        <a:pos x="188" y="109"/>
                      </a:cxn>
                      <a:cxn ang="0">
                        <a:pos x="231" y="113"/>
                      </a:cxn>
                      <a:cxn ang="0">
                        <a:pos x="250" y="90"/>
                      </a:cxn>
                      <a:cxn ang="0">
                        <a:pos x="266" y="92"/>
                      </a:cxn>
                      <a:cxn ang="0">
                        <a:pos x="253" y="54"/>
                      </a:cxn>
                      <a:cxn ang="0">
                        <a:pos x="266" y="44"/>
                      </a:cxn>
                      <a:cxn ang="0">
                        <a:pos x="277" y="88"/>
                      </a:cxn>
                      <a:cxn ang="0">
                        <a:pos x="266" y="113"/>
                      </a:cxn>
                      <a:cxn ang="0">
                        <a:pos x="296" y="130"/>
                      </a:cxn>
                      <a:cxn ang="0">
                        <a:pos x="299" y="92"/>
                      </a:cxn>
                      <a:cxn ang="0">
                        <a:pos x="331" y="103"/>
                      </a:cxn>
                      <a:cxn ang="0">
                        <a:pos x="382" y="73"/>
                      </a:cxn>
                      <a:cxn ang="0">
                        <a:pos x="409" y="50"/>
                      </a:cxn>
                      <a:cxn ang="0">
                        <a:pos x="439" y="56"/>
                      </a:cxn>
                      <a:cxn ang="0">
                        <a:pos x="455" y="50"/>
                      </a:cxn>
                      <a:cxn ang="0">
                        <a:pos x="431" y="44"/>
                      </a:cxn>
                      <a:cxn ang="0">
                        <a:pos x="474" y="35"/>
                      </a:cxn>
                      <a:cxn ang="0">
                        <a:pos x="544" y="54"/>
                      </a:cxn>
                      <a:cxn ang="0">
                        <a:pos x="581" y="42"/>
                      </a:cxn>
                      <a:cxn ang="0">
                        <a:pos x="584" y="63"/>
                      </a:cxn>
                      <a:cxn ang="0">
                        <a:pos x="568" y="101"/>
                      </a:cxn>
                      <a:cxn ang="0">
                        <a:pos x="611" y="88"/>
                      </a:cxn>
                      <a:cxn ang="0">
                        <a:pos x="624" y="80"/>
                      </a:cxn>
                      <a:cxn ang="0">
                        <a:pos x="648" y="61"/>
                      </a:cxn>
                      <a:cxn ang="0">
                        <a:pos x="794" y="84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33" name="Freeform 105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31" y="0"/>
                      </a:cxn>
                      <a:cxn ang="0">
                        <a:pos x="19" y="2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34" name="Freeform 106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/>
                    <a:ahLst/>
                    <a:cxnLst>
                      <a:cxn ang="0">
                        <a:pos x="6" y="32"/>
                      </a:cxn>
                      <a:cxn ang="0">
                        <a:pos x="22" y="0"/>
                      </a:cxn>
                      <a:cxn ang="0">
                        <a:pos x="38" y="4"/>
                      </a:cxn>
                      <a:cxn ang="0">
                        <a:pos x="6" y="32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35" name="Freeform 107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/>
                    <a:ahLst/>
                    <a:cxnLst>
                      <a:cxn ang="0">
                        <a:pos x="37" y="18"/>
                      </a:cxn>
                      <a:cxn ang="0">
                        <a:pos x="25" y="2"/>
                      </a:cxn>
                      <a:cxn ang="0">
                        <a:pos x="37" y="18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36" name="Freeform 108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/>
                    <a:ahLst/>
                    <a:cxnLst>
                      <a:cxn ang="0">
                        <a:pos x="0" y="21"/>
                      </a:cxn>
                      <a:cxn ang="0">
                        <a:pos x="12" y="9"/>
                      </a:cxn>
                      <a:cxn ang="0">
                        <a:pos x="0" y="21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37" name="Freeform 109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/>
                    <a:ahLst/>
                    <a:cxnLst>
                      <a:cxn ang="0">
                        <a:pos x="7" y="22"/>
                      </a:cxn>
                      <a:cxn ang="0">
                        <a:pos x="31" y="10"/>
                      </a:cxn>
                      <a:cxn ang="0">
                        <a:pos x="7" y="22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22638" name="Group 110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22639" name="Line 111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40" name="Line 112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41" name="Line 113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42" name="Line 114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43" name="Line 115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44" name="Line 116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45" name="Line 117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46" name="Line 118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47" name="Line 119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48" name="Line 120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49" name="Line 121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50" name="Line 122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51" name="Line 123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52" name="Line 124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53" name="Line 125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54" name="Line 126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55" name="Line 127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56" name="Line 128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57" name="Line 129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58" name="Line 130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59" name="Line 131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2660" name="Group 132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22661" name="Line 133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62" name="Line 134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63" name="Line 135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64" name="Line 136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65" name="Line 137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66" name="Line 138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67" name="Line 139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68" name="Line 140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69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70" name="Line 142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71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72" name="Line 144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73" name="Line 145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74" name="Line 146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75" name="Line 147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76" name="Line 148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77" name="Line 149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78" name="Line 150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79" name="Line 151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80" name="Line 152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81" name="Line 153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82" name="Line 154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83" name="Line 155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84" name="Line 156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85" name="Line 157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pic>
          <p:nvPicPr>
            <p:cNvPr id="22689" name="Picture 161" descr="C:\My Documents\bits\earth.GIF"/>
            <p:cNvPicPr>
              <a:picLocks noChangeAspect="1" noChangeArrowheads="1"/>
            </p:cNvPicPr>
            <p:nvPr userDrawn="1"/>
          </p:nvPicPr>
          <p:blipFill>
            <a:blip r:embed="rId14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75000"/>
        <a:buBlip>
          <a:blip r:embed="rId16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/>
              <a:t>Integración Regional y Productividad: Las Experiencias de Brasil y México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4572000"/>
            <a:ext cx="8001000" cy="1295400"/>
          </a:xfrm>
        </p:spPr>
        <p:txBody>
          <a:bodyPr/>
          <a:lstStyle/>
          <a:p>
            <a:r>
              <a:rPr lang="es-MX" sz="2400">
                <a:solidFill>
                  <a:schemeClr val="tx2"/>
                </a:solidFill>
                <a:latin typeface="Times New Roman" pitchFamily="18" charset="0"/>
              </a:rPr>
              <a:t>Ernesto López-Córdova y Mauricio Mesquita Moreira</a:t>
            </a:r>
            <a:endParaRPr lang="es-MX" sz="2400" i="1">
              <a:solidFill>
                <a:schemeClr val="tx2"/>
              </a:solidFill>
              <a:latin typeface="Times New Roman" pitchFamily="18" charset="0"/>
            </a:endParaRPr>
          </a:p>
          <a:p>
            <a:r>
              <a:rPr lang="es-MX" sz="2400" i="1">
                <a:solidFill>
                  <a:schemeClr val="tx2"/>
                </a:solidFill>
                <a:latin typeface="Times New Roman" pitchFamily="18" charset="0"/>
              </a:rPr>
              <a:t>Banco Interamericano de Desarrollo</a:t>
            </a:r>
          </a:p>
          <a:p>
            <a:r>
              <a:rPr lang="es-MX" sz="2400" i="1">
                <a:solidFill>
                  <a:schemeClr val="tx2"/>
                </a:solidFill>
                <a:latin typeface="Times New Roman" pitchFamily="18" charset="0"/>
              </a:rPr>
              <a:t>Agosto 2003</a:t>
            </a:r>
          </a:p>
          <a:p>
            <a:endParaRPr lang="en-US" sz="2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Datos a nivel de empresa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Crecimiento de la PFT:</a:t>
            </a:r>
          </a:p>
          <a:p>
            <a:pPr lvl="1"/>
            <a:r>
              <a:rPr lang="en-US" sz="2000"/>
              <a:t>Tybout y Westbrook(1995): México (1986-90) = 1.8%</a:t>
            </a:r>
          </a:p>
          <a:p>
            <a:pPr lvl="1"/>
            <a:r>
              <a:rPr lang="en-US" sz="2000"/>
              <a:t>Pavnick (2000): Chile (1979-86) = 2.8%</a:t>
            </a:r>
          </a:p>
          <a:p>
            <a:pPr lvl="1"/>
            <a:r>
              <a:rPr lang="en-US" sz="2000"/>
              <a:t>Muendler (2002):  Brasil (1986-98) = 0.4%</a:t>
            </a:r>
          </a:p>
          <a:p>
            <a:pPr lvl="1"/>
            <a:r>
              <a:rPr lang="en-US" sz="2000"/>
              <a:t>Aw, Chen y Roberts (2001): Taiwán (1981-91) = 3.2%</a:t>
            </a:r>
          </a:p>
          <a:p>
            <a:r>
              <a:rPr lang="en-US" sz="2400"/>
              <a:t>Causalidad</a:t>
            </a:r>
          </a:p>
          <a:p>
            <a:pPr lvl="1"/>
            <a:r>
              <a:rPr lang="en-US" sz="2000" u="sng"/>
              <a:t>Comercio</a:t>
            </a:r>
            <a:r>
              <a:rPr lang="en-US" sz="2000"/>
              <a:t>: Evidencia firme del efecto de disciplinamiento de las importaciones.</a:t>
            </a:r>
          </a:p>
          <a:p>
            <a:pPr lvl="1"/>
            <a:r>
              <a:rPr lang="en-US" sz="2000" u="sng"/>
              <a:t>IED</a:t>
            </a:r>
            <a:r>
              <a:rPr lang="en-US" sz="2000"/>
              <a:t>: Alguna evidencia sobre la persistencia de los desbordamientos verticales sobre los horizontales (Aitken y Harrison 1999, Kugler 2000)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Brasil y México: Hechos estilizados</a:t>
            </a:r>
          </a:p>
        </p:txBody>
      </p:sp>
      <p:pic>
        <p:nvPicPr>
          <p:cNvPr id="100364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09675" y="2219325"/>
            <a:ext cx="6724650" cy="402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Brasil y México: Hechos estilizados</a:t>
            </a:r>
          </a:p>
        </p:txBody>
      </p:sp>
      <p:pic>
        <p:nvPicPr>
          <p:cNvPr id="131081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90625" y="2181225"/>
            <a:ext cx="6762750" cy="406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246063" y="930275"/>
            <a:ext cx="8212137" cy="1143000"/>
          </a:xfrm>
        </p:spPr>
        <p:txBody>
          <a:bodyPr/>
          <a:lstStyle/>
          <a:p>
            <a:r>
              <a:rPr lang="en-US" sz="3600"/>
              <a:t>Estimación de la productividad: Estrategia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05000"/>
            <a:ext cx="8610600" cy="4114800"/>
          </a:xfrm>
        </p:spPr>
        <p:txBody>
          <a:bodyPr/>
          <a:lstStyle/>
          <a:p>
            <a:r>
              <a:rPr lang="en-US" sz="2400"/>
              <a:t>Medición de la PFT usando datos a nivel empresa o planta</a:t>
            </a:r>
          </a:p>
          <a:p>
            <a:pPr lvl="1"/>
            <a:r>
              <a:rPr lang="en-US" sz="2000"/>
              <a:t>Considera heterogeneidad de las empresas</a:t>
            </a:r>
          </a:p>
          <a:p>
            <a:pPr lvl="1"/>
            <a:r>
              <a:rPr lang="en-US" sz="2000"/>
              <a:t>Compara desempeño por categoría de planta (propiedad extranjera, exportadores, etc.)</a:t>
            </a:r>
          </a:p>
          <a:p>
            <a:pPr lvl="1"/>
            <a:r>
              <a:rPr lang="en-US" sz="2000"/>
              <a:t>Toma en cuenta características no observadas de la planta</a:t>
            </a:r>
          </a:p>
          <a:p>
            <a:pPr lvl="1"/>
            <a:r>
              <a:rPr lang="en-US" sz="2000"/>
              <a:t>...pero, requerimientos intensivos de datos</a:t>
            </a:r>
          </a:p>
          <a:p>
            <a:r>
              <a:rPr lang="en-US" sz="2400"/>
              <a:t>Desempeño agregado de la PFT</a:t>
            </a:r>
          </a:p>
          <a:p>
            <a:r>
              <a:rPr lang="en-US" sz="2400"/>
              <a:t>Explora determinantes del desempeño de la PFT a nivel empresa</a:t>
            </a:r>
          </a:p>
          <a:p>
            <a:pPr lvl="1"/>
            <a:r>
              <a:rPr lang="en-US" sz="2000"/>
              <a:t>Aranceles, IED, actividades exportadoras, disponibilidad de insumo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Estimación de la PFT: Datos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47888"/>
            <a:ext cx="80772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Brasil: muestra de 10,900 empresas, 1996-2000</a:t>
            </a:r>
          </a:p>
          <a:p>
            <a:pPr>
              <a:lnSpc>
                <a:spcPct val="90000"/>
              </a:lnSpc>
            </a:pPr>
            <a:r>
              <a:rPr lang="en-US" sz="2400"/>
              <a:t>México: muestra de 5,700 plantas, 1993-2000</a:t>
            </a:r>
          </a:p>
          <a:p>
            <a:pPr>
              <a:lnSpc>
                <a:spcPct val="90000"/>
              </a:lnSpc>
            </a:pPr>
            <a:r>
              <a:rPr lang="en-US" sz="2400"/>
              <a:t>Datos: 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Insumos, capital, inversiones, ventas, algunas características de la planta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Datos de aranceles, comercio, IED a nivel de industria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Deflactores de precios para toda la industria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Propiedad extranjera</a:t>
            </a:r>
          </a:p>
          <a:p>
            <a:pPr>
              <a:lnSpc>
                <a:spcPct val="90000"/>
              </a:lnSpc>
            </a:pPr>
            <a:r>
              <a:rPr lang="en-US" sz="2400"/>
              <a:t>Datos de comercio y aranceles a nivel fracción del SA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Agregado ponderando con importaciones de EE.UU. o exportaciones de EE.UU. al resto del mundo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Estimación de la PFT: Metodología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Función de producción Cobb-Douglas: </a:t>
            </a:r>
          </a:p>
          <a:p>
            <a:pPr lvl="1" algn="ctr">
              <a:buFontTx/>
              <a:buNone/>
            </a:pPr>
            <a:r>
              <a:rPr lang="en-US" sz="2400" i="1"/>
              <a:t>y</a:t>
            </a:r>
            <a:r>
              <a:rPr lang="en-US" sz="2400" baseline="-25000"/>
              <a:t>it</a:t>
            </a:r>
            <a:r>
              <a:rPr lang="en-US" sz="2400"/>
              <a:t> = </a:t>
            </a:r>
            <a:r>
              <a:rPr lang="en-US" sz="2400">
                <a:sym typeface="Symbol" pitchFamily="18" charset="2"/>
              </a:rPr>
              <a:t></a:t>
            </a:r>
            <a:r>
              <a:rPr lang="en-US" sz="2400" baseline="-25000"/>
              <a:t>o</a:t>
            </a:r>
            <a:r>
              <a:rPr lang="en-US" sz="2400"/>
              <a:t> + </a:t>
            </a:r>
            <a:r>
              <a:rPr lang="en-US" sz="2400">
                <a:sym typeface="Symbol" pitchFamily="18" charset="2"/>
              </a:rPr>
              <a:t></a:t>
            </a:r>
            <a:r>
              <a:rPr lang="en-US" sz="2400" i="1" baseline="-25000"/>
              <a:t>l</a:t>
            </a:r>
            <a:r>
              <a:rPr lang="en-US" sz="2400" i="1"/>
              <a:t>l</a:t>
            </a:r>
            <a:r>
              <a:rPr lang="en-US" sz="2400" baseline="-25000"/>
              <a:t>it</a:t>
            </a:r>
            <a:r>
              <a:rPr lang="en-US" sz="2400"/>
              <a:t> + </a:t>
            </a:r>
            <a:r>
              <a:rPr lang="en-US" sz="2400">
                <a:sym typeface="Symbol" pitchFamily="18" charset="2"/>
              </a:rPr>
              <a:t></a:t>
            </a:r>
            <a:r>
              <a:rPr lang="en-US" sz="2400" i="1" baseline="-25000"/>
              <a:t>s</a:t>
            </a:r>
            <a:r>
              <a:rPr lang="en-US" sz="2400" i="1"/>
              <a:t>s</a:t>
            </a:r>
            <a:r>
              <a:rPr lang="en-US" sz="2400" baseline="-25000"/>
              <a:t>it</a:t>
            </a:r>
            <a:r>
              <a:rPr lang="en-US" sz="2400"/>
              <a:t> + </a:t>
            </a:r>
            <a:r>
              <a:rPr lang="en-US" sz="2400">
                <a:sym typeface="Symbol" pitchFamily="18" charset="2"/>
              </a:rPr>
              <a:t></a:t>
            </a:r>
            <a:r>
              <a:rPr lang="en-US" sz="2400" i="1" baseline="-25000"/>
              <a:t>m</a:t>
            </a:r>
            <a:r>
              <a:rPr lang="en-US" sz="2400" i="1"/>
              <a:t>m</a:t>
            </a:r>
            <a:r>
              <a:rPr lang="en-US" sz="2400" baseline="-25000"/>
              <a:t>it</a:t>
            </a:r>
            <a:r>
              <a:rPr lang="en-US" sz="2400"/>
              <a:t> + </a:t>
            </a:r>
            <a:r>
              <a:rPr lang="en-US" sz="2400">
                <a:sym typeface="Symbol" pitchFamily="18" charset="2"/>
              </a:rPr>
              <a:t></a:t>
            </a:r>
            <a:r>
              <a:rPr lang="en-US" sz="2400" i="1" baseline="-25000"/>
              <a:t>k</a:t>
            </a:r>
            <a:r>
              <a:rPr lang="en-US" sz="2400" i="1"/>
              <a:t>k</a:t>
            </a:r>
            <a:r>
              <a:rPr lang="en-US" sz="2400" baseline="-25000"/>
              <a:t>it</a:t>
            </a:r>
            <a:r>
              <a:rPr lang="en-US" sz="2400"/>
              <a:t> + ln</a:t>
            </a:r>
            <a:r>
              <a:rPr lang="en-US" sz="2400" i="1"/>
              <a:t>PFT</a:t>
            </a:r>
            <a:r>
              <a:rPr lang="en-US" sz="2400" baseline="-25000"/>
              <a:t>it</a:t>
            </a:r>
            <a:r>
              <a:rPr lang="en-US" sz="2400"/>
              <a:t> + </a:t>
            </a:r>
            <a:r>
              <a:rPr lang="en-US" sz="2400">
                <a:sym typeface="Symbol" pitchFamily="18" charset="2"/>
              </a:rPr>
              <a:t></a:t>
            </a:r>
            <a:r>
              <a:rPr lang="en-US" sz="2400" baseline="-25000"/>
              <a:t>it</a:t>
            </a:r>
            <a:endParaRPr lang="en-US" sz="2400"/>
          </a:p>
          <a:p>
            <a:r>
              <a:rPr lang="en-US" sz="2400"/>
              <a:t>Estimación con MCO está sesgada</a:t>
            </a:r>
          </a:p>
          <a:p>
            <a:pPr lvl="1"/>
            <a:r>
              <a:rPr lang="en-US" sz="2000"/>
              <a:t>Problemas de selección dado el desgaste en la muestra</a:t>
            </a:r>
          </a:p>
          <a:p>
            <a:pPr lvl="1"/>
            <a:r>
              <a:rPr lang="en-US" sz="2000"/>
              <a:t>Simultaneidad entre PTF y uso de insumos</a:t>
            </a:r>
          </a:p>
          <a:p>
            <a:r>
              <a:rPr lang="en-US" sz="2400"/>
              <a:t>Solución: Olley-Pakes (Ec. 1996)</a:t>
            </a:r>
          </a:p>
          <a:p>
            <a:pPr lvl="1"/>
            <a:r>
              <a:rPr lang="en-US" sz="2000"/>
              <a:t>Las empresas observan choques a la productividad y deciden continuar o cerrar</a:t>
            </a:r>
          </a:p>
          <a:p>
            <a:pPr lvl="1"/>
            <a:r>
              <a:rPr lang="en-US" sz="2000"/>
              <a:t>Si la empresa sigue, decide nivel de inversión en función de la productividad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246063" y="930275"/>
            <a:ext cx="8135937" cy="1143000"/>
          </a:xfrm>
        </p:spPr>
        <p:txBody>
          <a:bodyPr/>
          <a:lstStyle/>
          <a:p>
            <a:r>
              <a:rPr lang="en-US" sz="3200"/>
              <a:t>Brasil: Crecimiento anual de la PFT 1996-2000</a:t>
            </a:r>
          </a:p>
        </p:txBody>
      </p:sp>
      <p:pic>
        <p:nvPicPr>
          <p:cNvPr id="106511" name="Picture 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95388" y="2219325"/>
            <a:ext cx="6753225" cy="402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246063" y="930275"/>
            <a:ext cx="8440737" cy="1143000"/>
          </a:xfrm>
        </p:spPr>
        <p:txBody>
          <a:bodyPr/>
          <a:lstStyle/>
          <a:p>
            <a:r>
              <a:rPr lang="en-US" sz="3200"/>
              <a:t>México: Crecimiento anual de la PFT 1996-2000</a:t>
            </a:r>
          </a:p>
        </p:txBody>
      </p:sp>
      <p:pic>
        <p:nvPicPr>
          <p:cNvPr id="107530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38" y="2200275"/>
            <a:ext cx="6715125" cy="404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Resultados agregados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El crecimiento de la PFT podría variar en tanto que la integración regional difiere entre las industrias</a:t>
            </a:r>
          </a:p>
          <a:p>
            <a:pPr lvl="1"/>
            <a:r>
              <a:rPr lang="en-US" sz="2000"/>
              <a:t>Sin embargo, otros factores podrían estar detrás del crecimiento de la PFT (e.g., industrias de alta tecnología vs. baja tecnología)</a:t>
            </a:r>
          </a:p>
          <a:p>
            <a:r>
              <a:rPr lang="en-US" sz="2400"/>
              <a:t>No obstante, empresas orientadas al mercado exterior presentan un crecimiento de la PFT más rápido en ambos países</a:t>
            </a:r>
          </a:p>
          <a:p>
            <a:pPr lvl="1"/>
            <a:r>
              <a:rPr lang="en-US" sz="2000"/>
              <a:t>Industria tranzables vs. no tranzables</a:t>
            </a:r>
          </a:p>
          <a:p>
            <a:pPr lvl="1"/>
            <a:r>
              <a:rPr lang="en-US" sz="2000"/>
              <a:t>En México, plantas de propiedad extranjera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600" name="Text Box 8"/>
          <p:cNvSpPr txBox="1">
            <a:spLocks noChangeArrowheads="1"/>
          </p:cNvSpPr>
          <p:nvPr/>
        </p:nvSpPr>
        <p:spPr bwMode="auto">
          <a:xfrm>
            <a:off x="1981200" y="1889125"/>
            <a:ext cx="5638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/>
              <a:t>( Por características de industria/planta )</a:t>
            </a:r>
          </a:p>
        </p:txBody>
      </p:sp>
      <p:sp>
        <p:nvSpPr>
          <p:cNvPr id="110601" name="Rectangle 9"/>
          <p:cNvSpPr>
            <a:spLocks noChangeArrowheads="1"/>
          </p:cNvSpPr>
          <p:nvPr/>
        </p:nvSpPr>
        <p:spPr bwMode="auto">
          <a:xfrm>
            <a:off x="246063" y="930275"/>
            <a:ext cx="82883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3200" i="1">
                <a:solidFill>
                  <a:schemeClr val="tx2"/>
                </a:solidFill>
              </a:rPr>
              <a:t>Brasil: Crecimiento anual de la PFT 1996-2000</a:t>
            </a:r>
          </a:p>
        </p:txBody>
      </p:sp>
      <p:pic>
        <p:nvPicPr>
          <p:cNvPr id="110606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2286000"/>
            <a:ext cx="6743700" cy="409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Motivación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El efecto de la integración sobre la productividad es un asunto fundamental en una región en la que el desarrollo sostenible ha sido una meta difícil de alcanzar.</a:t>
            </a:r>
          </a:p>
          <a:p>
            <a:pPr>
              <a:lnSpc>
                <a:spcPct val="90000"/>
              </a:lnSpc>
            </a:pPr>
            <a:r>
              <a:rPr lang="en-US" sz="2800"/>
              <a:t>La literatura sobre comercio y productividad no cubre acuerdos recientes ni las repercusiones de diferentes estrategias de integración.</a:t>
            </a:r>
          </a:p>
          <a:p>
            <a:pPr>
              <a:lnSpc>
                <a:spcPct val="90000"/>
              </a:lnSpc>
            </a:pPr>
            <a:r>
              <a:rPr lang="en-US" sz="2800"/>
              <a:t>Las experiencias de Brasil y México podrían aportar lecciones importantes acerca de los efectos del ALCA en la productividad.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246063" y="930275"/>
            <a:ext cx="8516937" cy="1143000"/>
          </a:xfrm>
        </p:spPr>
        <p:txBody>
          <a:bodyPr/>
          <a:lstStyle/>
          <a:p>
            <a:r>
              <a:rPr lang="en-US" sz="3200"/>
              <a:t>México: Crecimiento anual de la PFT 1993-2000</a:t>
            </a:r>
            <a:endParaRPr lang="en-US" sz="4000"/>
          </a:p>
        </p:txBody>
      </p:sp>
      <p:sp>
        <p:nvSpPr>
          <p:cNvPr id="111624" name="Text Box 8"/>
          <p:cNvSpPr txBox="1">
            <a:spLocks noChangeArrowheads="1"/>
          </p:cNvSpPr>
          <p:nvPr/>
        </p:nvSpPr>
        <p:spPr bwMode="auto">
          <a:xfrm>
            <a:off x="1981200" y="1889125"/>
            <a:ext cx="5638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/>
              <a:t>( Por características de industria/planta )</a:t>
            </a:r>
          </a:p>
        </p:txBody>
      </p:sp>
      <p:pic>
        <p:nvPicPr>
          <p:cNvPr id="111627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2362200"/>
            <a:ext cx="6800850" cy="405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Descomposición de la productividad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ES" sz="2400"/>
              <a:t>¿</a:t>
            </a:r>
            <a:r>
              <a:rPr lang="en-US" sz="2400"/>
              <a:t>Crecimiento de la PFT al interior de la planta o reasignación de recursos a productores más eficientes? </a:t>
            </a:r>
          </a:p>
          <a:p>
            <a:pPr>
              <a:lnSpc>
                <a:spcPct val="90000"/>
              </a:lnSpc>
            </a:pPr>
            <a:r>
              <a:rPr lang="en-US" sz="2400"/>
              <a:t>Descomposición de la PFT: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Gananacias en productividad dentro de la planta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Reasignación de recursos dentro de la industria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Reasignación de recursos entre las industrias</a:t>
            </a:r>
          </a:p>
          <a:p>
            <a:pPr>
              <a:lnSpc>
                <a:spcPct val="90000"/>
              </a:lnSpc>
            </a:pPr>
            <a:r>
              <a:rPr lang="en-US" sz="2400"/>
              <a:t>Resultados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La reasignación de recursos es un factor importante dentro del crecimiento de la productividad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Ganancias al interior de la empresa en industrias/empresas orientadas al mercado exterior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Brasil: Descomposición de la PFT</a:t>
            </a:r>
          </a:p>
        </p:txBody>
      </p:sp>
      <p:pic>
        <p:nvPicPr>
          <p:cNvPr id="114700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5" y="1933575"/>
            <a:ext cx="7600950" cy="477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México: Descomposición de la PFT</a:t>
            </a:r>
          </a:p>
        </p:txBody>
      </p:sp>
      <p:pic>
        <p:nvPicPr>
          <p:cNvPr id="115724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52525" y="1857375"/>
            <a:ext cx="6838950" cy="484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246063" y="930275"/>
            <a:ext cx="8440737" cy="1143000"/>
          </a:xfrm>
        </p:spPr>
        <p:txBody>
          <a:bodyPr/>
          <a:lstStyle/>
          <a:p>
            <a:r>
              <a:rPr lang="en-US" sz="3600"/>
              <a:t>Integración y PFT: Estrategia econométrica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147888"/>
            <a:ext cx="79248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Ecuación de estimación:</a:t>
            </a:r>
          </a:p>
          <a:p>
            <a:pPr lvl="1" algn="ctr">
              <a:lnSpc>
                <a:spcPct val="90000"/>
              </a:lnSpc>
              <a:buFontTx/>
              <a:buNone/>
            </a:pPr>
            <a:r>
              <a:rPr lang="en-US" sz="1800" i="1"/>
              <a:t>PFT</a:t>
            </a:r>
            <a:r>
              <a:rPr lang="en-US" sz="1800" baseline="-25000">
                <a:effectLst>
                  <a:outerShdw blurRad="38100" dist="38100" dir="2700000" algn="tl">
                    <a:srgbClr val="C0C0C0"/>
                  </a:outerShdw>
                </a:effectLst>
              </a:rPr>
              <a:t>ijt</a:t>
            </a:r>
            <a:r>
              <a:rPr lang="en-US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 = </a:t>
            </a:r>
            <a:r>
              <a:rPr lang="en-US" sz="1800">
                <a:sym typeface="Symbol" pitchFamily="18" charset="2"/>
              </a:rPr>
              <a:t></a:t>
            </a:r>
            <a:r>
              <a:rPr lang="en-US" sz="1800" baseline="-25000">
                <a:sym typeface="Symbol" pitchFamily="18" charset="2"/>
              </a:rPr>
              <a:t>t</a:t>
            </a:r>
            <a:r>
              <a:rPr lang="en-US" sz="1800" i="1"/>
              <a:t>COMERCIO</a:t>
            </a:r>
            <a:r>
              <a:rPr lang="en-US" sz="1800" baseline="-25000">
                <a:effectLst>
                  <a:outerShdw blurRad="38100" dist="38100" dir="2700000" algn="tl">
                    <a:srgbClr val="C0C0C0"/>
                  </a:outerShdw>
                </a:effectLst>
              </a:rPr>
              <a:t>ijt</a:t>
            </a:r>
            <a:r>
              <a:rPr lang="en-US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 + </a:t>
            </a:r>
            <a:r>
              <a:rPr lang="en-US" sz="1800">
                <a:sym typeface="Symbol" pitchFamily="18" charset="2"/>
              </a:rPr>
              <a:t></a:t>
            </a:r>
            <a:r>
              <a:rPr lang="en-US" sz="1800" baseline="-25000">
                <a:sym typeface="Symbol" pitchFamily="18" charset="2"/>
              </a:rPr>
              <a:t>f</a:t>
            </a:r>
            <a:r>
              <a:rPr lang="en-US" sz="1800" i="1"/>
              <a:t>IED</a:t>
            </a:r>
            <a:r>
              <a:rPr lang="en-US" sz="1800" baseline="-25000">
                <a:effectLst>
                  <a:outerShdw blurRad="38100" dist="38100" dir="2700000" algn="tl">
                    <a:srgbClr val="C0C0C0"/>
                  </a:outerShdw>
                </a:effectLst>
              </a:rPr>
              <a:t>ijt</a:t>
            </a:r>
            <a:r>
              <a:rPr lang="en-US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 + </a:t>
            </a:r>
            <a:r>
              <a:rPr lang="en-US" sz="1800" i="1"/>
              <a:t>controles</a:t>
            </a:r>
            <a:r>
              <a:rPr lang="en-US" sz="1800"/>
              <a:t> + </a:t>
            </a:r>
            <a:r>
              <a:rPr lang="en-US" sz="1800">
                <a:sym typeface="Symbol" pitchFamily="18" charset="2"/>
              </a:rPr>
              <a:t></a:t>
            </a:r>
            <a:r>
              <a:rPr lang="en-US" sz="1800" baseline="-25000"/>
              <a:t>ijt</a:t>
            </a:r>
            <a:endParaRPr lang="en-US" sz="18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</a:pPr>
            <a:r>
              <a:rPr lang="en-US" sz="2400"/>
              <a:t>Variables de comercio: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Competencia a las importaciones: aranceles del mundo, importaciones/producción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Acceso a mercado: 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Trato preferencial en EE.UU. sobre el resto del mundo (México)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Actividades de exportación: status de exportador, exportaciones/ventas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Aumento en la disponibilidad de insumos importados: insumos/costos</a:t>
            </a:r>
          </a:p>
          <a:p>
            <a:pPr>
              <a:lnSpc>
                <a:spcPct val="90000"/>
              </a:lnSpc>
            </a:pPr>
            <a:r>
              <a:rPr lang="en-US" sz="2400"/>
              <a:t>IED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Capital extranjero en la industria a la que pertenece la empresa (desbordamientos horizontales) y ...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En industrias que compran/venden insumos de aquella (desbordamientos verticales)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246063" y="930275"/>
            <a:ext cx="8593137" cy="1143000"/>
          </a:xfrm>
        </p:spPr>
        <p:txBody>
          <a:bodyPr/>
          <a:lstStyle/>
          <a:p>
            <a:r>
              <a:rPr lang="en-US" sz="3600"/>
              <a:t>Integración y PFT: Estrategia econométrica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47888"/>
            <a:ext cx="8382000" cy="4114800"/>
          </a:xfrm>
        </p:spPr>
        <p:txBody>
          <a:bodyPr/>
          <a:lstStyle/>
          <a:p>
            <a:r>
              <a:rPr lang="en-US" sz="2400"/>
              <a:t>Controles:</a:t>
            </a:r>
          </a:p>
          <a:p>
            <a:pPr lvl="1"/>
            <a:r>
              <a:rPr lang="en-US" sz="2000"/>
              <a:t>Edad, edad al cuadrado, tamaño, producción de la industria, capacidad de utilización, concentración industrial y geográfica, consumo de los EE.UU., tipo de cambio real,  e indicadores de año.</a:t>
            </a:r>
          </a:p>
          <a:p>
            <a:r>
              <a:rPr lang="en-US" sz="2400"/>
              <a:t>Características no observadas de la planta </a:t>
            </a:r>
            <a:r>
              <a:rPr lang="en-US" sz="2400">
                <a:sym typeface="Wingdings" pitchFamily="2" charset="2"/>
              </a:rPr>
              <a:t></a:t>
            </a:r>
            <a:r>
              <a:rPr lang="en-US" sz="2400"/>
              <a:t> Efecto fijo</a:t>
            </a:r>
          </a:p>
          <a:p>
            <a:r>
              <a:rPr lang="en-US" sz="2400"/>
              <a:t>Variables de comercio endógenas </a:t>
            </a:r>
            <a:r>
              <a:rPr lang="en-US" sz="2400">
                <a:sym typeface="Wingdings" pitchFamily="2" charset="2"/>
              </a:rPr>
              <a:t></a:t>
            </a:r>
            <a:r>
              <a:rPr lang="en-US" sz="2400"/>
              <a:t> 2SLS, IVs</a:t>
            </a:r>
          </a:p>
          <a:p>
            <a:pPr lvl="1"/>
            <a:r>
              <a:rPr lang="en-US" sz="2000"/>
              <a:t>Para los aranceles de México y EE.UU. : aranceles negociados en el TLCAN</a:t>
            </a:r>
          </a:p>
          <a:p>
            <a:pPr lvl="1"/>
            <a:r>
              <a:rPr lang="en-US" sz="2000"/>
              <a:t>Para la penetración de importación: valores de importación ajustados de un modelo de gravedad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246063" y="930275"/>
            <a:ext cx="8593137" cy="1143000"/>
          </a:xfrm>
        </p:spPr>
        <p:txBody>
          <a:bodyPr/>
          <a:lstStyle/>
          <a:p>
            <a:r>
              <a:rPr lang="en-US" sz="2800"/>
              <a:t>Productividad e Integración: Resumen de los resultados</a:t>
            </a:r>
          </a:p>
        </p:txBody>
      </p:sp>
      <p:pic>
        <p:nvPicPr>
          <p:cNvPr id="123912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8338" y="2359025"/>
            <a:ext cx="7807325" cy="381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Conclusiones</a:t>
            </a:r>
          </a:p>
        </p:txBody>
      </p:sp>
      <p:sp>
        <p:nvSpPr>
          <p:cNvPr id="12493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Ganancias considerables en la producción tanto en Brasil como en México (principalmente de comercio y de disciplinas de importación).</a:t>
            </a:r>
          </a:p>
          <a:p>
            <a:r>
              <a:rPr lang="en-US" sz="2400"/>
              <a:t>Evidencia de que la integración Norte-Sur fue un poderoso incentivo al comercio y productividad que la de la contraparte Sur-Sur.</a:t>
            </a:r>
          </a:p>
          <a:p>
            <a:r>
              <a:rPr lang="en-US" sz="2400"/>
              <a:t>Difícil determinar si estas ganancias son ”efectos nivel” o ”crecimiento”.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30275"/>
            <a:ext cx="7772400" cy="1143000"/>
          </a:xfrm>
        </p:spPr>
        <p:txBody>
          <a:bodyPr/>
          <a:lstStyle/>
          <a:p>
            <a:r>
              <a:rPr lang="en-US" sz="4000"/>
              <a:t>En esta presentaci</a:t>
            </a:r>
            <a:r>
              <a:rPr lang="es-ES" sz="4000"/>
              <a:t>ón ...</a:t>
            </a:r>
            <a:endParaRPr lang="en-US" sz="400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Revisión de la literatura sobre vínculos entre integración (comercio e IED) y productividad (PFT).</a:t>
            </a:r>
          </a:p>
          <a:p>
            <a:pPr>
              <a:lnSpc>
                <a:spcPct val="90000"/>
              </a:lnSpc>
            </a:pPr>
            <a:r>
              <a:rPr lang="en-US" sz="2800"/>
              <a:t>Principales hechos de las estrategias de integración de Brasil y México.</a:t>
            </a:r>
          </a:p>
          <a:p>
            <a:pPr>
              <a:lnSpc>
                <a:spcPct val="90000"/>
              </a:lnSpc>
            </a:pPr>
            <a:r>
              <a:rPr lang="en-US" sz="2800"/>
              <a:t>Análisis econométrico del impacto de integración en la productividad basado en datos a nivel de planta, manufacturas.</a:t>
            </a:r>
          </a:p>
          <a:p>
            <a:pPr>
              <a:lnSpc>
                <a:spcPct val="90000"/>
              </a:lnSpc>
            </a:pPr>
            <a:r>
              <a:rPr lang="en-US" sz="2800"/>
              <a:t>México post-TLCAN  (1993-2000) y Brasil post-estabilización (1996-2000).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/>
              <a:t>¿</a:t>
            </a:r>
            <a:r>
              <a:rPr lang="en-US" sz="4000"/>
              <a:t>Qué dice la teoría?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Principales vínculos entre Integración y Productividad: </a:t>
            </a:r>
          </a:p>
          <a:p>
            <a:pPr lvl="1"/>
            <a:r>
              <a:rPr lang="en-US"/>
              <a:t>Comercio</a:t>
            </a:r>
          </a:p>
          <a:p>
            <a:pPr lvl="1"/>
            <a:r>
              <a:rPr lang="en-US"/>
              <a:t>Inversión Extranjera Directa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Los efectos del comercio: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147888"/>
            <a:ext cx="8458200" cy="4114800"/>
          </a:xfrm>
        </p:spPr>
        <p:txBody>
          <a:bodyPr/>
          <a:lstStyle/>
          <a:p>
            <a:r>
              <a:rPr lang="en-US" sz="2800"/>
              <a:t>Macro</a:t>
            </a:r>
          </a:p>
          <a:p>
            <a:pPr lvl="1"/>
            <a:r>
              <a:rPr lang="en-US" sz="2200"/>
              <a:t>ventaja comparativa</a:t>
            </a:r>
          </a:p>
          <a:p>
            <a:pPr lvl="1"/>
            <a:r>
              <a:rPr lang="en-US" sz="2200"/>
              <a:t>escala</a:t>
            </a:r>
          </a:p>
          <a:p>
            <a:pPr lvl="1"/>
            <a:r>
              <a:rPr lang="en-US" sz="2200"/>
              <a:t>conocimiento</a:t>
            </a:r>
          </a:p>
          <a:p>
            <a:r>
              <a:rPr lang="en-US" sz="2800"/>
              <a:t>Micro</a:t>
            </a:r>
          </a:p>
          <a:p>
            <a:pPr lvl="1"/>
            <a:r>
              <a:rPr lang="en-US" sz="2200"/>
              <a:t>disponibilidad de insumos</a:t>
            </a:r>
          </a:p>
          <a:p>
            <a:pPr lvl="1"/>
            <a:r>
              <a:rPr lang="en-US" sz="2200"/>
              <a:t>desbordamiento de conocimiento (”knowledge spillovers”)</a:t>
            </a:r>
          </a:p>
          <a:p>
            <a:pPr lvl="1"/>
            <a:r>
              <a:rPr lang="en-US" sz="2200"/>
              <a:t>disciplina de importación (”import discipline”)</a:t>
            </a:r>
          </a:p>
          <a:p>
            <a:pPr lvl="1"/>
            <a:r>
              <a:rPr lang="en-US" sz="2200"/>
              <a:t>mayor rotación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Efectos de la IED: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 entrada</a:t>
            </a:r>
          </a:p>
          <a:p>
            <a:r>
              <a:rPr lang="en-US"/>
              <a:t> competencia</a:t>
            </a:r>
          </a:p>
          <a:p>
            <a:r>
              <a:rPr lang="en-US"/>
              <a:t> desbordamiento de conocimiento</a:t>
            </a:r>
          </a:p>
          <a:p>
            <a:r>
              <a:rPr lang="en-US"/>
              <a:t> eslabonamientos (”linkages”)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246063" y="930275"/>
            <a:ext cx="8364537" cy="1143000"/>
          </a:xfrm>
        </p:spPr>
        <p:txBody>
          <a:bodyPr/>
          <a:lstStyle/>
          <a:p>
            <a:r>
              <a:rPr lang="es-ES" sz="3600"/>
              <a:t>¿</a:t>
            </a:r>
            <a:r>
              <a:rPr lang="en-US" sz="3400"/>
              <a:t>Qué es específico en la integración regional?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El canal comercial podría operar de otra manera.</a:t>
            </a:r>
          </a:p>
          <a:p>
            <a:pPr lvl="1">
              <a:lnSpc>
                <a:spcPct val="90000"/>
              </a:lnSpc>
            </a:pPr>
            <a:r>
              <a:rPr lang="en-US" sz="2400" u="sng"/>
              <a:t>Ventaja Comparativa</a:t>
            </a:r>
            <a:r>
              <a:rPr lang="en-US" sz="2400"/>
              <a:t>: riesgo de desviación del comercio, particularmente en los acuerdos tipo sur-sur.</a:t>
            </a:r>
          </a:p>
          <a:p>
            <a:pPr lvl="1">
              <a:lnSpc>
                <a:spcPct val="90000"/>
              </a:lnSpc>
            </a:pPr>
            <a:r>
              <a:rPr lang="en-US" sz="2400" u="sng"/>
              <a:t>Escala</a:t>
            </a:r>
            <a:r>
              <a:rPr lang="en-US" sz="2400"/>
              <a:t>: las ganancias potenciales son mayores en una liberalización no preferencial, pero también las pérdidas potenciales.</a:t>
            </a:r>
          </a:p>
          <a:p>
            <a:pPr lvl="1">
              <a:lnSpc>
                <a:spcPct val="90000"/>
              </a:lnSpc>
            </a:pPr>
            <a:r>
              <a:rPr lang="en-US" sz="2400" u="sng"/>
              <a:t>Efectos de conocimiento</a:t>
            </a:r>
            <a:r>
              <a:rPr lang="en-US" sz="2400"/>
              <a:t>: podrían reducir el riesgo de trastornos de sectores intensivos en aprendizaje/innovación, pero también restringir a productores de acceso a las mejores prácticas.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246063" y="930275"/>
            <a:ext cx="8364537" cy="1143000"/>
          </a:xfrm>
        </p:spPr>
        <p:txBody>
          <a:bodyPr/>
          <a:lstStyle/>
          <a:p>
            <a:r>
              <a:rPr lang="es-ES" sz="3600"/>
              <a:t>¿</a:t>
            </a:r>
            <a:r>
              <a:rPr lang="en-US" sz="3600"/>
              <a:t> Cuál es la evidencia en América Latina?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Nivel Macro: decepcionante…</a:t>
            </a:r>
          </a:p>
          <a:p>
            <a:pPr lvl="1"/>
            <a:r>
              <a:rPr lang="en-US" sz="2400"/>
              <a:t>IDB (2001): PFT </a:t>
            </a:r>
            <a:r>
              <a:rPr lang="en-US" sz="2400">
                <a:sym typeface="Wingdings" pitchFamily="2" charset="2"/>
              </a:rPr>
              <a:t></a:t>
            </a:r>
            <a:r>
              <a:rPr lang="en-US" sz="2400"/>
              <a:t> 0.6 % por año en los 1990s</a:t>
            </a:r>
          </a:p>
          <a:p>
            <a:pPr lvl="1"/>
            <a:r>
              <a:rPr lang="en-US" sz="2400"/>
              <a:t>Baier et al. (2002): PFT </a:t>
            </a:r>
            <a:r>
              <a:rPr lang="en-US" sz="2400">
                <a:sym typeface="Wingdings" pitchFamily="2" charset="2"/>
              </a:rPr>
              <a:t></a:t>
            </a:r>
            <a:r>
              <a:rPr lang="en-US" sz="2400"/>
              <a:t> 2.9 % en los 1990s.</a:t>
            </a:r>
          </a:p>
          <a:p>
            <a:pPr>
              <a:buFontTx/>
              <a:buNone/>
            </a:pPr>
            <a:endParaRPr lang="en-US" sz="2800"/>
          </a:p>
          <a:p>
            <a:pPr>
              <a:buFontTx/>
              <a:buNone/>
            </a:pPr>
            <a:r>
              <a:rPr lang="en-US" sz="2800"/>
              <a:t>…sin embargo, hay signos alentadores en los datos a nivel de sector y por empresa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14400"/>
            <a:ext cx="8458200" cy="1143000"/>
          </a:xfrm>
        </p:spPr>
        <p:txBody>
          <a:bodyPr/>
          <a:lstStyle/>
          <a:p>
            <a:r>
              <a:rPr lang="en-US" sz="3000"/>
              <a:t>Productividad laboral en la industria manufacturera</a:t>
            </a:r>
          </a:p>
        </p:txBody>
      </p:sp>
      <p:pic>
        <p:nvPicPr>
          <p:cNvPr id="97292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6813" y="2266950"/>
            <a:ext cx="6810375" cy="405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7293" name="Text Box 13"/>
          <p:cNvSpPr txBox="1">
            <a:spLocks noChangeArrowheads="1"/>
          </p:cNvSpPr>
          <p:nvPr/>
        </p:nvSpPr>
        <p:spPr bwMode="auto">
          <a:xfrm>
            <a:off x="3352800" y="2057400"/>
            <a:ext cx="2590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i="1"/>
              <a:t> (1990=100)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lobal">
  <a:themeElements>
    <a:clrScheme name="Global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Global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Global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Designs\Global.pot</Template>
  <TotalTime>655</TotalTime>
  <Words>1188</Words>
  <Application>Microsoft Office PowerPoint</Application>
  <PresentationFormat>On-screen Show (4:3)</PresentationFormat>
  <Paragraphs>131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Tahoma</vt:lpstr>
      <vt:lpstr>Times New Roman</vt:lpstr>
      <vt:lpstr>Wingdings</vt:lpstr>
      <vt:lpstr>Symbol</vt:lpstr>
      <vt:lpstr>Global</vt:lpstr>
      <vt:lpstr>Integración Regional y Productividad: Las Experiencias de Brasil y México</vt:lpstr>
      <vt:lpstr>Motivación</vt:lpstr>
      <vt:lpstr>En esta presentación ...</vt:lpstr>
      <vt:lpstr>¿Qué dice la teoría?</vt:lpstr>
      <vt:lpstr>Los efectos del comercio:</vt:lpstr>
      <vt:lpstr>Efectos de la IED:</vt:lpstr>
      <vt:lpstr>¿Qué es específico en la integración regional?</vt:lpstr>
      <vt:lpstr>¿ Cuál es la evidencia en América Latina?</vt:lpstr>
      <vt:lpstr>Productividad laboral en la industria manufacturera</vt:lpstr>
      <vt:lpstr>Datos a nivel de empresa</vt:lpstr>
      <vt:lpstr>Brasil y México: Hechos estilizados</vt:lpstr>
      <vt:lpstr>Brasil y México: Hechos estilizados</vt:lpstr>
      <vt:lpstr>Estimación de la productividad: Estrategia</vt:lpstr>
      <vt:lpstr>Estimación de la PFT: Datos</vt:lpstr>
      <vt:lpstr>Estimación de la PFT: Metodología</vt:lpstr>
      <vt:lpstr>Brasil: Crecimiento anual de la PFT 1996-2000</vt:lpstr>
      <vt:lpstr>México: Crecimiento anual de la PFT 1996-2000</vt:lpstr>
      <vt:lpstr>Resultados agregados</vt:lpstr>
      <vt:lpstr>Slide 19</vt:lpstr>
      <vt:lpstr>México: Crecimiento anual de la PFT 1993-2000</vt:lpstr>
      <vt:lpstr>Descomposición de la productividad</vt:lpstr>
      <vt:lpstr>Brasil: Descomposición de la PFT</vt:lpstr>
      <vt:lpstr>México: Descomposición de la PFT</vt:lpstr>
      <vt:lpstr>Integración y PFT: Estrategia econométrica</vt:lpstr>
      <vt:lpstr>Integración y PFT: Estrategia econométrica</vt:lpstr>
      <vt:lpstr>Productividad e Integración: Resumen de los resultados</vt:lpstr>
      <vt:lpstr>Conclusiones</vt:lpstr>
    </vt:vector>
  </TitlesOfParts>
  <Company>Inter-American Development Bank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Regional Integration and Productivity: The Experiences of Brazil and Mexico</dc:title>
  <dc:creator>JOSELC</dc:creator>
  <cp:lastModifiedBy>anarod</cp:lastModifiedBy>
  <cp:revision>38</cp:revision>
  <cp:lastPrinted>1601-01-01T00:00:00Z</cp:lastPrinted>
  <dcterms:created xsi:type="dcterms:W3CDTF">2003-07-30T18:05:22Z</dcterms:created>
  <dcterms:modified xsi:type="dcterms:W3CDTF">2010-07-12T02:17:39Z</dcterms:modified>
</cp:coreProperties>
</file>