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0" r:id="rId13"/>
    <p:sldId id="292" r:id="rId14"/>
    <p:sldId id="306" r:id="rId15"/>
    <p:sldId id="307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95" r:id="rId26"/>
    <p:sldId id="296" r:id="rId27"/>
    <p:sldId id="276" r:id="rId28"/>
    <p:sldId id="298" r:id="rId29"/>
    <p:sldId id="299" r:id="rId30"/>
    <p:sldId id="300" r:id="rId31"/>
    <p:sldId id="277" r:id="rId32"/>
    <p:sldId id="301" r:id="rId33"/>
    <p:sldId id="302" r:id="rId34"/>
    <p:sldId id="303" r:id="rId35"/>
    <p:sldId id="304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9" r:id="rId45"/>
    <p:sldId id="286" r:id="rId46"/>
    <p:sldId id="287" r:id="rId47"/>
    <p:sldId id="288" r:id="rId48"/>
    <p:sldId id="305" r:id="rId49"/>
  </p:sldIdLst>
  <p:sldSz cx="9144000" cy="6858000" type="screen4x3"/>
  <p:notesSz cx="6858000" cy="9144000"/>
  <p:embeddedFontLst>
    <p:embeddedFont>
      <p:font typeface="Arial Black" pitchFamily="34" charset="0"/>
      <p:bold r:id="rId50"/>
    </p:embeddedFont>
  </p:embeddedFont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CC0000"/>
    <a:srgbClr val="EAEAEA"/>
    <a:srgbClr val="DDDDDD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55425" autoAdjust="0"/>
  </p:normalViewPr>
  <p:slideViewPr>
    <p:cSldViewPr>
      <p:cViewPr varScale="1">
        <p:scale>
          <a:sx n="68" d="100"/>
          <a:sy n="68" d="100"/>
        </p:scale>
        <p:origin x="-654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Picture 9" descr="apr1"/>
          <p:cNvPicPr>
            <a:picLocks noChangeAspect="1" noChangeArrowheads="1"/>
          </p:cNvPicPr>
          <p:nvPr/>
        </p:nvPicPr>
        <p:blipFill>
          <a:blip r:embed="rId13" cstate="print">
            <a:lum contrast="6000"/>
          </a:blip>
          <a:srcRect l="17455" t="7986" r="19044" b="2222"/>
          <a:stretch>
            <a:fillRect/>
          </a:stretch>
        </p:blipFill>
        <p:spPr bwMode="auto">
          <a:xfrm>
            <a:off x="23813" y="260350"/>
            <a:ext cx="1187450" cy="6597650"/>
          </a:xfrm>
          <a:prstGeom prst="rect">
            <a:avLst/>
          </a:prstGeom>
          <a:noFill/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236663" y="836613"/>
            <a:ext cx="788511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57325"/>
            <a:ext cx="89646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pt-BR" sz="37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Integración de programas para promoción de la inclusión social:</a:t>
            </a:r>
            <a:r>
              <a:rPr lang="pt-BR"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algn="r"/>
            <a:r>
              <a:rPr lang="pt-BR" sz="3600" b="1">
                <a:solidFill>
                  <a:srgbClr val="5F5F5F"/>
                </a:solidFill>
                <a:cs typeface="Times New Roman" pitchFamily="18" charset="0"/>
              </a:rPr>
              <a:t>el caso de Santo André - Brasil</a:t>
            </a:r>
            <a:endParaRPr lang="pt-BR" sz="3600" b="1">
              <a:solidFill>
                <a:srgbClr val="5F5F5F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470400" y="3910013"/>
            <a:ext cx="43497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pt-BR" sz="2000">
                <a:solidFill>
                  <a:srgbClr val="5F5F5F"/>
                </a:solidFill>
                <a:latin typeface="Arial Black" pitchFamily="34" charset="0"/>
              </a:rPr>
              <a:t>Rosana Denaldi</a:t>
            </a:r>
          </a:p>
          <a:p>
            <a:pPr algn="r"/>
            <a:r>
              <a:rPr lang="pt-BR" b="1">
                <a:solidFill>
                  <a:srgbClr val="5F5F5F"/>
                </a:solidFill>
              </a:rPr>
              <a:t>Ayuntamiento de Santo André – Brasil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260475" y="5705475"/>
            <a:ext cx="7537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r"/>
            <a:r>
              <a:rPr lang="pt-BR" sz="1600" b="1">
                <a:solidFill>
                  <a:schemeClr val="bg2"/>
                </a:solidFill>
                <a:cs typeface="Times New Roman" pitchFamily="18" charset="0"/>
              </a:rPr>
              <a:t>Banco Interamericano de Desarrollo - BID</a:t>
            </a:r>
            <a:endParaRPr lang="pt-BR" sz="1600" b="1">
              <a:solidFill>
                <a:schemeClr val="bg2"/>
              </a:solidFill>
            </a:endParaRPr>
          </a:p>
          <a:p>
            <a:pPr algn="r" eaLnBrk="0" hangingPunct="0"/>
            <a:r>
              <a:rPr lang="es-ES_tradnl" sz="1600" b="1">
                <a:solidFill>
                  <a:schemeClr val="bg2"/>
                </a:solidFill>
                <a:cs typeface="Times New Roman" pitchFamily="18" charset="0"/>
              </a:rPr>
              <a:t>VI Reunión de la Red para la Reducción de la Pobreza y la Protección Social</a:t>
            </a:r>
            <a:endParaRPr lang="pt-BR" sz="1600" b="1">
              <a:solidFill>
                <a:schemeClr val="bg2"/>
              </a:solidFill>
            </a:endParaRPr>
          </a:p>
          <a:p>
            <a:pPr algn="r" eaLnBrk="0" hangingPunct="0"/>
            <a:r>
              <a:rPr lang="pt-BR" sz="1600" b="1">
                <a:solidFill>
                  <a:schemeClr val="bg2"/>
                </a:solidFill>
                <a:cs typeface="Times New Roman" pitchFamily="18" charset="0"/>
              </a:rPr>
              <a:t>9-10 de diciembre de 2003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187450" y="765175"/>
            <a:ext cx="79565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2846388"/>
            <a:ext cx="6835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4000" b="1">
                <a:solidFill>
                  <a:srgbClr val="5F5F5F"/>
                </a:solidFill>
              </a:rPr>
              <a:t>“ Todo junto, al mismo tiempo, en el mismo lugar”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187450" y="765175"/>
            <a:ext cx="79565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23850" y="115888"/>
            <a:ext cx="87487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programa santo andré más igual</a:t>
            </a:r>
          </a:p>
          <a:p>
            <a:pPr algn="r">
              <a:lnSpc>
                <a:spcPct val="120000"/>
              </a:lnSpc>
            </a:pPr>
            <a:r>
              <a:rPr lang="pt-BR" sz="2500">
                <a:solidFill>
                  <a:srgbClr val="CC0000"/>
                </a:solidFill>
                <a:latin typeface="Arial Black" pitchFamily="34" charset="0"/>
              </a:rPr>
              <a:t>(programa integrado de inclusión social)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1236663" y="1268413"/>
            <a:ext cx="788511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331913" y="1162050"/>
            <a:ext cx="7632700" cy="567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ubicación: </a:t>
            </a:r>
          </a:p>
          <a:p>
            <a:pPr>
              <a:spcAft>
                <a:spcPct val="50000"/>
              </a:spcAft>
              <a:buFont typeface="Wingdings" pitchFamily="2" charset="2"/>
              <a:buNone/>
            </a:pPr>
            <a:r>
              <a:rPr lang="pt-BR" sz="2600" b="1">
                <a:solidFill>
                  <a:srgbClr val="5F5F5F"/>
                </a:solidFill>
              </a:rPr>
              <a:t>Región Metropolitana de San Pablo</a:t>
            </a:r>
          </a:p>
          <a:p>
            <a:pPr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población: 648.000 habitantes</a:t>
            </a:r>
          </a:p>
          <a:p>
            <a:pPr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población de </a:t>
            </a:r>
            <a:r>
              <a:rPr lang="pt-BR" sz="2600" b="1" i="1">
                <a:solidFill>
                  <a:srgbClr val="5F5F5F"/>
                </a:solidFill>
              </a:rPr>
              <a:t>favelas</a:t>
            </a:r>
            <a:r>
              <a:rPr lang="pt-BR" sz="2600" b="1">
                <a:solidFill>
                  <a:srgbClr val="5F5F5F"/>
                </a:solidFill>
              </a:rPr>
              <a:t>: </a:t>
            </a:r>
          </a:p>
          <a:p>
            <a:pPr>
              <a:spcAft>
                <a:spcPct val="50000"/>
              </a:spcAft>
              <a:buFont typeface="Wingdings" pitchFamily="2" charset="2"/>
              <a:buNone/>
            </a:pPr>
            <a:r>
              <a:rPr lang="pt-BR" sz="2600" b="1">
                <a:solidFill>
                  <a:srgbClr val="5F5F5F"/>
                </a:solidFill>
              </a:rPr>
              <a:t>cerca del 20% de la población total</a:t>
            </a:r>
          </a:p>
          <a:p>
            <a:pPr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tasa de crecimiento </a:t>
            </a:r>
          </a:p>
          <a:p>
            <a:pPr>
              <a:spcAft>
                <a:spcPct val="50000"/>
              </a:spcAft>
              <a:buFont typeface="Wingdings" pitchFamily="2" charset="2"/>
              <a:buNone/>
            </a:pPr>
            <a:r>
              <a:rPr lang="pt-BR" sz="2600" b="1">
                <a:solidFill>
                  <a:srgbClr val="5F5F5F"/>
                </a:solidFill>
              </a:rPr>
              <a:t>demográfico anual: 0,55%</a:t>
            </a:r>
          </a:p>
          <a:p>
            <a:pPr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tasa de crecimiento demográfico anual </a:t>
            </a:r>
          </a:p>
          <a:p>
            <a:pPr>
              <a:spcAft>
                <a:spcPct val="50000"/>
              </a:spcAft>
              <a:buFont typeface="Wingdings" pitchFamily="2" charset="2"/>
              <a:buNone/>
            </a:pPr>
            <a:r>
              <a:rPr lang="pt-BR" sz="2600" b="1">
                <a:solidFill>
                  <a:srgbClr val="5F5F5F"/>
                </a:solidFill>
              </a:rPr>
              <a:t>de la población de </a:t>
            </a:r>
            <a:r>
              <a:rPr lang="pt-BR" sz="2600" b="1" i="1">
                <a:solidFill>
                  <a:srgbClr val="5F5F5F"/>
                </a:solidFill>
              </a:rPr>
              <a:t>favelas</a:t>
            </a:r>
            <a:r>
              <a:rPr lang="pt-BR" sz="2600" b="1">
                <a:solidFill>
                  <a:srgbClr val="5F5F5F"/>
                </a:solidFill>
              </a:rPr>
              <a:t>: 3,78%</a:t>
            </a:r>
          </a:p>
          <a:p>
            <a:pPr>
              <a:spcAft>
                <a:spcPct val="50000"/>
              </a:spcAft>
              <a:buFont typeface="Wingdings" pitchFamily="2" charset="2"/>
              <a:buNone/>
            </a:pPr>
            <a:endParaRPr lang="pt-BR" sz="800" b="1">
              <a:solidFill>
                <a:srgbClr val="5F5F5F"/>
              </a:solidFill>
            </a:endParaRPr>
          </a:p>
          <a:p>
            <a:pPr>
              <a:spcAft>
                <a:spcPct val="50000"/>
              </a:spcAft>
              <a:buFont typeface="Wingdings" pitchFamily="2" charset="2"/>
              <a:buNone/>
            </a:pPr>
            <a:r>
              <a:rPr lang="pt-BR" sz="2300" b="1">
                <a:solidFill>
                  <a:srgbClr val="5F5F5F"/>
                </a:solidFill>
              </a:rPr>
              <a:t>GRAN DESIGUALDAD TERRITORIAL Y SOCIAL</a:t>
            </a:r>
          </a:p>
          <a:p>
            <a:pPr>
              <a:spcAft>
                <a:spcPct val="50000"/>
              </a:spcAft>
              <a:buFont typeface="Wingdings" pitchFamily="2" charset="2"/>
              <a:buNone/>
            </a:pPr>
            <a:endParaRPr lang="pt-BR" sz="2300" b="1">
              <a:solidFill>
                <a:srgbClr val="5F5F5F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946900" y="115888"/>
            <a:ext cx="20891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la ciudad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692150"/>
            <a:ext cx="5384800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2339975" y="0"/>
            <a:ext cx="5711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7347" name="Picture 3" descr="C:\Meus documentos\Rosana\Favelas &amp; Pobrez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5163"/>
            <a:ext cx="9144000" cy="5735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8371" name="Picture 3" descr="C:\Meus documentos\Rosana\Favelas &amp; Escolaridade adult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735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106613" y="169863"/>
            <a:ext cx="69183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programa santo andré más igual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331913" y="1731963"/>
            <a:ext cx="5181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  <a:cs typeface="Times New Roman" pitchFamily="18" charset="0"/>
              </a:rPr>
              <a:t> inicio de implantación: 1998</a:t>
            </a:r>
            <a:endParaRPr lang="pt-BR" sz="2600" b="1">
              <a:solidFill>
                <a:srgbClr val="5F5F5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  <a:cs typeface="Times New Roman" pitchFamily="18" charset="0"/>
              </a:rPr>
              <a:t> atención: </a:t>
            </a:r>
          </a:p>
          <a:p>
            <a:pPr>
              <a:spcAft>
                <a:spcPct val="50000"/>
              </a:spcAft>
              <a:buFont typeface="Wingdings" pitchFamily="2" charset="2"/>
              <a:buNone/>
            </a:pPr>
            <a:r>
              <a:rPr lang="pt-BR" sz="2600" b="1">
                <a:solidFill>
                  <a:srgbClr val="5F5F5F"/>
                </a:solidFill>
                <a:cs typeface="Times New Roman" pitchFamily="18" charset="0"/>
              </a:rPr>
              <a:t>el 20% de la población de </a:t>
            </a:r>
            <a:r>
              <a:rPr lang="pt-BR" sz="2600" b="1" i="1">
                <a:solidFill>
                  <a:srgbClr val="5F5F5F"/>
                </a:solidFill>
                <a:cs typeface="Times New Roman" pitchFamily="18" charset="0"/>
              </a:rPr>
              <a:t>favelas</a:t>
            </a:r>
            <a:r>
              <a:rPr lang="pt-BR" sz="2600" b="1">
                <a:solidFill>
                  <a:srgbClr val="5F5F5F"/>
                </a:solidFill>
                <a:cs typeface="Times New Roman" pitchFamily="18" charset="0"/>
              </a:rPr>
              <a:t> </a:t>
            </a:r>
            <a:r>
              <a:rPr lang="pt-BR" sz="2400" b="1">
                <a:solidFill>
                  <a:srgbClr val="5F5F5F"/>
                </a:solidFill>
                <a:cs typeface="Times New Roman" pitchFamily="18" charset="0"/>
              </a:rPr>
              <a:t>(1ª y 2ª etapas)</a:t>
            </a:r>
            <a:endParaRPr lang="pt-BR" sz="2400" b="1">
              <a:solidFill>
                <a:srgbClr val="5F5F5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  <a:cs typeface="Times New Roman" pitchFamily="18" charset="0"/>
              </a:rPr>
              <a:t> financiación: </a:t>
            </a:r>
          </a:p>
          <a:p>
            <a:pPr>
              <a:buFont typeface="Arial" pitchFamily="34" charset="0"/>
              <a:buChar char="-"/>
            </a:pPr>
            <a:r>
              <a:rPr lang="pt-BR" sz="2600" b="1">
                <a:solidFill>
                  <a:srgbClr val="5F5F5F"/>
                </a:solidFill>
                <a:cs typeface="Times New Roman" pitchFamily="18" charset="0"/>
              </a:rPr>
              <a:t> Gobierno Municipal </a:t>
            </a:r>
          </a:p>
          <a:p>
            <a:pPr>
              <a:buFont typeface="Arial" pitchFamily="34" charset="0"/>
              <a:buNone/>
            </a:pPr>
            <a:r>
              <a:rPr lang="pt-BR" sz="2400" b="1">
                <a:solidFill>
                  <a:srgbClr val="5F5F5F"/>
                </a:solidFill>
                <a:cs typeface="Times New Roman" pitchFamily="18" charset="0"/>
              </a:rPr>
              <a:t>(Ayuntamiento de Santo André);</a:t>
            </a:r>
            <a:r>
              <a:rPr lang="pt-BR" sz="2600" b="1">
                <a:solidFill>
                  <a:srgbClr val="5F5F5F"/>
                </a:solidFill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-"/>
            </a:pPr>
            <a:r>
              <a:rPr lang="pt-BR" sz="2600" b="1">
                <a:solidFill>
                  <a:srgbClr val="5F5F5F"/>
                </a:solidFill>
                <a:cs typeface="Times New Roman" pitchFamily="18" charset="0"/>
              </a:rPr>
              <a:t> Comisión Europea; </a:t>
            </a:r>
          </a:p>
          <a:p>
            <a:pPr>
              <a:buFont typeface="Arial" pitchFamily="34" charset="0"/>
              <a:buChar char="-"/>
            </a:pPr>
            <a:r>
              <a:rPr lang="pt-BR" sz="2600" b="1">
                <a:solidFill>
                  <a:srgbClr val="5F5F5F"/>
                </a:solidFill>
                <a:cs typeface="Times New Roman" pitchFamily="18" charset="0"/>
              </a:rPr>
              <a:t> Gobierno Federal </a:t>
            </a:r>
          </a:p>
          <a:p>
            <a:pPr>
              <a:buFont typeface="Arial" pitchFamily="34" charset="0"/>
              <a:buNone/>
            </a:pPr>
            <a:r>
              <a:rPr lang="pt-BR" sz="2400" b="1">
                <a:solidFill>
                  <a:srgbClr val="5F5F5F"/>
                </a:solidFill>
                <a:cs typeface="Times New Roman" pitchFamily="18" charset="0"/>
              </a:rPr>
              <a:t>(Programa Habitar Brasil BID).</a:t>
            </a:r>
            <a:r>
              <a:rPr lang="pt-BR" sz="2600" b="1">
                <a:solidFill>
                  <a:srgbClr val="5F5F5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06613" y="169863"/>
            <a:ext cx="69183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programa santo andré más igual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331913" y="1598613"/>
            <a:ext cx="7294562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ct val="25000"/>
              </a:spcAft>
              <a:buFont typeface="Wingdings" pitchFamily="2" charset="2"/>
              <a:buNone/>
              <a:tabLst>
                <a:tab pos="1371600" algn="l"/>
              </a:tabLst>
            </a:pPr>
            <a:r>
              <a:rPr lang="pt-BR" sz="2600" b="1">
                <a:solidFill>
                  <a:srgbClr val="5F5F5F"/>
                </a:solidFill>
              </a:rPr>
              <a:t>1ª etapa de implantación </a:t>
            </a:r>
          </a:p>
          <a:p>
            <a:pPr>
              <a:spcAft>
                <a:spcPct val="25000"/>
              </a:spcAft>
              <a:buFont typeface="Wingdings" pitchFamily="2" charset="2"/>
              <a:buChar char="§"/>
              <a:tabLst>
                <a:tab pos="1371600" algn="l"/>
              </a:tabLst>
            </a:pPr>
            <a:r>
              <a:rPr lang="pt-BR" sz="2600" b="1">
                <a:solidFill>
                  <a:srgbClr val="5F5F5F"/>
                </a:solidFill>
              </a:rPr>
              <a:t> 1998-2003</a:t>
            </a:r>
          </a:p>
          <a:p>
            <a:pPr>
              <a:spcAft>
                <a:spcPct val="25000"/>
              </a:spcAft>
              <a:buFont typeface="Wingdings" pitchFamily="2" charset="2"/>
              <a:buChar char="§"/>
              <a:tabLst>
                <a:tab pos="1371600" algn="l"/>
              </a:tabLst>
            </a:pPr>
            <a:r>
              <a:rPr lang="pt-BR" sz="2600" b="1">
                <a:solidFill>
                  <a:srgbClr val="5F5F5F"/>
                </a:solidFill>
              </a:rPr>
              <a:t> cobertura: 4 </a:t>
            </a:r>
            <a:r>
              <a:rPr lang="pt-BR" sz="2600" b="1" i="1">
                <a:solidFill>
                  <a:srgbClr val="5F5F5F"/>
                </a:solidFill>
              </a:rPr>
              <a:t>favelas</a:t>
            </a:r>
          </a:p>
          <a:p>
            <a:pPr>
              <a:spcAft>
                <a:spcPct val="25000"/>
              </a:spcAft>
              <a:buFont typeface="Wingdings" pitchFamily="2" charset="2"/>
              <a:buChar char="§"/>
              <a:tabLst>
                <a:tab pos="1371600" algn="l"/>
              </a:tabLst>
            </a:pPr>
            <a:r>
              <a:rPr lang="pt-BR" sz="2600" b="1">
                <a:solidFill>
                  <a:srgbClr val="5F5F5F"/>
                </a:solidFill>
              </a:rPr>
              <a:t> 3.700 familias</a:t>
            </a:r>
          </a:p>
          <a:p>
            <a:pPr>
              <a:spcAft>
                <a:spcPct val="50000"/>
              </a:spcAft>
              <a:buFont typeface="Wingdings" pitchFamily="2" charset="2"/>
              <a:buChar char="§"/>
              <a:tabLst>
                <a:tab pos="1371600" algn="l"/>
              </a:tabLst>
            </a:pPr>
            <a:r>
              <a:rPr lang="pt-BR" sz="2600" b="1">
                <a:solidFill>
                  <a:srgbClr val="5F5F5F"/>
                </a:solidFill>
              </a:rPr>
              <a:t> 16% del total de la población de </a:t>
            </a:r>
            <a:r>
              <a:rPr lang="pt-BR" sz="2600" b="1" i="1">
                <a:solidFill>
                  <a:srgbClr val="5F5F5F"/>
                </a:solidFill>
              </a:rPr>
              <a:t>favelas</a:t>
            </a:r>
          </a:p>
          <a:p>
            <a:pPr lvl="2">
              <a:lnSpc>
                <a:spcPct val="30000"/>
              </a:lnSpc>
              <a:spcAft>
                <a:spcPct val="50000"/>
              </a:spcAft>
              <a:buFont typeface="Wingdings" pitchFamily="2" charset="2"/>
              <a:buNone/>
              <a:tabLst>
                <a:tab pos="1371600" algn="l"/>
              </a:tabLst>
            </a:pPr>
            <a:endParaRPr lang="pt-BR" sz="2600" b="1">
              <a:solidFill>
                <a:srgbClr val="5F5F5F"/>
              </a:solidFill>
            </a:endParaRPr>
          </a:p>
          <a:p>
            <a:pPr>
              <a:spcAft>
                <a:spcPct val="25000"/>
              </a:spcAft>
              <a:buFont typeface="Wingdings" pitchFamily="2" charset="2"/>
              <a:buNone/>
              <a:tabLst>
                <a:tab pos="1371600" algn="l"/>
              </a:tabLst>
            </a:pPr>
            <a:r>
              <a:rPr lang="pt-BR" sz="2600" b="1">
                <a:solidFill>
                  <a:srgbClr val="5F5F5F"/>
                </a:solidFill>
              </a:rPr>
              <a:t>2ª etapa de implantación</a:t>
            </a:r>
          </a:p>
          <a:p>
            <a:pPr>
              <a:spcAft>
                <a:spcPct val="25000"/>
              </a:spcAft>
              <a:buFont typeface="Wingdings" pitchFamily="2" charset="2"/>
              <a:buChar char="§"/>
              <a:tabLst>
                <a:tab pos="1371600" algn="l"/>
              </a:tabLst>
            </a:pPr>
            <a:r>
              <a:rPr lang="pt-BR" sz="2600" b="1">
                <a:solidFill>
                  <a:srgbClr val="5F5F5F"/>
                </a:solidFill>
              </a:rPr>
              <a:t> 2002</a:t>
            </a:r>
          </a:p>
          <a:p>
            <a:pPr>
              <a:spcAft>
                <a:spcPct val="25000"/>
              </a:spcAft>
              <a:buFont typeface="Wingdings" pitchFamily="2" charset="2"/>
              <a:buChar char="§"/>
              <a:tabLst>
                <a:tab pos="1371600" algn="l"/>
              </a:tabLst>
            </a:pPr>
            <a:r>
              <a:rPr lang="pt-BR" sz="2600" b="1">
                <a:solidFill>
                  <a:srgbClr val="5F5F5F"/>
                </a:solidFill>
              </a:rPr>
              <a:t> cobertura: 3 </a:t>
            </a:r>
            <a:r>
              <a:rPr lang="pt-BR" sz="2600" b="1" i="1">
                <a:solidFill>
                  <a:srgbClr val="5F5F5F"/>
                </a:solidFill>
              </a:rPr>
              <a:t>favelas</a:t>
            </a:r>
          </a:p>
          <a:p>
            <a:pPr>
              <a:spcAft>
                <a:spcPct val="25000"/>
              </a:spcAft>
              <a:buFont typeface="Wingdings" pitchFamily="2" charset="2"/>
              <a:buChar char="§"/>
              <a:tabLst>
                <a:tab pos="1371600" algn="l"/>
              </a:tabLst>
            </a:pPr>
            <a:r>
              <a:rPr lang="pt-BR" sz="2600" b="1">
                <a:solidFill>
                  <a:srgbClr val="5F5F5F"/>
                </a:solidFill>
              </a:rPr>
              <a:t> 2.200 familias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95400" y="1077913"/>
            <a:ext cx="7543800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spcAft>
                <a:spcPct val="25000"/>
              </a:spcAft>
              <a:buFont typeface="Wingdings" pitchFamily="2" charset="2"/>
              <a:buChar char="§"/>
              <a:tabLst>
                <a:tab pos="182563" algn="l"/>
              </a:tabLst>
            </a:pPr>
            <a:r>
              <a:rPr lang="pt-BR" sz="2300" b="1">
                <a:solidFill>
                  <a:srgbClr val="5F5F5F"/>
                </a:solidFill>
              </a:rPr>
              <a:t> 2003 : Indicación entre las 20 mejores prácticas en la feria virtual de gobernanza local – ONU</a:t>
            </a:r>
          </a:p>
          <a:p>
            <a:pPr marL="182563" indent="-182563">
              <a:spcAft>
                <a:spcPct val="25000"/>
              </a:spcAft>
              <a:buFont typeface="Wingdings" pitchFamily="2" charset="2"/>
              <a:buChar char="§"/>
              <a:tabLst>
                <a:tab pos="182563" algn="l"/>
              </a:tabLst>
            </a:pPr>
            <a:r>
              <a:rPr lang="pt-BR" sz="2300" b="1">
                <a:solidFill>
                  <a:srgbClr val="5F5F5F"/>
                </a:solidFill>
              </a:rPr>
              <a:t>2002 : Premio Internacional de Dubai de Mejores Prácticas del UN-HABITAT.</a:t>
            </a:r>
          </a:p>
          <a:p>
            <a:pPr marL="182563" indent="-182563">
              <a:spcAft>
                <a:spcPct val="25000"/>
              </a:spcAft>
              <a:buFont typeface="Wingdings" pitchFamily="2" charset="2"/>
              <a:buChar char="§"/>
              <a:tabLst>
                <a:tab pos="182563" algn="l"/>
              </a:tabLst>
            </a:pPr>
            <a:r>
              <a:rPr lang="pt-BR" sz="2300" b="1">
                <a:solidFill>
                  <a:srgbClr val="5F5F5F"/>
                </a:solidFill>
              </a:rPr>
              <a:t> 2001: Premio Caixa Econômica [Caja de Ahorros] Federal de Mejores Prácticas en gestión local (seleccionada entre las 10 mejores prácticas - con énfasis para la urbanización de la </a:t>
            </a:r>
            <a:r>
              <a:rPr lang="pt-BR" sz="2300" b="1" i="1">
                <a:solidFill>
                  <a:srgbClr val="5F5F5F"/>
                </a:solidFill>
              </a:rPr>
              <a:t>favela</a:t>
            </a:r>
            <a:r>
              <a:rPr lang="pt-BR" sz="2300" b="1">
                <a:solidFill>
                  <a:srgbClr val="5F5F5F"/>
                </a:solidFill>
              </a:rPr>
              <a:t> Sacadura Cabral)</a:t>
            </a:r>
          </a:p>
          <a:p>
            <a:pPr marL="182563" indent="-182563">
              <a:spcAft>
                <a:spcPct val="25000"/>
              </a:spcAft>
              <a:buFont typeface="Wingdings" pitchFamily="2" charset="2"/>
              <a:buChar char="§"/>
              <a:tabLst>
                <a:tab pos="182563" algn="l"/>
              </a:tabLst>
            </a:pPr>
            <a:r>
              <a:rPr lang="pt-BR" sz="2300" b="1">
                <a:solidFill>
                  <a:srgbClr val="5F5F5F"/>
                </a:solidFill>
              </a:rPr>
              <a:t> 2001 : Conferencia de las Naciones Unidas - UN HABITAT - Istambul + 5 (seleccionada entre las 16 mejores prácticas)</a:t>
            </a:r>
          </a:p>
          <a:p>
            <a:pPr marL="182563" indent="-182563">
              <a:spcAft>
                <a:spcPct val="25000"/>
              </a:spcAft>
              <a:buFont typeface="Wingdings" pitchFamily="2" charset="2"/>
              <a:buChar char="§"/>
              <a:tabLst>
                <a:tab pos="182563" algn="l"/>
              </a:tabLst>
            </a:pPr>
            <a:r>
              <a:rPr lang="pt-BR" sz="2300" b="1">
                <a:solidFill>
                  <a:srgbClr val="5F5F5F"/>
                </a:solidFill>
              </a:rPr>
              <a:t> 2000 : Premio Gestión Pública y Ciudadanía concedido por la FGV [Fundación Getúlio Vargas] y Fundación Ford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107238" y="188913"/>
            <a:ext cx="1857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premios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403350" y="1925638"/>
            <a:ext cx="69119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“Inclusión social” como marca de gobierno;</a:t>
            </a:r>
          </a:p>
          <a:p>
            <a:pPr eaLnBrk="0" hangingPunct="0">
              <a:lnSpc>
                <a:spcPct val="110000"/>
              </a:lnSpc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Experiencia de gobierno acumulada con participación (proceso de democratización de la gestión municipal estructurado);</a:t>
            </a:r>
          </a:p>
          <a:p>
            <a:pPr eaLnBrk="0" hangingPunct="0">
              <a:lnSpc>
                <a:spcPct val="110000"/>
              </a:lnSpc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Perfeccionamientos de diversos programas sociales. Ej: urbanización de </a:t>
            </a:r>
            <a:r>
              <a:rPr lang="pt-BR" sz="2600" b="1" i="1">
                <a:solidFill>
                  <a:srgbClr val="5F5F5F"/>
                </a:solidFill>
              </a:rPr>
              <a:t>favelas</a:t>
            </a:r>
            <a:r>
              <a:rPr lang="pt-BR" sz="2600" b="1">
                <a:solidFill>
                  <a:srgbClr val="5F5F5F"/>
                </a:solidFill>
              </a:rPr>
              <a:t>, transferencia monetaria de renta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940425" y="198438"/>
            <a:ext cx="3043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antecedentes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316038" y="2457450"/>
            <a:ext cx="7577137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263525" indent="-263525">
              <a:spcAft>
                <a:spcPct val="50000"/>
              </a:spcAft>
              <a:buFont typeface="Wingdings" pitchFamily="2" charset="2"/>
              <a:buChar char="§"/>
              <a:tabLst>
                <a:tab pos="263525" algn="l"/>
              </a:tabLst>
            </a:pPr>
            <a:r>
              <a:rPr lang="pt-BR" sz="2600" b="1">
                <a:solidFill>
                  <a:srgbClr val="5F5F5F"/>
                </a:solidFill>
              </a:rPr>
              <a:t>Integración y territorialización de las acciones como estrategia de inclusión social</a:t>
            </a:r>
          </a:p>
          <a:p>
            <a:pPr marL="263525" indent="-263525">
              <a:spcAft>
                <a:spcPct val="50000"/>
              </a:spcAft>
              <a:buFont typeface="Wingdings" pitchFamily="2" charset="2"/>
              <a:buChar char="§"/>
              <a:tabLst>
                <a:tab pos="263525" algn="l"/>
              </a:tabLst>
            </a:pPr>
            <a:r>
              <a:rPr lang="pt-BR" sz="2600" b="1">
                <a:solidFill>
                  <a:srgbClr val="5F5F5F"/>
                </a:solidFill>
              </a:rPr>
              <a:t>Caso: Programa Santo André Más Igual</a:t>
            </a:r>
          </a:p>
          <a:p>
            <a:pPr marL="263525" indent="-263525">
              <a:spcAft>
                <a:spcPct val="50000"/>
              </a:spcAft>
              <a:buFont typeface="Wingdings" pitchFamily="2" charset="2"/>
              <a:buChar char="§"/>
              <a:tabLst>
                <a:tab pos="263525" algn="l"/>
              </a:tabLst>
            </a:pPr>
            <a:r>
              <a:rPr lang="pt-BR" sz="2600" b="1">
                <a:solidFill>
                  <a:srgbClr val="5F5F5F"/>
                </a:solidFill>
              </a:rPr>
              <a:t>Lecciones Aprendidas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860925" y="188913"/>
            <a:ext cx="424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contenido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331913" y="2160588"/>
            <a:ext cx="6696075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Aplicación conjunta y simultánea, en un mismo territorio de la ciudad (</a:t>
            </a:r>
            <a:r>
              <a:rPr lang="pt-BR" sz="2600" b="1" i="1">
                <a:solidFill>
                  <a:srgbClr val="5F5F5F"/>
                </a:solidFill>
              </a:rPr>
              <a:t>favelas</a:t>
            </a:r>
            <a:r>
              <a:rPr lang="pt-BR" sz="2600" b="1">
                <a:solidFill>
                  <a:srgbClr val="5F5F5F"/>
                </a:solidFill>
              </a:rPr>
              <a:t>), de programas dirigidos a la inclusión social, los cuales se gerencian de forma horizontal y participativa.</a:t>
            </a:r>
          </a:p>
          <a:p>
            <a:pPr eaLnBrk="0" hangingPunct="0">
              <a:lnSpc>
                <a:spcPct val="110000"/>
              </a:lnSpc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Integración y territorialización de las acciones para promover la inclusión social.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51238" y="188913"/>
            <a:ext cx="5413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concepción</a:t>
            </a:r>
            <a:r>
              <a:rPr lang="pt-BR"/>
              <a:t> </a:t>
            </a: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del programa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331913" y="2420938"/>
            <a:ext cx="55991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Integración de las acciones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Gestión horizontal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Territorialización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Participación de la población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726238" y="198438"/>
            <a:ext cx="2238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principios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331913" y="2781300"/>
            <a:ext cx="4572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Dimensión Urbana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Dimensión Social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Dimensión Económica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5165725" y="215900"/>
            <a:ext cx="3825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ejes</a:t>
            </a:r>
            <a:r>
              <a:rPr lang="pt-BR"/>
              <a:t> </a:t>
            </a: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de actuación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296988" y="1878013"/>
            <a:ext cx="7812087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pt-BR" sz="2600" b="1">
                <a:solidFill>
                  <a:srgbClr val="5F5F5F"/>
                </a:solidFill>
              </a:rPr>
              <a:t>Para abarcar estas tres dimensiones se han: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articulado 14 acciones o programas;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involucrado directamente 4 Secretarías de Gobierno (organismos municipales): Secretaría de Inclusión Social y Vivienda, Secretaría de Salud, Secretaría de Educación y Enseñanza Profesionalizante, Secretaría de Desarrollo Económico y Acción Regional.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553200" y="228600"/>
            <a:ext cx="2259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actuación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331913" y="1328738"/>
            <a:ext cx="7343775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 b="1">
                <a:solidFill>
                  <a:srgbClr val="5F5F5F"/>
                </a:solidFill>
              </a:rPr>
              <a:t>Tiene como objetivo integrar el núcleo de </a:t>
            </a:r>
            <a:r>
              <a:rPr lang="pt-BR" sz="2600" b="1" i="1">
                <a:solidFill>
                  <a:srgbClr val="5F5F5F"/>
                </a:solidFill>
              </a:rPr>
              <a:t>favela</a:t>
            </a:r>
            <a:r>
              <a:rPr lang="pt-BR" sz="2600" b="1">
                <a:solidFill>
                  <a:srgbClr val="5F5F5F"/>
                </a:solidFill>
              </a:rPr>
              <a:t> a la ciudad, garantir el acceso a los servicios y equipamientos urbanos y a una vivienda digna. Principales acciones: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ejecución de obras de saneamiento e infraestructura;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construcción de equipamientos urbanos;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eliminación de situaciones de riesgo;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asesoría a la autoconstrucción;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regulación de fincas del asentamiento.</a:t>
            </a:r>
            <a:r>
              <a:rPr lang="pt-BR"/>
              <a:t> 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219700" y="198438"/>
            <a:ext cx="3889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dimensión urbana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12262" r="10953"/>
          <a:stretch>
            <a:fillRect/>
          </a:stretch>
        </p:blipFill>
        <p:spPr bwMode="auto">
          <a:xfrm>
            <a:off x="0" y="0"/>
            <a:ext cx="4284663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19500"/>
            <a:ext cx="4572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 descr="Foto Prog 1A"/>
          <p:cNvPicPr>
            <a:picLocks noChangeAspect="1" noChangeArrowheads="1"/>
          </p:cNvPicPr>
          <p:nvPr/>
        </p:nvPicPr>
        <p:blipFill>
          <a:blip r:embed="rId4" cstate="print"/>
          <a:srcRect t="21141" b="9940"/>
          <a:stretch>
            <a:fillRect/>
          </a:stretch>
        </p:blipFill>
        <p:spPr bwMode="auto">
          <a:xfrm>
            <a:off x="4284663" y="0"/>
            <a:ext cx="4845050" cy="3500438"/>
          </a:xfrm>
          <a:prstGeom prst="rect">
            <a:avLst/>
          </a:prstGeom>
          <a:noFill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>
            <a:lum bright="-12000" contrast="6000"/>
          </a:blip>
          <a:srcRect/>
          <a:stretch>
            <a:fillRect/>
          </a:stretch>
        </p:blipFill>
        <p:spPr bwMode="auto">
          <a:xfrm>
            <a:off x="4284663" y="3446463"/>
            <a:ext cx="4859337" cy="3411537"/>
          </a:xfrm>
          <a:prstGeom prst="rect">
            <a:avLst/>
          </a:prstGeom>
          <a:noFill/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219700" y="198438"/>
            <a:ext cx="3889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dimensión urbana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4211638" y="0"/>
          <a:ext cx="4932362" cy="3114675"/>
        </p:xfrm>
        <a:graphic>
          <a:graphicData uri="http://schemas.openxmlformats.org/presentationml/2006/ole">
            <p:oleObj spid="_x0000_s43011" name="Foto do Photo Editor" r:id="rId3" imgW="9752381" imgH="7314286" progId="MSPhotoEd.3">
              <p:embed/>
            </p:oleObj>
          </a:graphicData>
        </a:graphic>
      </p:graphicFrame>
      <p:pic>
        <p:nvPicPr>
          <p:cNvPr id="43012" name="Picture 4" descr="MVC-002S"/>
          <p:cNvPicPr>
            <a:picLocks noChangeAspect="1" noChangeArrowheads="1"/>
          </p:cNvPicPr>
          <p:nvPr/>
        </p:nvPicPr>
        <p:blipFill>
          <a:blip r:embed="rId4" cstate="print"/>
          <a:srcRect b="12198"/>
          <a:stretch>
            <a:fillRect/>
          </a:stretch>
        </p:blipFill>
        <p:spPr bwMode="auto">
          <a:xfrm>
            <a:off x="0" y="0"/>
            <a:ext cx="435610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 descr="praça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86088"/>
            <a:ext cx="9144000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5219700" y="198438"/>
            <a:ext cx="3889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dimensión urbana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447800" y="990600"/>
            <a:ext cx="7345363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pt-BR" sz="2600" b="1">
                <a:solidFill>
                  <a:srgbClr val="5F5F5F"/>
                </a:solidFill>
              </a:rPr>
              <a:t>Se tiene como objetivo mejorar las condiciones de renta y empleo. Principales programas y acciones:</a:t>
            </a: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Complementación de Renta Monetaria: </a:t>
            </a: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Generación de Trabajo de Interés Social (Frente de Trabajo)</a:t>
            </a: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Enseñanza Profesionalizante:</a:t>
            </a: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Incubadora de Cooperativas</a:t>
            </a: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Central de Servicios autónomos: </a:t>
            </a: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Emprendedor Popular</a:t>
            </a: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Banco del Pueblo</a:t>
            </a:r>
          </a:p>
          <a:p>
            <a:pPr>
              <a:spcBef>
                <a:spcPct val="25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“Centro de Negocios y Servicios”</a:t>
            </a:r>
            <a:r>
              <a:rPr lang="pt-BR"/>
              <a:t> 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427538" y="198438"/>
            <a:ext cx="4735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dimensión económica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44463" y="5846763"/>
            <a:ext cx="8820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Font typeface="Monotype Sorts" pitchFamily="2" charset="2"/>
              <a:buNone/>
            </a:pPr>
            <a:r>
              <a:rPr lang="pt-BR" sz="2400">
                <a:solidFill>
                  <a:srgbClr val="5F5F5F"/>
                </a:solidFill>
                <a:latin typeface="Arial Black" pitchFamily="34" charset="0"/>
              </a:rPr>
              <a:t>Complementación de Renta Monetaria</a:t>
            </a:r>
            <a:endParaRPr lang="en-US" sz="2400">
              <a:solidFill>
                <a:srgbClr val="333333"/>
              </a:solidFill>
              <a:latin typeface="Arial Black" pitchFamily="34" charset="0"/>
            </a:endParaRPr>
          </a:p>
          <a:p>
            <a:pPr algn="r">
              <a:buFont typeface="Monotype Sorts" pitchFamily="2" charset="2"/>
              <a:buNone/>
            </a:pPr>
            <a:r>
              <a:rPr lang="en-US" sz="2400" b="1">
                <a:solidFill>
                  <a:srgbClr val="333333"/>
                </a:solidFill>
              </a:rPr>
              <a:t>Programa de Ren</a:t>
            </a:r>
            <a:r>
              <a:rPr lang="pt-BR" sz="2400" b="1">
                <a:solidFill>
                  <a:srgbClr val="333333"/>
                </a:solidFill>
              </a:rPr>
              <a:t>t</a:t>
            </a:r>
            <a:r>
              <a:rPr lang="en-US" sz="2400" b="1">
                <a:solidFill>
                  <a:srgbClr val="333333"/>
                </a:solidFill>
              </a:rPr>
              <a:t>a M</a:t>
            </a:r>
            <a:r>
              <a:rPr lang="pt-BR" sz="2400" b="1">
                <a:solidFill>
                  <a:srgbClr val="333333"/>
                </a:solidFill>
              </a:rPr>
              <a:t>i</a:t>
            </a:r>
            <a:r>
              <a:rPr lang="en-US" sz="2400" b="1">
                <a:solidFill>
                  <a:srgbClr val="333333"/>
                </a:solidFill>
              </a:rPr>
              <a:t>nima </a:t>
            </a:r>
            <a:r>
              <a:rPr lang="pt-BR" sz="2400" b="1">
                <a:solidFill>
                  <a:srgbClr val="333333"/>
                </a:solidFill>
              </a:rPr>
              <a:t>y</a:t>
            </a:r>
            <a:r>
              <a:rPr lang="en-US" sz="2400" b="1">
                <a:solidFill>
                  <a:srgbClr val="333333"/>
                </a:solidFill>
              </a:rPr>
              <a:t> Frentes de Traba</a:t>
            </a:r>
            <a:r>
              <a:rPr lang="pt-BR" sz="2400" b="1">
                <a:solidFill>
                  <a:srgbClr val="333333"/>
                </a:solidFill>
              </a:rPr>
              <a:t>j</a:t>
            </a:r>
            <a:r>
              <a:rPr lang="en-US" sz="2400" b="1">
                <a:solidFill>
                  <a:srgbClr val="333333"/>
                </a:solidFill>
              </a:rPr>
              <a:t>o</a:t>
            </a:r>
            <a:endParaRPr lang="pt-BR" sz="2400" b="1">
              <a:solidFill>
                <a:srgbClr val="333333"/>
              </a:solidFill>
            </a:endParaRPr>
          </a:p>
        </p:txBody>
      </p:sp>
      <p:pic>
        <p:nvPicPr>
          <p:cNvPr id="45059" name="Picture 3" descr="sem título1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1619250" y="1031875"/>
            <a:ext cx="7262813" cy="4629150"/>
          </a:xfrm>
          <a:prstGeom prst="rect">
            <a:avLst/>
          </a:prstGeom>
          <a:noFill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187450" y="765175"/>
            <a:ext cx="79565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408488" y="198438"/>
            <a:ext cx="4735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dimensión económica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408488" y="198438"/>
            <a:ext cx="4735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dimensión económica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835150" y="606742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Font typeface="Monotype Sorts" pitchFamily="2" charset="2"/>
              <a:buNone/>
            </a:pPr>
            <a:r>
              <a:rPr lang="pt-BR" sz="2400">
                <a:solidFill>
                  <a:srgbClr val="5F5F5F"/>
                </a:solidFill>
                <a:latin typeface="Arial Black" pitchFamily="34" charset="0"/>
              </a:rPr>
              <a:t>Enseñanza Profesionalizante</a:t>
            </a:r>
          </a:p>
        </p:txBody>
      </p:sp>
      <p:pic>
        <p:nvPicPr>
          <p:cNvPr id="46084" name="Picture 4" descr="Capacitaçã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203325"/>
            <a:ext cx="7308850" cy="4756150"/>
          </a:xfrm>
          <a:prstGeom prst="rect">
            <a:avLst/>
          </a:prstGeom>
          <a:noFill/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187450" y="765175"/>
            <a:ext cx="79565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719388" y="2133600"/>
            <a:ext cx="6173787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200" b="1">
                <a:solidFill>
                  <a:srgbClr val="5F5F5F"/>
                </a:solidFill>
              </a:rPr>
              <a:t>La integración y la territorialización de las acciones es importante estrategia para promover la inclusión social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7031038" y="188913"/>
            <a:ext cx="2005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principio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408488" y="198438"/>
            <a:ext cx="47355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dimensión económica</a:t>
            </a:r>
          </a:p>
        </p:txBody>
      </p:sp>
      <p:pic>
        <p:nvPicPr>
          <p:cNvPr id="47111" name="Picture 7" descr="Foto Prog 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2863" y="920750"/>
            <a:ext cx="4103687" cy="2667000"/>
          </a:xfrm>
          <a:prstGeom prst="rect">
            <a:avLst/>
          </a:prstGeom>
          <a:noFill/>
        </p:spPr>
      </p:pic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708400" y="2994025"/>
            <a:ext cx="2297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Arial Black" pitchFamily="34" charset="0"/>
              </a:rPr>
              <a:t> 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micro-cr</a:t>
            </a:r>
            <a:r>
              <a:rPr lang="pt-BR" sz="2000">
                <a:solidFill>
                  <a:schemeClr val="bg1"/>
                </a:solidFill>
                <a:latin typeface="Arial Black" pitchFamily="34" charset="0"/>
              </a:rPr>
              <a:t>e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dito</a:t>
            </a:r>
            <a:r>
              <a:rPr lang="en-US" sz="2400">
                <a:latin typeface="Arial Black" pitchFamily="34" charset="0"/>
              </a:rPr>
              <a:t> </a:t>
            </a:r>
            <a:endParaRPr lang="pt-BR" sz="2400">
              <a:latin typeface="Arial Black" pitchFamily="34" charset="0"/>
            </a:endParaRPr>
          </a:p>
        </p:txBody>
      </p:sp>
      <p:pic>
        <p:nvPicPr>
          <p:cNvPr id="47113" name="Picture 9" descr="Foto Tudo 1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3789363"/>
            <a:ext cx="5329238" cy="3095625"/>
          </a:xfrm>
          <a:prstGeom prst="rect">
            <a:avLst/>
          </a:prstGeom>
          <a:noFill/>
        </p:spPr>
      </p:pic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348038" y="3854450"/>
            <a:ext cx="57991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Font typeface="Monotype Sorts" pitchFamily="2" charset="2"/>
              <a:buNone/>
            </a:pP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incubadora de cooperativas</a:t>
            </a:r>
            <a:endParaRPr lang="en-US" sz="2000">
              <a:latin typeface="Arial Black" pitchFamily="34" charset="0"/>
            </a:endParaRPr>
          </a:p>
          <a:p>
            <a:pPr algn="r">
              <a:spcBef>
                <a:spcPct val="50000"/>
              </a:spcBef>
            </a:pPr>
            <a:endParaRPr lang="pt-BR" sz="2000">
              <a:latin typeface="Arial Black" pitchFamily="34" charset="0"/>
            </a:endParaRPr>
          </a:p>
        </p:txBody>
      </p:sp>
      <p:pic>
        <p:nvPicPr>
          <p:cNvPr id="47115" name="Picture 11" descr="Foto Op 1A"/>
          <p:cNvPicPr>
            <a:picLocks noChangeAspect="1" noChangeArrowheads="1"/>
          </p:cNvPicPr>
          <p:nvPr/>
        </p:nvPicPr>
        <p:blipFill>
          <a:blip r:embed="rId4" cstate="print"/>
          <a:srcRect t="4794"/>
          <a:stretch>
            <a:fillRect/>
          </a:stretch>
        </p:blipFill>
        <p:spPr bwMode="auto">
          <a:xfrm>
            <a:off x="0" y="908050"/>
            <a:ext cx="3635375" cy="4826000"/>
          </a:xfrm>
          <a:prstGeom prst="rect">
            <a:avLst/>
          </a:prstGeom>
          <a:noFill/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914400" y="4814888"/>
            <a:ext cx="26495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incentivo a n</a:t>
            </a:r>
            <a:r>
              <a:rPr lang="pt-BR" sz="2000">
                <a:solidFill>
                  <a:schemeClr val="bg1"/>
                </a:solidFill>
                <a:latin typeface="Arial Black" pitchFamily="34" charset="0"/>
              </a:rPr>
              <a:t>ue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vos neg</a:t>
            </a:r>
            <a:r>
              <a:rPr lang="pt-BR" sz="2000">
                <a:solidFill>
                  <a:schemeClr val="bg1"/>
                </a:solidFill>
                <a:latin typeface="Arial Black" pitchFamily="34" charset="0"/>
              </a:rPr>
              <a:t>o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cios</a:t>
            </a:r>
            <a:endParaRPr lang="pt-BR" sz="200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107950" y="5846763"/>
            <a:ext cx="3384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Monotype Sorts" pitchFamily="2" charset="2"/>
              <a:buNone/>
            </a:pPr>
            <a:r>
              <a:rPr lang="pt-BR" sz="2400">
                <a:solidFill>
                  <a:srgbClr val="5F5F5F"/>
                </a:solidFill>
                <a:latin typeface="Arial Black" pitchFamily="34" charset="0"/>
              </a:rPr>
              <a:t>Generación de Trabajo y Renta</a:t>
            </a:r>
            <a:endParaRPr lang="pt-BR" sz="2400">
              <a:solidFill>
                <a:srgbClr val="333333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331913" y="1916113"/>
            <a:ext cx="6481762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pt-BR" sz="2600" b="1">
                <a:solidFill>
                  <a:srgbClr val="5F5F5F"/>
                </a:solidFill>
              </a:rPr>
              <a:t>Se busca asegurar derechos sociales básicos. Principales proyectos y acciones:</a:t>
            </a:r>
          </a:p>
          <a:p>
            <a:pPr>
              <a:lnSpc>
                <a:spcPct val="11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Alfabetización de jóvenes y adultos</a:t>
            </a:r>
          </a:p>
          <a:p>
            <a:pPr>
              <a:lnSpc>
                <a:spcPct val="11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Salud de la Familia: </a:t>
            </a:r>
          </a:p>
          <a:p>
            <a:pPr>
              <a:lnSpc>
                <a:spcPct val="11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Niño Ciudadano</a:t>
            </a:r>
          </a:p>
          <a:p>
            <a:pPr>
              <a:lnSpc>
                <a:spcPct val="11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Semillita</a:t>
            </a:r>
          </a:p>
          <a:p>
            <a:pPr>
              <a:lnSpc>
                <a:spcPct val="110000"/>
              </a:lnSpc>
              <a:spcBef>
                <a:spcPct val="25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Mostrador de Derechos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334000" y="198438"/>
            <a:ext cx="3698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dimensión social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026" descr="Foto Tudo 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387475"/>
            <a:ext cx="7191375" cy="4778375"/>
          </a:xfrm>
          <a:prstGeom prst="rect">
            <a:avLst/>
          </a:prstGeom>
          <a:noFill/>
        </p:spPr>
      </p:pic>
      <p:sp>
        <p:nvSpPr>
          <p:cNvPr id="52227" name="Text Box 1027"/>
          <p:cNvSpPr txBox="1">
            <a:spLocks noChangeArrowheads="1"/>
          </p:cNvSpPr>
          <p:nvPr/>
        </p:nvSpPr>
        <p:spPr bwMode="auto">
          <a:xfrm>
            <a:off x="1905000" y="6211888"/>
            <a:ext cx="705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buFont typeface="Monotype Sorts" pitchFamily="2" charset="2"/>
              <a:buNone/>
            </a:pPr>
            <a:r>
              <a:rPr lang="pt-BR" sz="2400">
                <a:solidFill>
                  <a:srgbClr val="5F5F5F"/>
                </a:solidFill>
                <a:latin typeface="Arial Black" pitchFamily="34" charset="0"/>
              </a:rPr>
              <a:t>Alfabetización de adultos</a:t>
            </a:r>
          </a:p>
        </p:txBody>
      </p:sp>
      <p:sp>
        <p:nvSpPr>
          <p:cNvPr id="52228" name="Rectangle 1028"/>
          <p:cNvSpPr>
            <a:spLocks noChangeArrowheads="1"/>
          </p:cNvSpPr>
          <p:nvPr/>
        </p:nvSpPr>
        <p:spPr bwMode="auto">
          <a:xfrm>
            <a:off x="1187450" y="765175"/>
            <a:ext cx="79565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29" name="Rectangle 1029"/>
          <p:cNvSpPr>
            <a:spLocks noChangeArrowheads="1"/>
          </p:cNvSpPr>
          <p:nvPr/>
        </p:nvSpPr>
        <p:spPr bwMode="auto">
          <a:xfrm>
            <a:off x="5334000" y="198438"/>
            <a:ext cx="3698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dimensión social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181475" y="6211888"/>
            <a:ext cx="4954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solidFill>
                  <a:srgbClr val="333333"/>
                </a:solidFill>
                <a:latin typeface="Arial Black" pitchFamily="34" charset="0"/>
              </a:rPr>
              <a:t>Sa</a:t>
            </a:r>
            <a:r>
              <a:rPr lang="pt-BR" sz="2400">
                <a:solidFill>
                  <a:srgbClr val="333333"/>
                </a:solidFill>
                <a:latin typeface="Arial Black" pitchFamily="34" charset="0"/>
              </a:rPr>
              <a:t>lud</a:t>
            </a:r>
            <a:r>
              <a:rPr lang="en-US" sz="2400">
                <a:solidFill>
                  <a:srgbClr val="333333"/>
                </a:solidFill>
                <a:latin typeface="Arial Black" pitchFamily="34" charset="0"/>
              </a:rPr>
              <a:t> d</a:t>
            </a:r>
            <a:r>
              <a:rPr lang="pt-BR" sz="2400">
                <a:solidFill>
                  <a:srgbClr val="333333"/>
                </a:solidFill>
                <a:latin typeface="Arial Black" pitchFamily="34" charset="0"/>
              </a:rPr>
              <a:t>e la</a:t>
            </a:r>
            <a:r>
              <a:rPr lang="en-US" sz="2400">
                <a:solidFill>
                  <a:srgbClr val="333333"/>
                </a:solidFill>
                <a:latin typeface="Arial Black" pitchFamily="34" charset="0"/>
              </a:rPr>
              <a:t> Fam</a:t>
            </a:r>
            <a:r>
              <a:rPr lang="pt-BR" sz="2400">
                <a:solidFill>
                  <a:srgbClr val="333333"/>
                </a:solidFill>
                <a:latin typeface="Arial Black" pitchFamily="34" charset="0"/>
              </a:rPr>
              <a:t>i</a:t>
            </a:r>
            <a:r>
              <a:rPr lang="en-US" sz="2400">
                <a:solidFill>
                  <a:srgbClr val="333333"/>
                </a:solidFill>
                <a:latin typeface="Arial Black" pitchFamily="34" charset="0"/>
              </a:rPr>
              <a:t>lia</a:t>
            </a:r>
            <a:endParaRPr lang="pt-BR" sz="2400">
              <a:solidFill>
                <a:srgbClr val="333333"/>
              </a:solidFill>
              <a:latin typeface="Arial Black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187450" y="765175"/>
            <a:ext cx="79565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3252" name="Picture 4" descr="Foto Prog 1D"/>
          <p:cNvPicPr>
            <a:picLocks noChangeAspect="1" noChangeArrowheads="1"/>
          </p:cNvPicPr>
          <p:nvPr/>
        </p:nvPicPr>
        <p:blipFill>
          <a:blip r:embed="rId2" cstate="print"/>
          <a:srcRect t="4419"/>
          <a:stretch>
            <a:fillRect/>
          </a:stretch>
        </p:blipFill>
        <p:spPr bwMode="auto">
          <a:xfrm>
            <a:off x="1547813" y="981075"/>
            <a:ext cx="7461250" cy="5184775"/>
          </a:xfrm>
          <a:prstGeom prst="rect">
            <a:avLst/>
          </a:prstGeom>
          <a:noFill/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334000" y="198438"/>
            <a:ext cx="3698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dimensión social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133600" y="5846763"/>
            <a:ext cx="6831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solidFill>
                  <a:srgbClr val="333333"/>
                </a:solidFill>
                <a:latin typeface="Arial Black" pitchFamily="34" charset="0"/>
              </a:rPr>
              <a:t>A</a:t>
            </a:r>
            <a:r>
              <a:rPr lang="pt-BR" sz="2400">
                <a:solidFill>
                  <a:srgbClr val="333333"/>
                </a:solidFill>
                <a:latin typeface="Arial Black" pitchFamily="34" charset="0"/>
              </a:rPr>
              <a:t>cciones</a:t>
            </a:r>
            <a:r>
              <a:rPr lang="en-US" sz="2400">
                <a:solidFill>
                  <a:srgbClr val="333333"/>
                </a:solidFill>
                <a:latin typeface="Arial Black" pitchFamily="34" charset="0"/>
              </a:rPr>
              <a:t> de apoio </a:t>
            </a:r>
            <a:r>
              <a:rPr lang="pt-BR" sz="2400">
                <a:solidFill>
                  <a:srgbClr val="333333"/>
                </a:solidFill>
                <a:latin typeface="Arial Black" pitchFamily="34" charset="0"/>
              </a:rPr>
              <a:t>a la</a:t>
            </a:r>
            <a:r>
              <a:rPr lang="en-US" sz="2400">
                <a:solidFill>
                  <a:srgbClr val="333333"/>
                </a:solidFill>
                <a:latin typeface="Arial Black" pitchFamily="34" charset="0"/>
              </a:rPr>
              <a:t> reabilita</a:t>
            </a:r>
            <a:r>
              <a:rPr lang="pt-BR" sz="2400">
                <a:solidFill>
                  <a:srgbClr val="333333"/>
                </a:solidFill>
                <a:latin typeface="Arial Black" pitchFamily="34" charset="0"/>
              </a:rPr>
              <a:t>cion</a:t>
            </a:r>
            <a:r>
              <a:rPr lang="en-US" sz="2400">
                <a:solidFill>
                  <a:srgbClr val="333333"/>
                </a:solidFill>
                <a:latin typeface="Arial Black" pitchFamily="34" charset="0"/>
              </a:rPr>
              <a:t> de p</a:t>
            </a:r>
            <a:r>
              <a:rPr lang="pt-BR" sz="2400">
                <a:solidFill>
                  <a:srgbClr val="333333"/>
                </a:solidFill>
                <a:latin typeface="Arial Black" pitchFamily="34" charset="0"/>
              </a:rPr>
              <a:t>ersonas con minusvalías</a:t>
            </a:r>
          </a:p>
        </p:txBody>
      </p:sp>
      <p:pic>
        <p:nvPicPr>
          <p:cNvPr id="54275" name="Picture 3" descr="Foto Prog 1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19225"/>
            <a:ext cx="6842125" cy="4314825"/>
          </a:xfrm>
          <a:prstGeom prst="rect">
            <a:avLst/>
          </a:prstGeom>
          <a:noFill/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187450" y="765175"/>
            <a:ext cx="79565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334000" y="198438"/>
            <a:ext cx="3698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dimensión social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4953000" y="5229225"/>
            <a:ext cx="4083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>
                <a:solidFill>
                  <a:srgbClr val="333333"/>
                </a:solidFill>
                <a:latin typeface="Arial Black" pitchFamily="34" charset="0"/>
              </a:rPr>
              <a:t>A</a:t>
            </a:r>
            <a:r>
              <a:rPr lang="pt-BR" sz="2400">
                <a:solidFill>
                  <a:srgbClr val="333333"/>
                </a:solidFill>
                <a:latin typeface="Arial Black" pitchFamily="34" charset="0"/>
              </a:rPr>
              <a:t>c</a:t>
            </a:r>
            <a:r>
              <a:rPr lang="en-US" sz="2400">
                <a:solidFill>
                  <a:srgbClr val="333333"/>
                </a:solidFill>
                <a:latin typeface="Arial Black" pitchFamily="34" charset="0"/>
              </a:rPr>
              <a:t>tividades s</a:t>
            </a:r>
            <a:r>
              <a:rPr lang="pt-BR" sz="2400">
                <a:solidFill>
                  <a:srgbClr val="333333"/>
                </a:solidFill>
                <a:latin typeface="Arial Black" pitchFamily="34" charset="0"/>
              </a:rPr>
              <a:t>o</a:t>
            </a:r>
            <a:r>
              <a:rPr lang="en-US" sz="2400">
                <a:solidFill>
                  <a:srgbClr val="333333"/>
                </a:solidFill>
                <a:latin typeface="Arial Black" pitchFamily="34" charset="0"/>
              </a:rPr>
              <a:t>cio-educativas para </a:t>
            </a:r>
            <a:r>
              <a:rPr lang="pt-BR" sz="2400">
                <a:solidFill>
                  <a:srgbClr val="333333"/>
                </a:solidFill>
                <a:latin typeface="Arial Black" pitchFamily="34" charset="0"/>
              </a:rPr>
              <a:t>niños</a:t>
            </a:r>
            <a:r>
              <a:rPr lang="en-US" sz="2400">
                <a:solidFill>
                  <a:srgbClr val="333333"/>
                </a:solidFill>
                <a:latin typeface="Arial Black" pitchFamily="34" charset="0"/>
              </a:rPr>
              <a:t> </a:t>
            </a:r>
            <a:r>
              <a:rPr lang="pt-BR" sz="2400">
                <a:solidFill>
                  <a:srgbClr val="333333"/>
                </a:solidFill>
                <a:latin typeface="Arial Black" pitchFamily="34" charset="0"/>
              </a:rPr>
              <a:t>y</a:t>
            </a:r>
            <a:r>
              <a:rPr lang="en-US" sz="2400">
                <a:solidFill>
                  <a:srgbClr val="333333"/>
                </a:solidFill>
                <a:latin typeface="Arial Black" pitchFamily="34" charset="0"/>
              </a:rPr>
              <a:t> </a:t>
            </a:r>
            <a:r>
              <a:rPr lang="pt-BR" sz="2400">
                <a:solidFill>
                  <a:srgbClr val="333333"/>
                </a:solidFill>
                <a:latin typeface="Arial Black" pitchFamily="34" charset="0"/>
              </a:rPr>
              <a:t>jóvenes</a:t>
            </a:r>
          </a:p>
        </p:txBody>
      </p:sp>
      <p:pic>
        <p:nvPicPr>
          <p:cNvPr id="55300" name="Picture 4" descr="Foto Tudo 1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95388"/>
            <a:ext cx="4191000" cy="2305050"/>
          </a:xfrm>
          <a:prstGeom prst="rect">
            <a:avLst/>
          </a:prstGeom>
          <a:noFill/>
        </p:spPr>
      </p:pic>
      <p:pic>
        <p:nvPicPr>
          <p:cNvPr id="55301" name="Picture 5" descr="Foto Prim 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276475"/>
            <a:ext cx="4449762" cy="2778125"/>
          </a:xfrm>
          <a:prstGeom prst="rect">
            <a:avLst/>
          </a:prstGeom>
          <a:noFill/>
        </p:spPr>
      </p:pic>
      <p:pic>
        <p:nvPicPr>
          <p:cNvPr id="55302" name="Picture 6" descr="Foto Tudo 1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702050"/>
            <a:ext cx="4176712" cy="2606675"/>
          </a:xfrm>
          <a:prstGeom prst="rect">
            <a:avLst/>
          </a:prstGeom>
          <a:noFill/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334000" y="198438"/>
            <a:ext cx="3698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dimensión social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276600" y="2492375"/>
            <a:ext cx="5688013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pt-BR" sz="3000" b="1">
                <a:solidFill>
                  <a:srgbClr val="5F5F5F"/>
                </a:solidFill>
              </a:rPr>
              <a:t>Las cuestiones de género y raza, así como las acciones dirigidas a personas con minusvalías, están en todas las dimensiones.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032250" y="212725"/>
            <a:ext cx="5035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acciones transversales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331913" y="1595438"/>
            <a:ext cx="6840537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lnSpc>
                <a:spcPct val="110000"/>
              </a:lnSpc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Organismo responsable:	</a:t>
            </a:r>
          </a:p>
          <a:p>
            <a:pPr marL="182563" indent="-182563">
              <a:lnSpc>
                <a:spcPct val="110000"/>
              </a:lnSpc>
              <a:buFont typeface="Wingdings" pitchFamily="2" charset="2"/>
              <a:buNone/>
            </a:pPr>
            <a:r>
              <a:rPr lang="pt-BR" sz="2600" b="1">
                <a:solidFill>
                  <a:srgbClr val="5F5F5F"/>
                </a:solidFill>
              </a:rPr>
              <a:t>Secretaría de Inclusión Social y Vivienda</a:t>
            </a:r>
          </a:p>
          <a:p>
            <a:pPr marL="182563" indent="-182563">
              <a:lnSpc>
                <a:spcPct val="110000"/>
              </a:lnSpc>
              <a:buFont typeface="Wingdings" pitchFamily="2" charset="2"/>
              <a:buNone/>
            </a:pPr>
            <a:r>
              <a:rPr lang="pt-BR" sz="2600" b="1">
                <a:solidFill>
                  <a:srgbClr val="5F5F5F"/>
                </a:solidFill>
              </a:rPr>
              <a:t>Coordinación de Inclusión Social</a:t>
            </a:r>
          </a:p>
          <a:p>
            <a:pPr marL="182563" indent="-182563">
              <a:lnSpc>
                <a:spcPct val="110000"/>
              </a:lnSpc>
              <a:buFont typeface="Wingdings" pitchFamily="2" charset="2"/>
              <a:buNone/>
            </a:pPr>
            <a:endParaRPr lang="pt-BR" sz="2600" b="1">
              <a:solidFill>
                <a:srgbClr val="5F5F5F"/>
              </a:solidFill>
            </a:endParaRPr>
          </a:p>
          <a:p>
            <a:pPr marL="182563" indent="-182563">
              <a:lnSpc>
                <a:spcPct val="110000"/>
              </a:lnSpc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Instancias de Gestión:</a:t>
            </a:r>
          </a:p>
          <a:p>
            <a:pPr marL="182563" indent="-182563">
              <a:lnSpc>
                <a:spcPct val="110000"/>
              </a:lnSpc>
              <a:buFont typeface="Arial" pitchFamily="34" charset="0"/>
              <a:buChar char="-"/>
            </a:pPr>
            <a:r>
              <a:rPr lang="pt-BR" sz="2600" b="1">
                <a:solidFill>
                  <a:srgbClr val="5F5F5F"/>
                </a:solidFill>
              </a:rPr>
              <a:t> Coordinación General</a:t>
            </a:r>
          </a:p>
          <a:p>
            <a:pPr marL="182563" indent="-182563">
              <a:lnSpc>
                <a:spcPct val="110000"/>
              </a:lnSpc>
              <a:buFont typeface="Arial" pitchFamily="34" charset="0"/>
              <a:buChar char="-"/>
            </a:pPr>
            <a:r>
              <a:rPr lang="pt-BR" sz="2600" b="1">
                <a:solidFill>
                  <a:srgbClr val="5F5F5F"/>
                </a:solidFill>
              </a:rPr>
              <a:t> Coordinación Ejecutiva</a:t>
            </a:r>
          </a:p>
          <a:p>
            <a:pPr marL="182563" indent="-182563">
              <a:lnSpc>
                <a:spcPct val="110000"/>
              </a:lnSpc>
              <a:buFont typeface="Arial" pitchFamily="34" charset="0"/>
              <a:buChar char="-"/>
            </a:pPr>
            <a:r>
              <a:rPr lang="pt-BR" sz="2600" b="1">
                <a:solidFill>
                  <a:srgbClr val="5F5F5F"/>
                </a:solidFill>
              </a:rPr>
              <a:t> Coordinación Técnica. </a:t>
            </a:r>
          </a:p>
          <a:p>
            <a:pPr marL="182563" indent="-182563">
              <a:lnSpc>
                <a:spcPct val="110000"/>
              </a:lnSpc>
              <a:buFont typeface="Arial" pitchFamily="34" charset="0"/>
              <a:buChar char="-"/>
            </a:pPr>
            <a:r>
              <a:rPr lang="pt-BR" sz="2600" b="1">
                <a:solidFill>
                  <a:srgbClr val="5F5F5F"/>
                </a:solidFill>
              </a:rPr>
              <a:t> Equipo Local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364163" y="188913"/>
            <a:ext cx="3784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 </a:t>
            </a: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gestión matricial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331913" y="1635125"/>
            <a:ext cx="72009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2563" indent="-182563"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Coordinación intersecretarial (interinstitucional)</a:t>
            </a:r>
          </a:p>
          <a:p>
            <a:pPr marL="182563" indent="-182563"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Canal de comunicación permanente entre los equipos;</a:t>
            </a:r>
          </a:p>
          <a:p>
            <a:pPr marL="182563" indent="-182563"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Control presupuestario y planificación de las acciones interinstitucional;</a:t>
            </a:r>
          </a:p>
          <a:p>
            <a:pPr marL="182563" indent="-182563"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Capacitación permanente;</a:t>
            </a:r>
          </a:p>
          <a:p>
            <a:pPr marL="182563" indent="-182563"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Ejecución de algunos pilares del Programa directamente por la Secretaría Coordinadora;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364163" y="188913"/>
            <a:ext cx="3784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/>
              <a:t> </a:t>
            </a: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gestión matricial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331913" y="1690688"/>
            <a:ext cx="7343775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 b="1">
                <a:solidFill>
                  <a:srgbClr val="5F5F5F"/>
                </a:solidFill>
              </a:rPr>
              <a:t>RETO: implementar un sistema de indicadores de inclusión social de gestión y de resultados</a:t>
            </a:r>
          </a:p>
          <a:p>
            <a:pPr>
              <a:spcBef>
                <a:spcPct val="50000"/>
              </a:spcBef>
            </a:pPr>
            <a:r>
              <a:rPr lang="pt-BR" sz="2600" b="1">
                <a:solidFill>
                  <a:srgbClr val="5F5F5F"/>
                </a:solidFill>
              </a:rPr>
              <a:t>Sistema de indicadores compuesto de 2 ejes evaluativos: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GESTIÓN: financiación y procesos gerenciales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RESULTADO: mejoría de la calidad de vida e impactos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089400" y="228600"/>
            <a:ext cx="5054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evaluación y monitoreo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400175" y="2422525"/>
            <a:ext cx="691673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spcAft>
                <a:spcPct val="50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pt-BR" sz="2600" b="1">
                <a:solidFill>
                  <a:srgbClr val="5F5F5F"/>
                </a:solidFill>
              </a:rPr>
              <a:t> La exclusión es multidimensional y las dimensiones se interrelacionan</a:t>
            </a:r>
          </a:p>
          <a:p>
            <a:pPr>
              <a:spcAft>
                <a:spcPct val="50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pt-BR" sz="2600" b="1">
                <a:solidFill>
                  <a:srgbClr val="5F5F5F"/>
                </a:solidFill>
              </a:rPr>
              <a:t> La pobreza y la exclusión se concentran territorialmente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711950" y="215900"/>
            <a:ext cx="2324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supuestos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331913" y="1744663"/>
            <a:ext cx="7345362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INSTRUMENTAL: ‘Ficha de Perfil Social”</a:t>
            </a:r>
          </a:p>
          <a:p>
            <a:pPr marL="263525" indent="-263525"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Banco de Datos del Ciudadano </a:t>
            </a:r>
          </a:p>
          <a:p>
            <a:pPr marL="263525" indent="-263525"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Disponibilización en red de todas las informaciones de la Ficha de Perfil Social - ‘momento cero’ - y de datos sistematizados (recuento) para el conjunto de los gestores y técnicos del Santo André Más Igual, de forma a fomentar acción pro-activa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563938" y="188913"/>
            <a:ext cx="5478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indicadores de resultado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63938" y="188913"/>
            <a:ext cx="5478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indicadores de resultado 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331913" y="1939925"/>
            <a:ext cx="67691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pt-BR" sz="2600" b="1">
                <a:solidFill>
                  <a:srgbClr val="5F5F5F"/>
                </a:solidFill>
              </a:rPr>
              <a:t>Consolidación del Banco de Datos del Ciudadano - BDC con la incorporación de nuevos módulos de servicios y programas sociales, implicando la revisión de procedimientos de atención, redefinición de registros administrativos en las políticas sociales, unificación de catastros, informatización, capacitación de personal, y definición de informes de gestión y de resultados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63938" y="188913"/>
            <a:ext cx="5478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indicadores de resultado </a:t>
            </a:r>
          </a:p>
        </p:txBody>
      </p:sp>
      <p:graphicFrame>
        <p:nvGraphicFramePr>
          <p:cNvPr id="30996" name="Group 276"/>
          <p:cNvGraphicFramePr>
            <a:graphicFrameLocks noGrp="1"/>
          </p:cNvGraphicFramePr>
          <p:nvPr/>
        </p:nvGraphicFramePr>
        <p:xfrm>
          <a:off x="1438275" y="1916113"/>
          <a:ext cx="7310438" cy="4014787"/>
        </p:xfrm>
        <a:graphic>
          <a:graphicData uri="http://schemas.openxmlformats.org/drawingml/2006/table">
            <a:tbl>
              <a:tblPr/>
              <a:tblGrid>
                <a:gridCol w="3879850"/>
                <a:gridCol w="3430588"/>
              </a:tblGrid>
              <a:tr h="1619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RENTA MONETARIA 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9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Aumentó la renta familiar per capita (valores deflacionados)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Variación de la renta familiar per capita media (valores deflacionados)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Variación en las franjas de renta familiar per capita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Disminuyó el nº de personas con renta proveniente de donación o ayuda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personas con renta proveniente de donación o ayuda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Disminuyó el nº de personas negras con renda proveniente de donación o ayuda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personas negras con renta proveniente de donación o ayuda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Disminuyó el nº de personas sin renta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personas sin renta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Disminuyó el nº de personas negras sin renta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personas negras sin renta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Disminuyó el n° de ancianos (+ de 60 años) sostén de familia y no jefes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ancianos (+ de 60 años) sostén de familia y no jefes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Disminuyó el n° de ancianos (+ de 60 años) sin ninguna fuente de renta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ancianos (+ de 60 años) sin ninguna fuente de renta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28" name="Group 184"/>
          <p:cNvGraphicFramePr>
            <a:graphicFrameLocks noGrp="1"/>
          </p:cNvGraphicFramePr>
          <p:nvPr/>
        </p:nvGraphicFramePr>
        <p:xfrm>
          <a:off x="1331913" y="1666875"/>
          <a:ext cx="7489825" cy="4167188"/>
        </p:xfrm>
        <a:graphic>
          <a:graphicData uri="http://schemas.openxmlformats.org/drawingml/2006/table">
            <a:tbl>
              <a:tblPr/>
              <a:tblGrid>
                <a:gridCol w="3975100"/>
                <a:gridCol w="3514725"/>
              </a:tblGrid>
              <a:tr h="277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ESCOLARIZACIÓN 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Aumentó la escolaridad de la población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Variación en el número medio de años de estudio concluidos (mayores de 6 años de edad)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Aumentó el nº de niños, adolescentes y jóvenes quienes frecuentan la escuela formal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niños, adolescentes y jóvenes quienes frecuentan la escuela formal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Disminuyó el nº de jóvenes y adultos no alfabetizados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jóvenes y adultos no alfabetizados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Disminuyó el n° de ancianos no alfabetizados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ancianos no alfabetizados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X%  de niños de 0 a 6 años que participan de actividades de educación infantil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niños de 0 a 6 años que participan de actividades de educación infantil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Aumentó el nº de niños y adolescentes que participan de actividades en horario complementario al de las clases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niños y adolescentes que participan de actividades en horario complementario al de las clases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920" name="Rectangle 176"/>
          <p:cNvSpPr>
            <a:spLocks noChangeArrowheads="1"/>
          </p:cNvSpPr>
          <p:nvPr/>
        </p:nvSpPr>
        <p:spPr bwMode="auto">
          <a:xfrm>
            <a:off x="3563938" y="188913"/>
            <a:ext cx="5478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indicadores de resultado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30" name="Group 1314"/>
          <p:cNvGraphicFramePr>
            <a:graphicFrameLocks noGrp="1"/>
          </p:cNvGraphicFramePr>
          <p:nvPr/>
        </p:nvGraphicFramePr>
        <p:xfrm>
          <a:off x="1331913" y="1125538"/>
          <a:ext cx="7561262" cy="5572125"/>
        </p:xfrm>
        <a:graphic>
          <a:graphicData uri="http://schemas.openxmlformats.org/drawingml/2006/table">
            <a:tbl>
              <a:tblPr/>
              <a:tblGrid>
                <a:gridCol w="4013200"/>
                <a:gridCol w="3548062"/>
              </a:tblGrid>
              <a:tr h="254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HABITABILIDAD 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Aumentó el nº de piezas por domicilio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nº medio de piezas por domicilio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Disminuyó el nº de personas por pieza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nº medio de personas por pieza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Aumentó el n° de viviendas con piezas exclusivamente como dormitorio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n° de viviendas con piezas exclusivamente como dormitorio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Aumentó el nº de viviendas de fábrica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viviendas de fábrica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Disminuyó el nº de viviendas de madera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viviendas de madera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Aumentó el nº de familias con cuarto de baño de uso exclusivo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familias con cuarto de baño de uso exclusivo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Aumentó el nº de duchas por vivienda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nº medio de duchas por vivienda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Aumentó el nº de viviendas cuya forma de suministro de agua está directamente unida a la red pública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viviendas cuya forma de suministro de agua está directamente unida a la red pública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Aumentó el nº de viviendas cuyo sumidero está unido directamente al ancantarillado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viviendas cuyo sumidero está unido directamente al ancantarillado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Aumentó el nº de viviendas cuya basura domiciliar la colectan los servicios de limpieza puerta a puerta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% de viviendas cuya basura domiciliar la colectan los servicios de limpieza puerta a puerta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124" name="Rectangle 1308"/>
          <p:cNvSpPr>
            <a:spLocks noChangeArrowheads="1"/>
          </p:cNvSpPr>
          <p:nvPr/>
        </p:nvSpPr>
        <p:spPr bwMode="auto">
          <a:xfrm>
            <a:off x="3563938" y="188913"/>
            <a:ext cx="5478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indicadores de resultado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331913" y="1436688"/>
            <a:ext cx="6985000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 b="1">
                <a:solidFill>
                  <a:srgbClr val="5F5F5F"/>
                </a:solidFill>
              </a:rPr>
              <a:t>MEJORÍA DE LA CALIDAD DE VIDA</a:t>
            </a:r>
          </a:p>
          <a:p>
            <a:pPr>
              <a:spcBef>
                <a:spcPct val="50000"/>
              </a:spcBef>
            </a:pPr>
            <a:r>
              <a:rPr lang="pt-BR" sz="2600" b="1">
                <a:solidFill>
                  <a:srgbClr val="5F5F5F"/>
                </a:solidFill>
              </a:rPr>
              <a:t>aumento del número de personas con actividad remunerada, mejora en el desempeño escolar de los niños, disminución del número de personas analfabetas, eliminación de las situaciones de insalubridad y riesgo (habitat), mejoría de la condición de vivienda, disminución del hambre, aumento del acceso a los cursos de formación profesional, mejoría de la autoestima</a:t>
            </a:r>
            <a:r>
              <a:rPr lang="pt-BR"/>
              <a:t>.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588125" y="188913"/>
            <a:ext cx="238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resultados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588125" y="188913"/>
            <a:ext cx="238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resultados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295400" y="1066800"/>
            <a:ext cx="7489825" cy="544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 b="1">
                <a:solidFill>
                  <a:srgbClr val="5F5F5F"/>
                </a:solidFill>
              </a:rPr>
              <a:t>MAYOR EFICACIA DE LOS PROGRAMAS SOCIALES EN LAS ZONAS CUBIERTAS POR EL PROGRAMA</a:t>
            </a:r>
          </a:p>
          <a:p>
            <a:pPr>
              <a:spcBef>
                <a:spcPct val="50000"/>
              </a:spcBef>
            </a:pPr>
            <a:r>
              <a:rPr lang="pt-BR" sz="2600" b="1">
                <a:solidFill>
                  <a:srgbClr val="5F5F5F"/>
                </a:solidFill>
              </a:rPr>
              <a:t>en las otras zonas, el Salud de la Familia consigue acompañar el 81% de las gestantes, en las zonas del Programa Integrado, el 96%. Lo mismo ocurre con relación al amamantamiento de niños de 0 a 3 meses: en las demás comunidades, el 91%, mientras que em las zonas del Programa alcanza el 95%. La vacunación de los niños también tiene índice más elevado en las zonas del programa (el 91%) que en las otras comunidades (el 83%).</a:t>
            </a:r>
            <a:r>
              <a:rPr lang="pt-BR"/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301750" y="1751013"/>
            <a:ext cx="61499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 typeface="Times New Roman" pitchFamily="18" charset="0"/>
              <a:buNone/>
              <a:tabLst>
                <a:tab pos="457200" algn="l"/>
              </a:tabLst>
            </a:pPr>
            <a:r>
              <a:rPr lang="pt-BR" sz="2600" b="1">
                <a:solidFill>
                  <a:srgbClr val="5F5F5F"/>
                </a:solidFill>
              </a:rPr>
              <a:t>CONSTRUCCIÓN DE UNA NUEVA CULTURA ORGANIZACIONAL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588125" y="188913"/>
            <a:ext cx="238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resultados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258888" y="2276475"/>
            <a:ext cx="6389687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3525" indent="-263525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s-AR" sz="2600" b="1">
                <a:solidFill>
                  <a:srgbClr val="5F5F5F"/>
                </a:solidFill>
              </a:rPr>
              <a:t>Cambiar la visión sectorial y promover la gestión matricial;</a:t>
            </a:r>
          </a:p>
          <a:p>
            <a:pPr marL="263525" indent="-263525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s-AR" sz="2600" b="1">
                <a:solidFill>
                  <a:srgbClr val="5F5F5F"/>
                </a:solidFill>
              </a:rPr>
              <a:t>Financiamiento de programas integrados;</a:t>
            </a:r>
          </a:p>
          <a:p>
            <a:pPr marL="263525" indent="-263525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s-AR" sz="2600" b="1">
                <a:solidFill>
                  <a:srgbClr val="5F5F5F"/>
                </a:solidFill>
              </a:rPr>
              <a:t>Combate a la violencia;</a:t>
            </a:r>
          </a:p>
          <a:p>
            <a:pPr marL="263525" indent="-263525">
              <a:lnSpc>
                <a:spcPct val="11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s-AR" sz="2600" b="1">
                <a:solidFill>
                  <a:srgbClr val="5F5F5F"/>
                </a:solidFill>
              </a:rPr>
              <a:t>Hacer el atendimiento mas amplio. 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962400" y="198438"/>
            <a:ext cx="5075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principales dificultades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403350" y="1725613"/>
            <a:ext cx="705643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ct val="45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pt-BR" sz="2600" b="1">
                <a:solidFill>
                  <a:srgbClr val="5F5F5F"/>
                </a:solidFill>
              </a:rPr>
              <a:t> priorización de gobierno;</a:t>
            </a:r>
          </a:p>
          <a:p>
            <a:pPr>
              <a:spcAft>
                <a:spcPct val="45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pt-BR" sz="2600" b="1">
                <a:solidFill>
                  <a:srgbClr val="5F5F5F"/>
                </a:solidFill>
              </a:rPr>
              <a:t> enfoque intersectorial;</a:t>
            </a:r>
          </a:p>
          <a:p>
            <a:pPr>
              <a:spcAft>
                <a:spcPct val="45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pt-BR" sz="2600" b="1">
                <a:solidFill>
                  <a:srgbClr val="5F5F5F"/>
                </a:solidFill>
              </a:rPr>
              <a:t> gestión horizontal;</a:t>
            </a:r>
          </a:p>
          <a:p>
            <a:pPr>
              <a:spcAft>
                <a:spcPct val="45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pt-BR" sz="2600" b="1">
                <a:solidFill>
                  <a:srgbClr val="5F5F5F"/>
                </a:solidFill>
              </a:rPr>
              <a:t> arreglo del diseño institucional de los programas (cuando necesario);</a:t>
            </a:r>
          </a:p>
          <a:p>
            <a:pPr>
              <a:spcAft>
                <a:spcPct val="45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pt-BR" sz="2600" b="1">
                <a:solidFill>
                  <a:srgbClr val="5F5F5F"/>
                </a:solidFill>
              </a:rPr>
              <a:t> capacitación de los técnicos y dirigentes del sector público;</a:t>
            </a:r>
          </a:p>
          <a:p>
            <a:pPr>
              <a:spcAft>
                <a:spcPct val="45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pt-BR" sz="2600" b="1">
                <a:solidFill>
                  <a:srgbClr val="5F5F5F"/>
                </a:solidFill>
              </a:rPr>
              <a:t> registro y diagnóstico único;</a:t>
            </a:r>
          </a:p>
          <a:p>
            <a:pPr>
              <a:spcAft>
                <a:spcPct val="45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pt-BR" sz="2600" b="1">
                <a:solidFill>
                  <a:srgbClr val="5F5F5F"/>
                </a:solidFill>
              </a:rPr>
              <a:t> participación de la población.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187450" y="765175"/>
            <a:ext cx="79565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538413" y="115888"/>
            <a:ext cx="6451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estrategias para promover</a:t>
            </a:r>
          </a:p>
          <a:p>
            <a:pPr algn="r">
              <a:lnSpc>
                <a:spcPct val="110000"/>
              </a:lnSpc>
            </a:pPr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la integración de las acciones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236663" y="1268413"/>
            <a:ext cx="788511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403350" y="2481263"/>
            <a:ext cx="60007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Aft>
                <a:spcPct val="50000"/>
              </a:spcAft>
            </a:pPr>
            <a:r>
              <a:rPr lang="pt-BR" sz="2600" b="1">
                <a:solidFill>
                  <a:srgbClr val="5F5F5F"/>
                </a:solidFill>
                <a:cs typeface="Times New Roman" pitchFamily="18" charset="0"/>
              </a:rPr>
              <a:t>Especificidades locales:</a:t>
            </a:r>
          </a:p>
          <a:p>
            <a:pPr eaLnBrk="0" hangingPunct="0"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  <a:cs typeface="Times New Roman" pitchFamily="18" charset="0"/>
              </a:rPr>
              <a:t> ambiente construido;</a:t>
            </a:r>
          </a:p>
          <a:p>
            <a:pPr eaLnBrk="0" hangingPunct="0"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  <a:cs typeface="Times New Roman" pitchFamily="18" charset="0"/>
              </a:rPr>
              <a:t> vecinos (historia, identidad y necesidades)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243513" y="207963"/>
            <a:ext cx="3721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territorialización</a:t>
            </a:r>
            <a:r>
              <a:rPr lang="pt-BR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331913" y="1482725"/>
            <a:ext cx="7561262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 eaLnBrk="0" hangingPunct="0"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la eficacia de los programas sociales </a:t>
            </a:r>
          </a:p>
          <a:p>
            <a:pPr eaLnBrk="0" hangingPunct="0">
              <a:spcAft>
                <a:spcPct val="50000"/>
              </a:spcAft>
              <a:buFont typeface="Wingdings" pitchFamily="2" charset="2"/>
              <a:buNone/>
            </a:pPr>
            <a:r>
              <a:rPr lang="pt-BR" sz="2600" b="1">
                <a:solidFill>
                  <a:srgbClr val="5F5F5F"/>
                </a:solidFill>
              </a:rPr>
              <a:t>tiende a ser mayor;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potencialización de los resultados </a:t>
            </a:r>
          </a:p>
          <a:p>
            <a:pPr eaLnBrk="0" hangingPunct="0">
              <a:spcAft>
                <a:spcPct val="50000"/>
              </a:spcAft>
              <a:buFont typeface="Wingdings" pitchFamily="2" charset="2"/>
              <a:buNone/>
            </a:pPr>
            <a:r>
              <a:rPr lang="pt-BR" sz="2600" b="1">
                <a:solidFill>
                  <a:srgbClr val="5F5F5F"/>
                </a:solidFill>
              </a:rPr>
              <a:t>individuales de cada programa;</a:t>
            </a:r>
          </a:p>
          <a:p>
            <a:pPr eaLnBrk="0" hangingPunct="0"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lectura global de las necesidades de las familias;</a:t>
            </a:r>
          </a:p>
          <a:p>
            <a:pPr eaLnBrk="0" hangingPunct="0"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resultados positivos en términos de mejoría de las condiciones de vida de la población;</a:t>
            </a:r>
          </a:p>
          <a:p>
            <a:pPr eaLnBrk="0" hangingPunct="0"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mayor enfoque en la familia - aumenta la posibilidad de romper el “ciclo de la pobreza”.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216150" y="198438"/>
            <a:ext cx="6748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ventajas de la acción integrada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368425" y="1408113"/>
            <a:ext cx="7596188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facilita enfocar los excluidos y pobres;</a:t>
            </a:r>
          </a:p>
          <a:p>
            <a:pPr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proceso decisorio basado en diagnóstico físico, ambiental y estudios de identidad y perfil socioeconómico de la población;</a:t>
            </a:r>
          </a:p>
          <a:p>
            <a:pPr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facilita la elaboración de diagnósticos;</a:t>
            </a:r>
          </a:p>
          <a:p>
            <a:pPr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facilita la ejecución y </a:t>
            </a:r>
          </a:p>
          <a:p>
            <a:pPr>
              <a:spcAft>
                <a:spcPct val="50000"/>
              </a:spcAft>
              <a:buFont typeface="Wingdings" pitchFamily="2" charset="2"/>
              <a:buNone/>
            </a:pPr>
            <a:r>
              <a:rPr lang="pt-BR" sz="2600" b="1">
                <a:solidFill>
                  <a:srgbClr val="5F5F5F"/>
                </a:solidFill>
              </a:rPr>
              <a:t>monitoreo de las acciones;</a:t>
            </a:r>
          </a:p>
          <a:p>
            <a:pPr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puede reducir costes de </a:t>
            </a:r>
          </a:p>
          <a:p>
            <a:pPr>
              <a:spcAft>
                <a:spcPct val="50000"/>
              </a:spcAft>
              <a:buFont typeface="Wingdings" pitchFamily="2" charset="2"/>
              <a:buNone/>
            </a:pPr>
            <a:r>
              <a:rPr lang="pt-BR" sz="2600" b="1">
                <a:solidFill>
                  <a:srgbClr val="5F5F5F"/>
                </a:solidFill>
              </a:rPr>
              <a:t>implantación de los programas;</a:t>
            </a:r>
          </a:p>
          <a:p>
            <a:pPr>
              <a:spcAft>
                <a:spcPct val="50000"/>
              </a:spcAft>
              <a:buFont typeface="Wingdings" pitchFamily="2" charset="2"/>
              <a:buChar char="§"/>
            </a:pPr>
            <a:r>
              <a:rPr lang="pt-BR" sz="2600" b="1">
                <a:solidFill>
                  <a:srgbClr val="5F5F5F"/>
                </a:solidFill>
              </a:rPr>
              <a:t> fortalece relaciones sociales.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328863" y="198438"/>
            <a:ext cx="6707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pt-BR" sz="3000">
                <a:solidFill>
                  <a:srgbClr val="CC0000"/>
                </a:solidFill>
                <a:latin typeface="Arial Black" pitchFamily="34" charset="0"/>
              </a:rPr>
              <a:t>ventajas de la territorialización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187450" y="765175"/>
            <a:ext cx="79565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45" name="Picture 5" descr="logoMA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450" y="260350"/>
            <a:ext cx="5824538" cy="623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2009</Words>
  <Application>Microsoft Office PowerPoint</Application>
  <PresentationFormat>On-screen Show (4:3)</PresentationFormat>
  <Paragraphs>248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Black</vt:lpstr>
      <vt:lpstr>Times New Roman</vt:lpstr>
      <vt:lpstr>Wingdings</vt:lpstr>
      <vt:lpstr>Monotype Sorts</vt:lpstr>
      <vt:lpstr>Design padrão</vt:lpstr>
      <vt:lpstr>Foto do Microsoft Photo Editor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CBlanco</dc:creator>
  <cp:lastModifiedBy>anarod</cp:lastModifiedBy>
  <cp:revision>32</cp:revision>
  <dcterms:created xsi:type="dcterms:W3CDTF">2003-12-03T11:41:03Z</dcterms:created>
  <dcterms:modified xsi:type="dcterms:W3CDTF">2010-07-11T22:35:24Z</dcterms:modified>
</cp:coreProperties>
</file>