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73" r:id="rId3"/>
    <p:sldId id="272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71" r:id="rId12"/>
  </p:sldIdLst>
  <p:sldSz cx="9144000" cy="6858000" type="screen4x3"/>
  <p:notesSz cx="6881813" cy="9296400"/>
  <p:embeddedFontLst>
    <p:embeddedFont>
      <p:font typeface="Arial Narrow" pitchFamily="34" charset="0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48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E854D399-492B-45B1-9208-6A9DA56C75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2" tIns="0" rIns="19292" bIns="0" numCol="1" anchor="t" anchorCtr="0" compatLnSpc="1">
            <a:prstTxWarp prst="textNoShape">
              <a:avLst/>
            </a:prstTxWarp>
          </a:bodyPr>
          <a:lstStyle>
            <a:lvl1pPr defTabSz="925513">
              <a:defRPr sz="1000" i="1"/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2" tIns="0" rIns="19292" bIns="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000" i="1"/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3" rIns="93244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2" tIns="0" rIns="19292" bIns="0" numCol="1" anchor="b" anchorCtr="0" compatLnSpc="1">
            <a:prstTxWarp prst="textNoShape">
              <a:avLst/>
            </a:prstTxWarp>
          </a:bodyPr>
          <a:lstStyle>
            <a:lvl1pPr defTabSz="925513">
              <a:defRPr sz="1000" i="1"/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2" tIns="0" rIns="19292" bIns="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000" i="1"/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4572000" y="5275263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5875" y="15240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0" lang="es-ES_tradnl">
              <a:latin typeface="Times New Roman" pitchFamily="18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6837363" y="-9525"/>
            <a:ext cx="330200" cy="6875463"/>
            <a:chOff x="4307" y="-6"/>
            <a:chExt cx="208" cy="4331"/>
          </a:xfrm>
        </p:grpSpPr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4325" y="4234"/>
              <a:ext cx="48" cy="9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4307" y="1920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4499" y="2112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4307" y="2688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4307" y="3456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4499" y="2880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4499" y="3648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4307" y="-6"/>
              <a:ext cx="48" cy="6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4499" y="-5"/>
              <a:ext cx="16" cy="256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4307" y="300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4307" y="1068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4499" y="492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4499" y="1260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68952F-1002-4484-A835-D772AB29DF93}" type="datetime1">
              <a:rPr lang="en-US"/>
              <a:pPr/>
              <a:t>7/11/2010</a:t>
            </a:fld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5825" y="6356350"/>
            <a:ext cx="1908175" cy="501650"/>
          </a:xfrm>
        </p:spPr>
        <p:txBody>
          <a:bodyPr wrap="none" lIns="46038" tIns="46038" rIns="46038" bIns="46038"/>
          <a:lstStyle>
            <a:lvl2pPr marL="114300" lvl="1" algn="r">
              <a:lnSpc>
                <a:spcPct val="110000"/>
              </a:lnSpc>
              <a:defRPr sz="1400"/>
            </a:lvl2pPr>
          </a:lstStyle>
          <a:p>
            <a:pPr lvl="1"/>
            <a:fld id="{F890B485-B340-43B0-B767-DFF0829D2A6C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3122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/>
            <a:ahLst/>
            <a:cxnLst>
              <a:cxn ang="0">
                <a:pos x="4718" y="3491"/>
              </a:cxn>
              <a:cxn ang="0">
                <a:pos x="4718" y="0"/>
              </a:cxn>
              <a:cxn ang="0">
                <a:pos x="0" y="0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20638" y="16764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14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A5C7F3-1B10-4A49-936B-D5C5D9232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1081088"/>
            <a:ext cx="2105025" cy="4910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0525" y="1081088"/>
            <a:ext cx="6164263" cy="4910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3D7D60-62FB-4DE6-92A8-F6E346043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DBF4ED-36B5-46D1-A2DD-6F136E14F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DDA9E4-C28F-4D2A-BC1F-ECF72647A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020F5-D932-4415-908C-8833A882B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5DBCCC-A334-45F6-A557-A0EA92A9D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2129A-6F20-4720-9B74-A744A6A11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4032F-8F69-4868-A052-4445B08A8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E5B58F-DAE6-402B-B78B-15749B177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D65A59-2875-4E3F-8FCA-EDFE54AD4F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0" y="265113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5638800" y="5275263"/>
            <a:ext cx="3389313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15875" y="10668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1081088"/>
            <a:ext cx="84216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</a:defRPr>
            </a:lvl1pPr>
          </a:lstStyle>
          <a:p>
            <a:fld id="{EAD868BE-D2A2-47AB-991E-9A37855342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79" name="Arc 55"/>
          <p:cNvSpPr>
            <a:spLocks/>
          </p:cNvSpPr>
          <p:nvPr/>
        </p:nvSpPr>
        <p:spPr bwMode="auto">
          <a:xfrm flipH="1">
            <a:off x="5719763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Arc 68"/>
          <p:cNvSpPr>
            <a:spLocks/>
          </p:cNvSpPr>
          <p:nvPr/>
        </p:nvSpPr>
        <p:spPr bwMode="auto">
          <a:xfrm flipV="1">
            <a:off x="6932613" y="-838200"/>
            <a:ext cx="2211387" cy="2362200"/>
          </a:xfrm>
          <a:custGeom>
            <a:avLst/>
            <a:gdLst>
              <a:gd name="G0" fmla="+- 20223 0 0"/>
              <a:gd name="G1" fmla="+- 21599 0 0"/>
              <a:gd name="G2" fmla="+- 21600 0 0"/>
              <a:gd name="T0" fmla="*/ 0 w 20223"/>
              <a:gd name="T1" fmla="*/ 14009 h 21599"/>
              <a:gd name="T2" fmla="*/ 19986 w 20223"/>
              <a:gd name="T3" fmla="*/ 0 h 21599"/>
              <a:gd name="T4" fmla="*/ 20223 w 20223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23" h="21599" fill="none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</a:path>
              <a:path w="20223" h="21599" stroke="0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  <a:lnTo>
                  <a:pt x="20223" y="21599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4" name="Line 70"/>
          <p:cNvSpPr>
            <a:spLocks noChangeShapeType="1"/>
          </p:cNvSpPr>
          <p:nvPr/>
        </p:nvSpPr>
        <p:spPr bwMode="auto">
          <a:xfrm>
            <a:off x="7243763" y="-12700"/>
            <a:ext cx="1587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Ing. Sandra Cointreau y Dra. Constance Hornig, Estados Unidos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AR"/>
              <a:t>Instrumentos económicos para el </a:t>
            </a:r>
            <a:br>
              <a:rPr lang="es-AR"/>
            </a:br>
            <a:r>
              <a:rPr lang="es-AR"/>
              <a:t>sector de los residuos sólidos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/>
              <a:t>Diálogo Regional de Política</a:t>
            </a:r>
          </a:p>
          <a:p>
            <a:r>
              <a:rPr lang="es-AR"/>
              <a:t>Banco Interamericano de Desarrollo</a:t>
            </a:r>
          </a:p>
          <a:p>
            <a:r>
              <a:rPr lang="es-AR"/>
              <a:t>Washington, DC</a:t>
            </a:r>
          </a:p>
          <a:p>
            <a:r>
              <a:rPr lang="es-AR"/>
              <a:t>25-26 de febrero de 2003</a:t>
            </a:r>
          </a:p>
          <a:p>
            <a:endParaRPr lang="es-AR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¿Cuáles son los instrumentos más recomendados?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438400"/>
            <a:ext cx="6569075" cy="3552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 sz="2000"/>
              <a:t>Inclusión del cargo en los impuestos inmobiliarios o en las facturas de electricidad o agua.</a:t>
            </a:r>
          </a:p>
          <a:p>
            <a:pPr>
              <a:lnSpc>
                <a:spcPct val="90000"/>
              </a:lnSpc>
            </a:pPr>
            <a:r>
              <a:rPr lang="es-AR" sz="2000"/>
              <a:t>Impuestos ecológicos sobre los productos cuyo reciclado o disposición es más difícil. </a:t>
            </a:r>
          </a:p>
          <a:p>
            <a:pPr>
              <a:lnSpc>
                <a:spcPct val="90000"/>
              </a:lnSpc>
            </a:pPr>
            <a:r>
              <a:rPr lang="es-AR" sz="2000"/>
              <a:t>Créditos/exenciones fiscales y amortización acelerada para alentar al sector privado a invertir en la prestación del servicio.</a:t>
            </a:r>
          </a:p>
          <a:p>
            <a:pPr>
              <a:lnSpc>
                <a:spcPct val="90000"/>
              </a:lnSpc>
            </a:pPr>
            <a:r>
              <a:rPr lang="es-AR" sz="2000"/>
              <a:t>Preferencias de compra por productos que posean un contenido reciclable o puedan reciclarse con facilidad.</a:t>
            </a:r>
          </a:p>
          <a:p>
            <a:pPr>
              <a:lnSpc>
                <a:spcPct val="90000"/>
              </a:lnSpc>
            </a:pPr>
            <a:r>
              <a:rPr lang="es-AR" sz="2000"/>
              <a:t>Políticas que apoyen las concesiones recíprocas, el reembolso de depósitos, la devolución de productos y el cuidado de los productos, con una política conexa de información acerca del desempeño.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¿Qué medidas se sugieren para aplicar los instrumentos?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807075" cy="3978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 sz="2000"/>
              <a:t>Crear comisiones nacionales para el desarrollo de políticas nacionales que guíen al gobierno local en la aplicación de los instrumentos.</a:t>
            </a:r>
          </a:p>
          <a:p>
            <a:pPr>
              <a:lnSpc>
                <a:spcPct val="90000"/>
              </a:lnSpc>
            </a:pPr>
            <a:r>
              <a:rPr lang="es-AR" sz="2000"/>
              <a:t>Sancionar legislación que faculte a los gobiernos locales a aplicar los instrumentos.</a:t>
            </a:r>
          </a:p>
          <a:p>
            <a:pPr>
              <a:lnSpc>
                <a:spcPct val="90000"/>
              </a:lnSpc>
            </a:pPr>
            <a:r>
              <a:rPr lang="es-AR" sz="2000"/>
              <a:t>Permitir que las inversiones de capital se reasignen como gastos ordinarios en los presupuestos de los gobiernos locales para alentar la inversión del sector privado.</a:t>
            </a:r>
          </a:p>
          <a:p>
            <a:pPr>
              <a:lnSpc>
                <a:spcPct val="90000"/>
              </a:lnSpc>
            </a:pPr>
            <a:r>
              <a:rPr lang="es-AR" sz="2000"/>
              <a:t>Proporcionar respaldo financiero para evaluar las condiciones iniciales y monitorear el cambio.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AR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AR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AR" sz="200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¿En qué consiste el sector de los residuos sólidos?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654675" cy="3978275"/>
          </a:xfrm>
        </p:spPr>
        <p:txBody>
          <a:bodyPr/>
          <a:lstStyle/>
          <a:p>
            <a:r>
              <a:rPr lang="es-AR"/>
              <a:t>En la recolección, reciclado, transferencia, tratamiento y disposición de todas las categorías de residuos sólidos urbanos.</a:t>
            </a:r>
          </a:p>
          <a:p>
            <a:r>
              <a:rPr lang="es-AR"/>
              <a:t>En él participan los consumidores y productores, como generadores de residuos, y los prestadores del servicio tanto públicos como privados.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¿Qué son los instrumentos económicos para el sector de los residuos sólidos?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883275" cy="3902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/>
              <a:t>Son incentivos y factores disuasivos que:</a:t>
            </a:r>
          </a:p>
          <a:p>
            <a:pPr lvl="1">
              <a:lnSpc>
                <a:spcPct val="90000"/>
              </a:lnSpc>
            </a:pPr>
            <a:r>
              <a:rPr lang="es-AR"/>
              <a:t>estimulan el interés propio de los consumidores, productores y prestadores del servicio para mejorar el manejo de los residuos sólidos, e</a:t>
            </a:r>
          </a:p>
          <a:p>
            <a:pPr lvl="1">
              <a:lnSpc>
                <a:spcPct val="90000"/>
              </a:lnSpc>
            </a:pPr>
            <a:r>
              <a:rPr lang="es-AR"/>
              <a:t>incorporan el principio “el que contamina, paga” para cubrir totalmente los costos de las externalidades ambientales.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¿Cuáles son las mejoras en la gestión de los residuos sólidos que pueden lograr los instrumentos económicos?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6492875" cy="3902075"/>
          </a:xfrm>
        </p:spPr>
        <p:txBody>
          <a:bodyPr/>
          <a:lstStyle/>
          <a:p>
            <a:r>
              <a:rPr lang="es-AR" sz="2000"/>
              <a:t>Reducir su cantidad y nivel de riesgo.</a:t>
            </a:r>
          </a:p>
          <a:p>
            <a:r>
              <a:rPr lang="es-AR" sz="2000"/>
              <a:t>Aumentar el contenido reciclable y la posibilidad de reciclado. </a:t>
            </a:r>
          </a:p>
          <a:p>
            <a:r>
              <a:rPr lang="es-AR" sz="2000"/>
              <a:t>Promover la fijación de precios de productos y servicios que tenga en cuenta las externalidades ambientales.</a:t>
            </a:r>
          </a:p>
          <a:p>
            <a:r>
              <a:rPr lang="es-AR" sz="2000"/>
              <a:t>Generar ingresos para recuperar los costos de los servicios y reparar los efectos de la contaminación.</a:t>
            </a:r>
          </a:p>
          <a:p>
            <a:r>
              <a:rPr lang="es-AR" sz="2000"/>
              <a:t>Motivar al sector privado a invertir en la prestación de servicios o en la mejora del medio ambiente.</a:t>
            </a:r>
          </a:p>
          <a:p>
            <a:r>
              <a:rPr lang="es-AR" sz="2000"/>
              <a:t>Resguardar contra una ejecución inadecuada o contra los daños y perjuicios causados por la prestación del servicio.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¿Qué tipos de instrumentos económicos se aplican al sector de los residuos sólidos?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273675" cy="3416300"/>
          </a:xfrm>
        </p:spPr>
        <p:txBody>
          <a:bodyPr/>
          <a:lstStyle/>
          <a:p>
            <a:r>
              <a:rPr lang="es-AR"/>
              <a:t>Instrumentos que generan ingresos.</a:t>
            </a:r>
          </a:p>
          <a:p>
            <a:r>
              <a:rPr lang="es-AR"/>
              <a:t>Instrumentos que proporcionan ingresos.</a:t>
            </a:r>
          </a:p>
          <a:p>
            <a:r>
              <a:rPr lang="es-AR"/>
              <a:t>Instrumentos que no generan ingresos.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¿Qué son los instrumentos que generan ingresos?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807075" cy="3416300"/>
          </a:xfrm>
        </p:spPr>
        <p:txBody>
          <a:bodyPr/>
          <a:lstStyle/>
          <a:p>
            <a:r>
              <a:rPr lang="es-AR"/>
              <a:t>Son instrumentos que permiten obtener ganancias de los consumidores, productores y prestadores del servicio, a partir de</a:t>
            </a:r>
          </a:p>
          <a:p>
            <a:pPr lvl="1"/>
            <a:r>
              <a:rPr lang="es-AR"/>
              <a:t>Tarifas, </a:t>
            </a:r>
          </a:p>
          <a:p>
            <a:pPr lvl="1"/>
            <a:r>
              <a:rPr lang="es-AR"/>
              <a:t>Impuestos, y </a:t>
            </a:r>
          </a:p>
          <a:p>
            <a:pPr lvl="1"/>
            <a:r>
              <a:rPr lang="es-AR"/>
              <a:t>Reducciones de subsidios.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¿Qué son los instrumentos que proporcionan ingresos?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730875" cy="341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/>
              <a:t>Son instrumentos que permiten a los productores y prestadores del servicio obtener ganancias del gobierno mediante</a:t>
            </a:r>
          </a:p>
          <a:p>
            <a:pPr lvl="1">
              <a:lnSpc>
                <a:spcPct val="90000"/>
              </a:lnSpc>
            </a:pPr>
            <a:r>
              <a:rPr lang="es-AR"/>
              <a:t>Una reducción de las tarifas o los impuestos,</a:t>
            </a:r>
          </a:p>
          <a:p>
            <a:pPr lvl="1">
              <a:lnSpc>
                <a:spcPct val="90000"/>
              </a:lnSpc>
            </a:pPr>
            <a:r>
              <a:rPr lang="es-AR"/>
              <a:t>Incentivos fiscales, </a:t>
            </a:r>
          </a:p>
          <a:p>
            <a:pPr lvl="1">
              <a:lnSpc>
                <a:spcPct val="90000"/>
              </a:lnSpc>
            </a:pPr>
            <a:r>
              <a:rPr lang="es-AR"/>
              <a:t>Derechos de urbanización, y</a:t>
            </a:r>
          </a:p>
          <a:p>
            <a:pPr lvl="1">
              <a:lnSpc>
                <a:spcPct val="90000"/>
              </a:lnSpc>
            </a:pPr>
            <a:r>
              <a:rPr lang="es-AR"/>
              <a:t>Fondos.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¿Qué son los instrumentos que no generan ingresos?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6416675" cy="3902075"/>
          </a:xfrm>
        </p:spPr>
        <p:txBody>
          <a:bodyPr/>
          <a:lstStyle/>
          <a:p>
            <a:r>
              <a:rPr lang="es-AR" sz="2000"/>
              <a:t>Son instrumentos que motivan sin la generación o suministro de ingresos, y utilizan:</a:t>
            </a:r>
          </a:p>
          <a:p>
            <a:pPr lvl="1"/>
            <a:r>
              <a:rPr lang="es-AR" sz="2000"/>
              <a:t>Disposiciones de concesión recíproca,</a:t>
            </a:r>
          </a:p>
          <a:p>
            <a:pPr lvl="1"/>
            <a:r>
              <a:rPr lang="es-AR" sz="2000"/>
              <a:t>Sistemas de reembolso de depósitos,</a:t>
            </a:r>
          </a:p>
          <a:p>
            <a:pPr lvl="1"/>
            <a:r>
              <a:rPr lang="es-AR" sz="2000"/>
              <a:t>Sistemas de devolución de productos,</a:t>
            </a:r>
          </a:p>
          <a:p>
            <a:pPr lvl="1"/>
            <a:r>
              <a:rPr lang="es-AR" sz="2000"/>
              <a:t>Incentivos para el cambio de productos y de la producción,</a:t>
            </a:r>
          </a:p>
          <a:p>
            <a:pPr lvl="1"/>
            <a:r>
              <a:rPr lang="es-AR" sz="2000"/>
              <a:t>Información acerca del desempeño,</a:t>
            </a:r>
          </a:p>
          <a:p>
            <a:pPr lvl="1"/>
            <a:r>
              <a:rPr lang="es-AR" sz="2000"/>
              <a:t>Ley de responsabilidad, y</a:t>
            </a:r>
          </a:p>
          <a:p>
            <a:pPr lvl="1"/>
            <a:r>
              <a:rPr lang="es-AR" sz="2000"/>
              <a:t>Políticas de compra.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¿Cuáles son los criterios de selección clave para optar entre instrumentos?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AR"/>
              <a:t>Efectividad ambiental.</a:t>
            </a:r>
          </a:p>
          <a:p>
            <a:pPr>
              <a:lnSpc>
                <a:spcPct val="90000"/>
              </a:lnSpc>
            </a:pPr>
            <a:r>
              <a:rPr lang="es-AR"/>
              <a:t>Capacidad administrativa.</a:t>
            </a:r>
          </a:p>
          <a:p>
            <a:pPr>
              <a:lnSpc>
                <a:spcPct val="90000"/>
              </a:lnSpc>
            </a:pPr>
            <a:r>
              <a:rPr lang="es-AR"/>
              <a:t>Facilitad de implementación.</a:t>
            </a:r>
          </a:p>
          <a:p>
            <a:pPr>
              <a:lnSpc>
                <a:spcPct val="90000"/>
              </a:lnSpc>
            </a:pPr>
            <a:r>
              <a:rPr lang="es-AR"/>
              <a:t>Aceptación pública.</a:t>
            </a:r>
          </a:p>
          <a:p>
            <a:pPr>
              <a:lnSpc>
                <a:spcPct val="90000"/>
              </a:lnSpc>
            </a:pPr>
            <a:r>
              <a:rPr lang="es-AR"/>
              <a:t>Equidad distributiva.</a:t>
            </a:r>
          </a:p>
          <a:p>
            <a:pPr>
              <a:lnSpc>
                <a:spcPct val="90000"/>
              </a:lnSpc>
            </a:pPr>
            <a:r>
              <a:rPr lang="es-AR"/>
              <a:t>Amplia aplicabilidad a diversos tipos de residuos.</a:t>
            </a:r>
          </a:p>
          <a:p>
            <a:pPr>
              <a:lnSpc>
                <a:spcPct val="90000"/>
              </a:lnSpc>
            </a:pPr>
            <a:r>
              <a:rPr lang="es-AR"/>
              <a:t>Resultados a corto plazo. </a:t>
            </a:r>
          </a:p>
        </p:txBody>
      </p:sp>
    </p:spTree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Recommending a Strategy (Standard)">
  <a:themeElements>
    <a:clrScheme name="Recommending a Strategy (Standard) 1">
      <a:dk1>
        <a:srgbClr val="000000"/>
      </a:dk1>
      <a:lt1>
        <a:srgbClr val="FFFFFF"/>
      </a:lt1>
      <a:dk2>
        <a:srgbClr val="996633"/>
      </a:dk2>
      <a:lt2>
        <a:srgbClr val="FF9900"/>
      </a:lt2>
      <a:accent1>
        <a:srgbClr val="D60093"/>
      </a:accent1>
      <a:accent2>
        <a:srgbClr val="FFFF66"/>
      </a:accent2>
      <a:accent3>
        <a:srgbClr val="CAB8AD"/>
      </a:accent3>
      <a:accent4>
        <a:srgbClr val="DADADA"/>
      </a:accent4>
      <a:accent5>
        <a:srgbClr val="E8AAC8"/>
      </a:accent5>
      <a:accent6>
        <a:srgbClr val="E7E75C"/>
      </a:accent6>
      <a:hlink>
        <a:srgbClr val="FF9933"/>
      </a:hlink>
      <a:folHlink>
        <a:srgbClr val="FFCCFF"/>
      </a:folHlink>
    </a:clrScheme>
    <a:fontScheme name="Recommending a Strategy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ecommending a Strategy (Standard)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(Standard)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(Standard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(Standard)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D:\Msoffice\Templates\Presentations\Recommending a Strategy (Standard).pot</Template>
  <TotalTime>290</TotalTime>
  <Words>666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Arial Narrow</vt:lpstr>
      <vt:lpstr>Wingdings</vt:lpstr>
      <vt:lpstr>Monotype Sorts</vt:lpstr>
      <vt:lpstr>Recommending a Strategy (Standard)</vt:lpstr>
      <vt:lpstr>Instrumentos económicos para el  sector de los residuos sólidos</vt:lpstr>
      <vt:lpstr>¿En qué consiste el sector de los residuos sólidos?</vt:lpstr>
      <vt:lpstr>¿Qué son los instrumentos económicos para el sector de los residuos sólidos?</vt:lpstr>
      <vt:lpstr>¿Cuáles son las mejoras en la gestión de los residuos sólidos que pueden lograr los instrumentos económicos? </vt:lpstr>
      <vt:lpstr>¿Qué tipos de instrumentos económicos se aplican al sector de los residuos sólidos?</vt:lpstr>
      <vt:lpstr>¿Qué son los instrumentos que generan ingresos?</vt:lpstr>
      <vt:lpstr>¿Qué son los instrumentos que proporcionan ingresos?</vt:lpstr>
      <vt:lpstr>¿Qué son los instrumentos que no generan ingresos?</vt:lpstr>
      <vt:lpstr>¿Cuáles son los criterios de selección clave para optar entre instrumentos?</vt:lpstr>
      <vt:lpstr>¿Cuáles son los instrumentos más recomendados?</vt:lpstr>
      <vt:lpstr>¿Qué medidas se sugieren para aplicar los instrumentos?</vt:lpstr>
    </vt:vector>
  </TitlesOfParts>
  <Company>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Sandra Cointreau-Levine</dc:creator>
  <cp:lastModifiedBy>anarod</cp:lastModifiedBy>
  <cp:revision>17</cp:revision>
  <dcterms:created xsi:type="dcterms:W3CDTF">2003-02-10T21:30:59Z</dcterms:created>
  <dcterms:modified xsi:type="dcterms:W3CDTF">2010-07-11T14:02:03Z</dcterms:modified>
</cp:coreProperties>
</file>