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499" r:id="rId2"/>
    <p:sldId id="549" r:id="rId3"/>
    <p:sldId id="550" r:id="rId4"/>
    <p:sldId id="547" r:id="rId5"/>
    <p:sldId id="546" r:id="rId6"/>
    <p:sldId id="548" r:id="rId7"/>
    <p:sldId id="538" r:id="rId8"/>
    <p:sldId id="539" r:id="rId9"/>
    <p:sldId id="540" r:id="rId10"/>
    <p:sldId id="551" r:id="rId11"/>
    <p:sldId id="552" r:id="rId12"/>
    <p:sldId id="537" r:id="rId13"/>
    <p:sldId id="541" r:id="rId14"/>
    <p:sldId id="556" r:id="rId15"/>
    <p:sldId id="542" r:id="rId16"/>
    <p:sldId id="559" r:id="rId17"/>
    <p:sldId id="543" r:id="rId18"/>
    <p:sldId id="561" r:id="rId19"/>
    <p:sldId id="560" r:id="rId20"/>
    <p:sldId id="554" r:id="rId21"/>
    <p:sldId id="557" r:id="rId22"/>
    <p:sldId id="562" r:id="rId23"/>
  </p:sldIdLst>
  <p:sldSz cx="9144000" cy="6858000" type="screen4x3"/>
  <p:notesSz cx="6881813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umimoji="1" sz="2800" kern="1200">
        <a:solidFill>
          <a:srgbClr val="FFFF66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2800" kern="1200">
        <a:solidFill>
          <a:srgbClr val="FFFF66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2800" kern="1200">
        <a:solidFill>
          <a:srgbClr val="FFFF66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2800" kern="1200">
        <a:solidFill>
          <a:srgbClr val="FFFF66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2800" kern="1200">
        <a:solidFill>
          <a:srgbClr val="FFFF66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800" kern="1200">
        <a:solidFill>
          <a:srgbClr val="FFFF66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800" kern="1200">
        <a:solidFill>
          <a:srgbClr val="FFFF66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800" kern="1200">
        <a:solidFill>
          <a:srgbClr val="FFFF66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800" kern="1200">
        <a:solidFill>
          <a:srgbClr val="FFFF66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FF66"/>
    <a:srgbClr val="2901BD"/>
    <a:srgbClr val="3A05FD"/>
    <a:srgbClr val="FF9900"/>
    <a:srgbClr val="FFFF99"/>
    <a:srgbClr val="99CCFF"/>
    <a:srgbClr val="FFCC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07" autoAdjust="0"/>
  </p:normalViewPr>
  <p:slideViewPr>
    <p:cSldViewPr>
      <p:cViewPr>
        <p:scale>
          <a:sx n="66" d="100"/>
          <a:sy n="66" d="100"/>
        </p:scale>
        <p:origin x="-45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894" y="-66"/>
      </p:cViewPr>
      <p:guideLst>
        <p:guide orient="horz" pos="2929"/>
        <p:guide pos="216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t" anchorCtr="0" compatLnSpc="1">
            <a:prstTxWarp prst="textNoShape">
              <a:avLst/>
            </a:prstTxWarp>
          </a:bodyPr>
          <a:lstStyle>
            <a:lvl1pPr algn="l" defTabSz="919163">
              <a:defRPr kumimoji="0"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SDS/SDS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84500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t" anchorCtr="0" compatLnSpc="1">
            <a:prstTxWarp prst="textNoShape">
              <a:avLst/>
            </a:prstTxWarp>
          </a:bodyPr>
          <a:lstStyle>
            <a:lvl1pPr algn="r" defTabSz="919163">
              <a:defRPr kumimoji="0"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84500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b" anchorCtr="0" compatLnSpc="1">
            <a:prstTxWarp prst="textNoShape">
              <a:avLst/>
            </a:prstTxWarp>
          </a:bodyPr>
          <a:lstStyle>
            <a:lvl1pPr algn="l" defTabSz="919163">
              <a:defRPr kumimoji="0"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SDS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831263"/>
            <a:ext cx="2984500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b" anchorCtr="0" compatLnSpc="1">
            <a:prstTxWarp prst="textNoShape">
              <a:avLst/>
            </a:prstTxWarp>
          </a:bodyPr>
          <a:lstStyle>
            <a:lvl1pPr algn="r" defTabSz="919163">
              <a:defRPr kumimoji="0" sz="1200">
                <a:solidFill>
                  <a:schemeClr val="tx1"/>
                </a:solidFill>
              </a:defRPr>
            </a:lvl1pPr>
          </a:lstStyle>
          <a:p>
            <a:fld id="{BF597F03-23D6-4458-97D7-20C24F4048A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t" anchorCtr="0" compatLnSpc="1">
            <a:prstTxWarp prst="textNoShape">
              <a:avLst/>
            </a:prstTxWarp>
          </a:bodyPr>
          <a:lstStyle>
            <a:lvl1pPr algn="l" defTabSz="919163">
              <a:defRPr kumimoji="0"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418013"/>
            <a:ext cx="5043487" cy="4181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84500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t" anchorCtr="0" compatLnSpc="1">
            <a:prstTxWarp prst="textNoShape">
              <a:avLst/>
            </a:prstTxWarp>
          </a:bodyPr>
          <a:lstStyle>
            <a:lvl1pPr algn="r" defTabSz="919163">
              <a:defRPr kumimoji="0"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84500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b" anchorCtr="0" compatLnSpc="1">
            <a:prstTxWarp prst="textNoShape">
              <a:avLst/>
            </a:prstTxWarp>
          </a:bodyPr>
          <a:lstStyle>
            <a:lvl1pPr algn="l" defTabSz="919163">
              <a:defRPr kumimoji="0"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831263"/>
            <a:ext cx="2984500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b" anchorCtr="0" compatLnSpc="1">
            <a:prstTxWarp prst="textNoShape">
              <a:avLst/>
            </a:prstTxWarp>
          </a:bodyPr>
          <a:lstStyle>
            <a:lvl1pPr algn="r" defTabSz="919163">
              <a:defRPr kumimoji="0" sz="1200">
                <a:solidFill>
                  <a:schemeClr val="tx1"/>
                </a:solidFill>
              </a:defRPr>
            </a:lvl1pPr>
          </a:lstStyle>
          <a:p>
            <a:fld id="{61252CF9-A976-4F4E-B2E7-48CB6896E52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92F953C-865C-4925-BF1A-4A70DF2306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77E03-E1E3-4962-934A-15F2EC43F8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8BB8E-9E95-4E9F-8BBA-4264A111A4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9EA4A49-843C-4B44-8146-9670AC054A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3464E9-1CEA-4900-9927-258BFD7029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279E5-8760-4BE2-894E-49CE901D8A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4FE90-3166-47BC-8BA0-E8E017C4D7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FD5F3-4B92-4F9B-822F-211CC5C511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CE08B-A263-43AB-B9B4-17549CEB74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E5E9DF-970B-4B15-BE04-DC7670097F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CB469-9AB7-412F-9E4C-16A02CF757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08AAF-CE7A-4C9B-928D-FF7CD44C77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2400" y="17526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402050D6-DF07-4F67-95E8-A33908AA247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Microsoft_Office_Excel_Chart1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oleObject" Target="../embeddings/Microsoft_Office_Excel_Chart2.xls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0"/>
            <a:ext cx="7620000" cy="1600200"/>
          </a:xfrm>
          <a:noFill/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s-ES" sz="3600" b="1">
                <a:solidFill>
                  <a:srgbClr val="FFFF00"/>
                </a:solidFill>
                <a:effectLst/>
                <a:cs typeface="Times New Roman" pitchFamily="18" charset="0"/>
              </a:rPr>
              <a:t>Identificar Proyectos, </a:t>
            </a:r>
            <a:br>
              <a:rPr lang="es-ES" sz="3600" b="1">
                <a:solidFill>
                  <a:srgbClr val="FFFF00"/>
                </a:solidFill>
                <a:effectLst/>
                <a:cs typeface="Times New Roman" pitchFamily="18" charset="0"/>
              </a:rPr>
            </a:br>
            <a:r>
              <a:rPr lang="es-ES" sz="3600" b="1">
                <a:solidFill>
                  <a:srgbClr val="FFFF00"/>
                </a:solidFill>
                <a:effectLst/>
                <a:cs typeface="Times New Roman" pitchFamily="18" charset="0"/>
              </a:rPr>
              <a:t>Mejorar el Clima de Inversión, y </a:t>
            </a:r>
            <a:br>
              <a:rPr lang="es-ES" sz="3600" b="1">
                <a:solidFill>
                  <a:srgbClr val="FFFF00"/>
                </a:solidFill>
                <a:effectLst/>
                <a:cs typeface="Times New Roman" pitchFamily="18" charset="0"/>
              </a:rPr>
            </a:br>
            <a:r>
              <a:rPr lang="es-ES" sz="3600" b="1">
                <a:solidFill>
                  <a:srgbClr val="FFFF00"/>
                </a:solidFill>
                <a:effectLst/>
                <a:cs typeface="Times New Roman" pitchFamily="18" charset="0"/>
              </a:rPr>
              <a:t>Preparar Proyectos de Infraestructura en LAC</a:t>
            </a:r>
            <a:endParaRPr lang="es-ES" sz="3600" b="1">
              <a:solidFill>
                <a:srgbClr val="FFFF00"/>
              </a:solidFill>
              <a:effectLst/>
            </a:endParaRPr>
          </a:p>
        </p:txBody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76200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s-ES"/>
          </a:p>
          <a:p>
            <a:pPr>
              <a:buFont typeface="Wingdings" pitchFamily="2" charset="2"/>
              <a:buNone/>
            </a:pPr>
            <a:endParaRPr lang="es-ES"/>
          </a:p>
          <a:p>
            <a:pPr>
              <a:buFont typeface="Wingdings" pitchFamily="2" charset="2"/>
              <a:buNone/>
            </a:pPr>
            <a:r>
              <a:rPr lang="es-ES"/>
              <a:t>			</a:t>
            </a:r>
          </a:p>
        </p:txBody>
      </p:sp>
      <p:sp>
        <p:nvSpPr>
          <p:cNvPr id="584711" name="Text Box 7"/>
          <p:cNvSpPr txBox="1">
            <a:spLocks noChangeArrowheads="1"/>
          </p:cNvSpPr>
          <p:nvPr/>
        </p:nvSpPr>
        <p:spPr bwMode="auto">
          <a:xfrm>
            <a:off x="0" y="9144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4000" b="1"/>
              <a:t>InfraFund y APPs</a:t>
            </a:r>
          </a:p>
        </p:txBody>
      </p:sp>
      <p:sp>
        <p:nvSpPr>
          <p:cNvPr id="584712" name="Text Box 8"/>
          <p:cNvSpPr txBox="1">
            <a:spLocks noChangeArrowheads="1"/>
          </p:cNvSpPr>
          <p:nvPr/>
        </p:nvSpPr>
        <p:spPr bwMode="auto">
          <a:xfrm>
            <a:off x="2057400" y="57912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2400" b="1">
                <a:solidFill>
                  <a:srgbClr val="FFFF00"/>
                </a:solidFill>
              </a:rPr>
              <a:t>Octubre 2008</a:t>
            </a:r>
          </a:p>
        </p:txBody>
      </p:sp>
      <p:pic>
        <p:nvPicPr>
          <p:cNvPr id="584715" name="Picture 11" descr="IDB logo COLOR ILLUS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228600"/>
            <a:ext cx="5857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>
                <a:solidFill>
                  <a:srgbClr val="FFFF00"/>
                </a:solidFill>
              </a:rPr>
              <a:t>Proyectos apoyados por Infra</a:t>
            </a:r>
            <a:r>
              <a:rPr lang="en-US" sz="3600">
                <a:solidFill>
                  <a:srgbClr val="FFFF00"/>
                </a:solidFill>
              </a:rPr>
              <a:t>Fund  </a:t>
            </a:r>
            <a:endParaRPr lang="es-ES"/>
          </a:p>
        </p:txBody>
      </p:sp>
      <p:sp>
        <p:nvSpPr>
          <p:cNvPr id="6809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2000">
                <a:solidFill>
                  <a:srgbClr val="FFFF00"/>
                </a:solidFill>
              </a:rPr>
              <a:t>	</a:t>
            </a:r>
          </a:p>
        </p:txBody>
      </p:sp>
      <p:graphicFrame>
        <p:nvGraphicFramePr>
          <p:cNvPr id="680967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1752600" y="2492375"/>
          <a:ext cx="5638800" cy="3340100"/>
        </p:xfrm>
        <a:graphic>
          <a:graphicData uri="http://schemas.openxmlformats.org/presentationml/2006/ole">
            <p:oleObj spid="_x0000_s680967" name="Chart" r:id="rId4" imgW="5724540" imgH="3390990" progId="Excel.Chart.8">
              <p:embed/>
            </p:oleObj>
          </a:graphicData>
        </a:graphic>
      </p:graphicFrame>
      <p:pic>
        <p:nvPicPr>
          <p:cNvPr id="680968" name="Picture 8" descr="IDB logo COLOR ILLUST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228600"/>
            <a:ext cx="5857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>
                <a:solidFill>
                  <a:srgbClr val="FFFF00"/>
                </a:solidFill>
              </a:rPr>
              <a:t>APPs apoyados</a:t>
            </a:r>
            <a:r>
              <a:rPr lang="es-ES"/>
              <a:t> </a:t>
            </a:r>
          </a:p>
        </p:txBody>
      </p:sp>
      <p:graphicFrame>
        <p:nvGraphicFramePr>
          <p:cNvPr id="683018" name="Object 10"/>
          <p:cNvGraphicFramePr>
            <a:graphicFrameLocks noGrp="1" noChangeAspect="1"/>
          </p:cNvGraphicFramePr>
          <p:nvPr>
            <p:ph sz="half" idx="2"/>
          </p:nvPr>
        </p:nvGraphicFramePr>
        <p:xfrm>
          <a:off x="1905000" y="2438400"/>
          <a:ext cx="5410200" cy="3640138"/>
        </p:xfrm>
        <a:graphic>
          <a:graphicData uri="http://schemas.openxmlformats.org/presentationml/2006/ole">
            <p:oleObj spid="_x0000_s683018" name="Chart" r:id="rId4" imgW="4686300" imgH="3762375" progId="Excel.Chart.8">
              <p:embed/>
            </p:oleObj>
          </a:graphicData>
        </a:graphic>
      </p:graphicFrame>
      <p:pic>
        <p:nvPicPr>
          <p:cNvPr id="683019" name="Picture 11" descr="IDB logo COLOR ILLUST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228600"/>
            <a:ext cx="5857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>
                <a:solidFill>
                  <a:srgbClr val="FFFF00"/>
                </a:solidFill>
              </a:rPr>
              <a:t>Demanda</a:t>
            </a:r>
            <a:r>
              <a:rPr lang="en-US" sz="3600">
                <a:solidFill>
                  <a:srgbClr val="FFFF00"/>
                </a:solidFill>
              </a:rPr>
              <a:t> en Infraestructura en LAC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6858000" cy="4114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 b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 b="0">
              <a:solidFill>
                <a:srgbClr val="FFFF00"/>
              </a:solidFill>
            </a:endParaRPr>
          </a:p>
          <a:p>
            <a:pPr>
              <a:lnSpc>
                <a:spcPct val="140000"/>
              </a:lnSpc>
            </a:pPr>
            <a:r>
              <a:rPr lang="es-ES" sz="2800" b="0">
                <a:solidFill>
                  <a:srgbClr val="FFFF00"/>
                </a:solidFill>
              </a:rPr>
              <a:t>Para elevar los estándares de Infraestructura en LAC a un nivel similar de Corea del Sur habrá que invertir :   </a:t>
            </a:r>
          </a:p>
          <a:p>
            <a:pPr>
              <a:lnSpc>
                <a:spcPct val="140000"/>
              </a:lnSpc>
              <a:buFont typeface="Wingdings" pitchFamily="2" charset="2"/>
              <a:buNone/>
            </a:pPr>
            <a:r>
              <a:rPr lang="es-ES" sz="2800" b="0">
                <a:solidFill>
                  <a:srgbClr val="FFFF00"/>
                </a:solidFill>
              </a:rPr>
              <a:t>	US$ 100 mil millones por año durante 2      décadas</a:t>
            </a:r>
            <a:r>
              <a:rPr lang="en-US" sz="2800" b="0">
                <a:solidFill>
                  <a:srgbClr val="FFFF00"/>
                </a:solidFill>
              </a:rPr>
              <a:t>!!</a:t>
            </a:r>
          </a:p>
        </p:txBody>
      </p:sp>
      <p:pic>
        <p:nvPicPr>
          <p:cNvPr id="657412" name="Picture 4" descr="IDB logo COLOR ILLUS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228600"/>
            <a:ext cx="5857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620000" cy="1143000"/>
          </a:xfrm>
        </p:spPr>
        <p:txBody>
          <a:bodyPr/>
          <a:lstStyle/>
          <a:p>
            <a:r>
              <a:rPr lang="es-ES" sz="3600">
                <a:solidFill>
                  <a:srgbClr val="FFFF00"/>
                </a:solidFill>
              </a:rPr>
              <a:t>APP-Basics (“Trivia”)</a:t>
            </a:r>
          </a:p>
        </p:txBody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09800"/>
            <a:ext cx="8077200" cy="411480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es-ES" sz="2400" b="0">
                <a:solidFill>
                  <a:srgbClr val="FFFF00"/>
                </a:solidFill>
              </a:rPr>
              <a:t>Hecho:  </a:t>
            </a:r>
          </a:p>
          <a:p>
            <a:pPr algn="just"/>
            <a:r>
              <a:rPr lang="es-ES" sz="2400" b="0">
                <a:solidFill>
                  <a:srgbClr val="FFFF00"/>
                </a:solidFill>
              </a:rPr>
              <a:t>InfraFund ha apoyado menos proyectos APPs que 100% públicos!</a:t>
            </a:r>
          </a:p>
          <a:p>
            <a:pPr algn="just"/>
            <a:r>
              <a:rPr lang="es-ES" sz="2400" b="0">
                <a:solidFill>
                  <a:srgbClr val="FFFF00"/>
                </a:solidFill>
              </a:rPr>
              <a:t>Impresión de que proyectos APPs “compiten” con proyectos públicos! </a:t>
            </a:r>
          </a:p>
          <a:p>
            <a:pPr algn="just">
              <a:buFont typeface="Wingdings" pitchFamily="2" charset="2"/>
              <a:buNone/>
            </a:pPr>
            <a:r>
              <a:rPr lang="es-ES" sz="2400" b="0">
                <a:solidFill>
                  <a:srgbClr val="FFFF00"/>
                </a:solidFill>
              </a:rPr>
              <a:t>Lección:</a:t>
            </a:r>
          </a:p>
          <a:p>
            <a:pPr algn="just"/>
            <a:r>
              <a:rPr lang="es-ES" sz="2400" b="0">
                <a:solidFill>
                  <a:srgbClr val="FFFF00"/>
                </a:solidFill>
              </a:rPr>
              <a:t>Por demanda de infraestructura deberían ser complementarios.</a:t>
            </a:r>
          </a:p>
          <a:p>
            <a:pPr algn="just"/>
            <a:r>
              <a:rPr lang="es-ES" sz="2400" b="0">
                <a:solidFill>
                  <a:srgbClr val="FFFF00"/>
                </a:solidFill>
              </a:rPr>
              <a:t>Mayor planificación del tipo de infraestructura apropiado.</a:t>
            </a:r>
          </a:p>
          <a:p>
            <a:pPr algn="just"/>
            <a:r>
              <a:rPr lang="es-ES" sz="2400" b="0">
                <a:solidFill>
                  <a:srgbClr val="FFFF00"/>
                </a:solidFill>
              </a:rPr>
              <a:t>Marco regulatorio es imperfecto.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s-ES" sz="2400" b="0">
              <a:solidFill>
                <a:srgbClr val="FFFF00"/>
              </a:solidFill>
            </a:endParaRPr>
          </a:p>
        </p:txBody>
      </p:sp>
      <p:pic>
        <p:nvPicPr>
          <p:cNvPr id="666628" name="Picture 4" descr="IDB logo COLOR ILLUS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228600"/>
            <a:ext cx="5857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FFFF00"/>
                </a:solidFill>
              </a:rPr>
              <a:t>….era una vez…</a:t>
            </a:r>
            <a:endParaRPr lang="es-ES" sz="3600">
              <a:solidFill>
                <a:srgbClr val="FFFF00"/>
              </a:solidFill>
            </a:endParaRPr>
          </a:p>
        </p:txBody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es-ES" sz="2400" b="0">
                <a:solidFill>
                  <a:srgbClr val="FFFF00"/>
                </a:solidFill>
              </a:rPr>
              <a:t>    … un país donde el sector privado desarroll</a:t>
            </a:r>
            <a:r>
              <a:rPr lang="es-ES" sz="2400" b="0">
                <a:solidFill>
                  <a:srgbClr val="FFFF00"/>
                </a:solidFill>
                <a:cs typeface="Times New Roman" pitchFamily="18" charset="0"/>
              </a:rPr>
              <a:t>ó</a:t>
            </a:r>
            <a:r>
              <a:rPr lang="es-ES" sz="2400" b="0">
                <a:solidFill>
                  <a:srgbClr val="FFFF00"/>
                </a:solidFill>
              </a:rPr>
              <a:t> proyectos hidroeléctricos pequeños…</a:t>
            </a:r>
          </a:p>
          <a:p>
            <a:pPr algn="just">
              <a:lnSpc>
                <a:spcPct val="120000"/>
              </a:lnSpc>
            </a:pPr>
            <a:r>
              <a:rPr lang="es-ES" sz="2400" b="0">
                <a:solidFill>
                  <a:srgbClr val="FFFF00"/>
                </a:solidFill>
              </a:rPr>
              <a:t>Pequeñas inversiones, una proyección de alta  rentabilidad que recibe alto interés por inversores nacionales.   </a:t>
            </a:r>
          </a:p>
          <a:p>
            <a:pPr algn="just">
              <a:lnSpc>
                <a:spcPct val="120000"/>
              </a:lnSpc>
            </a:pPr>
            <a:r>
              <a:rPr lang="es-ES" sz="2400" b="0">
                <a:solidFill>
                  <a:srgbClr val="FFFF00"/>
                </a:solidFill>
              </a:rPr>
              <a:t>Y esto no obstante la percepción de un alto riesgo político.</a:t>
            </a:r>
          </a:p>
          <a:p>
            <a:pPr algn="just">
              <a:lnSpc>
                <a:spcPct val="120000"/>
              </a:lnSpc>
            </a:pPr>
            <a:r>
              <a:rPr lang="es-ES" sz="2400" b="0">
                <a:solidFill>
                  <a:srgbClr val="FFFF00"/>
                </a:solidFill>
              </a:rPr>
              <a:t>Principal criterio para la inversión es su rentabilidad bajo un escenario de altos precios de energía! </a:t>
            </a:r>
          </a:p>
          <a:p>
            <a:pPr algn="just">
              <a:lnSpc>
                <a:spcPct val="120000"/>
              </a:lnSpc>
            </a:pPr>
            <a:r>
              <a:rPr lang="es-ES" sz="2400" b="0">
                <a:solidFill>
                  <a:srgbClr val="FFFF00"/>
                </a:solidFill>
              </a:rPr>
              <a:t>Plus valía del APP y/o InfraFund?</a:t>
            </a:r>
          </a:p>
          <a:p>
            <a:pPr algn="just">
              <a:lnSpc>
                <a:spcPct val="120000"/>
              </a:lnSpc>
              <a:buFont typeface="Wingdings" pitchFamily="2" charset="2"/>
              <a:buNone/>
            </a:pPr>
            <a:endParaRPr lang="es-ES">
              <a:solidFill>
                <a:srgbClr val="FFFF00"/>
              </a:solidFill>
            </a:endParaRPr>
          </a:p>
        </p:txBody>
      </p:sp>
      <p:pic>
        <p:nvPicPr>
          <p:cNvPr id="704516" name="Picture 4" descr="IDB logo COLOR ILLUS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228600"/>
            <a:ext cx="5857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620000" cy="1143000"/>
          </a:xfrm>
        </p:spPr>
        <p:txBody>
          <a:bodyPr/>
          <a:lstStyle/>
          <a:p>
            <a:r>
              <a:rPr lang="es-ES" sz="3600">
                <a:solidFill>
                  <a:srgbClr val="FFFF00"/>
                </a:solidFill>
              </a:rPr>
              <a:t>APP-Basics (“Trivia”)</a:t>
            </a:r>
            <a:r>
              <a:rPr lang="es-ES"/>
              <a:t> </a:t>
            </a:r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ES" sz="2800" b="0">
                <a:solidFill>
                  <a:srgbClr val="FFFF00"/>
                </a:solidFill>
              </a:rPr>
              <a:t>Hecho: </a:t>
            </a:r>
          </a:p>
          <a:p>
            <a:pPr algn="just">
              <a:lnSpc>
                <a:spcPct val="90000"/>
              </a:lnSpc>
            </a:pPr>
            <a:r>
              <a:rPr lang="es-ES" sz="2800" b="0">
                <a:solidFill>
                  <a:srgbClr val="FFFF00"/>
                </a:solidFill>
              </a:rPr>
              <a:t>Experiencias con APPs existen especialmente para proyectos con grandes inversiones;</a:t>
            </a:r>
          </a:p>
          <a:p>
            <a:pPr algn="just">
              <a:lnSpc>
                <a:spcPct val="90000"/>
              </a:lnSpc>
            </a:pPr>
            <a:r>
              <a:rPr lang="es-ES" sz="2800" b="0">
                <a:solidFill>
                  <a:srgbClr val="FFFF00"/>
                </a:solidFill>
              </a:rPr>
              <a:t>Riesgos observados sobre el clima de inversi</a:t>
            </a:r>
            <a:r>
              <a:rPr lang="es-ES" sz="2800" b="0">
                <a:solidFill>
                  <a:srgbClr val="FFFF00"/>
                </a:solidFill>
                <a:cs typeface="Times New Roman" pitchFamily="18" charset="0"/>
              </a:rPr>
              <a:t>ó</a:t>
            </a:r>
            <a:r>
              <a:rPr lang="es-ES" sz="2800" b="0">
                <a:solidFill>
                  <a:srgbClr val="FFFF00"/>
                </a:solidFill>
              </a:rPr>
              <a:t>n  llevan a una participación mayoritaria y/o desbalance por parte del Estado.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s-ES" sz="2800" b="0">
              <a:solidFill>
                <a:srgbClr val="FFFF00"/>
              </a:solidFill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ES" sz="2800" b="0">
                <a:solidFill>
                  <a:srgbClr val="FFFF00"/>
                </a:solidFill>
              </a:rPr>
              <a:t>Lección:</a:t>
            </a:r>
          </a:p>
          <a:p>
            <a:pPr algn="just">
              <a:lnSpc>
                <a:spcPct val="90000"/>
              </a:lnSpc>
            </a:pPr>
            <a:r>
              <a:rPr lang="es-ES" sz="2800" b="0">
                <a:solidFill>
                  <a:srgbClr val="FFFF00"/>
                </a:solidFill>
              </a:rPr>
              <a:t>Sistema de incentivos y transparencia.</a:t>
            </a:r>
          </a:p>
          <a:p>
            <a:pPr>
              <a:lnSpc>
                <a:spcPct val="90000"/>
              </a:lnSpc>
            </a:pPr>
            <a:endParaRPr lang="es-ES" sz="2800" b="0">
              <a:solidFill>
                <a:srgbClr val="FFFF00"/>
              </a:solidFill>
            </a:endParaRPr>
          </a:p>
        </p:txBody>
      </p:sp>
      <p:pic>
        <p:nvPicPr>
          <p:cNvPr id="668676" name="Picture 4" descr="IDB logo COLOR ILLUS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228600"/>
            <a:ext cx="5857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FFFF00"/>
                </a:solidFill>
              </a:rPr>
              <a:t>….era una vez…</a:t>
            </a:r>
            <a:endParaRPr lang="es-ES" sz="3600">
              <a:solidFill>
                <a:srgbClr val="FFFF00"/>
              </a:solidFill>
            </a:endParaRPr>
          </a:p>
        </p:txBody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s-ES" sz="2800" b="0">
                <a:solidFill>
                  <a:srgbClr val="FFFF00"/>
                </a:solidFill>
              </a:rPr>
              <a:t>…</a:t>
            </a:r>
            <a:r>
              <a:rPr lang="es-ES" sz="2600" b="0">
                <a:solidFill>
                  <a:srgbClr val="FFFF00"/>
                </a:solidFill>
              </a:rPr>
              <a:t>en un país con un proyecto de una planta hidroeléctrica grande…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es-ES" sz="2600" b="0">
              <a:solidFill>
                <a:srgbClr val="FFFF0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s-ES" sz="2600" b="0">
                <a:solidFill>
                  <a:srgbClr val="FFFF00"/>
                </a:solidFill>
              </a:rPr>
              <a:t>Negociación de país a país sobre BOT; crear empresa promotora privada con acciones del gobierno del proyecto y proveedores; capital 80:20 - con recursos públicos;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es-ES" sz="2600" b="0">
              <a:solidFill>
                <a:srgbClr val="FFFF0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s-ES" sz="2600" b="0">
                <a:solidFill>
                  <a:srgbClr val="FFFF00"/>
                </a:solidFill>
              </a:rPr>
              <a:t>Poca eficiencia de recursos; falta de transparencia; cual es la ventaja APP;  porque no hacer proyecto 100% publico?</a:t>
            </a:r>
          </a:p>
          <a:p>
            <a:pPr>
              <a:lnSpc>
                <a:spcPct val="80000"/>
              </a:lnSpc>
            </a:pPr>
            <a:endParaRPr lang="es-ES" sz="2600" b="0">
              <a:solidFill>
                <a:srgbClr val="FFFF00"/>
              </a:solidFill>
            </a:endParaRPr>
          </a:p>
        </p:txBody>
      </p:sp>
      <p:pic>
        <p:nvPicPr>
          <p:cNvPr id="708612" name="Picture 4" descr="IDB logo COLOR ILLUS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228600"/>
            <a:ext cx="5857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620000" cy="1143000"/>
          </a:xfrm>
        </p:spPr>
        <p:txBody>
          <a:bodyPr/>
          <a:lstStyle/>
          <a:p>
            <a:r>
              <a:rPr lang="es-ES" sz="3600">
                <a:solidFill>
                  <a:srgbClr val="FFFF00"/>
                </a:solidFill>
              </a:rPr>
              <a:t>APP-Basics (“Trivia”)</a:t>
            </a:r>
            <a:r>
              <a:rPr lang="es-ES"/>
              <a:t> </a:t>
            </a:r>
          </a:p>
        </p:txBody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es-ES" sz="2800" b="0">
                <a:solidFill>
                  <a:srgbClr val="FFFF00"/>
                </a:solidFill>
              </a:rPr>
              <a:t>Hecho: </a:t>
            </a:r>
          </a:p>
          <a:p>
            <a:pPr algn="just"/>
            <a:r>
              <a:rPr lang="es-ES" sz="2800" b="0">
                <a:solidFill>
                  <a:srgbClr val="FFFF00"/>
                </a:solidFill>
              </a:rPr>
              <a:t>Falta de diseño de proyectos;</a:t>
            </a:r>
          </a:p>
          <a:p>
            <a:pPr algn="just"/>
            <a:r>
              <a:rPr lang="es-ES" sz="2800" b="0">
                <a:solidFill>
                  <a:srgbClr val="FFFF00"/>
                </a:solidFill>
              </a:rPr>
              <a:t>Procesos de negociación prolongados;</a:t>
            </a:r>
          </a:p>
          <a:p>
            <a:pPr algn="just">
              <a:buFont typeface="Wingdings" pitchFamily="2" charset="2"/>
              <a:buNone/>
            </a:pPr>
            <a:endParaRPr lang="es-ES" sz="2800" b="0">
              <a:solidFill>
                <a:srgbClr val="FFFF00"/>
              </a:solidFill>
            </a:endParaRPr>
          </a:p>
          <a:p>
            <a:pPr algn="just">
              <a:buFont typeface="Wingdings" pitchFamily="2" charset="2"/>
              <a:buNone/>
            </a:pPr>
            <a:r>
              <a:rPr lang="es-ES" sz="2800" b="0">
                <a:solidFill>
                  <a:srgbClr val="FFFF00"/>
                </a:solidFill>
              </a:rPr>
              <a:t>Lección:</a:t>
            </a:r>
          </a:p>
          <a:p>
            <a:pPr algn="just"/>
            <a:r>
              <a:rPr lang="es-ES" sz="2800" b="0">
                <a:solidFill>
                  <a:srgbClr val="FFFF00"/>
                </a:solidFill>
              </a:rPr>
              <a:t>Mejorar la competencia y transparencia para establecer las APPs.  </a:t>
            </a:r>
          </a:p>
        </p:txBody>
      </p:sp>
      <p:pic>
        <p:nvPicPr>
          <p:cNvPr id="669700" name="Picture 4" descr="IDB logo COLOR ILLUS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228600"/>
            <a:ext cx="5857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FFFF00"/>
                </a:solidFill>
              </a:rPr>
              <a:t>….era una vez…</a:t>
            </a:r>
            <a:endParaRPr lang="es-ES" sz="3600">
              <a:solidFill>
                <a:srgbClr val="FFFF00"/>
              </a:solidFill>
            </a:endParaRPr>
          </a:p>
        </p:txBody>
      </p:sp>
      <p:sp>
        <p:nvSpPr>
          <p:cNvPr id="71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30000"/>
              </a:lnSpc>
              <a:buFont typeface="Wingdings" pitchFamily="2" charset="2"/>
              <a:buNone/>
            </a:pPr>
            <a:r>
              <a:rPr lang="es-ES" sz="2800" b="0">
                <a:solidFill>
                  <a:srgbClr val="FFFF00"/>
                </a:solidFill>
              </a:rPr>
              <a:t>..en un país que tiene un proyecto de un nuevo aeropuerto internacional:</a:t>
            </a:r>
          </a:p>
          <a:p>
            <a:pPr algn="just">
              <a:lnSpc>
                <a:spcPct val="130000"/>
              </a:lnSpc>
              <a:buFont typeface="Wingdings" pitchFamily="2" charset="2"/>
              <a:buNone/>
            </a:pPr>
            <a:endParaRPr lang="es-ES" sz="2800" b="0">
              <a:solidFill>
                <a:srgbClr val="FFFF00"/>
              </a:solidFill>
            </a:endParaRPr>
          </a:p>
          <a:p>
            <a:pPr algn="just">
              <a:lnSpc>
                <a:spcPct val="130000"/>
              </a:lnSpc>
            </a:pPr>
            <a:r>
              <a:rPr lang="es-ES" sz="2800" b="0">
                <a:solidFill>
                  <a:srgbClr val="FFFF00"/>
                </a:solidFill>
              </a:rPr>
              <a:t>Adjudicación por mejora de ofertas; falta de recursos para inversión causa participación del Estado con garantía; banca multilateral presta a municipio; “Piramidal”!  </a:t>
            </a:r>
          </a:p>
        </p:txBody>
      </p:sp>
      <p:pic>
        <p:nvPicPr>
          <p:cNvPr id="710660" name="Picture 4" descr="IDB logo COLOR ILLUS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228600"/>
            <a:ext cx="5857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620000" cy="1143000"/>
          </a:xfrm>
        </p:spPr>
        <p:txBody>
          <a:bodyPr/>
          <a:lstStyle/>
          <a:p>
            <a:r>
              <a:rPr lang="es-ES" sz="3200">
                <a:solidFill>
                  <a:srgbClr val="FFFF00"/>
                </a:solidFill>
              </a:rPr>
              <a:t>APP-Basics (“Trivia”)</a:t>
            </a:r>
            <a:r>
              <a:rPr lang="es-ES" sz="4000"/>
              <a:t> </a:t>
            </a:r>
            <a:r>
              <a:rPr lang="es-ES" sz="3600">
                <a:solidFill>
                  <a:srgbClr val="FFFF00"/>
                </a:solidFill>
              </a:rPr>
              <a:t>y crisis financiera</a:t>
            </a:r>
          </a:p>
        </p:txBody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es-ES" sz="2400" b="0">
                <a:solidFill>
                  <a:srgbClr val="FFFF00"/>
                </a:solidFill>
              </a:rPr>
              <a:t>Existe un país donde</a:t>
            </a:r>
            <a:r>
              <a:rPr lang="es-ES" sz="2800" b="0">
                <a:solidFill>
                  <a:srgbClr val="FFFF00"/>
                </a:solidFill>
              </a:rPr>
              <a:t>….</a:t>
            </a:r>
          </a:p>
          <a:p>
            <a:pPr algn="just">
              <a:lnSpc>
                <a:spcPct val="120000"/>
              </a:lnSpc>
            </a:pPr>
            <a:r>
              <a:rPr lang="es-ES" sz="2400" b="0">
                <a:solidFill>
                  <a:srgbClr val="FFFF00"/>
                </a:solidFill>
              </a:rPr>
              <a:t>..todos los proyectos de provisión de servicios e infraestructura sostenibles tienen que ser APP!</a:t>
            </a:r>
          </a:p>
          <a:p>
            <a:pPr algn="just">
              <a:lnSpc>
                <a:spcPct val="120000"/>
              </a:lnSpc>
              <a:buFont typeface="Wingdings" pitchFamily="2" charset="2"/>
              <a:buNone/>
            </a:pPr>
            <a:endParaRPr lang="es-ES" sz="2400" b="0">
              <a:solidFill>
                <a:srgbClr val="FFFF00"/>
              </a:solidFill>
            </a:endParaRPr>
          </a:p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es-ES" sz="2400" b="0">
                <a:solidFill>
                  <a:srgbClr val="FFFF00"/>
                </a:solidFill>
              </a:rPr>
              <a:t>Lección: </a:t>
            </a:r>
          </a:p>
          <a:p>
            <a:pPr algn="just">
              <a:lnSpc>
                <a:spcPct val="120000"/>
              </a:lnSpc>
            </a:pPr>
            <a:r>
              <a:rPr lang="es-ES" sz="2400" b="0">
                <a:solidFill>
                  <a:srgbClr val="FFFF00"/>
                </a:solidFill>
              </a:rPr>
              <a:t>Reglas claras! Sistema jurídico funcionando! Instituci</a:t>
            </a:r>
            <a:r>
              <a:rPr lang="es-ES" sz="2400" b="0">
                <a:solidFill>
                  <a:srgbClr val="FFFF00"/>
                </a:solidFill>
                <a:cs typeface="Times New Roman" pitchFamily="18" charset="0"/>
              </a:rPr>
              <a:t>ó</a:t>
            </a:r>
            <a:r>
              <a:rPr lang="es-ES" sz="2400" b="0">
                <a:solidFill>
                  <a:srgbClr val="FFFF00"/>
                </a:solidFill>
              </a:rPr>
              <a:t>n fuerte para coordinar / monitorear  la provisi</a:t>
            </a:r>
            <a:r>
              <a:rPr lang="es-ES" sz="2400" b="0">
                <a:solidFill>
                  <a:srgbClr val="FFFF00"/>
                </a:solidFill>
                <a:cs typeface="Times New Roman" pitchFamily="18" charset="0"/>
              </a:rPr>
              <a:t>ón del servicio / infraestructura. </a:t>
            </a:r>
          </a:p>
          <a:p>
            <a:pPr algn="just">
              <a:lnSpc>
                <a:spcPct val="120000"/>
              </a:lnSpc>
            </a:pPr>
            <a:endParaRPr lang="es-ES" sz="2400" b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2400" b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endParaRPr lang="en-US" sz="2400" b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2800" b="0"/>
          </a:p>
        </p:txBody>
      </p:sp>
      <p:pic>
        <p:nvPicPr>
          <p:cNvPr id="709636" name="Picture 4" descr="IDB logo COLOR ILLUS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228600"/>
            <a:ext cx="5857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71800"/>
            <a:ext cx="7467600" cy="1600200"/>
          </a:xfrm>
          <a:noFill/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s-ES" sz="3600">
                <a:solidFill>
                  <a:srgbClr val="FFFF00"/>
                </a:solidFill>
                <a:effectLst/>
              </a:rPr>
              <a:t>.. en el contexto de una crisis financiera internacional…….</a:t>
            </a:r>
          </a:p>
        </p:txBody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s-ES"/>
          </a:p>
          <a:p>
            <a:pPr>
              <a:buFont typeface="Wingdings" pitchFamily="2" charset="2"/>
              <a:buNone/>
            </a:pPr>
            <a:endParaRPr lang="es-ES"/>
          </a:p>
          <a:p>
            <a:pPr>
              <a:buFont typeface="Wingdings" pitchFamily="2" charset="2"/>
              <a:buNone/>
            </a:pPr>
            <a:r>
              <a:rPr lang="es-ES"/>
              <a:t>			</a:t>
            </a:r>
          </a:p>
        </p:txBody>
      </p:sp>
      <p:sp>
        <p:nvSpPr>
          <p:cNvPr id="677892" name="Text Box 4"/>
          <p:cNvSpPr txBox="1">
            <a:spLocks noChangeArrowheads="1"/>
          </p:cNvSpPr>
          <p:nvPr/>
        </p:nvSpPr>
        <p:spPr bwMode="auto">
          <a:xfrm>
            <a:off x="685800" y="838200"/>
            <a:ext cx="7010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4000" b="1"/>
              <a:t>InfraFund y APPs</a:t>
            </a:r>
          </a:p>
        </p:txBody>
      </p:sp>
      <p:pic>
        <p:nvPicPr>
          <p:cNvPr id="677895" name="Picture 7" descr="IDB logo COLOR ILLUS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228600"/>
            <a:ext cx="5857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FFFF00"/>
                </a:solidFill>
              </a:rPr>
              <a:t>….era una vez…</a:t>
            </a:r>
            <a:endParaRPr lang="es-ES" sz="3600">
              <a:solidFill>
                <a:srgbClr val="FFFF00"/>
              </a:solidFill>
            </a:endParaRPr>
          </a:p>
        </p:txBody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es-ES" sz="2400" b="0">
                <a:solidFill>
                  <a:srgbClr val="FFFF00"/>
                </a:solidFill>
              </a:rPr>
              <a:t>… en otro país que nacionalizó su sistema de ferrocarriles…</a:t>
            </a:r>
          </a:p>
          <a:p>
            <a:pPr algn="just">
              <a:buFont typeface="Wingdings" pitchFamily="2" charset="2"/>
              <a:buNone/>
            </a:pPr>
            <a:endParaRPr lang="es-ES" sz="2400" b="0">
              <a:solidFill>
                <a:srgbClr val="FFFF00"/>
              </a:solidFill>
            </a:endParaRPr>
          </a:p>
          <a:p>
            <a:pPr algn="just"/>
            <a:r>
              <a:rPr lang="es-ES" sz="2400" b="0">
                <a:solidFill>
                  <a:srgbClr val="FFFF00"/>
                </a:solidFill>
              </a:rPr>
              <a:t>Dividi</a:t>
            </a:r>
            <a:r>
              <a:rPr lang="es-ES" sz="2400" b="0">
                <a:solidFill>
                  <a:srgbClr val="FFFF00"/>
                </a:solidFill>
                <a:cs typeface="Times New Roman" pitchFamily="18" charset="0"/>
              </a:rPr>
              <a:t>ó</a:t>
            </a:r>
            <a:r>
              <a:rPr lang="es-ES" sz="2400" b="0">
                <a:solidFill>
                  <a:srgbClr val="FFFF00"/>
                </a:solidFill>
              </a:rPr>
              <a:t> el negocio en diferentes productos (rieles, material rodante, carga, pasajeros) y lo licit</a:t>
            </a:r>
            <a:r>
              <a:rPr lang="es-ES" sz="2400" b="0">
                <a:solidFill>
                  <a:srgbClr val="FFFF00"/>
                </a:solidFill>
                <a:cs typeface="Times New Roman" pitchFamily="18" charset="0"/>
              </a:rPr>
              <a:t>ó; a lo largo del proceso hubieron deficiencias y se esta reestructurando el negocio.</a:t>
            </a:r>
          </a:p>
          <a:p>
            <a:pPr algn="just">
              <a:buFont typeface="Wingdings" pitchFamily="2" charset="2"/>
              <a:buNone/>
            </a:pPr>
            <a:endParaRPr lang="es-ES" sz="2400" b="0">
              <a:solidFill>
                <a:srgbClr val="FFFF00"/>
              </a:solidFill>
              <a:cs typeface="Times New Roman" pitchFamily="18" charset="0"/>
            </a:endParaRPr>
          </a:p>
          <a:p>
            <a:pPr algn="just"/>
            <a:r>
              <a:rPr lang="es-ES" sz="2400" b="0">
                <a:solidFill>
                  <a:srgbClr val="FFFF00"/>
                </a:solidFill>
                <a:cs typeface="Times New Roman" pitchFamily="18" charset="0"/>
              </a:rPr>
              <a:t>Falta entendimiento del negocio, presión en hacer que el modelo funcione, y falta de una institución que coordine y  monitoree los diferentes tipos de negocio.   </a:t>
            </a:r>
          </a:p>
        </p:txBody>
      </p:sp>
      <p:pic>
        <p:nvPicPr>
          <p:cNvPr id="685060" name="Picture 4" descr="IDB logo COLOR ILLUS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228600"/>
            <a:ext cx="5857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620000" cy="1143000"/>
          </a:xfrm>
        </p:spPr>
        <p:txBody>
          <a:bodyPr/>
          <a:lstStyle/>
          <a:p>
            <a:r>
              <a:rPr lang="es-ES" sz="3200">
                <a:solidFill>
                  <a:srgbClr val="FFFF00"/>
                </a:solidFill>
              </a:rPr>
              <a:t>APP-Basics (“Trivia”)</a:t>
            </a:r>
            <a:r>
              <a:rPr lang="es-ES" sz="4000"/>
              <a:t> </a:t>
            </a:r>
            <a:r>
              <a:rPr lang="es-ES" sz="3600">
                <a:solidFill>
                  <a:srgbClr val="FFFF00"/>
                </a:solidFill>
              </a:rPr>
              <a:t>y crisis financiera</a:t>
            </a:r>
          </a:p>
        </p:txBody>
      </p:sp>
      <p:sp>
        <p:nvSpPr>
          <p:cNvPr id="70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534400" cy="4572000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ES" sz="2400" b="0">
                <a:solidFill>
                  <a:srgbClr val="FFFF00"/>
                </a:solidFill>
              </a:rPr>
              <a:t>Aun con los mejores paquetes de “bailout” (rescate financiero)…</a:t>
            </a:r>
          </a:p>
          <a:p>
            <a:pPr algn="just">
              <a:lnSpc>
                <a:spcPct val="90000"/>
              </a:lnSpc>
            </a:pPr>
            <a:r>
              <a:rPr lang="es-ES" sz="2400" b="0">
                <a:solidFill>
                  <a:srgbClr val="FFFF00"/>
                </a:solidFill>
              </a:rPr>
              <a:t>A corto plazo podría ser difícil encontrar financiamiento para inversiones de infraestructura para proyectos APPs;</a:t>
            </a:r>
          </a:p>
          <a:p>
            <a:pPr algn="just">
              <a:lnSpc>
                <a:spcPct val="90000"/>
              </a:lnSpc>
            </a:pPr>
            <a:r>
              <a:rPr lang="es-ES" sz="2400" b="0">
                <a:solidFill>
                  <a:srgbClr val="FFFF00"/>
                </a:solidFill>
              </a:rPr>
              <a:t>El papel del estado como promotor de la economía será crucial!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s-ES" sz="2400" b="0">
              <a:solidFill>
                <a:srgbClr val="FFFF00"/>
              </a:solidFill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ES" sz="2400" b="0">
                <a:solidFill>
                  <a:srgbClr val="FFFF00"/>
                </a:solidFill>
              </a:rPr>
              <a:t>Lección: </a:t>
            </a:r>
          </a:p>
          <a:p>
            <a:pPr algn="just">
              <a:lnSpc>
                <a:spcPct val="90000"/>
              </a:lnSpc>
            </a:pPr>
            <a:r>
              <a:rPr lang="es-ES" sz="2400" b="0">
                <a:solidFill>
                  <a:srgbClr val="FFFF00"/>
                </a:solidFill>
              </a:rPr>
              <a:t>Resulta muy importante el papel de las instituciones financieras multilaterales y regionales;</a:t>
            </a:r>
          </a:p>
          <a:p>
            <a:pPr algn="just">
              <a:lnSpc>
                <a:spcPct val="90000"/>
              </a:lnSpc>
            </a:pPr>
            <a:r>
              <a:rPr lang="es-ES" sz="2400" b="0">
                <a:solidFill>
                  <a:srgbClr val="FFFF00"/>
                </a:solidFill>
              </a:rPr>
              <a:t>Así como la alta calidad de los estudios técnicos y financieros antes de iniciar la implementación;</a:t>
            </a:r>
          </a:p>
          <a:p>
            <a:pPr algn="just">
              <a:lnSpc>
                <a:spcPct val="90000"/>
              </a:lnSpc>
            </a:pPr>
            <a:r>
              <a:rPr lang="es-ES" sz="2400" b="0">
                <a:solidFill>
                  <a:srgbClr val="FFFF00"/>
                </a:solidFill>
              </a:rPr>
              <a:t>Plus val</a:t>
            </a:r>
            <a:r>
              <a:rPr lang="es-ES" sz="2400" b="0">
                <a:solidFill>
                  <a:srgbClr val="FFFF00"/>
                </a:solidFill>
                <a:cs typeface="Times New Roman" pitchFamily="18" charset="0"/>
              </a:rPr>
              <a:t>í</a:t>
            </a:r>
            <a:r>
              <a:rPr lang="es-ES" sz="2400" b="0">
                <a:solidFill>
                  <a:srgbClr val="FFFF00"/>
                </a:solidFill>
              </a:rPr>
              <a:t>a de la contribuci</a:t>
            </a:r>
            <a:r>
              <a:rPr lang="es-ES" sz="2400" b="0">
                <a:solidFill>
                  <a:srgbClr val="FFFF00"/>
                </a:solidFill>
                <a:cs typeface="Times New Roman" pitchFamily="18" charset="0"/>
              </a:rPr>
              <a:t>ó</a:t>
            </a:r>
            <a:r>
              <a:rPr lang="es-ES" sz="2400" b="0">
                <a:solidFill>
                  <a:srgbClr val="FFFF00"/>
                </a:solidFill>
              </a:rPr>
              <a:t>n del InfraFund!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2400" b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b="0"/>
          </a:p>
          <a:p>
            <a:pPr>
              <a:lnSpc>
                <a:spcPct val="80000"/>
              </a:lnSpc>
            </a:pPr>
            <a:endParaRPr lang="en-US" sz="1800" b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2000" b="0"/>
          </a:p>
        </p:txBody>
      </p:sp>
      <p:pic>
        <p:nvPicPr>
          <p:cNvPr id="705540" name="Picture 4" descr="IDB logo COLOR ILLUS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228600"/>
            <a:ext cx="5857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FFFF00"/>
                </a:solidFill>
              </a:rPr>
              <a:t>Conclusion Final</a:t>
            </a:r>
            <a:endParaRPr lang="es-ES" sz="3600">
              <a:solidFill>
                <a:srgbClr val="FFFF00"/>
              </a:solidFill>
            </a:endParaRPr>
          </a:p>
        </p:txBody>
      </p:sp>
      <p:sp>
        <p:nvSpPr>
          <p:cNvPr id="71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667000"/>
            <a:ext cx="7086600" cy="3429000"/>
          </a:xfrm>
        </p:spPr>
        <p:txBody>
          <a:bodyPr/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es-ES">
                <a:solidFill>
                  <a:srgbClr val="FFFF00"/>
                </a:solidFill>
              </a:rPr>
              <a:t>   InfraFund tiene interés en apoyar la preparación y estructuración de proyectos de infraestructura de tipo  APPs! </a:t>
            </a:r>
          </a:p>
        </p:txBody>
      </p:sp>
      <p:pic>
        <p:nvPicPr>
          <p:cNvPr id="712708" name="Picture 4" descr="IDB logo COLOR ILLUS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228600"/>
            <a:ext cx="5857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1143000"/>
          </a:xfrm>
        </p:spPr>
        <p:txBody>
          <a:bodyPr/>
          <a:lstStyle/>
          <a:p>
            <a:r>
              <a:rPr lang="es-ES" sz="3600">
                <a:solidFill>
                  <a:srgbClr val="FFFF00"/>
                </a:solidFill>
              </a:rPr>
              <a:t>Establecimiento del </a:t>
            </a:r>
            <a:r>
              <a:rPr lang="es-ES" sz="3600" i="1">
                <a:solidFill>
                  <a:srgbClr val="FFFF00"/>
                </a:solidFill>
              </a:rPr>
              <a:t>InfraFund</a:t>
            </a:r>
          </a:p>
        </p:txBody>
      </p:sp>
      <p:sp>
        <p:nvSpPr>
          <p:cNvPr id="67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077200" cy="4114800"/>
          </a:xfrm>
        </p:spPr>
        <p:txBody>
          <a:bodyPr/>
          <a:lstStyle/>
          <a:p>
            <a:pPr algn="just"/>
            <a:r>
              <a:rPr lang="es-ES" sz="2800" b="0">
                <a:solidFill>
                  <a:srgbClr val="FFFF00"/>
                </a:solidFill>
              </a:rPr>
              <a:t>En 2006 el BID establece el InfraFund con US$20 millones para la preparación de inversiones publicas, privadas o APPs en infraestructura.</a:t>
            </a:r>
          </a:p>
          <a:p>
            <a:pPr algn="just">
              <a:buFont typeface="Wingdings" pitchFamily="2" charset="2"/>
              <a:buNone/>
            </a:pPr>
            <a:endParaRPr lang="es-ES" sz="2800" b="0">
              <a:solidFill>
                <a:srgbClr val="FFFF00"/>
              </a:solidFill>
            </a:endParaRPr>
          </a:p>
          <a:p>
            <a:pPr algn="just"/>
            <a:r>
              <a:rPr lang="es-ES" sz="2800" b="0">
                <a:solidFill>
                  <a:srgbClr val="FFFF00"/>
                </a:solidFill>
              </a:rPr>
              <a:t>En 2008 repone el Fondo con US$30 millones.</a:t>
            </a:r>
          </a:p>
          <a:p>
            <a:pPr algn="just"/>
            <a:endParaRPr lang="es-ES" sz="2800" b="0">
              <a:solidFill>
                <a:srgbClr val="FFFF00"/>
              </a:solidFill>
            </a:endParaRPr>
          </a:p>
          <a:p>
            <a:pPr algn="just"/>
            <a:r>
              <a:rPr lang="es-ES" sz="2800" b="0">
                <a:solidFill>
                  <a:srgbClr val="FFFF00"/>
                </a:solidFill>
              </a:rPr>
              <a:t>Propone consultorías de alto nivel. </a:t>
            </a:r>
          </a:p>
          <a:p>
            <a:pPr>
              <a:buFont typeface="Wingdings" pitchFamily="2" charset="2"/>
              <a:buNone/>
            </a:pPr>
            <a:endParaRPr lang="es-ES" sz="2800" b="0">
              <a:solidFill>
                <a:srgbClr val="FFFF00"/>
              </a:solidFill>
            </a:endParaRPr>
          </a:p>
        </p:txBody>
      </p:sp>
      <p:pic>
        <p:nvPicPr>
          <p:cNvPr id="679940" name="Picture 4" descr="IDB logo COLOR ILLUS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228600"/>
            <a:ext cx="5857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>
                <a:solidFill>
                  <a:srgbClr val="FFFF00"/>
                </a:solidFill>
              </a:rPr>
              <a:t>Actividades que apoya el </a:t>
            </a:r>
            <a:r>
              <a:rPr lang="es-ES" sz="3600" i="1">
                <a:solidFill>
                  <a:srgbClr val="FFFF00"/>
                </a:solidFill>
              </a:rPr>
              <a:t>InfraFund</a:t>
            </a:r>
          </a:p>
        </p:txBody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4196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</a:pPr>
            <a:r>
              <a:rPr lang="es-ES" sz="2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manera no-reembolsable,</a:t>
            </a:r>
          </a:p>
          <a:p>
            <a:pPr marL="990600" lvl="1" indent="-533400" algn="just">
              <a:lnSpc>
                <a:spcPct val="80000"/>
              </a:lnSpc>
              <a:buFontTx/>
              <a:buAutoNum type="alphaLcPeriod"/>
            </a:pPr>
            <a:r>
              <a:rPr lang="es-ES" sz="2400" b="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Actividades preparatorias para inversiones en infraestructura</a:t>
            </a:r>
            <a:r>
              <a:rPr lang="es-ES" sz="2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(fortalecimiento institucional, mejora del clima de inversiones, programación estratégica, generación de proyectos).</a:t>
            </a:r>
          </a:p>
          <a:p>
            <a:pPr marL="990600" lvl="1" indent="-533400" algn="just">
              <a:lnSpc>
                <a:spcPct val="90000"/>
              </a:lnSpc>
              <a:buFontTx/>
              <a:buNone/>
            </a:pPr>
            <a:r>
              <a:rPr lang="es-ES" sz="2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b. </a:t>
            </a:r>
            <a:r>
              <a:rPr lang="es-ES" sz="2400" b="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Preparación de programas específicos, planes y proyectos</a:t>
            </a:r>
            <a:r>
              <a:rPr lang="es-ES" sz="2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(estudio de factibilidad, diseño de proyectos, preparación de carpetas).</a:t>
            </a:r>
          </a:p>
          <a:p>
            <a:pPr marL="990600" lvl="1" indent="-533400" algn="just">
              <a:lnSpc>
                <a:spcPct val="90000"/>
              </a:lnSpc>
              <a:buFontTx/>
              <a:buNone/>
            </a:pPr>
            <a:endParaRPr lang="es-ES" sz="2400" b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>
              <a:lnSpc>
                <a:spcPct val="90000"/>
              </a:lnSpc>
            </a:pPr>
            <a:r>
              <a:rPr lang="es-ES" sz="2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manera contingente,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es-ES" sz="2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c.    Actividades mencionados bajo b., incluyendo la evaluación de</a:t>
            </a:r>
            <a:r>
              <a:rPr lang="es-ES" sz="2400" b="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proyectos y su riesgo político</a:t>
            </a:r>
            <a:r>
              <a:rPr lang="es-ES" sz="2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que no prevén un financiamiento por el BID.</a:t>
            </a:r>
          </a:p>
          <a:p>
            <a:pPr marL="990600" lvl="1" indent="-533400" algn="just">
              <a:lnSpc>
                <a:spcPct val="90000"/>
              </a:lnSpc>
              <a:buFontTx/>
              <a:buNone/>
            </a:pPr>
            <a:endParaRPr lang="es-ES" sz="2400" b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algn="just">
              <a:lnSpc>
                <a:spcPct val="90000"/>
              </a:lnSpc>
              <a:buFont typeface="Wingdings" pitchFamily="2" charset="2"/>
              <a:buNone/>
            </a:pPr>
            <a:endParaRPr lang="es-ES" sz="2000" b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675844" name="Picture 4" descr="IDB logo COLOR ILLUS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228600"/>
            <a:ext cx="5857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3276600" cy="1143000"/>
          </a:xfrm>
        </p:spPr>
        <p:txBody>
          <a:bodyPr/>
          <a:lstStyle/>
          <a:p>
            <a:r>
              <a:rPr lang="es-ES" sz="4000">
                <a:solidFill>
                  <a:srgbClr val="FFFF00"/>
                </a:solidFill>
              </a:rPr>
              <a:t>Resumen</a:t>
            </a:r>
            <a:r>
              <a:rPr lang="en-US" sz="400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4876800"/>
          </a:xfrm>
        </p:spPr>
        <p:txBody>
          <a:bodyPr/>
          <a:lstStyle/>
          <a:p>
            <a:pPr marL="533400" indent="-533400" algn="just">
              <a:lnSpc>
                <a:spcPct val="90000"/>
              </a:lnSpc>
            </a:pPr>
            <a:r>
              <a:rPr lang="es-ES" sz="24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Infrafund </a:t>
            </a:r>
            <a:r>
              <a:rPr lang="es-ES" sz="2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quiere contribuir</a:t>
            </a:r>
            <a:r>
              <a:rPr lang="es-ES" sz="24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2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la implementación de inversiones de manera acelerada en LAC;</a:t>
            </a:r>
          </a:p>
          <a:p>
            <a:pPr marL="533400" indent="-533400" algn="just">
              <a:lnSpc>
                <a:spcPct val="90000"/>
              </a:lnSpc>
            </a:pPr>
            <a:r>
              <a:rPr lang="es-ES" sz="24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InfraFund a</a:t>
            </a:r>
            <a:r>
              <a:rPr lang="es-ES" sz="2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poya la búsqueda de soluciones innovadoras  para infraestructura (entre otras: APPs) ;</a:t>
            </a:r>
          </a:p>
          <a:p>
            <a:pPr marL="533400" indent="-533400" algn="just">
              <a:lnSpc>
                <a:spcPct val="90000"/>
              </a:lnSpc>
            </a:pPr>
            <a:r>
              <a:rPr lang="es-ES" sz="24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InfraFund</a:t>
            </a:r>
            <a:r>
              <a:rPr lang="es-ES" sz="2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estimula la provisión de infraestructura en mercados fronterizos (entre otros: áreas rurales); </a:t>
            </a:r>
          </a:p>
          <a:p>
            <a:pPr marL="533400" indent="-533400" algn="just">
              <a:lnSpc>
                <a:spcPct val="90000"/>
              </a:lnSpc>
            </a:pPr>
            <a:r>
              <a:rPr lang="es-ES" sz="24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InfraFund</a:t>
            </a:r>
            <a:r>
              <a:rPr lang="es-ES" sz="2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considera soluciones apropiadas ajustándose a las circunstancias particulares del proyecto;</a:t>
            </a:r>
          </a:p>
          <a:p>
            <a:pPr marL="533400" indent="-533400" algn="just">
              <a:lnSpc>
                <a:spcPct val="90000"/>
              </a:lnSpc>
            </a:pPr>
            <a:r>
              <a:rPr lang="es-ES" sz="24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 BID mediante el Infrafund</a:t>
            </a:r>
            <a:r>
              <a:rPr lang="es-ES" sz="2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quiere fortalecer los nexos entre el sector público y el sector privado, para crear confianza que permita inversiones a largo plazo en infraestructura (calidad económica/técnica/ambiental, asumir riesgo parcial financiero, etc)  </a:t>
            </a:r>
          </a:p>
        </p:txBody>
      </p:sp>
      <p:pic>
        <p:nvPicPr>
          <p:cNvPr id="673796" name="Picture 4" descr="IDB logo COLOR ILLUS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228600"/>
            <a:ext cx="5857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391400" cy="1066800"/>
          </a:xfrm>
        </p:spPr>
        <p:txBody>
          <a:bodyPr/>
          <a:lstStyle/>
          <a:p>
            <a:r>
              <a:rPr lang="es-ES" sz="3600">
                <a:solidFill>
                  <a:srgbClr val="FFFF00"/>
                </a:solidFill>
              </a:rPr>
              <a:t>Porqué establecer un InfraFund?</a:t>
            </a:r>
            <a:r>
              <a:rPr lang="en-US" sz="360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267200"/>
          </a:xfrm>
        </p:spPr>
        <p:txBody>
          <a:bodyPr/>
          <a:lstStyle/>
          <a:p>
            <a:pPr algn="just"/>
            <a:r>
              <a:rPr lang="es-ES" sz="2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Las inversiones en infraestructura en LAC han disminuido desde 1998. El BID esta comprometido a balancear las inversiones con propios recursos y con la movilización de recursos de otras fuentes;</a:t>
            </a:r>
          </a:p>
          <a:p>
            <a:pPr algn="just">
              <a:lnSpc>
                <a:spcPct val="80000"/>
              </a:lnSpc>
            </a:pPr>
            <a:r>
              <a:rPr lang="es-ES" sz="2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 </a:t>
            </a:r>
            <a:r>
              <a:rPr lang="es-ES" sz="24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InfraFund</a:t>
            </a:r>
            <a:r>
              <a:rPr lang="es-ES" sz="2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provee un “estimulo” por rebajar el gasto de preinversión;</a:t>
            </a:r>
          </a:p>
          <a:p>
            <a:pPr algn="just">
              <a:lnSpc>
                <a:spcPct val="80000"/>
              </a:lnSpc>
            </a:pPr>
            <a:r>
              <a:rPr lang="es-ES" sz="2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Habrá que canalizar recursos para la preparación de proyectos  enfocados a áreas para las cuales sea más difícil; </a:t>
            </a:r>
          </a:p>
          <a:p>
            <a:pPr algn="just">
              <a:lnSpc>
                <a:spcPct val="80000"/>
              </a:lnSpc>
            </a:pPr>
            <a:r>
              <a:rPr lang="es-ES" sz="2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Mejorar el marco regulatorio, fortalecer instituciones del sector, y capacitar el sistema jurídico;  </a:t>
            </a:r>
          </a:p>
          <a:p>
            <a:pPr algn="just">
              <a:lnSpc>
                <a:spcPct val="80000"/>
              </a:lnSpc>
            </a:pPr>
            <a:r>
              <a:rPr lang="es-ES" sz="2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Mejorar la calidad y estructura de los proyectos públicos, privados o mixtos para promover la inversión.</a:t>
            </a:r>
          </a:p>
        </p:txBody>
      </p:sp>
      <p:pic>
        <p:nvPicPr>
          <p:cNvPr id="676868" name="Picture 4" descr="IDB logo COLOR ILLUS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228600"/>
            <a:ext cx="5857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>
                <a:solidFill>
                  <a:srgbClr val="FFFF00"/>
                </a:solidFill>
              </a:rPr>
              <a:t>Recursos para Preparación de Proyectos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800" b="0">
                <a:solidFill>
                  <a:srgbClr val="FFFF00"/>
                </a:solidFill>
              </a:rPr>
              <a:t>InfraFund:   US$30 millones</a:t>
            </a:r>
          </a:p>
          <a:p>
            <a:pPr>
              <a:lnSpc>
                <a:spcPct val="90000"/>
              </a:lnSpc>
            </a:pPr>
            <a:r>
              <a:rPr lang="es-ES" sz="2800" b="0">
                <a:solidFill>
                  <a:srgbClr val="FFFF00"/>
                </a:solidFill>
              </a:rPr>
              <a:t>Aquafund:   US$15 millones</a:t>
            </a:r>
          </a:p>
          <a:p>
            <a:pPr>
              <a:lnSpc>
                <a:spcPct val="90000"/>
              </a:lnSpc>
            </a:pPr>
            <a:r>
              <a:rPr lang="es-ES" sz="2800" b="0">
                <a:solidFill>
                  <a:srgbClr val="FFFF00"/>
                </a:solidFill>
              </a:rPr>
              <a:t>SECCI:        US$20 millones &amp; Fondo Multi-D</a:t>
            </a:r>
          </a:p>
          <a:p>
            <a:pPr>
              <a:lnSpc>
                <a:spcPct val="90000"/>
              </a:lnSpc>
            </a:pPr>
            <a:r>
              <a:rPr lang="es-ES" sz="2800" b="0">
                <a:solidFill>
                  <a:srgbClr val="FFFF00"/>
                </a:solidFill>
              </a:rPr>
              <a:t>Prevención  Desastres: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2800" b="0">
                <a:solidFill>
                  <a:srgbClr val="FFFF00"/>
                </a:solidFill>
              </a:rPr>
              <a:t>                        US$10 millones &amp; Fondo Multi-D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2800" b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28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Monto indicativo: 1% de la inversión total y hasta US$ 1 millón / proyecto </a:t>
            </a:r>
            <a:endParaRPr lang="es-ES" sz="2800" b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2000" b="0"/>
              <a:t>    </a:t>
            </a:r>
          </a:p>
        </p:txBody>
      </p:sp>
      <p:pic>
        <p:nvPicPr>
          <p:cNvPr id="663556" name="Picture 4" descr="IDB logo COLOR ILLUS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228600"/>
            <a:ext cx="5857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>
                <a:solidFill>
                  <a:srgbClr val="FFFF00"/>
                </a:solidFill>
              </a:rPr>
              <a:t>Algunos avances</a:t>
            </a:r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534400" cy="3687763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s-ES" sz="2800" b="0">
                <a:solidFill>
                  <a:srgbClr val="FFFF00"/>
                </a:solidFill>
              </a:rPr>
              <a:t>30 de agosto de 2008: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es-ES" sz="2800" b="0">
              <a:solidFill>
                <a:srgbClr val="FFFF0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s-ES" sz="2800">
                <a:solidFill>
                  <a:srgbClr val="FFFF00"/>
                </a:solidFill>
              </a:rPr>
              <a:t>   </a:t>
            </a:r>
            <a:r>
              <a:rPr lang="es-ES" sz="2800" b="0">
                <a:solidFill>
                  <a:srgbClr val="FFFF00"/>
                </a:solidFill>
              </a:rPr>
              <a:t>32 proyectos de CT aprobados por US$ 18 millones</a:t>
            </a:r>
          </a:p>
          <a:p>
            <a:pPr algn="just">
              <a:lnSpc>
                <a:spcPct val="80000"/>
              </a:lnSpc>
            </a:pPr>
            <a:r>
              <a:rPr lang="es-ES" sz="2800" b="0">
                <a:solidFill>
                  <a:srgbClr val="FFFF00"/>
                </a:solidFill>
              </a:rPr>
              <a:t>   12 CTs bajo preparación por  US$   9 millones</a:t>
            </a:r>
            <a:endParaRPr lang="es-ES" sz="2800">
              <a:solidFill>
                <a:srgbClr val="FFFF00"/>
              </a:solidFill>
            </a:endParaRPr>
          </a:p>
          <a:p>
            <a:pPr algn="just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s-ES" sz="2800" b="0">
              <a:solidFill>
                <a:srgbClr val="FFFF00"/>
              </a:solidFill>
            </a:endParaRPr>
          </a:p>
          <a:p>
            <a:pPr algn="just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s-ES" sz="2800" b="0">
                <a:solidFill>
                  <a:srgbClr val="FFFF00"/>
                </a:solidFill>
              </a:rPr>
              <a:t>Impacto sobre el Programa Operativo :</a:t>
            </a:r>
            <a:r>
              <a:rPr lang="es-ES" sz="2800">
                <a:solidFill>
                  <a:srgbClr val="FFFF00"/>
                </a:solidFill>
              </a:rPr>
              <a:t> 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s-ES" sz="2800">
              <a:solidFill>
                <a:srgbClr val="FFFF0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s-ES" sz="2800">
                <a:solidFill>
                  <a:srgbClr val="FFFF00"/>
                </a:solidFill>
              </a:rPr>
              <a:t>   </a:t>
            </a:r>
            <a:r>
              <a:rPr lang="es-ES" sz="2800" b="0">
                <a:solidFill>
                  <a:srgbClr val="FFFF00"/>
                </a:solidFill>
              </a:rPr>
              <a:t>8 préstamos bajo preparación  por  US$ 800 millones </a:t>
            </a:r>
          </a:p>
          <a:p>
            <a:pPr algn="just">
              <a:lnSpc>
                <a:spcPct val="80000"/>
              </a:lnSpc>
            </a:pPr>
            <a:r>
              <a:rPr lang="es-ES" sz="2800" b="0">
                <a:solidFill>
                  <a:srgbClr val="FFFF00"/>
                </a:solidFill>
              </a:rPr>
              <a:t>   7 préstamos aprobados            por  US$ 502 millones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2800" b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endParaRPr lang="es-ES" sz="2800"/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endParaRPr lang="en-US" sz="2800"/>
          </a:p>
        </p:txBody>
      </p:sp>
      <p:pic>
        <p:nvPicPr>
          <p:cNvPr id="664580" name="Picture 4" descr="IDB logo COLOR ILLUS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228600"/>
            <a:ext cx="5857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>
                <a:solidFill>
                  <a:srgbClr val="FFFF00"/>
                </a:solidFill>
              </a:rPr>
              <a:t>Programa de Préstamos:</a:t>
            </a:r>
            <a:r>
              <a:rPr lang="es-ES"/>
              <a:t> </a:t>
            </a:r>
          </a:p>
        </p:txBody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362200"/>
            <a:ext cx="8153400" cy="3352800"/>
          </a:xfrm>
        </p:spPr>
        <p:txBody>
          <a:bodyPr/>
          <a:lstStyle/>
          <a:p>
            <a:pPr>
              <a:lnSpc>
                <a:spcPct val="180000"/>
              </a:lnSpc>
            </a:pPr>
            <a:r>
              <a:rPr lang="es-ES" sz="2600" b="0">
                <a:solidFill>
                  <a:srgbClr val="FFFF00"/>
                </a:solidFill>
              </a:rPr>
              <a:t>Transporte:  	         16 operaciones por US$0,65mm.</a:t>
            </a:r>
          </a:p>
          <a:p>
            <a:pPr>
              <a:lnSpc>
                <a:spcPct val="180000"/>
              </a:lnSpc>
            </a:pPr>
            <a:r>
              <a:rPr lang="es-ES" sz="2600" b="0">
                <a:solidFill>
                  <a:srgbClr val="FFFF00"/>
                </a:solidFill>
              </a:rPr>
              <a:t>Energía:		         17 operaciones por US$0,9mm.</a:t>
            </a:r>
          </a:p>
          <a:p>
            <a:pPr>
              <a:lnSpc>
                <a:spcPct val="180000"/>
              </a:lnSpc>
            </a:pPr>
            <a:r>
              <a:rPr lang="es-ES" sz="2600" b="0">
                <a:solidFill>
                  <a:srgbClr val="FFFF00"/>
                </a:solidFill>
              </a:rPr>
              <a:t>Agua &amp; Saneamiento:   28 operaciones por US$2,1mm.</a:t>
            </a:r>
            <a:r>
              <a:rPr lang="es-ES" sz="2600">
                <a:solidFill>
                  <a:srgbClr val="FFFF00"/>
                </a:solidFill>
              </a:rPr>
              <a:t> 	</a:t>
            </a:r>
          </a:p>
        </p:txBody>
      </p:sp>
      <p:pic>
        <p:nvPicPr>
          <p:cNvPr id="665604" name="Picture 4" descr="IDB logo COLOR ILLUS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228600"/>
            <a:ext cx="5857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DFDFD"/>
      </a:lt1>
      <a:dk2>
        <a:srgbClr val="6666FF"/>
      </a:dk2>
      <a:lt2>
        <a:srgbClr val="FFFFFF"/>
      </a:lt2>
      <a:accent1>
        <a:srgbClr val="00CCFF"/>
      </a:accent1>
      <a:accent2>
        <a:srgbClr val="CCECFF"/>
      </a:accent2>
      <a:accent3>
        <a:srgbClr val="B8B8FF"/>
      </a:accent3>
      <a:accent4>
        <a:srgbClr val="D8D8D8"/>
      </a:accent4>
      <a:accent5>
        <a:srgbClr val="AAE2FF"/>
      </a:accent5>
      <a:accent6>
        <a:srgbClr val="B9D6E7"/>
      </a:accent6>
      <a:hlink>
        <a:srgbClr val="FF3300"/>
      </a:hlink>
      <a:folHlink>
        <a:srgbClr val="FF7C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8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8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26459</TotalTime>
  <Words>1036</Words>
  <Application>Microsoft Office PowerPoint</Application>
  <PresentationFormat>On-screen Show (4:3)</PresentationFormat>
  <Paragraphs>134</Paragraphs>
  <Slides>22</Slides>
  <Notes>22</Notes>
  <HiddenSlides>1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Times New Roman</vt:lpstr>
      <vt:lpstr>Wingdings</vt:lpstr>
      <vt:lpstr>Default Design</vt:lpstr>
      <vt:lpstr>Microsoft Office Excel Chart</vt:lpstr>
      <vt:lpstr>Identificar Proyectos,  Mejorar el Clima de Inversión, y  Preparar Proyectos de Infraestructura en LAC</vt:lpstr>
      <vt:lpstr>.. en el contexto de una crisis financiera internacional…….</vt:lpstr>
      <vt:lpstr>Establecimiento del InfraFund</vt:lpstr>
      <vt:lpstr>Actividades que apoya el InfraFund</vt:lpstr>
      <vt:lpstr>Resumen </vt:lpstr>
      <vt:lpstr>Porqué establecer un InfraFund? </vt:lpstr>
      <vt:lpstr>Recursos para Preparación de Proyectos</vt:lpstr>
      <vt:lpstr>Algunos avances</vt:lpstr>
      <vt:lpstr>Programa de Préstamos: </vt:lpstr>
      <vt:lpstr>Proyectos apoyados por InfraFund  </vt:lpstr>
      <vt:lpstr>APPs apoyados </vt:lpstr>
      <vt:lpstr>Demanda en Infraestructura en LAC</vt:lpstr>
      <vt:lpstr>APP-Basics (“Trivia”)</vt:lpstr>
      <vt:lpstr>….era una vez…</vt:lpstr>
      <vt:lpstr>APP-Basics (“Trivia”) </vt:lpstr>
      <vt:lpstr>….era una vez…</vt:lpstr>
      <vt:lpstr>APP-Basics (“Trivia”) </vt:lpstr>
      <vt:lpstr>….era una vez…</vt:lpstr>
      <vt:lpstr>APP-Basics (“Trivia”) y crisis financiera</vt:lpstr>
      <vt:lpstr>….era una vez…</vt:lpstr>
      <vt:lpstr>APP-Basics (“Trivia”) y crisis financiera</vt:lpstr>
      <vt:lpstr>Conclusion Final</vt:lpstr>
    </vt:vector>
  </TitlesOfParts>
  <Manager>Antonio Vives</Manager>
  <Company>IADB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Private Sector and the IDB</dc:title>
  <dc:subject/>
  <dc:creator>Antonio Vives</dc:creator>
  <cp:lastModifiedBy>anarod</cp:lastModifiedBy>
  <cp:revision>540</cp:revision>
  <cp:lastPrinted>2002-05-03T16:19:44Z</cp:lastPrinted>
  <dcterms:created xsi:type="dcterms:W3CDTF">1998-11-20T16:31:11Z</dcterms:created>
  <dcterms:modified xsi:type="dcterms:W3CDTF">2010-07-12T07:35:47Z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martinc@iadb.org</vt:lpwstr>
  </property>
  <property fmtid="{D5CDD505-2E9C-101B-9397-08002B2CF9AE}" pid="8" name="HomePage">
    <vt:lpwstr>sdsnet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I:\STRATEGY\Presentation</vt:lpwstr>
  </property>
</Properties>
</file>