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2" r:id="rId1"/>
  </p:sldMasterIdLst>
  <p:notesMasterIdLst>
    <p:notesMasterId r:id="rId32"/>
  </p:notesMasterIdLst>
  <p:handoutMasterIdLst>
    <p:handoutMasterId r:id="rId33"/>
  </p:handoutMasterIdLst>
  <p:sldIdLst>
    <p:sldId id="324" r:id="rId2"/>
    <p:sldId id="325" r:id="rId3"/>
    <p:sldId id="284" r:id="rId4"/>
    <p:sldId id="348" r:id="rId5"/>
    <p:sldId id="349" r:id="rId6"/>
    <p:sldId id="329" r:id="rId7"/>
    <p:sldId id="286" r:id="rId8"/>
    <p:sldId id="259" r:id="rId9"/>
    <p:sldId id="334" r:id="rId10"/>
    <p:sldId id="337" r:id="rId11"/>
    <p:sldId id="328" r:id="rId12"/>
    <p:sldId id="335" r:id="rId13"/>
    <p:sldId id="336" r:id="rId14"/>
    <p:sldId id="338" r:id="rId15"/>
    <p:sldId id="339" r:id="rId16"/>
    <p:sldId id="264" r:id="rId17"/>
    <p:sldId id="340" r:id="rId18"/>
    <p:sldId id="341" r:id="rId19"/>
    <p:sldId id="350" r:id="rId20"/>
    <p:sldId id="342" r:id="rId21"/>
    <p:sldId id="343" r:id="rId22"/>
    <p:sldId id="344" r:id="rId23"/>
    <p:sldId id="268" r:id="rId24"/>
    <p:sldId id="331" r:id="rId25"/>
    <p:sldId id="346" r:id="rId26"/>
    <p:sldId id="347" r:id="rId27"/>
    <p:sldId id="332" r:id="rId28"/>
    <p:sldId id="345" r:id="rId29"/>
    <p:sldId id="326" r:id="rId30"/>
    <p:sldId id="327" r:id="rId31"/>
  </p:sldIdLst>
  <p:sldSz cx="9144000" cy="6858000" type="screen4x3"/>
  <p:notesSz cx="6881813" cy="9296400"/>
  <p:embeddedFontLst>
    <p:embeddedFont>
      <p:font typeface="Verdana" pitchFamily="34" charset="0"/>
      <p:regular r:id="rId34"/>
      <p:bold r:id="rId35"/>
      <p:italic r:id="rId36"/>
      <p:boldItalic r:id="rId37"/>
    </p:embeddedFont>
  </p:embeddedFontLst>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300"/>
    <a:srgbClr val="FF9933"/>
    <a:srgbClr val="B66504"/>
    <a:srgbClr val="CA7004"/>
    <a:srgbClr val="FFFFFF"/>
    <a:srgbClr val="0B314D"/>
    <a:srgbClr val="000000"/>
    <a:srgbClr val="D86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12" autoAdjust="0"/>
    <p:restoredTop sz="94340" autoAdjust="0"/>
  </p:normalViewPr>
  <p:slideViewPr>
    <p:cSldViewPr>
      <p:cViewPr>
        <p:scale>
          <a:sx n="100" d="100"/>
          <a:sy n="100" d="100"/>
        </p:scale>
        <p:origin x="678" y="9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s-ES"/>
          </a:p>
        </p:txBody>
      </p:sp>
      <p:sp>
        <p:nvSpPr>
          <p:cNvPr id="179203"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s-ES"/>
          </a:p>
        </p:txBody>
      </p:sp>
      <p:sp>
        <p:nvSpPr>
          <p:cNvPr id="179204"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s-ES"/>
          </a:p>
        </p:txBody>
      </p:sp>
      <p:sp>
        <p:nvSpPr>
          <p:cNvPr id="179205"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17037E0A-4EF0-4E99-AD1D-C25279CE31FD}"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s-ES"/>
          </a:p>
        </p:txBody>
      </p:sp>
      <p:sp>
        <p:nvSpPr>
          <p:cNvPr id="2765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s-ES"/>
          </a:p>
        </p:txBody>
      </p:sp>
      <p:sp>
        <p:nvSpPr>
          <p:cNvPr id="27652"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765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s-ES"/>
          </a:p>
        </p:txBody>
      </p:sp>
      <p:sp>
        <p:nvSpPr>
          <p:cNvPr id="2765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8E0B1731-C644-4A93-88F9-40EA81799EBE}"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650" name="Group 2"/>
          <p:cNvGrpSpPr>
            <a:grpSpLocks/>
          </p:cNvGrpSpPr>
          <p:nvPr/>
        </p:nvGrpSpPr>
        <p:grpSpPr bwMode="auto">
          <a:xfrm>
            <a:off x="0" y="0"/>
            <a:ext cx="8763000" cy="5943600"/>
            <a:chOff x="0" y="0"/>
            <a:chExt cx="5520" cy="3744"/>
          </a:xfrm>
        </p:grpSpPr>
        <p:sp>
          <p:nvSpPr>
            <p:cNvPr id="155651"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s-MX" sz="2400">
                <a:latin typeface="Times New Roman" pitchFamily="18" charset="0"/>
              </a:endParaRPr>
            </a:p>
          </p:txBody>
        </p:sp>
        <p:grpSp>
          <p:nvGrpSpPr>
            <p:cNvPr id="155652" name="Group 4"/>
            <p:cNvGrpSpPr>
              <a:grpSpLocks/>
            </p:cNvGrpSpPr>
            <p:nvPr userDrawn="1"/>
          </p:nvGrpSpPr>
          <p:grpSpPr bwMode="auto">
            <a:xfrm>
              <a:off x="0" y="2208"/>
              <a:ext cx="5520" cy="1536"/>
              <a:chOff x="0" y="2208"/>
              <a:chExt cx="5520" cy="1536"/>
            </a:xfrm>
          </p:grpSpPr>
          <p:sp>
            <p:nvSpPr>
              <p:cNvPr id="155653"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s-MX" sz="2400">
                  <a:latin typeface="Times New Roman" pitchFamily="18" charset="0"/>
                </a:endParaRPr>
              </a:p>
            </p:txBody>
          </p:sp>
          <p:sp>
            <p:nvSpPr>
              <p:cNvPr id="155654"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s-MX" sz="2400">
                  <a:latin typeface="Times New Roman" pitchFamily="18" charset="0"/>
                </a:endParaRPr>
              </a:p>
            </p:txBody>
          </p:sp>
          <p:sp>
            <p:nvSpPr>
              <p:cNvPr id="155655"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155656" name="Group 8"/>
            <p:cNvGrpSpPr>
              <a:grpSpLocks/>
            </p:cNvGrpSpPr>
            <p:nvPr userDrawn="1"/>
          </p:nvGrpSpPr>
          <p:grpSpPr bwMode="auto">
            <a:xfrm>
              <a:off x="400" y="336"/>
              <a:ext cx="5088" cy="192"/>
              <a:chOff x="400" y="336"/>
              <a:chExt cx="5088" cy="192"/>
            </a:xfrm>
          </p:grpSpPr>
          <p:sp>
            <p:nvSpPr>
              <p:cNvPr id="155657"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s-MX" sz="2400">
                  <a:latin typeface="Times New Roman" pitchFamily="18" charset="0"/>
                </a:endParaRPr>
              </a:p>
            </p:txBody>
          </p:sp>
          <p:sp>
            <p:nvSpPr>
              <p:cNvPr id="155658"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155659" name="Rectangle 11"/>
          <p:cNvSpPr>
            <a:spLocks noGrp="1" noChangeArrowheads="1"/>
          </p:cNvSpPr>
          <p:nvPr>
            <p:ph type="ctrTitle"/>
          </p:nvPr>
        </p:nvSpPr>
        <p:spPr>
          <a:xfrm>
            <a:off x="2057400" y="1143000"/>
            <a:ext cx="6629400" cy="2209800"/>
          </a:xfrm>
        </p:spPr>
        <p:txBody>
          <a:bodyPr/>
          <a:lstStyle>
            <a:lvl1pPr>
              <a:defRPr sz="4800"/>
            </a:lvl1pPr>
          </a:lstStyle>
          <a:p>
            <a:r>
              <a:rPr lang="es-ES"/>
              <a:t>Haga clic para cambiar el estilo de título	</a:t>
            </a:r>
          </a:p>
        </p:txBody>
      </p:sp>
      <p:sp>
        <p:nvSpPr>
          <p:cNvPr id="15566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155661" name="Rectangle 13"/>
          <p:cNvSpPr>
            <a:spLocks noGrp="1" noChangeArrowheads="1"/>
          </p:cNvSpPr>
          <p:nvPr>
            <p:ph type="dt" sz="half" idx="2"/>
          </p:nvPr>
        </p:nvSpPr>
        <p:spPr bwMode="auto">
          <a:xfrm>
            <a:off x="912813" y="6251575"/>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155662" name="Rectangle 14"/>
          <p:cNvSpPr>
            <a:spLocks noGrp="1" noChangeArrowheads="1"/>
          </p:cNvSpPr>
          <p:nvPr>
            <p:ph type="ftr" sz="quarter" idx="3"/>
          </p:nvPr>
        </p:nvSpPr>
        <p:spPr bwMode="auto">
          <a:xfrm>
            <a:off x="3354388"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155663" name="Rectangle 15"/>
          <p:cNvSpPr>
            <a:spLocks noGrp="1" noChangeArrowheads="1"/>
          </p:cNvSpPr>
          <p:nvPr>
            <p:ph type="sldNum" sz="quarter" idx="4"/>
          </p:nvPr>
        </p:nvSpPr>
        <p:spPr bwMode="auto">
          <a:xfrm>
            <a:off x="6781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58420A6B-2FD7-4D8A-B592-563D9F4C32B6}"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85775"/>
            <a:ext cx="1943100" cy="6256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85775"/>
            <a:ext cx="5676900" cy="6256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85775"/>
            <a:ext cx="7772400" cy="625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11388"/>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211388"/>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638" name="Picture 14"/>
          <p:cNvPicPr>
            <a:picLocks noChangeAspect="1" noChangeArrowheads="1"/>
          </p:cNvPicPr>
          <p:nvPr/>
        </p:nvPicPr>
        <p:blipFill>
          <a:blip r:embed="rId14" cstate="print"/>
          <a:srcRect/>
          <a:stretch>
            <a:fillRect/>
          </a:stretch>
        </p:blipFill>
        <p:spPr bwMode="auto">
          <a:xfrm>
            <a:off x="0" y="0"/>
            <a:ext cx="9144000" cy="6859588"/>
          </a:xfrm>
          <a:prstGeom prst="rect">
            <a:avLst/>
          </a:prstGeom>
          <a:noFill/>
        </p:spPr>
      </p:pic>
      <p:sp>
        <p:nvSpPr>
          <p:cNvPr id="154631" name="Rectangle 7"/>
          <p:cNvSpPr>
            <a:spLocks noGrp="1" noChangeArrowheads="1"/>
          </p:cNvSpPr>
          <p:nvPr>
            <p:ph type="title"/>
          </p:nvPr>
        </p:nvSpPr>
        <p:spPr bwMode="auto">
          <a:xfrm>
            <a:off x="914400" y="4857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54632" name="Rectangle 8"/>
          <p:cNvSpPr>
            <a:spLocks noGrp="1" noChangeArrowheads="1"/>
          </p:cNvSpPr>
          <p:nvPr>
            <p:ph type="body" idx="1"/>
          </p:nvPr>
        </p:nvSpPr>
        <p:spPr bwMode="auto">
          <a:xfrm>
            <a:off x="914400" y="2211388"/>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r" rtl="0" fontAlgn="base">
        <a:spcBef>
          <a:spcPct val="0"/>
        </a:spcBef>
        <a:spcAft>
          <a:spcPct val="0"/>
        </a:spcAft>
        <a:defRPr sz="4200">
          <a:solidFill>
            <a:schemeClr val="tx2"/>
          </a:solidFill>
          <a:latin typeface="+mj-lt"/>
          <a:ea typeface="+mj-ea"/>
          <a:cs typeface="+mj-cs"/>
        </a:defRPr>
      </a:lvl1pPr>
      <a:lvl2pPr algn="r" rtl="0" fontAlgn="base">
        <a:spcBef>
          <a:spcPct val="0"/>
        </a:spcBef>
        <a:spcAft>
          <a:spcPct val="0"/>
        </a:spcAft>
        <a:defRPr sz="4200">
          <a:solidFill>
            <a:schemeClr val="tx2"/>
          </a:solidFill>
          <a:latin typeface="Frankfurter Medium" charset="0"/>
        </a:defRPr>
      </a:lvl2pPr>
      <a:lvl3pPr algn="r" rtl="0" fontAlgn="base">
        <a:spcBef>
          <a:spcPct val="0"/>
        </a:spcBef>
        <a:spcAft>
          <a:spcPct val="0"/>
        </a:spcAft>
        <a:defRPr sz="4200">
          <a:solidFill>
            <a:schemeClr val="tx2"/>
          </a:solidFill>
          <a:latin typeface="Frankfurter Medium" charset="0"/>
        </a:defRPr>
      </a:lvl3pPr>
      <a:lvl4pPr algn="r" rtl="0" fontAlgn="base">
        <a:spcBef>
          <a:spcPct val="0"/>
        </a:spcBef>
        <a:spcAft>
          <a:spcPct val="0"/>
        </a:spcAft>
        <a:defRPr sz="4200">
          <a:solidFill>
            <a:schemeClr val="tx2"/>
          </a:solidFill>
          <a:latin typeface="Frankfurter Medium" charset="0"/>
        </a:defRPr>
      </a:lvl4pPr>
      <a:lvl5pPr algn="r" rtl="0" fontAlgn="base">
        <a:spcBef>
          <a:spcPct val="0"/>
        </a:spcBef>
        <a:spcAft>
          <a:spcPct val="0"/>
        </a:spcAft>
        <a:defRPr sz="4200">
          <a:solidFill>
            <a:schemeClr val="tx2"/>
          </a:solidFill>
          <a:latin typeface="Frankfurter Medium" charset="0"/>
        </a:defRPr>
      </a:lvl5pPr>
      <a:lvl6pPr marL="457200" algn="r" rtl="0" fontAlgn="base">
        <a:spcBef>
          <a:spcPct val="0"/>
        </a:spcBef>
        <a:spcAft>
          <a:spcPct val="0"/>
        </a:spcAft>
        <a:defRPr sz="4200">
          <a:solidFill>
            <a:schemeClr val="tx2"/>
          </a:solidFill>
          <a:latin typeface="Frankfurter Medium" charset="0"/>
        </a:defRPr>
      </a:lvl6pPr>
      <a:lvl7pPr marL="914400" algn="r" rtl="0" fontAlgn="base">
        <a:spcBef>
          <a:spcPct val="0"/>
        </a:spcBef>
        <a:spcAft>
          <a:spcPct val="0"/>
        </a:spcAft>
        <a:defRPr sz="4200">
          <a:solidFill>
            <a:schemeClr val="tx2"/>
          </a:solidFill>
          <a:latin typeface="Frankfurter Medium" charset="0"/>
        </a:defRPr>
      </a:lvl7pPr>
      <a:lvl8pPr marL="1371600" algn="r" rtl="0" fontAlgn="base">
        <a:spcBef>
          <a:spcPct val="0"/>
        </a:spcBef>
        <a:spcAft>
          <a:spcPct val="0"/>
        </a:spcAft>
        <a:defRPr sz="4200">
          <a:solidFill>
            <a:schemeClr val="tx2"/>
          </a:solidFill>
          <a:latin typeface="Frankfurter Medium" charset="0"/>
        </a:defRPr>
      </a:lvl8pPr>
      <a:lvl9pPr marL="1828800" algn="r" rtl="0" fontAlgn="base">
        <a:spcBef>
          <a:spcPct val="0"/>
        </a:spcBef>
        <a:spcAft>
          <a:spcPct val="0"/>
        </a:spcAft>
        <a:defRPr sz="4200">
          <a:solidFill>
            <a:schemeClr val="tx2"/>
          </a:solidFill>
          <a:latin typeface="Frankfurter Medium"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22225" y="0"/>
            <a:ext cx="9097963" cy="6859588"/>
          </a:xfrm>
          <a:prstGeom prst="rect">
            <a:avLst/>
          </a:prstGeom>
          <a:noFill/>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201735" name="Rectangle 7"/>
          <p:cNvSpPr>
            <a:spLocks noChangeArrowheads="1"/>
          </p:cNvSpPr>
          <p:nvPr/>
        </p:nvSpPr>
        <p:spPr bwMode="auto">
          <a:xfrm>
            <a:off x="0" y="0"/>
            <a:ext cx="9144000" cy="6858000"/>
          </a:xfrm>
          <a:prstGeom prst="rect">
            <a:avLst/>
          </a:prstGeom>
          <a:solidFill>
            <a:srgbClr val="FFFFFF"/>
          </a:solidFill>
          <a:ln w="9525">
            <a:noFill/>
            <a:miter lim="800000"/>
            <a:headEnd/>
            <a:tailEnd/>
          </a:ln>
          <a:effectLst/>
        </p:spPr>
        <p:txBody>
          <a:bodyPr wrap="none" anchor="ctr"/>
          <a:lstStyle/>
          <a:p>
            <a:endParaRPr lang="en-US"/>
          </a:p>
        </p:txBody>
      </p:sp>
      <p:pic>
        <p:nvPicPr>
          <p:cNvPr id="201734" name="Picture 6" descr="IMG 0018"/>
          <p:cNvPicPr>
            <a:picLocks noGrp="1" noChangeAspect="1" noChangeArrowheads="1"/>
          </p:cNvPicPr>
          <p:nvPr>
            <p:ph/>
          </p:nvPr>
        </p:nvPicPr>
        <p:blipFill>
          <a:blip r:embed="rId3" cstate="print"/>
          <a:srcRect/>
          <a:stretch>
            <a:fillRect/>
          </a:stretch>
        </p:blipFill>
        <p:spPr>
          <a:xfrm>
            <a:off x="-36513" y="839788"/>
            <a:ext cx="7772401" cy="5181600"/>
          </a:xfrm>
        </p:spPr>
      </p:pic>
      <p:sp>
        <p:nvSpPr>
          <p:cNvPr id="201731" name="Text Box 3"/>
          <p:cNvSpPr txBox="1">
            <a:spLocks noChangeArrowheads="1"/>
          </p:cNvSpPr>
          <p:nvPr/>
        </p:nvSpPr>
        <p:spPr bwMode="auto">
          <a:xfrm>
            <a:off x="5795963" y="-26988"/>
            <a:ext cx="3348037" cy="6972301"/>
          </a:xfrm>
          <a:prstGeom prst="rect">
            <a:avLst/>
          </a:prstGeom>
          <a:solidFill>
            <a:srgbClr val="C66300"/>
          </a:solidFill>
          <a:ln w="9525">
            <a:noFill/>
            <a:miter lim="800000"/>
            <a:headEnd/>
            <a:tailEnd/>
          </a:ln>
          <a:effectLst/>
        </p:spPr>
        <p:txBody>
          <a:bodyPr>
            <a:spAutoFit/>
          </a:bodyPr>
          <a:lstStyle/>
          <a:p>
            <a:pPr defTabSz="663575" eaLnBrk="0" hangingPunct="0">
              <a:spcBef>
                <a:spcPct val="50000"/>
              </a:spcBef>
              <a:tabLst>
                <a:tab pos="3141663" algn="l"/>
                <a:tab pos="3760788" algn="l"/>
              </a:tabLst>
            </a:pPr>
            <a:endParaRPr lang="en-US" sz="4100" b="1">
              <a:solidFill>
                <a:srgbClr val="FFFFFF"/>
              </a:solidFill>
              <a:latin typeface="Frankfurter Medium" charset="0"/>
            </a:endParaRPr>
          </a:p>
          <a:p>
            <a:pPr defTabSz="663575" eaLnBrk="0" hangingPunct="0">
              <a:spcBef>
                <a:spcPct val="50000"/>
              </a:spcBef>
              <a:tabLst>
                <a:tab pos="3141663" algn="l"/>
                <a:tab pos="3760788" algn="l"/>
              </a:tabLst>
            </a:pPr>
            <a:endParaRPr lang="en-US" sz="4100" b="1">
              <a:solidFill>
                <a:srgbClr val="FFFFFF"/>
              </a:solidFill>
              <a:latin typeface="Frankfurter Medium" charset="0"/>
            </a:endParaRPr>
          </a:p>
          <a:p>
            <a:pPr defTabSz="663575" eaLnBrk="0" hangingPunct="0">
              <a:spcBef>
                <a:spcPct val="50000"/>
              </a:spcBef>
              <a:tabLst>
                <a:tab pos="3141663" algn="l"/>
                <a:tab pos="3760788" algn="l"/>
              </a:tabLst>
            </a:pPr>
            <a:endParaRPr lang="en-US" sz="4100" b="1">
              <a:solidFill>
                <a:srgbClr val="FFFFFF"/>
              </a:solidFill>
              <a:latin typeface="Frankfurter Medium" charset="0"/>
            </a:endParaRPr>
          </a:p>
          <a:p>
            <a:pPr algn="ctr" defTabSz="663575" eaLnBrk="0" hangingPunct="0">
              <a:spcBef>
                <a:spcPct val="50000"/>
              </a:spcBef>
              <a:tabLst>
                <a:tab pos="3141663" algn="l"/>
                <a:tab pos="3760788" algn="l"/>
              </a:tabLst>
            </a:pPr>
            <a:r>
              <a:rPr lang="en-US" sz="4100" b="1">
                <a:solidFill>
                  <a:srgbClr val="FFFFFF"/>
                </a:solidFill>
                <a:latin typeface="Frankfurter Medium" charset="0"/>
              </a:rPr>
              <a:t>Rendimiento  escolar…</a:t>
            </a:r>
          </a:p>
          <a:p>
            <a:pPr algn="r" defTabSz="663575" eaLnBrk="0" hangingPunct="0">
              <a:spcBef>
                <a:spcPct val="50000"/>
              </a:spcBef>
              <a:tabLst>
                <a:tab pos="3141663" algn="l"/>
                <a:tab pos="3760788" algn="l"/>
              </a:tabLst>
            </a:pPr>
            <a:endParaRPr lang="en-US" sz="4100" b="1">
              <a:solidFill>
                <a:srgbClr val="FFFFFF"/>
              </a:solidFill>
              <a:latin typeface="Frankfurter Medium" charset="0"/>
            </a:endParaRPr>
          </a:p>
          <a:p>
            <a:pPr defTabSz="663575" eaLnBrk="0" hangingPunct="0">
              <a:spcBef>
                <a:spcPct val="50000"/>
              </a:spcBef>
              <a:tabLst>
                <a:tab pos="3141663" algn="l"/>
                <a:tab pos="3760788" algn="l"/>
              </a:tabLst>
            </a:pPr>
            <a:endParaRPr lang="en-US" sz="4100" b="1">
              <a:solidFill>
                <a:srgbClr val="FFFFFF"/>
              </a:solidFill>
              <a:latin typeface="Frankfurter Medium" charset="0"/>
            </a:endParaRPr>
          </a:p>
          <a:p>
            <a:pPr defTabSz="663575" eaLnBrk="0" hangingPunct="0">
              <a:spcBef>
                <a:spcPct val="50000"/>
              </a:spcBef>
              <a:tabLst>
                <a:tab pos="3141663" algn="l"/>
                <a:tab pos="3760788" algn="l"/>
              </a:tabLst>
            </a:pPr>
            <a:endParaRPr lang="en-US" sz="4100" b="1">
              <a:solidFill>
                <a:srgbClr val="FFFFFF"/>
              </a:solidFill>
              <a:latin typeface="Frankfurter Medium" charset="0"/>
            </a:endParaRP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86371"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Centro Nacional de Pruebas (CENPRE)</a:t>
            </a:r>
            <a:endParaRPr lang="es-ES" sz="3200" b="1">
              <a:solidFill>
                <a:srgbClr val="FFFFFF"/>
              </a:solidFill>
              <a:latin typeface="Frankfurter Medium" charset="0"/>
            </a:endParaRPr>
          </a:p>
        </p:txBody>
      </p:sp>
      <p:sp>
        <p:nvSpPr>
          <p:cNvPr id="186372" name="Rectangle 4"/>
          <p:cNvSpPr>
            <a:spLocks noChangeArrowheads="1"/>
          </p:cNvSpPr>
          <p:nvPr/>
        </p:nvSpPr>
        <p:spPr bwMode="auto">
          <a:xfrm>
            <a:off x="762000" y="1773238"/>
            <a:ext cx="7620000" cy="3108325"/>
          </a:xfrm>
          <a:prstGeom prst="rect">
            <a:avLst/>
          </a:prstGeom>
          <a:noFill/>
          <a:ln w="9525">
            <a:noFill/>
            <a:miter lim="800000"/>
            <a:headEnd/>
            <a:tailEnd/>
          </a:ln>
          <a:effectLst/>
        </p:spPr>
        <p:txBody>
          <a:bodyPr/>
          <a:lstStyle/>
          <a:p>
            <a:pPr marL="342900" indent="-342900">
              <a:lnSpc>
                <a:spcPct val="80000"/>
              </a:lnSpc>
            </a:pPr>
            <a:endParaRPr lang="es-MX" sz="2300" b="1">
              <a:solidFill>
                <a:srgbClr val="0B314D"/>
              </a:solidFill>
            </a:endParaRPr>
          </a:p>
          <a:p>
            <a:pPr marL="342900" indent="-342900">
              <a:lnSpc>
                <a:spcPct val="80000"/>
              </a:lnSpc>
            </a:pPr>
            <a:r>
              <a:rPr lang="es-MX" sz="2100" b="1" u="sng">
                <a:solidFill>
                  <a:srgbClr val="C66300"/>
                </a:solidFill>
              </a:rPr>
              <a:t>(1992 - 1996):</a:t>
            </a:r>
            <a:endParaRPr lang="es-MX" sz="2100" u="sng">
              <a:solidFill>
                <a:srgbClr val="C66300"/>
              </a:solidFill>
            </a:endParaRPr>
          </a:p>
          <a:p>
            <a:pPr marL="342900" indent="-342900">
              <a:lnSpc>
                <a:spcPct val="90000"/>
              </a:lnSpc>
              <a:spcBef>
                <a:spcPct val="20000"/>
              </a:spcBef>
              <a:buClr>
                <a:srgbClr val="0B314D"/>
              </a:buClr>
              <a:buSzPct val="75000"/>
              <a:buFont typeface="Wingdings" pitchFamily="2" charset="2"/>
              <a:buNone/>
            </a:pPr>
            <a:endParaRPr lang="es-GT" sz="2100" u="sng">
              <a:solidFill>
                <a:srgbClr val="C66300"/>
              </a:solidFill>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Evaluaciones en lectura y matemática a estudiantes de tercero primaria.</a:t>
            </a: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Muestras que incluían escuelas pertenecientes a programas relacionados con estrategias de calidad educativa.</a:t>
            </a: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El manejo de la información no ha sido incorporado de manera sistemática en la planificación.</a:t>
            </a:r>
          </a:p>
          <a:p>
            <a:pPr marL="342900" indent="-342900">
              <a:lnSpc>
                <a:spcPct val="90000"/>
              </a:lnSpc>
              <a:spcBef>
                <a:spcPct val="20000"/>
              </a:spcBef>
              <a:buClr>
                <a:srgbClr val="C66300"/>
              </a:buClr>
              <a:buSzPct val="75000"/>
              <a:buFont typeface="Wingdings" pitchFamily="2" charset="2"/>
              <a:buNone/>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a:t>
            </a:r>
            <a:r>
              <a:rPr lang="es-GT" sz="2100" i="1">
                <a:solidFill>
                  <a:srgbClr val="0B314D"/>
                </a:solidFill>
                <a:cs typeface="Arial" pitchFamily="34" charset="0"/>
              </a:rPr>
              <a:t>Uso:</a:t>
            </a:r>
          </a:p>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La información era utilizada para obtener indicadores a nivel nacional, que con frecuencia, no permitían elaborar conclusiones a niveles administrativos menores que el nacional. </a:t>
            </a:r>
          </a:p>
        </p:txBody>
      </p:sp>
    </p:spTree>
  </p:cSld>
  <p:clrMapOvr>
    <a:masterClrMapping/>
  </p:clrMapOvr>
  <p:transition>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99683"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r"/>
            <a:r>
              <a:rPr lang="es-GT" sz="3200" b="1">
                <a:solidFill>
                  <a:srgbClr val="FFFFFF"/>
                </a:solidFill>
                <a:latin typeface="Frankfurter Medium" charset="0"/>
              </a:rPr>
              <a:t>Programa Nacional de </a:t>
            </a:r>
          </a:p>
          <a:p>
            <a:pPr algn="r"/>
            <a:r>
              <a:rPr lang="es-GT" sz="3200" b="1">
                <a:solidFill>
                  <a:srgbClr val="FFFFFF"/>
                </a:solidFill>
                <a:latin typeface="Frankfurter Medium" charset="0"/>
              </a:rPr>
              <a:t>Rendimiento Escolar (PRONERE)</a:t>
            </a:r>
            <a:endParaRPr lang="es-ES" sz="3200" b="1">
              <a:solidFill>
                <a:srgbClr val="FFFFFF"/>
              </a:solidFill>
              <a:latin typeface="Frankfurter Medium" charset="0"/>
            </a:endParaRPr>
          </a:p>
        </p:txBody>
      </p:sp>
      <p:sp>
        <p:nvSpPr>
          <p:cNvPr id="199684" name="Rectangle 4"/>
          <p:cNvSpPr>
            <a:spLocks noChangeArrowheads="1"/>
          </p:cNvSpPr>
          <p:nvPr/>
        </p:nvSpPr>
        <p:spPr bwMode="auto">
          <a:xfrm>
            <a:off x="762000" y="2133600"/>
            <a:ext cx="7620000" cy="3108325"/>
          </a:xfrm>
          <a:prstGeom prst="rect">
            <a:avLst/>
          </a:prstGeom>
          <a:noFill/>
          <a:ln w="9525">
            <a:noFill/>
            <a:miter lim="800000"/>
            <a:headEnd/>
            <a:tailEnd/>
          </a:ln>
          <a:effectLst/>
        </p:spPr>
        <p:txBody>
          <a:bodyPr/>
          <a:lstStyle/>
          <a:p>
            <a:pPr marL="342900" indent="-342900">
              <a:lnSpc>
                <a:spcPct val="80000"/>
              </a:lnSpc>
            </a:pPr>
            <a:r>
              <a:rPr lang="es-MX" sz="2100" b="1" u="sng">
                <a:solidFill>
                  <a:srgbClr val="C66300"/>
                </a:solidFill>
              </a:rPr>
              <a:t>(1997 - 2000):</a:t>
            </a:r>
          </a:p>
          <a:p>
            <a:pPr marL="342900" indent="-342900">
              <a:lnSpc>
                <a:spcPct val="80000"/>
              </a:lnSpc>
            </a:pPr>
            <a:endParaRPr lang="es-MX" sz="2100" b="1">
              <a:solidFill>
                <a:srgbClr val="C66300"/>
              </a:solidFill>
            </a:endParaRPr>
          </a:p>
          <a:p>
            <a:pPr marL="342900" indent="-342900">
              <a:lnSpc>
                <a:spcPct val="80000"/>
              </a:lnSpc>
            </a:pPr>
            <a:r>
              <a:rPr lang="es-MX" sz="2100" b="1">
                <a:solidFill>
                  <a:srgbClr val="0B314D"/>
                </a:solidFill>
              </a:rPr>
              <a:t>Traslado de CENPRE a PRONERE</a:t>
            </a:r>
            <a:endParaRPr lang="es-MX" sz="2100">
              <a:solidFill>
                <a:srgbClr val="0B314D"/>
              </a:solidFill>
            </a:endParaRPr>
          </a:p>
          <a:p>
            <a:pPr marL="342900" indent="-342900">
              <a:lnSpc>
                <a:spcPct val="90000"/>
              </a:lnSpc>
              <a:spcBef>
                <a:spcPct val="20000"/>
              </a:spcBef>
              <a:buClr>
                <a:srgbClr val="0B314D"/>
              </a:buClr>
              <a:buSzPct val="75000"/>
              <a:buFont typeface="Wingdings" pitchFamily="2" charset="2"/>
              <a:buNone/>
            </a:pPr>
            <a:endParaRPr lang="es-GT" sz="2100">
              <a:solidFill>
                <a:srgbClr val="C66300"/>
              </a:solidFill>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Las evaluaciones se iniciaron en 1997 con una medición de pilotaje y en los años posteriores se evaluaron muestras representativas de niños y niñas del tercero y sexto grados de primaria, de las áreas rural y urbana.  </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Se realizaron evaluaciones de rendimiento en lectura y matemática en los idiomas K´iche´, Kapchikel, Q´epchi´y Mam.</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Evaluaciones de estudiantes del nivel secundario (básico y diversificado).</a:t>
            </a:r>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0707"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PRONERE</a:t>
            </a:r>
            <a:endParaRPr lang="es-ES" sz="3200" b="1">
              <a:solidFill>
                <a:srgbClr val="FFFFFF"/>
              </a:solidFill>
              <a:latin typeface="Frankfurter Medium" charset="0"/>
            </a:endParaRPr>
          </a:p>
        </p:txBody>
      </p:sp>
      <p:sp>
        <p:nvSpPr>
          <p:cNvPr id="200708" name="Rectangle 4"/>
          <p:cNvSpPr>
            <a:spLocks noChangeArrowheads="1"/>
          </p:cNvSpPr>
          <p:nvPr/>
        </p:nvSpPr>
        <p:spPr bwMode="auto">
          <a:xfrm>
            <a:off x="762000" y="2133600"/>
            <a:ext cx="7620000" cy="3108325"/>
          </a:xfrm>
          <a:prstGeom prst="rect">
            <a:avLst/>
          </a:prstGeom>
          <a:noFill/>
          <a:ln w="9525">
            <a:noFill/>
            <a:miter lim="800000"/>
            <a:headEnd/>
            <a:tailEnd/>
          </a:ln>
          <a:effectLst/>
        </p:spPr>
        <p:txBody>
          <a:bodyPr/>
          <a:lstStyle/>
          <a:p>
            <a:pPr marL="342900" indent="-342900">
              <a:lnSpc>
                <a:spcPct val="80000"/>
              </a:lnSpc>
            </a:pPr>
            <a:endParaRPr lang="es-MX" sz="2300" b="1">
              <a:solidFill>
                <a:srgbClr val="0B314D"/>
              </a:solidFill>
            </a:endParaRPr>
          </a:p>
          <a:p>
            <a:pPr marL="342900" indent="-342900">
              <a:lnSpc>
                <a:spcPct val="80000"/>
              </a:lnSpc>
            </a:pPr>
            <a:r>
              <a:rPr lang="es-MX" sz="2100" i="1">
                <a:solidFill>
                  <a:srgbClr val="0B314D"/>
                </a:solidFill>
              </a:rPr>
              <a:t>Uso:</a:t>
            </a:r>
          </a:p>
          <a:p>
            <a:pPr marL="342900" indent="-342900">
              <a:lnSpc>
                <a:spcPct val="90000"/>
              </a:lnSpc>
              <a:spcBef>
                <a:spcPct val="20000"/>
              </a:spcBef>
              <a:buClr>
                <a:srgbClr val="0B314D"/>
              </a:buClr>
              <a:buSzPct val="75000"/>
              <a:buFont typeface="Wingdings" pitchFamily="2" charset="2"/>
              <a:buNone/>
            </a:pPr>
            <a:endParaRPr lang="es-GT" sz="2100" i="1" u="sng">
              <a:solidFill>
                <a:srgbClr val="C66300"/>
              </a:solidFill>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La información fue tratada como confidencial. </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No se reportaban los resultados de los estudiantes, sino se reportaba al director el resultado promedio de su institución.</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No hay evidencia que sus resultados  fuesen sistemáticamente incorporados dentro de la planificación o evaluación de acciones del Ministerio de Educación.</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p:txBody>
      </p:sp>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2755"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PRONERE</a:t>
            </a:r>
            <a:endParaRPr lang="es-ES" sz="3200" b="1">
              <a:solidFill>
                <a:srgbClr val="FFFFFF"/>
              </a:solidFill>
              <a:latin typeface="Frankfurter Medium" charset="0"/>
            </a:endParaRPr>
          </a:p>
        </p:txBody>
      </p:sp>
      <p:sp>
        <p:nvSpPr>
          <p:cNvPr id="202756" name="Rectangle 4"/>
          <p:cNvSpPr>
            <a:spLocks noChangeArrowheads="1"/>
          </p:cNvSpPr>
          <p:nvPr/>
        </p:nvSpPr>
        <p:spPr bwMode="auto">
          <a:xfrm>
            <a:off x="762000" y="2133600"/>
            <a:ext cx="7620000" cy="3108325"/>
          </a:xfrm>
          <a:prstGeom prst="rect">
            <a:avLst/>
          </a:prstGeom>
          <a:noFill/>
          <a:ln w="9525">
            <a:noFill/>
            <a:miter lim="800000"/>
            <a:headEnd/>
            <a:tailEnd/>
          </a:ln>
          <a:effectLst/>
        </p:spPr>
        <p:txBody>
          <a:bodyPr/>
          <a:lstStyle/>
          <a:p>
            <a:pPr marL="342900" indent="-342900">
              <a:lnSpc>
                <a:spcPct val="80000"/>
              </a:lnSpc>
            </a:pPr>
            <a:endParaRPr lang="es-MX" sz="2300" b="1">
              <a:solidFill>
                <a:srgbClr val="0B314D"/>
              </a:solidFill>
            </a:endParaRPr>
          </a:p>
          <a:p>
            <a:pPr marL="342900" indent="-342900">
              <a:lnSpc>
                <a:spcPct val="80000"/>
              </a:lnSpc>
            </a:pPr>
            <a:r>
              <a:rPr lang="es-MX" sz="2100" b="1" u="sng">
                <a:solidFill>
                  <a:srgbClr val="C66300"/>
                </a:solidFill>
              </a:rPr>
              <a:t>(2004 - 2005):</a:t>
            </a:r>
            <a:endParaRPr lang="es-MX" sz="2100" u="sng">
              <a:solidFill>
                <a:srgbClr val="C66300"/>
              </a:solidFill>
            </a:endParaRPr>
          </a:p>
          <a:p>
            <a:pPr marL="342900" indent="-342900">
              <a:lnSpc>
                <a:spcPct val="90000"/>
              </a:lnSpc>
              <a:spcBef>
                <a:spcPct val="20000"/>
              </a:spcBef>
              <a:buClr>
                <a:srgbClr val="0B314D"/>
              </a:buClr>
              <a:buSzPct val="75000"/>
              <a:buFont typeface="Wingdings" pitchFamily="2" charset="2"/>
              <a:buNone/>
            </a:pPr>
            <a:endParaRPr lang="es-GT" sz="2100" u="sng">
              <a:solidFill>
                <a:srgbClr val="C66300"/>
              </a:solidFill>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En el año 2004, PRONERE fue reactivado con fondos de la USAID y el apoyo técnico de Juárez &amp; Asociados.</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Evaluación del rendimiento de estudiantes de primero y tercer grados de primaria.  Muestra por paneles, a nivel nacional y departamental.</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En el año 2005, realizó la evaluación de los estudiantes del sexto grado de primaria y tercer grado del ciclo básico del Nivel Medio.</a:t>
            </a:r>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203779" name="Text Box 3"/>
          <p:cNvSpPr txBox="1">
            <a:spLocks noChangeArrowheads="1"/>
          </p:cNvSpPr>
          <p:nvPr/>
        </p:nvSpPr>
        <p:spPr bwMode="auto">
          <a:xfrm>
            <a:off x="0" y="0"/>
            <a:ext cx="9144000" cy="3532188"/>
          </a:xfrm>
          <a:prstGeom prst="rect">
            <a:avLst/>
          </a:prstGeom>
          <a:solidFill>
            <a:srgbClr val="0B314D"/>
          </a:solidFill>
          <a:ln w="9525">
            <a:noFill/>
            <a:miter lim="800000"/>
            <a:headEnd/>
            <a:tailEnd/>
          </a:ln>
          <a:effectLst/>
        </p:spPr>
        <p:txBody>
          <a:bodyPr>
            <a:spAutoFit/>
          </a:bodyPr>
          <a:lstStyle/>
          <a:p>
            <a:pPr eaLnBrk="0" hangingPunct="0">
              <a:spcBef>
                <a:spcPct val="50000"/>
              </a:spcBef>
            </a:pPr>
            <a:endParaRPr lang="en-US" sz="4100" b="1">
              <a:solidFill>
                <a:srgbClr val="FFFFFF"/>
              </a:solidFill>
              <a:latin typeface="Frankfurter Medium" charset="0"/>
            </a:endParaRPr>
          </a:p>
          <a:p>
            <a:pPr algn="ctr" eaLnBrk="0" hangingPunct="0">
              <a:spcBef>
                <a:spcPct val="50000"/>
              </a:spcBef>
            </a:pPr>
            <a:r>
              <a:rPr lang="en-US" sz="4100" b="1">
                <a:solidFill>
                  <a:srgbClr val="FFFFFF"/>
                </a:solidFill>
                <a:latin typeface="Frankfurter Medium" charset="0"/>
              </a:rPr>
              <a:t>Resultados </a:t>
            </a:r>
          </a:p>
          <a:p>
            <a:pPr algn="ctr" eaLnBrk="0" hangingPunct="0">
              <a:spcBef>
                <a:spcPct val="50000"/>
              </a:spcBef>
            </a:pPr>
            <a:r>
              <a:rPr lang="en-US" sz="4100" b="1">
                <a:solidFill>
                  <a:srgbClr val="FFFFFF"/>
                </a:solidFill>
                <a:latin typeface="Frankfurter Medium" charset="0"/>
              </a:rPr>
              <a:t>del rendimiento escolar …</a:t>
            </a:r>
          </a:p>
          <a:p>
            <a:pPr eaLnBrk="0" hangingPunct="0">
              <a:spcBef>
                <a:spcPct val="50000"/>
              </a:spcBef>
            </a:pPr>
            <a:endParaRPr lang="en-US" sz="4100" b="1">
              <a:solidFill>
                <a:srgbClr val="FFFFFF"/>
              </a:solidFill>
              <a:latin typeface="Frankfurter Medium" charset="0"/>
            </a:endParaRPr>
          </a:p>
        </p:txBody>
      </p:sp>
      <p:sp>
        <p:nvSpPr>
          <p:cNvPr id="203785" name="Rectangle 9"/>
          <p:cNvSpPr>
            <a:spLocks noChangeArrowheads="1"/>
          </p:cNvSpPr>
          <p:nvPr/>
        </p:nvSpPr>
        <p:spPr bwMode="auto">
          <a:xfrm>
            <a:off x="0" y="3500438"/>
            <a:ext cx="9144000" cy="3357562"/>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203781" name="Picture 5" descr="ICON EAC"/>
          <p:cNvPicPr>
            <a:picLocks noChangeAspect="1" noChangeArrowheads="1"/>
          </p:cNvPicPr>
          <p:nvPr>
            <p:ph sz="half" idx="2"/>
          </p:nvPr>
        </p:nvPicPr>
        <p:blipFill>
          <a:blip r:embed="rId3" cstate="print"/>
          <a:srcRect/>
          <a:stretch>
            <a:fillRect/>
          </a:stretch>
        </p:blipFill>
        <p:spPr>
          <a:xfrm>
            <a:off x="2843213" y="3860800"/>
            <a:ext cx="3810000" cy="2770188"/>
          </a:xfrm>
          <a:noFill/>
          <a:ln/>
        </p:spPr>
      </p:pic>
      <p:sp>
        <p:nvSpPr>
          <p:cNvPr id="203786" name="Rectangle 10"/>
          <p:cNvSpPr>
            <a:spLocks noChangeArrowheads="1"/>
          </p:cNvSpPr>
          <p:nvPr/>
        </p:nvSpPr>
        <p:spPr bwMode="auto">
          <a:xfrm>
            <a:off x="1979613" y="5805488"/>
            <a:ext cx="5400675" cy="1052512"/>
          </a:xfrm>
          <a:prstGeom prst="rect">
            <a:avLst/>
          </a:prstGeom>
          <a:solidFill>
            <a:srgbClr val="C66300"/>
          </a:solidFill>
          <a:ln w="9525">
            <a:solidFill>
              <a:schemeClr val="tx1"/>
            </a:solidFill>
            <a:miter lim="800000"/>
            <a:headEnd/>
            <a:tailEnd/>
          </a:ln>
          <a:effectLst/>
        </p:spPr>
        <p:txBody>
          <a:bodyPr wrap="none" anchor="ctr"/>
          <a:lstStyle/>
          <a:p>
            <a:endParaRPr lang="en-US"/>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0243"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Resultados</a:t>
            </a:r>
            <a:endParaRPr lang="es-ES" sz="3200" b="1">
              <a:solidFill>
                <a:srgbClr val="FFFFFF"/>
              </a:solidFill>
              <a:latin typeface="Frankfurter Medium" charset="0"/>
            </a:endParaRPr>
          </a:p>
        </p:txBody>
      </p:sp>
      <p:sp>
        <p:nvSpPr>
          <p:cNvPr id="10246" name="Rectangle 6"/>
          <p:cNvSpPr>
            <a:spLocks noChangeArrowheads="1"/>
          </p:cNvSpPr>
          <p:nvPr/>
        </p:nvSpPr>
        <p:spPr bwMode="auto">
          <a:xfrm>
            <a:off x="762000" y="2625725"/>
            <a:ext cx="7620000"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La información es considerada en este momento como diagnóstica y será utilizada para realizar comparaciones entre indicadores recolectados a través del tiempo.</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Existe un plan de identificar escuelas excepcionales para estudiarlas a fondo, e identificar escuelas que muestran dificultades acentuadas para ayudarles en la planificación de proyectos escolares, cuyas metas se basen en los resultados de evaluaciones de desempeño.</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5827"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resultados</a:t>
            </a:r>
            <a:endParaRPr lang="es-ES" sz="3200" b="1">
              <a:solidFill>
                <a:srgbClr val="FFFFFF"/>
              </a:solidFill>
              <a:latin typeface="Frankfurter Medium" charset="0"/>
            </a:endParaRPr>
          </a:p>
        </p:txBody>
      </p:sp>
      <p:sp>
        <p:nvSpPr>
          <p:cNvPr id="205828" name="Rectangle 4"/>
          <p:cNvSpPr>
            <a:spLocks noChangeArrowheads="1"/>
          </p:cNvSpPr>
          <p:nvPr/>
        </p:nvSpPr>
        <p:spPr bwMode="auto">
          <a:xfrm>
            <a:off x="468313" y="2276475"/>
            <a:ext cx="8351837"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Tanto el CENPRE como el PRONERE han mostrado una preferencia por pruebas normativas, las cuales buscan determinar el logro de los y las estudiantes con respecto a su grupo y otros grupos del mismo grado que han tomado la prueba.  Esto ha causado que el uso de la información sea más complejo.</a:t>
            </a:r>
          </a:p>
          <a:p>
            <a:pPr marL="342900" indent="-342900">
              <a:lnSpc>
                <a:spcPct val="90000"/>
              </a:lnSpc>
              <a:spcBef>
                <a:spcPct val="20000"/>
              </a:spcBef>
              <a:buClr>
                <a:srgbClr val="C66300"/>
              </a:buClr>
              <a:buSzPct val="75000"/>
              <a:buFont typeface="Wingdings" pitchFamily="2" charset="2"/>
              <a:buChar char="n"/>
            </a:pPr>
            <a:endParaRPr lang="es-GT" sz="15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La evaluación de estudiantes de primer grado primaria realizada en el 2004, fue un primer intento de utilizar instrumentos referidos a un criterio.  Con base en esta evaluación fue posible identificar algunas debilidades en cuanto a la lectura y la matemática.</a:t>
            </a:r>
          </a:p>
          <a:p>
            <a:pPr marL="342900" indent="-342900">
              <a:lnSpc>
                <a:spcPct val="90000"/>
              </a:lnSpc>
              <a:spcBef>
                <a:spcPct val="20000"/>
              </a:spcBef>
              <a:buClr>
                <a:srgbClr val="C66300"/>
              </a:buClr>
              <a:buSzPct val="75000"/>
              <a:buFont typeface="Wingdings" pitchFamily="2" charset="2"/>
              <a:buChar char="n"/>
            </a:pPr>
            <a:endParaRPr lang="es-GT" sz="15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Se ha establecido la meta de realizar evaluaciones con instrumentos de ese tipo a partir del años 2006.</a:t>
            </a:r>
          </a:p>
        </p:txBody>
      </p:sp>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6851"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resultados con DIGEBI</a:t>
            </a:r>
            <a:endParaRPr lang="es-ES" sz="3200" b="1">
              <a:solidFill>
                <a:srgbClr val="FFFFFF"/>
              </a:solidFill>
              <a:latin typeface="Frankfurter Medium" charset="0"/>
            </a:endParaRPr>
          </a:p>
        </p:txBody>
      </p:sp>
      <p:sp>
        <p:nvSpPr>
          <p:cNvPr id="206852" name="Rectangle 4"/>
          <p:cNvSpPr>
            <a:spLocks noChangeArrowheads="1"/>
          </p:cNvSpPr>
          <p:nvPr/>
        </p:nvSpPr>
        <p:spPr bwMode="auto">
          <a:xfrm>
            <a:off x="762000" y="2205038"/>
            <a:ext cx="7620000"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La Dirección General de Educación Bilingüe Intercultural (DIGEBI), con recursos nacionales y del Banco Interamericano de Desarrollo (BID), elaboró pruebas referidas a criterios, las cuales comparan el rendimiento de los estudiantes con un nivel de aprendizaje preestablecido.</a:t>
            </a:r>
          </a:p>
          <a:p>
            <a:pPr marL="342900" indent="-342900">
              <a:lnSpc>
                <a:spcPct val="90000"/>
              </a:lnSpc>
              <a:spcBef>
                <a:spcPct val="20000"/>
              </a:spcBef>
              <a:buClr>
                <a:srgbClr val="C66300"/>
              </a:buClr>
              <a:buSzPct val="75000"/>
              <a:buFont typeface="Wingdings" pitchFamily="2" charset="2"/>
              <a:buChar char="n"/>
            </a:pPr>
            <a:endParaRPr lang="es-GT" sz="15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En el año 2002 se hizo una nueva aplicación piloto de las pruebas y ambas mediciones sirvieron para ajustar la misma y depurar sus ítems.  En el año 2003 las pruebas fueron aplicadas en los cuatro idiomas Mayas mayoritarios (Kaqchikel, K´iche´, Mam y Q´eqchi).</a:t>
            </a:r>
          </a:p>
          <a:p>
            <a:pPr marL="342900" indent="-342900">
              <a:lnSpc>
                <a:spcPct val="90000"/>
              </a:lnSpc>
              <a:spcBef>
                <a:spcPct val="20000"/>
              </a:spcBef>
              <a:buClr>
                <a:srgbClr val="C66300"/>
              </a:buClr>
              <a:buSzPct val="75000"/>
              <a:buFont typeface="Wingdings" pitchFamily="2" charset="2"/>
              <a:buChar char="n"/>
            </a:pPr>
            <a:endParaRPr lang="es-GT" sz="15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Al igual que las pruebas aplicadas por PRONERE, los resultados obtenidos en cada idioma no son comparables entre si.</a:t>
            </a: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18115"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SERCE</a:t>
            </a:r>
            <a:endParaRPr lang="es-ES" sz="3200" b="1">
              <a:solidFill>
                <a:srgbClr val="FFFFFF"/>
              </a:solidFill>
              <a:latin typeface="Frankfurter Medium" charset="0"/>
            </a:endParaRPr>
          </a:p>
        </p:txBody>
      </p:sp>
      <p:sp>
        <p:nvSpPr>
          <p:cNvPr id="218116" name="Rectangle 4"/>
          <p:cNvSpPr>
            <a:spLocks noChangeArrowheads="1"/>
          </p:cNvSpPr>
          <p:nvPr/>
        </p:nvSpPr>
        <p:spPr bwMode="auto">
          <a:xfrm>
            <a:off x="762000" y="2636838"/>
            <a:ext cx="7620000"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En el año 2005, el MINEDUC se ha incorporado al Segundo Estudio Regional Comparativo y Explicativo (SERCE) del Laboratorio Latinoamericano de Evaluación de Calidad de la Educación.</a:t>
            </a:r>
          </a:p>
          <a:p>
            <a:pPr marL="342900" indent="-342900">
              <a:lnSpc>
                <a:spcPct val="90000"/>
              </a:lnSpc>
              <a:spcBef>
                <a:spcPct val="20000"/>
              </a:spcBef>
              <a:buClr>
                <a:srgbClr val="C66300"/>
              </a:buClr>
              <a:buSzPct val="75000"/>
              <a:buFont typeface="Wingdings" pitchFamily="2" charset="2"/>
              <a:buNone/>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None/>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None/>
            </a:pPr>
            <a:r>
              <a:rPr lang="es-GT" sz="2100" i="1">
                <a:solidFill>
                  <a:srgbClr val="0B314D"/>
                </a:solidFill>
                <a:cs typeface="Arial" pitchFamily="34" charset="0"/>
              </a:rPr>
              <a:t>	Uso: </a:t>
            </a:r>
          </a:p>
          <a:p>
            <a:pPr marL="342900" indent="-342900">
              <a:lnSpc>
                <a:spcPct val="90000"/>
              </a:lnSpc>
              <a:spcBef>
                <a:spcPct val="20000"/>
              </a:spcBef>
              <a:buClr>
                <a:srgbClr val="C66300"/>
              </a:buClr>
              <a:buSzPct val="75000"/>
              <a:buFont typeface="Wingdings" pitchFamily="2" charset="2"/>
              <a:buChar char="n"/>
            </a:pPr>
            <a:endParaRPr lang="es-GT" sz="2100" i="1">
              <a:solidFill>
                <a:srgbClr val="0B314D"/>
              </a:solidFill>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Desarrollo de políticas educativas en el marco de la integración regional.</a:t>
            </a: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182275" name="Rectangle 3"/>
          <p:cNvSpPr>
            <a:spLocks noGrp="1" noChangeArrowheads="1"/>
          </p:cNvSpPr>
          <p:nvPr>
            <p:ph type="title"/>
          </p:nvPr>
        </p:nvSpPr>
        <p:spPr>
          <a:xfrm>
            <a:off x="720725" y="2349500"/>
            <a:ext cx="5580063" cy="2667000"/>
          </a:xfrm>
          <a:noFill/>
          <a:ln/>
        </p:spPr>
        <p:txBody>
          <a:bodyPr anchor="b"/>
          <a:lstStyle/>
          <a:p>
            <a:pPr algn="l"/>
            <a:r>
              <a:rPr lang="en-US" sz="4800" b="1">
                <a:solidFill>
                  <a:srgbClr val="FFFFFF"/>
                </a:solidFill>
              </a:rPr>
              <a:t>Información</a:t>
            </a:r>
            <a:br>
              <a:rPr lang="en-US" sz="4800" b="1">
                <a:solidFill>
                  <a:srgbClr val="FFFFFF"/>
                </a:solidFill>
              </a:rPr>
            </a:br>
            <a:r>
              <a:rPr lang="en-US" sz="4800" b="1">
                <a:solidFill>
                  <a:srgbClr val="FFFFFF"/>
                </a:solidFill>
              </a:rPr>
              <a:t>y toma de desiciones: </a:t>
            </a:r>
            <a:br>
              <a:rPr lang="en-US" sz="4800" b="1">
                <a:solidFill>
                  <a:srgbClr val="FFFFFF"/>
                </a:solidFill>
              </a:rPr>
            </a:br>
            <a:r>
              <a:rPr lang="en-US" sz="4800" b="1">
                <a:solidFill>
                  <a:srgbClr val="FFFFFF"/>
                </a:solidFill>
              </a:rPr>
              <a:t>El caso de Guatemala</a:t>
            </a:r>
            <a:endParaRPr lang="en-US" sz="2200" b="1">
              <a:solidFill>
                <a:srgbClr val="FFFFFF"/>
              </a:solidFill>
            </a:endParaRP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7875"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resultados</a:t>
            </a:r>
            <a:endParaRPr lang="es-ES" sz="3200" b="1">
              <a:solidFill>
                <a:srgbClr val="FFFFFF"/>
              </a:solidFill>
              <a:latin typeface="Frankfurter Medium" charset="0"/>
            </a:endParaRPr>
          </a:p>
        </p:txBody>
      </p:sp>
      <p:sp>
        <p:nvSpPr>
          <p:cNvPr id="207876" name="Rectangle 4"/>
          <p:cNvSpPr>
            <a:spLocks noChangeArrowheads="1"/>
          </p:cNvSpPr>
          <p:nvPr/>
        </p:nvSpPr>
        <p:spPr bwMode="auto">
          <a:xfrm>
            <a:off x="762000" y="2852738"/>
            <a:ext cx="7620000"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Los esfuerzos han respondido a la necesidad percibida por el Ministerio de Educación, de evaluar el rendimiento de sus estudiantes.  No sólo busca determinar el logro, sino ofrecer información a los tomadores de decisiones acerca del éxito que las estrategias que han seleccionado, han obtenido.</a:t>
            </a: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8899"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resultados</a:t>
            </a:r>
            <a:endParaRPr lang="es-ES" sz="3200" b="1">
              <a:solidFill>
                <a:srgbClr val="FFFFFF"/>
              </a:solidFill>
              <a:latin typeface="Frankfurter Medium" charset="0"/>
            </a:endParaRPr>
          </a:p>
        </p:txBody>
      </p:sp>
      <p:sp>
        <p:nvSpPr>
          <p:cNvPr id="208900" name="Rectangle 4"/>
          <p:cNvSpPr>
            <a:spLocks noChangeArrowheads="1"/>
          </p:cNvSpPr>
          <p:nvPr/>
        </p:nvSpPr>
        <p:spPr bwMode="auto">
          <a:xfrm>
            <a:off x="4356100" y="2492375"/>
            <a:ext cx="3960813" cy="3108325"/>
          </a:xfrm>
          <a:prstGeom prst="rect">
            <a:avLst/>
          </a:prstGeom>
          <a:noFill/>
          <a:ln w="9525">
            <a:noFill/>
            <a:miter lim="800000"/>
            <a:headEnd/>
            <a:tailEnd/>
          </a:ln>
          <a:effectLst/>
        </p:spPr>
        <p:txBody>
          <a:bodyPr/>
          <a:lstStyle/>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A la fecha, </a:t>
            </a:r>
            <a:r>
              <a:rPr lang="es-GT" sz="2100"/>
              <a:t>Guatemala</a:t>
            </a:r>
            <a:r>
              <a:rPr lang="es-GT" sz="2100">
                <a:cs typeface="Arial" pitchFamily="34" charset="0"/>
              </a:rPr>
              <a:t> no cuenta con un Sistema Nacional de Evaluación y comparte las razones planteadas por PREAL, por las cuales se crean  sistemas nacionales de evaluación de rendimiento escolar.  Entre ellas están:</a:t>
            </a:r>
          </a:p>
        </p:txBody>
      </p:sp>
      <p:pic>
        <p:nvPicPr>
          <p:cNvPr id="208901" name="Picture 5" descr="3"/>
          <p:cNvPicPr>
            <a:picLocks noChangeAspect="1" noChangeArrowheads="1"/>
          </p:cNvPicPr>
          <p:nvPr/>
        </p:nvPicPr>
        <p:blipFill>
          <a:blip r:embed="rId2" cstate="print"/>
          <a:srcRect/>
          <a:stretch>
            <a:fillRect/>
          </a:stretch>
        </p:blipFill>
        <p:spPr bwMode="auto">
          <a:xfrm>
            <a:off x="684213" y="2133600"/>
            <a:ext cx="3095625" cy="453072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0" y="228600"/>
            <a:ext cx="8915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09923" name="Rectangle 3"/>
          <p:cNvSpPr>
            <a:spLocks noChangeArrowheads="1"/>
          </p:cNvSpPr>
          <p:nvPr/>
        </p:nvSpPr>
        <p:spPr bwMode="auto">
          <a:xfrm>
            <a:off x="0" y="765175"/>
            <a:ext cx="9144000" cy="822325"/>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 resultados</a:t>
            </a:r>
            <a:endParaRPr lang="es-ES" sz="3200" b="1">
              <a:solidFill>
                <a:srgbClr val="FFFFFF"/>
              </a:solidFill>
              <a:latin typeface="Frankfurter Medium" charset="0"/>
            </a:endParaRPr>
          </a:p>
        </p:txBody>
      </p:sp>
      <p:sp>
        <p:nvSpPr>
          <p:cNvPr id="209924" name="Rectangle 4"/>
          <p:cNvSpPr>
            <a:spLocks noChangeArrowheads="1"/>
          </p:cNvSpPr>
          <p:nvPr/>
        </p:nvSpPr>
        <p:spPr bwMode="auto">
          <a:xfrm>
            <a:off x="762000" y="2205038"/>
            <a:ext cx="7620000" cy="3108325"/>
          </a:xfrm>
          <a:prstGeom prst="rect">
            <a:avLst/>
          </a:prstGeom>
          <a:noFill/>
          <a:ln w="9525">
            <a:noFill/>
            <a:miter lim="800000"/>
            <a:headEnd/>
            <a:tailEnd/>
          </a:ln>
          <a:effectLst/>
        </p:spPr>
        <p:txBody>
          <a:bodyPr/>
          <a:lstStyle/>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Evaluar el impacto de políticas y programas.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Conocer la dirección y magnitud de los cambios del sistema.</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Identificar áreas y tipos de intervención prioritarios.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Evaluar la productividad del sistema y sus actores.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Brindar información a padres de familia y docentes.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Devolver la información a las escuelas y maestros.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Establecer la acreditación de los estudiantes.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Informar a la opinión pública y generar una cultura de evaluación.</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Contribuir a establecer estándares.</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Realizar estudios tipo costo-beneficio.</a:t>
            </a:r>
          </a:p>
          <a:p>
            <a:pPr marL="742950" lvl="1" indent="-285750">
              <a:lnSpc>
                <a:spcPct val="90000"/>
              </a:lnSpc>
              <a:spcBef>
                <a:spcPct val="20000"/>
              </a:spcBef>
              <a:buClr>
                <a:srgbClr val="C66300"/>
              </a:buClr>
              <a:buSzPct val="75000"/>
              <a:buFont typeface="Wingdings" pitchFamily="2" charset="2"/>
              <a:buChar char=""/>
            </a:pPr>
            <a:r>
              <a:rPr lang="es-GT" sz="2000">
                <a:cs typeface="Arial" pitchFamily="34" charset="0"/>
              </a:rPr>
              <a:t>Generar conocimientos aplicable al mejoramiento de la calidad educativa.</a:t>
            </a:r>
            <a:endParaRPr lang="es-GT" sz="2100">
              <a:cs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381000"/>
            <a:ext cx="8534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pic>
        <p:nvPicPr>
          <p:cNvPr id="14346" name="Picture 10" descr="1"/>
          <p:cNvPicPr>
            <a:picLocks noChangeAspect="1" noChangeArrowheads="1"/>
          </p:cNvPicPr>
          <p:nvPr/>
        </p:nvPicPr>
        <p:blipFill>
          <a:blip r:embed="rId2" cstate="print"/>
          <a:srcRect/>
          <a:stretch>
            <a:fillRect/>
          </a:stretch>
        </p:blipFill>
        <p:spPr bwMode="auto">
          <a:xfrm>
            <a:off x="0" y="-160338"/>
            <a:ext cx="9144000" cy="8485188"/>
          </a:xfrm>
          <a:prstGeom prst="rect">
            <a:avLst/>
          </a:prstGeom>
          <a:noFill/>
        </p:spPr>
      </p:pic>
      <p:sp>
        <p:nvSpPr>
          <p:cNvPr id="14339" name="Rectangle 3"/>
          <p:cNvSpPr>
            <a:spLocks noChangeArrowheads="1"/>
          </p:cNvSpPr>
          <p:nvPr/>
        </p:nvSpPr>
        <p:spPr bwMode="auto">
          <a:xfrm>
            <a:off x="0" y="5545138"/>
            <a:ext cx="9144000" cy="979487"/>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Metas 2005-2008</a:t>
            </a:r>
            <a:endParaRPr lang="es-ES" sz="3200" b="1">
              <a:solidFill>
                <a:srgbClr val="FFFFFF"/>
              </a:solidFill>
              <a:latin typeface="Frankfurter Medium" charset="0"/>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90467"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r"/>
            <a:r>
              <a:rPr lang="es-GT" sz="3200" b="1">
                <a:solidFill>
                  <a:srgbClr val="FFFFFF"/>
                </a:solidFill>
                <a:latin typeface="Frankfurter Medium" charset="0"/>
              </a:rPr>
              <a:t>Sistema Nacional </a:t>
            </a:r>
          </a:p>
          <a:p>
            <a:pPr algn="r"/>
            <a:r>
              <a:rPr lang="es-GT" sz="3200" b="1">
                <a:solidFill>
                  <a:srgbClr val="FFFFFF"/>
                </a:solidFill>
                <a:latin typeface="Frankfurter Medium" charset="0"/>
              </a:rPr>
              <a:t>de Evaluación e Investigación</a:t>
            </a:r>
            <a:endParaRPr lang="es-ES" sz="3200" b="1">
              <a:solidFill>
                <a:srgbClr val="FFFFFF"/>
              </a:solidFill>
              <a:latin typeface="Frankfurter Medium" charset="0"/>
            </a:endParaRPr>
          </a:p>
        </p:txBody>
      </p:sp>
      <p:sp>
        <p:nvSpPr>
          <p:cNvPr id="190468" name="Rectangle 4"/>
          <p:cNvSpPr>
            <a:spLocks noChangeArrowheads="1"/>
          </p:cNvSpPr>
          <p:nvPr/>
        </p:nvSpPr>
        <p:spPr bwMode="auto">
          <a:xfrm>
            <a:off x="904875" y="2625725"/>
            <a:ext cx="7339013"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i="1">
                <a:solidFill>
                  <a:srgbClr val="0B314D"/>
                </a:solidFill>
                <a:cs typeface="Arial" pitchFamily="34" charset="0"/>
              </a:rPr>
              <a:t>Objetivo:</a:t>
            </a:r>
            <a:r>
              <a:rPr lang="es-GT" sz="2100">
                <a:cs typeface="Arial" pitchFamily="34" charset="0"/>
              </a:rPr>
              <a:t>  </a:t>
            </a:r>
          </a:p>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a:t>
            </a:r>
          </a:p>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Que el Ministerio de Educación cuente con una Fuente sostenida y sistemática de información, que se encuentre en una posición que le permita funcionar con independencia y objetividad.</a:t>
            </a:r>
          </a:p>
        </p:txBody>
      </p:sp>
    </p:spTree>
  </p:cSld>
  <p:clrMapOvr>
    <a:masterClrMapping/>
  </p:clrMapOvr>
  <p:transition>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11971"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r"/>
            <a:r>
              <a:rPr lang="es-GT" sz="3200" b="1">
                <a:solidFill>
                  <a:srgbClr val="FFFFFF"/>
                </a:solidFill>
                <a:latin typeface="Frankfurter Medium" charset="0"/>
              </a:rPr>
              <a:t>Sistema Nacional </a:t>
            </a:r>
          </a:p>
          <a:p>
            <a:pPr algn="r"/>
            <a:r>
              <a:rPr lang="es-GT" sz="3200" b="1">
                <a:solidFill>
                  <a:srgbClr val="FFFFFF"/>
                </a:solidFill>
                <a:latin typeface="Frankfurter Medium" charset="0"/>
              </a:rPr>
              <a:t>de Evaluación e Investigación</a:t>
            </a:r>
            <a:endParaRPr lang="es-ES" sz="3200" b="1">
              <a:solidFill>
                <a:srgbClr val="FFFFFF"/>
              </a:solidFill>
              <a:latin typeface="Frankfurter Medium" charset="0"/>
            </a:endParaRPr>
          </a:p>
        </p:txBody>
      </p:sp>
      <p:sp>
        <p:nvSpPr>
          <p:cNvPr id="211972" name="Rectangle 4"/>
          <p:cNvSpPr>
            <a:spLocks noChangeArrowheads="1"/>
          </p:cNvSpPr>
          <p:nvPr/>
        </p:nvSpPr>
        <p:spPr bwMode="auto">
          <a:xfrm>
            <a:off x="904875" y="2625725"/>
            <a:ext cx="7339013"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Este Sistema es concebido como un dispositivo para retroalimentar al sistema educativo en sus áreas técnica y administrativa.</a:t>
            </a:r>
          </a:p>
          <a:p>
            <a:pPr marL="342900" indent="-342900">
              <a:lnSpc>
                <a:spcPct val="90000"/>
              </a:lnSpc>
              <a:spcBef>
                <a:spcPct val="20000"/>
              </a:spcBef>
              <a:buClr>
                <a:srgbClr val="C66300"/>
              </a:buClr>
              <a:buSzPct val="75000"/>
              <a:buFont typeface="Wingdings" pitchFamily="2" charset="2"/>
              <a:buNone/>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None/>
            </a:pPr>
            <a:r>
              <a:rPr lang="es-GT" sz="2100">
                <a:cs typeface="Arial" pitchFamily="34" charset="0"/>
              </a:rPr>
              <a:t>	El propósito es verificar el impacto de las acciones realizadas y así contribuir a la definición de políticas y proveer insumos, para la rendición de cuentas sobre las respuestas del sistema a las demandas de la sociedad.</a:t>
            </a:r>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12995"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r"/>
            <a:r>
              <a:rPr lang="es-GT" sz="3200" b="1">
                <a:solidFill>
                  <a:srgbClr val="FFFFFF"/>
                </a:solidFill>
                <a:latin typeface="Frankfurter Medium" charset="0"/>
              </a:rPr>
              <a:t>Sistema Nacional </a:t>
            </a:r>
          </a:p>
          <a:p>
            <a:pPr algn="r"/>
            <a:r>
              <a:rPr lang="es-GT" sz="3200" b="1">
                <a:solidFill>
                  <a:srgbClr val="FFFFFF"/>
                </a:solidFill>
                <a:latin typeface="Frankfurter Medium" charset="0"/>
              </a:rPr>
              <a:t>de Evaluación e Investigación</a:t>
            </a:r>
            <a:endParaRPr lang="es-ES" sz="3200" b="1">
              <a:solidFill>
                <a:srgbClr val="FFFFFF"/>
              </a:solidFill>
              <a:latin typeface="Frankfurter Medium" charset="0"/>
            </a:endParaRPr>
          </a:p>
        </p:txBody>
      </p:sp>
      <p:sp>
        <p:nvSpPr>
          <p:cNvPr id="212996" name="Rectangle 4"/>
          <p:cNvSpPr>
            <a:spLocks noChangeArrowheads="1"/>
          </p:cNvSpPr>
          <p:nvPr/>
        </p:nvSpPr>
        <p:spPr bwMode="auto">
          <a:xfrm>
            <a:off x="4716463" y="2697163"/>
            <a:ext cx="3527425" cy="3108325"/>
          </a:xfrm>
          <a:prstGeom prst="rect">
            <a:avLst/>
          </a:prstGeom>
          <a:noFill/>
          <a:ln w="9525">
            <a:noFill/>
            <a:miter lim="800000"/>
            <a:headEnd/>
            <a:tailEnd/>
          </a:ln>
          <a:effectLst/>
        </p:spPr>
        <p:txBody>
          <a:bodyPr/>
          <a:lstStyle/>
          <a:p>
            <a:pPr marL="342900" indent="-342900">
              <a:lnSpc>
                <a:spcPct val="120000"/>
              </a:lnSpc>
              <a:spcBef>
                <a:spcPct val="20000"/>
              </a:spcBef>
              <a:buClr>
                <a:srgbClr val="C66300"/>
              </a:buClr>
              <a:buSzPct val="75000"/>
              <a:buFont typeface="Wingdings" pitchFamily="2" charset="2"/>
              <a:buNone/>
            </a:pPr>
            <a:r>
              <a:rPr lang="es-GT" sz="2100">
                <a:cs typeface="Arial" pitchFamily="34" charset="0"/>
              </a:rPr>
              <a:t>	Se espera que la información producida por la evaluación se convierta en un insumo del Sistema Educativo.  Para ello se intentará implementar tres estrategias específicas:</a:t>
            </a:r>
          </a:p>
        </p:txBody>
      </p:sp>
      <p:pic>
        <p:nvPicPr>
          <p:cNvPr id="212997" name="Picture 5" descr="1"/>
          <p:cNvPicPr>
            <a:picLocks noChangeAspect="1" noChangeArrowheads="1"/>
          </p:cNvPicPr>
          <p:nvPr/>
        </p:nvPicPr>
        <p:blipFill>
          <a:blip r:embed="rId2" cstate="print"/>
          <a:srcRect/>
          <a:stretch>
            <a:fillRect/>
          </a:stretch>
        </p:blipFill>
        <p:spPr bwMode="auto">
          <a:xfrm>
            <a:off x="1116013" y="2349500"/>
            <a:ext cx="3090862" cy="4149725"/>
          </a:xfrm>
          <a:prstGeom prst="rect">
            <a:avLst/>
          </a:prstGeom>
          <a:solidFill>
            <a:srgbClr val="0B314D"/>
          </a:solid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91491"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Estrategias específicas</a:t>
            </a:r>
            <a:endParaRPr lang="es-ES" sz="3200" b="1">
              <a:solidFill>
                <a:srgbClr val="FFFFFF"/>
              </a:solidFill>
              <a:latin typeface="Frankfurter Medium" charset="0"/>
            </a:endParaRPr>
          </a:p>
        </p:txBody>
      </p:sp>
      <p:sp>
        <p:nvSpPr>
          <p:cNvPr id="191492" name="Rectangle 4"/>
          <p:cNvSpPr>
            <a:spLocks noChangeArrowheads="1"/>
          </p:cNvSpPr>
          <p:nvPr/>
        </p:nvSpPr>
        <p:spPr bwMode="auto">
          <a:xfrm>
            <a:off x="827088" y="2565400"/>
            <a:ext cx="7704137"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Utilizar instrumentos referidos a criterios, que evidencien el grado de aproximación de los individuos o grupos de individuos al estándar.</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Iniciar la implementación de instrumentos y procedimientos que puedan ser utilizados para realizar comparaciones interanuales.</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Identificar instituciones que puedan servir de modelo o que requieren apoyo específico.</a:t>
            </a:r>
          </a:p>
          <a:p>
            <a:pPr marL="342900" indent="-342900">
              <a:lnSpc>
                <a:spcPct val="90000"/>
              </a:lnSpc>
              <a:spcBef>
                <a:spcPct val="20000"/>
              </a:spcBef>
              <a:buClr>
                <a:srgbClr val="0B314D"/>
              </a:buClr>
              <a:buSzPct val="75000"/>
              <a:buFont typeface="Wingdings" pitchFamily="2" charset="2"/>
              <a:buChar char="n"/>
            </a:pPr>
            <a:endParaRPr lang="es-GT" sz="2100">
              <a:cs typeface="Arial" pitchFamily="34" charset="0"/>
            </a:endParaRPr>
          </a:p>
        </p:txBody>
      </p:sp>
    </p:spTree>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304800" y="381000"/>
            <a:ext cx="85344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210948" name="Rectangle 4"/>
          <p:cNvSpPr>
            <a:spLocks noChangeArrowheads="1"/>
          </p:cNvSpPr>
          <p:nvPr/>
        </p:nvSpPr>
        <p:spPr bwMode="auto">
          <a:xfrm>
            <a:off x="5148263" y="2565400"/>
            <a:ext cx="3740150" cy="979488"/>
          </a:xfrm>
          <a:prstGeom prst="rect">
            <a:avLst/>
          </a:prstGeom>
          <a:noFill/>
          <a:ln w="9525">
            <a:noFill/>
            <a:miter lim="800000"/>
            <a:headEnd/>
            <a:tailEnd/>
          </a:ln>
          <a:effectLst/>
        </p:spPr>
        <p:txBody>
          <a:bodyPr anchor="ctr"/>
          <a:lstStyle/>
          <a:p>
            <a:pPr algn="ctr"/>
            <a:r>
              <a:rPr lang="es-GT" sz="3200" b="1">
                <a:solidFill>
                  <a:srgbClr val="0B314D"/>
                </a:solidFill>
                <a:latin typeface="Frankfurter Medium" charset="0"/>
              </a:rPr>
              <a:t>Metas</a:t>
            </a:r>
          </a:p>
          <a:p>
            <a:pPr algn="ctr"/>
            <a:r>
              <a:rPr lang="es-GT" sz="3200" b="1">
                <a:solidFill>
                  <a:srgbClr val="0B314D"/>
                </a:solidFill>
                <a:latin typeface="Frankfurter Medium" charset="0"/>
              </a:rPr>
              <a:t>2005-2008</a:t>
            </a:r>
            <a:endParaRPr lang="es-ES" sz="3200" b="1">
              <a:solidFill>
                <a:srgbClr val="0B314D"/>
              </a:solidFill>
              <a:latin typeface="Frankfurter Medium" charset="0"/>
            </a:endParaRPr>
          </a:p>
        </p:txBody>
      </p:sp>
      <p:pic>
        <p:nvPicPr>
          <p:cNvPr id="210949" name="Picture 5" descr="IMG_0032"/>
          <p:cNvPicPr>
            <a:picLocks noChangeAspect="1" noChangeArrowheads="1"/>
          </p:cNvPicPr>
          <p:nvPr/>
        </p:nvPicPr>
        <p:blipFill>
          <a:blip r:embed="rId2" cstate="print"/>
          <a:srcRect/>
          <a:stretch>
            <a:fillRect/>
          </a:stretch>
        </p:blipFill>
        <p:spPr bwMode="auto">
          <a:xfrm>
            <a:off x="-757238" y="-149225"/>
            <a:ext cx="10512426" cy="7007225"/>
          </a:xfrm>
          <a:prstGeom prst="rect">
            <a:avLst/>
          </a:prstGeom>
          <a:noFill/>
        </p:spPr>
      </p:pic>
    </p:spTree>
  </p:cSld>
  <p:clrMapOvr>
    <a:masterClrMapping/>
  </p:clrMapOvr>
  <p:transition>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0" y="0"/>
            <a:ext cx="9144000" cy="6858000"/>
          </a:xfrm>
          <a:prstGeom prst="rect">
            <a:avLst/>
          </a:prstGeom>
          <a:solidFill>
            <a:srgbClr val="0B314D"/>
          </a:solidFill>
          <a:ln w="9525">
            <a:noFill/>
            <a:miter lim="800000"/>
            <a:headEnd/>
            <a:tailEnd/>
          </a:ln>
          <a:effectLst/>
        </p:spPr>
        <p:txBody>
          <a:bodyPr wrap="none" anchor="ctr"/>
          <a:lstStyle/>
          <a:p>
            <a:endParaRPr lang="en-US"/>
          </a:p>
        </p:txBody>
      </p:sp>
      <p:pic>
        <p:nvPicPr>
          <p:cNvPr id="183299" name="Picture 3"/>
          <p:cNvPicPr>
            <a:picLocks noChangeAspect="1" noChangeArrowheads="1"/>
          </p:cNvPicPr>
          <p:nvPr/>
        </p:nvPicPr>
        <p:blipFill>
          <a:blip r:embed="rId2" cstate="print"/>
          <a:srcRect/>
          <a:stretch>
            <a:fillRect/>
          </a:stretch>
        </p:blipFill>
        <p:spPr bwMode="auto">
          <a:xfrm>
            <a:off x="323850" y="1412875"/>
            <a:ext cx="8604250" cy="3400425"/>
          </a:xfrm>
          <a:prstGeom prst="rect">
            <a:avLst/>
          </a:prstGeom>
          <a:noFill/>
          <a:ln w="9525">
            <a:noFill/>
            <a:miter lim="800000"/>
            <a:headEnd/>
            <a:tailEnd/>
          </a:ln>
          <a:effectLst/>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833438"/>
            <a:ext cx="9144000" cy="579437"/>
          </a:xfrm>
          <a:prstGeom prst="rect">
            <a:avLst/>
          </a:prstGeom>
          <a:noFill/>
          <a:ln w="9525">
            <a:noFill/>
            <a:miter lim="800000"/>
            <a:headEnd/>
            <a:tailEnd/>
          </a:ln>
          <a:effectLst/>
        </p:spPr>
        <p:txBody>
          <a:bodyPr>
            <a:spAutoFit/>
          </a:bodyPr>
          <a:lstStyle/>
          <a:p>
            <a:pPr algn="ctr"/>
            <a:r>
              <a:rPr lang="es-ES_tradnl" sz="3200" b="1">
                <a:solidFill>
                  <a:srgbClr val="FFFFFF"/>
                </a:solidFill>
                <a:latin typeface="Frankfurter Medium" charset="0"/>
              </a:rPr>
              <a:t>Educación</a:t>
            </a:r>
          </a:p>
        </p:txBody>
      </p:sp>
      <p:sp>
        <p:nvSpPr>
          <p:cNvPr id="32771" name="Text Box 3"/>
          <p:cNvSpPr txBox="1">
            <a:spLocks noChangeArrowheads="1"/>
          </p:cNvSpPr>
          <p:nvPr/>
        </p:nvSpPr>
        <p:spPr bwMode="auto">
          <a:xfrm>
            <a:off x="762000" y="2781300"/>
            <a:ext cx="7848600" cy="2687638"/>
          </a:xfrm>
          <a:prstGeom prst="rect">
            <a:avLst/>
          </a:prstGeom>
          <a:noFill/>
          <a:ln w="9525">
            <a:noFill/>
            <a:miter lim="800000"/>
            <a:headEnd/>
            <a:tailEnd/>
          </a:ln>
          <a:effectLst/>
        </p:spPr>
        <p:txBody>
          <a:bodyPr>
            <a:spAutoFit/>
          </a:bodyPr>
          <a:lstStyle/>
          <a:p>
            <a:pPr marL="285750" indent="-285750">
              <a:lnSpc>
                <a:spcPct val="110000"/>
              </a:lnSpc>
              <a:spcBef>
                <a:spcPct val="50000"/>
              </a:spcBef>
            </a:pPr>
            <a:r>
              <a:rPr lang="es-MX" sz="2100"/>
              <a:t>	La educación es una actividad que tiene diversos objetivos.</a:t>
            </a:r>
          </a:p>
          <a:p>
            <a:pPr marL="285750" indent="-285750">
              <a:lnSpc>
                <a:spcPct val="110000"/>
              </a:lnSpc>
              <a:spcBef>
                <a:spcPct val="50000"/>
              </a:spcBef>
            </a:pPr>
            <a:endParaRPr lang="es-MX" sz="2100"/>
          </a:p>
          <a:p>
            <a:pPr marL="285750" indent="-285750">
              <a:lnSpc>
                <a:spcPct val="110000"/>
              </a:lnSpc>
              <a:spcBef>
                <a:spcPct val="50000"/>
              </a:spcBef>
            </a:pPr>
            <a:r>
              <a:rPr lang="es-MX" sz="2100"/>
              <a:t>	</a:t>
            </a:r>
            <a:r>
              <a:rPr lang="es-MX" sz="2100" i="1">
                <a:solidFill>
                  <a:srgbClr val="0B314D"/>
                </a:solidFill>
              </a:rPr>
              <a:t>Su punto focal:</a:t>
            </a:r>
            <a:r>
              <a:rPr lang="es-MX" sz="2100"/>
              <a:t> </a:t>
            </a:r>
          </a:p>
          <a:p>
            <a:pPr marL="285750" indent="-285750">
              <a:lnSpc>
                <a:spcPct val="110000"/>
              </a:lnSpc>
              <a:spcBef>
                <a:spcPct val="50000"/>
              </a:spcBef>
            </a:pPr>
            <a:r>
              <a:rPr lang="es-MX" sz="2100"/>
              <a:t>	El proveer de oportunidades para que las personas adquieran conocimientos, destrezas y habilidades que les serán de utilidad en diversos ámbitos.</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a:stretch>
            <a:fillRect/>
          </a:stretch>
        </p:blipFill>
        <p:spPr bwMode="auto">
          <a:xfrm>
            <a:off x="22225" y="0"/>
            <a:ext cx="9097963" cy="6859588"/>
          </a:xfrm>
          <a:prstGeom prst="rect">
            <a:avLst/>
          </a:prstGeom>
          <a:noFill/>
        </p:spPr>
      </p:pic>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0" y="833438"/>
            <a:ext cx="9144000" cy="579437"/>
          </a:xfrm>
          <a:prstGeom prst="rect">
            <a:avLst/>
          </a:prstGeom>
          <a:noFill/>
          <a:ln w="9525">
            <a:noFill/>
            <a:miter lim="800000"/>
            <a:headEnd/>
            <a:tailEnd/>
          </a:ln>
          <a:effectLst/>
        </p:spPr>
        <p:txBody>
          <a:bodyPr>
            <a:spAutoFit/>
          </a:bodyPr>
          <a:lstStyle/>
          <a:p>
            <a:pPr algn="ctr"/>
            <a:r>
              <a:rPr lang="es-ES_tradnl" sz="3200" b="1">
                <a:solidFill>
                  <a:srgbClr val="FFFFFF"/>
                </a:solidFill>
                <a:latin typeface="Frankfurter Medium" charset="0"/>
              </a:rPr>
              <a:t>Información</a:t>
            </a:r>
          </a:p>
        </p:txBody>
      </p:sp>
      <p:sp>
        <p:nvSpPr>
          <p:cNvPr id="214019" name="Text Box 3"/>
          <p:cNvSpPr txBox="1">
            <a:spLocks noChangeArrowheads="1"/>
          </p:cNvSpPr>
          <p:nvPr/>
        </p:nvSpPr>
        <p:spPr bwMode="auto">
          <a:xfrm>
            <a:off x="684213" y="2905125"/>
            <a:ext cx="7848600" cy="1628775"/>
          </a:xfrm>
          <a:prstGeom prst="rect">
            <a:avLst/>
          </a:prstGeom>
          <a:noFill/>
          <a:ln w="9525">
            <a:noFill/>
            <a:miter lim="800000"/>
            <a:headEnd/>
            <a:tailEnd/>
          </a:ln>
          <a:effectLst/>
        </p:spPr>
        <p:txBody>
          <a:bodyPr>
            <a:spAutoFit/>
          </a:bodyPr>
          <a:lstStyle/>
          <a:p>
            <a:pPr marL="285750" indent="-285750">
              <a:lnSpc>
                <a:spcPct val="120000"/>
              </a:lnSpc>
              <a:spcBef>
                <a:spcPct val="50000"/>
              </a:spcBef>
            </a:pPr>
            <a:r>
              <a:rPr lang="es-MX" sz="2100"/>
              <a:t>	Para que eso suceda, es necesario que existan fuentes de información que permitan a los actores del sistema educativo, reconocer cuán cerca o lejos se encuentran de los objetivos establecidos.</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0" y="706438"/>
            <a:ext cx="9144000" cy="1066800"/>
          </a:xfrm>
          <a:prstGeom prst="rect">
            <a:avLst/>
          </a:prstGeom>
          <a:noFill/>
          <a:ln w="9525">
            <a:noFill/>
            <a:miter lim="800000"/>
            <a:headEnd/>
            <a:tailEnd/>
          </a:ln>
          <a:effectLst/>
        </p:spPr>
        <p:txBody>
          <a:bodyPr>
            <a:spAutoFit/>
          </a:bodyPr>
          <a:lstStyle/>
          <a:p>
            <a:pPr algn="r"/>
            <a:r>
              <a:rPr lang="es-ES_tradnl" sz="3200" b="1">
                <a:solidFill>
                  <a:srgbClr val="FFFFFF"/>
                </a:solidFill>
                <a:latin typeface="Frankfurter Medium" charset="0"/>
              </a:rPr>
              <a:t>Modalidades de </a:t>
            </a:r>
          </a:p>
          <a:p>
            <a:pPr algn="r"/>
            <a:r>
              <a:rPr lang="es-ES_tradnl" sz="3200" b="1">
                <a:solidFill>
                  <a:srgbClr val="FFFFFF"/>
                </a:solidFill>
                <a:latin typeface="Frankfurter Medium" charset="0"/>
              </a:rPr>
              <a:t>Sistemas de monitoreo y evaluación</a:t>
            </a:r>
          </a:p>
        </p:txBody>
      </p:sp>
      <p:sp>
        <p:nvSpPr>
          <p:cNvPr id="215044" name="Rectangle 4"/>
          <p:cNvSpPr>
            <a:spLocks noChangeArrowheads="1"/>
          </p:cNvSpPr>
          <p:nvPr/>
        </p:nvSpPr>
        <p:spPr bwMode="auto">
          <a:xfrm>
            <a:off x="1128713" y="2781300"/>
            <a:ext cx="7620000" cy="3108325"/>
          </a:xfrm>
          <a:prstGeom prst="rect">
            <a:avLst/>
          </a:prstGeom>
          <a:noFill/>
          <a:ln w="9525">
            <a:noFill/>
            <a:miter lim="800000"/>
            <a:headEnd/>
            <a:tailEnd/>
          </a:ln>
          <a:effectLst/>
        </p:spPr>
        <p:txBody>
          <a:bodyPr/>
          <a:lstStyle/>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Sistema de indicadores estadísticos.</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Indicadores de calidad.</a:t>
            </a:r>
          </a:p>
          <a:p>
            <a:pPr marL="342900" indent="-342900">
              <a:lnSpc>
                <a:spcPct val="90000"/>
              </a:lnSpc>
              <a:spcBef>
                <a:spcPct val="20000"/>
              </a:spcBef>
              <a:buClr>
                <a:srgbClr val="C66300"/>
              </a:buClr>
              <a:buSzPct val="75000"/>
              <a:buFont typeface="Wingdings" pitchFamily="2" charset="2"/>
              <a:buChar char="n"/>
            </a:pPr>
            <a:endParaRPr lang="es-GT" sz="2100">
              <a:cs typeface="Arial" pitchFamily="34" charset="0"/>
            </a:endParaRPr>
          </a:p>
          <a:p>
            <a:pPr marL="342900" indent="-342900">
              <a:lnSpc>
                <a:spcPct val="90000"/>
              </a:lnSpc>
              <a:spcBef>
                <a:spcPct val="20000"/>
              </a:spcBef>
              <a:buClr>
                <a:srgbClr val="C66300"/>
              </a:buClr>
              <a:buSzPct val="75000"/>
              <a:buFont typeface="Wingdings" pitchFamily="2" charset="2"/>
              <a:buChar char="n"/>
            </a:pPr>
            <a:r>
              <a:rPr lang="es-GT" sz="2100">
                <a:cs typeface="Arial" pitchFamily="34" charset="0"/>
              </a:rPr>
              <a:t>Evaluación de rendimiento escolar</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187395" name="Text Box 3"/>
          <p:cNvSpPr txBox="1">
            <a:spLocks noChangeArrowheads="1"/>
          </p:cNvSpPr>
          <p:nvPr/>
        </p:nvSpPr>
        <p:spPr bwMode="auto">
          <a:xfrm>
            <a:off x="0" y="0"/>
            <a:ext cx="5795963" cy="6804025"/>
          </a:xfrm>
          <a:prstGeom prst="rect">
            <a:avLst/>
          </a:prstGeom>
          <a:solidFill>
            <a:srgbClr val="0B314D"/>
          </a:solidFill>
          <a:ln w="9525">
            <a:noFill/>
            <a:miter lim="800000"/>
            <a:headEnd/>
            <a:tailEnd/>
          </a:ln>
          <a:effectLst/>
        </p:spPr>
        <p:txBody>
          <a:bodyPr>
            <a:spAutoFit/>
          </a:bodyPr>
          <a:lstStyle/>
          <a:p>
            <a:pPr marL="722313" eaLnBrk="0" hangingPunct="0">
              <a:spcBef>
                <a:spcPct val="50000"/>
              </a:spcBef>
            </a:pPr>
            <a:endParaRPr lang="en-US" sz="4100" b="1">
              <a:solidFill>
                <a:srgbClr val="FFFFFF"/>
              </a:solidFill>
              <a:latin typeface="Frankfurter Medium" charset="0"/>
            </a:endParaRPr>
          </a:p>
          <a:p>
            <a:pPr marL="722313" eaLnBrk="0" hangingPunct="0">
              <a:spcBef>
                <a:spcPct val="50000"/>
              </a:spcBef>
            </a:pPr>
            <a:endParaRPr lang="en-US" sz="4100" b="1">
              <a:solidFill>
                <a:srgbClr val="FFFFFF"/>
              </a:solidFill>
              <a:latin typeface="Frankfurter Medium" charset="0"/>
            </a:endParaRPr>
          </a:p>
          <a:p>
            <a:pPr marL="722313" eaLnBrk="0" hangingPunct="0">
              <a:spcBef>
                <a:spcPct val="50000"/>
              </a:spcBef>
            </a:pPr>
            <a:r>
              <a:rPr lang="en-US" sz="4100" b="1">
                <a:solidFill>
                  <a:srgbClr val="FFFFFF"/>
                </a:solidFill>
                <a:latin typeface="Frankfurter Medium" charset="0"/>
              </a:rPr>
              <a:t>Historia de la evaluación …</a:t>
            </a:r>
          </a:p>
          <a:p>
            <a:pPr marL="722313" eaLnBrk="0" hangingPunct="0">
              <a:spcBef>
                <a:spcPct val="50000"/>
              </a:spcBef>
            </a:pPr>
            <a:r>
              <a:rPr lang="en-US" sz="4100" b="1">
                <a:solidFill>
                  <a:srgbClr val="FFFFFF"/>
                </a:solidFill>
                <a:latin typeface="Frankfurter Medium" charset="0"/>
              </a:rPr>
              <a:t>uso de la información producida</a:t>
            </a:r>
          </a:p>
          <a:p>
            <a:pPr marL="722313" eaLnBrk="0" hangingPunct="0">
              <a:spcBef>
                <a:spcPct val="50000"/>
              </a:spcBef>
            </a:pPr>
            <a:endParaRPr lang="en-US" sz="4100" b="1">
              <a:solidFill>
                <a:srgbClr val="FFFFFF"/>
              </a:solidFill>
              <a:latin typeface="Frankfurter Medium" charset="0"/>
            </a:endParaRPr>
          </a:p>
          <a:p>
            <a:pPr marL="722313" eaLnBrk="0" hangingPunct="0">
              <a:spcBef>
                <a:spcPct val="50000"/>
              </a:spcBef>
            </a:pPr>
            <a:endParaRPr lang="en-US" sz="2000" b="1">
              <a:solidFill>
                <a:srgbClr val="FFFFFF"/>
              </a:solidFill>
              <a:latin typeface="Frankfurter Medium" charset="0"/>
            </a:endParaRPr>
          </a:p>
        </p:txBody>
      </p:sp>
      <p:pic>
        <p:nvPicPr>
          <p:cNvPr id="187406" name="Picture 14" descr="4"/>
          <p:cNvPicPr>
            <a:picLocks noChangeAspect="1" noChangeArrowheads="1"/>
          </p:cNvPicPr>
          <p:nvPr>
            <p:ph/>
          </p:nvPr>
        </p:nvPicPr>
        <p:blipFill>
          <a:blip r:embed="rId3" cstate="print"/>
          <a:srcRect/>
          <a:stretch>
            <a:fillRect/>
          </a:stretch>
        </p:blipFill>
        <p:spPr>
          <a:xfrm>
            <a:off x="5738813" y="0"/>
            <a:ext cx="3405187" cy="6858000"/>
          </a:xfrm>
          <a:noFill/>
          <a:ln/>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965200"/>
            <a:ext cx="9144000" cy="579438"/>
          </a:xfrm>
          <a:prstGeom prst="rect">
            <a:avLst/>
          </a:prstGeom>
          <a:noFill/>
          <a:ln w="9525">
            <a:noFill/>
            <a:miter lim="800000"/>
            <a:headEnd/>
            <a:tailEnd/>
          </a:ln>
          <a:effectLst/>
        </p:spPr>
        <p:txBody>
          <a:bodyPr>
            <a:spAutoFit/>
          </a:bodyPr>
          <a:lstStyle/>
          <a:p>
            <a:pPr algn="ctr"/>
            <a:r>
              <a:rPr lang="es-ES_tradnl" sz="3200" b="1">
                <a:solidFill>
                  <a:srgbClr val="FFFFFF"/>
                </a:solidFill>
              </a:rPr>
              <a:t>Evaluación</a:t>
            </a:r>
          </a:p>
        </p:txBody>
      </p:sp>
      <p:sp>
        <p:nvSpPr>
          <p:cNvPr id="34819" name="Text Box 3"/>
          <p:cNvSpPr txBox="1">
            <a:spLocks noChangeArrowheads="1"/>
          </p:cNvSpPr>
          <p:nvPr/>
        </p:nvSpPr>
        <p:spPr bwMode="auto">
          <a:xfrm>
            <a:off x="4500563" y="2276475"/>
            <a:ext cx="4248150" cy="4291013"/>
          </a:xfrm>
          <a:prstGeom prst="rect">
            <a:avLst/>
          </a:prstGeom>
          <a:noFill/>
          <a:ln w="9525">
            <a:noFill/>
            <a:miter lim="800000"/>
            <a:headEnd/>
            <a:tailEnd/>
          </a:ln>
          <a:effectLst/>
        </p:spPr>
        <p:txBody>
          <a:bodyPr>
            <a:spAutoFit/>
          </a:bodyPr>
          <a:lstStyle/>
          <a:p>
            <a:pPr marL="342900" indent="-342900"/>
            <a:r>
              <a:rPr lang="es-MX" sz="2300" b="1">
                <a:solidFill>
                  <a:srgbClr val="0B314D"/>
                </a:solidFill>
              </a:rPr>
              <a:t>	</a:t>
            </a:r>
            <a:r>
              <a:rPr lang="es-MX" sz="2100"/>
              <a:t>En Guatemala, la evaluación ha sido una actividad que no ha adquirido un carácter sistemático.  Aunque existe la intención de crear un Sistema que integre el uso de la información dentro del desarrollo de políticas educativas y en la planificación de actividades periódicas, este esfuerzo cuenta con pocas experiencias previas que le puedan servir de modelo</a:t>
            </a:r>
          </a:p>
        </p:txBody>
      </p:sp>
      <p:pic>
        <p:nvPicPr>
          <p:cNvPr id="34820" name="Picture 4" descr="2"/>
          <p:cNvPicPr>
            <a:picLocks noChangeAspect="1" noChangeArrowheads="1"/>
          </p:cNvPicPr>
          <p:nvPr/>
        </p:nvPicPr>
        <p:blipFill>
          <a:blip r:embed="rId2" cstate="print"/>
          <a:srcRect/>
          <a:stretch>
            <a:fillRect/>
          </a:stretch>
        </p:blipFill>
        <p:spPr bwMode="auto">
          <a:xfrm>
            <a:off x="684213" y="2841625"/>
            <a:ext cx="3359150" cy="2892425"/>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5123"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Unidad de Informática del MINEDUC</a:t>
            </a:r>
            <a:endParaRPr lang="es-ES" sz="3200" b="1">
              <a:solidFill>
                <a:srgbClr val="FFFFFF"/>
              </a:solidFill>
              <a:latin typeface="Frankfurter Medium" charset="0"/>
            </a:endParaRPr>
          </a:p>
        </p:txBody>
      </p:sp>
      <p:sp>
        <p:nvSpPr>
          <p:cNvPr id="5124" name="Rectangle 4"/>
          <p:cNvSpPr>
            <a:spLocks noChangeArrowheads="1"/>
          </p:cNvSpPr>
          <p:nvPr/>
        </p:nvSpPr>
        <p:spPr bwMode="auto">
          <a:xfrm>
            <a:off x="762000" y="2347913"/>
            <a:ext cx="7620000" cy="1728787"/>
          </a:xfrm>
          <a:prstGeom prst="rect">
            <a:avLst/>
          </a:prstGeom>
          <a:noFill/>
          <a:ln w="9525">
            <a:noFill/>
            <a:miter lim="800000"/>
            <a:headEnd/>
            <a:tailEnd/>
          </a:ln>
          <a:effectLst/>
        </p:spPr>
        <p:txBody>
          <a:bodyPr/>
          <a:lstStyle/>
          <a:p>
            <a:pPr marL="342900" indent="-342900">
              <a:lnSpc>
                <a:spcPct val="110000"/>
              </a:lnSpc>
              <a:spcBef>
                <a:spcPct val="20000"/>
              </a:spcBef>
              <a:buClr>
                <a:srgbClr val="C66300"/>
              </a:buClr>
              <a:buSzPct val="75000"/>
              <a:buFont typeface="Wingdings" pitchFamily="2" charset="2"/>
              <a:buNone/>
            </a:pPr>
            <a:r>
              <a:rPr lang="es-GT" sz="2100" b="1" i="1">
                <a:solidFill>
                  <a:srgbClr val="0B314D"/>
                </a:solidFill>
                <a:cs typeface="Arial" pitchFamily="34" charset="0"/>
              </a:rPr>
              <a:t>	Cobertura.</a:t>
            </a:r>
            <a:r>
              <a:rPr lang="es-GT" sz="2100" b="1">
                <a:cs typeface="Arial" pitchFamily="34" charset="0"/>
              </a:rPr>
              <a:t> </a:t>
            </a:r>
            <a:r>
              <a:rPr lang="es-GT" sz="2100"/>
              <a:t>La unidad de informática del Ministerio de Educación, produce desde hace varios años, anuarios estadísticos que contienen indicadores de cobertura, promoción y deserción de los estudiantes en diferentes niveles.</a:t>
            </a:r>
            <a:r>
              <a:rPr lang="es-GT"/>
              <a:t>  </a:t>
            </a:r>
            <a:r>
              <a:rPr lang="es-GT" sz="2100"/>
              <a:t>La recolección de información es a nivel nacional y es censal.</a:t>
            </a:r>
            <a:endParaRPr lang="es-GT"/>
          </a:p>
          <a:p>
            <a:pPr marL="342900" indent="-342900">
              <a:lnSpc>
                <a:spcPct val="110000"/>
              </a:lnSpc>
              <a:spcBef>
                <a:spcPct val="20000"/>
              </a:spcBef>
              <a:buClr>
                <a:srgbClr val="C66300"/>
              </a:buClr>
              <a:buSzPct val="75000"/>
              <a:buFont typeface="Wingdings" pitchFamily="2" charset="2"/>
              <a:buNone/>
            </a:pPr>
            <a:endParaRPr lang="es-GT" sz="2100">
              <a:cs typeface="Arial" pitchFamily="34" charset="0"/>
            </a:endParaRPr>
          </a:p>
          <a:p>
            <a:pPr marL="342900" indent="-342900">
              <a:lnSpc>
                <a:spcPct val="110000"/>
              </a:lnSpc>
              <a:spcBef>
                <a:spcPct val="20000"/>
              </a:spcBef>
              <a:buClr>
                <a:srgbClr val="C66300"/>
              </a:buClr>
              <a:buSzPct val="75000"/>
              <a:buFont typeface="Wingdings" pitchFamily="2" charset="2"/>
              <a:buNone/>
            </a:pPr>
            <a:r>
              <a:rPr lang="es-GT" sz="2100" i="1">
                <a:solidFill>
                  <a:srgbClr val="0B314D"/>
                </a:solidFill>
                <a:cs typeface="Arial" pitchFamily="34" charset="0"/>
              </a:rPr>
              <a:t>	Uso:</a:t>
            </a:r>
          </a:p>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Crear indicadores educativos</a:t>
            </a:r>
          </a:p>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Planificación del Ministerio</a:t>
            </a:r>
          </a:p>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Planteamiento de metas y objetivos</a:t>
            </a:r>
          </a:p>
        </p:txBody>
      </p:sp>
    </p:spTree>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304800" y="304800"/>
            <a:ext cx="8839200" cy="457200"/>
          </a:xfrm>
          <a:prstGeom prst="rect">
            <a:avLst/>
          </a:prstGeom>
          <a:noFill/>
          <a:ln w="9525">
            <a:noFill/>
            <a:miter lim="800000"/>
            <a:headEnd/>
            <a:tailEnd/>
          </a:ln>
          <a:effectLst/>
        </p:spPr>
        <p:txBody>
          <a:bodyPr>
            <a:spAutoFit/>
          </a:bodyPr>
          <a:lstStyle/>
          <a:p>
            <a:pPr>
              <a:spcBef>
                <a:spcPct val="50000"/>
              </a:spcBef>
            </a:pPr>
            <a:endParaRPr lang="es-MX" sz="2400">
              <a:latin typeface="Verdana" pitchFamily="34" charset="0"/>
            </a:endParaRPr>
          </a:p>
        </p:txBody>
      </p:sp>
      <p:sp>
        <p:nvSpPr>
          <p:cNvPr id="198659" name="Rectangle 3"/>
          <p:cNvSpPr>
            <a:spLocks noChangeArrowheads="1"/>
          </p:cNvSpPr>
          <p:nvPr/>
        </p:nvSpPr>
        <p:spPr bwMode="auto">
          <a:xfrm>
            <a:off x="0" y="879475"/>
            <a:ext cx="9144000" cy="533400"/>
          </a:xfrm>
          <a:prstGeom prst="rect">
            <a:avLst/>
          </a:prstGeom>
          <a:noFill/>
          <a:ln w="9525">
            <a:noFill/>
            <a:miter lim="800000"/>
            <a:headEnd/>
            <a:tailEnd/>
          </a:ln>
          <a:effectLst/>
        </p:spPr>
        <p:txBody>
          <a:bodyPr anchor="ctr"/>
          <a:lstStyle/>
          <a:p>
            <a:pPr algn="ctr"/>
            <a:r>
              <a:rPr lang="es-GT" sz="3200" b="1">
                <a:solidFill>
                  <a:srgbClr val="FFFFFF"/>
                </a:solidFill>
                <a:latin typeface="Frankfurter Medium" charset="0"/>
              </a:rPr>
              <a:t>PRONADE</a:t>
            </a:r>
            <a:endParaRPr lang="es-ES" sz="3200" b="1">
              <a:solidFill>
                <a:srgbClr val="FFFFFF"/>
              </a:solidFill>
              <a:latin typeface="Frankfurter Medium" charset="0"/>
            </a:endParaRPr>
          </a:p>
        </p:txBody>
      </p:sp>
      <p:sp>
        <p:nvSpPr>
          <p:cNvPr id="198660" name="Rectangle 4"/>
          <p:cNvSpPr>
            <a:spLocks noChangeArrowheads="1"/>
          </p:cNvSpPr>
          <p:nvPr/>
        </p:nvSpPr>
        <p:spPr bwMode="auto">
          <a:xfrm>
            <a:off x="762000" y="2349500"/>
            <a:ext cx="7620000" cy="1584325"/>
          </a:xfrm>
          <a:prstGeom prst="rect">
            <a:avLst/>
          </a:prstGeom>
          <a:noFill/>
          <a:ln w="9525">
            <a:noFill/>
            <a:miter lim="800000"/>
            <a:headEnd/>
            <a:tailEnd/>
          </a:ln>
          <a:effectLst/>
        </p:spPr>
        <p:txBody>
          <a:bodyPr/>
          <a:lstStyle/>
          <a:p>
            <a:pPr marL="342900" indent="-342900">
              <a:lnSpc>
                <a:spcPct val="110000"/>
              </a:lnSpc>
              <a:spcBef>
                <a:spcPct val="20000"/>
              </a:spcBef>
              <a:buClr>
                <a:srgbClr val="C66300"/>
              </a:buClr>
              <a:buSzPct val="75000"/>
              <a:buFont typeface="Wingdings" pitchFamily="2" charset="2"/>
              <a:buNone/>
            </a:pPr>
            <a:r>
              <a:rPr lang="es-GT" sz="2100" b="1" i="1">
                <a:solidFill>
                  <a:srgbClr val="0B314D"/>
                </a:solidFill>
              </a:rPr>
              <a:t>	El Programa de Autogestión para el Desarrollo Educativo (PRONADE),</a:t>
            </a:r>
            <a:r>
              <a:rPr lang="es-GT" sz="2100" b="1">
                <a:solidFill>
                  <a:srgbClr val="0B314D"/>
                </a:solidFill>
              </a:rPr>
              <a:t> </a:t>
            </a:r>
            <a:r>
              <a:rPr lang="es-GT" sz="2100"/>
              <a:t>ha realizado evaluaciones de sus logros en cuanto a la </a:t>
            </a:r>
            <a:r>
              <a:rPr lang="es-GT" sz="2100" b="1">
                <a:solidFill>
                  <a:srgbClr val="0B314D"/>
                </a:solidFill>
              </a:rPr>
              <a:t>calidad</a:t>
            </a:r>
            <a:r>
              <a:rPr lang="es-GT" sz="2100"/>
              <a:t> educativa que es fomentada por su modelo de gestión, utilizando herramientas basadas en el Modelo de Efectividad de la escuela.  Estudio cuasi-experimental y sistema de monitoreo.</a:t>
            </a:r>
          </a:p>
          <a:p>
            <a:pPr marL="342900" indent="-342900">
              <a:lnSpc>
                <a:spcPct val="110000"/>
              </a:lnSpc>
              <a:spcBef>
                <a:spcPct val="20000"/>
              </a:spcBef>
              <a:buClr>
                <a:srgbClr val="C66300"/>
              </a:buClr>
              <a:buSzPct val="75000"/>
              <a:buFont typeface="Wingdings" pitchFamily="2" charset="2"/>
              <a:buNone/>
            </a:pPr>
            <a:endParaRPr lang="es-GT" sz="2100"/>
          </a:p>
          <a:p>
            <a:pPr marL="342900" indent="-342900">
              <a:lnSpc>
                <a:spcPct val="110000"/>
              </a:lnSpc>
              <a:spcBef>
                <a:spcPct val="20000"/>
              </a:spcBef>
              <a:buClr>
                <a:srgbClr val="C66300"/>
              </a:buClr>
              <a:buSzPct val="75000"/>
              <a:buFont typeface="Wingdings" pitchFamily="2" charset="2"/>
              <a:buNone/>
            </a:pPr>
            <a:r>
              <a:rPr lang="es-GT" sz="2100" i="1">
                <a:solidFill>
                  <a:srgbClr val="0B314D"/>
                </a:solidFill>
              </a:rPr>
              <a:t>	Uso:</a:t>
            </a:r>
          </a:p>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Monitoreo del desempeño de instituciones</a:t>
            </a:r>
          </a:p>
          <a:p>
            <a:pPr marL="342900" indent="-342900">
              <a:lnSpc>
                <a:spcPct val="110000"/>
              </a:lnSpc>
              <a:spcBef>
                <a:spcPct val="20000"/>
              </a:spcBef>
              <a:buClr>
                <a:srgbClr val="C66300"/>
              </a:buClr>
              <a:buSzPct val="75000"/>
              <a:buFont typeface="Wingdings" pitchFamily="2" charset="2"/>
              <a:buChar char="n"/>
            </a:pPr>
            <a:r>
              <a:rPr lang="es-GT" sz="2100">
                <a:cs typeface="Arial" pitchFamily="34" charset="0"/>
              </a:rPr>
              <a:t>Diferencias entre escuelas que pertenecen y no pertenecen al programa.</a:t>
            </a:r>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Frankfurter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2484</TotalTime>
  <Words>887</Words>
  <Application>Microsoft Office PowerPoint</Application>
  <PresentationFormat>On-screen Show (4:3)</PresentationFormat>
  <Paragraphs>142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Frankfurter Medium</vt:lpstr>
      <vt:lpstr>Times New Roman</vt:lpstr>
      <vt:lpstr>Wingdings</vt:lpstr>
      <vt:lpstr>Verdana</vt:lpstr>
      <vt:lpstr>Capas</vt:lpstr>
      <vt:lpstr>Slide 1</vt:lpstr>
      <vt:lpstr>Información y toma de desiciones:  El caso de Guatemala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MINEDUC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Transformación normales</dc:title>
  <dc:creator>Lesly Cabrera</dc:creator>
  <cp:lastModifiedBy>anarod</cp:lastModifiedBy>
  <cp:revision>150</cp:revision>
  <dcterms:created xsi:type="dcterms:W3CDTF">2005-07-05T03:13:58Z</dcterms:created>
  <dcterms:modified xsi:type="dcterms:W3CDTF">2010-07-11T22:19:10Z</dcterms:modified>
</cp:coreProperties>
</file>