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>
  <p:sldMasterIdLst>
    <p:sldMasterId id="2147483648" r:id="rId1"/>
  </p:sldMasterIdLst>
  <p:notesMasterIdLst>
    <p:notesMasterId r:id="rId14"/>
  </p:notesMasterIdLst>
  <p:handoutMasterIdLst>
    <p:handoutMasterId r:id="rId15"/>
  </p:handoutMasterIdLst>
  <p:sldIdLst>
    <p:sldId id="277" r:id="rId2"/>
    <p:sldId id="257" r:id="rId3"/>
    <p:sldId id="258" r:id="rId4"/>
    <p:sldId id="261" r:id="rId5"/>
    <p:sldId id="285" r:id="rId6"/>
    <p:sldId id="302" r:id="rId7"/>
    <p:sldId id="303" r:id="rId8"/>
    <p:sldId id="304" r:id="rId9"/>
    <p:sldId id="306" r:id="rId10"/>
    <p:sldId id="307" r:id="rId11"/>
    <p:sldId id="308" r:id="rId12"/>
    <p:sldId id="292" r:id="rId13"/>
  </p:sldIdLst>
  <p:sldSz cx="9144000" cy="6858000" type="screen4x3"/>
  <p:notesSz cx="7010400" cy="92964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  <a:srgbClr val="339966"/>
    <a:srgbClr val="99CC00"/>
    <a:srgbClr val="99FF33"/>
    <a:srgbClr val="CC3300"/>
    <a:srgbClr val="C0C0C0"/>
    <a:srgbClr val="EAEAEA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2787"/>
    <p:restoredTop sz="90929"/>
  </p:normalViewPr>
  <p:slideViewPr>
    <p:cSldViewPr>
      <p:cViewPr>
        <p:scale>
          <a:sx n="50" d="100"/>
          <a:sy n="50" d="100"/>
        </p:scale>
        <p:origin x="-480" y="-34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40" d="100"/>
          <a:sy n="40" d="100"/>
        </p:scale>
        <p:origin x="-1542" y="-90"/>
      </p:cViewPr>
      <p:guideLst>
        <p:guide orient="horz" pos="2928"/>
        <p:guide pos="2208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8475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>
            <a:lvl1pPr defTabSz="931863">
              <a:defRPr sz="1200"/>
            </a:lvl1pPr>
          </a:lstStyle>
          <a:p>
            <a:endParaRPr lang="es-ES"/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1925" y="0"/>
            <a:ext cx="3038475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>
            <a:lvl1pPr algn="r" defTabSz="931863">
              <a:defRPr sz="1200"/>
            </a:lvl1pPr>
          </a:lstStyle>
          <a:p>
            <a:endParaRPr lang="es-ES"/>
          </a:p>
        </p:txBody>
      </p:sp>
      <p:sp>
        <p:nvSpPr>
          <p:cNvPr id="2765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31263"/>
            <a:ext cx="3038475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b" anchorCtr="0" compatLnSpc="1">
            <a:prstTxWarp prst="textNoShape">
              <a:avLst/>
            </a:prstTxWarp>
          </a:bodyPr>
          <a:lstStyle>
            <a:lvl1pPr defTabSz="931863">
              <a:defRPr sz="1200"/>
            </a:lvl1pPr>
          </a:lstStyle>
          <a:p>
            <a:endParaRPr lang="es-ES"/>
          </a:p>
        </p:txBody>
      </p:sp>
      <p:sp>
        <p:nvSpPr>
          <p:cNvPr id="2765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1925" y="8831263"/>
            <a:ext cx="3038475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b" anchorCtr="0" compatLnSpc="1">
            <a:prstTxWarp prst="textNoShape">
              <a:avLst/>
            </a:prstTxWarp>
          </a:bodyPr>
          <a:lstStyle>
            <a:lvl1pPr algn="r" defTabSz="931863">
              <a:defRPr sz="1200"/>
            </a:lvl1pPr>
          </a:lstStyle>
          <a:p>
            <a:fld id="{89536923-2EC9-484A-85D7-999D28A05C8F}" type="slidenum">
              <a:rPr lang="es-ES"/>
              <a:pPr/>
              <a:t>‹#›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8475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>
            <a:lvl1pPr defTabSz="931863">
              <a:defRPr sz="1200"/>
            </a:lvl1pPr>
          </a:lstStyle>
          <a:p>
            <a:endParaRPr lang="en-US"/>
          </a:p>
        </p:txBody>
      </p:sp>
      <p:sp>
        <p:nvSpPr>
          <p:cNvPr id="3891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1925" y="0"/>
            <a:ext cx="3038475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>
            <a:lvl1pPr algn="r" defTabSz="931863">
              <a:defRPr sz="1200"/>
            </a:lvl1pPr>
          </a:lstStyle>
          <a:p>
            <a:endParaRPr lang="en-US"/>
          </a:p>
        </p:txBody>
      </p:sp>
      <p:sp>
        <p:nvSpPr>
          <p:cNvPr id="38916" name="Rectangle 4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181100" y="696913"/>
            <a:ext cx="4648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891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5038" y="4416425"/>
            <a:ext cx="5140325" cy="4183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3891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31263"/>
            <a:ext cx="3038475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b" anchorCtr="0" compatLnSpc="1">
            <a:prstTxWarp prst="textNoShape">
              <a:avLst/>
            </a:prstTxWarp>
          </a:bodyPr>
          <a:lstStyle>
            <a:lvl1pPr defTabSz="931863">
              <a:defRPr sz="1200"/>
            </a:lvl1pPr>
          </a:lstStyle>
          <a:p>
            <a:endParaRPr lang="en-US"/>
          </a:p>
        </p:txBody>
      </p:sp>
      <p:sp>
        <p:nvSpPr>
          <p:cNvPr id="3891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1925" y="8831263"/>
            <a:ext cx="3038475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b" anchorCtr="0" compatLnSpc="1">
            <a:prstTxWarp prst="textNoShape">
              <a:avLst/>
            </a:prstTxWarp>
          </a:bodyPr>
          <a:lstStyle>
            <a:lvl1pPr algn="r" defTabSz="931863">
              <a:defRPr sz="1200"/>
            </a:lvl1pPr>
          </a:lstStyle>
          <a:p>
            <a:fld id="{C9857EB3-9549-4EE2-9EC3-100E9A4299AF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CF6E436-F1E5-4305-8705-FA27C3D056F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0562A72-F512-41FC-91EF-C482EA9D79D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48450" y="457200"/>
            <a:ext cx="2114550" cy="56388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04800" y="457200"/>
            <a:ext cx="6191250" cy="56388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AE7A9FA-EBEA-481B-BA8F-335E7B95FD6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2C44A7E-F3BD-491A-9EA5-0DA37D9A689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2E790A-5FBE-44DC-A247-D602940B378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F102914-FB3F-4C6D-B3F0-819F69124C1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4AEDBF8-8727-4FA0-8F0A-85E66963339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B87F237-E48F-4BCC-A912-6F0620A160D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C1ADB43-12A2-4393-8ADC-68B1F95BD9B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4A01C07-EC89-450A-A139-5CF8F5AAF53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920CC8B-B53B-42E6-9D7C-38ACE18EDD8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04800" y="457200"/>
            <a:ext cx="8458200" cy="1143000"/>
          </a:xfrm>
          <a:prstGeom prst="rect">
            <a:avLst/>
          </a:prstGeom>
          <a:solidFill>
            <a:srgbClr val="339966"/>
          </a:solidFill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Haga clic para modificar el estilo de título del patrón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Haga clic para modificar el estilo de texto del patrón</a:t>
            </a:r>
          </a:p>
          <a:p>
            <a:pPr lvl="1"/>
            <a:r>
              <a:rPr lang="en-US" smtClean="0"/>
              <a:t>Segundo nivel</a:t>
            </a:r>
          </a:p>
          <a:p>
            <a:pPr lvl="2"/>
            <a:r>
              <a:rPr lang="en-US" smtClean="0"/>
              <a:t>Tercer nivel</a:t>
            </a:r>
          </a:p>
          <a:p>
            <a:pPr lvl="3"/>
            <a:r>
              <a:rPr lang="en-US" smtClean="0"/>
              <a:t>Cuarto nivel</a:t>
            </a:r>
          </a:p>
          <a:p>
            <a:pPr lvl="4"/>
            <a:r>
              <a:rPr lang="en-US" smtClean="0"/>
              <a:t>Quinto nivel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0720B4FB-9E02-4212-8379-0D029D7BD5AC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EAEAEA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EAEAEA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EAEAEA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EAEAEA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EAEAEA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EAEAEA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EAEAEA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EAEAEA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EAEAEA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rgbClr val="339966"/>
        </a:buClr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rgbClr val="339966"/>
        </a:buClr>
        <a:buChar char="–"/>
        <a:defRPr sz="24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rgbClr val="339966"/>
        </a:buClr>
        <a:buChar char="•"/>
        <a:defRPr sz="20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rgbClr val="339966"/>
        </a:buClr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rgbClr val="339966"/>
        </a:buClr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lr>
          <a:srgbClr val="339966"/>
        </a:buClr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lr>
          <a:srgbClr val="339966"/>
        </a:buClr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lr>
          <a:srgbClr val="339966"/>
        </a:buClr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lr>
          <a:srgbClr val="339966"/>
        </a:buClr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457200" y="914400"/>
            <a:ext cx="8153400" cy="1752600"/>
          </a:xfrm>
        </p:spPr>
        <p:txBody>
          <a:bodyPr/>
          <a:lstStyle/>
          <a:p>
            <a:r>
              <a:rPr lang="es-MX" sz="3000"/>
              <a:t>Hacia una mejor política ambiental en sectores productivos de América Latina y el Carib</a:t>
            </a:r>
            <a:r>
              <a:rPr lang="es-MX" sz="3200"/>
              <a:t>e:</a:t>
            </a:r>
            <a:br>
              <a:rPr lang="es-MX" sz="3200"/>
            </a:br>
            <a:r>
              <a:rPr lang="es-MX" sz="2000"/>
              <a:t>Experiencias recientes y desafíos de la política ambiental en</a:t>
            </a:r>
            <a:br>
              <a:rPr lang="es-MX" sz="2000"/>
            </a:br>
            <a:r>
              <a:rPr lang="es-MX" sz="2000"/>
              <a:t> México, Colombia, Bolivia, Brasil y El Caribe</a:t>
            </a:r>
            <a:endParaRPr lang="es-ES" sz="2000"/>
          </a:p>
        </p:txBody>
      </p:sp>
      <p:sp>
        <p:nvSpPr>
          <p:cNvPr id="286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2743200"/>
            <a:ext cx="6400800" cy="3200400"/>
          </a:xfrm>
        </p:spPr>
        <p:txBody>
          <a:bodyPr/>
          <a:lstStyle/>
          <a:p>
            <a:r>
              <a:rPr lang="es-MX"/>
              <a:t>Diálogo Regional de Política</a:t>
            </a:r>
          </a:p>
          <a:p>
            <a:r>
              <a:rPr lang="es-MX" sz="2000"/>
              <a:t>Primera Reunión de la Red de Medio Ambiente</a:t>
            </a:r>
          </a:p>
          <a:p>
            <a:r>
              <a:rPr lang="es-MX" sz="2400" b="1"/>
              <a:t>Banco Interamericano de Desarrollo</a:t>
            </a:r>
          </a:p>
          <a:p>
            <a:pPr>
              <a:spcBef>
                <a:spcPct val="40000"/>
              </a:spcBef>
            </a:pPr>
            <a:r>
              <a:rPr lang="es-MX" sz="2400"/>
              <a:t>Ricardo Samaniego</a:t>
            </a:r>
          </a:p>
          <a:p>
            <a:r>
              <a:rPr lang="es-MX" sz="1800"/>
              <a:t>Centro de Políticas Públicas</a:t>
            </a:r>
          </a:p>
          <a:p>
            <a:r>
              <a:rPr lang="es-MX" sz="1800"/>
              <a:t>ITAM-México</a:t>
            </a:r>
          </a:p>
          <a:p>
            <a:r>
              <a:rPr lang="es-MX" sz="1600"/>
              <a:t>Abril 4 de 2002</a:t>
            </a:r>
            <a:endParaRPr lang="es-ES" sz="160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210" name="Rectangle 2"/>
          <p:cNvSpPr>
            <a:spLocks noChangeArrowheads="1"/>
          </p:cNvSpPr>
          <p:nvPr/>
        </p:nvSpPr>
        <p:spPr bwMode="auto">
          <a:xfrm>
            <a:off x="0" y="0"/>
            <a:ext cx="9144000" cy="730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0" tIns="0" rIns="0" bIns="0">
            <a:spAutoFit/>
          </a:bodyPr>
          <a:lstStyle/>
          <a:p>
            <a:pPr algn="ctr"/>
            <a:r>
              <a:rPr lang="en-US" b="1">
                <a:solidFill>
                  <a:srgbClr val="339966"/>
                </a:solidFill>
                <a:cs typeface="Times New Roman" pitchFamily="18" charset="0"/>
              </a:rPr>
              <a:t>Sector industrial de Brasil</a:t>
            </a:r>
            <a:endParaRPr lang="en-US" sz="1600" b="1">
              <a:solidFill>
                <a:srgbClr val="339966"/>
              </a:solidFill>
              <a:cs typeface="Times New Roman" pitchFamily="18" charset="0"/>
            </a:endParaRPr>
          </a:p>
          <a:p>
            <a:endParaRPr lang="en-US"/>
          </a:p>
        </p:txBody>
      </p:sp>
      <p:grpSp>
        <p:nvGrpSpPr>
          <p:cNvPr id="94273" name="Group 65"/>
          <p:cNvGrpSpPr>
            <a:grpSpLocks/>
          </p:cNvGrpSpPr>
          <p:nvPr/>
        </p:nvGrpSpPr>
        <p:grpSpPr bwMode="auto">
          <a:xfrm>
            <a:off x="-3175" y="457200"/>
            <a:ext cx="9150350" cy="6400800"/>
            <a:chOff x="-3" y="457"/>
            <a:chExt cx="5764" cy="3897"/>
          </a:xfrm>
        </p:grpSpPr>
        <p:grpSp>
          <p:nvGrpSpPr>
            <p:cNvPr id="94271" name="Group 63"/>
            <p:cNvGrpSpPr>
              <a:grpSpLocks/>
            </p:cNvGrpSpPr>
            <p:nvPr/>
          </p:nvGrpSpPr>
          <p:grpSpPr bwMode="auto">
            <a:xfrm>
              <a:off x="0" y="460"/>
              <a:ext cx="5758" cy="3891"/>
              <a:chOff x="0" y="460"/>
              <a:chExt cx="5758" cy="3891"/>
            </a:xfrm>
          </p:grpSpPr>
          <p:grpSp>
            <p:nvGrpSpPr>
              <p:cNvPr id="94226" name="Group 18"/>
              <p:cNvGrpSpPr>
                <a:grpSpLocks/>
              </p:cNvGrpSpPr>
              <p:nvPr/>
            </p:nvGrpSpPr>
            <p:grpSpPr bwMode="auto">
              <a:xfrm>
                <a:off x="0" y="460"/>
                <a:ext cx="1848" cy="461"/>
                <a:chOff x="0" y="460"/>
                <a:chExt cx="1848" cy="461"/>
              </a:xfrm>
            </p:grpSpPr>
            <p:sp>
              <p:nvSpPr>
                <p:cNvPr id="94225" name="Rectangle 17"/>
                <p:cNvSpPr>
                  <a:spLocks noChangeArrowheads="1"/>
                </p:cNvSpPr>
                <p:nvPr/>
              </p:nvSpPr>
              <p:spPr bwMode="auto">
                <a:xfrm>
                  <a:off x="0" y="460"/>
                  <a:ext cx="1848" cy="461"/>
                </a:xfrm>
                <a:prstGeom prst="rect">
                  <a:avLst/>
                </a:prstGeom>
                <a:solidFill>
                  <a:srgbClr val="E6E6E6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4224" name="Group 16"/>
                <p:cNvGrpSpPr>
                  <a:grpSpLocks/>
                </p:cNvGrpSpPr>
                <p:nvPr/>
              </p:nvGrpSpPr>
              <p:grpSpPr bwMode="auto">
                <a:xfrm>
                  <a:off x="0" y="460"/>
                  <a:ext cx="1848" cy="461"/>
                  <a:chOff x="0" y="460"/>
                  <a:chExt cx="1848" cy="461"/>
                </a:xfrm>
              </p:grpSpPr>
              <p:sp>
                <p:nvSpPr>
                  <p:cNvPr id="94211" name="Rectangle 3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460"/>
                    <a:ext cx="1792" cy="461"/>
                  </a:xfrm>
                  <a:prstGeom prst="rect">
                    <a:avLst/>
                  </a:prstGeom>
                  <a:solidFill>
                    <a:srgbClr val="E6E6E6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800" b="1">
                        <a:solidFill>
                          <a:srgbClr val="0000FF"/>
                        </a:solidFill>
                        <a:cs typeface="Times New Roman" pitchFamily="18" charset="0"/>
                      </a:rPr>
                      <a:t>Instrumentos tradicionales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4223" name="Rectangle 15"/>
                  <p:cNvSpPr>
                    <a:spLocks noChangeArrowheads="1"/>
                  </p:cNvSpPr>
                  <p:nvPr/>
                </p:nvSpPr>
                <p:spPr bwMode="auto">
                  <a:xfrm>
                    <a:off x="0" y="460"/>
                    <a:ext cx="1848" cy="461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4230" name="Group 22"/>
              <p:cNvGrpSpPr>
                <a:grpSpLocks/>
              </p:cNvGrpSpPr>
              <p:nvPr/>
            </p:nvGrpSpPr>
            <p:grpSpPr bwMode="auto">
              <a:xfrm>
                <a:off x="1848" y="460"/>
                <a:ext cx="1955" cy="461"/>
                <a:chOff x="1848" y="460"/>
                <a:chExt cx="1955" cy="461"/>
              </a:xfrm>
            </p:grpSpPr>
            <p:sp>
              <p:nvSpPr>
                <p:cNvPr id="94229" name="Rectangle 21"/>
                <p:cNvSpPr>
                  <a:spLocks noChangeArrowheads="1"/>
                </p:cNvSpPr>
                <p:nvPr/>
              </p:nvSpPr>
              <p:spPr bwMode="auto">
                <a:xfrm>
                  <a:off x="1848" y="460"/>
                  <a:ext cx="1955" cy="461"/>
                </a:xfrm>
                <a:prstGeom prst="rect">
                  <a:avLst/>
                </a:prstGeom>
                <a:solidFill>
                  <a:srgbClr val="E6E6E6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4228" name="Group 20"/>
                <p:cNvGrpSpPr>
                  <a:grpSpLocks/>
                </p:cNvGrpSpPr>
                <p:nvPr/>
              </p:nvGrpSpPr>
              <p:grpSpPr bwMode="auto">
                <a:xfrm>
                  <a:off x="1848" y="460"/>
                  <a:ext cx="1955" cy="461"/>
                  <a:chOff x="1848" y="460"/>
                  <a:chExt cx="1955" cy="461"/>
                </a:xfrm>
              </p:grpSpPr>
              <p:sp>
                <p:nvSpPr>
                  <p:cNvPr id="94212" name="Rectangle 4"/>
                  <p:cNvSpPr>
                    <a:spLocks noChangeArrowheads="1"/>
                  </p:cNvSpPr>
                  <p:nvPr/>
                </p:nvSpPr>
                <p:spPr bwMode="auto">
                  <a:xfrm>
                    <a:off x="1876" y="460"/>
                    <a:ext cx="1899" cy="461"/>
                  </a:xfrm>
                  <a:prstGeom prst="rect">
                    <a:avLst/>
                  </a:prstGeom>
                  <a:solidFill>
                    <a:srgbClr val="E6E6E6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800" b="1">
                        <a:solidFill>
                          <a:srgbClr val="0000FF"/>
                        </a:solidFill>
                        <a:cs typeface="Times New Roman" pitchFamily="18" charset="0"/>
                      </a:rPr>
                      <a:t>Instrumentos económicos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4227" name="Rectangle 19"/>
                  <p:cNvSpPr>
                    <a:spLocks noChangeArrowheads="1"/>
                  </p:cNvSpPr>
                  <p:nvPr/>
                </p:nvSpPr>
                <p:spPr bwMode="auto">
                  <a:xfrm>
                    <a:off x="1848" y="460"/>
                    <a:ext cx="1955" cy="461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4234" name="Group 26"/>
              <p:cNvGrpSpPr>
                <a:grpSpLocks/>
              </p:cNvGrpSpPr>
              <p:nvPr/>
            </p:nvGrpSpPr>
            <p:grpSpPr bwMode="auto">
              <a:xfrm>
                <a:off x="3803" y="460"/>
                <a:ext cx="1955" cy="461"/>
                <a:chOff x="3803" y="460"/>
                <a:chExt cx="1955" cy="461"/>
              </a:xfrm>
            </p:grpSpPr>
            <p:sp>
              <p:nvSpPr>
                <p:cNvPr id="94233" name="Rectangle 25"/>
                <p:cNvSpPr>
                  <a:spLocks noChangeArrowheads="1"/>
                </p:cNvSpPr>
                <p:nvPr/>
              </p:nvSpPr>
              <p:spPr bwMode="auto">
                <a:xfrm>
                  <a:off x="3803" y="460"/>
                  <a:ext cx="1955" cy="461"/>
                </a:xfrm>
                <a:prstGeom prst="rect">
                  <a:avLst/>
                </a:prstGeom>
                <a:solidFill>
                  <a:srgbClr val="E6E6E6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4232" name="Group 24"/>
                <p:cNvGrpSpPr>
                  <a:grpSpLocks/>
                </p:cNvGrpSpPr>
                <p:nvPr/>
              </p:nvGrpSpPr>
              <p:grpSpPr bwMode="auto">
                <a:xfrm>
                  <a:off x="3803" y="460"/>
                  <a:ext cx="1955" cy="461"/>
                  <a:chOff x="3803" y="460"/>
                  <a:chExt cx="1955" cy="461"/>
                </a:xfrm>
              </p:grpSpPr>
              <p:sp>
                <p:nvSpPr>
                  <p:cNvPr id="94213" name="Rectangle 5"/>
                  <p:cNvSpPr>
                    <a:spLocks noChangeArrowheads="1"/>
                  </p:cNvSpPr>
                  <p:nvPr/>
                </p:nvSpPr>
                <p:spPr bwMode="auto">
                  <a:xfrm>
                    <a:off x="3831" y="460"/>
                    <a:ext cx="1899" cy="461"/>
                  </a:xfrm>
                  <a:prstGeom prst="rect">
                    <a:avLst/>
                  </a:prstGeom>
                  <a:solidFill>
                    <a:srgbClr val="E6E6E6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800" b="1">
                        <a:solidFill>
                          <a:srgbClr val="0000FF"/>
                        </a:solidFill>
                        <a:cs typeface="Times New Roman" pitchFamily="18" charset="0"/>
                      </a:rPr>
                      <a:t>Mecanismos de coordinación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4231" name="Rectangle 23"/>
                  <p:cNvSpPr>
                    <a:spLocks noChangeArrowheads="1"/>
                  </p:cNvSpPr>
                  <p:nvPr/>
                </p:nvSpPr>
                <p:spPr bwMode="auto">
                  <a:xfrm>
                    <a:off x="3803" y="460"/>
                    <a:ext cx="1955" cy="461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4238" name="Group 30"/>
              <p:cNvGrpSpPr>
                <a:grpSpLocks/>
              </p:cNvGrpSpPr>
              <p:nvPr/>
            </p:nvGrpSpPr>
            <p:grpSpPr bwMode="auto">
              <a:xfrm>
                <a:off x="0" y="921"/>
                <a:ext cx="1848" cy="1762"/>
                <a:chOff x="0" y="921"/>
                <a:chExt cx="1848" cy="1762"/>
              </a:xfrm>
            </p:grpSpPr>
            <p:sp>
              <p:nvSpPr>
                <p:cNvPr id="94237" name="Rectangle 29"/>
                <p:cNvSpPr>
                  <a:spLocks noChangeArrowheads="1"/>
                </p:cNvSpPr>
                <p:nvPr/>
              </p:nvSpPr>
              <p:spPr bwMode="auto">
                <a:xfrm>
                  <a:off x="0" y="921"/>
                  <a:ext cx="1848" cy="1762"/>
                </a:xfrm>
                <a:prstGeom prst="rect">
                  <a:avLst/>
                </a:prstGeom>
                <a:solidFill>
                  <a:srgbClr val="3399FF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4236" name="Group 28"/>
                <p:cNvGrpSpPr>
                  <a:grpSpLocks/>
                </p:cNvGrpSpPr>
                <p:nvPr/>
              </p:nvGrpSpPr>
              <p:grpSpPr bwMode="auto">
                <a:xfrm>
                  <a:off x="0" y="921"/>
                  <a:ext cx="1848" cy="1762"/>
                  <a:chOff x="0" y="921"/>
                  <a:chExt cx="1848" cy="1762"/>
                </a:xfrm>
              </p:grpSpPr>
              <p:sp>
                <p:nvSpPr>
                  <p:cNvPr id="94214" name="Rectangle 6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921"/>
                    <a:ext cx="1792" cy="1762"/>
                  </a:xfrm>
                  <a:prstGeom prst="rect">
                    <a:avLst/>
                  </a:prstGeom>
                  <a:solidFill>
                    <a:srgbClr val="3399FF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Marco regulatorio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altamente exigente (contaminar ilegalmente puede ser penado)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Normatividad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que abarca desde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licenciamiento hasta inspección sistemática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Acuerdos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para evitar multas considerables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Sistemas de monitoreo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limitado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4235" name="Rectangle 27"/>
                  <p:cNvSpPr>
                    <a:spLocks noChangeArrowheads="1"/>
                  </p:cNvSpPr>
                  <p:nvPr/>
                </p:nvSpPr>
                <p:spPr bwMode="auto">
                  <a:xfrm>
                    <a:off x="0" y="921"/>
                    <a:ext cx="1848" cy="176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4242" name="Group 34"/>
              <p:cNvGrpSpPr>
                <a:grpSpLocks/>
              </p:cNvGrpSpPr>
              <p:nvPr/>
            </p:nvGrpSpPr>
            <p:grpSpPr bwMode="auto">
              <a:xfrm>
                <a:off x="1848" y="921"/>
                <a:ext cx="1955" cy="1762"/>
                <a:chOff x="1848" y="921"/>
                <a:chExt cx="1955" cy="1762"/>
              </a:xfrm>
            </p:grpSpPr>
            <p:sp>
              <p:nvSpPr>
                <p:cNvPr id="94241" name="Rectangle 33"/>
                <p:cNvSpPr>
                  <a:spLocks noChangeArrowheads="1"/>
                </p:cNvSpPr>
                <p:nvPr/>
              </p:nvSpPr>
              <p:spPr bwMode="auto">
                <a:xfrm>
                  <a:off x="1848" y="921"/>
                  <a:ext cx="1955" cy="1762"/>
                </a:xfrm>
                <a:prstGeom prst="rect">
                  <a:avLst/>
                </a:prstGeom>
                <a:solidFill>
                  <a:srgbClr val="3399FF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4240" name="Group 32"/>
                <p:cNvGrpSpPr>
                  <a:grpSpLocks/>
                </p:cNvGrpSpPr>
                <p:nvPr/>
              </p:nvGrpSpPr>
              <p:grpSpPr bwMode="auto">
                <a:xfrm>
                  <a:off x="1848" y="921"/>
                  <a:ext cx="1955" cy="1762"/>
                  <a:chOff x="1848" y="921"/>
                  <a:chExt cx="1955" cy="1762"/>
                </a:xfrm>
              </p:grpSpPr>
              <p:sp>
                <p:nvSpPr>
                  <p:cNvPr id="94215" name="Rectangle 7"/>
                  <p:cNvSpPr>
                    <a:spLocks noChangeArrowheads="1"/>
                  </p:cNvSpPr>
                  <p:nvPr/>
                </p:nvSpPr>
                <p:spPr bwMode="auto">
                  <a:xfrm>
                    <a:off x="1876" y="921"/>
                    <a:ext cx="1899" cy="1762"/>
                  </a:xfrm>
                  <a:prstGeom prst="rect">
                    <a:avLst/>
                  </a:prstGeom>
                  <a:solidFill>
                    <a:srgbClr val="3399FF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Pagos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por derecho de uso del agua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Tarifa de efluentes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industriales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Impuesto de “Circulación de mercaderías y servicios”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y criterios ambientales de transferencia a municipios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Reconocimiento y premios por mejoras en el desempeño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ambiental en la industria (iniciativa no gubernamental)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4239" name="Rectangle 31"/>
                  <p:cNvSpPr>
                    <a:spLocks noChangeArrowheads="1"/>
                  </p:cNvSpPr>
                  <p:nvPr/>
                </p:nvSpPr>
                <p:spPr bwMode="auto">
                  <a:xfrm>
                    <a:off x="1848" y="921"/>
                    <a:ext cx="1955" cy="176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4246" name="Group 38"/>
              <p:cNvGrpSpPr>
                <a:grpSpLocks/>
              </p:cNvGrpSpPr>
              <p:nvPr/>
            </p:nvGrpSpPr>
            <p:grpSpPr bwMode="auto">
              <a:xfrm>
                <a:off x="3803" y="921"/>
                <a:ext cx="1955" cy="1762"/>
                <a:chOff x="3803" y="921"/>
                <a:chExt cx="1955" cy="1762"/>
              </a:xfrm>
            </p:grpSpPr>
            <p:sp>
              <p:nvSpPr>
                <p:cNvPr id="94245" name="Rectangle 37"/>
                <p:cNvSpPr>
                  <a:spLocks noChangeArrowheads="1"/>
                </p:cNvSpPr>
                <p:nvPr/>
              </p:nvSpPr>
              <p:spPr bwMode="auto">
                <a:xfrm>
                  <a:off x="3803" y="921"/>
                  <a:ext cx="1955" cy="1762"/>
                </a:xfrm>
                <a:prstGeom prst="rect">
                  <a:avLst/>
                </a:prstGeom>
                <a:solidFill>
                  <a:srgbClr val="3399FF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4244" name="Group 36"/>
                <p:cNvGrpSpPr>
                  <a:grpSpLocks/>
                </p:cNvGrpSpPr>
                <p:nvPr/>
              </p:nvGrpSpPr>
              <p:grpSpPr bwMode="auto">
                <a:xfrm>
                  <a:off x="3803" y="921"/>
                  <a:ext cx="1955" cy="1762"/>
                  <a:chOff x="3803" y="921"/>
                  <a:chExt cx="1955" cy="1762"/>
                </a:xfrm>
              </p:grpSpPr>
              <p:sp>
                <p:nvSpPr>
                  <p:cNvPr id="94216" name="Rectangle 8"/>
                  <p:cNvSpPr>
                    <a:spLocks noChangeArrowheads="1"/>
                  </p:cNvSpPr>
                  <p:nvPr/>
                </p:nvSpPr>
                <p:spPr bwMode="auto">
                  <a:xfrm>
                    <a:off x="3831" y="921"/>
                    <a:ext cx="1899" cy="1762"/>
                  </a:xfrm>
                  <a:prstGeom prst="rect">
                    <a:avLst/>
                  </a:prstGeom>
                  <a:solidFill>
                    <a:srgbClr val="3399FF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Coordinación entre Agencias de Protección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Ambiental (APA’s)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y jueces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para tomar en cuenta cuestiones jurídicas y sociales en política ambiental sectorial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Mecanismos de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 negociación entre comunidades y ONG’s con empresas incumplidas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Mecanismos ciudadanos de queja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ante APA’s y sistema judicial por incumplimiento ambiental de empresas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4243" name="Rectangle 35"/>
                  <p:cNvSpPr>
                    <a:spLocks noChangeArrowheads="1"/>
                  </p:cNvSpPr>
                  <p:nvPr/>
                </p:nvSpPr>
                <p:spPr bwMode="auto">
                  <a:xfrm>
                    <a:off x="3803" y="921"/>
                    <a:ext cx="1955" cy="176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4250" name="Group 42"/>
              <p:cNvGrpSpPr>
                <a:grpSpLocks/>
              </p:cNvGrpSpPr>
              <p:nvPr/>
            </p:nvGrpSpPr>
            <p:grpSpPr bwMode="auto">
              <a:xfrm>
                <a:off x="0" y="2683"/>
                <a:ext cx="1848" cy="442"/>
                <a:chOff x="0" y="2683"/>
                <a:chExt cx="1848" cy="442"/>
              </a:xfrm>
            </p:grpSpPr>
            <p:sp>
              <p:nvSpPr>
                <p:cNvPr id="94249" name="Rectangle 41"/>
                <p:cNvSpPr>
                  <a:spLocks noChangeArrowheads="1"/>
                </p:cNvSpPr>
                <p:nvPr/>
              </p:nvSpPr>
              <p:spPr bwMode="auto">
                <a:xfrm>
                  <a:off x="0" y="2683"/>
                  <a:ext cx="1848" cy="442"/>
                </a:xfrm>
                <a:prstGeom prst="rect">
                  <a:avLst/>
                </a:prstGeom>
                <a:solidFill>
                  <a:srgbClr val="E0E0E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4248" name="Group 40"/>
                <p:cNvGrpSpPr>
                  <a:grpSpLocks/>
                </p:cNvGrpSpPr>
                <p:nvPr/>
              </p:nvGrpSpPr>
              <p:grpSpPr bwMode="auto">
                <a:xfrm>
                  <a:off x="0" y="2683"/>
                  <a:ext cx="1848" cy="442"/>
                  <a:chOff x="0" y="2683"/>
                  <a:chExt cx="1848" cy="442"/>
                </a:xfrm>
              </p:grpSpPr>
              <p:sp>
                <p:nvSpPr>
                  <p:cNvPr id="94217" name="Rectangle 9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2683"/>
                    <a:ext cx="1792" cy="442"/>
                  </a:xfrm>
                  <a:prstGeom prst="rect">
                    <a:avLst/>
                  </a:prstGeom>
                  <a:solidFill>
                    <a:srgbClr val="E0E0E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200">
                        <a:cs typeface="Times New Roman" pitchFamily="18" charset="0"/>
                      </a:rPr>
                      <a:t> </a:t>
                    </a: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4247" name="Rectangle 39"/>
                  <p:cNvSpPr>
                    <a:spLocks noChangeArrowheads="1"/>
                  </p:cNvSpPr>
                  <p:nvPr/>
                </p:nvSpPr>
                <p:spPr bwMode="auto">
                  <a:xfrm>
                    <a:off x="0" y="2683"/>
                    <a:ext cx="1848" cy="44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4254" name="Group 46"/>
              <p:cNvGrpSpPr>
                <a:grpSpLocks/>
              </p:cNvGrpSpPr>
              <p:nvPr/>
            </p:nvGrpSpPr>
            <p:grpSpPr bwMode="auto">
              <a:xfrm>
                <a:off x="1848" y="2683"/>
                <a:ext cx="1955" cy="442"/>
                <a:chOff x="1848" y="2683"/>
                <a:chExt cx="1955" cy="442"/>
              </a:xfrm>
            </p:grpSpPr>
            <p:sp>
              <p:nvSpPr>
                <p:cNvPr id="94253" name="Rectangle 45"/>
                <p:cNvSpPr>
                  <a:spLocks noChangeArrowheads="1"/>
                </p:cNvSpPr>
                <p:nvPr/>
              </p:nvSpPr>
              <p:spPr bwMode="auto">
                <a:xfrm>
                  <a:off x="1848" y="2683"/>
                  <a:ext cx="1955" cy="442"/>
                </a:xfrm>
                <a:prstGeom prst="rect">
                  <a:avLst/>
                </a:prstGeom>
                <a:solidFill>
                  <a:srgbClr val="E0E0E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4252" name="Group 44"/>
                <p:cNvGrpSpPr>
                  <a:grpSpLocks/>
                </p:cNvGrpSpPr>
                <p:nvPr/>
              </p:nvGrpSpPr>
              <p:grpSpPr bwMode="auto">
                <a:xfrm>
                  <a:off x="1848" y="2683"/>
                  <a:ext cx="1955" cy="442"/>
                  <a:chOff x="1848" y="2683"/>
                  <a:chExt cx="1955" cy="442"/>
                </a:xfrm>
              </p:grpSpPr>
              <p:sp>
                <p:nvSpPr>
                  <p:cNvPr id="94218" name="Rectangle 10"/>
                  <p:cNvSpPr>
                    <a:spLocks noChangeArrowheads="1"/>
                  </p:cNvSpPr>
                  <p:nvPr/>
                </p:nvSpPr>
                <p:spPr bwMode="auto">
                  <a:xfrm>
                    <a:off x="1876" y="2683"/>
                    <a:ext cx="1899" cy="442"/>
                  </a:xfrm>
                  <a:prstGeom prst="rect">
                    <a:avLst/>
                  </a:prstGeom>
                  <a:solidFill>
                    <a:srgbClr val="E0E0E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600" b="1">
                        <a:solidFill>
                          <a:srgbClr val="FF0000"/>
                        </a:solidFill>
                        <a:cs typeface="Times New Roman" pitchFamily="18" charset="0"/>
                      </a:rPr>
                      <a:t>PROBLEMÁTICA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4251" name="Rectangle 43"/>
                  <p:cNvSpPr>
                    <a:spLocks noChangeArrowheads="1"/>
                  </p:cNvSpPr>
                  <p:nvPr/>
                </p:nvSpPr>
                <p:spPr bwMode="auto">
                  <a:xfrm>
                    <a:off x="1848" y="2683"/>
                    <a:ext cx="1955" cy="44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4258" name="Group 50"/>
              <p:cNvGrpSpPr>
                <a:grpSpLocks/>
              </p:cNvGrpSpPr>
              <p:nvPr/>
            </p:nvGrpSpPr>
            <p:grpSpPr bwMode="auto">
              <a:xfrm>
                <a:off x="3803" y="2683"/>
                <a:ext cx="1955" cy="442"/>
                <a:chOff x="3803" y="2683"/>
                <a:chExt cx="1955" cy="442"/>
              </a:xfrm>
            </p:grpSpPr>
            <p:sp>
              <p:nvSpPr>
                <p:cNvPr id="94257" name="Rectangle 49"/>
                <p:cNvSpPr>
                  <a:spLocks noChangeArrowheads="1"/>
                </p:cNvSpPr>
                <p:nvPr/>
              </p:nvSpPr>
              <p:spPr bwMode="auto">
                <a:xfrm>
                  <a:off x="3803" y="2683"/>
                  <a:ext cx="1955" cy="442"/>
                </a:xfrm>
                <a:prstGeom prst="rect">
                  <a:avLst/>
                </a:prstGeom>
                <a:solidFill>
                  <a:srgbClr val="E0E0E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4256" name="Group 48"/>
                <p:cNvGrpSpPr>
                  <a:grpSpLocks/>
                </p:cNvGrpSpPr>
                <p:nvPr/>
              </p:nvGrpSpPr>
              <p:grpSpPr bwMode="auto">
                <a:xfrm>
                  <a:off x="3803" y="2683"/>
                  <a:ext cx="1955" cy="442"/>
                  <a:chOff x="3803" y="2683"/>
                  <a:chExt cx="1955" cy="442"/>
                </a:xfrm>
              </p:grpSpPr>
              <p:sp>
                <p:nvSpPr>
                  <p:cNvPr id="94219" name="Rectangle 11"/>
                  <p:cNvSpPr>
                    <a:spLocks noChangeArrowheads="1"/>
                  </p:cNvSpPr>
                  <p:nvPr/>
                </p:nvSpPr>
                <p:spPr bwMode="auto">
                  <a:xfrm>
                    <a:off x="3831" y="2683"/>
                    <a:ext cx="1899" cy="442"/>
                  </a:xfrm>
                  <a:prstGeom prst="rect">
                    <a:avLst/>
                  </a:prstGeom>
                  <a:solidFill>
                    <a:srgbClr val="E0E0E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200">
                        <a:cs typeface="Times New Roman" pitchFamily="18" charset="0"/>
                      </a:rPr>
                      <a:t> </a:t>
                    </a: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4255" name="Rectangle 47"/>
                  <p:cNvSpPr>
                    <a:spLocks noChangeArrowheads="1"/>
                  </p:cNvSpPr>
                  <p:nvPr/>
                </p:nvSpPr>
                <p:spPr bwMode="auto">
                  <a:xfrm>
                    <a:off x="3803" y="2683"/>
                    <a:ext cx="1955" cy="44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4262" name="Group 54"/>
              <p:cNvGrpSpPr>
                <a:grpSpLocks/>
              </p:cNvGrpSpPr>
              <p:nvPr/>
            </p:nvGrpSpPr>
            <p:grpSpPr bwMode="auto">
              <a:xfrm>
                <a:off x="0" y="3125"/>
                <a:ext cx="1848" cy="1226"/>
                <a:chOff x="0" y="3125"/>
                <a:chExt cx="1848" cy="1226"/>
              </a:xfrm>
            </p:grpSpPr>
            <p:sp>
              <p:nvSpPr>
                <p:cNvPr id="94261" name="Rectangle 53"/>
                <p:cNvSpPr>
                  <a:spLocks noChangeArrowheads="1"/>
                </p:cNvSpPr>
                <p:nvPr/>
              </p:nvSpPr>
              <p:spPr bwMode="auto">
                <a:xfrm>
                  <a:off x="0" y="3125"/>
                  <a:ext cx="1848" cy="1226"/>
                </a:xfrm>
                <a:prstGeom prst="rect">
                  <a:avLst/>
                </a:prstGeom>
                <a:solidFill>
                  <a:srgbClr val="FF7C8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4260" name="Group 52"/>
                <p:cNvGrpSpPr>
                  <a:grpSpLocks/>
                </p:cNvGrpSpPr>
                <p:nvPr/>
              </p:nvGrpSpPr>
              <p:grpSpPr bwMode="auto">
                <a:xfrm>
                  <a:off x="0" y="3125"/>
                  <a:ext cx="1848" cy="1226"/>
                  <a:chOff x="0" y="3125"/>
                  <a:chExt cx="1848" cy="1226"/>
                </a:xfrm>
              </p:grpSpPr>
              <p:sp>
                <p:nvSpPr>
                  <p:cNvPr id="94220" name="Rectangle 12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3125"/>
                    <a:ext cx="1792" cy="1226"/>
                  </a:xfrm>
                  <a:prstGeom prst="rect">
                    <a:avLst/>
                  </a:prstGeom>
                  <a:solidFill>
                    <a:srgbClr val="FF7C8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Precariedad e inaccesibilidad del acervo de información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para la gestión ambiental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Sistemas de evaluación, seguimiento y monitoreo poco desarrollados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4259" name="Rectangle 51"/>
                  <p:cNvSpPr>
                    <a:spLocks noChangeArrowheads="1"/>
                  </p:cNvSpPr>
                  <p:nvPr/>
                </p:nvSpPr>
                <p:spPr bwMode="auto">
                  <a:xfrm>
                    <a:off x="0" y="3125"/>
                    <a:ext cx="1848" cy="1226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4266" name="Group 58"/>
              <p:cNvGrpSpPr>
                <a:grpSpLocks/>
              </p:cNvGrpSpPr>
              <p:nvPr/>
            </p:nvGrpSpPr>
            <p:grpSpPr bwMode="auto">
              <a:xfrm>
                <a:off x="1848" y="3125"/>
                <a:ext cx="1955" cy="1226"/>
                <a:chOff x="1848" y="3125"/>
                <a:chExt cx="1955" cy="1226"/>
              </a:xfrm>
            </p:grpSpPr>
            <p:sp>
              <p:nvSpPr>
                <p:cNvPr id="94265" name="Rectangle 57"/>
                <p:cNvSpPr>
                  <a:spLocks noChangeArrowheads="1"/>
                </p:cNvSpPr>
                <p:nvPr/>
              </p:nvSpPr>
              <p:spPr bwMode="auto">
                <a:xfrm>
                  <a:off x="1848" y="3125"/>
                  <a:ext cx="1955" cy="1226"/>
                </a:xfrm>
                <a:prstGeom prst="rect">
                  <a:avLst/>
                </a:prstGeom>
                <a:solidFill>
                  <a:srgbClr val="FF7C8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4264" name="Group 56"/>
                <p:cNvGrpSpPr>
                  <a:grpSpLocks/>
                </p:cNvGrpSpPr>
                <p:nvPr/>
              </p:nvGrpSpPr>
              <p:grpSpPr bwMode="auto">
                <a:xfrm>
                  <a:off x="1848" y="3125"/>
                  <a:ext cx="1955" cy="1226"/>
                  <a:chOff x="1848" y="3125"/>
                  <a:chExt cx="1955" cy="1226"/>
                </a:xfrm>
              </p:grpSpPr>
              <p:sp>
                <p:nvSpPr>
                  <p:cNvPr id="94221" name="Rectangle 13"/>
                  <p:cNvSpPr>
                    <a:spLocks noChangeArrowheads="1"/>
                  </p:cNvSpPr>
                  <p:nvPr/>
                </p:nvSpPr>
                <p:spPr bwMode="auto">
                  <a:xfrm>
                    <a:off x="1876" y="3125"/>
                    <a:ext cx="1899" cy="1226"/>
                  </a:xfrm>
                  <a:prstGeom prst="rect">
                    <a:avLst/>
                  </a:prstGeom>
                  <a:solidFill>
                    <a:srgbClr val="FF7C8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Fragilidad del cuadro institucional; discontinuidad administrativa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Falta de comprensión y experiencia de los equipos técnicos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en el diseño e implementación de instrumentos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Falta de marco legal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4263" name="Rectangle 55"/>
                  <p:cNvSpPr>
                    <a:spLocks noChangeArrowheads="1"/>
                  </p:cNvSpPr>
                  <p:nvPr/>
                </p:nvSpPr>
                <p:spPr bwMode="auto">
                  <a:xfrm>
                    <a:off x="1848" y="3125"/>
                    <a:ext cx="1955" cy="1226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4270" name="Group 62"/>
              <p:cNvGrpSpPr>
                <a:grpSpLocks/>
              </p:cNvGrpSpPr>
              <p:nvPr/>
            </p:nvGrpSpPr>
            <p:grpSpPr bwMode="auto">
              <a:xfrm>
                <a:off x="3803" y="3125"/>
                <a:ext cx="1955" cy="1226"/>
                <a:chOff x="3803" y="3125"/>
                <a:chExt cx="1955" cy="1226"/>
              </a:xfrm>
            </p:grpSpPr>
            <p:sp>
              <p:nvSpPr>
                <p:cNvPr id="94269" name="Rectangle 61"/>
                <p:cNvSpPr>
                  <a:spLocks noChangeArrowheads="1"/>
                </p:cNvSpPr>
                <p:nvPr/>
              </p:nvSpPr>
              <p:spPr bwMode="auto">
                <a:xfrm>
                  <a:off x="3803" y="3125"/>
                  <a:ext cx="1955" cy="1226"/>
                </a:xfrm>
                <a:prstGeom prst="rect">
                  <a:avLst/>
                </a:prstGeom>
                <a:solidFill>
                  <a:srgbClr val="FF7C8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4268" name="Group 60"/>
                <p:cNvGrpSpPr>
                  <a:grpSpLocks/>
                </p:cNvGrpSpPr>
                <p:nvPr/>
              </p:nvGrpSpPr>
              <p:grpSpPr bwMode="auto">
                <a:xfrm>
                  <a:off x="3803" y="3125"/>
                  <a:ext cx="1955" cy="1226"/>
                  <a:chOff x="3803" y="3125"/>
                  <a:chExt cx="1955" cy="1226"/>
                </a:xfrm>
              </p:grpSpPr>
              <p:sp>
                <p:nvSpPr>
                  <p:cNvPr id="94222" name="Rectangle 14"/>
                  <p:cNvSpPr>
                    <a:spLocks noChangeArrowheads="1"/>
                  </p:cNvSpPr>
                  <p:nvPr/>
                </p:nvSpPr>
                <p:spPr bwMode="auto">
                  <a:xfrm>
                    <a:off x="3831" y="3125"/>
                    <a:ext cx="1899" cy="1226"/>
                  </a:xfrm>
                  <a:prstGeom prst="rect">
                    <a:avLst/>
                  </a:prstGeom>
                  <a:solidFill>
                    <a:srgbClr val="FF7C8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Fragilidad del cuadro institucional y discontinuidad administrativa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Insuficiente coordinación, integración y participación de agentes involucrados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(económicos, sociales, reguladores) en definición de objetivos y metas de políticas sectoriales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4267" name="Rectangle 59"/>
                  <p:cNvSpPr>
                    <a:spLocks noChangeArrowheads="1"/>
                  </p:cNvSpPr>
                  <p:nvPr/>
                </p:nvSpPr>
                <p:spPr bwMode="auto">
                  <a:xfrm>
                    <a:off x="3803" y="3125"/>
                    <a:ext cx="1955" cy="1226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</p:grpSp>
        <p:sp>
          <p:nvSpPr>
            <p:cNvPr id="94272" name="Rectangle 64"/>
            <p:cNvSpPr>
              <a:spLocks noChangeArrowheads="1"/>
            </p:cNvSpPr>
            <p:nvPr/>
          </p:nvSpPr>
          <p:spPr bwMode="auto">
            <a:xfrm>
              <a:off x="-3" y="457"/>
              <a:ext cx="5764" cy="3897"/>
            </a:xfrm>
            <a:prstGeom prst="rect">
              <a:avLst/>
            </a:prstGeom>
            <a:noFill/>
            <a:ln w="11112">
              <a:solidFill>
                <a:srgbClr val="A0A0A0"/>
              </a:solidFill>
              <a:miter lim="800000"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</p:grp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2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MX"/>
              <a:t>Desafíos y retos de política ambiental</a:t>
            </a:r>
            <a:endParaRPr lang="es-ES"/>
          </a:p>
        </p:txBody>
      </p:sp>
      <p:sp>
        <p:nvSpPr>
          <p:cNvPr id="952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s-MX" sz="2400" b="1"/>
              <a:t>Institucionales</a:t>
            </a:r>
            <a:r>
              <a:rPr lang="es-MX" sz="2400"/>
              <a:t>: Mejorar marco legal inexistente, incompleto y obsoleto, superar debilidad o falta de instituciones (especialmente regionales y municipales); crear mercados ambientales; fomentar competencia; desmantelar proteccionismos </a:t>
            </a:r>
          </a:p>
          <a:p>
            <a:pPr>
              <a:lnSpc>
                <a:spcPct val="90000"/>
              </a:lnSpc>
            </a:pPr>
            <a:r>
              <a:rPr lang="es-MX" sz="2400" b="1"/>
              <a:t>Operativos</a:t>
            </a:r>
            <a:r>
              <a:rPr lang="es-MX" sz="2400"/>
              <a:t>: Eliminar discrecionalidad de la autoridad; agilizar procesos burocráticos y largos; mejorar capacidad de monitoreo</a:t>
            </a:r>
          </a:p>
          <a:p>
            <a:pPr>
              <a:lnSpc>
                <a:spcPct val="90000"/>
              </a:lnSpc>
            </a:pPr>
            <a:r>
              <a:rPr lang="es-MX" sz="2400" b="1"/>
              <a:t>Políticos</a:t>
            </a:r>
            <a:r>
              <a:rPr lang="es-MX" sz="2400"/>
              <a:t>: Superar desincentivos para imponer impuestos y derechos; lograr acuerdos ante pluralidad en los Congresos</a:t>
            </a:r>
          </a:p>
          <a:p>
            <a:pPr>
              <a:lnSpc>
                <a:spcPct val="90000"/>
              </a:lnSpc>
            </a:pPr>
            <a:r>
              <a:rPr lang="es-MX" sz="2400" b="1"/>
              <a:t>Presupuestarios</a:t>
            </a:r>
            <a:r>
              <a:rPr lang="es-MX" sz="2400"/>
              <a:t>: Proporcionar recursos humanos, técnicos y financieros suficientes, lograr presupuestación multianual anual; negociar mayor prioridad ambiental</a:t>
            </a:r>
          </a:p>
          <a:p>
            <a:pPr>
              <a:lnSpc>
                <a:spcPct val="90000"/>
              </a:lnSpc>
            </a:pPr>
            <a:endParaRPr lang="es-ES" sz="240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MX" sz="3600"/>
              <a:t>Invitación a la discusión: desafíos de la política ambiental en sectores productivos</a:t>
            </a:r>
            <a:endParaRPr lang="es-ES" sz="3600"/>
          </a:p>
        </p:txBody>
      </p:sp>
      <p:sp>
        <p:nvSpPr>
          <p:cNvPr id="768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752600"/>
            <a:ext cx="7772400" cy="41148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s-MX" sz="2400"/>
              <a:t>¿Puede la política pública ambiental influir en el corto plazo en mejorar el desempeño ambiental sectorial? ¿En el largo plazo? ¿Cuáles son sus principales desafíos?</a:t>
            </a:r>
          </a:p>
          <a:p>
            <a:pPr>
              <a:lnSpc>
                <a:spcPct val="90000"/>
              </a:lnSpc>
            </a:pPr>
            <a:r>
              <a:rPr lang="es-MX" sz="2400"/>
              <a:t>¿Puede la estricta aplicación de la regulación influir eficientemente para lograr un mejor cumplimiento?</a:t>
            </a:r>
          </a:p>
          <a:p>
            <a:pPr>
              <a:lnSpc>
                <a:spcPct val="90000"/>
              </a:lnSpc>
            </a:pPr>
            <a:r>
              <a:rPr lang="es-MX" sz="2400"/>
              <a:t>¿Hasta dónde es posible y conveniente la expansión de instrumentos económicos para la gestión ambiental?</a:t>
            </a:r>
          </a:p>
          <a:p>
            <a:pPr>
              <a:lnSpc>
                <a:spcPct val="90000"/>
              </a:lnSpc>
            </a:pPr>
            <a:r>
              <a:rPr lang="es-MX" sz="2400"/>
              <a:t>¿Se pueden compatibilizar competitividad, bajos costos y crecimiento con cumplimiento ambiental y mejora de la calidad ecológica?</a:t>
            </a:r>
          </a:p>
          <a:p>
            <a:pPr>
              <a:lnSpc>
                <a:spcPct val="90000"/>
              </a:lnSpc>
            </a:pPr>
            <a:r>
              <a:rPr lang="es-MX" sz="2400"/>
              <a:t>¿Qué podemos aportar los participantes en reuniones como el Diálogo Regional de Política al mejoramiento de la política ambiental en los sectores productivos de nuestra región?</a:t>
            </a:r>
          </a:p>
          <a:p>
            <a:pPr>
              <a:lnSpc>
                <a:spcPct val="90000"/>
              </a:lnSpc>
            </a:pPr>
            <a:endParaRPr lang="es-MX" sz="2400"/>
          </a:p>
          <a:p>
            <a:pPr>
              <a:lnSpc>
                <a:spcPct val="90000"/>
              </a:lnSpc>
            </a:pPr>
            <a:endParaRPr lang="es-ES" sz="16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534400" cy="1219200"/>
          </a:xfrm>
        </p:spPr>
        <p:txBody>
          <a:bodyPr/>
          <a:lstStyle/>
          <a:p>
            <a:r>
              <a:rPr lang="es-ES_tradnl" sz="3600"/>
              <a:t>Condiciones para el éxito de las políticas públicas ambientales en sectores productivos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62000" y="1524000"/>
            <a:ext cx="8153400" cy="4114800"/>
          </a:xfrm>
        </p:spPr>
        <p:txBody>
          <a:bodyPr/>
          <a:lstStyle/>
          <a:p>
            <a:pPr marL="533400" indent="-533400">
              <a:lnSpc>
                <a:spcPct val="90000"/>
              </a:lnSpc>
              <a:buFontTx/>
              <a:buAutoNum type="arabicPeriod"/>
            </a:pPr>
            <a:r>
              <a:rPr lang="es-ES_tradnl" sz="2400" b="1"/>
              <a:t>Incluir consideraciones ambientales y medidas correctivas en la toma de decisiones de sectores</a:t>
            </a:r>
            <a:r>
              <a:rPr lang="es-ES_tradnl" sz="2400"/>
              <a:t>.</a:t>
            </a:r>
          </a:p>
          <a:p>
            <a:pPr marL="914400" lvl="1" indent="-457200">
              <a:lnSpc>
                <a:spcPct val="90000"/>
              </a:lnSpc>
              <a:buFontTx/>
              <a:buChar char="o"/>
            </a:pPr>
            <a:r>
              <a:rPr lang="es-ES_tradnl" sz="1800"/>
              <a:t>Contaminación y degradación conllevan altos costos sociales (enfermedades, ausencia laboral, degradación del suelo, agotamiento recursos); </a:t>
            </a:r>
          </a:p>
          <a:p>
            <a:pPr marL="914400" lvl="1" indent="-457200">
              <a:lnSpc>
                <a:spcPct val="90000"/>
              </a:lnSpc>
              <a:buFontTx/>
              <a:buChar char="o"/>
            </a:pPr>
            <a:r>
              <a:rPr lang="es-ES_tradnl" sz="1800"/>
              <a:t>Empresas de sectores productivos deben tomar en cuenta costos sociales en decisiones productivas</a:t>
            </a:r>
          </a:p>
          <a:p>
            <a:pPr marL="533400" indent="-533400">
              <a:lnSpc>
                <a:spcPct val="90000"/>
              </a:lnSpc>
              <a:buFontTx/>
              <a:buAutoNum type="arabicPeriod"/>
            </a:pPr>
            <a:r>
              <a:rPr lang="es-ES_tradnl" sz="2400" b="1"/>
              <a:t>Compatibilizar las políticas sectoriales con las metas ambientales generales, al menor costo social posible.</a:t>
            </a:r>
          </a:p>
          <a:p>
            <a:pPr marL="914400" lvl="1" indent="-457200">
              <a:lnSpc>
                <a:spcPct val="90000"/>
              </a:lnSpc>
              <a:buFontTx/>
              <a:buChar char="o"/>
            </a:pPr>
            <a:r>
              <a:rPr lang="es-ES_tradnl" sz="1800"/>
              <a:t>Instrumentos de política pública</a:t>
            </a:r>
          </a:p>
          <a:p>
            <a:pPr marL="914400" lvl="1" indent="-457200">
              <a:lnSpc>
                <a:spcPct val="90000"/>
              </a:lnSpc>
              <a:buFontTx/>
              <a:buChar char="o"/>
            </a:pPr>
            <a:r>
              <a:rPr lang="es-ES_tradnl" sz="1800"/>
              <a:t>Mecanismos de coordinación</a:t>
            </a:r>
          </a:p>
          <a:p>
            <a:pPr marL="914400" lvl="1" indent="-457200">
              <a:lnSpc>
                <a:spcPct val="90000"/>
              </a:lnSpc>
              <a:buFontTx/>
              <a:buChar char="o"/>
            </a:pPr>
            <a:r>
              <a:rPr lang="es-ES_tradnl" sz="1800"/>
              <a:t>Sistemas de evaluación costo-beneficio de acción ambiental en sectores productivos</a:t>
            </a:r>
          </a:p>
          <a:p>
            <a:pPr marL="533400" indent="-533400">
              <a:lnSpc>
                <a:spcPct val="90000"/>
              </a:lnSpc>
              <a:buFontTx/>
              <a:buAutoNum type="arabicPeriod"/>
            </a:pPr>
            <a:r>
              <a:rPr lang="es-ES_tradnl" sz="2400" b="1"/>
              <a:t>Lograr simultáneamente:</a:t>
            </a:r>
          </a:p>
          <a:p>
            <a:pPr marL="914400" lvl="1" indent="-457200">
              <a:lnSpc>
                <a:spcPct val="90000"/>
              </a:lnSpc>
              <a:buFontTx/>
              <a:buChar char="o"/>
            </a:pPr>
            <a:r>
              <a:rPr lang="es-ES_tradnl" sz="1800"/>
              <a:t>Condiciones para el desarrollo sustentable</a:t>
            </a:r>
          </a:p>
          <a:p>
            <a:pPr marL="914400" lvl="1" indent="-457200">
              <a:lnSpc>
                <a:spcPct val="90000"/>
              </a:lnSpc>
              <a:buFontTx/>
              <a:buChar char="o"/>
            </a:pPr>
            <a:r>
              <a:rPr lang="es-ES_tradnl" sz="1800"/>
              <a:t>Mantener la competitividad y posibilidades de crecimiento de los sectores productivos </a:t>
            </a:r>
          </a:p>
          <a:p>
            <a:pPr marL="533400" indent="-533400" algn="just">
              <a:lnSpc>
                <a:spcPct val="90000"/>
              </a:lnSpc>
              <a:buFontTx/>
              <a:buNone/>
            </a:pPr>
            <a:endParaRPr lang="es-ES_tradnl" sz="2000"/>
          </a:p>
          <a:p>
            <a:pPr marL="533400" indent="-533400" algn="just">
              <a:lnSpc>
                <a:spcPct val="90000"/>
              </a:lnSpc>
              <a:buFontTx/>
              <a:buNone/>
            </a:pPr>
            <a:endParaRPr lang="es-ES_tradnl" sz="20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304800"/>
            <a:ext cx="8458200" cy="1143000"/>
          </a:xfrm>
        </p:spPr>
        <p:txBody>
          <a:bodyPr/>
          <a:lstStyle/>
          <a:p>
            <a:r>
              <a:rPr lang="es-ES_tradnl" sz="3600"/>
              <a:t>Instrumentos y mecanismos de la </a:t>
            </a:r>
            <a:br>
              <a:rPr lang="es-ES_tradnl" sz="3600"/>
            </a:br>
            <a:r>
              <a:rPr lang="es-ES_tradnl" sz="3600"/>
              <a:t>política ambiental en sectores productivos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447800"/>
            <a:ext cx="7772400" cy="4572000"/>
          </a:xfrm>
        </p:spPr>
        <p:txBody>
          <a:bodyPr/>
          <a:lstStyle/>
          <a:p>
            <a:pPr marL="533400" indent="-533400">
              <a:buFontTx/>
              <a:buAutoNum type="arabicPeriod"/>
            </a:pPr>
            <a:r>
              <a:rPr lang="es-ES_tradnl" sz="2000" b="1"/>
              <a:t>Instrumentos que modifican las decisiones de los sectores productivos: </a:t>
            </a:r>
            <a:r>
              <a:rPr lang="es-ES_tradnl" sz="2000"/>
              <a:t>Marco regulatorio, instrumentos económicos, instrumentos voluntarios, difusión e información</a:t>
            </a:r>
          </a:p>
          <a:p>
            <a:pPr marL="533400" indent="-533400">
              <a:buFontTx/>
              <a:buAutoNum type="arabicPeriod"/>
            </a:pPr>
            <a:r>
              <a:rPr lang="es-ES_tradnl" sz="2000" b="1"/>
              <a:t>Políticas que reducen el impacto ambiental de las decisiones de producción: </a:t>
            </a:r>
            <a:r>
              <a:rPr lang="es-ES_tradnl" sz="2000"/>
              <a:t>bienes producidos, infraestructura</a:t>
            </a:r>
          </a:p>
          <a:p>
            <a:pPr marL="533400" indent="-533400">
              <a:buFontTx/>
              <a:buAutoNum type="arabicPeriod"/>
            </a:pPr>
            <a:r>
              <a:rPr lang="es-ES_tradnl" sz="2000" b="1"/>
              <a:t>Comprensión, aceptación y adopción de políticas en sectores productivos e instituciones involucradas según responsabilidades y ámbitos de competencia: </a:t>
            </a:r>
            <a:r>
              <a:rPr lang="es-ES_tradnl" sz="2000"/>
              <a:t>Sectores productivos, gobierno federal, Congreso, gobiernos y congresos estatales, gobiernos municipales, agencias internacionales, agrupaciones empresariales, ONGs</a:t>
            </a:r>
          </a:p>
          <a:p>
            <a:pPr marL="533400" indent="-533400">
              <a:buFontTx/>
              <a:buAutoNum type="arabicPeriod"/>
            </a:pPr>
            <a:r>
              <a:rPr lang="es-ES_tradnl" sz="2000" b="1"/>
              <a:t>Creación de mecanismos de coordinación: </a:t>
            </a:r>
            <a:r>
              <a:rPr lang="es-ES_tradnl" sz="2000"/>
              <a:t>gabinetes, megasecretarías, unidades ambientales en las secretarias o ministerios, autoridades ambientales en organismos de toma de decisiones en los sectores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381000"/>
            <a:ext cx="8375650" cy="1066800"/>
          </a:xfrm>
        </p:spPr>
        <p:txBody>
          <a:bodyPr/>
          <a:lstStyle/>
          <a:p>
            <a:r>
              <a:rPr lang="es-ES_tradnl" sz="3600"/>
              <a:t>Instrumentos utilizados en sectores productivos de América Latina y El Caribe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676400"/>
            <a:ext cx="7772400" cy="4343400"/>
          </a:xfrm>
        </p:spPr>
        <p:txBody>
          <a:bodyPr/>
          <a:lstStyle/>
          <a:p>
            <a:pPr marL="579438" indent="-579438">
              <a:lnSpc>
                <a:spcPct val="90000"/>
              </a:lnSpc>
              <a:buFontTx/>
              <a:buAutoNum type="arabicPeriod"/>
            </a:pPr>
            <a:r>
              <a:rPr lang="es-ES_tradnl" sz="2000" b="1"/>
              <a:t>Comando y control</a:t>
            </a:r>
            <a:r>
              <a:rPr lang="es-ES_tradnl" sz="2000"/>
              <a:t>: limitación del nivel permisible de emisiones; uso de equipos o procesos específicos; normatividad; transporte y almacenamiento de residuos peligrosos.</a:t>
            </a:r>
          </a:p>
          <a:p>
            <a:pPr marL="579438" indent="-579438">
              <a:lnSpc>
                <a:spcPct val="90000"/>
              </a:lnSpc>
              <a:buFontTx/>
              <a:buAutoNum type="arabicPeriod"/>
            </a:pPr>
            <a:r>
              <a:rPr lang="es-ES_tradnl" sz="2000" b="1"/>
              <a:t>Instrumentos voluntarios</a:t>
            </a:r>
            <a:r>
              <a:rPr lang="es-ES_tradnl" sz="2000"/>
              <a:t>: acuerdos voluntarios y compromisos entre autoridades, sectores y empresas</a:t>
            </a:r>
          </a:p>
          <a:p>
            <a:pPr marL="579438" indent="-579438">
              <a:lnSpc>
                <a:spcPct val="90000"/>
              </a:lnSpc>
              <a:buFontTx/>
              <a:buAutoNum type="arabicPeriod"/>
            </a:pPr>
            <a:r>
              <a:rPr lang="es-ES_tradnl" sz="2000" b="1"/>
              <a:t>Instrumentos económicos</a:t>
            </a:r>
            <a:r>
              <a:rPr lang="es-ES_tradnl" sz="2000"/>
              <a:t>: Precios y tarifas de bienes y servicios del sector público; fiscales y financieros; creación de mercados de permisos comerciables, sistemas de depósito reembolso, establecimiento de derechos de propiedad.</a:t>
            </a:r>
          </a:p>
          <a:p>
            <a:pPr marL="579438" indent="-579438">
              <a:lnSpc>
                <a:spcPct val="90000"/>
              </a:lnSpc>
              <a:buFontTx/>
              <a:buAutoNum type="arabicPeriod"/>
            </a:pPr>
            <a:r>
              <a:rPr lang="es-ES_tradnl" sz="2000" b="1"/>
              <a:t>Construcción de infraestructura ambiental:</a:t>
            </a:r>
            <a:r>
              <a:rPr lang="es-ES_tradnl" sz="2000"/>
              <a:t> con participación privada (suministro de agua potable, tratamiento de aguas residuales, depósitos de residuos peligrosos); en empresas públicas (refinerías, electricidad, gas)</a:t>
            </a:r>
          </a:p>
          <a:p>
            <a:pPr marL="579438" indent="-579438">
              <a:lnSpc>
                <a:spcPct val="90000"/>
              </a:lnSpc>
              <a:buFontTx/>
              <a:buAutoNum type="arabicPeriod"/>
            </a:pPr>
            <a:r>
              <a:rPr lang="es-ES_tradnl" sz="2000" b="1"/>
              <a:t>Difusión e información: </a:t>
            </a:r>
            <a:r>
              <a:rPr lang="es-ES_tradnl" sz="2000"/>
              <a:t>registros, campañas, programas educativos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533400"/>
            <a:ext cx="8305800" cy="1143000"/>
          </a:xfrm>
        </p:spPr>
        <p:txBody>
          <a:bodyPr/>
          <a:lstStyle/>
          <a:p>
            <a:r>
              <a:rPr lang="es-MX" sz="3600"/>
              <a:t>Experiencias recientes en sectores productivos de América Latina y El Caribe</a:t>
            </a:r>
            <a:endParaRPr lang="es-ES" sz="3600"/>
          </a:p>
        </p:txBody>
      </p:sp>
      <p:sp>
        <p:nvSpPr>
          <p:cNvPr id="512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s-MX" sz="2400" b="1"/>
              <a:t>México:</a:t>
            </a:r>
            <a:r>
              <a:rPr lang="es-MX" sz="2400"/>
              <a:t> sectores energético e industrial (química y azúcar)</a:t>
            </a:r>
          </a:p>
          <a:p>
            <a:r>
              <a:rPr lang="es-MX" sz="2400" b="1"/>
              <a:t>Colombia</a:t>
            </a:r>
            <a:r>
              <a:rPr lang="es-MX" sz="2400"/>
              <a:t>: sectores minero, energético (hidrocarburos, gas, electricidad) e industrial</a:t>
            </a:r>
          </a:p>
          <a:p>
            <a:r>
              <a:rPr lang="es-MX" sz="2400" b="1"/>
              <a:t>Bolivia</a:t>
            </a:r>
            <a:r>
              <a:rPr lang="es-MX" sz="2400"/>
              <a:t>: sectores minería, hidrocarburos (petróleo y gas) y manufacturero</a:t>
            </a:r>
          </a:p>
          <a:p>
            <a:r>
              <a:rPr lang="es-MX" sz="2400" b="1"/>
              <a:t>El Caribe</a:t>
            </a:r>
            <a:r>
              <a:rPr lang="es-MX" sz="2400"/>
              <a:t>: sector turístico (Tobago, las Bahamas, Barbados)</a:t>
            </a:r>
          </a:p>
          <a:p>
            <a:r>
              <a:rPr lang="es-MX" sz="2400" b="1"/>
              <a:t>Brasil</a:t>
            </a:r>
            <a:r>
              <a:rPr lang="es-MX" sz="2400"/>
              <a:t>: sector industrial (estudio de caso sobre las determinantes del cumplimiento ambiental aplicando un modelo de costos de cumplimiento y no-cumplimiento)</a:t>
            </a:r>
            <a:endParaRPr lang="es-ES" sz="240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090" name="Rectangle 2"/>
          <p:cNvSpPr>
            <a:spLocks noChangeArrowheads="1"/>
          </p:cNvSpPr>
          <p:nvPr/>
        </p:nvSpPr>
        <p:spPr bwMode="auto">
          <a:xfrm>
            <a:off x="3175" y="0"/>
            <a:ext cx="9144000" cy="730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0" tIns="0" rIns="0" bIns="0">
            <a:spAutoFit/>
          </a:bodyPr>
          <a:lstStyle/>
          <a:p>
            <a:pPr algn="ctr"/>
            <a:r>
              <a:rPr lang="en-US" b="1">
                <a:solidFill>
                  <a:srgbClr val="339966"/>
                </a:solidFill>
                <a:cs typeface="Times New Roman" pitchFamily="18" charset="0"/>
              </a:rPr>
              <a:t>México</a:t>
            </a:r>
            <a:endParaRPr lang="en-US" sz="1600" b="1">
              <a:solidFill>
                <a:srgbClr val="339966"/>
              </a:solidFill>
              <a:cs typeface="Times New Roman" pitchFamily="18" charset="0"/>
            </a:endParaRPr>
          </a:p>
          <a:p>
            <a:endParaRPr lang="en-US"/>
          </a:p>
        </p:txBody>
      </p:sp>
      <p:grpSp>
        <p:nvGrpSpPr>
          <p:cNvPr id="89153" name="Group 65"/>
          <p:cNvGrpSpPr>
            <a:grpSpLocks/>
          </p:cNvGrpSpPr>
          <p:nvPr/>
        </p:nvGrpSpPr>
        <p:grpSpPr bwMode="auto">
          <a:xfrm>
            <a:off x="0" y="458788"/>
            <a:ext cx="9059863" cy="6399212"/>
            <a:chOff x="-3" y="457"/>
            <a:chExt cx="5707" cy="4031"/>
          </a:xfrm>
        </p:grpSpPr>
        <p:grpSp>
          <p:nvGrpSpPr>
            <p:cNvPr id="89151" name="Group 63"/>
            <p:cNvGrpSpPr>
              <a:grpSpLocks/>
            </p:cNvGrpSpPr>
            <p:nvPr/>
          </p:nvGrpSpPr>
          <p:grpSpPr bwMode="auto">
            <a:xfrm>
              <a:off x="0" y="460"/>
              <a:ext cx="5701" cy="4025"/>
              <a:chOff x="0" y="460"/>
              <a:chExt cx="5701" cy="4025"/>
            </a:xfrm>
          </p:grpSpPr>
          <p:grpSp>
            <p:nvGrpSpPr>
              <p:cNvPr id="89106" name="Group 18"/>
              <p:cNvGrpSpPr>
                <a:grpSpLocks/>
              </p:cNvGrpSpPr>
              <p:nvPr/>
            </p:nvGrpSpPr>
            <p:grpSpPr bwMode="auto">
              <a:xfrm>
                <a:off x="0" y="460"/>
                <a:ext cx="1845" cy="461"/>
                <a:chOff x="0" y="460"/>
                <a:chExt cx="1845" cy="461"/>
              </a:xfrm>
            </p:grpSpPr>
            <p:sp>
              <p:nvSpPr>
                <p:cNvPr id="89105" name="Rectangle 17"/>
                <p:cNvSpPr>
                  <a:spLocks noChangeArrowheads="1"/>
                </p:cNvSpPr>
                <p:nvPr/>
              </p:nvSpPr>
              <p:spPr bwMode="auto">
                <a:xfrm>
                  <a:off x="0" y="460"/>
                  <a:ext cx="1845" cy="461"/>
                </a:xfrm>
                <a:prstGeom prst="rect">
                  <a:avLst/>
                </a:prstGeom>
                <a:solidFill>
                  <a:srgbClr val="E6E6E6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89104" name="Group 16"/>
                <p:cNvGrpSpPr>
                  <a:grpSpLocks/>
                </p:cNvGrpSpPr>
                <p:nvPr/>
              </p:nvGrpSpPr>
              <p:grpSpPr bwMode="auto">
                <a:xfrm>
                  <a:off x="0" y="460"/>
                  <a:ext cx="1845" cy="461"/>
                  <a:chOff x="0" y="460"/>
                  <a:chExt cx="1845" cy="461"/>
                </a:xfrm>
              </p:grpSpPr>
              <p:sp>
                <p:nvSpPr>
                  <p:cNvPr id="89091" name="Rectangle 3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460"/>
                    <a:ext cx="1789" cy="461"/>
                  </a:xfrm>
                  <a:prstGeom prst="rect">
                    <a:avLst/>
                  </a:prstGeom>
                  <a:solidFill>
                    <a:srgbClr val="E6E6E6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800" b="1">
                        <a:solidFill>
                          <a:srgbClr val="0000FF"/>
                        </a:solidFill>
                        <a:cs typeface="Times New Roman" pitchFamily="18" charset="0"/>
                      </a:rPr>
                      <a:t>Instrumentos tradicionales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89103" name="Rectangle 15"/>
                  <p:cNvSpPr>
                    <a:spLocks noChangeArrowheads="1"/>
                  </p:cNvSpPr>
                  <p:nvPr/>
                </p:nvSpPr>
                <p:spPr bwMode="auto">
                  <a:xfrm>
                    <a:off x="0" y="460"/>
                    <a:ext cx="1845" cy="461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89110" name="Group 22"/>
              <p:cNvGrpSpPr>
                <a:grpSpLocks/>
              </p:cNvGrpSpPr>
              <p:nvPr/>
            </p:nvGrpSpPr>
            <p:grpSpPr bwMode="auto">
              <a:xfrm>
                <a:off x="1845" y="460"/>
                <a:ext cx="1903" cy="461"/>
                <a:chOff x="1845" y="460"/>
                <a:chExt cx="1903" cy="461"/>
              </a:xfrm>
            </p:grpSpPr>
            <p:sp>
              <p:nvSpPr>
                <p:cNvPr id="89109" name="Rectangle 21"/>
                <p:cNvSpPr>
                  <a:spLocks noChangeArrowheads="1"/>
                </p:cNvSpPr>
                <p:nvPr/>
              </p:nvSpPr>
              <p:spPr bwMode="auto">
                <a:xfrm>
                  <a:off x="1845" y="460"/>
                  <a:ext cx="1903" cy="461"/>
                </a:xfrm>
                <a:prstGeom prst="rect">
                  <a:avLst/>
                </a:prstGeom>
                <a:solidFill>
                  <a:srgbClr val="E6E6E6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89108" name="Group 20"/>
                <p:cNvGrpSpPr>
                  <a:grpSpLocks/>
                </p:cNvGrpSpPr>
                <p:nvPr/>
              </p:nvGrpSpPr>
              <p:grpSpPr bwMode="auto">
                <a:xfrm>
                  <a:off x="1845" y="460"/>
                  <a:ext cx="1903" cy="461"/>
                  <a:chOff x="1845" y="460"/>
                  <a:chExt cx="1903" cy="461"/>
                </a:xfrm>
              </p:grpSpPr>
              <p:sp>
                <p:nvSpPr>
                  <p:cNvPr id="89092" name="Rectangle 4"/>
                  <p:cNvSpPr>
                    <a:spLocks noChangeArrowheads="1"/>
                  </p:cNvSpPr>
                  <p:nvPr/>
                </p:nvSpPr>
                <p:spPr bwMode="auto">
                  <a:xfrm>
                    <a:off x="1873" y="460"/>
                    <a:ext cx="1847" cy="461"/>
                  </a:xfrm>
                  <a:prstGeom prst="rect">
                    <a:avLst/>
                  </a:prstGeom>
                  <a:solidFill>
                    <a:srgbClr val="E6E6E6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800" b="1">
                        <a:solidFill>
                          <a:srgbClr val="0000FF"/>
                        </a:solidFill>
                        <a:cs typeface="Times New Roman" pitchFamily="18" charset="0"/>
                      </a:rPr>
                      <a:t>Instrumentos económicos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89107" name="Rectangle 19"/>
                  <p:cNvSpPr>
                    <a:spLocks noChangeArrowheads="1"/>
                  </p:cNvSpPr>
                  <p:nvPr/>
                </p:nvSpPr>
                <p:spPr bwMode="auto">
                  <a:xfrm>
                    <a:off x="1845" y="460"/>
                    <a:ext cx="1903" cy="461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89114" name="Group 26"/>
              <p:cNvGrpSpPr>
                <a:grpSpLocks/>
              </p:cNvGrpSpPr>
              <p:nvPr/>
            </p:nvGrpSpPr>
            <p:grpSpPr bwMode="auto">
              <a:xfrm>
                <a:off x="3748" y="460"/>
                <a:ext cx="1953" cy="461"/>
                <a:chOff x="3748" y="460"/>
                <a:chExt cx="1953" cy="461"/>
              </a:xfrm>
            </p:grpSpPr>
            <p:sp>
              <p:nvSpPr>
                <p:cNvPr id="89113" name="Rectangle 25"/>
                <p:cNvSpPr>
                  <a:spLocks noChangeArrowheads="1"/>
                </p:cNvSpPr>
                <p:nvPr/>
              </p:nvSpPr>
              <p:spPr bwMode="auto">
                <a:xfrm>
                  <a:off x="3748" y="460"/>
                  <a:ext cx="1953" cy="461"/>
                </a:xfrm>
                <a:prstGeom prst="rect">
                  <a:avLst/>
                </a:prstGeom>
                <a:solidFill>
                  <a:srgbClr val="E0E0E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89112" name="Group 24"/>
                <p:cNvGrpSpPr>
                  <a:grpSpLocks/>
                </p:cNvGrpSpPr>
                <p:nvPr/>
              </p:nvGrpSpPr>
              <p:grpSpPr bwMode="auto">
                <a:xfrm>
                  <a:off x="3748" y="460"/>
                  <a:ext cx="1953" cy="461"/>
                  <a:chOff x="3748" y="460"/>
                  <a:chExt cx="1953" cy="461"/>
                </a:xfrm>
              </p:grpSpPr>
              <p:sp>
                <p:nvSpPr>
                  <p:cNvPr id="89093" name="Rectangle 5"/>
                  <p:cNvSpPr>
                    <a:spLocks noChangeArrowheads="1"/>
                  </p:cNvSpPr>
                  <p:nvPr/>
                </p:nvSpPr>
                <p:spPr bwMode="auto">
                  <a:xfrm>
                    <a:off x="3776" y="460"/>
                    <a:ext cx="1897" cy="461"/>
                  </a:xfrm>
                  <a:prstGeom prst="rect">
                    <a:avLst/>
                  </a:prstGeom>
                  <a:solidFill>
                    <a:srgbClr val="E0E0E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800" b="1">
                        <a:solidFill>
                          <a:srgbClr val="0000FF"/>
                        </a:solidFill>
                        <a:cs typeface="Times New Roman" pitchFamily="18" charset="0"/>
                      </a:rPr>
                      <a:t>Mecanismos de coordinación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89111" name="Rectangle 23"/>
                  <p:cNvSpPr>
                    <a:spLocks noChangeArrowheads="1"/>
                  </p:cNvSpPr>
                  <p:nvPr/>
                </p:nvSpPr>
                <p:spPr bwMode="auto">
                  <a:xfrm>
                    <a:off x="3748" y="460"/>
                    <a:ext cx="1953" cy="461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89118" name="Group 30"/>
              <p:cNvGrpSpPr>
                <a:grpSpLocks/>
              </p:cNvGrpSpPr>
              <p:nvPr/>
            </p:nvGrpSpPr>
            <p:grpSpPr bwMode="auto">
              <a:xfrm>
                <a:off x="0" y="921"/>
                <a:ext cx="1845" cy="2030"/>
                <a:chOff x="0" y="921"/>
                <a:chExt cx="1845" cy="2030"/>
              </a:xfrm>
            </p:grpSpPr>
            <p:sp>
              <p:nvSpPr>
                <p:cNvPr id="89117" name="Rectangle 29"/>
                <p:cNvSpPr>
                  <a:spLocks noChangeArrowheads="1"/>
                </p:cNvSpPr>
                <p:nvPr/>
              </p:nvSpPr>
              <p:spPr bwMode="auto">
                <a:xfrm>
                  <a:off x="0" y="921"/>
                  <a:ext cx="1845" cy="2030"/>
                </a:xfrm>
                <a:prstGeom prst="rect">
                  <a:avLst/>
                </a:prstGeom>
                <a:solidFill>
                  <a:srgbClr val="3399FF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89116" name="Group 28"/>
                <p:cNvGrpSpPr>
                  <a:grpSpLocks/>
                </p:cNvGrpSpPr>
                <p:nvPr/>
              </p:nvGrpSpPr>
              <p:grpSpPr bwMode="auto">
                <a:xfrm>
                  <a:off x="0" y="921"/>
                  <a:ext cx="1845" cy="2030"/>
                  <a:chOff x="0" y="921"/>
                  <a:chExt cx="1845" cy="2030"/>
                </a:xfrm>
              </p:grpSpPr>
              <p:sp>
                <p:nvSpPr>
                  <p:cNvPr id="89094" name="Rectangle 6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921"/>
                    <a:ext cx="1789" cy="2030"/>
                  </a:xfrm>
                  <a:prstGeom prst="rect">
                    <a:avLst/>
                  </a:prstGeom>
                  <a:solidFill>
                    <a:srgbClr val="3399FF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“Comando y control” (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instrumentos de mayor tradición):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LGEEPA;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normas oficiales mexicanas, licencias, permisos, manifestaciones de impacto ambiental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Voluntarios: auditorías ambientales, programa de gestión ambiental, normas de aplicación voluntaria, convenios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Registro de emisiones y transferencia de contaminantes, Cruzada Nacional por un México Limpio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89115" name="Rectangle 27"/>
                  <p:cNvSpPr>
                    <a:spLocks noChangeArrowheads="1"/>
                  </p:cNvSpPr>
                  <p:nvPr/>
                </p:nvSpPr>
                <p:spPr bwMode="auto">
                  <a:xfrm>
                    <a:off x="0" y="921"/>
                    <a:ext cx="1845" cy="2030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89122" name="Group 34"/>
              <p:cNvGrpSpPr>
                <a:grpSpLocks/>
              </p:cNvGrpSpPr>
              <p:nvPr/>
            </p:nvGrpSpPr>
            <p:grpSpPr bwMode="auto">
              <a:xfrm>
                <a:off x="1845" y="921"/>
                <a:ext cx="1903" cy="2030"/>
                <a:chOff x="1845" y="921"/>
                <a:chExt cx="1903" cy="2030"/>
              </a:xfrm>
            </p:grpSpPr>
            <p:sp>
              <p:nvSpPr>
                <p:cNvPr id="89121" name="Rectangle 33"/>
                <p:cNvSpPr>
                  <a:spLocks noChangeArrowheads="1"/>
                </p:cNvSpPr>
                <p:nvPr/>
              </p:nvSpPr>
              <p:spPr bwMode="auto">
                <a:xfrm>
                  <a:off x="1845" y="921"/>
                  <a:ext cx="1903" cy="2030"/>
                </a:xfrm>
                <a:prstGeom prst="rect">
                  <a:avLst/>
                </a:prstGeom>
                <a:solidFill>
                  <a:srgbClr val="3399FF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89120" name="Group 32"/>
                <p:cNvGrpSpPr>
                  <a:grpSpLocks/>
                </p:cNvGrpSpPr>
                <p:nvPr/>
              </p:nvGrpSpPr>
              <p:grpSpPr bwMode="auto">
                <a:xfrm>
                  <a:off x="1845" y="921"/>
                  <a:ext cx="1903" cy="2030"/>
                  <a:chOff x="1845" y="921"/>
                  <a:chExt cx="1903" cy="2030"/>
                </a:xfrm>
              </p:grpSpPr>
              <p:sp>
                <p:nvSpPr>
                  <p:cNvPr id="89095" name="Rectangle 7"/>
                  <p:cNvSpPr>
                    <a:spLocks noChangeArrowheads="1"/>
                  </p:cNvSpPr>
                  <p:nvPr/>
                </p:nvSpPr>
                <p:spPr bwMode="auto">
                  <a:xfrm>
                    <a:off x="1873" y="921"/>
                    <a:ext cx="1847" cy="2030"/>
                  </a:xfrm>
                  <a:prstGeom prst="rect">
                    <a:avLst/>
                  </a:prstGeom>
                  <a:solidFill>
                    <a:srgbClr val="3399FF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Precios y tarifas públicas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Sobreprecio a gasolinas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Derechos por descarga de aguas residuales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Arancel cero para importación de equipo anticontaminante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Seguros ambientales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(transporte de residuos peligrosos)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Sistemas de depósito-reembolso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(llantas, aceites usados, acumuladores, pilas)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Establecimiento de derechos de propiedad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(caza)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89119" name="Rectangle 31"/>
                  <p:cNvSpPr>
                    <a:spLocks noChangeArrowheads="1"/>
                  </p:cNvSpPr>
                  <p:nvPr/>
                </p:nvSpPr>
                <p:spPr bwMode="auto">
                  <a:xfrm>
                    <a:off x="1845" y="921"/>
                    <a:ext cx="1903" cy="2030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89126" name="Group 38"/>
              <p:cNvGrpSpPr>
                <a:grpSpLocks/>
              </p:cNvGrpSpPr>
              <p:nvPr/>
            </p:nvGrpSpPr>
            <p:grpSpPr bwMode="auto">
              <a:xfrm>
                <a:off x="3748" y="921"/>
                <a:ext cx="1953" cy="2030"/>
                <a:chOff x="3748" y="921"/>
                <a:chExt cx="1953" cy="2030"/>
              </a:xfrm>
            </p:grpSpPr>
            <p:sp>
              <p:nvSpPr>
                <p:cNvPr id="89125" name="Rectangle 37"/>
                <p:cNvSpPr>
                  <a:spLocks noChangeArrowheads="1"/>
                </p:cNvSpPr>
                <p:nvPr/>
              </p:nvSpPr>
              <p:spPr bwMode="auto">
                <a:xfrm>
                  <a:off x="3748" y="921"/>
                  <a:ext cx="1953" cy="2030"/>
                </a:xfrm>
                <a:prstGeom prst="rect">
                  <a:avLst/>
                </a:prstGeom>
                <a:solidFill>
                  <a:srgbClr val="3399FF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89124" name="Group 36"/>
                <p:cNvGrpSpPr>
                  <a:grpSpLocks/>
                </p:cNvGrpSpPr>
                <p:nvPr/>
              </p:nvGrpSpPr>
              <p:grpSpPr bwMode="auto">
                <a:xfrm>
                  <a:off x="3748" y="921"/>
                  <a:ext cx="1953" cy="2030"/>
                  <a:chOff x="3748" y="921"/>
                  <a:chExt cx="1953" cy="2030"/>
                </a:xfrm>
              </p:grpSpPr>
              <p:sp>
                <p:nvSpPr>
                  <p:cNvPr id="89096" name="Rectangle 8"/>
                  <p:cNvSpPr>
                    <a:spLocks noChangeArrowheads="1"/>
                  </p:cNvSpPr>
                  <p:nvPr/>
                </p:nvSpPr>
                <p:spPr bwMode="auto">
                  <a:xfrm>
                    <a:off x="3776" y="921"/>
                    <a:ext cx="1897" cy="2030"/>
                  </a:xfrm>
                  <a:prstGeom prst="rect">
                    <a:avLst/>
                  </a:prstGeom>
                  <a:solidFill>
                    <a:srgbClr val="3399FF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Gabinetes, comisiones intersecretariales, CFMR, CFC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Mecanismos de coordinación para inspección y vigilancia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industrial y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auditorías ambientales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(Profepa)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Comités de  precios en sector de hidrocarburos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Grupos interinstitucionales para tarifas eléctricas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Legislaturas locales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en aprobación de tarifas de agua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200">
                        <a:cs typeface="Times New Roman" pitchFamily="18" charset="0"/>
                      </a:rPr>
                      <a:t> </a:t>
                    </a: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89123" name="Rectangle 35"/>
                  <p:cNvSpPr>
                    <a:spLocks noChangeArrowheads="1"/>
                  </p:cNvSpPr>
                  <p:nvPr/>
                </p:nvSpPr>
                <p:spPr bwMode="auto">
                  <a:xfrm>
                    <a:off x="3748" y="921"/>
                    <a:ext cx="1953" cy="2030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89130" name="Group 42"/>
              <p:cNvGrpSpPr>
                <a:grpSpLocks/>
              </p:cNvGrpSpPr>
              <p:nvPr/>
            </p:nvGrpSpPr>
            <p:grpSpPr bwMode="auto">
              <a:xfrm>
                <a:off x="0" y="2951"/>
                <a:ext cx="1845" cy="442"/>
                <a:chOff x="0" y="2951"/>
                <a:chExt cx="1845" cy="442"/>
              </a:xfrm>
            </p:grpSpPr>
            <p:sp>
              <p:nvSpPr>
                <p:cNvPr id="89129" name="Rectangle 41"/>
                <p:cNvSpPr>
                  <a:spLocks noChangeArrowheads="1"/>
                </p:cNvSpPr>
                <p:nvPr/>
              </p:nvSpPr>
              <p:spPr bwMode="auto">
                <a:xfrm>
                  <a:off x="0" y="2951"/>
                  <a:ext cx="1845" cy="442"/>
                </a:xfrm>
                <a:prstGeom prst="rect">
                  <a:avLst/>
                </a:prstGeom>
                <a:solidFill>
                  <a:srgbClr val="E0E0E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89128" name="Group 40"/>
                <p:cNvGrpSpPr>
                  <a:grpSpLocks/>
                </p:cNvGrpSpPr>
                <p:nvPr/>
              </p:nvGrpSpPr>
              <p:grpSpPr bwMode="auto">
                <a:xfrm>
                  <a:off x="0" y="2951"/>
                  <a:ext cx="1845" cy="442"/>
                  <a:chOff x="0" y="2951"/>
                  <a:chExt cx="1845" cy="442"/>
                </a:xfrm>
              </p:grpSpPr>
              <p:sp>
                <p:nvSpPr>
                  <p:cNvPr id="89097" name="Rectangle 9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2951"/>
                    <a:ext cx="1789" cy="442"/>
                  </a:xfrm>
                  <a:prstGeom prst="rect">
                    <a:avLst/>
                  </a:prstGeom>
                  <a:solidFill>
                    <a:srgbClr val="E0E0E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200">
                        <a:cs typeface="Times New Roman" pitchFamily="18" charset="0"/>
                      </a:rPr>
                      <a:t> </a:t>
                    </a: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89127" name="Rectangle 39"/>
                  <p:cNvSpPr>
                    <a:spLocks noChangeArrowheads="1"/>
                  </p:cNvSpPr>
                  <p:nvPr/>
                </p:nvSpPr>
                <p:spPr bwMode="auto">
                  <a:xfrm>
                    <a:off x="0" y="2951"/>
                    <a:ext cx="1845" cy="44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89134" name="Group 46"/>
              <p:cNvGrpSpPr>
                <a:grpSpLocks/>
              </p:cNvGrpSpPr>
              <p:nvPr/>
            </p:nvGrpSpPr>
            <p:grpSpPr bwMode="auto">
              <a:xfrm>
                <a:off x="1845" y="2951"/>
                <a:ext cx="1903" cy="442"/>
                <a:chOff x="1845" y="2951"/>
                <a:chExt cx="1903" cy="442"/>
              </a:xfrm>
            </p:grpSpPr>
            <p:sp>
              <p:nvSpPr>
                <p:cNvPr id="89133" name="Rectangle 45"/>
                <p:cNvSpPr>
                  <a:spLocks noChangeArrowheads="1"/>
                </p:cNvSpPr>
                <p:nvPr/>
              </p:nvSpPr>
              <p:spPr bwMode="auto">
                <a:xfrm>
                  <a:off x="1845" y="2951"/>
                  <a:ext cx="1903" cy="442"/>
                </a:xfrm>
                <a:prstGeom prst="rect">
                  <a:avLst/>
                </a:prstGeom>
                <a:solidFill>
                  <a:srgbClr val="E0E0E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89132" name="Group 44"/>
                <p:cNvGrpSpPr>
                  <a:grpSpLocks/>
                </p:cNvGrpSpPr>
                <p:nvPr/>
              </p:nvGrpSpPr>
              <p:grpSpPr bwMode="auto">
                <a:xfrm>
                  <a:off x="1845" y="2951"/>
                  <a:ext cx="1903" cy="442"/>
                  <a:chOff x="1845" y="2951"/>
                  <a:chExt cx="1903" cy="442"/>
                </a:xfrm>
              </p:grpSpPr>
              <p:sp>
                <p:nvSpPr>
                  <p:cNvPr id="89098" name="Rectangle 10"/>
                  <p:cNvSpPr>
                    <a:spLocks noChangeArrowheads="1"/>
                  </p:cNvSpPr>
                  <p:nvPr/>
                </p:nvSpPr>
                <p:spPr bwMode="auto">
                  <a:xfrm>
                    <a:off x="1873" y="2951"/>
                    <a:ext cx="1847" cy="442"/>
                  </a:xfrm>
                  <a:prstGeom prst="rect">
                    <a:avLst/>
                  </a:prstGeom>
                  <a:solidFill>
                    <a:srgbClr val="E0E0E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600" b="1">
                        <a:solidFill>
                          <a:srgbClr val="FF0000"/>
                        </a:solidFill>
                        <a:cs typeface="Times New Roman" pitchFamily="18" charset="0"/>
                      </a:rPr>
                      <a:t>PROBLEMÁTICA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89131" name="Rectangle 43"/>
                  <p:cNvSpPr>
                    <a:spLocks noChangeArrowheads="1"/>
                  </p:cNvSpPr>
                  <p:nvPr/>
                </p:nvSpPr>
                <p:spPr bwMode="auto">
                  <a:xfrm>
                    <a:off x="1845" y="2951"/>
                    <a:ext cx="1903" cy="44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89138" name="Group 50"/>
              <p:cNvGrpSpPr>
                <a:grpSpLocks/>
              </p:cNvGrpSpPr>
              <p:nvPr/>
            </p:nvGrpSpPr>
            <p:grpSpPr bwMode="auto">
              <a:xfrm>
                <a:off x="3748" y="2951"/>
                <a:ext cx="1953" cy="442"/>
                <a:chOff x="3748" y="2951"/>
                <a:chExt cx="1953" cy="442"/>
              </a:xfrm>
            </p:grpSpPr>
            <p:sp>
              <p:nvSpPr>
                <p:cNvPr id="89137" name="Rectangle 49"/>
                <p:cNvSpPr>
                  <a:spLocks noChangeArrowheads="1"/>
                </p:cNvSpPr>
                <p:nvPr/>
              </p:nvSpPr>
              <p:spPr bwMode="auto">
                <a:xfrm>
                  <a:off x="3748" y="2951"/>
                  <a:ext cx="1953" cy="442"/>
                </a:xfrm>
                <a:prstGeom prst="rect">
                  <a:avLst/>
                </a:prstGeom>
                <a:solidFill>
                  <a:srgbClr val="E0E0E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89136" name="Group 48"/>
                <p:cNvGrpSpPr>
                  <a:grpSpLocks/>
                </p:cNvGrpSpPr>
                <p:nvPr/>
              </p:nvGrpSpPr>
              <p:grpSpPr bwMode="auto">
                <a:xfrm>
                  <a:off x="3748" y="2951"/>
                  <a:ext cx="1953" cy="442"/>
                  <a:chOff x="3748" y="2951"/>
                  <a:chExt cx="1953" cy="442"/>
                </a:xfrm>
              </p:grpSpPr>
              <p:sp>
                <p:nvSpPr>
                  <p:cNvPr id="89099" name="Rectangle 11"/>
                  <p:cNvSpPr>
                    <a:spLocks noChangeArrowheads="1"/>
                  </p:cNvSpPr>
                  <p:nvPr/>
                </p:nvSpPr>
                <p:spPr bwMode="auto">
                  <a:xfrm>
                    <a:off x="3776" y="2951"/>
                    <a:ext cx="1897" cy="442"/>
                  </a:xfrm>
                  <a:prstGeom prst="rect">
                    <a:avLst/>
                  </a:prstGeom>
                  <a:solidFill>
                    <a:srgbClr val="E0E0E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200">
                        <a:cs typeface="Times New Roman" pitchFamily="18" charset="0"/>
                      </a:rPr>
                      <a:t> </a:t>
                    </a: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89135" name="Rectangle 47"/>
                  <p:cNvSpPr>
                    <a:spLocks noChangeArrowheads="1"/>
                  </p:cNvSpPr>
                  <p:nvPr/>
                </p:nvSpPr>
                <p:spPr bwMode="auto">
                  <a:xfrm>
                    <a:off x="3748" y="2951"/>
                    <a:ext cx="1953" cy="44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89142" name="Group 54"/>
              <p:cNvGrpSpPr>
                <a:grpSpLocks/>
              </p:cNvGrpSpPr>
              <p:nvPr/>
            </p:nvGrpSpPr>
            <p:grpSpPr bwMode="auto">
              <a:xfrm>
                <a:off x="0" y="3393"/>
                <a:ext cx="1845" cy="1092"/>
                <a:chOff x="0" y="3393"/>
                <a:chExt cx="1845" cy="1092"/>
              </a:xfrm>
            </p:grpSpPr>
            <p:sp>
              <p:nvSpPr>
                <p:cNvPr id="89141" name="Rectangle 53"/>
                <p:cNvSpPr>
                  <a:spLocks noChangeArrowheads="1"/>
                </p:cNvSpPr>
                <p:nvPr/>
              </p:nvSpPr>
              <p:spPr bwMode="auto">
                <a:xfrm>
                  <a:off x="0" y="3393"/>
                  <a:ext cx="1845" cy="1092"/>
                </a:xfrm>
                <a:prstGeom prst="rect">
                  <a:avLst/>
                </a:prstGeom>
                <a:solidFill>
                  <a:srgbClr val="FF7C8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89140" name="Group 52"/>
                <p:cNvGrpSpPr>
                  <a:grpSpLocks/>
                </p:cNvGrpSpPr>
                <p:nvPr/>
              </p:nvGrpSpPr>
              <p:grpSpPr bwMode="auto">
                <a:xfrm>
                  <a:off x="0" y="3393"/>
                  <a:ext cx="1845" cy="1092"/>
                  <a:chOff x="0" y="3393"/>
                  <a:chExt cx="1845" cy="1092"/>
                </a:xfrm>
              </p:grpSpPr>
              <p:sp>
                <p:nvSpPr>
                  <p:cNvPr id="89100" name="Rectangle 12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3393"/>
                    <a:ext cx="1789" cy="1092"/>
                  </a:xfrm>
                  <a:prstGeom prst="rect">
                    <a:avLst/>
                  </a:prstGeom>
                  <a:solidFill>
                    <a:srgbClr val="FF7C8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Proceso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burocrático y largo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Riesgo de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captura regulatoria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e intereses encontrados de la autoridad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Discrecionalidad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de la autoridad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89139" name="Rectangle 51"/>
                  <p:cNvSpPr>
                    <a:spLocks noChangeArrowheads="1"/>
                  </p:cNvSpPr>
                  <p:nvPr/>
                </p:nvSpPr>
                <p:spPr bwMode="auto">
                  <a:xfrm>
                    <a:off x="0" y="3393"/>
                    <a:ext cx="1845" cy="109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89146" name="Group 58"/>
              <p:cNvGrpSpPr>
                <a:grpSpLocks/>
              </p:cNvGrpSpPr>
              <p:nvPr/>
            </p:nvGrpSpPr>
            <p:grpSpPr bwMode="auto">
              <a:xfrm>
                <a:off x="1845" y="3393"/>
                <a:ext cx="1903" cy="1092"/>
                <a:chOff x="1845" y="3393"/>
                <a:chExt cx="1903" cy="1092"/>
              </a:xfrm>
            </p:grpSpPr>
            <p:sp>
              <p:nvSpPr>
                <p:cNvPr id="89145" name="Rectangle 57"/>
                <p:cNvSpPr>
                  <a:spLocks noChangeArrowheads="1"/>
                </p:cNvSpPr>
                <p:nvPr/>
              </p:nvSpPr>
              <p:spPr bwMode="auto">
                <a:xfrm>
                  <a:off x="1845" y="3393"/>
                  <a:ext cx="1903" cy="1092"/>
                </a:xfrm>
                <a:prstGeom prst="rect">
                  <a:avLst/>
                </a:prstGeom>
                <a:solidFill>
                  <a:srgbClr val="FF7C8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89144" name="Group 56"/>
                <p:cNvGrpSpPr>
                  <a:grpSpLocks/>
                </p:cNvGrpSpPr>
                <p:nvPr/>
              </p:nvGrpSpPr>
              <p:grpSpPr bwMode="auto">
                <a:xfrm>
                  <a:off x="1845" y="3393"/>
                  <a:ext cx="1903" cy="1092"/>
                  <a:chOff x="1845" y="3393"/>
                  <a:chExt cx="1903" cy="1092"/>
                </a:xfrm>
              </p:grpSpPr>
              <p:sp>
                <p:nvSpPr>
                  <p:cNvPr id="89101" name="Rectangle 13"/>
                  <p:cNvSpPr>
                    <a:spLocks noChangeArrowheads="1"/>
                  </p:cNvSpPr>
                  <p:nvPr/>
                </p:nvSpPr>
                <p:spPr bwMode="auto">
                  <a:xfrm>
                    <a:off x="1873" y="3393"/>
                    <a:ext cx="1847" cy="1092"/>
                  </a:xfrm>
                  <a:prstGeom prst="rect">
                    <a:avLst/>
                  </a:prstGeom>
                  <a:solidFill>
                    <a:srgbClr val="FF7C8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Desincentivos políticos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para cobrar al que contamina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Baja recaudación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de derechos ambientales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Falta de instituciones y mercados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ambientales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89143" name="Rectangle 55"/>
                  <p:cNvSpPr>
                    <a:spLocks noChangeArrowheads="1"/>
                  </p:cNvSpPr>
                  <p:nvPr/>
                </p:nvSpPr>
                <p:spPr bwMode="auto">
                  <a:xfrm>
                    <a:off x="1845" y="3393"/>
                    <a:ext cx="1903" cy="109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89150" name="Group 62"/>
              <p:cNvGrpSpPr>
                <a:grpSpLocks/>
              </p:cNvGrpSpPr>
              <p:nvPr/>
            </p:nvGrpSpPr>
            <p:grpSpPr bwMode="auto">
              <a:xfrm>
                <a:off x="3748" y="3393"/>
                <a:ext cx="1953" cy="1092"/>
                <a:chOff x="3748" y="3393"/>
                <a:chExt cx="1953" cy="1092"/>
              </a:xfrm>
            </p:grpSpPr>
            <p:sp>
              <p:nvSpPr>
                <p:cNvPr id="89149" name="Rectangle 61"/>
                <p:cNvSpPr>
                  <a:spLocks noChangeArrowheads="1"/>
                </p:cNvSpPr>
                <p:nvPr/>
              </p:nvSpPr>
              <p:spPr bwMode="auto">
                <a:xfrm>
                  <a:off x="3748" y="3393"/>
                  <a:ext cx="1953" cy="1092"/>
                </a:xfrm>
                <a:prstGeom prst="rect">
                  <a:avLst/>
                </a:prstGeom>
                <a:solidFill>
                  <a:srgbClr val="FF7C8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89148" name="Group 60"/>
                <p:cNvGrpSpPr>
                  <a:grpSpLocks/>
                </p:cNvGrpSpPr>
                <p:nvPr/>
              </p:nvGrpSpPr>
              <p:grpSpPr bwMode="auto">
                <a:xfrm>
                  <a:off x="3748" y="3393"/>
                  <a:ext cx="1953" cy="1092"/>
                  <a:chOff x="3748" y="3393"/>
                  <a:chExt cx="1953" cy="1092"/>
                </a:xfrm>
              </p:grpSpPr>
              <p:sp>
                <p:nvSpPr>
                  <p:cNvPr id="89102" name="Rectangle 14"/>
                  <p:cNvSpPr>
                    <a:spLocks noChangeArrowheads="1"/>
                  </p:cNvSpPr>
                  <p:nvPr/>
                </p:nvSpPr>
                <p:spPr bwMode="auto">
                  <a:xfrm>
                    <a:off x="3776" y="3393"/>
                    <a:ext cx="1897" cy="1092"/>
                  </a:xfrm>
                  <a:prstGeom prst="rect">
                    <a:avLst/>
                  </a:prstGeom>
                  <a:solidFill>
                    <a:srgbClr val="FF7C8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Poca representatividad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de participantes empresariales en diseño de normatividad  (grandes en general)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Falta de coordinación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entre Semarnat, Hacienda, Economía, agrupaciones empresariales y gobiernos locales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89147" name="Rectangle 59"/>
                  <p:cNvSpPr>
                    <a:spLocks noChangeArrowheads="1"/>
                  </p:cNvSpPr>
                  <p:nvPr/>
                </p:nvSpPr>
                <p:spPr bwMode="auto">
                  <a:xfrm>
                    <a:off x="3748" y="3393"/>
                    <a:ext cx="1953" cy="109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</p:grpSp>
        <p:sp>
          <p:nvSpPr>
            <p:cNvPr id="89152" name="Rectangle 64"/>
            <p:cNvSpPr>
              <a:spLocks noChangeArrowheads="1"/>
            </p:cNvSpPr>
            <p:nvPr/>
          </p:nvSpPr>
          <p:spPr bwMode="auto">
            <a:xfrm>
              <a:off x="-3" y="457"/>
              <a:ext cx="5707" cy="4031"/>
            </a:xfrm>
            <a:prstGeom prst="rect">
              <a:avLst/>
            </a:prstGeom>
            <a:noFill/>
            <a:ln w="11112">
              <a:solidFill>
                <a:srgbClr val="A0A0A0"/>
              </a:solidFill>
              <a:miter lim="800000"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</p:grp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114" name="Rectangle 2"/>
          <p:cNvSpPr>
            <a:spLocks noChangeArrowheads="1"/>
          </p:cNvSpPr>
          <p:nvPr/>
        </p:nvSpPr>
        <p:spPr bwMode="auto">
          <a:xfrm>
            <a:off x="1588" y="0"/>
            <a:ext cx="9144000" cy="730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0" tIns="0" rIns="0" bIns="0">
            <a:spAutoFit/>
          </a:bodyPr>
          <a:lstStyle/>
          <a:p>
            <a:pPr algn="ctr"/>
            <a:r>
              <a:rPr lang="en-US" b="1">
                <a:solidFill>
                  <a:srgbClr val="339966"/>
                </a:solidFill>
                <a:cs typeface="Times New Roman" pitchFamily="18" charset="0"/>
              </a:rPr>
              <a:t>Colombia</a:t>
            </a:r>
            <a:endParaRPr lang="en-US" sz="1600" b="1">
              <a:solidFill>
                <a:srgbClr val="339966"/>
              </a:solidFill>
              <a:cs typeface="Times New Roman" pitchFamily="18" charset="0"/>
            </a:endParaRPr>
          </a:p>
          <a:p>
            <a:endParaRPr lang="en-US"/>
          </a:p>
        </p:txBody>
      </p:sp>
      <p:grpSp>
        <p:nvGrpSpPr>
          <p:cNvPr id="90177" name="Group 65"/>
          <p:cNvGrpSpPr>
            <a:grpSpLocks/>
          </p:cNvGrpSpPr>
          <p:nvPr/>
        </p:nvGrpSpPr>
        <p:grpSpPr bwMode="auto">
          <a:xfrm>
            <a:off x="0" y="457200"/>
            <a:ext cx="9150350" cy="6400800"/>
            <a:chOff x="-3" y="457"/>
            <a:chExt cx="5764" cy="4567"/>
          </a:xfrm>
        </p:grpSpPr>
        <p:grpSp>
          <p:nvGrpSpPr>
            <p:cNvPr id="90175" name="Group 63"/>
            <p:cNvGrpSpPr>
              <a:grpSpLocks/>
            </p:cNvGrpSpPr>
            <p:nvPr/>
          </p:nvGrpSpPr>
          <p:grpSpPr bwMode="auto">
            <a:xfrm>
              <a:off x="0" y="460"/>
              <a:ext cx="5758" cy="4561"/>
              <a:chOff x="0" y="460"/>
              <a:chExt cx="5758" cy="4561"/>
            </a:xfrm>
          </p:grpSpPr>
          <p:grpSp>
            <p:nvGrpSpPr>
              <p:cNvPr id="90130" name="Group 18"/>
              <p:cNvGrpSpPr>
                <a:grpSpLocks/>
              </p:cNvGrpSpPr>
              <p:nvPr/>
            </p:nvGrpSpPr>
            <p:grpSpPr bwMode="auto">
              <a:xfrm>
                <a:off x="0" y="460"/>
                <a:ext cx="1820" cy="461"/>
                <a:chOff x="0" y="460"/>
                <a:chExt cx="1820" cy="461"/>
              </a:xfrm>
            </p:grpSpPr>
            <p:sp>
              <p:nvSpPr>
                <p:cNvPr id="90129" name="Rectangle 17"/>
                <p:cNvSpPr>
                  <a:spLocks noChangeArrowheads="1"/>
                </p:cNvSpPr>
                <p:nvPr/>
              </p:nvSpPr>
              <p:spPr bwMode="auto">
                <a:xfrm>
                  <a:off x="0" y="460"/>
                  <a:ext cx="1820" cy="461"/>
                </a:xfrm>
                <a:prstGeom prst="rect">
                  <a:avLst/>
                </a:prstGeom>
                <a:solidFill>
                  <a:srgbClr val="E6E6E6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0128" name="Group 16"/>
                <p:cNvGrpSpPr>
                  <a:grpSpLocks/>
                </p:cNvGrpSpPr>
                <p:nvPr/>
              </p:nvGrpSpPr>
              <p:grpSpPr bwMode="auto">
                <a:xfrm>
                  <a:off x="0" y="460"/>
                  <a:ext cx="1820" cy="461"/>
                  <a:chOff x="0" y="460"/>
                  <a:chExt cx="1820" cy="461"/>
                </a:xfrm>
              </p:grpSpPr>
              <p:sp>
                <p:nvSpPr>
                  <p:cNvPr id="90115" name="Rectangle 3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460"/>
                    <a:ext cx="1764" cy="461"/>
                  </a:xfrm>
                  <a:prstGeom prst="rect">
                    <a:avLst/>
                  </a:prstGeom>
                  <a:solidFill>
                    <a:srgbClr val="E6E6E6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endParaRPr lang="en-US" sz="1800" b="1">
                      <a:solidFill>
                        <a:srgbClr val="0000FF"/>
                      </a:solidFill>
                      <a:cs typeface="Times New Roman" pitchFamily="18" charset="0"/>
                    </a:endParaRPr>
                  </a:p>
                  <a:p>
                    <a:pPr algn="ctr"/>
                    <a:r>
                      <a:rPr lang="en-US" sz="1700" b="1">
                        <a:solidFill>
                          <a:srgbClr val="0000FF"/>
                        </a:solidFill>
                        <a:cs typeface="Times New Roman" pitchFamily="18" charset="0"/>
                      </a:rPr>
                      <a:t>Instrumentos tradicionales</a:t>
                    </a:r>
                    <a:endParaRPr lang="en-US" sz="1700"/>
                  </a:p>
                </p:txBody>
              </p:sp>
              <p:sp>
                <p:nvSpPr>
                  <p:cNvPr id="90127" name="Rectangle 15"/>
                  <p:cNvSpPr>
                    <a:spLocks noChangeArrowheads="1"/>
                  </p:cNvSpPr>
                  <p:nvPr/>
                </p:nvSpPr>
                <p:spPr bwMode="auto">
                  <a:xfrm>
                    <a:off x="0" y="460"/>
                    <a:ext cx="1820" cy="461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0134" name="Group 22"/>
              <p:cNvGrpSpPr>
                <a:grpSpLocks/>
              </p:cNvGrpSpPr>
              <p:nvPr/>
            </p:nvGrpSpPr>
            <p:grpSpPr bwMode="auto">
              <a:xfrm>
                <a:off x="1820" y="460"/>
                <a:ext cx="1969" cy="461"/>
                <a:chOff x="1820" y="460"/>
                <a:chExt cx="1969" cy="461"/>
              </a:xfrm>
            </p:grpSpPr>
            <p:sp>
              <p:nvSpPr>
                <p:cNvPr id="90133" name="Rectangle 21"/>
                <p:cNvSpPr>
                  <a:spLocks noChangeArrowheads="1"/>
                </p:cNvSpPr>
                <p:nvPr/>
              </p:nvSpPr>
              <p:spPr bwMode="auto">
                <a:xfrm>
                  <a:off x="1820" y="460"/>
                  <a:ext cx="1969" cy="461"/>
                </a:xfrm>
                <a:prstGeom prst="rect">
                  <a:avLst/>
                </a:prstGeom>
                <a:solidFill>
                  <a:srgbClr val="E6E6E6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0132" name="Group 20"/>
                <p:cNvGrpSpPr>
                  <a:grpSpLocks/>
                </p:cNvGrpSpPr>
                <p:nvPr/>
              </p:nvGrpSpPr>
              <p:grpSpPr bwMode="auto">
                <a:xfrm>
                  <a:off x="1820" y="460"/>
                  <a:ext cx="1969" cy="461"/>
                  <a:chOff x="1820" y="460"/>
                  <a:chExt cx="1969" cy="461"/>
                </a:xfrm>
              </p:grpSpPr>
              <p:sp>
                <p:nvSpPr>
                  <p:cNvPr id="90116" name="Rectangle 4"/>
                  <p:cNvSpPr>
                    <a:spLocks noChangeArrowheads="1"/>
                  </p:cNvSpPr>
                  <p:nvPr/>
                </p:nvSpPr>
                <p:spPr bwMode="auto">
                  <a:xfrm>
                    <a:off x="1848" y="460"/>
                    <a:ext cx="1913" cy="461"/>
                  </a:xfrm>
                  <a:prstGeom prst="rect">
                    <a:avLst/>
                  </a:prstGeom>
                  <a:solidFill>
                    <a:srgbClr val="E6E6E6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endParaRPr lang="en-US" sz="1800" b="1">
                      <a:solidFill>
                        <a:srgbClr val="0000FF"/>
                      </a:solidFill>
                      <a:cs typeface="Times New Roman" pitchFamily="18" charset="0"/>
                    </a:endParaRPr>
                  </a:p>
                  <a:p>
                    <a:pPr algn="ctr"/>
                    <a:r>
                      <a:rPr lang="en-US" sz="1800" b="1">
                        <a:solidFill>
                          <a:srgbClr val="0000FF"/>
                        </a:solidFill>
                        <a:cs typeface="Times New Roman" pitchFamily="18" charset="0"/>
                      </a:rPr>
                      <a:t>Instrumentos económicos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0131" name="Rectangle 19"/>
                  <p:cNvSpPr>
                    <a:spLocks noChangeArrowheads="1"/>
                  </p:cNvSpPr>
                  <p:nvPr/>
                </p:nvSpPr>
                <p:spPr bwMode="auto">
                  <a:xfrm>
                    <a:off x="1820" y="460"/>
                    <a:ext cx="1969" cy="461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0138" name="Group 26"/>
              <p:cNvGrpSpPr>
                <a:grpSpLocks/>
              </p:cNvGrpSpPr>
              <p:nvPr/>
            </p:nvGrpSpPr>
            <p:grpSpPr bwMode="auto">
              <a:xfrm>
                <a:off x="3789" y="460"/>
                <a:ext cx="1969" cy="461"/>
                <a:chOff x="3789" y="460"/>
                <a:chExt cx="1969" cy="461"/>
              </a:xfrm>
            </p:grpSpPr>
            <p:sp>
              <p:nvSpPr>
                <p:cNvPr id="90137" name="Rectangle 25"/>
                <p:cNvSpPr>
                  <a:spLocks noChangeArrowheads="1"/>
                </p:cNvSpPr>
                <p:nvPr/>
              </p:nvSpPr>
              <p:spPr bwMode="auto">
                <a:xfrm>
                  <a:off x="3789" y="460"/>
                  <a:ext cx="1969" cy="461"/>
                </a:xfrm>
                <a:prstGeom prst="rect">
                  <a:avLst/>
                </a:prstGeom>
                <a:solidFill>
                  <a:srgbClr val="E6E6E6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0136" name="Group 24"/>
                <p:cNvGrpSpPr>
                  <a:grpSpLocks/>
                </p:cNvGrpSpPr>
                <p:nvPr/>
              </p:nvGrpSpPr>
              <p:grpSpPr bwMode="auto">
                <a:xfrm>
                  <a:off x="3789" y="460"/>
                  <a:ext cx="1969" cy="461"/>
                  <a:chOff x="3789" y="460"/>
                  <a:chExt cx="1969" cy="461"/>
                </a:xfrm>
              </p:grpSpPr>
              <p:sp>
                <p:nvSpPr>
                  <p:cNvPr id="90117" name="Rectangle 5"/>
                  <p:cNvSpPr>
                    <a:spLocks noChangeArrowheads="1"/>
                  </p:cNvSpPr>
                  <p:nvPr/>
                </p:nvSpPr>
                <p:spPr bwMode="auto">
                  <a:xfrm>
                    <a:off x="3817" y="460"/>
                    <a:ext cx="1913" cy="461"/>
                  </a:xfrm>
                  <a:prstGeom prst="rect">
                    <a:avLst/>
                  </a:prstGeom>
                  <a:solidFill>
                    <a:srgbClr val="E6E6E6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endParaRPr lang="en-US" sz="1800" b="1">
                      <a:solidFill>
                        <a:srgbClr val="0000FF"/>
                      </a:solidFill>
                      <a:cs typeface="Times New Roman" pitchFamily="18" charset="0"/>
                    </a:endParaRPr>
                  </a:p>
                  <a:p>
                    <a:pPr algn="ctr"/>
                    <a:r>
                      <a:rPr lang="en-US" sz="1800" b="1">
                        <a:solidFill>
                          <a:srgbClr val="0000FF"/>
                        </a:solidFill>
                        <a:cs typeface="Times New Roman" pitchFamily="18" charset="0"/>
                      </a:rPr>
                      <a:t>Mecanismos de coordinación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0135" name="Rectangle 23"/>
                  <p:cNvSpPr>
                    <a:spLocks noChangeArrowheads="1"/>
                  </p:cNvSpPr>
                  <p:nvPr/>
                </p:nvSpPr>
                <p:spPr bwMode="auto">
                  <a:xfrm>
                    <a:off x="3789" y="460"/>
                    <a:ext cx="1969" cy="461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0142" name="Group 30"/>
              <p:cNvGrpSpPr>
                <a:grpSpLocks/>
              </p:cNvGrpSpPr>
              <p:nvPr/>
            </p:nvGrpSpPr>
            <p:grpSpPr bwMode="auto">
              <a:xfrm>
                <a:off x="0" y="921"/>
                <a:ext cx="1820" cy="1762"/>
                <a:chOff x="0" y="921"/>
                <a:chExt cx="1820" cy="1762"/>
              </a:xfrm>
            </p:grpSpPr>
            <p:sp>
              <p:nvSpPr>
                <p:cNvPr id="90141" name="Rectangle 29"/>
                <p:cNvSpPr>
                  <a:spLocks noChangeArrowheads="1"/>
                </p:cNvSpPr>
                <p:nvPr/>
              </p:nvSpPr>
              <p:spPr bwMode="auto">
                <a:xfrm>
                  <a:off x="0" y="921"/>
                  <a:ext cx="1820" cy="1762"/>
                </a:xfrm>
                <a:prstGeom prst="rect">
                  <a:avLst/>
                </a:prstGeom>
                <a:solidFill>
                  <a:srgbClr val="3399FF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0140" name="Group 28"/>
                <p:cNvGrpSpPr>
                  <a:grpSpLocks/>
                </p:cNvGrpSpPr>
                <p:nvPr/>
              </p:nvGrpSpPr>
              <p:grpSpPr bwMode="auto">
                <a:xfrm>
                  <a:off x="0" y="921"/>
                  <a:ext cx="1820" cy="1762"/>
                  <a:chOff x="0" y="921"/>
                  <a:chExt cx="1820" cy="1762"/>
                </a:xfrm>
              </p:grpSpPr>
              <p:sp>
                <p:nvSpPr>
                  <p:cNvPr id="90118" name="Rectangle 6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921"/>
                    <a:ext cx="1764" cy="1762"/>
                  </a:xfrm>
                  <a:prstGeom prst="rect">
                    <a:avLst/>
                  </a:prstGeom>
                  <a:solidFill>
                    <a:srgbClr val="3399FF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Evaluaciones de impacto ambiental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en proyectos energéticos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Sistema de información ambiental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completo, organizado y de fácil acceso.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0139" name="Rectangle 27"/>
                  <p:cNvSpPr>
                    <a:spLocks noChangeArrowheads="1"/>
                  </p:cNvSpPr>
                  <p:nvPr/>
                </p:nvSpPr>
                <p:spPr bwMode="auto">
                  <a:xfrm>
                    <a:off x="0" y="921"/>
                    <a:ext cx="1820" cy="176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0146" name="Group 34"/>
              <p:cNvGrpSpPr>
                <a:grpSpLocks/>
              </p:cNvGrpSpPr>
              <p:nvPr/>
            </p:nvGrpSpPr>
            <p:grpSpPr bwMode="auto">
              <a:xfrm>
                <a:off x="1820" y="921"/>
                <a:ext cx="1969" cy="1762"/>
                <a:chOff x="1820" y="921"/>
                <a:chExt cx="1969" cy="1762"/>
              </a:xfrm>
            </p:grpSpPr>
            <p:sp>
              <p:nvSpPr>
                <p:cNvPr id="90145" name="Rectangle 33"/>
                <p:cNvSpPr>
                  <a:spLocks noChangeArrowheads="1"/>
                </p:cNvSpPr>
                <p:nvPr/>
              </p:nvSpPr>
              <p:spPr bwMode="auto">
                <a:xfrm>
                  <a:off x="1820" y="921"/>
                  <a:ext cx="1969" cy="1762"/>
                </a:xfrm>
                <a:prstGeom prst="rect">
                  <a:avLst/>
                </a:prstGeom>
                <a:solidFill>
                  <a:srgbClr val="3399FF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0144" name="Group 32"/>
                <p:cNvGrpSpPr>
                  <a:grpSpLocks/>
                </p:cNvGrpSpPr>
                <p:nvPr/>
              </p:nvGrpSpPr>
              <p:grpSpPr bwMode="auto">
                <a:xfrm>
                  <a:off x="1820" y="921"/>
                  <a:ext cx="1969" cy="1762"/>
                  <a:chOff x="1820" y="921"/>
                  <a:chExt cx="1969" cy="1762"/>
                </a:xfrm>
              </p:grpSpPr>
              <p:sp>
                <p:nvSpPr>
                  <p:cNvPr id="90119" name="Rectangle 7"/>
                  <p:cNvSpPr>
                    <a:spLocks noChangeArrowheads="1"/>
                  </p:cNvSpPr>
                  <p:nvPr/>
                </p:nvSpPr>
                <p:spPr bwMode="auto">
                  <a:xfrm>
                    <a:off x="1848" y="921"/>
                    <a:ext cx="1913" cy="1762"/>
                  </a:xfrm>
                  <a:prstGeom prst="rect">
                    <a:avLst/>
                  </a:prstGeom>
                  <a:solidFill>
                    <a:srgbClr val="3399FF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3% de ventas brutas de hidroelectricidad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a financiar actividades de protección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Aprovechamiento forestal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Derechos por contaminación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Incentivos tributarios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para adopción de tecnologías limpias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200">
                        <a:cs typeface="Times New Roman" pitchFamily="18" charset="0"/>
                      </a:rPr>
                      <a:t> </a:t>
                    </a: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0143" name="Rectangle 31"/>
                  <p:cNvSpPr>
                    <a:spLocks noChangeArrowheads="1"/>
                  </p:cNvSpPr>
                  <p:nvPr/>
                </p:nvSpPr>
                <p:spPr bwMode="auto">
                  <a:xfrm>
                    <a:off x="1820" y="921"/>
                    <a:ext cx="1969" cy="176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0150" name="Group 38"/>
              <p:cNvGrpSpPr>
                <a:grpSpLocks/>
              </p:cNvGrpSpPr>
              <p:nvPr/>
            </p:nvGrpSpPr>
            <p:grpSpPr bwMode="auto">
              <a:xfrm>
                <a:off x="3789" y="921"/>
                <a:ext cx="1969" cy="1762"/>
                <a:chOff x="3789" y="921"/>
                <a:chExt cx="1969" cy="1762"/>
              </a:xfrm>
            </p:grpSpPr>
            <p:sp>
              <p:nvSpPr>
                <p:cNvPr id="90149" name="Rectangle 37"/>
                <p:cNvSpPr>
                  <a:spLocks noChangeArrowheads="1"/>
                </p:cNvSpPr>
                <p:nvPr/>
              </p:nvSpPr>
              <p:spPr bwMode="auto">
                <a:xfrm>
                  <a:off x="3789" y="921"/>
                  <a:ext cx="1969" cy="1762"/>
                </a:xfrm>
                <a:prstGeom prst="rect">
                  <a:avLst/>
                </a:prstGeom>
                <a:solidFill>
                  <a:srgbClr val="3399FF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0148" name="Group 36"/>
                <p:cNvGrpSpPr>
                  <a:grpSpLocks/>
                </p:cNvGrpSpPr>
                <p:nvPr/>
              </p:nvGrpSpPr>
              <p:grpSpPr bwMode="auto">
                <a:xfrm>
                  <a:off x="3789" y="921"/>
                  <a:ext cx="1969" cy="1762"/>
                  <a:chOff x="3789" y="921"/>
                  <a:chExt cx="1969" cy="1762"/>
                </a:xfrm>
              </p:grpSpPr>
              <p:sp>
                <p:nvSpPr>
                  <p:cNvPr id="90120" name="Rectangle 8"/>
                  <p:cNvSpPr>
                    <a:spLocks noChangeArrowheads="1"/>
                  </p:cNvSpPr>
                  <p:nvPr/>
                </p:nvSpPr>
                <p:spPr bwMode="auto">
                  <a:xfrm>
                    <a:off x="3817" y="921"/>
                    <a:ext cx="1913" cy="1762"/>
                  </a:xfrm>
                  <a:prstGeom prst="rect">
                    <a:avLst/>
                  </a:prstGeom>
                  <a:solidFill>
                    <a:srgbClr val="3399FF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Competencia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s regionales y nacionales bien definidas (excepto en grandes ciudades)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Consejos ambientales con participación privada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(Nacional Ambiental, Técnico Asesor de  Regulación Ambiental,  Directivos de las Corporaciones Regionales)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Mecanismos de coordinación en entidades públicas relacionadas con sector energético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0147" name="Rectangle 35"/>
                  <p:cNvSpPr>
                    <a:spLocks noChangeArrowheads="1"/>
                  </p:cNvSpPr>
                  <p:nvPr/>
                </p:nvSpPr>
                <p:spPr bwMode="auto">
                  <a:xfrm>
                    <a:off x="3789" y="921"/>
                    <a:ext cx="1969" cy="176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0154" name="Group 42"/>
              <p:cNvGrpSpPr>
                <a:grpSpLocks/>
              </p:cNvGrpSpPr>
              <p:nvPr/>
            </p:nvGrpSpPr>
            <p:grpSpPr bwMode="auto">
              <a:xfrm>
                <a:off x="0" y="2683"/>
                <a:ext cx="1820" cy="442"/>
                <a:chOff x="0" y="2683"/>
                <a:chExt cx="1820" cy="442"/>
              </a:xfrm>
            </p:grpSpPr>
            <p:sp>
              <p:nvSpPr>
                <p:cNvPr id="90153" name="Rectangle 41"/>
                <p:cNvSpPr>
                  <a:spLocks noChangeArrowheads="1"/>
                </p:cNvSpPr>
                <p:nvPr/>
              </p:nvSpPr>
              <p:spPr bwMode="auto">
                <a:xfrm>
                  <a:off x="0" y="2683"/>
                  <a:ext cx="1820" cy="442"/>
                </a:xfrm>
                <a:prstGeom prst="rect">
                  <a:avLst/>
                </a:prstGeom>
                <a:solidFill>
                  <a:srgbClr val="E0E0E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0152" name="Group 40"/>
                <p:cNvGrpSpPr>
                  <a:grpSpLocks/>
                </p:cNvGrpSpPr>
                <p:nvPr/>
              </p:nvGrpSpPr>
              <p:grpSpPr bwMode="auto">
                <a:xfrm>
                  <a:off x="0" y="2683"/>
                  <a:ext cx="1820" cy="442"/>
                  <a:chOff x="0" y="2683"/>
                  <a:chExt cx="1820" cy="442"/>
                </a:xfrm>
              </p:grpSpPr>
              <p:sp>
                <p:nvSpPr>
                  <p:cNvPr id="90121" name="Rectangle 9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2683"/>
                    <a:ext cx="1764" cy="442"/>
                  </a:xfrm>
                  <a:prstGeom prst="rect">
                    <a:avLst/>
                  </a:prstGeom>
                  <a:solidFill>
                    <a:srgbClr val="E0E0E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200">
                        <a:cs typeface="Times New Roman" pitchFamily="18" charset="0"/>
                      </a:rPr>
                      <a:t> </a:t>
                    </a: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0151" name="Rectangle 39"/>
                  <p:cNvSpPr>
                    <a:spLocks noChangeArrowheads="1"/>
                  </p:cNvSpPr>
                  <p:nvPr/>
                </p:nvSpPr>
                <p:spPr bwMode="auto">
                  <a:xfrm>
                    <a:off x="0" y="2683"/>
                    <a:ext cx="1820" cy="44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0158" name="Group 46"/>
              <p:cNvGrpSpPr>
                <a:grpSpLocks/>
              </p:cNvGrpSpPr>
              <p:nvPr/>
            </p:nvGrpSpPr>
            <p:grpSpPr bwMode="auto">
              <a:xfrm>
                <a:off x="1820" y="2683"/>
                <a:ext cx="1969" cy="442"/>
                <a:chOff x="1820" y="2683"/>
                <a:chExt cx="1969" cy="442"/>
              </a:xfrm>
            </p:grpSpPr>
            <p:sp>
              <p:nvSpPr>
                <p:cNvPr id="90157" name="Rectangle 45"/>
                <p:cNvSpPr>
                  <a:spLocks noChangeArrowheads="1"/>
                </p:cNvSpPr>
                <p:nvPr/>
              </p:nvSpPr>
              <p:spPr bwMode="auto">
                <a:xfrm>
                  <a:off x="1820" y="2683"/>
                  <a:ext cx="1969" cy="442"/>
                </a:xfrm>
                <a:prstGeom prst="rect">
                  <a:avLst/>
                </a:prstGeom>
                <a:solidFill>
                  <a:srgbClr val="E0E0E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0156" name="Group 44"/>
                <p:cNvGrpSpPr>
                  <a:grpSpLocks/>
                </p:cNvGrpSpPr>
                <p:nvPr/>
              </p:nvGrpSpPr>
              <p:grpSpPr bwMode="auto">
                <a:xfrm>
                  <a:off x="1820" y="2683"/>
                  <a:ext cx="1969" cy="442"/>
                  <a:chOff x="1820" y="2683"/>
                  <a:chExt cx="1969" cy="442"/>
                </a:xfrm>
              </p:grpSpPr>
              <p:sp>
                <p:nvSpPr>
                  <p:cNvPr id="90122" name="Rectangle 10"/>
                  <p:cNvSpPr>
                    <a:spLocks noChangeArrowheads="1"/>
                  </p:cNvSpPr>
                  <p:nvPr/>
                </p:nvSpPr>
                <p:spPr bwMode="auto">
                  <a:xfrm>
                    <a:off x="1848" y="2683"/>
                    <a:ext cx="1913" cy="442"/>
                  </a:xfrm>
                  <a:prstGeom prst="rect">
                    <a:avLst/>
                  </a:prstGeom>
                  <a:solidFill>
                    <a:srgbClr val="E0E0E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endParaRPr lang="en-US" sz="1600" b="1">
                      <a:solidFill>
                        <a:srgbClr val="FF0000"/>
                      </a:solidFill>
                      <a:cs typeface="Times New Roman" pitchFamily="18" charset="0"/>
                    </a:endParaRPr>
                  </a:p>
                  <a:p>
                    <a:pPr algn="ctr"/>
                    <a:r>
                      <a:rPr lang="en-US" sz="1600" b="1">
                        <a:solidFill>
                          <a:srgbClr val="FF0000"/>
                        </a:solidFill>
                        <a:cs typeface="Times New Roman" pitchFamily="18" charset="0"/>
                      </a:rPr>
                      <a:t>PROBLEMÁTICA</a:t>
                    </a:r>
                    <a:endParaRPr lang="en-US"/>
                  </a:p>
                </p:txBody>
              </p:sp>
              <p:sp>
                <p:nvSpPr>
                  <p:cNvPr id="90155" name="Rectangle 43"/>
                  <p:cNvSpPr>
                    <a:spLocks noChangeArrowheads="1"/>
                  </p:cNvSpPr>
                  <p:nvPr/>
                </p:nvSpPr>
                <p:spPr bwMode="auto">
                  <a:xfrm>
                    <a:off x="1820" y="2683"/>
                    <a:ext cx="1969" cy="44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0162" name="Group 50"/>
              <p:cNvGrpSpPr>
                <a:grpSpLocks/>
              </p:cNvGrpSpPr>
              <p:nvPr/>
            </p:nvGrpSpPr>
            <p:grpSpPr bwMode="auto">
              <a:xfrm>
                <a:off x="3789" y="2683"/>
                <a:ext cx="1969" cy="442"/>
                <a:chOff x="3789" y="2683"/>
                <a:chExt cx="1969" cy="442"/>
              </a:xfrm>
            </p:grpSpPr>
            <p:sp>
              <p:nvSpPr>
                <p:cNvPr id="90161" name="Rectangle 49"/>
                <p:cNvSpPr>
                  <a:spLocks noChangeArrowheads="1"/>
                </p:cNvSpPr>
                <p:nvPr/>
              </p:nvSpPr>
              <p:spPr bwMode="auto">
                <a:xfrm>
                  <a:off x="3789" y="2683"/>
                  <a:ext cx="1969" cy="442"/>
                </a:xfrm>
                <a:prstGeom prst="rect">
                  <a:avLst/>
                </a:prstGeom>
                <a:solidFill>
                  <a:srgbClr val="E0E0E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0160" name="Group 48"/>
                <p:cNvGrpSpPr>
                  <a:grpSpLocks/>
                </p:cNvGrpSpPr>
                <p:nvPr/>
              </p:nvGrpSpPr>
              <p:grpSpPr bwMode="auto">
                <a:xfrm>
                  <a:off x="3789" y="2683"/>
                  <a:ext cx="1969" cy="442"/>
                  <a:chOff x="3789" y="2683"/>
                  <a:chExt cx="1969" cy="442"/>
                </a:xfrm>
              </p:grpSpPr>
              <p:sp>
                <p:nvSpPr>
                  <p:cNvPr id="90123" name="Rectangle 11"/>
                  <p:cNvSpPr>
                    <a:spLocks noChangeArrowheads="1"/>
                  </p:cNvSpPr>
                  <p:nvPr/>
                </p:nvSpPr>
                <p:spPr bwMode="auto">
                  <a:xfrm>
                    <a:off x="3817" y="2683"/>
                    <a:ext cx="1913" cy="442"/>
                  </a:xfrm>
                  <a:prstGeom prst="rect">
                    <a:avLst/>
                  </a:prstGeom>
                  <a:solidFill>
                    <a:srgbClr val="E0E0E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200">
                        <a:cs typeface="Times New Roman" pitchFamily="18" charset="0"/>
                      </a:rPr>
                      <a:t> </a:t>
                    </a: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0159" name="Rectangle 47"/>
                  <p:cNvSpPr>
                    <a:spLocks noChangeArrowheads="1"/>
                  </p:cNvSpPr>
                  <p:nvPr/>
                </p:nvSpPr>
                <p:spPr bwMode="auto">
                  <a:xfrm>
                    <a:off x="3789" y="2683"/>
                    <a:ext cx="1969" cy="44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0166" name="Group 54"/>
              <p:cNvGrpSpPr>
                <a:grpSpLocks/>
              </p:cNvGrpSpPr>
              <p:nvPr/>
            </p:nvGrpSpPr>
            <p:grpSpPr bwMode="auto">
              <a:xfrm>
                <a:off x="0" y="3125"/>
                <a:ext cx="1820" cy="1896"/>
                <a:chOff x="0" y="3125"/>
                <a:chExt cx="1820" cy="1896"/>
              </a:xfrm>
            </p:grpSpPr>
            <p:sp>
              <p:nvSpPr>
                <p:cNvPr id="90165" name="Rectangle 53"/>
                <p:cNvSpPr>
                  <a:spLocks noChangeArrowheads="1"/>
                </p:cNvSpPr>
                <p:nvPr/>
              </p:nvSpPr>
              <p:spPr bwMode="auto">
                <a:xfrm>
                  <a:off x="0" y="3125"/>
                  <a:ext cx="1820" cy="1896"/>
                </a:xfrm>
                <a:prstGeom prst="rect">
                  <a:avLst/>
                </a:prstGeom>
                <a:solidFill>
                  <a:srgbClr val="FF7C8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0164" name="Group 52"/>
                <p:cNvGrpSpPr>
                  <a:grpSpLocks/>
                </p:cNvGrpSpPr>
                <p:nvPr/>
              </p:nvGrpSpPr>
              <p:grpSpPr bwMode="auto">
                <a:xfrm>
                  <a:off x="0" y="3125"/>
                  <a:ext cx="1820" cy="1896"/>
                  <a:chOff x="0" y="3125"/>
                  <a:chExt cx="1820" cy="1896"/>
                </a:xfrm>
              </p:grpSpPr>
              <p:sp>
                <p:nvSpPr>
                  <p:cNvPr id="90124" name="Rectangle 12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3125"/>
                    <a:ext cx="1764" cy="1896"/>
                  </a:xfrm>
                  <a:prstGeom prst="rect">
                    <a:avLst/>
                  </a:prstGeom>
                  <a:solidFill>
                    <a:srgbClr val="FF7C8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Heterogénea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y frecuentemente no armónica y coherente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Iincertidumbre y tardanza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Concentra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atención en procedimientos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y no en logro de metas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Estándares de vertimiento obsoletos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(excepto en Bogotá)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Regulación de residuos peligrosos insuficiente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Seguimiento y monitoreo desigual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entre regiones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0163" name="Rectangle 51"/>
                  <p:cNvSpPr>
                    <a:spLocks noChangeArrowheads="1"/>
                  </p:cNvSpPr>
                  <p:nvPr/>
                </p:nvSpPr>
                <p:spPr bwMode="auto">
                  <a:xfrm>
                    <a:off x="0" y="3125"/>
                    <a:ext cx="1820" cy="1896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0170" name="Group 58"/>
              <p:cNvGrpSpPr>
                <a:grpSpLocks/>
              </p:cNvGrpSpPr>
              <p:nvPr/>
            </p:nvGrpSpPr>
            <p:grpSpPr bwMode="auto">
              <a:xfrm>
                <a:off x="1820" y="3125"/>
                <a:ext cx="1969" cy="1896"/>
                <a:chOff x="1820" y="3125"/>
                <a:chExt cx="1969" cy="1896"/>
              </a:xfrm>
            </p:grpSpPr>
            <p:sp>
              <p:nvSpPr>
                <p:cNvPr id="90169" name="Rectangle 57"/>
                <p:cNvSpPr>
                  <a:spLocks noChangeArrowheads="1"/>
                </p:cNvSpPr>
                <p:nvPr/>
              </p:nvSpPr>
              <p:spPr bwMode="auto">
                <a:xfrm>
                  <a:off x="1820" y="3125"/>
                  <a:ext cx="1969" cy="1896"/>
                </a:xfrm>
                <a:prstGeom prst="rect">
                  <a:avLst/>
                </a:prstGeom>
                <a:solidFill>
                  <a:srgbClr val="FF7C8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0168" name="Group 56"/>
                <p:cNvGrpSpPr>
                  <a:grpSpLocks/>
                </p:cNvGrpSpPr>
                <p:nvPr/>
              </p:nvGrpSpPr>
              <p:grpSpPr bwMode="auto">
                <a:xfrm>
                  <a:off x="1820" y="3125"/>
                  <a:ext cx="1969" cy="1896"/>
                  <a:chOff x="1820" y="3125"/>
                  <a:chExt cx="1969" cy="1896"/>
                </a:xfrm>
              </p:grpSpPr>
              <p:sp>
                <p:nvSpPr>
                  <p:cNvPr id="90125" name="Rectangle 13"/>
                  <p:cNvSpPr>
                    <a:spLocks noChangeArrowheads="1"/>
                  </p:cNvSpPr>
                  <p:nvPr/>
                </p:nvSpPr>
                <p:spPr bwMode="auto">
                  <a:xfrm>
                    <a:off x="1848" y="3125"/>
                    <a:ext cx="1913" cy="1896"/>
                  </a:xfrm>
                  <a:prstGeom prst="rect">
                    <a:avLst/>
                  </a:prstGeom>
                  <a:solidFill>
                    <a:srgbClr val="FF7C8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La Ley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99 de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1993 privilegia instrumentos económicos pero las autoridades dan prioridad a “comando y control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”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Aprovechamiento forestal provoca sobreexplotación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Recaudación baja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por tasas de contaminación sobreestimadas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Poco éxito de incentivos tributarios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para adopción de tecnologías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0167" name="Rectangle 55"/>
                  <p:cNvSpPr>
                    <a:spLocks noChangeArrowheads="1"/>
                  </p:cNvSpPr>
                  <p:nvPr/>
                </p:nvSpPr>
                <p:spPr bwMode="auto">
                  <a:xfrm>
                    <a:off x="1820" y="3125"/>
                    <a:ext cx="1969" cy="1896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0174" name="Group 62"/>
              <p:cNvGrpSpPr>
                <a:grpSpLocks/>
              </p:cNvGrpSpPr>
              <p:nvPr/>
            </p:nvGrpSpPr>
            <p:grpSpPr bwMode="auto">
              <a:xfrm>
                <a:off x="3789" y="3125"/>
                <a:ext cx="1969" cy="1896"/>
                <a:chOff x="3789" y="3125"/>
                <a:chExt cx="1969" cy="1896"/>
              </a:xfrm>
            </p:grpSpPr>
            <p:sp>
              <p:nvSpPr>
                <p:cNvPr id="90173" name="Rectangle 61"/>
                <p:cNvSpPr>
                  <a:spLocks noChangeArrowheads="1"/>
                </p:cNvSpPr>
                <p:nvPr/>
              </p:nvSpPr>
              <p:spPr bwMode="auto">
                <a:xfrm>
                  <a:off x="3789" y="3125"/>
                  <a:ext cx="1969" cy="1896"/>
                </a:xfrm>
                <a:prstGeom prst="rect">
                  <a:avLst/>
                </a:prstGeom>
                <a:solidFill>
                  <a:srgbClr val="FF7C8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0172" name="Group 60"/>
                <p:cNvGrpSpPr>
                  <a:grpSpLocks/>
                </p:cNvGrpSpPr>
                <p:nvPr/>
              </p:nvGrpSpPr>
              <p:grpSpPr bwMode="auto">
                <a:xfrm>
                  <a:off x="3789" y="3125"/>
                  <a:ext cx="1969" cy="1896"/>
                  <a:chOff x="3789" y="3125"/>
                  <a:chExt cx="1969" cy="1896"/>
                </a:xfrm>
              </p:grpSpPr>
              <p:sp>
                <p:nvSpPr>
                  <p:cNvPr id="90126" name="Rectangle 14"/>
                  <p:cNvSpPr>
                    <a:spLocks noChangeArrowheads="1"/>
                  </p:cNvSpPr>
                  <p:nvPr/>
                </p:nvSpPr>
                <p:spPr bwMode="auto">
                  <a:xfrm>
                    <a:off x="3817" y="3125"/>
                    <a:ext cx="1913" cy="1896"/>
                  </a:xfrm>
                  <a:prstGeom prst="rect">
                    <a:avLst/>
                  </a:prstGeom>
                  <a:solidFill>
                    <a:srgbClr val="FF7C8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Inexperiencia de autoridades ambientales en concertación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Agrupaciones privadas protagónicas en diseño de política en manufacturas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Competencias no bien definidas en grandes urbes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0171" name="Rectangle 59"/>
                  <p:cNvSpPr>
                    <a:spLocks noChangeArrowheads="1"/>
                  </p:cNvSpPr>
                  <p:nvPr/>
                </p:nvSpPr>
                <p:spPr bwMode="auto">
                  <a:xfrm>
                    <a:off x="3789" y="3125"/>
                    <a:ext cx="1969" cy="1896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</p:grpSp>
        <p:sp>
          <p:nvSpPr>
            <p:cNvPr id="90176" name="Rectangle 64"/>
            <p:cNvSpPr>
              <a:spLocks noChangeArrowheads="1"/>
            </p:cNvSpPr>
            <p:nvPr/>
          </p:nvSpPr>
          <p:spPr bwMode="auto">
            <a:xfrm>
              <a:off x="-3" y="457"/>
              <a:ext cx="5764" cy="4567"/>
            </a:xfrm>
            <a:prstGeom prst="rect">
              <a:avLst/>
            </a:prstGeom>
            <a:noFill/>
            <a:ln w="11112">
              <a:solidFill>
                <a:srgbClr val="A0A0A0"/>
              </a:solidFill>
              <a:miter lim="800000"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</p:grp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202" name="Rectangle 66"/>
          <p:cNvSpPr>
            <a:spLocks noChangeArrowheads="1"/>
          </p:cNvSpPr>
          <p:nvPr/>
        </p:nvSpPr>
        <p:spPr bwMode="auto">
          <a:xfrm>
            <a:off x="0" y="304800"/>
            <a:ext cx="9144000" cy="730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0" tIns="0" rIns="0" bIns="0">
            <a:spAutoFit/>
          </a:bodyPr>
          <a:lstStyle/>
          <a:p>
            <a:pPr algn="ctr"/>
            <a:r>
              <a:rPr lang="en-US" b="1">
                <a:solidFill>
                  <a:srgbClr val="339966"/>
                </a:solidFill>
                <a:cs typeface="Times New Roman" pitchFamily="18" charset="0"/>
              </a:rPr>
              <a:t>Bolivia</a:t>
            </a:r>
            <a:endParaRPr lang="en-US" sz="1600" b="1">
              <a:solidFill>
                <a:srgbClr val="339966"/>
              </a:solidFill>
              <a:cs typeface="Times New Roman" pitchFamily="18" charset="0"/>
            </a:endParaRPr>
          </a:p>
          <a:p>
            <a:endParaRPr lang="en-US"/>
          </a:p>
        </p:txBody>
      </p:sp>
      <p:grpSp>
        <p:nvGrpSpPr>
          <p:cNvPr id="91265" name="Group 129"/>
          <p:cNvGrpSpPr>
            <a:grpSpLocks/>
          </p:cNvGrpSpPr>
          <p:nvPr/>
        </p:nvGrpSpPr>
        <p:grpSpPr bwMode="auto">
          <a:xfrm>
            <a:off x="228600" y="685800"/>
            <a:ext cx="8686800" cy="5954713"/>
            <a:chOff x="-3" y="457"/>
            <a:chExt cx="5764" cy="3928"/>
          </a:xfrm>
        </p:grpSpPr>
        <p:grpSp>
          <p:nvGrpSpPr>
            <p:cNvPr id="91263" name="Group 127"/>
            <p:cNvGrpSpPr>
              <a:grpSpLocks/>
            </p:cNvGrpSpPr>
            <p:nvPr/>
          </p:nvGrpSpPr>
          <p:grpSpPr bwMode="auto">
            <a:xfrm>
              <a:off x="0" y="460"/>
              <a:ext cx="5758" cy="3922"/>
              <a:chOff x="0" y="460"/>
              <a:chExt cx="5758" cy="3922"/>
            </a:xfrm>
          </p:grpSpPr>
          <p:grpSp>
            <p:nvGrpSpPr>
              <p:cNvPr id="91218" name="Group 82"/>
              <p:cNvGrpSpPr>
                <a:grpSpLocks/>
              </p:cNvGrpSpPr>
              <p:nvPr/>
            </p:nvGrpSpPr>
            <p:grpSpPr bwMode="auto">
              <a:xfrm>
                <a:off x="0" y="460"/>
                <a:ext cx="1848" cy="377"/>
                <a:chOff x="0" y="460"/>
                <a:chExt cx="1848" cy="377"/>
              </a:xfrm>
            </p:grpSpPr>
            <p:sp>
              <p:nvSpPr>
                <p:cNvPr id="91217" name="Rectangle 81"/>
                <p:cNvSpPr>
                  <a:spLocks noChangeArrowheads="1"/>
                </p:cNvSpPr>
                <p:nvPr/>
              </p:nvSpPr>
              <p:spPr bwMode="auto">
                <a:xfrm>
                  <a:off x="0" y="460"/>
                  <a:ext cx="1848" cy="377"/>
                </a:xfrm>
                <a:prstGeom prst="rect">
                  <a:avLst/>
                </a:prstGeom>
                <a:solidFill>
                  <a:srgbClr val="E6E6E6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1216" name="Group 80"/>
                <p:cNvGrpSpPr>
                  <a:grpSpLocks/>
                </p:cNvGrpSpPr>
                <p:nvPr/>
              </p:nvGrpSpPr>
              <p:grpSpPr bwMode="auto">
                <a:xfrm>
                  <a:off x="0" y="460"/>
                  <a:ext cx="1848" cy="377"/>
                  <a:chOff x="0" y="460"/>
                  <a:chExt cx="1848" cy="377"/>
                </a:xfrm>
              </p:grpSpPr>
              <p:sp>
                <p:nvSpPr>
                  <p:cNvPr id="91203" name="Rectangle 67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460"/>
                    <a:ext cx="1792" cy="377"/>
                  </a:xfrm>
                  <a:prstGeom prst="rect">
                    <a:avLst/>
                  </a:prstGeom>
                  <a:solidFill>
                    <a:srgbClr val="E6E6E6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 lIns="25392" tIns="25392" rIns="0" bIns="25392"/>
                  <a:lstStyle/>
                  <a:p>
                    <a:pPr algn="ctr"/>
                    <a:r>
                      <a:rPr lang="en-US" sz="1800" b="1">
                        <a:solidFill>
                          <a:srgbClr val="0000FF"/>
                        </a:solidFill>
                        <a:cs typeface="Times New Roman" pitchFamily="18" charset="0"/>
                      </a:rPr>
                      <a:t>Instrumentos tradicionales</a:t>
                    </a: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1215" name="Rectangle 79"/>
                  <p:cNvSpPr>
                    <a:spLocks noChangeArrowheads="1"/>
                  </p:cNvSpPr>
                  <p:nvPr/>
                </p:nvSpPr>
                <p:spPr bwMode="auto">
                  <a:xfrm>
                    <a:off x="0" y="460"/>
                    <a:ext cx="1848" cy="377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1222" name="Group 86"/>
              <p:cNvGrpSpPr>
                <a:grpSpLocks/>
              </p:cNvGrpSpPr>
              <p:nvPr/>
            </p:nvGrpSpPr>
            <p:grpSpPr bwMode="auto">
              <a:xfrm>
                <a:off x="1848" y="460"/>
                <a:ext cx="1955" cy="377"/>
                <a:chOff x="1848" y="460"/>
                <a:chExt cx="1955" cy="377"/>
              </a:xfrm>
            </p:grpSpPr>
            <p:sp>
              <p:nvSpPr>
                <p:cNvPr id="91221" name="Rectangle 85"/>
                <p:cNvSpPr>
                  <a:spLocks noChangeArrowheads="1"/>
                </p:cNvSpPr>
                <p:nvPr/>
              </p:nvSpPr>
              <p:spPr bwMode="auto">
                <a:xfrm>
                  <a:off x="1848" y="460"/>
                  <a:ext cx="1955" cy="377"/>
                </a:xfrm>
                <a:prstGeom prst="rect">
                  <a:avLst/>
                </a:prstGeom>
                <a:solidFill>
                  <a:srgbClr val="E6E6E6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1220" name="Group 84"/>
                <p:cNvGrpSpPr>
                  <a:grpSpLocks/>
                </p:cNvGrpSpPr>
                <p:nvPr/>
              </p:nvGrpSpPr>
              <p:grpSpPr bwMode="auto">
                <a:xfrm>
                  <a:off x="1848" y="460"/>
                  <a:ext cx="1955" cy="377"/>
                  <a:chOff x="1848" y="460"/>
                  <a:chExt cx="1955" cy="377"/>
                </a:xfrm>
              </p:grpSpPr>
              <p:sp>
                <p:nvSpPr>
                  <p:cNvPr id="91204" name="Rectangle 68"/>
                  <p:cNvSpPr>
                    <a:spLocks noChangeArrowheads="1"/>
                  </p:cNvSpPr>
                  <p:nvPr/>
                </p:nvSpPr>
                <p:spPr bwMode="auto">
                  <a:xfrm>
                    <a:off x="1876" y="460"/>
                    <a:ext cx="1899" cy="377"/>
                  </a:xfrm>
                  <a:prstGeom prst="rect">
                    <a:avLst/>
                  </a:prstGeom>
                  <a:solidFill>
                    <a:srgbClr val="E6E6E6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 lIns="25392" tIns="25392" rIns="0" bIns="25392"/>
                  <a:lstStyle/>
                  <a:p>
                    <a:pPr algn="ctr"/>
                    <a:r>
                      <a:rPr lang="en-US" sz="1800" b="1">
                        <a:solidFill>
                          <a:srgbClr val="0000FF"/>
                        </a:solidFill>
                        <a:cs typeface="Times New Roman" pitchFamily="18" charset="0"/>
                      </a:rPr>
                      <a:t>Instrumentos económicos</a:t>
                    </a:r>
                  </a:p>
                  <a:p>
                    <a:pPr algn="ctr"/>
                    <a:endParaRPr lang="en-US" sz="1800" b="1">
                      <a:solidFill>
                        <a:srgbClr val="0000FF"/>
                      </a:solidFill>
                    </a:endParaRPr>
                  </a:p>
                </p:txBody>
              </p:sp>
              <p:sp>
                <p:nvSpPr>
                  <p:cNvPr id="91219" name="Rectangle 83"/>
                  <p:cNvSpPr>
                    <a:spLocks noChangeArrowheads="1"/>
                  </p:cNvSpPr>
                  <p:nvPr/>
                </p:nvSpPr>
                <p:spPr bwMode="auto">
                  <a:xfrm>
                    <a:off x="1848" y="460"/>
                    <a:ext cx="1955" cy="377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1226" name="Group 90"/>
              <p:cNvGrpSpPr>
                <a:grpSpLocks/>
              </p:cNvGrpSpPr>
              <p:nvPr/>
            </p:nvGrpSpPr>
            <p:grpSpPr bwMode="auto">
              <a:xfrm>
                <a:off x="3803" y="460"/>
                <a:ext cx="1955" cy="377"/>
                <a:chOff x="3803" y="460"/>
                <a:chExt cx="1955" cy="377"/>
              </a:xfrm>
            </p:grpSpPr>
            <p:sp>
              <p:nvSpPr>
                <p:cNvPr id="91225" name="Rectangle 89"/>
                <p:cNvSpPr>
                  <a:spLocks noChangeArrowheads="1"/>
                </p:cNvSpPr>
                <p:nvPr/>
              </p:nvSpPr>
              <p:spPr bwMode="auto">
                <a:xfrm>
                  <a:off x="3803" y="460"/>
                  <a:ext cx="1955" cy="377"/>
                </a:xfrm>
                <a:prstGeom prst="rect">
                  <a:avLst/>
                </a:prstGeom>
                <a:solidFill>
                  <a:srgbClr val="E6E6E6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1224" name="Group 88"/>
                <p:cNvGrpSpPr>
                  <a:grpSpLocks/>
                </p:cNvGrpSpPr>
                <p:nvPr/>
              </p:nvGrpSpPr>
              <p:grpSpPr bwMode="auto">
                <a:xfrm>
                  <a:off x="3803" y="460"/>
                  <a:ext cx="1955" cy="377"/>
                  <a:chOff x="3803" y="460"/>
                  <a:chExt cx="1955" cy="377"/>
                </a:xfrm>
              </p:grpSpPr>
              <p:sp>
                <p:nvSpPr>
                  <p:cNvPr id="91205" name="Rectangle 69"/>
                  <p:cNvSpPr>
                    <a:spLocks noChangeArrowheads="1"/>
                  </p:cNvSpPr>
                  <p:nvPr/>
                </p:nvSpPr>
                <p:spPr bwMode="auto">
                  <a:xfrm>
                    <a:off x="3831" y="460"/>
                    <a:ext cx="1899" cy="377"/>
                  </a:xfrm>
                  <a:prstGeom prst="rect">
                    <a:avLst/>
                  </a:prstGeom>
                  <a:solidFill>
                    <a:srgbClr val="E6E6E6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 lIns="25392" tIns="25392" rIns="0" bIns="25392"/>
                  <a:lstStyle/>
                  <a:p>
                    <a:pPr algn="ctr"/>
                    <a:r>
                      <a:rPr lang="en-US" sz="1800" b="1">
                        <a:solidFill>
                          <a:srgbClr val="0000FF"/>
                        </a:solidFill>
                        <a:cs typeface="Times New Roman" pitchFamily="18" charset="0"/>
                      </a:rPr>
                      <a:t>Mecanismos de coordinación</a:t>
                    </a: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1223" name="Rectangle 87"/>
                  <p:cNvSpPr>
                    <a:spLocks noChangeArrowheads="1"/>
                  </p:cNvSpPr>
                  <p:nvPr/>
                </p:nvSpPr>
                <p:spPr bwMode="auto">
                  <a:xfrm>
                    <a:off x="3803" y="460"/>
                    <a:ext cx="1955" cy="377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1230" name="Group 94"/>
              <p:cNvGrpSpPr>
                <a:grpSpLocks/>
              </p:cNvGrpSpPr>
              <p:nvPr/>
            </p:nvGrpSpPr>
            <p:grpSpPr bwMode="auto">
              <a:xfrm>
                <a:off x="0" y="837"/>
                <a:ext cx="1848" cy="1360"/>
                <a:chOff x="0" y="837"/>
                <a:chExt cx="1848" cy="1360"/>
              </a:xfrm>
            </p:grpSpPr>
            <p:sp>
              <p:nvSpPr>
                <p:cNvPr id="91229" name="Rectangle 93"/>
                <p:cNvSpPr>
                  <a:spLocks noChangeArrowheads="1"/>
                </p:cNvSpPr>
                <p:nvPr/>
              </p:nvSpPr>
              <p:spPr bwMode="auto">
                <a:xfrm>
                  <a:off x="0" y="837"/>
                  <a:ext cx="1848" cy="1360"/>
                </a:xfrm>
                <a:prstGeom prst="rect">
                  <a:avLst/>
                </a:prstGeom>
                <a:solidFill>
                  <a:srgbClr val="3399FF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1228" name="Group 92"/>
                <p:cNvGrpSpPr>
                  <a:grpSpLocks/>
                </p:cNvGrpSpPr>
                <p:nvPr/>
              </p:nvGrpSpPr>
              <p:grpSpPr bwMode="auto">
                <a:xfrm>
                  <a:off x="0" y="837"/>
                  <a:ext cx="1848" cy="1360"/>
                  <a:chOff x="0" y="837"/>
                  <a:chExt cx="1848" cy="1360"/>
                </a:xfrm>
              </p:grpSpPr>
              <p:sp>
                <p:nvSpPr>
                  <p:cNvPr id="91206" name="Rectangle 70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837"/>
                    <a:ext cx="1792" cy="1360"/>
                  </a:xfrm>
                  <a:prstGeom prst="rect">
                    <a:avLst/>
                  </a:prstGeom>
                  <a:solidFill>
                    <a:srgbClr val="3399FF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Ley 1333, normas reglamentarias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Licencias ambientales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Sistema de información ambiental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1227" name="Rectangle 91"/>
                  <p:cNvSpPr>
                    <a:spLocks noChangeArrowheads="1"/>
                  </p:cNvSpPr>
                  <p:nvPr/>
                </p:nvSpPr>
                <p:spPr bwMode="auto">
                  <a:xfrm>
                    <a:off x="0" y="837"/>
                    <a:ext cx="1848" cy="1360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1234" name="Group 98"/>
              <p:cNvGrpSpPr>
                <a:grpSpLocks/>
              </p:cNvGrpSpPr>
              <p:nvPr/>
            </p:nvGrpSpPr>
            <p:grpSpPr bwMode="auto">
              <a:xfrm>
                <a:off x="1848" y="837"/>
                <a:ext cx="1955" cy="1360"/>
                <a:chOff x="1848" y="837"/>
                <a:chExt cx="1955" cy="1360"/>
              </a:xfrm>
            </p:grpSpPr>
            <p:sp>
              <p:nvSpPr>
                <p:cNvPr id="91233" name="Rectangle 97"/>
                <p:cNvSpPr>
                  <a:spLocks noChangeArrowheads="1"/>
                </p:cNvSpPr>
                <p:nvPr/>
              </p:nvSpPr>
              <p:spPr bwMode="auto">
                <a:xfrm>
                  <a:off x="1848" y="837"/>
                  <a:ext cx="1955" cy="1360"/>
                </a:xfrm>
                <a:prstGeom prst="rect">
                  <a:avLst/>
                </a:prstGeom>
                <a:solidFill>
                  <a:srgbClr val="3399FF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1232" name="Group 96"/>
                <p:cNvGrpSpPr>
                  <a:grpSpLocks/>
                </p:cNvGrpSpPr>
                <p:nvPr/>
              </p:nvGrpSpPr>
              <p:grpSpPr bwMode="auto">
                <a:xfrm>
                  <a:off x="1848" y="837"/>
                  <a:ext cx="1955" cy="1360"/>
                  <a:chOff x="1848" y="837"/>
                  <a:chExt cx="1955" cy="1360"/>
                </a:xfrm>
              </p:grpSpPr>
              <p:sp>
                <p:nvSpPr>
                  <p:cNvPr id="91207" name="Rectangle 71"/>
                  <p:cNvSpPr>
                    <a:spLocks noChangeArrowheads="1"/>
                  </p:cNvSpPr>
                  <p:nvPr/>
                </p:nvSpPr>
                <p:spPr bwMode="auto">
                  <a:xfrm>
                    <a:off x="1876" y="837"/>
                    <a:ext cx="1899" cy="1360"/>
                  </a:xfrm>
                  <a:prstGeom prst="rect">
                    <a:avLst/>
                  </a:prstGeom>
                  <a:solidFill>
                    <a:srgbClr val="3399FF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Incentivos para mejorar eficiencia energética en procesos industriales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mediante adopción de procesos productivos limpios y eficientes en uso de agua, energéticos e insumos industriales (Viceministro de Energía e Hidrocarburos y Cámara Nacional de Industrias)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1231" name="Rectangle 95"/>
                  <p:cNvSpPr>
                    <a:spLocks noChangeArrowheads="1"/>
                  </p:cNvSpPr>
                  <p:nvPr/>
                </p:nvSpPr>
                <p:spPr bwMode="auto">
                  <a:xfrm>
                    <a:off x="1848" y="837"/>
                    <a:ext cx="1955" cy="1360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1238" name="Group 102"/>
              <p:cNvGrpSpPr>
                <a:grpSpLocks/>
              </p:cNvGrpSpPr>
              <p:nvPr/>
            </p:nvGrpSpPr>
            <p:grpSpPr bwMode="auto">
              <a:xfrm>
                <a:off x="3803" y="837"/>
                <a:ext cx="1955" cy="1360"/>
                <a:chOff x="3803" y="837"/>
                <a:chExt cx="1955" cy="1360"/>
              </a:xfrm>
            </p:grpSpPr>
            <p:sp>
              <p:nvSpPr>
                <p:cNvPr id="91237" name="Rectangle 101"/>
                <p:cNvSpPr>
                  <a:spLocks noChangeArrowheads="1"/>
                </p:cNvSpPr>
                <p:nvPr/>
              </p:nvSpPr>
              <p:spPr bwMode="auto">
                <a:xfrm>
                  <a:off x="3803" y="837"/>
                  <a:ext cx="1955" cy="1360"/>
                </a:xfrm>
                <a:prstGeom prst="rect">
                  <a:avLst/>
                </a:prstGeom>
                <a:solidFill>
                  <a:srgbClr val="3399FF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1236" name="Group 100"/>
                <p:cNvGrpSpPr>
                  <a:grpSpLocks/>
                </p:cNvGrpSpPr>
                <p:nvPr/>
              </p:nvGrpSpPr>
              <p:grpSpPr bwMode="auto">
                <a:xfrm>
                  <a:off x="3803" y="837"/>
                  <a:ext cx="1955" cy="1360"/>
                  <a:chOff x="3803" y="837"/>
                  <a:chExt cx="1955" cy="1360"/>
                </a:xfrm>
              </p:grpSpPr>
              <p:sp>
                <p:nvSpPr>
                  <p:cNvPr id="91208" name="Rectangle 72"/>
                  <p:cNvSpPr>
                    <a:spLocks noChangeArrowheads="1"/>
                  </p:cNvSpPr>
                  <p:nvPr/>
                </p:nvSpPr>
                <p:spPr bwMode="auto">
                  <a:xfrm>
                    <a:off x="3831" y="837"/>
                    <a:ext cx="1899" cy="1360"/>
                  </a:xfrm>
                  <a:prstGeom prst="rect">
                    <a:avLst/>
                  </a:prstGeom>
                  <a:solidFill>
                    <a:srgbClr val="3399FF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Procesos de planificación regional y sectorial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Consejo de Desarrollo Nacional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(previsto en legislación)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Consejos Departamentales de Medio Ambiente (existen pero no operan)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200">
                        <a:cs typeface="Times New Roman" pitchFamily="18" charset="0"/>
                      </a:rPr>
                      <a:t> </a:t>
                    </a: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1235" name="Rectangle 99"/>
                  <p:cNvSpPr>
                    <a:spLocks noChangeArrowheads="1"/>
                  </p:cNvSpPr>
                  <p:nvPr/>
                </p:nvSpPr>
                <p:spPr bwMode="auto">
                  <a:xfrm>
                    <a:off x="3803" y="837"/>
                    <a:ext cx="1955" cy="1360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1242" name="Group 106"/>
              <p:cNvGrpSpPr>
                <a:grpSpLocks/>
              </p:cNvGrpSpPr>
              <p:nvPr/>
            </p:nvGrpSpPr>
            <p:grpSpPr bwMode="auto">
              <a:xfrm>
                <a:off x="0" y="2197"/>
                <a:ext cx="1848" cy="442"/>
                <a:chOff x="0" y="2197"/>
                <a:chExt cx="1848" cy="442"/>
              </a:xfrm>
            </p:grpSpPr>
            <p:sp>
              <p:nvSpPr>
                <p:cNvPr id="91241" name="Rectangle 105"/>
                <p:cNvSpPr>
                  <a:spLocks noChangeArrowheads="1"/>
                </p:cNvSpPr>
                <p:nvPr/>
              </p:nvSpPr>
              <p:spPr bwMode="auto">
                <a:xfrm>
                  <a:off x="0" y="2197"/>
                  <a:ext cx="1848" cy="442"/>
                </a:xfrm>
                <a:prstGeom prst="rect">
                  <a:avLst/>
                </a:prstGeom>
                <a:solidFill>
                  <a:srgbClr val="E0E0E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1240" name="Group 104"/>
                <p:cNvGrpSpPr>
                  <a:grpSpLocks/>
                </p:cNvGrpSpPr>
                <p:nvPr/>
              </p:nvGrpSpPr>
              <p:grpSpPr bwMode="auto">
                <a:xfrm>
                  <a:off x="0" y="2197"/>
                  <a:ext cx="1848" cy="442"/>
                  <a:chOff x="0" y="2197"/>
                  <a:chExt cx="1848" cy="442"/>
                </a:xfrm>
              </p:grpSpPr>
              <p:sp>
                <p:nvSpPr>
                  <p:cNvPr id="91209" name="Rectangle 73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2197"/>
                    <a:ext cx="1792" cy="442"/>
                  </a:xfrm>
                  <a:prstGeom prst="rect">
                    <a:avLst/>
                  </a:prstGeom>
                  <a:solidFill>
                    <a:srgbClr val="E0E0E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200">
                        <a:cs typeface="Times New Roman" pitchFamily="18" charset="0"/>
                      </a:rPr>
                      <a:t> </a:t>
                    </a: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1239" name="Rectangle 103"/>
                  <p:cNvSpPr>
                    <a:spLocks noChangeArrowheads="1"/>
                  </p:cNvSpPr>
                  <p:nvPr/>
                </p:nvSpPr>
                <p:spPr bwMode="auto">
                  <a:xfrm>
                    <a:off x="0" y="2197"/>
                    <a:ext cx="1848" cy="44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1246" name="Group 110"/>
              <p:cNvGrpSpPr>
                <a:grpSpLocks/>
              </p:cNvGrpSpPr>
              <p:nvPr/>
            </p:nvGrpSpPr>
            <p:grpSpPr bwMode="auto">
              <a:xfrm>
                <a:off x="1848" y="2197"/>
                <a:ext cx="1955" cy="442"/>
                <a:chOff x="1848" y="2197"/>
                <a:chExt cx="1955" cy="442"/>
              </a:xfrm>
            </p:grpSpPr>
            <p:sp>
              <p:nvSpPr>
                <p:cNvPr id="91245" name="Rectangle 109"/>
                <p:cNvSpPr>
                  <a:spLocks noChangeArrowheads="1"/>
                </p:cNvSpPr>
                <p:nvPr/>
              </p:nvSpPr>
              <p:spPr bwMode="auto">
                <a:xfrm>
                  <a:off x="1848" y="2197"/>
                  <a:ext cx="1955" cy="442"/>
                </a:xfrm>
                <a:prstGeom prst="rect">
                  <a:avLst/>
                </a:prstGeom>
                <a:solidFill>
                  <a:srgbClr val="E0E0E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1244" name="Group 108"/>
                <p:cNvGrpSpPr>
                  <a:grpSpLocks/>
                </p:cNvGrpSpPr>
                <p:nvPr/>
              </p:nvGrpSpPr>
              <p:grpSpPr bwMode="auto">
                <a:xfrm>
                  <a:off x="1848" y="2197"/>
                  <a:ext cx="1955" cy="442"/>
                  <a:chOff x="1848" y="2197"/>
                  <a:chExt cx="1955" cy="442"/>
                </a:xfrm>
              </p:grpSpPr>
              <p:sp>
                <p:nvSpPr>
                  <p:cNvPr id="91210" name="Rectangle 74"/>
                  <p:cNvSpPr>
                    <a:spLocks noChangeArrowheads="1"/>
                  </p:cNvSpPr>
                  <p:nvPr/>
                </p:nvSpPr>
                <p:spPr bwMode="auto">
                  <a:xfrm>
                    <a:off x="1876" y="2197"/>
                    <a:ext cx="1899" cy="442"/>
                  </a:xfrm>
                  <a:prstGeom prst="rect">
                    <a:avLst/>
                  </a:prstGeom>
                  <a:solidFill>
                    <a:srgbClr val="E0E0E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600" b="1">
                        <a:solidFill>
                          <a:srgbClr val="FF0000"/>
                        </a:solidFill>
                        <a:cs typeface="Times New Roman" pitchFamily="18" charset="0"/>
                      </a:rPr>
                      <a:t>PROBLEMÁTICA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1243" name="Rectangle 107"/>
                  <p:cNvSpPr>
                    <a:spLocks noChangeArrowheads="1"/>
                  </p:cNvSpPr>
                  <p:nvPr/>
                </p:nvSpPr>
                <p:spPr bwMode="auto">
                  <a:xfrm>
                    <a:off x="1848" y="2197"/>
                    <a:ext cx="1955" cy="44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1250" name="Group 114"/>
              <p:cNvGrpSpPr>
                <a:grpSpLocks/>
              </p:cNvGrpSpPr>
              <p:nvPr/>
            </p:nvGrpSpPr>
            <p:grpSpPr bwMode="auto">
              <a:xfrm>
                <a:off x="3803" y="2197"/>
                <a:ext cx="1955" cy="442"/>
                <a:chOff x="3803" y="2197"/>
                <a:chExt cx="1955" cy="442"/>
              </a:xfrm>
            </p:grpSpPr>
            <p:sp>
              <p:nvSpPr>
                <p:cNvPr id="91249" name="Rectangle 113"/>
                <p:cNvSpPr>
                  <a:spLocks noChangeArrowheads="1"/>
                </p:cNvSpPr>
                <p:nvPr/>
              </p:nvSpPr>
              <p:spPr bwMode="auto">
                <a:xfrm>
                  <a:off x="3803" y="2197"/>
                  <a:ext cx="1955" cy="442"/>
                </a:xfrm>
                <a:prstGeom prst="rect">
                  <a:avLst/>
                </a:prstGeom>
                <a:solidFill>
                  <a:srgbClr val="E0E0E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1248" name="Group 112"/>
                <p:cNvGrpSpPr>
                  <a:grpSpLocks/>
                </p:cNvGrpSpPr>
                <p:nvPr/>
              </p:nvGrpSpPr>
              <p:grpSpPr bwMode="auto">
                <a:xfrm>
                  <a:off x="3803" y="2197"/>
                  <a:ext cx="1955" cy="442"/>
                  <a:chOff x="3803" y="2197"/>
                  <a:chExt cx="1955" cy="442"/>
                </a:xfrm>
              </p:grpSpPr>
              <p:sp>
                <p:nvSpPr>
                  <p:cNvPr id="91211" name="Rectangle 75"/>
                  <p:cNvSpPr>
                    <a:spLocks noChangeArrowheads="1"/>
                  </p:cNvSpPr>
                  <p:nvPr/>
                </p:nvSpPr>
                <p:spPr bwMode="auto">
                  <a:xfrm>
                    <a:off x="3831" y="2197"/>
                    <a:ext cx="1899" cy="442"/>
                  </a:xfrm>
                  <a:prstGeom prst="rect">
                    <a:avLst/>
                  </a:prstGeom>
                  <a:solidFill>
                    <a:srgbClr val="E0E0E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200">
                        <a:cs typeface="Times New Roman" pitchFamily="18" charset="0"/>
                      </a:rPr>
                      <a:t> </a:t>
                    </a: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1247" name="Rectangle 111"/>
                  <p:cNvSpPr>
                    <a:spLocks noChangeArrowheads="1"/>
                  </p:cNvSpPr>
                  <p:nvPr/>
                </p:nvSpPr>
                <p:spPr bwMode="auto">
                  <a:xfrm>
                    <a:off x="3803" y="2197"/>
                    <a:ext cx="1955" cy="44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1254" name="Group 118"/>
              <p:cNvGrpSpPr>
                <a:grpSpLocks/>
              </p:cNvGrpSpPr>
              <p:nvPr/>
            </p:nvGrpSpPr>
            <p:grpSpPr bwMode="auto">
              <a:xfrm>
                <a:off x="0" y="2639"/>
                <a:ext cx="1848" cy="1743"/>
                <a:chOff x="0" y="2639"/>
                <a:chExt cx="1848" cy="1743"/>
              </a:xfrm>
            </p:grpSpPr>
            <p:sp>
              <p:nvSpPr>
                <p:cNvPr id="91253" name="Rectangle 117"/>
                <p:cNvSpPr>
                  <a:spLocks noChangeArrowheads="1"/>
                </p:cNvSpPr>
                <p:nvPr/>
              </p:nvSpPr>
              <p:spPr bwMode="auto">
                <a:xfrm>
                  <a:off x="0" y="2639"/>
                  <a:ext cx="1848" cy="1743"/>
                </a:xfrm>
                <a:prstGeom prst="rect">
                  <a:avLst/>
                </a:prstGeom>
                <a:solidFill>
                  <a:srgbClr val="FF7C8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1252" name="Group 116"/>
                <p:cNvGrpSpPr>
                  <a:grpSpLocks/>
                </p:cNvGrpSpPr>
                <p:nvPr/>
              </p:nvGrpSpPr>
              <p:grpSpPr bwMode="auto">
                <a:xfrm>
                  <a:off x="0" y="2639"/>
                  <a:ext cx="1848" cy="1743"/>
                  <a:chOff x="0" y="2639"/>
                  <a:chExt cx="1848" cy="1743"/>
                </a:xfrm>
              </p:grpSpPr>
              <p:sp>
                <p:nvSpPr>
                  <p:cNvPr id="91212" name="Rectangle 76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2639"/>
                    <a:ext cx="1792" cy="1743"/>
                  </a:xfrm>
                  <a:prstGeom prst="rect">
                    <a:avLst/>
                  </a:prstGeom>
                  <a:solidFill>
                    <a:srgbClr val="FF7C8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Amplia distancia entre regulación y realidad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social, económica, tecnológica e institucional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Legislación inadecuada e inoperante;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concentrada en “comando y control”; discrecional; compleja e imprecisa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Existencia de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empresas pequeñas, difíciles de monitorear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Poca información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sobre emisiones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200">
                        <a:cs typeface="Times New Roman" pitchFamily="18" charset="0"/>
                      </a:rPr>
                      <a:t> </a:t>
                    </a: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1251" name="Rectangle 115"/>
                  <p:cNvSpPr>
                    <a:spLocks noChangeArrowheads="1"/>
                  </p:cNvSpPr>
                  <p:nvPr/>
                </p:nvSpPr>
                <p:spPr bwMode="auto">
                  <a:xfrm>
                    <a:off x="0" y="2639"/>
                    <a:ext cx="1848" cy="1743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1258" name="Group 122"/>
              <p:cNvGrpSpPr>
                <a:grpSpLocks/>
              </p:cNvGrpSpPr>
              <p:nvPr/>
            </p:nvGrpSpPr>
            <p:grpSpPr bwMode="auto">
              <a:xfrm>
                <a:off x="1848" y="2639"/>
                <a:ext cx="1955" cy="1743"/>
                <a:chOff x="1848" y="2639"/>
                <a:chExt cx="1955" cy="1743"/>
              </a:xfrm>
            </p:grpSpPr>
            <p:sp>
              <p:nvSpPr>
                <p:cNvPr id="91257" name="Rectangle 121"/>
                <p:cNvSpPr>
                  <a:spLocks noChangeArrowheads="1"/>
                </p:cNvSpPr>
                <p:nvPr/>
              </p:nvSpPr>
              <p:spPr bwMode="auto">
                <a:xfrm>
                  <a:off x="1848" y="2639"/>
                  <a:ext cx="1955" cy="1743"/>
                </a:xfrm>
                <a:prstGeom prst="rect">
                  <a:avLst/>
                </a:prstGeom>
                <a:solidFill>
                  <a:srgbClr val="FF7C8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1256" name="Group 120"/>
                <p:cNvGrpSpPr>
                  <a:grpSpLocks/>
                </p:cNvGrpSpPr>
                <p:nvPr/>
              </p:nvGrpSpPr>
              <p:grpSpPr bwMode="auto">
                <a:xfrm>
                  <a:off x="1848" y="2639"/>
                  <a:ext cx="1955" cy="1743"/>
                  <a:chOff x="1848" y="2639"/>
                  <a:chExt cx="1955" cy="1743"/>
                </a:xfrm>
              </p:grpSpPr>
              <p:sp>
                <p:nvSpPr>
                  <p:cNvPr id="91213" name="Rectangle 77"/>
                  <p:cNvSpPr>
                    <a:spLocks noChangeArrowheads="1"/>
                  </p:cNvSpPr>
                  <p:nvPr/>
                </p:nvSpPr>
                <p:spPr bwMode="auto">
                  <a:xfrm>
                    <a:off x="1876" y="2639"/>
                    <a:ext cx="1899" cy="1743"/>
                  </a:xfrm>
                  <a:prstGeom prst="rect">
                    <a:avLst/>
                  </a:prstGeom>
                  <a:solidFill>
                    <a:srgbClr val="FF7C8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La legislación lo prevé,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pero no se ha implementado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Poca capacidad institucional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para cobrar por contaminar o de otorgar incentivos económicos por adopción de procesos de producción limpios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200">
                        <a:cs typeface="Times New Roman" pitchFamily="18" charset="0"/>
                      </a:rPr>
                      <a:t> </a:t>
                    </a: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1255" name="Rectangle 119"/>
                  <p:cNvSpPr>
                    <a:spLocks noChangeArrowheads="1"/>
                  </p:cNvSpPr>
                  <p:nvPr/>
                </p:nvSpPr>
                <p:spPr bwMode="auto">
                  <a:xfrm>
                    <a:off x="1848" y="2639"/>
                    <a:ext cx="1955" cy="1743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1262" name="Group 126"/>
              <p:cNvGrpSpPr>
                <a:grpSpLocks/>
              </p:cNvGrpSpPr>
              <p:nvPr/>
            </p:nvGrpSpPr>
            <p:grpSpPr bwMode="auto">
              <a:xfrm>
                <a:off x="3803" y="2639"/>
                <a:ext cx="1955" cy="1743"/>
                <a:chOff x="3803" y="2639"/>
                <a:chExt cx="1955" cy="1743"/>
              </a:xfrm>
            </p:grpSpPr>
            <p:sp>
              <p:nvSpPr>
                <p:cNvPr id="91261" name="Rectangle 125"/>
                <p:cNvSpPr>
                  <a:spLocks noChangeArrowheads="1"/>
                </p:cNvSpPr>
                <p:nvPr/>
              </p:nvSpPr>
              <p:spPr bwMode="auto">
                <a:xfrm>
                  <a:off x="3803" y="2639"/>
                  <a:ext cx="1955" cy="1743"/>
                </a:xfrm>
                <a:prstGeom prst="rect">
                  <a:avLst/>
                </a:prstGeom>
                <a:solidFill>
                  <a:srgbClr val="FF7C8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1260" name="Group 124"/>
                <p:cNvGrpSpPr>
                  <a:grpSpLocks/>
                </p:cNvGrpSpPr>
                <p:nvPr/>
              </p:nvGrpSpPr>
              <p:grpSpPr bwMode="auto">
                <a:xfrm>
                  <a:off x="3803" y="2639"/>
                  <a:ext cx="1955" cy="1743"/>
                  <a:chOff x="3803" y="2639"/>
                  <a:chExt cx="1955" cy="1743"/>
                </a:xfrm>
              </p:grpSpPr>
              <p:sp>
                <p:nvSpPr>
                  <p:cNvPr id="91214" name="Rectangle 78"/>
                  <p:cNvSpPr>
                    <a:spLocks noChangeArrowheads="1"/>
                  </p:cNvSpPr>
                  <p:nvPr/>
                </p:nvSpPr>
                <p:spPr bwMode="auto">
                  <a:xfrm>
                    <a:off x="3831" y="2639"/>
                    <a:ext cx="1899" cy="1743"/>
                  </a:xfrm>
                  <a:prstGeom prst="rect">
                    <a:avLst/>
                  </a:prstGeom>
                  <a:solidFill>
                    <a:srgbClr val="FF7C8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Incapacidad institucional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de municipios, prefecturas y entidades sectoriales del gobierno nacional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Falta de acuerdos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con sectores productivos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Poca participación social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en instancias de política ambiental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Organismos públicos sectoriales sin capacidad ni incentivos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para tomar en cuenta consideraciones ambientales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1259" name="Rectangle 123"/>
                  <p:cNvSpPr>
                    <a:spLocks noChangeArrowheads="1"/>
                  </p:cNvSpPr>
                  <p:nvPr/>
                </p:nvSpPr>
                <p:spPr bwMode="auto">
                  <a:xfrm>
                    <a:off x="3803" y="2639"/>
                    <a:ext cx="1955" cy="1743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</p:grpSp>
        <p:sp>
          <p:nvSpPr>
            <p:cNvPr id="91264" name="Rectangle 128"/>
            <p:cNvSpPr>
              <a:spLocks noChangeArrowheads="1"/>
            </p:cNvSpPr>
            <p:nvPr/>
          </p:nvSpPr>
          <p:spPr bwMode="auto">
            <a:xfrm>
              <a:off x="-3" y="457"/>
              <a:ext cx="5764" cy="3928"/>
            </a:xfrm>
            <a:prstGeom prst="rect">
              <a:avLst/>
            </a:prstGeom>
            <a:noFill/>
            <a:ln w="11112">
              <a:solidFill>
                <a:srgbClr val="A0A0A0"/>
              </a:solidFill>
              <a:miter lim="800000"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</p:grp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186" name="Rectangle 2"/>
          <p:cNvSpPr>
            <a:spLocks noChangeArrowheads="1"/>
          </p:cNvSpPr>
          <p:nvPr/>
        </p:nvSpPr>
        <p:spPr bwMode="auto">
          <a:xfrm>
            <a:off x="1588" y="304800"/>
            <a:ext cx="9144000" cy="730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0" tIns="0" rIns="0" bIns="0">
            <a:spAutoFit/>
          </a:bodyPr>
          <a:lstStyle/>
          <a:p>
            <a:pPr algn="ctr"/>
            <a:r>
              <a:rPr lang="en-US" b="1">
                <a:solidFill>
                  <a:srgbClr val="339966"/>
                </a:solidFill>
                <a:cs typeface="Times New Roman" pitchFamily="18" charset="0"/>
              </a:rPr>
              <a:t>Turismo en el Caribe</a:t>
            </a:r>
            <a:endParaRPr lang="en-US" sz="1600" b="1">
              <a:solidFill>
                <a:srgbClr val="339966"/>
              </a:solidFill>
              <a:cs typeface="Times New Roman" pitchFamily="18" charset="0"/>
            </a:endParaRPr>
          </a:p>
          <a:p>
            <a:endParaRPr lang="en-US"/>
          </a:p>
        </p:txBody>
      </p:sp>
      <p:grpSp>
        <p:nvGrpSpPr>
          <p:cNvPr id="93249" name="Group 65"/>
          <p:cNvGrpSpPr>
            <a:grpSpLocks/>
          </p:cNvGrpSpPr>
          <p:nvPr/>
        </p:nvGrpSpPr>
        <p:grpSpPr bwMode="auto">
          <a:xfrm>
            <a:off x="-3175" y="762000"/>
            <a:ext cx="9150350" cy="6096000"/>
            <a:chOff x="-3" y="457"/>
            <a:chExt cx="5764" cy="4299"/>
          </a:xfrm>
        </p:grpSpPr>
        <p:grpSp>
          <p:nvGrpSpPr>
            <p:cNvPr id="93247" name="Group 63"/>
            <p:cNvGrpSpPr>
              <a:grpSpLocks/>
            </p:cNvGrpSpPr>
            <p:nvPr/>
          </p:nvGrpSpPr>
          <p:grpSpPr bwMode="auto">
            <a:xfrm>
              <a:off x="0" y="460"/>
              <a:ext cx="5758" cy="4293"/>
              <a:chOff x="0" y="460"/>
              <a:chExt cx="5758" cy="4293"/>
            </a:xfrm>
          </p:grpSpPr>
          <p:grpSp>
            <p:nvGrpSpPr>
              <p:cNvPr id="93202" name="Group 18"/>
              <p:cNvGrpSpPr>
                <a:grpSpLocks/>
              </p:cNvGrpSpPr>
              <p:nvPr/>
            </p:nvGrpSpPr>
            <p:grpSpPr bwMode="auto">
              <a:xfrm>
                <a:off x="0" y="460"/>
                <a:ext cx="1848" cy="461"/>
                <a:chOff x="0" y="460"/>
                <a:chExt cx="1848" cy="461"/>
              </a:xfrm>
            </p:grpSpPr>
            <p:sp>
              <p:nvSpPr>
                <p:cNvPr id="93201" name="Rectangle 17"/>
                <p:cNvSpPr>
                  <a:spLocks noChangeArrowheads="1"/>
                </p:cNvSpPr>
                <p:nvPr/>
              </p:nvSpPr>
              <p:spPr bwMode="auto">
                <a:xfrm>
                  <a:off x="0" y="460"/>
                  <a:ext cx="1848" cy="461"/>
                </a:xfrm>
                <a:prstGeom prst="rect">
                  <a:avLst/>
                </a:prstGeom>
                <a:solidFill>
                  <a:srgbClr val="E6E6E6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3200" name="Group 16"/>
                <p:cNvGrpSpPr>
                  <a:grpSpLocks/>
                </p:cNvGrpSpPr>
                <p:nvPr/>
              </p:nvGrpSpPr>
              <p:grpSpPr bwMode="auto">
                <a:xfrm>
                  <a:off x="0" y="460"/>
                  <a:ext cx="1848" cy="461"/>
                  <a:chOff x="0" y="460"/>
                  <a:chExt cx="1848" cy="461"/>
                </a:xfrm>
              </p:grpSpPr>
              <p:sp>
                <p:nvSpPr>
                  <p:cNvPr id="93187" name="Rectangle 3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460"/>
                    <a:ext cx="1792" cy="461"/>
                  </a:xfrm>
                  <a:prstGeom prst="rect">
                    <a:avLst/>
                  </a:prstGeom>
                  <a:solidFill>
                    <a:srgbClr val="E6E6E6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800" b="1">
                        <a:solidFill>
                          <a:srgbClr val="0000FF"/>
                        </a:solidFill>
                        <a:cs typeface="Times New Roman" pitchFamily="18" charset="0"/>
                      </a:rPr>
                      <a:t>Instrumentos tradicionales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3199" name="Rectangle 15"/>
                  <p:cNvSpPr>
                    <a:spLocks noChangeArrowheads="1"/>
                  </p:cNvSpPr>
                  <p:nvPr/>
                </p:nvSpPr>
                <p:spPr bwMode="auto">
                  <a:xfrm>
                    <a:off x="0" y="460"/>
                    <a:ext cx="1848" cy="461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3206" name="Group 22"/>
              <p:cNvGrpSpPr>
                <a:grpSpLocks/>
              </p:cNvGrpSpPr>
              <p:nvPr/>
            </p:nvGrpSpPr>
            <p:grpSpPr bwMode="auto">
              <a:xfrm>
                <a:off x="1848" y="460"/>
                <a:ext cx="1955" cy="461"/>
                <a:chOff x="1848" y="460"/>
                <a:chExt cx="1955" cy="461"/>
              </a:xfrm>
            </p:grpSpPr>
            <p:sp>
              <p:nvSpPr>
                <p:cNvPr id="93205" name="Rectangle 21"/>
                <p:cNvSpPr>
                  <a:spLocks noChangeArrowheads="1"/>
                </p:cNvSpPr>
                <p:nvPr/>
              </p:nvSpPr>
              <p:spPr bwMode="auto">
                <a:xfrm>
                  <a:off x="1848" y="460"/>
                  <a:ext cx="1955" cy="461"/>
                </a:xfrm>
                <a:prstGeom prst="rect">
                  <a:avLst/>
                </a:prstGeom>
                <a:solidFill>
                  <a:srgbClr val="E6E6E6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3204" name="Group 20"/>
                <p:cNvGrpSpPr>
                  <a:grpSpLocks/>
                </p:cNvGrpSpPr>
                <p:nvPr/>
              </p:nvGrpSpPr>
              <p:grpSpPr bwMode="auto">
                <a:xfrm>
                  <a:off x="1848" y="460"/>
                  <a:ext cx="1955" cy="461"/>
                  <a:chOff x="1848" y="460"/>
                  <a:chExt cx="1955" cy="461"/>
                </a:xfrm>
              </p:grpSpPr>
              <p:sp>
                <p:nvSpPr>
                  <p:cNvPr id="93188" name="Rectangle 4"/>
                  <p:cNvSpPr>
                    <a:spLocks noChangeArrowheads="1"/>
                  </p:cNvSpPr>
                  <p:nvPr/>
                </p:nvSpPr>
                <p:spPr bwMode="auto">
                  <a:xfrm>
                    <a:off x="1876" y="460"/>
                    <a:ext cx="1899" cy="461"/>
                  </a:xfrm>
                  <a:prstGeom prst="rect">
                    <a:avLst/>
                  </a:prstGeom>
                  <a:solidFill>
                    <a:srgbClr val="E6E6E6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800" b="1">
                        <a:solidFill>
                          <a:srgbClr val="0000FF"/>
                        </a:solidFill>
                        <a:cs typeface="Times New Roman" pitchFamily="18" charset="0"/>
                      </a:rPr>
                      <a:t>Instrumentos económicos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3203" name="Rectangle 19"/>
                  <p:cNvSpPr>
                    <a:spLocks noChangeArrowheads="1"/>
                  </p:cNvSpPr>
                  <p:nvPr/>
                </p:nvSpPr>
                <p:spPr bwMode="auto">
                  <a:xfrm>
                    <a:off x="1848" y="460"/>
                    <a:ext cx="1955" cy="461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3210" name="Group 26"/>
              <p:cNvGrpSpPr>
                <a:grpSpLocks/>
              </p:cNvGrpSpPr>
              <p:nvPr/>
            </p:nvGrpSpPr>
            <p:grpSpPr bwMode="auto">
              <a:xfrm>
                <a:off x="3803" y="460"/>
                <a:ext cx="1955" cy="461"/>
                <a:chOff x="3803" y="460"/>
                <a:chExt cx="1955" cy="461"/>
              </a:xfrm>
            </p:grpSpPr>
            <p:sp>
              <p:nvSpPr>
                <p:cNvPr id="93209" name="Rectangle 25"/>
                <p:cNvSpPr>
                  <a:spLocks noChangeArrowheads="1"/>
                </p:cNvSpPr>
                <p:nvPr/>
              </p:nvSpPr>
              <p:spPr bwMode="auto">
                <a:xfrm>
                  <a:off x="3803" y="460"/>
                  <a:ext cx="1955" cy="461"/>
                </a:xfrm>
                <a:prstGeom prst="rect">
                  <a:avLst/>
                </a:prstGeom>
                <a:solidFill>
                  <a:srgbClr val="E6E6E6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3208" name="Group 24"/>
                <p:cNvGrpSpPr>
                  <a:grpSpLocks/>
                </p:cNvGrpSpPr>
                <p:nvPr/>
              </p:nvGrpSpPr>
              <p:grpSpPr bwMode="auto">
                <a:xfrm>
                  <a:off x="3803" y="460"/>
                  <a:ext cx="1955" cy="461"/>
                  <a:chOff x="3803" y="460"/>
                  <a:chExt cx="1955" cy="461"/>
                </a:xfrm>
              </p:grpSpPr>
              <p:sp>
                <p:nvSpPr>
                  <p:cNvPr id="93189" name="Rectangle 5"/>
                  <p:cNvSpPr>
                    <a:spLocks noChangeArrowheads="1"/>
                  </p:cNvSpPr>
                  <p:nvPr/>
                </p:nvSpPr>
                <p:spPr bwMode="auto">
                  <a:xfrm>
                    <a:off x="3831" y="460"/>
                    <a:ext cx="1899" cy="461"/>
                  </a:xfrm>
                  <a:prstGeom prst="rect">
                    <a:avLst/>
                  </a:prstGeom>
                  <a:solidFill>
                    <a:srgbClr val="E6E6E6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800" b="1">
                        <a:solidFill>
                          <a:srgbClr val="0000FF"/>
                        </a:solidFill>
                        <a:cs typeface="Times New Roman" pitchFamily="18" charset="0"/>
                      </a:rPr>
                      <a:t>Mecanismos de coordinación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3207" name="Rectangle 23"/>
                  <p:cNvSpPr>
                    <a:spLocks noChangeArrowheads="1"/>
                  </p:cNvSpPr>
                  <p:nvPr/>
                </p:nvSpPr>
                <p:spPr bwMode="auto">
                  <a:xfrm>
                    <a:off x="3803" y="460"/>
                    <a:ext cx="1955" cy="461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3214" name="Group 30"/>
              <p:cNvGrpSpPr>
                <a:grpSpLocks/>
              </p:cNvGrpSpPr>
              <p:nvPr/>
            </p:nvGrpSpPr>
            <p:grpSpPr bwMode="auto">
              <a:xfrm>
                <a:off x="0" y="921"/>
                <a:ext cx="1848" cy="2030"/>
                <a:chOff x="0" y="921"/>
                <a:chExt cx="1848" cy="2030"/>
              </a:xfrm>
            </p:grpSpPr>
            <p:sp>
              <p:nvSpPr>
                <p:cNvPr id="93213" name="Rectangle 29"/>
                <p:cNvSpPr>
                  <a:spLocks noChangeArrowheads="1"/>
                </p:cNvSpPr>
                <p:nvPr/>
              </p:nvSpPr>
              <p:spPr bwMode="auto">
                <a:xfrm>
                  <a:off x="0" y="921"/>
                  <a:ext cx="1848" cy="2030"/>
                </a:xfrm>
                <a:prstGeom prst="rect">
                  <a:avLst/>
                </a:prstGeom>
                <a:solidFill>
                  <a:srgbClr val="3399FF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3212" name="Group 28"/>
                <p:cNvGrpSpPr>
                  <a:grpSpLocks/>
                </p:cNvGrpSpPr>
                <p:nvPr/>
              </p:nvGrpSpPr>
              <p:grpSpPr bwMode="auto">
                <a:xfrm>
                  <a:off x="0" y="921"/>
                  <a:ext cx="1848" cy="2030"/>
                  <a:chOff x="0" y="921"/>
                  <a:chExt cx="1848" cy="2030"/>
                </a:xfrm>
              </p:grpSpPr>
              <p:sp>
                <p:nvSpPr>
                  <p:cNvPr id="93190" name="Rectangle 6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921"/>
                    <a:ext cx="1792" cy="2030"/>
                  </a:xfrm>
                  <a:prstGeom prst="rect">
                    <a:avLst/>
                  </a:prstGeom>
                  <a:solidFill>
                    <a:srgbClr val="3399FF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Estudios de impacto ambiental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requeridos para proyectos turísticos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Estándares de calidad del agua y regulación sobre estructuras de edificaciones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cercanas a la playa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Regulación sobre pesca.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200">
                        <a:cs typeface="Times New Roman" pitchFamily="18" charset="0"/>
                      </a:rPr>
                      <a:t> </a:t>
                    </a: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3211" name="Rectangle 27"/>
                  <p:cNvSpPr>
                    <a:spLocks noChangeArrowheads="1"/>
                  </p:cNvSpPr>
                  <p:nvPr/>
                </p:nvSpPr>
                <p:spPr bwMode="auto">
                  <a:xfrm>
                    <a:off x="0" y="921"/>
                    <a:ext cx="1848" cy="2030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3218" name="Group 34"/>
              <p:cNvGrpSpPr>
                <a:grpSpLocks/>
              </p:cNvGrpSpPr>
              <p:nvPr/>
            </p:nvGrpSpPr>
            <p:grpSpPr bwMode="auto">
              <a:xfrm>
                <a:off x="1848" y="921"/>
                <a:ext cx="1955" cy="2030"/>
                <a:chOff x="1848" y="921"/>
                <a:chExt cx="1955" cy="2030"/>
              </a:xfrm>
            </p:grpSpPr>
            <p:sp>
              <p:nvSpPr>
                <p:cNvPr id="93217" name="Rectangle 33"/>
                <p:cNvSpPr>
                  <a:spLocks noChangeArrowheads="1"/>
                </p:cNvSpPr>
                <p:nvPr/>
              </p:nvSpPr>
              <p:spPr bwMode="auto">
                <a:xfrm>
                  <a:off x="1848" y="921"/>
                  <a:ext cx="1955" cy="2030"/>
                </a:xfrm>
                <a:prstGeom prst="rect">
                  <a:avLst/>
                </a:prstGeom>
                <a:solidFill>
                  <a:srgbClr val="3399FF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3216" name="Group 32"/>
                <p:cNvGrpSpPr>
                  <a:grpSpLocks/>
                </p:cNvGrpSpPr>
                <p:nvPr/>
              </p:nvGrpSpPr>
              <p:grpSpPr bwMode="auto">
                <a:xfrm>
                  <a:off x="1848" y="921"/>
                  <a:ext cx="1955" cy="2030"/>
                  <a:chOff x="1848" y="921"/>
                  <a:chExt cx="1955" cy="2030"/>
                </a:xfrm>
              </p:grpSpPr>
              <p:sp>
                <p:nvSpPr>
                  <p:cNvPr id="93191" name="Rectangle 7"/>
                  <p:cNvSpPr>
                    <a:spLocks noChangeArrowheads="1"/>
                  </p:cNvSpPr>
                  <p:nvPr/>
                </p:nvSpPr>
                <p:spPr bwMode="auto">
                  <a:xfrm>
                    <a:off x="1876" y="921"/>
                    <a:ext cx="1899" cy="2030"/>
                  </a:xfrm>
                  <a:prstGeom prst="rect">
                    <a:avLst/>
                  </a:prstGeom>
                  <a:solidFill>
                    <a:srgbClr val="3399FF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Sistema de depósito-reembolso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para botellas de consumo masivo;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tarifa ambiental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sobre bienes durables importados;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tarifas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diferenciadas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 por recolección de desechos sólidos; exoneración fiscal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para calentadores de agua solares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Cargos a usuarios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por volumen de agua extraída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Incentivos fiscales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( construcción de tanques almacenadores de agua de lluvia y equipo importado para ahorrar agua en hoteles)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3215" name="Rectangle 31"/>
                  <p:cNvSpPr>
                    <a:spLocks noChangeArrowheads="1"/>
                  </p:cNvSpPr>
                  <p:nvPr/>
                </p:nvSpPr>
                <p:spPr bwMode="auto">
                  <a:xfrm>
                    <a:off x="1848" y="921"/>
                    <a:ext cx="1955" cy="2030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3222" name="Group 38"/>
              <p:cNvGrpSpPr>
                <a:grpSpLocks/>
              </p:cNvGrpSpPr>
              <p:nvPr/>
            </p:nvGrpSpPr>
            <p:grpSpPr bwMode="auto">
              <a:xfrm>
                <a:off x="3803" y="921"/>
                <a:ext cx="1955" cy="2030"/>
                <a:chOff x="3803" y="921"/>
                <a:chExt cx="1955" cy="2030"/>
              </a:xfrm>
            </p:grpSpPr>
            <p:sp>
              <p:nvSpPr>
                <p:cNvPr id="93221" name="Rectangle 37"/>
                <p:cNvSpPr>
                  <a:spLocks noChangeArrowheads="1"/>
                </p:cNvSpPr>
                <p:nvPr/>
              </p:nvSpPr>
              <p:spPr bwMode="auto">
                <a:xfrm>
                  <a:off x="3803" y="921"/>
                  <a:ext cx="1955" cy="2030"/>
                </a:xfrm>
                <a:prstGeom prst="rect">
                  <a:avLst/>
                </a:prstGeom>
                <a:solidFill>
                  <a:srgbClr val="3399FF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3220" name="Group 36"/>
                <p:cNvGrpSpPr>
                  <a:grpSpLocks/>
                </p:cNvGrpSpPr>
                <p:nvPr/>
              </p:nvGrpSpPr>
              <p:grpSpPr bwMode="auto">
                <a:xfrm>
                  <a:off x="3803" y="921"/>
                  <a:ext cx="1955" cy="2030"/>
                  <a:chOff x="3803" y="921"/>
                  <a:chExt cx="1955" cy="2030"/>
                </a:xfrm>
              </p:grpSpPr>
              <p:sp>
                <p:nvSpPr>
                  <p:cNvPr id="93192" name="Rectangle 8"/>
                  <p:cNvSpPr>
                    <a:spLocks noChangeArrowheads="1"/>
                  </p:cNvSpPr>
                  <p:nvPr/>
                </p:nvSpPr>
                <p:spPr bwMode="auto">
                  <a:xfrm>
                    <a:off x="3831" y="921"/>
                    <a:ext cx="1899" cy="2030"/>
                  </a:xfrm>
                  <a:prstGeom prst="rect">
                    <a:avLst/>
                  </a:prstGeom>
                  <a:solidFill>
                    <a:srgbClr val="3399FF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Planeación integral nacional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Coordinación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entre hoteleros y gobierno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para planeación turística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Coordinación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entre sectores productivos y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autoridades para la conservación del medio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ambiente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3219" name="Rectangle 35"/>
                  <p:cNvSpPr>
                    <a:spLocks noChangeArrowheads="1"/>
                  </p:cNvSpPr>
                  <p:nvPr/>
                </p:nvSpPr>
                <p:spPr bwMode="auto">
                  <a:xfrm>
                    <a:off x="3803" y="921"/>
                    <a:ext cx="1955" cy="2030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3226" name="Group 42"/>
              <p:cNvGrpSpPr>
                <a:grpSpLocks/>
              </p:cNvGrpSpPr>
              <p:nvPr/>
            </p:nvGrpSpPr>
            <p:grpSpPr bwMode="auto">
              <a:xfrm>
                <a:off x="0" y="2951"/>
                <a:ext cx="1848" cy="442"/>
                <a:chOff x="0" y="2951"/>
                <a:chExt cx="1848" cy="442"/>
              </a:xfrm>
            </p:grpSpPr>
            <p:sp>
              <p:nvSpPr>
                <p:cNvPr id="93225" name="Rectangle 41"/>
                <p:cNvSpPr>
                  <a:spLocks noChangeArrowheads="1"/>
                </p:cNvSpPr>
                <p:nvPr/>
              </p:nvSpPr>
              <p:spPr bwMode="auto">
                <a:xfrm>
                  <a:off x="0" y="2951"/>
                  <a:ext cx="1848" cy="442"/>
                </a:xfrm>
                <a:prstGeom prst="rect">
                  <a:avLst/>
                </a:prstGeom>
                <a:solidFill>
                  <a:srgbClr val="E0E0E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3224" name="Group 40"/>
                <p:cNvGrpSpPr>
                  <a:grpSpLocks/>
                </p:cNvGrpSpPr>
                <p:nvPr/>
              </p:nvGrpSpPr>
              <p:grpSpPr bwMode="auto">
                <a:xfrm>
                  <a:off x="0" y="2951"/>
                  <a:ext cx="1848" cy="442"/>
                  <a:chOff x="0" y="2951"/>
                  <a:chExt cx="1848" cy="442"/>
                </a:xfrm>
              </p:grpSpPr>
              <p:sp>
                <p:nvSpPr>
                  <p:cNvPr id="93193" name="Rectangle 9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2951"/>
                    <a:ext cx="1792" cy="442"/>
                  </a:xfrm>
                  <a:prstGeom prst="rect">
                    <a:avLst/>
                  </a:prstGeom>
                  <a:solidFill>
                    <a:srgbClr val="E0E0E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200">
                        <a:cs typeface="Times New Roman" pitchFamily="18" charset="0"/>
                      </a:rPr>
                      <a:t> </a:t>
                    </a: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3223" name="Rectangle 39"/>
                  <p:cNvSpPr>
                    <a:spLocks noChangeArrowheads="1"/>
                  </p:cNvSpPr>
                  <p:nvPr/>
                </p:nvSpPr>
                <p:spPr bwMode="auto">
                  <a:xfrm>
                    <a:off x="0" y="2951"/>
                    <a:ext cx="1848" cy="44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3230" name="Group 46"/>
              <p:cNvGrpSpPr>
                <a:grpSpLocks/>
              </p:cNvGrpSpPr>
              <p:nvPr/>
            </p:nvGrpSpPr>
            <p:grpSpPr bwMode="auto">
              <a:xfrm>
                <a:off x="1848" y="2951"/>
                <a:ext cx="1955" cy="442"/>
                <a:chOff x="1848" y="2951"/>
                <a:chExt cx="1955" cy="442"/>
              </a:xfrm>
            </p:grpSpPr>
            <p:sp>
              <p:nvSpPr>
                <p:cNvPr id="93229" name="Rectangle 45"/>
                <p:cNvSpPr>
                  <a:spLocks noChangeArrowheads="1"/>
                </p:cNvSpPr>
                <p:nvPr/>
              </p:nvSpPr>
              <p:spPr bwMode="auto">
                <a:xfrm>
                  <a:off x="1848" y="2951"/>
                  <a:ext cx="1955" cy="442"/>
                </a:xfrm>
                <a:prstGeom prst="rect">
                  <a:avLst/>
                </a:prstGeom>
                <a:solidFill>
                  <a:srgbClr val="E0E0E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3228" name="Group 44"/>
                <p:cNvGrpSpPr>
                  <a:grpSpLocks/>
                </p:cNvGrpSpPr>
                <p:nvPr/>
              </p:nvGrpSpPr>
              <p:grpSpPr bwMode="auto">
                <a:xfrm>
                  <a:off x="1848" y="2951"/>
                  <a:ext cx="1955" cy="442"/>
                  <a:chOff x="1848" y="2951"/>
                  <a:chExt cx="1955" cy="442"/>
                </a:xfrm>
              </p:grpSpPr>
              <p:sp>
                <p:nvSpPr>
                  <p:cNvPr id="93194" name="Rectangle 10"/>
                  <p:cNvSpPr>
                    <a:spLocks noChangeArrowheads="1"/>
                  </p:cNvSpPr>
                  <p:nvPr/>
                </p:nvSpPr>
                <p:spPr bwMode="auto">
                  <a:xfrm>
                    <a:off x="1876" y="2951"/>
                    <a:ext cx="1899" cy="442"/>
                  </a:xfrm>
                  <a:prstGeom prst="rect">
                    <a:avLst/>
                  </a:prstGeom>
                  <a:solidFill>
                    <a:srgbClr val="E0E0E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600" b="1">
                        <a:solidFill>
                          <a:srgbClr val="FF0000"/>
                        </a:solidFill>
                        <a:cs typeface="Times New Roman" pitchFamily="18" charset="0"/>
                      </a:rPr>
                      <a:t>PROBLEMÁTICA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3227" name="Rectangle 43"/>
                  <p:cNvSpPr>
                    <a:spLocks noChangeArrowheads="1"/>
                  </p:cNvSpPr>
                  <p:nvPr/>
                </p:nvSpPr>
                <p:spPr bwMode="auto">
                  <a:xfrm>
                    <a:off x="1848" y="2951"/>
                    <a:ext cx="1955" cy="44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3234" name="Group 50"/>
              <p:cNvGrpSpPr>
                <a:grpSpLocks/>
              </p:cNvGrpSpPr>
              <p:nvPr/>
            </p:nvGrpSpPr>
            <p:grpSpPr bwMode="auto">
              <a:xfrm>
                <a:off x="3803" y="2951"/>
                <a:ext cx="1955" cy="442"/>
                <a:chOff x="3803" y="2951"/>
                <a:chExt cx="1955" cy="442"/>
              </a:xfrm>
            </p:grpSpPr>
            <p:sp>
              <p:nvSpPr>
                <p:cNvPr id="93233" name="Rectangle 49"/>
                <p:cNvSpPr>
                  <a:spLocks noChangeArrowheads="1"/>
                </p:cNvSpPr>
                <p:nvPr/>
              </p:nvSpPr>
              <p:spPr bwMode="auto">
                <a:xfrm>
                  <a:off x="3803" y="2951"/>
                  <a:ext cx="1955" cy="442"/>
                </a:xfrm>
                <a:prstGeom prst="rect">
                  <a:avLst/>
                </a:prstGeom>
                <a:solidFill>
                  <a:srgbClr val="E0E0E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3232" name="Group 48"/>
                <p:cNvGrpSpPr>
                  <a:grpSpLocks/>
                </p:cNvGrpSpPr>
                <p:nvPr/>
              </p:nvGrpSpPr>
              <p:grpSpPr bwMode="auto">
                <a:xfrm>
                  <a:off x="3803" y="2951"/>
                  <a:ext cx="1955" cy="442"/>
                  <a:chOff x="3803" y="2951"/>
                  <a:chExt cx="1955" cy="442"/>
                </a:xfrm>
              </p:grpSpPr>
              <p:sp>
                <p:nvSpPr>
                  <p:cNvPr id="93195" name="Rectangle 11"/>
                  <p:cNvSpPr>
                    <a:spLocks noChangeArrowheads="1"/>
                  </p:cNvSpPr>
                  <p:nvPr/>
                </p:nvSpPr>
                <p:spPr bwMode="auto">
                  <a:xfrm>
                    <a:off x="3831" y="2951"/>
                    <a:ext cx="1899" cy="442"/>
                  </a:xfrm>
                  <a:prstGeom prst="rect">
                    <a:avLst/>
                  </a:prstGeom>
                  <a:solidFill>
                    <a:srgbClr val="E0E0E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200">
                        <a:cs typeface="Times New Roman" pitchFamily="18" charset="0"/>
                      </a:rPr>
                      <a:t> </a:t>
                    </a: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3231" name="Rectangle 47"/>
                  <p:cNvSpPr>
                    <a:spLocks noChangeArrowheads="1"/>
                  </p:cNvSpPr>
                  <p:nvPr/>
                </p:nvSpPr>
                <p:spPr bwMode="auto">
                  <a:xfrm>
                    <a:off x="3803" y="2951"/>
                    <a:ext cx="1955" cy="44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3238" name="Group 54"/>
              <p:cNvGrpSpPr>
                <a:grpSpLocks/>
              </p:cNvGrpSpPr>
              <p:nvPr/>
            </p:nvGrpSpPr>
            <p:grpSpPr bwMode="auto">
              <a:xfrm>
                <a:off x="0" y="3393"/>
                <a:ext cx="1848" cy="1360"/>
                <a:chOff x="0" y="3393"/>
                <a:chExt cx="1848" cy="1360"/>
              </a:xfrm>
            </p:grpSpPr>
            <p:sp>
              <p:nvSpPr>
                <p:cNvPr id="93237" name="Rectangle 53"/>
                <p:cNvSpPr>
                  <a:spLocks noChangeArrowheads="1"/>
                </p:cNvSpPr>
                <p:nvPr/>
              </p:nvSpPr>
              <p:spPr bwMode="auto">
                <a:xfrm>
                  <a:off x="0" y="3393"/>
                  <a:ext cx="1848" cy="1360"/>
                </a:xfrm>
                <a:prstGeom prst="rect">
                  <a:avLst/>
                </a:prstGeom>
                <a:solidFill>
                  <a:srgbClr val="FF7C8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3236" name="Group 52"/>
                <p:cNvGrpSpPr>
                  <a:grpSpLocks/>
                </p:cNvGrpSpPr>
                <p:nvPr/>
              </p:nvGrpSpPr>
              <p:grpSpPr bwMode="auto">
                <a:xfrm>
                  <a:off x="0" y="3393"/>
                  <a:ext cx="1848" cy="1360"/>
                  <a:chOff x="0" y="3393"/>
                  <a:chExt cx="1848" cy="1360"/>
                </a:xfrm>
              </p:grpSpPr>
              <p:sp>
                <p:nvSpPr>
                  <p:cNvPr id="93196" name="Rectangle 12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3393"/>
                    <a:ext cx="1792" cy="1360"/>
                  </a:xfrm>
                  <a:prstGeom prst="rect">
                    <a:avLst/>
                  </a:prstGeom>
                  <a:solidFill>
                    <a:srgbClr val="FF7C8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Proceso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 de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desarrollo de instrumentos largo y arduo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Impacto</a:t>
                    </a:r>
                    <a:r>
                      <a:rPr lang="en-US" sz="1400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 de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políticas domésticas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sobre competitividad regional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3235" name="Rectangle 51"/>
                  <p:cNvSpPr>
                    <a:spLocks noChangeArrowheads="1"/>
                  </p:cNvSpPr>
                  <p:nvPr/>
                </p:nvSpPr>
                <p:spPr bwMode="auto">
                  <a:xfrm>
                    <a:off x="0" y="3393"/>
                    <a:ext cx="1848" cy="1360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3242" name="Group 58"/>
              <p:cNvGrpSpPr>
                <a:grpSpLocks/>
              </p:cNvGrpSpPr>
              <p:nvPr/>
            </p:nvGrpSpPr>
            <p:grpSpPr bwMode="auto">
              <a:xfrm>
                <a:off x="1848" y="3393"/>
                <a:ext cx="1955" cy="1360"/>
                <a:chOff x="1848" y="3393"/>
                <a:chExt cx="1955" cy="1360"/>
              </a:xfrm>
            </p:grpSpPr>
            <p:sp>
              <p:nvSpPr>
                <p:cNvPr id="93241" name="Rectangle 57"/>
                <p:cNvSpPr>
                  <a:spLocks noChangeArrowheads="1"/>
                </p:cNvSpPr>
                <p:nvPr/>
              </p:nvSpPr>
              <p:spPr bwMode="auto">
                <a:xfrm>
                  <a:off x="1848" y="3393"/>
                  <a:ext cx="1955" cy="1360"/>
                </a:xfrm>
                <a:prstGeom prst="rect">
                  <a:avLst/>
                </a:prstGeom>
                <a:solidFill>
                  <a:srgbClr val="FF7C8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3240" name="Group 56"/>
                <p:cNvGrpSpPr>
                  <a:grpSpLocks/>
                </p:cNvGrpSpPr>
                <p:nvPr/>
              </p:nvGrpSpPr>
              <p:grpSpPr bwMode="auto">
                <a:xfrm>
                  <a:off x="1848" y="3393"/>
                  <a:ext cx="1955" cy="1360"/>
                  <a:chOff x="1848" y="3393"/>
                  <a:chExt cx="1955" cy="1360"/>
                </a:xfrm>
              </p:grpSpPr>
              <p:sp>
                <p:nvSpPr>
                  <p:cNvPr id="93197" name="Rectangle 13"/>
                  <p:cNvSpPr>
                    <a:spLocks noChangeArrowheads="1"/>
                  </p:cNvSpPr>
                  <p:nvPr/>
                </p:nvSpPr>
                <p:spPr bwMode="auto">
                  <a:xfrm>
                    <a:off x="1876" y="3393"/>
                    <a:ext cx="1899" cy="1360"/>
                  </a:xfrm>
                  <a:prstGeom prst="rect">
                    <a:avLst/>
                  </a:prstGeom>
                  <a:solidFill>
                    <a:srgbClr val="FF7C8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Dificultad de implementación por: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falta de actualización de marcos institucionales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;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Fragmentación de esfuerzos de legislativos y de sensibilización política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Falta de conocimiento de comportamiento y patrón de consumo para definir instrumentos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3239" name="Rectangle 55"/>
                  <p:cNvSpPr>
                    <a:spLocks noChangeArrowheads="1"/>
                  </p:cNvSpPr>
                  <p:nvPr/>
                </p:nvSpPr>
                <p:spPr bwMode="auto">
                  <a:xfrm>
                    <a:off x="1848" y="3393"/>
                    <a:ext cx="1955" cy="1360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3246" name="Group 62"/>
              <p:cNvGrpSpPr>
                <a:grpSpLocks/>
              </p:cNvGrpSpPr>
              <p:nvPr/>
            </p:nvGrpSpPr>
            <p:grpSpPr bwMode="auto">
              <a:xfrm>
                <a:off x="3803" y="3393"/>
                <a:ext cx="1955" cy="1360"/>
                <a:chOff x="3803" y="3393"/>
                <a:chExt cx="1955" cy="1360"/>
              </a:xfrm>
            </p:grpSpPr>
            <p:sp>
              <p:nvSpPr>
                <p:cNvPr id="93245" name="Rectangle 61"/>
                <p:cNvSpPr>
                  <a:spLocks noChangeArrowheads="1"/>
                </p:cNvSpPr>
                <p:nvPr/>
              </p:nvSpPr>
              <p:spPr bwMode="auto">
                <a:xfrm>
                  <a:off x="3803" y="3393"/>
                  <a:ext cx="1955" cy="1360"/>
                </a:xfrm>
                <a:prstGeom prst="rect">
                  <a:avLst/>
                </a:prstGeom>
                <a:solidFill>
                  <a:srgbClr val="FF7C8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3244" name="Group 60"/>
                <p:cNvGrpSpPr>
                  <a:grpSpLocks/>
                </p:cNvGrpSpPr>
                <p:nvPr/>
              </p:nvGrpSpPr>
              <p:grpSpPr bwMode="auto">
                <a:xfrm>
                  <a:off x="3803" y="3393"/>
                  <a:ext cx="1955" cy="1360"/>
                  <a:chOff x="3803" y="3393"/>
                  <a:chExt cx="1955" cy="1360"/>
                </a:xfrm>
              </p:grpSpPr>
              <p:sp>
                <p:nvSpPr>
                  <p:cNvPr id="93198" name="Rectangle 14"/>
                  <p:cNvSpPr>
                    <a:spLocks noChangeArrowheads="1"/>
                  </p:cNvSpPr>
                  <p:nvPr/>
                </p:nvSpPr>
                <p:spPr bwMode="auto">
                  <a:xfrm>
                    <a:off x="3831" y="3393"/>
                    <a:ext cx="1899" cy="1360"/>
                  </a:xfrm>
                  <a:prstGeom prst="rect">
                    <a:avLst/>
                  </a:prstGeom>
                  <a:solidFill>
                    <a:srgbClr val="FF7C8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Falta de un marco de política integral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que incorpore efectivamente mecanismos de coordinación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Carencia de continuidad administrativa y financiera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para la gestión ambiental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Debilidad de consensos políticos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y bases de apoyo para establecer mecanismos eficaces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3243" name="Rectangle 59"/>
                  <p:cNvSpPr>
                    <a:spLocks noChangeArrowheads="1"/>
                  </p:cNvSpPr>
                  <p:nvPr/>
                </p:nvSpPr>
                <p:spPr bwMode="auto">
                  <a:xfrm>
                    <a:off x="3803" y="3393"/>
                    <a:ext cx="1955" cy="1360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</p:grpSp>
        <p:sp>
          <p:nvSpPr>
            <p:cNvPr id="93248" name="Rectangle 64"/>
            <p:cNvSpPr>
              <a:spLocks noChangeArrowheads="1"/>
            </p:cNvSpPr>
            <p:nvPr/>
          </p:nvSpPr>
          <p:spPr bwMode="auto">
            <a:xfrm>
              <a:off x="-3" y="457"/>
              <a:ext cx="5764" cy="4299"/>
            </a:xfrm>
            <a:prstGeom prst="rect">
              <a:avLst/>
            </a:prstGeom>
            <a:noFill/>
            <a:ln w="11112">
              <a:solidFill>
                <a:srgbClr val="A0A0A0"/>
              </a:solidFill>
              <a:miter lim="800000"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Presentación en blanco">
  <a:themeElements>
    <a:clrScheme name="Presentación en blanco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Presentación en blanco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Presentación en blanco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ción en blanco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esentación en blanco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ción en blanco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ción en blanco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ción en blanco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ción en blanco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C:\Archivos de programa\Microsoft Office\Plantillas\Presentación en blanco.pot</Template>
  <TotalTime>1195</TotalTime>
  <Words>1824</Words>
  <Application>Microsoft Office PowerPoint</Application>
  <PresentationFormat>On-screen Show (4:3)</PresentationFormat>
  <Paragraphs>189</Paragraphs>
  <Slides>12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5" baseType="lpstr">
      <vt:lpstr>Times New Roman</vt:lpstr>
      <vt:lpstr>Courier New</vt:lpstr>
      <vt:lpstr>Presentación en blanco</vt:lpstr>
      <vt:lpstr>Hacia una mejor política ambiental en sectores productivos de América Latina y el Caribe: Experiencias recientes y desafíos de la política ambiental en  México, Colombia, Bolivia, Brasil y El Caribe</vt:lpstr>
      <vt:lpstr>Condiciones para el éxito de las políticas públicas ambientales en sectores productivos</vt:lpstr>
      <vt:lpstr>Instrumentos y mecanismos de la  política ambiental en sectores productivos</vt:lpstr>
      <vt:lpstr>Instrumentos utilizados en sectores productivos de América Latina y El Caribe</vt:lpstr>
      <vt:lpstr>Experiencias recientes en sectores productivos de América Latina y El Caribe</vt:lpstr>
      <vt:lpstr>Slide 6</vt:lpstr>
      <vt:lpstr>Slide 7</vt:lpstr>
      <vt:lpstr>Slide 8</vt:lpstr>
      <vt:lpstr>Slide 9</vt:lpstr>
      <vt:lpstr>Slide 10</vt:lpstr>
      <vt:lpstr>Desafíos y retos de política ambiental</vt:lpstr>
      <vt:lpstr>Invitación a la discusión: desafíos de la política ambiental en sectores productivos</vt:lpstr>
    </vt:vector>
  </TitlesOfParts>
  <Company>itam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INTRODUCCION</dc:title>
  <dc:creator> </dc:creator>
  <cp:lastModifiedBy>anarod</cp:lastModifiedBy>
  <cp:revision>41</cp:revision>
  <cp:lastPrinted>2002-04-02T18:29:16Z</cp:lastPrinted>
  <dcterms:created xsi:type="dcterms:W3CDTF">2002-02-27T23:51:44Z</dcterms:created>
  <dcterms:modified xsi:type="dcterms:W3CDTF">2010-07-11T22:37:31Z</dcterms:modified>
</cp:coreProperties>
</file>

<file path=docProps/thumbnail.jpeg>
</file>