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339" r:id="rId2"/>
    <p:sldId id="420" r:id="rId3"/>
    <p:sldId id="423" r:id="rId4"/>
    <p:sldId id="425" r:id="rId5"/>
    <p:sldId id="422" r:id="rId6"/>
    <p:sldId id="416" r:id="rId7"/>
    <p:sldId id="417" r:id="rId8"/>
    <p:sldId id="356" r:id="rId9"/>
    <p:sldId id="357" r:id="rId10"/>
    <p:sldId id="368" r:id="rId11"/>
    <p:sldId id="388" r:id="rId12"/>
    <p:sldId id="365" r:id="rId13"/>
    <p:sldId id="377" r:id="rId14"/>
    <p:sldId id="429" r:id="rId15"/>
    <p:sldId id="430" r:id="rId16"/>
    <p:sldId id="378" r:id="rId17"/>
    <p:sldId id="392" r:id="rId18"/>
    <p:sldId id="432" r:id="rId19"/>
    <p:sldId id="433" r:id="rId20"/>
    <p:sldId id="434" r:id="rId21"/>
    <p:sldId id="436" r:id="rId22"/>
    <p:sldId id="441" r:id="rId23"/>
    <p:sldId id="440" r:id="rId24"/>
    <p:sldId id="414" r:id="rId25"/>
  </p:sldIdLst>
  <p:sldSz cx="9144000" cy="6858000" type="screen4x3"/>
  <p:notesSz cx="6881813" cy="9296400"/>
  <p:embeddedFontLst>
    <p:embeddedFont>
      <p:font typeface="Century Gothic" pitchFamily="34" charset="0"/>
      <p:regular r:id="rId28"/>
      <p:bold r:id="rId29"/>
      <p:italic r:id="rId30"/>
      <p:boldItalic r:id="rId31"/>
    </p:embeddedFont>
    <p:embeddedFont>
      <p:font typeface="Tahoma" pitchFamily="34" charset="0"/>
      <p:regular r:id="rId32"/>
      <p:bold r:id="rId33"/>
    </p:embeddedFont>
    <p:embeddedFont>
      <p:font typeface="Comic Sans MS" pitchFamily="66" charset="0"/>
      <p:regular r:id="rId34"/>
      <p:bold r:id="rId35"/>
    </p:embeddedFont>
  </p:embeddedFontLst>
  <p:defaultTextStyle>
    <a:defPPr>
      <a:defRPr lang="es-ES"/>
    </a:defPPr>
    <a:lvl1pPr algn="ctr" rtl="0" fontAlgn="base">
      <a:spcBef>
        <a:spcPct val="50000"/>
      </a:spcBef>
      <a:spcAft>
        <a:spcPct val="0"/>
      </a:spcAft>
      <a:defRPr sz="2400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entury Gothic" pitchFamily="34" charset="0"/>
        <a:ea typeface="+mn-ea"/>
        <a:cs typeface="+mn-cs"/>
      </a:defRPr>
    </a:lvl1pPr>
    <a:lvl2pPr marL="457200" algn="ctr" rtl="0" fontAlgn="base">
      <a:spcBef>
        <a:spcPct val="50000"/>
      </a:spcBef>
      <a:spcAft>
        <a:spcPct val="0"/>
      </a:spcAft>
      <a:defRPr sz="2400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entury Gothic" pitchFamily="34" charset="0"/>
        <a:ea typeface="+mn-ea"/>
        <a:cs typeface="+mn-cs"/>
      </a:defRPr>
    </a:lvl2pPr>
    <a:lvl3pPr marL="914400" algn="ctr" rtl="0" fontAlgn="base">
      <a:spcBef>
        <a:spcPct val="50000"/>
      </a:spcBef>
      <a:spcAft>
        <a:spcPct val="0"/>
      </a:spcAft>
      <a:defRPr sz="2400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entury Gothic" pitchFamily="34" charset="0"/>
        <a:ea typeface="+mn-ea"/>
        <a:cs typeface="+mn-cs"/>
      </a:defRPr>
    </a:lvl3pPr>
    <a:lvl4pPr marL="1371600" algn="ctr" rtl="0" fontAlgn="base">
      <a:spcBef>
        <a:spcPct val="50000"/>
      </a:spcBef>
      <a:spcAft>
        <a:spcPct val="0"/>
      </a:spcAft>
      <a:defRPr sz="2400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entury Gothic" pitchFamily="34" charset="0"/>
        <a:ea typeface="+mn-ea"/>
        <a:cs typeface="+mn-cs"/>
      </a:defRPr>
    </a:lvl4pPr>
    <a:lvl5pPr marL="1828800" algn="ctr" rtl="0" fontAlgn="base">
      <a:spcBef>
        <a:spcPct val="50000"/>
      </a:spcBef>
      <a:spcAft>
        <a:spcPct val="0"/>
      </a:spcAft>
      <a:defRPr sz="2400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entury Gothic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entury Gothic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entury Gothic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entury Gothic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entury Gothic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  <a:srgbClr val="FFCCFF"/>
    <a:srgbClr val="FF99FF"/>
    <a:srgbClr val="6699FF"/>
    <a:srgbClr val="66FFFF"/>
    <a:srgbClr val="3366FF"/>
    <a:srgbClr val="66CCFF"/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47" autoAdjust="0"/>
    <p:restoredTop sz="94660" autoAdjust="0"/>
  </p:normalViewPr>
  <p:slideViewPr>
    <p:cSldViewPr>
      <p:cViewPr>
        <p:scale>
          <a:sx n="66" d="100"/>
          <a:sy n="66" d="100"/>
        </p:scale>
        <p:origin x="-516" y="-144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 b="0">
                <a:effectLst/>
                <a:latin typeface="Times New Roman" pitchFamily="18" charset="0"/>
              </a:defRPr>
            </a:lvl1pPr>
          </a:lstStyle>
          <a:p>
            <a:endParaRPr lang="es-E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0488" y="0"/>
            <a:ext cx="298132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>
                <a:effectLst/>
                <a:latin typeface="Times New Roman" pitchFamily="18" charset="0"/>
              </a:defRPr>
            </a:lvl1pPr>
          </a:lstStyle>
          <a:p>
            <a:endParaRPr lang="es-ES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2982913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 b="0">
                <a:effectLst/>
                <a:latin typeface="Times New Roman" pitchFamily="18" charset="0"/>
              </a:defRPr>
            </a:lvl1pPr>
          </a:lstStyle>
          <a:p>
            <a:endParaRPr lang="es-E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0488" y="8831263"/>
            <a:ext cx="298132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>
                <a:effectLst/>
                <a:latin typeface="Times New Roman" pitchFamily="18" charset="0"/>
              </a:defRPr>
            </a:lvl1pPr>
          </a:lstStyle>
          <a:p>
            <a:fld id="{48BE55A1-544A-4D2E-95F3-E4050B2D3C7D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 b="0">
                <a:effectLst/>
                <a:latin typeface="Times New Roman" pitchFamily="18" charset="0"/>
              </a:defRPr>
            </a:lvl1pPr>
          </a:lstStyle>
          <a:p>
            <a:endParaRPr lang="es-MX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829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>
                <a:effectLst/>
                <a:latin typeface="Times New Roman" pitchFamily="18" charset="0"/>
              </a:defRPr>
            </a:lvl1pPr>
          </a:lstStyle>
          <a:p>
            <a:endParaRPr lang="es-MX"/>
          </a:p>
        </p:txBody>
      </p:sp>
      <p:sp>
        <p:nvSpPr>
          <p:cNvPr id="1434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16013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975" y="4416425"/>
            <a:ext cx="55054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MX" smtClean="0"/>
              <a:t>Click to edit Master text styles</a:t>
            </a:r>
          </a:p>
          <a:p>
            <a:pPr lvl="1"/>
            <a:r>
              <a:rPr lang="es-MX" smtClean="0"/>
              <a:t>Second level</a:t>
            </a:r>
          </a:p>
          <a:p>
            <a:pPr lvl="2"/>
            <a:r>
              <a:rPr lang="es-MX" smtClean="0"/>
              <a:t>Third level</a:t>
            </a:r>
          </a:p>
          <a:p>
            <a:pPr lvl="3"/>
            <a:r>
              <a:rPr lang="es-MX" smtClean="0"/>
              <a:t>Fourth level</a:t>
            </a:r>
          </a:p>
          <a:p>
            <a:pPr lvl="4"/>
            <a:r>
              <a:rPr lang="es-MX" smtClean="0"/>
              <a:t>Fifth level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29829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 b="0">
                <a:effectLst/>
                <a:latin typeface="Times New Roman" pitchFamily="18" charset="0"/>
              </a:defRPr>
            </a:lvl1pPr>
          </a:lstStyle>
          <a:p>
            <a:endParaRPr lang="es-MX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829675"/>
            <a:ext cx="29829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>
                <a:effectLst/>
                <a:latin typeface="Times New Roman" pitchFamily="18" charset="0"/>
              </a:defRPr>
            </a:lvl1pPr>
          </a:lstStyle>
          <a:p>
            <a:fld id="{2D037BED-1983-4ABA-A7FB-70BAEEE9A7B5}" type="slidenum">
              <a:rPr lang="es-MX"/>
              <a:pPr/>
              <a:t>‹#›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17880B-2484-431B-B69D-FC66B97928F4}" type="slidenum">
              <a:rPr lang="es-MX"/>
              <a:pPr/>
              <a:t>1</a:t>
            </a:fld>
            <a:endParaRPr lang="es-MX"/>
          </a:p>
        </p:txBody>
      </p:sp>
      <p:sp>
        <p:nvSpPr>
          <p:cNvPr id="138242" name="Rectangle 1026"/>
          <p:cNvSpPr>
            <a:spLocks noChangeArrowheads="1"/>
          </p:cNvSpPr>
          <p:nvPr>
            <p:ph type="sldImg"/>
          </p:nvPr>
        </p:nvSpPr>
        <p:spPr bwMode="auto">
          <a:xfrm>
            <a:off x="1116013" y="696913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8243" name="Rectangle 1027"/>
          <p:cNvSpPr>
            <a:spLocks noChangeArrowheads="1"/>
          </p:cNvSpPr>
          <p:nvPr>
            <p:ph type="body" idx="1"/>
          </p:nvPr>
        </p:nvSpPr>
        <p:spPr bwMode="auto">
          <a:xfrm>
            <a:off x="917575" y="4416425"/>
            <a:ext cx="5046663" cy="41830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564BF8-3A3D-4EE3-80E1-69B45A607EBF}" type="slidenum">
              <a:rPr lang="es-MX"/>
              <a:pPr/>
              <a:t>3</a:t>
            </a:fld>
            <a:endParaRPr lang="es-MX"/>
          </a:p>
        </p:txBody>
      </p:sp>
      <p:sp>
        <p:nvSpPr>
          <p:cNvPr id="244738" name="Rectangle 2"/>
          <p:cNvSpPr>
            <a:spLocks noChangeArrowheads="1"/>
          </p:cNvSpPr>
          <p:nvPr/>
        </p:nvSpPr>
        <p:spPr bwMode="auto">
          <a:xfrm>
            <a:off x="3900488" y="0"/>
            <a:ext cx="2981325" cy="465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4739" name="Rectangle 3"/>
          <p:cNvSpPr>
            <a:spLocks noChangeArrowheads="1"/>
          </p:cNvSpPr>
          <p:nvPr/>
        </p:nvSpPr>
        <p:spPr bwMode="auto">
          <a:xfrm>
            <a:off x="3900488" y="8831263"/>
            <a:ext cx="2981325" cy="465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algn="r" eaLnBrk="0" hangingPunct="0">
              <a:spcBef>
                <a:spcPct val="0"/>
              </a:spcBef>
            </a:pPr>
            <a:r>
              <a:rPr lang="es-ES" sz="1200" b="0">
                <a:effectLst/>
                <a:latin typeface="Times New Roman" pitchFamily="18" charset="0"/>
              </a:rPr>
              <a:t>7</a:t>
            </a:r>
          </a:p>
        </p:txBody>
      </p:sp>
      <p:sp>
        <p:nvSpPr>
          <p:cNvPr id="244740" name="Rectangle 4"/>
          <p:cNvSpPr>
            <a:spLocks noChangeArrowheads="1"/>
          </p:cNvSpPr>
          <p:nvPr/>
        </p:nvSpPr>
        <p:spPr bwMode="auto">
          <a:xfrm>
            <a:off x="0" y="8831263"/>
            <a:ext cx="2982913" cy="465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4741" name="Rectangle 5"/>
          <p:cNvSpPr>
            <a:spLocks noChangeArrowheads="1"/>
          </p:cNvSpPr>
          <p:nvPr/>
        </p:nvSpPr>
        <p:spPr bwMode="auto">
          <a:xfrm>
            <a:off x="0" y="0"/>
            <a:ext cx="2982913" cy="465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4742" name="Rectangle 6"/>
          <p:cNvSpPr>
            <a:spLocks noRot="1" noChangeArrowheads="1" noTextEdit="1"/>
          </p:cNvSpPr>
          <p:nvPr>
            <p:ph type="sldImg"/>
          </p:nvPr>
        </p:nvSpPr>
        <p:spPr>
          <a:xfrm>
            <a:off x="1127125" y="703263"/>
            <a:ext cx="4630738" cy="3473450"/>
          </a:xfrm>
          <a:ln w="12700" cap="flat"/>
        </p:spPr>
      </p:sp>
      <p:sp>
        <p:nvSpPr>
          <p:cNvPr id="24474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7575" y="4416425"/>
            <a:ext cx="5046663" cy="4183063"/>
          </a:xfrm>
          <a:ln/>
        </p:spPr>
        <p:txBody>
          <a:bodyPr lIns="90488" tIns="44450" rIns="90488" bIns="4445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55A43B-380E-42FD-8B36-28980EA480C6}" type="slidenum">
              <a:rPr lang="es-MX"/>
              <a:pPr/>
              <a:t>4</a:t>
            </a:fld>
            <a:endParaRPr lang="es-MX"/>
          </a:p>
        </p:txBody>
      </p:sp>
      <p:sp>
        <p:nvSpPr>
          <p:cNvPr id="248834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27125" y="703263"/>
            <a:ext cx="4630738" cy="3473450"/>
          </a:xfrm>
          <a:ln w="12700" cap="flat"/>
        </p:spPr>
      </p:sp>
      <p:sp>
        <p:nvSpPr>
          <p:cNvPr id="248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416425"/>
            <a:ext cx="5046663" cy="4183063"/>
          </a:xfrm>
          <a:ln/>
        </p:spPr>
        <p:txBody>
          <a:bodyPr lIns="90488" tIns="44450" rIns="90488" bIns="44450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2EF893-65F1-403C-873C-34A44B62D720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274C67-7DE5-43E3-B4BD-A3EC72AB3725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B3C247-8676-43D3-8241-EC0C3A9B640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5CA51F7-8D00-4C4A-A32B-5EC873BDC560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E6F526-319F-47B5-A88E-C69CDA4586B7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9C62BC-C2C7-4348-BD23-61F07BB5B399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8545E5-142A-44CD-A0FF-70FA80FBC059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038025-F41D-4EFB-AAE5-3A1C61499017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ECAAED-3D64-445A-8716-9573D79DB413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7CE8D9-8417-46BC-8797-5FCA4FA3C02F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7A7612-7BD0-4383-A9F4-56485C5F25E2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DACD69-4A63-4369-B985-71FAAF990258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 b="0">
                <a:effectLst/>
                <a:latin typeface="+mn-lt"/>
              </a:defRPr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 b="0">
                <a:effectLst/>
                <a:latin typeface="+mn-lt"/>
              </a:defRPr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b="0">
                <a:effectLst/>
                <a:latin typeface="+mn-lt"/>
              </a:defRPr>
            </a:lvl1pPr>
          </a:lstStyle>
          <a:p>
            <a:fld id="{5BB7780B-4D5C-434C-821A-5E615F63DB30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w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9" name="Rectangle 1027"/>
          <p:cNvSpPr>
            <a:spLocks noChangeArrowheads="1"/>
          </p:cNvSpPr>
          <p:nvPr/>
        </p:nvSpPr>
        <p:spPr bwMode="auto">
          <a:xfrm>
            <a:off x="3635375" y="4508500"/>
            <a:ext cx="2635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spcBef>
                <a:spcPct val="0"/>
              </a:spcBef>
            </a:pPr>
            <a:r>
              <a:rPr lang="it-IT" sz="2000" b="0">
                <a:effectLst/>
                <a:latin typeface="Tahoma" pitchFamily="34" charset="0"/>
              </a:rPr>
              <a:t> </a:t>
            </a:r>
          </a:p>
        </p:txBody>
      </p:sp>
      <p:sp>
        <p:nvSpPr>
          <p:cNvPr id="137221" name="Rectangle 1029"/>
          <p:cNvSpPr>
            <a:spLocks noChangeArrowheads="1"/>
          </p:cNvSpPr>
          <p:nvPr/>
        </p:nvSpPr>
        <p:spPr bwMode="auto">
          <a:xfrm>
            <a:off x="395288" y="2060575"/>
            <a:ext cx="8353425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ct val="0"/>
              </a:spcBef>
            </a:pPr>
            <a:endParaRPr lang="en-US" sz="280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</p:txBody>
      </p:sp>
      <p:sp>
        <p:nvSpPr>
          <p:cNvPr id="137226" name="Text Box 1034"/>
          <p:cNvSpPr txBox="1">
            <a:spLocks noChangeArrowheads="1"/>
          </p:cNvSpPr>
          <p:nvPr/>
        </p:nvSpPr>
        <p:spPr bwMode="auto">
          <a:xfrm>
            <a:off x="827088" y="476250"/>
            <a:ext cx="17287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endParaRPr lang="en-US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  <p:sp>
        <p:nvSpPr>
          <p:cNvPr id="137233" name="Rectangle 1041"/>
          <p:cNvSpPr>
            <a:spLocks noChangeArrowheads="1"/>
          </p:cNvSpPr>
          <p:nvPr/>
        </p:nvSpPr>
        <p:spPr bwMode="auto">
          <a:xfrm>
            <a:off x="0" y="2911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7235" name="Rectangle 1043"/>
          <p:cNvSpPr>
            <a:spLocks noChangeArrowheads="1"/>
          </p:cNvSpPr>
          <p:nvPr/>
        </p:nvSpPr>
        <p:spPr bwMode="auto">
          <a:xfrm>
            <a:off x="1824038" y="1989138"/>
            <a:ext cx="5543550" cy="2925762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>
            <a:spAutoFit/>
          </a:bodyPr>
          <a:lstStyle/>
          <a:p>
            <a:r>
              <a: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HACIA LA REDUCCION DE RIESGOS</a:t>
            </a:r>
          </a:p>
          <a:p>
            <a:r>
              <a: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 LAS INFRAESTRUCTURAS EN AREAS</a:t>
            </a:r>
          </a:p>
          <a:p>
            <a:r>
              <a: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PROPENSAS A DESASTRES</a:t>
            </a:r>
          </a:p>
          <a:p>
            <a:endParaRPr lang="es-ES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es-ES" sz="1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Laura Acquaviva</a:t>
            </a:r>
          </a:p>
          <a:p>
            <a:r>
              <a:rPr lang="en-US" sz="1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Washington</a:t>
            </a:r>
            <a:r>
              <a:rPr lang="es-AR" sz="1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 Abril 2007</a:t>
            </a:r>
            <a:endParaRPr lang="es-ES" sz="18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60" name="Text Box 4"/>
          <p:cNvSpPr txBox="1">
            <a:spLocks noChangeArrowheads="1"/>
          </p:cNvSpPr>
          <p:nvPr/>
        </p:nvSpPr>
        <p:spPr bwMode="auto">
          <a:xfrm>
            <a:off x="611188" y="620713"/>
            <a:ext cx="70564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endParaRPr 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aphicFrame>
        <p:nvGraphicFramePr>
          <p:cNvPr id="173288" name="Group 232"/>
          <p:cNvGraphicFramePr>
            <a:graphicFrameLocks noGrp="1"/>
          </p:cNvGraphicFramePr>
          <p:nvPr/>
        </p:nvGraphicFramePr>
        <p:xfrm>
          <a:off x="107950" y="620713"/>
          <a:ext cx="8964613" cy="2701925"/>
        </p:xfrm>
        <a:graphic>
          <a:graphicData uri="http://schemas.openxmlformats.org/drawingml/2006/table">
            <a:tbl>
              <a:tblPr/>
              <a:tblGrid>
                <a:gridCol w="1831975"/>
                <a:gridCol w="2024063"/>
                <a:gridCol w="1636712"/>
                <a:gridCol w="1350963"/>
                <a:gridCol w="2120900"/>
              </a:tblGrid>
              <a:tr h="1130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G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Departa-mento</a:t>
                      </a:r>
                      <a:endParaRPr kumimoji="0" lang="es-GT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b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G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Letrinas</a:t>
                      </a:r>
                      <a:endParaRPr kumimoji="0" lang="es-GT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G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Pozos</a:t>
                      </a:r>
                      <a:endParaRPr kumimoji="0" lang="es-GT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G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Acue-ductos</a:t>
                      </a:r>
                      <a:endParaRPr kumimoji="0" lang="es-GT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G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Población total sin servicios</a:t>
                      </a:r>
                      <a:endParaRPr kumimoji="0" lang="es-GT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5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G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entury Gothic" pitchFamily="34" charset="0"/>
                          <a:cs typeface="Times New Roman" pitchFamily="18" charset="0"/>
                        </a:rPr>
                        <a:t>San Marcos</a:t>
                      </a:r>
                      <a:endParaRPr kumimoji="0" lang="es-GT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entury Gothic" pitchFamily="34" charset="0"/>
                      </a:endParaRPr>
                    </a:p>
                  </a:txBody>
                  <a:tcPr anchor="b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G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entury Gothic" pitchFamily="34" charset="0"/>
                          <a:cs typeface="Times New Roman" pitchFamily="18" charset="0"/>
                        </a:rPr>
                        <a:t>2,300</a:t>
                      </a:r>
                      <a:endParaRPr kumimoji="0" lang="es-GT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entury Gothic" pitchFamily="34" charset="0"/>
                      </a:endParaRPr>
                    </a:p>
                  </a:txBody>
                  <a:tcPr anchor="b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G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entury Gothic" pitchFamily="34" charset="0"/>
                          <a:cs typeface="Times New Roman" pitchFamily="18" charset="0"/>
                        </a:rPr>
                        <a:t>2,476</a:t>
                      </a:r>
                      <a:endParaRPr kumimoji="0" lang="es-GT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entury Gothic" pitchFamily="34" charset="0"/>
                      </a:endParaRPr>
                    </a:p>
                  </a:txBody>
                  <a:tcPr anchor="b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G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entury Gothic" pitchFamily="34" charset="0"/>
                          <a:cs typeface="Times New Roman" pitchFamily="18" charset="0"/>
                        </a:rPr>
                        <a:t>158</a:t>
                      </a:r>
                      <a:endParaRPr kumimoji="0" lang="es-GT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entury Gothic" pitchFamily="34" charset="0"/>
                      </a:endParaRPr>
                    </a:p>
                  </a:txBody>
                  <a:tcPr anchor="b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G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entury Gothic" pitchFamily="34" charset="0"/>
                          <a:cs typeface="Times New Roman" pitchFamily="18" charset="0"/>
                        </a:rPr>
                        <a:t>266,488</a:t>
                      </a:r>
                      <a:endParaRPr kumimoji="0" lang="es-GT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entury Gothic" pitchFamily="34" charset="0"/>
                      </a:endParaRPr>
                    </a:p>
                  </a:txBody>
                  <a:tcPr anchor="b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695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G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TOTAL</a:t>
                      </a:r>
                    </a:p>
                  </a:txBody>
                  <a:tcPr anchor="b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G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41,140</a:t>
                      </a:r>
                      <a:endParaRPr kumimoji="0" lang="es-GT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b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G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26,258</a:t>
                      </a:r>
                      <a:endParaRPr kumimoji="0" lang="es-GT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b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G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451</a:t>
                      </a:r>
                      <a:endParaRPr kumimoji="0" lang="es-GT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b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G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1,015,603</a:t>
                      </a:r>
                      <a:endParaRPr kumimoji="0" lang="es-GT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b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3147" name="Text Box 91"/>
          <p:cNvSpPr txBox="1"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r>
              <a:rPr lang="es-GT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IMPACTOS SECTOR AGUA Y SANEAMIENTO</a:t>
            </a:r>
            <a:endParaRPr lang="es-ES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73289" name="Group 233"/>
          <p:cNvGraphicFramePr>
            <a:graphicFrameLocks noGrp="1"/>
          </p:cNvGraphicFramePr>
          <p:nvPr/>
        </p:nvGraphicFramePr>
        <p:xfrm>
          <a:off x="0" y="4148138"/>
          <a:ext cx="9144000" cy="2220912"/>
        </p:xfrm>
        <a:graphic>
          <a:graphicData uri="http://schemas.openxmlformats.org/drawingml/2006/table">
            <a:tbl>
              <a:tblPr/>
              <a:tblGrid>
                <a:gridCol w="2251075"/>
                <a:gridCol w="1452563"/>
                <a:gridCol w="1357312"/>
                <a:gridCol w="1736725"/>
                <a:gridCol w="1117600"/>
                <a:gridCol w="1228725"/>
              </a:tblGrid>
              <a:tr h="1936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G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Departamento</a:t>
                      </a:r>
                      <a:endParaRPr kumimoji="0" lang="es-G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G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Agua Potable</a:t>
                      </a:r>
                      <a:endParaRPr kumimoji="0" lang="es-G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G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Saneamiento</a:t>
                      </a:r>
                      <a:endParaRPr kumimoji="0" lang="es-G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G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Manejo de residuos sólidos</a:t>
                      </a:r>
                      <a:endParaRPr kumimoji="0" lang="es-G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70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G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Daño </a:t>
                      </a:r>
                      <a:endParaRPr kumimoji="0" lang="es-G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G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Pérdida </a:t>
                      </a:r>
                      <a:endParaRPr kumimoji="0" lang="es-G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G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Daños</a:t>
                      </a:r>
                      <a:endParaRPr kumimoji="0" lang="es-G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G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Pérdidas</a:t>
                      </a:r>
                      <a:endParaRPr kumimoji="0" lang="es-G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3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G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Totonicapán</a:t>
                      </a:r>
                      <a:endParaRPr kumimoji="0" lang="es-GT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G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895</a:t>
                      </a:r>
                      <a:endParaRPr kumimoji="0" lang="es-GT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G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1,071</a:t>
                      </a:r>
                      <a:endParaRPr kumimoji="0" lang="es-GT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G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298</a:t>
                      </a:r>
                      <a:endParaRPr kumimoji="0" lang="es-GT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G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95</a:t>
                      </a:r>
                      <a:endParaRPr kumimoji="0" lang="es-GT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G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38</a:t>
                      </a:r>
                      <a:endParaRPr kumimoji="0" lang="es-GT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G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TOTAL</a:t>
                      </a:r>
                      <a:endParaRPr kumimoji="0" lang="es-GT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G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34,404</a:t>
                      </a:r>
                      <a:endParaRPr kumimoji="0" lang="es-GT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G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41,153</a:t>
                      </a:r>
                      <a:endParaRPr kumimoji="0" lang="es-GT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G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12,028</a:t>
                      </a:r>
                      <a:endParaRPr kumimoji="0" lang="es-GT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G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2,039</a:t>
                      </a:r>
                      <a:endParaRPr kumimoji="0" lang="es-GT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G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527</a:t>
                      </a:r>
                      <a:endParaRPr kumimoji="0" lang="es-GT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3287" name="Text Box 231"/>
          <p:cNvSpPr txBox="1">
            <a:spLocks noChangeArrowheads="1"/>
          </p:cNvSpPr>
          <p:nvPr/>
        </p:nvSpPr>
        <p:spPr bwMode="auto">
          <a:xfrm>
            <a:off x="0" y="3644900"/>
            <a:ext cx="9144000" cy="4572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r>
              <a:rPr lang="es-GT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DAÑOS Y PERDIDAS EN QUETZALES</a:t>
            </a:r>
            <a:endParaRPr lang="es-ES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3290" name="Text Box 234"/>
          <p:cNvSpPr txBox="1">
            <a:spLocks noChangeArrowheads="1"/>
          </p:cNvSpPr>
          <p:nvPr/>
        </p:nvSpPr>
        <p:spPr bwMode="auto">
          <a:xfrm>
            <a:off x="1835150" y="6356350"/>
            <a:ext cx="5832475" cy="4572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r>
              <a:rPr lang="es-AR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La relación es: 1U$S  </a:t>
            </a:r>
            <a:r>
              <a: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= 7.5 Q</a:t>
            </a:r>
            <a:endParaRPr lang="es-ES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754" name="Picture 2" descr="CD_12_VIH_0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143500" cy="68580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202755" name="Picture 3" descr="CD_12_VIH_0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35513" y="0"/>
            <a:ext cx="4408487" cy="5876925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202756" name="Text Box 4"/>
          <p:cNvSpPr txBox="1">
            <a:spLocks noChangeArrowheads="1"/>
          </p:cNvSpPr>
          <p:nvPr/>
        </p:nvSpPr>
        <p:spPr bwMode="auto">
          <a:xfrm>
            <a:off x="3527425" y="4581525"/>
            <a:ext cx="5616575" cy="228282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s-ES_tradnl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DAÑOS TOTALES</a:t>
            </a:r>
          </a:p>
          <a:p>
            <a:pPr algn="l" eaLnBrk="0" hangingPunct="0">
              <a:spcBef>
                <a:spcPct val="0"/>
              </a:spcBef>
            </a:pPr>
            <a:endParaRPr lang="es-ES_tradnl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 eaLnBrk="0" hangingPunct="0">
              <a:spcBef>
                <a:spcPct val="0"/>
              </a:spcBef>
            </a:pPr>
            <a:r>
              <a:rPr lang="es-ES_tradnl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Que denotan que no se incorpora la variable riesgo en la planificación y la gestión</a:t>
            </a:r>
          </a:p>
          <a:p>
            <a:pPr algn="l" eaLnBrk="0" hangingPunct="0">
              <a:spcBef>
                <a:spcPct val="0"/>
              </a:spcBef>
            </a:pPr>
            <a:endParaRPr lang="es-ES_tradnl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2757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_tradnl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INFRAESTRUCTURAS CARRETERAS ....</a:t>
            </a:r>
            <a:endParaRPr lang="es-ES" sz="28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8963" name="Object 3"/>
          <p:cNvGraphicFramePr>
            <a:graphicFrameLocks noChangeAspect="1"/>
          </p:cNvGraphicFramePr>
          <p:nvPr/>
        </p:nvGraphicFramePr>
        <p:xfrm>
          <a:off x="5003800" y="2997200"/>
          <a:ext cx="4140200" cy="3860800"/>
        </p:xfrm>
        <a:graphic>
          <a:graphicData uri="http://schemas.openxmlformats.org/presentationml/2006/ole">
            <p:oleObj spid="_x0000_s168963" name="Documento de imagen" r:id="rId4" imgW="1504800" imgH="1143000" progId="Imaging.Document">
              <p:embed/>
            </p:oleObj>
          </a:graphicData>
        </a:graphic>
      </p:graphicFrame>
      <p:pic>
        <p:nvPicPr>
          <p:cNvPr id="168964" name="Picture 4" descr="Pozo inundad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955925"/>
            <a:ext cx="5003800" cy="390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896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3467100" cy="327025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/>
        </p:spPr>
      </p:pic>
      <p:sp>
        <p:nvSpPr>
          <p:cNvPr id="168962" name="Rectangle 2"/>
          <p:cNvSpPr>
            <a:spLocks noChangeArrowheads="1"/>
          </p:cNvSpPr>
          <p:nvPr/>
        </p:nvSpPr>
        <p:spPr bwMode="auto">
          <a:xfrm>
            <a:off x="3419475" y="0"/>
            <a:ext cx="5724525" cy="242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>
              <a:spcBef>
                <a:spcPct val="0"/>
              </a:spcBef>
            </a:pPr>
            <a:r>
              <a:rPr lang="es-ES_tradnl" sz="28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s-ES_tradnl" sz="28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s-ES_tradnl" sz="28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INFRAESTRUCTURAS DE AGUA Y SANEAMIENTO,                        </a:t>
            </a:r>
            <a:r>
              <a:rPr lang="es-ES_tradnl" sz="2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s-ES_tradnl" sz="2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s-ES_tradnl" sz="2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Ante distintas amenazas ven dañados muchos de sus componentes</a:t>
            </a:r>
            <a:endParaRPr lang="es-ES" sz="200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8966" name="Text Box 6"/>
          <p:cNvSpPr txBox="1">
            <a:spLocks noChangeArrowheads="1"/>
          </p:cNvSpPr>
          <p:nvPr/>
        </p:nvSpPr>
        <p:spPr bwMode="auto">
          <a:xfrm>
            <a:off x="0" y="2781300"/>
            <a:ext cx="3203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r>
              <a:rPr lang="es-AR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CAPTACIONES</a:t>
            </a:r>
            <a:endParaRPr lang="es-ES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8967" name="Text Box 7"/>
          <p:cNvSpPr txBox="1">
            <a:spLocks noChangeArrowheads="1"/>
          </p:cNvSpPr>
          <p:nvPr/>
        </p:nvSpPr>
        <p:spPr bwMode="auto">
          <a:xfrm>
            <a:off x="0" y="6400800"/>
            <a:ext cx="3132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r>
              <a:rPr lang="es-AR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TOMAS</a:t>
            </a:r>
            <a:endParaRPr lang="es-ES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8968" name="Text Box 8"/>
          <p:cNvSpPr txBox="1">
            <a:spLocks noChangeArrowheads="1"/>
          </p:cNvSpPr>
          <p:nvPr/>
        </p:nvSpPr>
        <p:spPr bwMode="auto">
          <a:xfrm>
            <a:off x="3492500" y="2492375"/>
            <a:ext cx="5651500" cy="4572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r"/>
            <a:r>
              <a:rPr lang="es-AR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ACUEDUCTOS</a:t>
            </a:r>
            <a:endParaRPr lang="es-ES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Text Box 2"/>
          <p:cNvSpPr txBox="1">
            <a:spLocks noChangeArrowheads="1"/>
          </p:cNvSpPr>
          <p:nvPr/>
        </p:nvSpPr>
        <p:spPr bwMode="auto">
          <a:xfrm>
            <a:off x="468313" y="0"/>
            <a:ext cx="7920037" cy="103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0"/>
              </a:spcBef>
            </a:pPr>
            <a:r>
              <a:rPr lang="es-ES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QUEDA DE MANIFIESTO</a:t>
            </a:r>
          </a:p>
          <a:p>
            <a:pPr>
              <a:spcBef>
                <a:spcPct val="0"/>
              </a:spcBef>
            </a:pPr>
            <a:r>
              <a:rPr lang="es-ES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LA VULNERABILIAD DE LAS DISTINTAS INFRAESTRUCTURAS ESTRATEGICAS </a:t>
            </a:r>
          </a:p>
          <a:p>
            <a:pPr>
              <a:spcBef>
                <a:spcPct val="0"/>
              </a:spcBef>
            </a:pPr>
            <a:r>
              <a:rPr lang="es-ES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Y SUS IMPACTOS</a:t>
            </a:r>
          </a:p>
          <a:p>
            <a:pPr>
              <a:spcBef>
                <a:spcPct val="0"/>
              </a:spcBef>
            </a:pPr>
            <a:r>
              <a:rPr lang="es-ES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EN LA FUNCIONALIDAD DE LAS CIUDADES</a:t>
            </a:r>
            <a:endParaRPr lang="es-ES" b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90467" name="Text Box 3"/>
          <p:cNvSpPr txBox="1">
            <a:spLocks noChangeArrowheads="1"/>
          </p:cNvSpPr>
          <p:nvPr/>
        </p:nvSpPr>
        <p:spPr bwMode="auto">
          <a:xfrm>
            <a:off x="1116013" y="2205038"/>
            <a:ext cx="7416800" cy="3960812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spcBef>
                <a:spcPct val="0"/>
              </a:spcBef>
            </a:pPr>
            <a:endParaRPr lang="es-ES" sz="3200">
              <a:solidFill>
                <a:schemeClr val="accent2"/>
              </a:solidFill>
              <a:effectLst/>
            </a:endParaRPr>
          </a:p>
          <a:p>
            <a:pPr>
              <a:spcBef>
                <a:spcPct val="0"/>
              </a:spcBef>
            </a:pPr>
            <a:r>
              <a:rPr lang="es-ES" sz="3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PERO ADEMAS LA EXISTENCIA DE UNA CONDICION DE RIESGO DERIVADA DE MODALIDADES DE GESTION POCO ADAPTADAS QUE NO INCORPORAN LA DIMENSION DEL RIESGO</a:t>
            </a:r>
          </a:p>
          <a:p>
            <a:pPr>
              <a:spcBef>
                <a:spcPct val="0"/>
              </a:spcBef>
            </a:pPr>
            <a:endParaRPr lang="es-ES" sz="3200" b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90468" name="AutoShape 4"/>
          <p:cNvSpPr>
            <a:spLocks noChangeArrowheads="1"/>
          </p:cNvSpPr>
          <p:nvPr/>
        </p:nvSpPr>
        <p:spPr bwMode="auto">
          <a:xfrm>
            <a:off x="395288" y="1412875"/>
            <a:ext cx="360362" cy="1296988"/>
          </a:xfrm>
          <a:prstGeom prst="curvedRightArrow">
            <a:avLst>
              <a:gd name="adj1" fmla="val 71983"/>
              <a:gd name="adj2" fmla="val 143965"/>
              <a:gd name="adj3" fmla="val 33333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Text Box 2"/>
          <p:cNvSpPr txBox="1">
            <a:spLocks noChangeArrowheads="1"/>
          </p:cNvSpPr>
          <p:nvPr/>
        </p:nvSpPr>
        <p:spPr bwMode="auto">
          <a:xfrm>
            <a:off x="0" y="76200"/>
            <a:ext cx="9144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es-AR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EN EL CONTEXTO ACTUAL : privatización- estatización</a:t>
            </a:r>
            <a:endParaRPr lang="es-ES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52931" name="Text Box 3"/>
          <p:cNvSpPr txBox="1">
            <a:spLocks noChangeArrowheads="1"/>
          </p:cNvSpPr>
          <p:nvPr/>
        </p:nvSpPr>
        <p:spPr bwMode="auto">
          <a:xfrm>
            <a:off x="0" y="620713"/>
            <a:ext cx="9144000" cy="946150"/>
          </a:xfrm>
          <a:prstGeom prst="rect">
            <a:avLst/>
          </a:prstGeom>
          <a:solidFill>
            <a:schemeClr val="accent2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s-AR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 han profundizado las condiciones de RIESGO debido a: </a:t>
            </a:r>
            <a:endParaRPr lang="es-ES" sz="28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52933" name="Text Box 5"/>
          <p:cNvSpPr txBox="1">
            <a:spLocks noChangeArrowheads="1"/>
          </p:cNvSpPr>
          <p:nvPr/>
        </p:nvSpPr>
        <p:spPr bwMode="auto">
          <a:xfrm>
            <a:off x="595313" y="1628775"/>
            <a:ext cx="8208962" cy="822325"/>
          </a:xfrm>
          <a:prstGeom prst="rect">
            <a:avLst/>
          </a:prstGeom>
          <a:solidFill>
            <a:srgbClr val="3366FF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0"/>
              </a:spcBef>
            </a:pPr>
            <a:r>
              <a:rPr lang="es-AR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Falta de MANTENIMIENTO en la   infraestructura de los Servicios</a:t>
            </a:r>
            <a:endParaRPr lang="es-ES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52934" name="Text Box 6"/>
          <p:cNvSpPr txBox="1">
            <a:spLocks noChangeArrowheads="1"/>
          </p:cNvSpPr>
          <p:nvPr/>
        </p:nvSpPr>
        <p:spPr bwMode="auto">
          <a:xfrm>
            <a:off x="595313" y="2563813"/>
            <a:ext cx="8224837" cy="457200"/>
          </a:xfrm>
          <a:prstGeom prst="rect">
            <a:avLst/>
          </a:prstGeom>
          <a:solidFill>
            <a:srgbClr val="3366FF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0"/>
              </a:spcBef>
            </a:pPr>
            <a:r>
              <a:rPr lang="es-AR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Ausencia o debilidad del diagnóstico de los servicios</a:t>
            </a:r>
            <a:endParaRPr lang="es-ES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52935" name="Text Box 7"/>
          <p:cNvSpPr txBox="1">
            <a:spLocks noChangeArrowheads="1"/>
          </p:cNvSpPr>
          <p:nvPr/>
        </p:nvSpPr>
        <p:spPr bwMode="auto">
          <a:xfrm>
            <a:off x="595313" y="3140075"/>
            <a:ext cx="8208962" cy="457200"/>
          </a:xfrm>
          <a:prstGeom prst="rect">
            <a:avLst/>
          </a:prstGeom>
          <a:solidFill>
            <a:srgbClr val="3366FF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0"/>
              </a:spcBef>
            </a:pPr>
            <a:r>
              <a:rPr lang="es-AR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Falta de RENOVACION de la infraestructura obsoleta</a:t>
            </a:r>
            <a:endParaRPr lang="es-ES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52938" name="Text Box 10"/>
          <p:cNvSpPr txBox="1">
            <a:spLocks noChangeArrowheads="1"/>
          </p:cNvSpPr>
          <p:nvPr/>
        </p:nvSpPr>
        <p:spPr bwMode="auto">
          <a:xfrm>
            <a:off x="684213" y="5084763"/>
            <a:ext cx="8208962" cy="822325"/>
          </a:xfrm>
          <a:prstGeom prst="rect">
            <a:avLst/>
          </a:prstGeom>
          <a:solidFill>
            <a:schemeClr val="accent2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s-AR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Déficits de inversión </a:t>
            </a:r>
          </a:p>
          <a:p>
            <a:pPr>
              <a:spcBef>
                <a:spcPct val="0"/>
              </a:spcBef>
            </a:pPr>
            <a:r>
              <a:rPr lang="es-AR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EXPANSION Y MANTENIMIENTO PREVENTIVO</a:t>
            </a:r>
            <a:endParaRPr lang="es-ES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52940" name="Text Box 12"/>
          <p:cNvSpPr txBox="1">
            <a:spLocks noChangeArrowheads="1"/>
          </p:cNvSpPr>
          <p:nvPr/>
        </p:nvSpPr>
        <p:spPr bwMode="auto">
          <a:xfrm>
            <a:off x="107950" y="4581525"/>
            <a:ext cx="9144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s-AR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Pero además</a:t>
            </a:r>
            <a:endParaRPr lang="es-ES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52941" name="Text Box 13"/>
          <p:cNvSpPr txBox="1">
            <a:spLocks noChangeArrowheads="1"/>
          </p:cNvSpPr>
          <p:nvPr/>
        </p:nvSpPr>
        <p:spPr bwMode="auto">
          <a:xfrm>
            <a:off x="595313" y="3716338"/>
            <a:ext cx="8208962" cy="822325"/>
          </a:xfrm>
          <a:prstGeom prst="rect">
            <a:avLst/>
          </a:prstGeom>
          <a:solidFill>
            <a:srgbClr val="3366FF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es-AR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Falta de adecuación de los proyectos a las condiciones del entorno</a:t>
            </a:r>
            <a:endParaRPr lang="es-ES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52942" name="Text Box 14"/>
          <p:cNvSpPr txBox="1">
            <a:spLocks noChangeArrowheads="1"/>
          </p:cNvSpPr>
          <p:nvPr/>
        </p:nvSpPr>
        <p:spPr bwMode="auto">
          <a:xfrm>
            <a:off x="0" y="5949950"/>
            <a:ext cx="9144000" cy="8223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s-AR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En ciudades de América Latina, la desinversión en el período de la concesión (10 años) supera el 70%</a:t>
            </a:r>
            <a:endParaRPr lang="es-ES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Text Box 2"/>
          <p:cNvSpPr txBox="1">
            <a:spLocks noChangeArrowheads="1"/>
          </p:cNvSpPr>
          <p:nvPr/>
        </p:nvSpPr>
        <p:spPr bwMode="auto">
          <a:xfrm>
            <a:off x="0" y="260350"/>
            <a:ext cx="9144000" cy="457200"/>
          </a:xfrm>
          <a:prstGeom prst="rect">
            <a:avLst/>
          </a:prstGeom>
          <a:solidFill>
            <a:schemeClr val="accent2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0"/>
              </a:spcBef>
            </a:pPr>
            <a:r>
              <a:rPr lang="es-AR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Estas constantes de desinversión impactan sobre</a:t>
            </a:r>
            <a:r>
              <a:rPr lang="es-AR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endParaRPr lang="es-ES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53955" name="Text Box 3"/>
          <p:cNvSpPr txBox="1">
            <a:spLocks noChangeArrowheads="1"/>
          </p:cNvSpPr>
          <p:nvPr/>
        </p:nvSpPr>
        <p:spPr bwMode="auto">
          <a:xfrm>
            <a:off x="1979613" y="765175"/>
            <a:ext cx="6192837" cy="2039938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l">
              <a:buFontTx/>
              <a:buChar char="•"/>
            </a:pPr>
            <a:r>
              <a:rPr lang="es-ES">
                <a:solidFill>
                  <a:srgbClr val="33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CALIDAD DE LA INFRAESTRUCTURA</a:t>
            </a:r>
          </a:p>
          <a:p>
            <a:pPr algn="l">
              <a:buFontTx/>
              <a:buChar char="•"/>
            </a:pPr>
            <a:r>
              <a:rPr lang="es-ES">
                <a:solidFill>
                  <a:srgbClr val="33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 LOS  SERVICIOS</a:t>
            </a:r>
          </a:p>
          <a:p>
            <a:pPr algn="l">
              <a:buFontTx/>
              <a:buChar char="•"/>
            </a:pPr>
            <a:r>
              <a:rPr lang="es-ES">
                <a:solidFill>
                  <a:srgbClr val="33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y en sistemas de agua en la CALIDAD DEL PRODUCTO</a:t>
            </a:r>
            <a:r>
              <a:rPr lang="es-ES" sz="32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253956" name="Text Box 4"/>
          <p:cNvSpPr txBox="1">
            <a:spLocks noChangeArrowheads="1"/>
          </p:cNvSpPr>
          <p:nvPr/>
        </p:nvSpPr>
        <p:spPr bwMode="auto">
          <a:xfrm>
            <a:off x="1908175" y="2636838"/>
            <a:ext cx="6264275" cy="5794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0"/>
              </a:spcBef>
            </a:pPr>
            <a:r>
              <a:rPr lang="es-AR">
                <a:solidFill>
                  <a:srgbClr val="33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Y en forma indirecta sobre</a:t>
            </a:r>
            <a:r>
              <a:rPr lang="es-AR" sz="320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endParaRPr lang="es-ES" sz="32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53957" name="Text Box 5"/>
          <p:cNvSpPr txBox="1">
            <a:spLocks noChangeArrowheads="1"/>
          </p:cNvSpPr>
          <p:nvPr/>
        </p:nvSpPr>
        <p:spPr bwMode="auto">
          <a:xfrm>
            <a:off x="1908175" y="3270250"/>
            <a:ext cx="6335713" cy="1189038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l">
              <a:buFontTx/>
              <a:buChar char="•"/>
            </a:pPr>
            <a:r>
              <a:rPr lang="es-ES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LA POBLACION </a:t>
            </a:r>
          </a:p>
          <a:p>
            <a:pPr algn="l">
              <a:buFontTx/>
              <a:buChar char="•"/>
            </a:pPr>
            <a:r>
              <a:rPr lang="es-ES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AMBIENTE</a:t>
            </a:r>
            <a:r>
              <a:rPr lang="es-ES" sz="32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253958" name="Text Box 6"/>
          <p:cNvSpPr txBox="1">
            <a:spLocks noChangeArrowheads="1"/>
          </p:cNvSpPr>
          <p:nvPr/>
        </p:nvSpPr>
        <p:spPr bwMode="auto">
          <a:xfrm>
            <a:off x="0" y="4652963"/>
            <a:ext cx="9144000" cy="1554162"/>
          </a:xfrm>
          <a:prstGeom prst="rect">
            <a:avLst/>
          </a:prstGeom>
          <a:solidFill>
            <a:schemeClr val="accent2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es-AR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ES DECIR QUE INCIDEN NO SOLO POR LA INEFICIENCIA, SINO POR LA GENERACIÓN DE CONDICIONES DE RIESGO </a:t>
            </a:r>
            <a:endParaRPr lang="es-ES" sz="32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53960" name="Line 8"/>
          <p:cNvSpPr>
            <a:spLocks noChangeShapeType="1"/>
          </p:cNvSpPr>
          <p:nvPr/>
        </p:nvSpPr>
        <p:spPr bwMode="auto">
          <a:xfrm>
            <a:off x="611188" y="836613"/>
            <a:ext cx="0" cy="3744912"/>
          </a:xfrm>
          <a:prstGeom prst="line">
            <a:avLst/>
          </a:prstGeom>
          <a:noFill/>
          <a:ln w="88900">
            <a:solidFill>
              <a:srgbClr val="0000FF"/>
            </a:solidFill>
            <a:prstDash val="sysDot"/>
            <a:round/>
            <a:headEnd/>
            <a:tailEnd type="triangle" w="med" len="med"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53961" name="Text Box 9"/>
          <p:cNvSpPr txBox="1">
            <a:spLocks noChangeArrowheads="1"/>
          </p:cNvSpPr>
          <p:nvPr/>
        </p:nvSpPr>
        <p:spPr bwMode="auto">
          <a:xfrm>
            <a:off x="1619250" y="6278563"/>
            <a:ext cx="6264275" cy="5794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0"/>
              </a:spcBef>
            </a:pPr>
            <a:r>
              <a:rPr lang="es-AR">
                <a:solidFill>
                  <a:srgbClr val="33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 reconocido ni intervenido…</a:t>
            </a:r>
            <a:r>
              <a:rPr lang="es-AR" sz="320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endParaRPr lang="es-ES" sz="32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Text Box 2"/>
          <p:cNvSpPr txBox="1">
            <a:spLocks noChangeArrowheads="1"/>
          </p:cNvSpPr>
          <p:nvPr/>
        </p:nvSpPr>
        <p:spPr bwMode="auto">
          <a:xfrm>
            <a:off x="684213" y="1125538"/>
            <a:ext cx="7777162" cy="350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sz="32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Es necesario y prioritario avanzar en la protección de las infraestructuras estratégicas como una clave para garantizar la sostenibilidad del desarrollo y el bienestar de la población aún con posterioridad a la ocurrencia de un desastre</a:t>
            </a:r>
          </a:p>
        </p:txBody>
      </p:sp>
      <p:sp>
        <p:nvSpPr>
          <p:cNvPr id="191491" name="Text Box 3"/>
          <p:cNvSpPr txBox="1">
            <a:spLocks noChangeArrowheads="1"/>
          </p:cNvSpPr>
          <p:nvPr/>
        </p:nvSpPr>
        <p:spPr bwMode="auto">
          <a:xfrm>
            <a:off x="1908175" y="5516563"/>
            <a:ext cx="5543550" cy="70167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sz="4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COMO?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856" name="Picture 8" descr="Pozo inundad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3" y="233363"/>
            <a:ext cx="8064501" cy="628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851" name="Text Box 3"/>
          <p:cNvSpPr txBox="1">
            <a:spLocks noChangeArrowheads="1"/>
          </p:cNvSpPr>
          <p:nvPr/>
        </p:nvSpPr>
        <p:spPr bwMode="auto">
          <a:xfrm>
            <a:off x="304800" y="4876800"/>
            <a:ext cx="7467600" cy="4572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endParaRPr lang="en-US" b="0">
              <a:effectLst/>
              <a:latin typeface="Times New Roman" pitchFamily="18" charset="0"/>
            </a:endParaRPr>
          </a:p>
        </p:txBody>
      </p:sp>
      <p:sp>
        <p:nvSpPr>
          <p:cNvPr id="206853" name="Text Box 5"/>
          <p:cNvSpPr txBox="1">
            <a:spLocks noChangeArrowheads="1"/>
          </p:cNvSpPr>
          <p:nvPr/>
        </p:nvSpPr>
        <p:spPr bwMode="auto">
          <a:xfrm>
            <a:off x="5867400" y="277813"/>
            <a:ext cx="3200400" cy="612457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r>
              <a:rPr lang="es-ES_tradnl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SI HAY RIESGO la incertidumbre es alta y puede haber DESASTRE,</a:t>
            </a:r>
          </a:p>
          <a:p>
            <a:endParaRPr lang="es-ES_tradnl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es-ES_tradnl" sz="2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PUEDEN AFECTARSE LA VIDA Y LAS INFRAESTRUCTURAS</a:t>
            </a:r>
          </a:p>
          <a:p>
            <a:endParaRPr lang="es-ES_tradnl" sz="22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  <a:p>
            <a:endParaRPr lang="es-ES_tradnl" sz="22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  <a:p>
            <a:endParaRPr lang="es-ES_tradnl" sz="22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  <a:p>
            <a:endParaRPr lang="es-ES_tradnl" sz="22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  <a:p>
            <a:r>
              <a:rPr lang="es-ES_tradnl" sz="2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POR ESTO SE HACE NECESARIO</a:t>
            </a:r>
            <a:endParaRPr lang="es-MX" sz="22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206854" name="Line 6"/>
          <p:cNvSpPr>
            <a:spLocks noChangeShapeType="1"/>
          </p:cNvSpPr>
          <p:nvPr/>
        </p:nvSpPr>
        <p:spPr bwMode="auto">
          <a:xfrm flipV="1">
            <a:off x="228600" y="304800"/>
            <a:ext cx="7467600" cy="3733800"/>
          </a:xfrm>
          <a:prstGeom prst="line">
            <a:avLst/>
          </a:prstGeom>
          <a:noFill/>
          <a:ln w="76200">
            <a:solidFill>
              <a:srgbClr val="FFFF00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6855" name="Text Box 7"/>
          <p:cNvSpPr txBox="1">
            <a:spLocks noChangeArrowheads="1"/>
          </p:cNvSpPr>
          <p:nvPr/>
        </p:nvSpPr>
        <p:spPr bwMode="auto">
          <a:xfrm>
            <a:off x="0" y="5445125"/>
            <a:ext cx="5867400" cy="1373188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_tradnl" sz="28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IMPLEMENTAR ESTRATEGIAS, PROGRAMAS Y MECANISMOS DE REDUCCION DE RIESGOS</a:t>
            </a:r>
            <a:r>
              <a:rPr lang="es-ES_tradnl" sz="28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...</a:t>
            </a:r>
            <a:endParaRPr lang="es-ES" sz="280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060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6013" y="404813"/>
            <a:ext cx="6921500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8061" name="Text Box 13"/>
          <p:cNvSpPr txBox="1">
            <a:spLocks noChangeArrowheads="1"/>
          </p:cNvSpPr>
          <p:nvPr/>
        </p:nvSpPr>
        <p:spPr bwMode="auto">
          <a:xfrm>
            <a:off x="323850" y="4652963"/>
            <a:ext cx="8531225" cy="2060575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50000">
                <a:schemeClr val="accent2">
                  <a:gamma/>
                  <a:shade val="46275"/>
                  <a:invGamma/>
                </a:schemeClr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spcBef>
                <a:spcPct val="0"/>
              </a:spcBef>
            </a:pPr>
            <a:endParaRPr lang="es-ES" sz="1400">
              <a:solidFill>
                <a:srgbClr val="FFFFFF"/>
              </a:solidFill>
              <a:effectLst/>
            </a:endParaRPr>
          </a:p>
          <a:p>
            <a:pPr>
              <a:spcBef>
                <a:spcPct val="0"/>
              </a:spcBef>
            </a:pPr>
            <a:r>
              <a:rPr lang="es-ES"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EL RIESGO DEBE SER ENTONCES UNA CONDICIONANTE DE LA VIABILIDAD DE LOS PROYECTOS</a:t>
            </a:r>
          </a:p>
          <a:p>
            <a:pPr>
              <a:spcBef>
                <a:spcPct val="0"/>
              </a:spcBef>
            </a:pPr>
            <a:r>
              <a:rPr lang="es-E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>
              <a:spcBef>
                <a:spcPct val="0"/>
              </a:spcBef>
            </a:pPr>
            <a:r>
              <a:rPr lang="es-AR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Y SU REDUCCION DEBE ESTAR  NORMADA EN LOS CONTRATOS DE CONCESION</a:t>
            </a:r>
            <a:endParaRPr lang="es-ES" b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5" name="Rectangle 3"/>
          <p:cNvSpPr>
            <a:spLocks noChangeArrowheads="1"/>
          </p:cNvSpPr>
          <p:nvPr/>
        </p:nvSpPr>
        <p:spPr bwMode="auto">
          <a:xfrm>
            <a:off x="228600" y="44450"/>
            <a:ext cx="8610600" cy="1098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es-ES_tradnl" sz="26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HACIA LA REDUCCION DE LOS RIESGOS</a:t>
            </a:r>
          </a:p>
          <a:p>
            <a:pPr algn="l">
              <a:spcBef>
                <a:spcPct val="0"/>
              </a:spcBef>
            </a:pPr>
            <a:r>
              <a:rPr lang="es-ES_tradnl" sz="2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Es fundamental que existan estrategias sectoriales e intersectoriales, y planes y programas en el nivel de gestión</a:t>
            </a:r>
            <a:endParaRPr lang="es-ES" sz="2000">
              <a:solidFill>
                <a:schemeClr val="accent2"/>
              </a:solidFill>
              <a:effectLst/>
            </a:endParaRPr>
          </a:p>
        </p:txBody>
      </p:sp>
      <p:sp>
        <p:nvSpPr>
          <p:cNvPr id="259085" name="Text Box 13"/>
          <p:cNvSpPr txBox="1">
            <a:spLocks noChangeArrowheads="1"/>
          </p:cNvSpPr>
          <p:nvPr/>
        </p:nvSpPr>
        <p:spPr bwMode="auto">
          <a:xfrm>
            <a:off x="900113" y="1557338"/>
            <a:ext cx="7272337" cy="45720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l">
              <a:buFont typeface="Wingdings" pitchFamily="2" charset="2"/>
              <a:buChar char="v"/>
            </a:pPr>
            <a:r>
              <a:rPr lang="es-AR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PRINCIPALES ESTRATEGIAS</a:t>
            </a:r>
          </a:p>
          <a:p>
            <a:pPr lvl="1" algn="l">
              <a:buFont typeface="Wingdings" pitchFamily="2" charset="2"/>
              <a:buNone/>
            </a:pPr>
            <a:r>
              <a:rPr lang="es-AR"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Hacer operativo en los territorios el tema de reducción de riesgos de las infraestructuras estratégicas</a:t>
            </a:r>
          </a:p>
          <a:p>
            <a:pPr lvl="1" algn="l">
              <a:buFont typeface="Wingdings" pitchFamily="2" charset="2"/>
              <a:buNone/>
            </a:pPr>
            <a:endParaRPr lang="es-AR" sz="20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1" algn="l">
              <a:buFont typeface="Wingdings" pitchFamily="2" charset="2"/>
              <a:buNone/>
            </a:pPr>
            <a:r>
              <a:rPr lang="es-AR"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Abordar la problemática con enfoque integral, asociado al ordenamiento territorial</a:t>
            </a:r>
          </a:p>
          <a:p>
            <a:pPr lvl="1" algn="l">
              <a:buFont typeface="Wingdings" pitchFamily="2" charset="2"/>
              <a:buNone/>
            </a:pPr>
            <a:endParaRPr lang="es-AR" sz="20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1" algn="l">
              <a:buFont typeface="Wingdings" pitchFamily="2" charset="2"/>
              <a:buNone/>
            </a:pPr>
            <a:r>
              <a:rPr lang="es-AR"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Valorar la posibilidad de generar mecanismos como la transferencia de riesgos para minimizar el impacto sobre las economías y favorecer el acceso a fondos para su restitución</a:t>
            </a:r>
            <a:endParaRPr lang="es-ES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3" name="Text Box 3"/>
          <p:cNvSpPr txBox="1">
            <a:spLocks noChangeArrowheads="1"/>
          </p:cNvSpPr>
          <p:nvPr/>
        </p:nvSpPr>
        <p:spPr bwMode="auto">
          <a:xfrm>
            <a:off x="0" y="115888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/>
            <a:r>
              <a:rPr lang="es-ES_tradnl" sz="2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NUEVAS MODALIDADES DE DESARROLLO DEMANDAN  SERVICIOS EFICIENTES</a:t>
            </a:r>
          </a:p>
        </p:txBody>
      </p:sp>
      <p:sp>
        <p:nvSpPr>
          <p:cNvPr id="240644" name="Text Box 4"/>
          <p:cNvSpPr txBox="1">
            <a:spLocks noChangeArrowheads="1"/>
          </p:cNvSpPr>
          <p:nvPr/>
        </p:nvSpPr>
        <p:spPr bwMode="auto">
          <a:xfrm>
            <a:off x="395288" y="846138"/>
            <a:ext cx="8367712" cy="264795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50000">
                <a:schemeClr val="accent2">
                  <a:gamma/>
                  <a:shade val="46275"/>
                  <a:invGamma/>
                </a:schemeClr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s-ES_tradnl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LA DISPONIBILIDAD DE SERVICIOS POSIBILITA DESARROLLAR LAS ACTIVIDADES CON VENTAJAS COMPARATIVAS Y COMPETITIVAS…  </a:t>
            </a:r>
          </a:p>
          <a:p>
            <a:pPr eaLnBrk="0" hangingPunct="0"/>
            <a:endParaRPr lang="es-ES_tradnl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0" hangingPunct="0"/>
            <a:r>
              <a:rPr lang="es-ES_tradnl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y hoy en la Latinoamérica, la competitividad es clave para el Desarrollo</a:t>
            </a:r>
          </a:p>
        </p:txBody>
      </p:sp>
      <p:sp>
        <p:nvSpPr>
          <p:cNvPr id="240645" name="Text Box 5"/>
          <p:cNvSpPr txBox="1">
            <a:spLocks noChangeArrowheads="1"/>
          </p:cNvSpPr>
          <p:nvPr/>
        </p:nvSpPr>
        <p:spPr bwMode="auto">
          <a:xfrm>
            <a:off x="3059113" y="3500438"/>
            <a:ext cx="3505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s-ES_tradnl" sz="2800">
                <a:solidFill>
                  <a:schemeClr val="accent2"/>
                </a:solidFill>
                <a:effectLst/>
              </a:rPr>
              <a:t>ENTONCES</a:t>
            </a:r>
            <a:r>
              <a:rPr lang="es-ES_tradnl" sz="2800">
                <a:solidFill>
                  <a:schemeClr val="bg1"/>
                </a:solidFill>
                <a:effectLst/>
              </a:rPr>
              <a:t>:</a:t>
            </a:r>
          </a:p>
        </p:txBody>
      </p:sp>
      <p:sp>
        <p:nvSpPr>
          <p:cNvPr id="240646" name="Text Box 6"/>
          <p:cNvSpPr txBox="1">
            <a:spLocks noChangeArrowheads="1"/>
          </p:cNvSpPr>
          <p:nvPr/>
        </p:nvSpPr>
        <p:spPr bwMode="auto">
          <a:xfrm>
            <a:off x="0" y="4076700"/>
            <a:ext cx="9144000" cy="12827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50000">
                <a:schemeClr val="accent2">
                  <a:gamma/>
                  <a:shade val="46275"/>
                  <a:invGamma/>
                </a:schemeClr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s-ES_tradnl" sz="2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LOS SERVICIOS NO SOLO CONTRIBUYEN CON LA CALIDAD DE VIDA SINO QUE SON  INSTRUMENTOS FACILITADORES DEL DESARROLLO</a:t>
            </a:r>
          </a:p>
        </p:txBody>
      </p:sp>
      <p:sp>
        <p:nvSpPr>
          <p:cNvPr id="240648" name="Text Box 8"/>
          <p:cNvSpPr txBox="1">
            <a:spLocks noChangeArrowheads="1"/>
          </p:cNvSpPr>
          <p:nvPr/>
        </p:nvSpPr>
        <p:spPr bwMode="auto">
          <a:xfrm>
            <a:off x="0" y="5991225"/>
            <a:ext cx="9144000" cy="822325"/>
          </a:xfrm>
          <a:prstGeom prst="rect">
            <a:avLst/>
          </a:prstGeom>
          <a:solidFill>
            <a:srgbClr val="CCFFFF"/>
          </a:solidFill>
          <a:ln w="12700" cap="sq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s-ES_tradnl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DEBEN SER SEGUROS Y EFICIENTES Y TENER  GARANTIZADO UN FUNCIONAMIENTO DE MINIMA EN LA EMERGENCIA</a:t>
            </a:r>
            <a:endParaRPr lang="es-ES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2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82725"/>
            <a:ext cx="9121775" cy="537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5222" name="Rectangle 6"/>
          <p:cNvSpPr>
            <a:spLocks noChangeArrowheads="1"/>
          </p:cNvSpPr>
          <p:nvPr/>
        </p:nvSpPr>
        <p:spPr bwMode="auto">
          <a:xfrm>
            <a:off x="228600" y="44450"/>
            <a:ext cx="8610600" cy="1098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es-ES_tradnl" sz="26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HACIA LA REDUCCION DE LOS RIESGOS</a:t>
            </a:r>
          </a:p>
          <a:p>
            <a:pPr algn="l">
              <a:spcBef>
                <a:spcPct val="0"/>
              </a:spcBef>
            </a:pPr>
            <a:endParaRPr lang="es-AR" sz="2000">
              <a:solidFill>
                <a:schemeClr val="accent2"/>
              </a:solidFill>
              <a:effectLst/>
            </a:endParaRPr>
          </a:p>
          <a:p>
            <a:pPr algn="l">
              <a:spcBef>
                <a:spcPct val="0"/>
              </a:spcBef>
            </a:pPr>
            <a:r>
              <a:rPr lang="es-AR" sz="2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 nivel de planes y programas</a:t>
            </a:r>
            <a:endParaRPr lang="es-ES" sz="200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8" name="Rectangle 4"/>
          <p:cNvSpPr>
            <a:spLocks noChangeArrowheads="1"/>
          </p:cNvSpPr>
          <p:nvPr/>
        </p:nvSpPr>
        <p:spPr bwMode="auto">
          <a:xfrm>
            <a:off x="34925" y="-100013"/>
            <a:ext cx="8610600" cy="79375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es-ES_tradnl" sz="26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HACIA LA REDUCCION DE LOS RIESGOS</a:t>
            </a:r>
          </a:p>
          <a:p>
            <a:pPr algn="l">
              <a:spcBef>
                <a:spcPct val="0"/>
              </a:spcBef>
            </a:pPr>
            <a:r>
              <a:rPr lang="es-ES_tradnl" sz="2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 nivel técnico, algunas claves</a:t>
            </a:r>
            <a:endParaRPr lang="es-ES" sz="2000">
              <a:solidFill>
                <a:schemeClr val="accent2"/>
              </a:solidFill>
              <a:effectLst/>
            </a:endParaRPr>
          </a:p>
        </p:txBody>
      </p:sp>
      <p:pic>
        <p:nvPicPr>
          <p:cNvPr id="267274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0825" y="3624263"/>
            <a:ext cx="5083175" cy="323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7275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908050"/>
            <a:ext cx="4787900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7276" name="Text Box 12"/>
          <p:cNvSpPr txBox="1">
            <a:spLocks noChangeArrowheads="1"/>
          </p:cNvSpPr>
          <p:nvPr/>
        </p:nvSpPr>
        <p:spPr bwMode="auto">
          <a:xfrm>
            <a:off x="4140200" y="908050"/>
            <a:ext cx="5003800" cy="3013075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endParaRPr lang="es-AR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es-AR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Hay fundamentos técnicos debidamente desarrollados y en el caso de infraestructuras carreteras, debidamente normados</a:t>
            </a:r>
          </a:p>
          <a:p>
            <a:endParaRPr lang="es-ES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410" name="Picture 2" descr="nivel de vulnerabilidad (corredor -zona 2) "/>
          <p:cNvPicPr>
            <a:picLocks noChangeAspect="1" noChangeArrowheads="1"/>
          </p:cNvPicPr>
          <p:nvPr/>
        </p:nvPicPr>
        <p:blipFill>
          <a:blip r:embed="rId2" cstate="print"/>
          <a:srcRect l="5414" t="2446" r="883" b="7082"/>
          <a:stretch>
            <a:fillRect/>
          </a:stretch>
        </p:blipFill>
        <p:spPr bwMode="auto">
          <a:xfrm>
            <a:off x="0" y="474663"/>
            <a:ext cx="9144000" cy="6383337"/>
          </a:xfrm>
          <a:prstGeom prst="rect">
            <a:avLst/>
          </a:prstGeom>
          <a:noFill/>
        </p:spPr>
      </p:pic>
      <p:sp>
        <p:nvSpPr>
          <p:cNvPr id="273411" name="Text Box 3"/>
          <p:cNvSpPr txBox="1">
            <a:spLocks noChangeArrowheads="1"/>
          </p:cNvSpPr>
          <p:nvPr/>
        </p:nvSpPr>
        <p:spPr bwMode="auto">
          <a:xfrm>
            <a:off x="304800" y="2514600"/>
            <a:ext cx="5913438" cy="200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s-ES_tradnl" sz="1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Para llegar a la conformación de un indicador de vulnerabilidad </a:t>
            </a:r>
          </a:p>
          <a:p>
            <a:pPr algn="l" eaLnBrk="0" hangingPunct="0">
              <a:spcBef>
                <a:spcPct val="0"/>
              </a:spcBef>
            </a:pPr>
            <a:r>
              <a:rPr lang="es-ES_tradnl" sz="1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que integre ambos factores, se ha partido de la base de un análisis </a:t>
            </a:r>
          </a:p>
          <a:p>
            <a:pPr algn="l" eaLnBrk="0" hangingPunct="0">
              <a:spcBef>
                <a:spcPct val="0"/>
              </a:spcBef>
            </a:pPr>
            <a:r>
              <a:rPr lang="es-ES_tradnl" sz="1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que está integrado por dos niveles:</a:t>
            </a:r>
          </a:p>
          <a:p>
            <a:pPr algn="l" eaLnBrk="0" hangingPunct="0">
              <a:spcBef>
                <a:spcPct val="0"/>
              </a:spcBef>
            </a:pPr>
            <a:r>
              <a:rPr lang="es-ES_tradnl" sz="1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*nivel tramos</a:t>
            </a:r>
          </a:p>
          <a:p>
            <a:pPr algn="l" eaLnBrk="0" hangingPunct="0">
              <a:spcBef>
                <a:spcPct val="0"/>
              </a:spcBef>
            </a:pPr>
            <a:r>
              <a:rPr lang="es-ES_tradnl" sz="1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En el nivel macro se vuelcan las condiciones generales del sistema </a:t>
            </a:r>
          </a:p>
          <a:p>
            <a:pPr algn="l" eaLnBrk="0" hangingPunct="0">
              <a:spcBef>
                <a:spcPct val="0"/>
              </a:spcBef>
            </a:pPr>
            <a:r>
              <a:rPr lang="es-ES_tradnl" sz="1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vial y algunas condiciones de organización socio económica</a:t>
            </a:r>
          </a:p>
          <a:p>
            <a:pPr algn="l" eaLnBrk="0" hangingPunct="0">
              <a:spcBef>
                <a:spcPct val="0"/>
              </a:spcBef>
            </a:pPr>
            <a:r>
              <a:rPr lang="es-ES_tradnl" sz="1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*nivel puntos</a:t>
            </a:r>
          </a:p>
          <a:p>
            <a:pPr algn="l" eaLnBrk="0" hangingPunct="0">
              <a:spcBef>
                <a:spcPct val="0"/>
              </a:spcBef>
            </a:pPr>
            <a:r>
              <a:rPr lang="es-ES_tradnl" sz="1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A este nivel se vuelcan las componentes particulares de la red vial, </a:t>
            </a:r>
          </a:p>
          <a:p>
            <a:pPr algn="l" eaLnBrk="0" hangingPunct="0">
              <a:spcBef>
                <a:spcPct val="0"/>
              </a:spcBef>
            </a:pPr>
            <a:r>
              <a:rPr lang="es-ES_tradnl" sz="1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como las obras de arte, y las protecciones</a:t>
            </a:r>
          </a:p>
        </p:txBody>
      </p:sp>
      <p:sp>
        <p:nvSpPr>
          <p:cNvPr id="273412" name="Text Box 4"/>
          <p:cNvSpPr txBox="1">
            <a:spLocks noChangeArrowheads="1"/>
          </p:cNvSpPr>
          <p:nvPr/>
        </p:nvSpPr>
        <p:spPr bwMode="auto">
          <a:xfrm>
            <a:off x="0" y="-36513"/>
            <a:ext cx="9144000" cy="822326"/>
          </a:xfrm>
          <a:prstGeom prst="rect">
            <a:avLst/>
          </a:prstGeom>
          <a:solidFill>
            <a:srgbClr val="0000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s-ES_tradnl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METODOLOGIAS PARA VALORAR LA VULNERABILIDAD</a:t>
            </a:r>
          </a:p>
          <a:p>
            <a:pPr algn="l" eaLnBrk="0" hangingPunct="0">
              <a:spcBef>
                <a:spcPct val="0"/>
              </a:spcBef>
            </a:pPr>
            <a:r>
              <a:rPr lang="es-ES_tradnl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Y RIESGO DE LAS CARRETERAS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3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3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3411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Text Box 2"/>
          <p:cNvSpPr txBox="1">
            <a:spLocks noChangeArrowheads="1"/>
          </p:cNvSpPr>
          <p:nvPr/>
        </p:nvSpPr>
        <p:spPr bwMode="auto">
          <a:xfrm>
            <a:off x="684213" y="0"/>
            <a:ext cx="7704137" cy="822325"/>
          </a:xfrm>
          <a:prstGeom prst="rect">
            <a:avLst/>
          </a:prstGeom>
          <a:solidFill>
            <a:srgbClr val="0000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es-GT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CRITERIOS PARA PROYECTOS AGUA Y SANEAMIENTO</a:t>
            </a:r>
            <a:endParaRPr lang="es-ES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71363" name="Text Box 3"/>
          <p:cNvSpPr txBox="1">
            <a:spLocks noChangeArrowheads="1"/>
          </p:cNvSpPr>
          <p:nvPr/>
        </p:nvSpPr>
        <p:spPr bwMode="auto">
          <a:xfrm>
            <a:off x="684213" y="836613"/>
            <a:ext cx="7200900" cy="396875"/>
          </a:xfrm>
          <a:prstGeom prst="rect">
            <a:avLst/>
          </a:prstGeom>
          <a:solidFill>
            <a:srgbClr val="000099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l"/>
            <a:r>
              <a:rPr lang="es-ES_tradnl"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REQUISITOS TECNICOS</a:t>
            </a:r>
            <a:endParaRPr lang="es-MX" sz="20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71364" name="Text Box 4"/>
          <p:cNvSpPr txBox="1">
            <a:spLocks noChangeArrowheads="1"/>
          </p:cNvSpPr>
          <p:nvPr/>
        </p:nvSpPr>
        <p:spPr bwMode="auto">
          <a:xfrm>
            <a:off x="684213" y="1341438"/>
            <a:ext cx="7200900" cy="5454650"/>
          </a:xfrm>
          <a:prstGeom prst="rect">
            <a:avLst/>
          </a:prstGeom>
          <a:solidFill>
            <a:srgbClr val="0066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es-GT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PARA TANQUES ALMACENAMIENTO</a:t>
            </a:r>
          </a:p>
          <a:p>
            <a:pPr algn="l">
              <a:spcBef>
                <a:spcPct val="0"/>
              </a:spcBef>
              <a:buFontTx/>
              <a:buChar char="•"/>
            </a:pPr>
            <a:r>
              <a:rPr lang="es-GT"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Prever plantas de energía eléctrica con capacidad mayor</a:t>
            </a:r>
          </a:p>
          <a:p>
            <a:pPr algn="l">
              <a:spcBef>
                <a:spcPct val="0"/>
              </a:spcBef>
              <a:buFontTx/>
              <a:buChar char="•"/>
            </a:pPr>
            <a:r>
              <a:rPr lang="es-GT"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Conexiones flexibles  entre bombas, cámaras de succión y tuberías</a:t>
            </a:r>
          </a:p>
          <a:p>
            <a:pPr algn="l">
              <a:spcBef>
                <a:spcPct val="0"/>
              </a:spcBef>
              <a:buFontTx/>
              <a:buChar char="•"/>
            </a:pPr>
            <a:r>
              <a:rPr lang="es-GT"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Prever drenajes pluviales</a:t>
            </a:r>
          </a:p>
          <a:p>
            <a:pPr algn="l">
              <a:spcBef>
                <a:spcPct val="0"/>
              </a:spcBef>
              <a:buFontTx/>
              <a:buChar char="•"/>
            </a:pPr>
            <a:r>
              <a:rPr lang="es-GT"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Garantizar estructuras de sostén que se adapten a la problemática sísmica</a:t>
            </a:r>
          </a:p>
          <a:p>
            <a:pPr algn="l">
              <a:spcBef>
                <a:spcPct val="0"/>
              </a:spcBef>
            </a:pPr>
            <a:endParaRPr lang="es-GT" sz="20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>
              <a:spcBef>
                <a:spcPct val="0"/>
              </a:spcBef>
            </a:pPr>
            <a:r>
              <a:rPr lang="es-GT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PARA CAPTACIONES</a:t>
            </a:r>
          </a:p>
          <a:p>
            <a:pPr algn="l">
              <a:spcBef>
                <a:spcPct val="0"/>
              </a:spcBef>
              <a:buFontTx/>
              <a:buChar char="•"/>
            </a:pPr>
            <a:r>
              <a:rPr lang="es-GT"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Prever protección a las estructuras de captación</a:t>
            </a:r>
          </a:p>
          <a:p>
            <a:pPr algn="l">
              <a:spcBef>
                <a:spcPct val="0"/>
              </a:spcBef>
              <a:buFontTx/>
              <a:buChar char="•"/>
            </a:pPr>
            <a:r>
              <a:rPr lang="es-GT"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Diseñar una fuente alterna</a:t>
            </a:r>
          </a:p>
          <a:p>
            <a:pPr algn="l">
              <a:spcBef>
                <a:spcPct val="0"/>
              </a:spcBef>
              <a:buFontTx/>
              <a:buChar char="•"/>
            </a:pPr>
            <a:r>
              <a:rPr lang="es-GT"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Evitar captaciones en zonas de derrumbes</a:t>
            </a:r>
          </a:p>
          <a:p>
            <a:pPr algn="l">
              <a:spcBef>
                <a:spcPct val="0"/>
              </a:spcBef>
              <a:buFontTx/>
              <a:buChar char="•"/>
            </a:pPr>
            <a:endParaRPr lang="es-GT" sz="20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>
              <a:spcBef>
                <a:spcPct val="0"/>
              </a:spcBef>
            </a:pPr>
            <a:r>
              <a:rPr lang="es-GT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PARA PLANTAS DE TRATAMIENTO</a:t>
            </a:r>
          </a:p>
          <a:p>
            <a:pPr algn="l">
              <a:spcBef>
                <a:spcPct val="0"/>
              </a:spcBef>
              <a:buFontTx/>
              <a:buChar char="•"/>
            </a:pPr>
            <a:r>
              <a:rPr lang="es-GT"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Garantizar las protecciones necesarias</a:t>
            </a:r>
          </a:p>
          <a:p>
            <a:pPr algn="l">
              <a:spcBef>
                <a:spcPct val="0"/>
              </a:spcBef>
              <a:buFontTx/>
              <a:buChar char="•"/>
            </a:pPr>
            <a:r>
              <a:rPr lang="es-GT"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Prever la posibilidad de by pass para emergencias</a:t>
            </a:r>
            <a:endParaRPr lang="es-ES" sz="20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9" name="Text Box 5"/>
          <p:cNvSpPr txBox="1">
            <a:spLocks noChangeArrowheads="1"/>
          </p:cNvSpPr>
          <p:nvPr/>
        </p:nvSpPr>
        <p:spPr bwMode="auto">
          <a:xfrm>
            <a:off x="684213" y="44450"/>
            <a:ext cx="7777162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AR" sz="28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Pero hoy se hace necesario dar un paso más delante de soluciones eminentemente técnicas y avanzar hacia temas</a:t>
            </a:r>
          </a:p>
        </p:txBody>
      </p:sp>
      <p:sp>
        <p:nvSpPr>
          <p:cNvPr id="231431" name="Text Box 7"/>
          <p:cNvSpPr txBox="1">
            <a:spLocks noChangeArrowheads="1"/>
          </p:cNvSpPr>
          <p:nvPr/>
        </p:nvSpPr>
        <p:spPr bwMode="auto">
          <a:xfrm>
            <a:off x="1908175" y="1557338"/>
            <a:ext cx="5329238" cy="2530475"/>
          </a:xfrm>
          <a:prstGeom prst="rect">
            <a:avLst/>
          </a:prstGeom>
          <a:solidFill>
            <a:srgbClr val="000099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l">
              <a:buFont typeface="Wingdings" pitchFamily="2" charset="2"/>
              <a:buChar char="v"/>
            </a:pPr>
            <a:r>
              <a:rPr lang="es-AR"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ESTRATEGICOS</a:t>
            </a:r>
          </a:p>
          <a:p>
            <a:pPr algn="l">
              <a:buFont typeface="Wingdings" pitchFamily="2" charset="2"/>
              <a:buChar char="v"/>
            </a:pPr>
            <a:r>
              <a:rPr lang="es-AR"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SECTORIALES</a:t>
            </a:r>
          </a:p>
          <a:p>
            <a:pPr algn="l">
              <a:buFont typeface="Wingdings" pitchFamily="2" charset="2"/>
              <a:buChar char="v"/>
            </a:pPr>
            <a:r>
              <a:rPr lang="es-AR"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INSTITUCIONALES- INTERINSTITUCIONALES</a:t>
            </a:r>
          </a:p>
          <a:p>
            <a:pPr algn="l">
              <a:buFont typeface="Wingdings" pitchFamily="2" charset="2"/>
              <a:buChar char="v"/>
            </a:pPr>
            <a:r>
              <a:rPr lang="es-AR"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NORMATIVOS </a:t>
            </a:r>
          </a:p>
          <a:p>
            <a:pPr algn="l">
              <a:buFont typeface="Wingdings" pitchFamily="2" charset="2"/>
              <a:buChar char="v"/>
            </a:pPr>
            <a:r>
              <a:rPr lang="es-AR"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 RECURSOS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31432" name="Text Box 8"/>
          <p:cNvSpPr txBox="1">
            <a:spLocks noChangeArrowheads="1"/>
          </p:cNvSpPr>
          <p:nvPr/>
        </p:nvSpPr>
        <p:spPr bwMode="auto">
          <a:xfrm>
            <a:off x="755650" y="4335463"/>
            <a:ext cx="7416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AR">
                <a:solidFill>
                  <a:srgbClr val="000099"/>
                </a:solidFill>
                <a:effectLst/>
              </a:rPr>
              <a:t>Garantizando la intersectorialidad y la interinstitucionalidad</a:t>
            </a:r>
            <a:endParaRPr lang="es-ES">
              <a:solidFill>
                <a:srgbClr val="000099"/>
              </a:solidFill>
              <a:effectLst/>
            </a:endParaRPr>
          </a:p>
        </p:txBody>
      </p:sp>
      <p:sp>
        <p:nvSpPr>
          <p:cNvPr id="231434" name="Text Box 10"/>
          <p:cNvSpPr txBox="1">
            <a:spLocks noChangeArrowheads="1"/>
          </p:cNvSpPr>
          <p:nvPr/>
        </p:nvSpPr>
        <p:spPr bwMode="auto">
          <a:xfrm>
            <a:off x="0" y="5300663"/>
            <a:ext cx="9144000" cy="822325"/>
          </a:xfrm>
          <a:prstGeom prst="rect">
            <a:avLst/>
          </a:prstGeom>
          <a:solidFill>
            <a:srgbClr val="000099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es-AR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VISION INTEGRAL E INTERVENCION CONCERTADA E INTEGRADORA</a:t>
            </a:r>
            <a:endParaRPr lang="es-ES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371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3716" name="Rectangle 4"/>
          <p:cNvSpPr>
            <a:spLocks noChangeArrowheads="1"/>
          </p:cNvSpPr>
          <p:nvPr/>
        </p:nvSpPr>
        <p:spPr bwMode="auto">
          <a:xfrm>
            <a:off x="0" y="620713"/>
            <a:ext cx="9144000" cy="1187450"/>
          </a:xfrm>
          <a:prstGeom prst="rect">
            <a:avLst/>
          </a:prstGeom>
          <a:solidFill>
            <a:schemeClr val="accent2"/>
          </a:solidFill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449263" tIns="46038" rIns="449263" bIns="46038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s-ES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Son infraestructuras que articulan el funcionamiento de las ciudades y cuya disponibilidad es estratégica en caso de emergencia o desastres</a:t>
            </a:r>
          </a:p>
        </p:txBody>
      </p:sp>
      <p:sp>
        <p:nvSpPr>
          <p:cNvPr id="243717" name="Rectangle 5"/>
          <p:cNvSpPr>
            <a:spLocks noChangeArrowheads="1"/>
          </p:cNvSpPr>
          <p:nvPr/>
        </p:nvSpPr>
        <p:spPr bwMode="auto">
          <a:xfrm>
            <a:off x="-180975" y="115888"/>
            <a:ext cx="91567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449263" tIns="46038" rIns="449263" bIns="46038">
            <a:spAutoFit/>
          </a:bodyPr>
          <a:lstStyle/>
          <a:p>
            <a:pPr algn="l" eaLnBrk="0" hangingPunct="0"/>
            <a:r>
              <a:rPr lang="es-ES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INRAESTRUCTURAS CRITICAS O LINEAS VITALES</a:t>
            </a:r>
          </a:p>
        </p:txBody>
      </p:sp>
      <p:sp>
        <p:nvSpPr>
          <p:cNvPr id="243718" name="Rectangle 6"/>
          <p:cNvSpPr>
            <a:spLocks noChangeArrowheads="1"/>
          </p:cNvSpPr>
          <p:nvPr/>
        </p:nvSpPr>
        <p:spPr bwMode="auto">
          <a:xfrm>
            <a:off x="0" y="1916113"/>
            <a:ext cx="9144000" cy="1187450"/>
          </a:xfrm>
          <a:prstGeom prst="rect">
            <a:avLst/>
          </a:prstGeom>
          <a:solidFill>
            <a:srgbClr val="CCFFFF"/>
          </a:solidFill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449263" tIns="46038" rIns="449263" bIns="46038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s-ES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Su afectación constituye un factor de potenciación del impacto inicial de los desastres y condicionar la seguridad de la población.</a:t>
            </a:r>
          </a:p>
        </p:txBody>
      </p:sp>
      <p:pic>
        <p:nvPicPr>
          <p:cNvPr id="24371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213" y="3284538"/>
            <a:ext cx="6265862" cy="3575050"/>
          </a:xfrm>
          <a:prstGeom prst="rect">
            <a:avLst/>
          </a:prstGeom>
          <a:solidFill>
            <a:srgbClr val="000099"/>
          </a:solidFill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hecke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781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7812" name="Rectangle 4"/>
          <p:cNvSpPr>
            <a:spLocks noChangeArrowheads="1"/>
          </p:cNvSpPr>
          <p:nvPr/>
        </p:nvSpPr>
        <p:spPr bwMode="auto">
          <a:xfrm>
            <a:off x="1619250" y="836613"/>
            <a:ext cx="5780088" cy="4206875"/>
          </a:xfrm>
          <a:prstGeom prst="rect">
            <a:avLst/>
          </a:prstGeom>
          <a:solidFill>
            <a:schemeClr val="accent2"/>
          </a:solidFill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449263" tIns="46038" rIns="449263" bIns="46038">
            <a:spAutoFit/>
          </a:bodyPr>
          <a:lstStyle/>
          <a:p>
            <a:pPr algn="just" eaLnBrk="0" hangingPunct="0">
              <a:buSzPct val="100000"/>
              <a:buFont typeface="Wingdings" pitchFamily="2" charset="2"/>
              <a:buChar char="ü"/>
            </a:pPr>
            <a:r>
              <a:rPr lang="es-ES"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ESCUELAS</a:t>
            </a:r>
          </a:p>
          <a:p>
            <a:pPr algn="just" eaLnBrk="0" hangingPunct="0">
              <a:buSzPct val="100000"/>
              <a:buFont typeface="Wingdings" pitchFamily="2" charset="2"/>
              <a:buChar char="ü"/>
            </a:pPr>
            <a:r>
              <a:rPr lang="es-ES"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HOSPITALES</a:t>
            </a:r>
          </a:p>
          <a:p>
            <a:pPr algn="just" eaLnBrk="0" hangingPunct="0">
              <a:buSzPct val="100000"/>
              <a:buFont typeface="Wingdings" pitchFamily="2" charset="2"/>
              <a:buChar char="ü"/>
            </a:pPr>
            <a:r>
              <a:rPr lang="es-ES"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UNIVERSIDADES</a:t>
            </a:r>
          </a:p>
          <a:p>
            <a:pPr algn="just" eaLnBrk="0" hangingPunct="0">
              <a:buSzPct val="100000"/>
              <a:buFont typeface="Wingdings" pitchFamily="2" charset="2"/>
              <a:buChar char="ü"/>
            </a:pPr>
            <a:r>
              <a:rPr lang="es-ES"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CENTROS DE MANEJO OPERATIVO DE EMERGENCIAS</a:t>
            </a:r>
          </a:p>
          <a:p>
            <a:pPr algn="just" eaLnBrk="0" hangingPunct="0">
              <a:buSzPct val="100000"/>
              <a:buFont typeface="Wingdings" pitchFamily="2" charset="2"/>
              <a:buChar char="ü"/>
            </a:pPr>
            <a:r>
              <a:rPr lang="es-ES"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CARRETERAS</a:t>
            </a:r>
          </a:p>
          <a:p>
            <a:pPr algn="just" eaLnBrk="0" hangingPunct="0">
              <a:buSzPct val="100000"/>
              <a:buFont typeface="Wingdings" pitchFamily="2" charset="2"/>
              <a:buChar char="ü"/>
            </a:pPr>
            <a:r>
              <a:rPr lang="es-ES"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SERVICIOS DE AGUA Y SANEAMIENTO</a:t>
            </a:r>
          </a:p>
          <a:p>
            <a:pPr algn="just" eaLnBrk="0" hangingPunct="0">
              <a:buSzPct val="100000"/>
              <a:buFont typeface="Wingdings" pitchFamily="2" charset="2"/>
              <a:buChar char="ü"/>
            </a:pPr>
            <a:r>
              <a:rPr lang="es-ES"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SERVICIOS DE ELECTRICIDAD Y COMUNICACIONES</a:t>
            </a:r>
          </a:p>
          <a:p>
            <a:pPr algn="just" eaLnBrk="0" latinLnBrk="1" hangingPunct="0">
              <a:buSzPct val="100000"/>
              <a:buFont typeface="Wingdings" pitchFamily="2" charset="2"/>
              <a:buChar char="ü"/>
            </a:pPr>
            <a:endParaRPr lang="es-ES" sz="20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47813" name="Rectangle 5"/>
          <p:cNvSpPr>
            <a:spLocks noChangeArrowheads="1"/>
          </p:cNvSpPr>
          <p:nvPr/>
        </p:nvSpPr>
        <p:spPr bwMode="auto">
          <a:xfrm>
            <a:off x="-396875" y="-26988"/>
            <a:ext cx="10009188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449263" tIns="46038" rIns="449263" bIns="46038">
            <a:spAutoFit/>
          </a:bodyPr>
          <a:lstStyle/>
          <a:p>
            <a:pPr algn="l" eaLnBrk="0" hangingPunct="0"/>
            <a:r>
              <a:rPr lang="es-ES" sz="28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Cuales son las principales infraestructuras </a:t>
            </a:r>
            <a:r>
              <a:rPr lang="es-AR" sz="28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críticas</a:t>
            </a:r>
            <a:r>
              <a:rPr lang="es-ES" sz="28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...?</a:t>
            </a:r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690" name="Picture 2" descr="Foto_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620713"/>
            <a:ext cx="8686800" cy="5170487"/>
          </a:xfrm>
          <a:prstGeom prst="rect">
            <a:avLst/>
          </a:prstGeom>
          <a:noFill/>
        </p:spPr>
      </p:pic>
      <p:sp>
        <p:nvSpPr>
          <p:cNvPr id="242691" name="Text Box 3"/>
          <p:cNvSpPr txBox="1">
            <a:spLocks noChangeArrowheads="1"/>
          </p:cNvSpPr>
          <p:nvPr/>
        </p:nvSpPr>
        <p:spPr bwMode="auto">
          <a:xfrm>
            <a:off x="1116013" y="44450"/>
            <a:ext cx="7086600" cy="118745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s-ES_tradnl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PERO HAY FACTORES EXTERNOS QUE CONDICIONAN LA SEGURIDAD, CALIDAD Y EFICIENCIA DE LOS SISTEMAS</a:t>
            </a:r>
          </a:p>
        </p:txBody>
      </p:sp>
      <p:sp>
        <p:nvSpPr>
          <p:cNvPr id="242693" name="Text Box 5"/>
          <p:cNvSpPr txBox="1">
            <a:spLocks noChangeArrowheads="1"/>
          </p:cNvSpPr>
          <p:nvPr/>
        </p:nvSpPr>
        <p:spPr bwMode="auto">
          <a:xfrm>
            <a:off x="0" y="5697538"/>
            <a:ext cx="9144000" cy="118745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s-ES_tradnl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LOS SERVICIOS ESTAN EXPUESTOS A DISTINTAS AMENAZAS Y PRESENTAN NIVELES DE VULNERABILIDAD (DEBILIDAD) QUE DEBEN SER VALORADOS Y REDUCIDOS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Text Box 2"/>
          <p:cNvSpPr txBox="1">
            <a:spLocks noChangeArrowheads="1"/>
          </p:cNvSpPr>
          <p:nvPr/>
        </p:nvSpPr>
        <p:spPr bwMode="auto">
          <a:xfrm>
            <a:off x="1143000" y="476250"/>
            <a:ext cx="6877050" cy="2655888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r>
              <a:rPr lang="es-ES_tradnl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En un contexto global</a:t>
            </a:r>
          </a:p>
          <a:p>
            <a:endParaRPr lang="es-ES_tradnl" sz="28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es-ES_tradnl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PROCESOS DE DESARROLLO POCO ADAPTADOS CONTRIBUYEN A LA OCURRENCIA DE DESASTRES</a:t>
            </a:r>
            <a:endParaRPr lang="es-MX" sz="28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33475" name="Text Box 3"/>
          <p:cNvSpPr txBox="1">
            <a:spLocks noChangeArrowheads="1"/>
          </p:cNvSpPr>
          <p:nvPr/>
        </p:nvSpPr>
        <p:spPr bwMode="auto">
          <a:xfrm>
            <a:off x="533400" y="3276600"/>
            <a:ext cx="8280400" cy="341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_tradnl" sz="36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EN LATINOAMERICA Y CARIBE...</a:t>
            </a:r>
          </a:p>
          <a:p>
            <a:r>
              <a:rPr lang="es-ES_tradnl" sz="28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Los impactos de los desastres en las últimas tres décadas, son un testimonio de que el proceso de desarrollo no ha tenido en cuenta las limitantes existentes</a:t>
            </a:r>
            <a:r>
              <a:rPr lang="es-ES_tradnl" sz="28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s-ES_tradnl" sz="28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… situaci</a:t>
            </a:r>
            <a:r>
              <a:rPr lang="es-AR" sz="28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ón que también se ha dado en el sector</a:t>
            </a:r>
            <a:r>
              <a:rPr lang="es-ES_tradnl" sz="28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INFRAESTRUCTURA</a:t>
            </a:r>
            <a:endParaRPr lang="es-MX" sz="280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Oval 2"/>
          <p:cNvSpPr>
            <a:spLocks noChangeArrowheads="1"/>
          </p:cNvSpPr>
          <p:nvPr/>
        </p:nvSpPr>
        <p:spPr bwMode="auto">
          <a:xfrm>
            <a:off x="2047875" y="3455988"/>
            <a:ext cx="3387725" cy="1497012"/>
          </a:xfrm>
          <a:prstGeom prst="ellipse">
            <a:avLst/>
          </a:prstGeom>
          <a:solidFill>
            <a:srgbClr val="6699FF"/>
          </a:solidFill>
          <a:ln w="9525">
            <a:solidFill>
              <a:srgbClr val="FF9900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499" name="Text Box 3"/>
          <p:cNvSpPr txBox="1">
            <a:spLocks noChangeArrowheads="1"/>
          </p:cNvSpPr>
          <p:nvPr/>
        </p:nvSpPr>
        <p:spPr bwMode="auto">
          <a:xfrm>
            <a:off x="2089150" y="3819525"/>
            <a:ext cx="32035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sz="2200">
                <a:solidFill>
                  <a:schemeClr val="bg1"/>
                </a:solidFill>
                <a:effectLst/>
              </a:rPr>
              <a:t>Solo para fenómenos hidrometeorológicos</a:t>
            </a:r>
          </a:p>
        </p:txBody>
      </p:sp>
      <p:sp>
        <p:nvSpPr>
          <p:cNvPr id="234500" name="Rectangle 4"/>
          <p:cNvSpPr>
            <a:spLocks noChangeArrowheads="1"/>
          </p:cNvSpPr>
          <p:nvPr/>
        </p:nvSpPr>
        <p:spPr bwMode="auto">
          <a:xfrm>
            <a:off x="1905000" y="3352800"/>
            <a:ext cx="6781800" cy="1755775"/>
          </a:xfrm>
          <a:prstGeom prst="rect">
            <a:avLst/>
          </a:prstGeom>
          <a:noFill/>
          <a:ln w="57150" cmpd="thinThick">
            <a:solidFill>
              <a:srgbClr val="0000FF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4501" name="Text Box 5"/>
          <p:cNvSpPr txBox="1">
            <a:spLocks noChangeArrowheads="1"/>
          </p:cNvSpPr>
          <p:nvPr/>
        </p:nvSpPr>
        <p:spPr bwMode="auto">
          <a:xfrm>
            <a:off x="6542088" y="152400"/>
            <a:ext cx="2449512" cy="201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7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  <a:r>
              <a:rPr lang="es-ES" sz="7000" b="0">
                <a:solidFill>
                  <a:schemeClr val="accent2"/>
                </a:solidFill>
                <a:effectLst/>
              </a:rPr>
              <a:t>       </a:t>
            </a:r>
            <a:r>
              <a:rPr lang="es-ES" sz="28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QUE HA SUCEDIDO?</a:t>
            </a:r>
            <a:endParaRPr lang="es-ES" sz="3200" b="0">
              <a:solidFill>
                <a:schemeClr val="accent2"/>
              </a:solidFill>
              <a:effectLst/>
            </a:endParaRPr>
          </a:p>
        </p:txBody>
      </p:sp>
      <p:grpSp>
        <p:nvGrpSpPr>
          <p:cNvPr id="234502" name="Group 6"/>
          <p:cNvGrpSpPr>
            <a:grpSpLocks/>
          </p:cNvGrpSpPr>
          <p:nvPr/>
        </p:nvGrpSpPr>
        <p:grpSpPr bwMode="auto">
          <a:xfrm>
            <a:off x="6586538" y="3833813"/>
            <a:ext cx="1871662" cy="925512"/>
            <a:chOff x="1701" y="482"/>
            <a:chExt cx="1179" cy="444"/>
          </a:xfrm>
        </p:grpSpPr>
        <p:sp>
          <p:nvSpPr>
            <p:cNvPr id="234503" name="Rectangle 7"/>
            <p:cNvSpPr>
              <a:spLocks noChangeArrowheads="1"/>
            </p:cNvSpPr>
            <p:nvPr/>
          </p:nvSpPr>
          <p:spPr bwMode="auto">
            <a:xfrm>
              <a:off x="1701" y="482"/>
              <a:ext cx="1179" cy="432"/>
            </a:xfrm>
            <a:prstGeom prst="rect">
              <a:avLst/>
            </a:prstGeom>
            <a:noFill/>
            <a:ln w="76200">
              <a:solidFill>
                <a:srgbClr val="0000FF"/>
              </a:solidFill>
              <a:miter lim="800000"/>
              <a:headEnd/>
              <a:tailEnd/>
            </a:ln>
            <a:effectLst>
              <a:prstShdw prst="shdw13" dist="53882" dir="13500000">
                <a:schemeClr val="bg2"/>
              </a:prst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4504" name="Text Box 8"/>
            <p:cNvSpPr txBox="1">
              <a:spLocks noChangeArrowheads="1"/>
            </p:cNvSpPr>
            <p:nvPr/>
          </p:nvSpPr>
          <p:spPr bwMode="auto">
            <a:xfrm>
              <a:off x="1791" y="527"/>
              <a:ext cx="998" cy="399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s-ES_tradnl">
                  <a:effectLst>
                    <a:outerShdw blurRad="38100" dist="38100" dir="2700000" algn="tl">
                      <a:srgbClr val="FFFFFF"/>
                    </a:outerShdw>
                  </a:effectLst>
                  <a:latin typeface="Comic Sans MS" pitchFamily="66" charset="0"/>
                </a:rPr>
                <a:t>Más del 500%</a:t>
              </a:r>
              <a:endParaRPr lang="es-MX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endParaRPr>
            </a:p>
          </p:txBody>
        </p:sp>
      </p:grpSp>
      <p:sp>
        <p:nvSpPr>
          <p:cNvPr id="234505" name="AutoShape 9"/>
          <p:cNvSpPr>
            <a:spLocks noChangeArrowheads="1"/>
          </p:cNvSpPr>
          <p:nvPr/>
        </p:nvSpPr>
        <p:spPr bwMode="auto">
          <a:xfrm>
            <a:off x="5508625" y="3989388"/>
            <a:ext cx="892175" cy="503237"/>
          </a:xfrm>
          <a:prstGeom prst="rightArrow">
            <a:avLst>
              <a:gd name="adj1" fmla="val 50000"/>
              <a:gd name="adj2" fmla="val 44322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506" name="Text Box 10"/>
          <p:cNvSpPr txBox="1">
            <a:spLocks noChangeArrowheads="1"/>
          </p:cNvSpPr>
          <p:nvPr/>
        </p:nvSpPr>
        <p:spPr bwMode="auto">
          <a:xfrm>
            <a:off x="2819400" y="2160588"/>
            <a:ext cx="2160588" cy="10763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r>
              <a:rPr lang="es-ES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Más del 600%</a:t>
            </a:r>
          </a:p>
        </p:txBody>
      </p:sp>
      <p:sp>
        <p:nvSpPr>
          <p:cNvPr id="234507" name="Text Box 11"/>
          <p:cNvSpPr txBox="1">
            <a:spLocks noChangeArrowheads="1"/>
          </p:cNvSpPr>
          <p:nvPr/>
        </p:nvSpPr>
        <p:spPr bwMode="auto">
          <a:xfrm>
            <a:off x="836613" y="5445125"/>
            <a:ext cx="7920037" cy="104457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s-ES" sz="2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Esta situación ha frenado los procesos de desarrollo y ha impactado sobre  los distintos sectores</a:t>
            </a:r>
            <a:endParaRPr lang="es-ES" sz="260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34508" name="Text Box 12"/>
          <p:cNvSpPr txBox="1">
            <a:spLocks noChangeArrowheads="1"/>
          </p:cNvSpPr>
          <p:nvPr/>
        </p:nvSpPr>
        <p:spPr bwMode="auto">
          <a:xfrm>
            <a:off x="304800" y="381000"/>
            <a:ext cx="4876800" cy="4572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_tradnl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LOS DAÑOS POR DESASTRES</a:t>
            </a:r>
            <a:endParaRPr lang="es-ES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34509" name="Text Box 13"/>
          <p:cNvSpPr txBox="1">
            <a:spLocks noChangeArrowheads="1"/>
          </p:cNvSpPr>
          <p:nvPr/>
        </p:nvSpPr>
        <p:spPr bwMode="auto">
          <a:xfrm>
            <a:off x="2852738" y="2312988"/>
            <a:ext cx="2519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endParaRPr lang="es-MX" b="0">
              <a:effectLst/>
            </a:endParaRPr>
          </a:p>
        </p:txBody>
      </p:sp>
      <p:sp>
        <p:nvSpPr>
          <p:cNvPr id="234512" name="Rectangle 16"/>
          <p:cNvSpPr>
            <a:spLocks noChangeArrowheads="1"/>
          </p:cNvSpPr>
          <p:nvPr/>
        </p:nvSpPr>
        <p:spPr bwMode="auto">
          <a:xfrm>
            <a:off x="179388" y="1052513"/>
            <a:ext cx="46482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s-ES_tradnl" sz="2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Los daños y pérdidas han aumentado en términos monetarios constantes entre la década del 60 y la actualidad.</a:t>
            </a:r>
            <a:endParaRPr lang="es-MX" sz="200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4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4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4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4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4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4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4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4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4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4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4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4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4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4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4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4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4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4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4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4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34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498" grpId="0" animBg="1"/>
      <p:bldP spid="234499" grpId="0" autoUpdateAnimBg="0"/>
      <p:bldP spid="234500" grpId="0" animBg="1"/>
      <p:bldP spid="234501" grpId="0" autoUpdateAnimBg="0"/>
      <p:bldP spid="234505" grpId="0" animBg="1"/>
      <p:bldP spid="234506" grpId="0" animBg="1" autoUpdateAnimBg="0"/>
      <p:bldP spid="234507" grpId="0" animBg="1" autoUpdateAnimBg="0"/>
      <p:bldP spid="234508" grpId="0" animBg="1" autoUpdateAnimBg="0"/>
      <p:bldP spid="234509" grpId="0" autoUpdateAnimBg="0"/>
      <p:bldP spid="234512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8" name="Text Box 4"/>
          <p:cNvSpPr txBox="1">
            <a:spLocks noChangeArrowheads="1"/>
          </p:cNvSpPr>
          <p:nvPr/>
        </p:nvSpPr>
        <p:spPr bwMode="auto">
          <a:xfrm>
            <a:off x="468313" y="1844675"/>
            <a:ext cx="8305800" cy="283845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es-ES_tradnl" sz="3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LA AFECTACION DEL SECTOR INFRAESTRUCTURA EN EVENTOS RECIENTES EN CENTRO AMERICA</a:t>
            </a:r>
          </a:p>
          <a:p>
            <a:pPr algn="l">
              <a:spcBef>
                <a:spcPct val="0"/>
              </a:spcBef>
            </a:pPr>
            <a:endParaRPr lang="es-ES_tradnl" sz="36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algn="just">
              <a:spcBef>
                <a:spcPct val="0"/>
              </a:spcBef>
            </a:pPr>
            <a:r>
              <a:rPr lang="es-ES_tradnl" sz="3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UNA BREVE RESEÑA</a:t>
            </a:r>
            <a:r>
              <a:rPr lang="es-ES_tradnl" sz="3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…</a:t>
            </a:r>
            <a:r>
              <a:rPr lang="es-ES_tradnl" sz="28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endParaRPr lang="es-MX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4450"/>
            <a:ext cx="8964613" cy="1143000"/>
          </a:xfrm>
          <a:solidFill>
            <a:srgbClr val="FFFF00"/>
          </a:solidFill>
        </p:spPr>
        <p:txBody>
          <a:bodyPr/>
          <a:lstStyle/>
          <a:p>
            <a:pPr>
              <a:lnSpc>
                <a:spcPct val="90000"/>
              </a:lnSpc>
            </a:pPr>
            <a:r>
              <a:rPr lang="es-ES" sz="3200" b="1">
                <a:effectLst>
                  <a:outerShdw blurRad="38100" dist="38100" dir="2700000" algn="tl">
                    <a:srgbClr val="FFFFFF"/>
                  </a:outerShdw>
                </a:effectLst>
                <a:latin typeface="Century Gothic" pitchFamily="34" charset="0"/>
              </a:rPr>
              <a:t>DESGLOSE DE LOS DAÑOS Y PÉRDIDAS TORMENTA STAN EN GUATEMALA</a:t>
            </a:r>
            <a:endParaRPr lang="en-US" sz="3200" b="1">
              <a:effectLst>
                <a:outerShdw blurRad="38100" dist="38100" dir="2700000" algn="tl">
                  <a:srgbClr val="FFFFFF"/>
                </a:outerShdw>
              </a:effectLst>
              <a:latin typeface="Century Gothic" pitchFamily="34" charset="0"/>
            </a:endParaRPr>
          </a:p>
        </p:txBody>
      </p:sp>
      <p:graphicFrame>
        <p:nvGraphicFramePr>
          <p:cNvPr id="160816" name="Group 48"/>
          <p:cNvGraphicFramePr>
            <a:graphicFrameLocks noGrp="1"/>
          </p:cNvGraphicFramePr>
          <p:nvPr>
            <p:ph type="tbl" idx="1"/>
          </p:nvPr>
        </p:nvGraphicFramePr>
        <p:xfrm>
          <a:off x="1331913" y="1125538"/>
          <a:ext cx="7772400" cy="5765800"/>
        </p:xfrm>
        <a:graphic>
          <a:graphicData uri="http://schemas.openxmlformats.org/drawingml/2006/table">
            <a:tbl>
              <a:tblPr/>
              <a:tblGrid>
                <a:gridCol w="2905125"/>
                <a:gridCol w="1804987"/>
                <a:gridCol w="1649413"/>
                <a:gridCol w="1412875"/>
              </a:tblGrid>
              <a:tr h="844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entury Gothic" pitchFamily="34" charset="0"/>
                        </a:rPr>
                        <a:t>Sector y subsector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entury Gothic" pitchFamily="34" charset="0"/>
                        </a:rPr>
                        <a:t>Daños,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entury Gothic" pitchFamily="34" charset="0"/>
                        </a:rPr>
                        <a:t>Millones Quetzales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entury Gothic" pitchFamily="34" charset="0"/>
                        </a:rPr>
                        <a:t>Pérdidas,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entury Gothic" pitchFamily="34" charset="0"/>
                        </a:rPr>
                        <a:t>Millones Quetzales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entury Gothic" pitchFamily="34" charset="0"/>
                        </a:rPr>
                        <a:t>Total, millones Quetzales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9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entury Gothic" pitchFamily="34" charset="0"/>
                        </a:rPr>
                        <a:t>Sociales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entury Gothic" pitchFamily="34" charset="0"/>
                        </a:rPr>
                        <a:t>Vivienda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entury Gothic" pitchFamily="34" charset="0"/>
                        </a:rPr>
                        <a:t>Educación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entury Gothic" pitchFamily="34" charset="0"/>
                        </a:rPr>
                        <a:t>Salud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entury Gothic" pitchFamily="34" charset="0"/>
                        </a:rPr>
                        <a:t>586.7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entury Gothic" pitchFamily="34" charset="0"/>
                        </a:rPr>
                        <a:t>505.0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entury Gothic" pitchFamily="34" charset="0"/>
                        </a:rPr>
                        <a:t>  52.6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entury Gothic" pitchFamily="34" charset="0"/>
                        </a:rPr>
                        <a:t>  29.1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entury Gothic" pitchFamily="34" charset="0"/>
                        </a:rPr>
                        <a:t>544.6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entury Gothic" pitchFamily="34" charset="0"/>
                        </a:rPr>
                        <a:t> 456.4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entury Gothic" pitchFamily="34" charset="0"/>
                        </a:rPr>
                        <a:t>     9.3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entury Gothic" pitchFamily="34" charset="0"/>
                        </a:rPr>
                        <a:t>  78.9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entury Gothic" pitchFamily="34" charset="0"/>
                        </a:rPr>
                        <a:t>1,131.3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entury Gothic" pitchFamily="34" charset="0"/>
                        </a:rPr>
                        <a:t>   961.4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entury Gothic" pitchFamily="34" charset="0"/>
                        </a:rPr>
                        <a:t>     61.9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entury Gothic" pitchFamily="34" charset="0"/>
                        </a:rPr>
                        <a:t>   108.0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73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entury Gothic" pitchFamily="34" charset="0"/>
                        </a:rPr>
                        <a:t>Productivos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entury Gothic" pitchFamily="34" charset="0"/>
                        </a:rPr>
                        <a:t>Agropecuario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entury Gothic" pitchFamily="34" charset="0"/>
                        </a:rPr>
                        <a:t>Industria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entury Gothic" pitchFamily="34" charset="0"/>
                        </a:rPr>
                        <a:t>Comercio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entury Gothic" pitchFamily="34" charset="0"/>
                        </a:rPr>
                        <a:t>Turismo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entury Gothic" pitchFamily="34" charset="0"/>
                        </a:rPr>
                        <a:t>305.9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entury Gothic" pitchFamily="34" charset="0"/>
                        </a:rPr>
                        <a:t>178.9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entury Gothic" pitchFamily="34" charset="0"/>
                        </a:rPr>
                        <a:t>   75.0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entury Gothic" pitchFamily="34" charset="0"/>
                        </a:rPr>
                        <a:t>   50.0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entury Gothic" pitchFamily="34" charset="0"/>
                        </a:rPr>
                        <a:t>    2.0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entury Gothic" pitchFamily="34" charset="0"/>
                        </a:rPr>
                        <a:t>1,736.4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entury Gothic" pitchFamily="34" charset="0"/>
                        </a:rPr>
                        <a:t>  412.1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entury Gothic" pitchFamily="34" charset="0"/>
                        </a:rPr>
                        <a:t>  355.8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entury Gothic" pitchFamily="34" charset="0"/>
                        </a:rPr>
                        <a:t>  564.9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entury Gothic" pitchFamily="34" charset="0"/>
                        </a:rPr>
                        <a:t>  403.6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entury Gothic" pitchFamily="34" charset="0"/>
                        </a:rPr>
                        <a:t>2,042.3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entury Gothic" pitchFamily="34" charset="0"/>
                        </a:rPr>
                        <a:t>   591.0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entury Gothic" pitchFamily="34" charset="0"/>
                        </a:rPr>
                        <a:t>   430.8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entury Gothic" pitchFamily="34" charset="0"/>
                        </a:rPr>
                        <a:t>  614.9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entury Gothic" pitchFamily="34" charset="0"/>
                        </a:rPr>
                        <a:t>  405.6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7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entury Gothic" pitchFamily="34" charset="0"/>
                        </a:rPr>
                        <a:t>Infraestructura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entury Gothic" pitchFamily="34" charset="0"/>
                        </a:rPr>
                        <a:t>Agua y saneamiento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entury Gothic" pitchFamily="34" charset="0"/>
                        </a:rPr>
                        <a:t>Electricidad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entury Gothic" pitchFamily="34" charset="0"/>
                        </a:rPr>
                        <a:t>Transporte</a:t>
                      </a:r>
                      <a:endParaRPr kumimoji="0" lang="en-US" sz="2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entury Gothic" pitchFamily="34" charset="0"/>
                        </a:rPr>
                        <a:t>1,959.5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entury Gothic" pitchFamily="34" charset="0"/>
                        </a:rPr>
                        <a:t>     </a:t>
                      </a:r>
                      <a:r>
                        <a:rPr kumimoji="0" lang="es-E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entury Gothic" pitchFamily="34" charset="0"/>
                        </a:rPr>
                        <a:t>46.4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entury Gothic" pitchFamily="34" charset="0"/>
                        </a:rPr>
                        <a:t>   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entury Gothic" pitchFamily="34" charset="0"/>
                        </a:rPr>
                        <a:t>22.1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entury Gothic" pitchFamily="34" charset="0"/>
                        </a:rPr>
                        <a:t> </a:t>
                      </a:r>
                      <a:r>
                        <a:rPr kumimoji="0" lang="es-E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entury Gothic" pitchFamily="34" charset="0"/>
                        </a:rPr>
                        <a:t>1,891.0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entury Gothic" pitchFamily="34" charset="0"/>
                        </a:rPr>
                        <a:t> 1,436.8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entury Gothic" pitchFamily="34" charset="0"/>
                        </a:rPr>
                        <a:t>   </a:t>
                      </a:r>
                      <a:r>
                        <a:rPr kumimoji="0" lang="es-E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entury Gothic" pitchFamily="34" charset="0"/>
                        </a:rPr>
                        <a:t>  43.7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entury Gothic" pitchFamily="34" charset="0"/>
                        </a:rPr>
                        <a:t>   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entury Gothic" pitchFamily="34" charset="0"/>
                        </a:rPr>
                        <a:t>16.3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entury Gothic" pitchFamily="34" charset="0"/>
                        </a:rPr>
                        <a:t> 1,376.8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entury Gothic" pitchFamily="34" charset="0"/>
                        </a:rPr>
                        <a:t>3,396.3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entury Gothic" pitchFamily="34" charset="0"/>
                        </a:rPr>
                        <a:t>    </a:t>
                      </a:r>
                      <a:r>
                        <a:rPr kumimoji="0" lang="es-E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entury Gothic" pitchFamily="34" charset="0"/>
                        </a:rPr>
                        <a:t>90.1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entury Gothic" pitchFamily="34" charset="0"/>
                        </a:rPr>
                        <a:t>  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entury Gothic" pitchFamily="34" charset="0"/>
                        </a:rPr>
                        <a:t>38.4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entury Gothic" pitchFamily="34" charset="0"/>
                        </a:rPr>
                        <a:t>3,267.8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25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entury Gothic" pitchFamily="34" charset="0"/>
                        </a:rPr>
                        <a:t>Medio ambiente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entury Gothic" pitchFamily="34" charset="0"/>
                        </a:rPr>
                        <a:t>   308.0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entury Gothic" pitchFamily="34" charset="0"/>
                        </a:rPr>
                        <a:t>...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entury Gothic" pitchFamily="34" charset="0"/>
                        </a:rPr>
                        <a:t>  308.0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entury Gothic" pitchFamily="34" charset="0"/>
                        </a:rPr>
                        <a:t>Gastos emergencia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entury Gothic" pitchFamily="34" charset="0"/>
                        </a:rPr>
                        <a:t>---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entury Gothic" pitchFamily="34" charset="0"/>
                        </a:rPr>
                        <a:t>  594.8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entury Gothic" pitchFamily="34" charset="0"/>
                        </a:rPr>
                        <a:t>  594.8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1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entury Gothic" pitchFamily="34" charset="0"/>
                        </a:rPr>
                        <a:t>TOTALES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entury Gothic" pitchFamily="34" charset="0"/>
                        </a:rPr>
                        <a:t>3,160.1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entury Gothic" pitchFamily="34" charset="0"/>
                        </a:rPr>
                        <a:t>4,312.6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entury Gothic" pitchFamily="34" charset="0"/>
                        </a:rPr>
                        <a:t>7,472.7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60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99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07763" dir="2700000" algn="ctr" rotWithShape="0">
            <a:schemeClr val="bg2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s-E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99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07763" dir="2700000" algn="ctr" rotWithShape="0">
            <a:schemeClr val="bg2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s-E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itchFamily="34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Cliff</Template>
  <TotalTime>2008</TotalTime>
  <Words>1142</Words>
  <Application>Microsoft Office PowerPoint</Application>
  <PresentationFormat>On-screen Show (4:3)</PresentationFormat>
  <Paragraphs>257</Paragraphs>
  <Slides>24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Times New Roman</vt:lpstr>
      <vt:lpstr>Century Gothic</vt:lpstr>
      <vt:lpstr>Tahoma</vt:lpstr>
      <vt:lpstr>Comic Sans MS</vt:lpstr>
      <vt:lpstr>Wingdings</vt:lpstr>
      <vt:lpstr>Arial</vt:lpstr>
      <vt:lpstr>Diseño predeterminado</vt:lpstr>
      <vt:lpstr>Documento de imagen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DESGLOSE DE LOS DAÑOS Y PÉRDIDAS TORMENTA STAN EN GUATEMALA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Company>SNPMAD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pnud</dc:creator>
  <cp:lastModifiedBy>anarod</cp:lastModifiedBy>
  <cp:revision>115</cp:revision>
  <dcterms:created xsi:type="dcterms:W3CDTF">2003-05-13T15:12:07Z</dcterms:created>
  <dcterms:modified xsi:type="dcterms:W3CDTF">2010-07-12T01:36:37Z</dcterms:modified>
</cp:coreProperties>
</file>