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0" r:id="rId2"/>
    <p:sldId id="339" r:id="rId3"/>
    <p:sldId id="340" r:id="rId4"/>
    <p:sldId id="323" r:id="rId5"/>
    <p:sldId id="341" r:id="rId6"/>
    <p:sldId id="344" r:id="rId7"/>
    <p:sldId id="343" r:id="rId8"/>
    <p:sldId id="292" r:id="rId9"/>
    <p:sldId id="342" r:id="rId10"/>
    <p:sldId id="331" r:id="rId11"/>
    <p:sldId id="335" r:id="rId12"/>
    <p:sldId id="333" r:id="rId13"/>
    <p:sldId id="336" r:id="rId14"/>
    <p:sldId id="337" r:id="rId15"/>
    <p:sldId id="338" r:id="rId16"/>
    <p:sldId id="301" r:id="rId17"/>
    <p:sldId id="328" r:id="rId18"/>
    <p:sldId id="334" r:id="rId19"/>
    <p:sldId id="330" r:id="rId20"/>
    <p:sldId id="345" r:id="rId21"/>
  </p:sldIdLst>
  <p:sldSz cx="9144000" cy="6858000" type="screen4x3"/>
  <p:notesSz cx="6858000" cy="9723438"/>
  <p:embeddedFontLst>
    <p:embeddedFont>
      <p:font typeface="Garamond" pitchFamily="18" charset="0"/>
      <p:regular r:id="rId24"/>
      <p:bold r:id="rId25"/>
      <p:italic r:id="rId26"/>
    </p:embeddedFont>
    <p:embeddedFont>
      <p:font typeface="Arial Unicode MS" pitchFamily="34" charset="-128"/>
      <p:regular r:id="rId27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89F0C"/>
    <a:srgbClr val="F2A710"/>
    <a:srgbClr val="E08500"/>
    <a:srgbClr val="FF9900"/>
    <a:srgbClr val="FF0000"/>
    <a:srgbClr val="FFFF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4320" autoAdjust="0"/>
  </p:normalViewPr>
  <p:slideViewPr>
    <p:cSldViewPr>
      <p:cViewPr>
        <p:scale>
          <a:sx n="75" d="100"/>
          <a:sy n="75" d="100"/>
        </p:scale>
        <p:origin x="-33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0"/>
    </p:cViewPr>
  </p:sorterViewPr>
  <p:notesViewPr>
    <p:cSldViewPr>
      <p:cViewPr varScale="1">
        <p:scale>
          <a:sx n="28" d="100"/>
          <a:sy n="28" d="100"/>
        </p:scale>
        <p:origin x="-1710" y="-90"/>
      </p:cViewPr>
      <p:guideLst>
        <p:guide orient="horz" pos="306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60046-529A-4556-88A4-848EE6653FA5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727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5F9C97-DD2D-4E2B-B387-AA4807A287C4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32520-AFD4-4CFA-ACC5-AD5927E0DD92}" type="slidenum">
              <a:rPr lang="es-MX"/>
              <a:pPr/>
              <a:t>1</a:t>
            </a:fld>
            <a:endParaRPr lang="es-MX"/>
          </a:p>
        </p:txBody>
      </p:sp>
      <p:sp>
        <p:nvSpPr>
          <p:cNvPr id="291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788F3-8D60-4DB9-9825-897708C9DD5F}" type="slidenum">
              <a:rPr lang="es-MX"/>
              <a:pPr/>
              <a:t>4</a:t>
            </a:fld>
            <a:endParaRPr lang="es-MX"/>
          </a:p>
        </p:txBody>
      </p:sp>
      <p:sp>
        <p:nvSpPr>
          <p:cNvPr id="3317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8538" y="728663"/>
            <a:ext cx="4864100" cy="3648075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8038"/>
            <a:ext cx="5029200" cy="43767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946BC-3A63-441C-A43F-2423643E562A}" type="slidenum">
              <a:rPr lang="es-MX"/>
              <a:pPr/>
              <a:t>8</a:t>
            </a:fld>
            <a:endParaRPr lang="es-MX"/>
          </a:p>
        </p:txBody>
      </p:sp>
      <p:sp>
        <p:nvSpPr>
          <p:cNvPr id="293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7570A-F35D-4F0D-984C-9BEE8BCF7BF5}" type="slidenum">
              <a:rPr lang="es-MX"/>
              <a:pPr/>
              <a:t>16</a:t>
            </a:fld>
            <a:endParaRPr lang="es-MX"/>
          </a:p>
        </p:txBody>
      </p:sp>
      <p:sp>
        <p:nvSpPr>
          <p:cNvPr id="317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FC6A4-A8A6-4C76-BBBA-D566476B1811}" type="slidenum">
              <a:rPr lang="es-MX"/>
              <a:pPr/>
              <a:t>17</a:t>
            </a:fld>
            <a:endParaRPr lang="es-MX"/>
          </a:p>
        </p:txBody>
      </p:sp>
      <p:sp>
        <p:nvSpPr>
          <p:cNvPr id="350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140D7-9496-4A4D-9BE2-2FC73E248B7C}" type="slidenum">
              <a:rPr lang="es-MX"/>
              <a:pPr/>
              <a:t>20</a:t>
            </a:fld>
            <a:endParaRPr lang="es-MX"/>
          </a:p>
        </p:txBody>
      </p:sp>
      <p:sp>
        <p:nvSpPr>
          <p:cNvPr id="373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429000"/>
            <a:ext cx="6911975" cy="13684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3333FF"/>
                </a:solidFill>
              </a:defRPr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167D3-E6ED-4187-A8F2-3D5A0783C0A0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7092950" y="4508500"/>
            <a:ext cx="2051050" cy="129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7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92170" r:id="rId3" imgW="0" imgH="0" progId="PowerPoint.Show.8">
              <p:embed/>
            </p:oleObj>
          </a:graphicData>
        </a:graphic>
      </p:graphicFrame>
      <p:pic>
        <p:nvPicPr>
          <p:cNvPr id="92174" name="Picture 1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5" name="Picture 15" descr="矴懰ᙱ矴݈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32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132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773238"/>
            <a:ext cx="7773987" cy="39687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773238"/>
            <a:ext cx="7773987" cy="39687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3810000" cy="396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73238"/>
            <a:ext cx="3811587" cy="3968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ddd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73238"/>
            <a:ext cx="7773987" cy="3968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levelsss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732588" y="4365625"/>
            <a:ext cx="2411412" cy="1439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A0A5FD8-3655-4666-AFB5-FE1A104A95D8}" type="slidenum">
              <a:rPr lang="es-ES" sz="1400"/>
              <a:pPr algn="r"/>
              <a:t>‹#›</a:t>
            </a:fld>
            <a:endParaRPr lang="es-ES" sz="140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 descr="矴懰ᙱ矴݈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2A710"/>
          </a:solidFill>
          <a:latin typeface="Maiandra G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4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8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>
          <a:ln/>
        </p:spPr>
        <p:txBody>
          <a:bodyPr/>
          <a:lstStyle/>
          <a:p>
            <a:fld id="{9EA42E67-CF8F-48E4-8711-F3074CA7A965}" type="slidenum">
              <a:rPr lang="es-ES"/>
              <a:pPr/>
              <a:t>1</a:t>
            </a:fld>
            <a:endParaRPr lang="es-ES"/>
          </a:p>
        </p:txBody>
      </p:sp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24400"/>
            <a:ext cx="22494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90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>
                <a:effectLst>
                  <a:outerShdw blurRad="38100" dist="38100" dir="2700000" algn="tl">
                    <a:srgbClr val="C0C0C0"/>
                  </a:outerShdw>
                </a:effectLst>
              </a:rPr>
              <a:t>Guatemala</a:t>
            </a:r>
            <a:br>
              <a:rPr lang="es-MX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>
                <a:effectLst>
                  <a:outerShdw blurRad="38100" dist="38100" dir="2700000" algn="tl">
                    <a:srgbClr val="C0C0C0"/>
                  </a:outerShdw>
                </a:effectLst>
              </a:rPr>
              <a:t> Estimación de Costeo para el Cumplimiento de las Metas del Milenio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39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429000"/>
            <a:ext cx="6911975" cy="72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4000"/>
              <a:t>II informe de Avance</a:t>
            </a:r>
          </a:p>
          <a:p>
            <a:pPr>
              <a:lnSpc>
                <a:spcPct val="90000"/>
              </a:lnSpc>
            </a:pPr>
            <a:r>
              <a:rPr lang="es-MX" sz="4000"/>
              <a:t>Guatemala, Abril de 2006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algn="r"/>
            <a:r>
              <a:rPr lang="es-ES"/>
              <a:t>EL MODELO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459787" cy="4679950"/>
          </a:xfrm>
        </p:spPr>
        <p:txBody>
          <a:bodyPr/>
          <a:lstStyle/>
          <a:p>
            <a:r>
              <a:rPr lang="es-ES" b="1" u="sng"/>
              <a:t>Modelo contable de simulación macro</a:t>
            </a:r>
            <a:r>
              <a:rPr lang="es-ES"/>
              <a:t>, otorga escenarios de crecimiento sostenido y redistribución de ingresos (caída en el coeficiente de Gini) requerida para alcanzar la meta asociada al primer indicador del milenio</a:t>
            </a:r>
          </a:p>
          <a:p>
            <a:endParaRPr lang="es-ES"/>
          </a:p>
          <a:p>
            <a:r>
              <a:rPr lang="es-ES" b="1" u="sng"/>
              <a:t>Modelos Microeconométricos</a:t>
            </a:r>
            <a:r>
              <a:rPr lang="es-ES"/>
              <a:t> A partir de las encuestas, los modelos fueron construidos para conocer cuál es el </a:t>
            </a:r>
            <a:r>
              <a:rPr lang="es-ES" b="1"/>
              <a:t>conjunto de determinantes</a:t>
            </a:r>
            <a:r>
              <a:rPr lang="es-ES"/>
              <a:t> (la probabilidad de que un individuo de la población, exhiba determinada característica: tenga secundaria completa, esté alfabetizado,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2" grpId="0"/>
      <p:bldP spid="353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7429" name="Rectangle 53"/>
          <p:cNvSpPr>
            <a:spLocks noChangeArrowheads="1"/>
          </p:cNvSpPr>
          <p:nvPr/>
        </p:nvSpPr>
        <p:spPr bwMode="auto">
          <a:xfrm>
            <a:off x="0" y="-2687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7635" name="Rectangle 259"/>
          <p:cNvSpPr>
            <a:spLocks noChangeArrowheads="1"/>
          </p:cNvSpPr>
          <p:nvPr/>
        </p:nvSpPr>
        <p:spPr bwMode="auto">
          <a:xfrm>
            <a:off x="0" y="-2687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57681" name="Group 305"/>
          <p:cNvGraphicFramePr>
            <a:graphicFrameLocks noGrp="1"/>
          </p:cNvGraphicFramePr>
          <p:nvPr/>
        </p:nvGraphicFramePr>
        <p:xfrm>
          <a:off x="9525" y="7964488"/>
          <a:ext cx="752475" cy="395287"/>
        </p:xfrm>
        <a:graphic>
          <a:graphicData uri="http://schemas.openxmlformats.org/drawingml/2006/table">
            <a:tbl>
              <a:tblPr/>
              <a:tblGrid>
                <a:gridCol w="752475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7928" name="Picture 5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57225"/>
            <a:ext cx="74168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/>
              <a:t>EL MODELO: Objetivos </a:t>
            </a:r>
            <a:endParaRPr lang="es-E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s-ES" sz="2800"/>
              <a:t>Integrados los modelos, fue posible dar respuesta a la principal interrogante del modelo: </a:t>
            </a:r>
            <a:r>
              <a:rPr lang="es-ES" sz="2800" b="1"/>
              <a:t>conocer la combinación de políticas más costo-efectiva para alcanzar las metas</a:t>
            </a:r>
            <a:r>
              <a:rPr lang="es-ES" sz="2800"/>
              <a:t> o, en todo caso, </a:t>
            </a:r>
            <a:r>
              <a:rPr lang="es-ES" sz="2800" b="1"/>
              <a:t>hacer mínima la distancia entre el valor de los indicadores y las metas respectivas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/>
      <p:bldP spid="3553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04" name="Object 4"/>
          <p:cNvGraphicFramePr>
            <a:graphicFrameLocks noChangeAspect="1"/>
          </p:cNvGraphicFramePr>
          <p:nvPr>
            <p:ph idx="1"/>
          </p:nvPr>
        </p:nvGraphicFramePr>
        <p:xfrm>
          <a:off x="0" y="1844675"/>
          <a:ext cx="9144000" cy="4575175"/>
        </p:xfrm>
        <a:graphic>
          <a:graphicData uri="http://schemas.openxmlformats.org/presentationml/2006/ole">
            <p:oleObj spid="_x0000_s358404" name="Gráfico" r:id="rId3" imgW="4676775" imgH="2524125" progId="Excel.Chart.8">
              <p:embed/>
            </p:oleObj>
          </a:graphicData>
        </a:graphic>
      </p:graphicFrame>
      <p:sp>
        <p:nvSpPr>
          <p:cNvPr id="35840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r"/>
            <a:r>
              <a:rPr lang="es-PE" sz="3200"/>
              <a:t>EL MODELO: Resultados</a:t>
            </a:r>
            <a:br>
              <a:rPr lang="es-PE" sz="3200"/>
            </a:br>
            <a:r>
              <a:rPr lang="es-PE" sz="2800"/>
              <a:t>Isopobreza, pobreza total nacional</a:t>
            </a:r>
            <a:r>
              <a:rPr lang="es-E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E" sz="3200"/>
              <a:t>Incidencia y distribución de la pobreza por sectores económicos en el año 2000</a:t>
            </a:r>
            <a:r>
              <a:rPr lang="es-ES" sz="3200"/>
              <a:t> 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0453" name="Rectangle 5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0452" name="Object 4"/>
          <p:cNvGraphicFramePr>
            <a:graphicFrameLocks noChangeAspect="1"/>
          </p:cNvGraphicFramePr>
          <p:nvPr/>
        </p:nvGraphicFramePr>
        <p:xfrm>
          <a:off x="0" y="1773238"/>
          <a:ext cx="9144000" cy="4535487"/>
        </p:xfrm>
        <a:graphic>
          <a:graphicData uri="http://schemas.openxmlformats.org/presentationml/2006/ole">
            <p:oleObj spid="_x0000_s360452" name="Hoja de cálculo" r:id="rId3" imgW="6658051" imgH="27624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04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s-PE" sz="3200"/>
              <a:t>Escenarios de crecimiento económico diferenciado</a:t>
            </a:r>
            <a:r>
              <a:rPr lang="es-ES" sz="3200"/>
              <a:t> 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0" y="250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/>
        </p:nvGraphicFramePr>
        <p:xfrm>
          <a:off x="0" y="1628775"/>
          <a:ext cx="9144000" cy="4679950"/>
        </p:xfrm>
        <a:graphic>
          <a:graphicData uri="http://schemas.openxmlformats.org/presentationml/2006/ole">
            <p:oleObj spid="_x0000_s361476" name="Hoja de cálculo" r:id="rId3" imgW="7362749" imgH="26194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/>
      <p:bldP spid="3614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r"/>
            <a:r>
              <a:rPr lang="es-ES" sz="2800"/>
              <a:t>Cuanto cuesta alcanzar las metas</a:t>
            </a:r>
          </a:p>
        </p:txBody>
      </p:sp>
      <p:sp>
        <p:nvSpPr>
          <p:cNvPr id="264504" name="Rectangle 312"/>
          <p:cNvSpPr>
            <a:spLocks noChangeArrowheads="1"/>
          </p:cNvSpPr>
          <p:nvPr/>
        </p:nvSpPr>
        <p:spPr bwMode="auto">
          <a:xfrm>
            <a:off x="1116013" y="6021388"/>
            <a:ext cx="4175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S_tradnl" sz="1300">
                <a:latin typeface="Garamond" pitchFamily="18" charset="0"/>
                <a:cs typeface="Times New Roman" pitchFamily="18" charset="0"/>
              </a:rPr>
              <a:t>Fuente: Estimaciones </a:t>
            </a:r>
            <a:r>
              <a:rPr lang="es-ES_tradnl" sz="1500">
                <a:latin typeface="Garamond" pitchFamily="18" charset="0"/>
                <a:cs typeface="Times New Roman" pitchFamily="18" charset="0"/>
              </a:rPr>
              <a:t>CIUP</a:t>
            </a:r>
            <a:r>
              <a:rPr lang="es-ES_tradnl" sz="1300">
                <a:latin typeface="Garamond" pitchFamily="18" charset="0"/>
                <a:cs typeface="Times New Roman" pitchFamily="18" charset="0"/>
              </a:rPr>
              <a:t> (2005) basadas en cifras oficiales.</a:t>
            </a:r>
            <a:endParaRPr lang="es-ES_tradnl" sz="2800"/>
          </a:p>
        </p:txBody>
      </p:sp>
      <p:sp>
        <p:nvSpPr>
          <p:cNvPr id="264638" name="Line 446"/>
          <p:cNvSpPr>
            <a:spLocks noChangeShapeType="1"/>
          </p:cNvSpPr>
          <p:nvPr/>
        </p:nvSpPr>
        <p:spPr bwMode="auto">
          <a:xfrm>
            <a:off x="4706938" y="812800"/>
            <a:ext cx="0" cy="0"/>
          </a:xfrm>
          <a:prstGeom prst="line">
            <a:avLst/>
          </a:prstGeom>
          <a:noFill/>
          <a:ln w="12700" cap="rnd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4907" name="Group 715"/>
          <p:cNvGraphicFramePr>
            <a:graphicFrameLocks noGrp="1"/>
          </p:cNvGraphicFramePr>
          <p:nvPr/>
        </p:nvGraphicFramePr>
        <p:xfrm>
          <a:off x="0" y="1484313"/>
          <a:ext cx="9372600" cy="4556125"/>
        </p:xfrm>
        <a:graphic>
          <a:graphicData uri="http://schemas.openxmlformats.org/drawingml/2006/table">
            <a:tbl>
              <a:tblPr/>
              <a:tblGrid>
                <a:gridCol w="3778250"/>
                <a:gridCol w="1863725"/>
                <a:gridCol w="1866900"/>
                <a:gridCol w="1863725"/>
              </a:tblGrid>
              <a:tr h="3206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Costo promedio como % del PIB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Escenarios de crecimiento económico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3%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4%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5%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Redistribución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0.4%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0.2%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0.0%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Costo de las políticas sociales adicionales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0.7%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0.6%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0.6%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Costo Total</a:t>
                      </a:r>
                      <a:endParaRPr kumimoji="0" lang="es-E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1.1%</a:t>
                      </a:r>
                      <a:endParaRPr kumimoji="0" lang="es-ES_trad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0.8%</a:t>
                      </a:r>
                      <a:endParaRPr kumimoji="0" lang="es-ES_trad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0.6%</a:t>
                      </a:r>
                      <a:endParaRPr kumimoji="0" lang="es-ES_trad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Metas cumplidas (con redistribución y políticas sociales adicionales)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Pobreza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Hambre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Cercano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Cercano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Educación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Tasa neta cercano, alfabetización No (3 escenarios)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Género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Sólo primaria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Sólo primaria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Todos los niveles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Mortalidad Infantil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Sí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Mortalidad Niñez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Cercano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Cercano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Cercano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Mortalidad Materna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No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134" name="Group 70"/>
          <p:cNvGraphicFramePr>
            <a:graphicFrameLocks noGrp="1"/>
          </p:cNvGraphicFramePr>
          <p:nvPr>
            <p:ph idx="1"/>
          </p:nvPr>
        </p:nvGraphicFramePr>
        <p:xfrm>
          <a:off x="179388" y="765175"/>
          <a:ext cx="8785225" cy="5459413"/>
        </p:xfrm>
        <a:graphic>
          <a:graphicData uri="http://schemas.openxmlformats.org/drawingml/2006/table">
            <a:tbl>
              <a:tblPr/>
              <a:tblGrid>
                <a:gridCol w="420687"/>
                <a:gridCol w="8364538"/>
              </a:tblGrid>
              <a:tr h="2698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Variables de política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Hogares urbanos con conexión a red de agua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Hogares rurales con pozo o chorro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Hogares con electricidad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Madres que acceden a un control postnatal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Niños menores de 5 años que acceden a control de crecimiento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Mujeres gestantes que acceden a seguro de salud público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Mujeres gestantes que acceden a un control prenatal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Hogares urbanos con desagüe de aguas servidas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Maiandra GD" pitchFamily="34" charset="0"/>
                          <a:cs typeface="Times New Roman" pitchFamily="18" charset="0"/>
                        </a:rPr>
                        <a:t>Hogares rurales que acceden a una letrina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4968875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AutoNum type="arabicPlain" startAt="10"/>
            </a:pPr>
            <a:r>
              <a:rPr lang="es-ES" sz="2800">
                <a:cs typeface="Times New Roman" pitchFamily="18" charset="0"/>
              </a:rPr>
              <a:t>Hospitales por cada mil habitantes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11	Centros de salud tipo a por cada mil habitantes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12	Centros de salud tipo b por cada mil habitantes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13	Número de puestos de salud por cada mil habitantes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14	Estudiantes de primaria que reciben refacción escolar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15	Estudiantes de primaria que reciben bolsa escolar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16	Estudiantes de primaria que reciben beca escolar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17	Aulas por niño en edad escolar en zonas urbanas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cs typeface="Times New Roman" pitchFamily="18" charset="0"/>
              </a:rPr>
              <a:t>18	Aulas por niño en edad escolar en zonas rurales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sz="2800">
                <a:ea typeface="Arial Unicode MS" pitchFamily="34" charset="-128"/>
                <a:cs typeface="Times New Roman" pitchFamily="18" charset="0"/>
              </a:rPr>
              <a:t>19	</a:t>
            </a:r>
            <a:r>
              <a:rPr lang="es-ES" sz="2800">
                <a:cs typeface="Times New Roman" pitchFamily="18" charset="0"/>
              </a:rPr>
              <a:t>Madres que acceden al programa de lactancia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893175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b="1"/>
              <a:t>¿Cuál es el mensaje central del modelo cuantitativo de aplicación multisectorial para el caso de Guatemala? </a:t>
            </a:r>
          </a:p>
          <a:p>
            <a:pPr>
              <a:buFont typeface="Wingdings" pitchFamily="2" charset="2"/>
              <a:buNone/>
            </a:pPr>
            <a:r>
              <a:rPr lang="es-MX" sz="3200"/>
              <a:t>Resulta imprescindible integrar políticas de crecimiento pro-pobre, programas redistributivos y políticas sociales adicionales, a fin de mejorar la situación de los pobres y excluidos de Guatemala en los próximos diez años: medidas aisladas en una sola dirección serían insuficientes para alcanzar los ODM’s o resultarían extremadamente costosas. </a:t>
            </a:r>
            <a:endParaRPr lang="es-E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algn="r"/>
            <a:r>
              <a:rPr lang="es-MX"/>
              <a:t>Contenido</a:t>
            </a:r>
            <a:endParaRPr lang="es-E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893175" cy="475297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MX"/>
              <a:t>GUATEMALA:  País piloto para elaboración del informe</a:t>
            </a:r>
          </a:p>
          <a:p>
            <a:pPr>
              <a:lnSpc>
                <a:spcPct val="130000"/>
              </a:lnSpc>
            </a:pPr>
            <a:r>
              <a:rPr lang="es-MX"/>
              <a:t>Contenido del informe:</a:t>
            </a:r>
          </a:p>
          <a:p>
            <a:pPr lvl="1">
              <a:lnSpc>
                <a:spcPct val="130000"/>
              </a:lnSpc>
            </a:pPr>
            <a:r>
              <a:rPr lang="es-MX"/>
              <a:t>Capítulos</a:t>
            </a:r>
          </a:p>
          <a:p>
            <a:pPr lvl="1">
              <a:lnSpc>
                <a:spcPct val="130000"/>
              </a:lnSpc>
            </a:pPr>
            <a:r>
              <a:rPr lang="es-MX"/>
              <a:t>Elementos transversales</a:t>
            </a:r>
          </a:p>
          <a:p>
            <a:pPr>
              <a:lnSpc>
                <a:spcPct val="130000"/>
              </a:lnSpc>
            </a:pPr>
            <a:r>
              <a:rPr lang="es-MX"/>
              <a:t>Modelo de Costeo</a:t>
            </a:r>
          </a:p>
          <a:p>
            <a:pPr lvl="1">
              <a:lnSpc>
                <a:spcPct val="130000"/>
              </a:lnSpc>
            </a:pPr>
            <a:r>
              <a:rPr lang="es-MX"/>
              <a:t>Premisas del modelo</a:t>
            </a:r>
          </a:p>
          <a:p>
            <a:pPr lvl="1">
              <a:lnSpc>
                <a:spcPct val="130000"/>
              </a:lnSpc>
            </a:pPr>
            <a:r>
              <a:rPr lang="es-MX"/>
              <a:t>Estructura del modelo</a:t>
            </a:r>
          </a:p>
          <a:p>
            <a:pPr lvl="1">
              <a:lnSpc>
                <a:spcPct val="130000"/>
              </a:lnSpc>
            </a:pPr>
            <a:r>
              <a:rPr lang="es-MX"/>
              <a:t>Resultados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24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>
          <a:ln/>
        </p:spPr>
        <p:txBody>
          <a:bodyPr/>
          <a:lstStyle/>
          <a:p>
            <a:fld id="{F3AB2CEB-6A4A-47CB-9BD5-BE2DE265DDC9}" type="slidenum">
              <a:rPr lang="es-ES"/>
              <a:pPr/>
              <a:t>20</a:t>
            </a:fld>
            <a:endParaRPr lang="es-ES"/>
          </a:p>
        </p:txBody>
      </p:sp>
      <p:pic>
        <p:nvPicPr>
          <p:cNvPr id="3727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24400"/>
            <a:ext cx="22494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3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>
                <a:effectLst>
                  <a:outerShdw blurRad="38100" dist="38100" dir="2700000" algn="tl">
                    <a:srgbClr val="C0C0C0"/>
                  </a:outerShdw>
                </a:effectLst>
              </a:rPr>
              <a:t>Guatemala</a:t>
            </a:r>
            <a:br>
              <a:rPr lang="es-MX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>
                <a:effectLst>
                  <a:outerShdw blurRad="38100" dist="38100" dir="2700000" algn="tl">
                    <a:srgbClr val="C0C0C0"/>
                  </a:outerShdw>
                </a:effectLst>
              </a:rPr>
              <a:t> Estimación de Costeo para el Cumplimiento de las Metas del Milenio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429000"/>
            <a:ext cx="6911975" cy="72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4000"/>
              <a:t>II informe de Avance</a:t>
            </a:r>
          </a:p>
          <a:p>
            <a:pPr>
              <a:lnSpc>
                <a:spcPct val="90000"/>
              </a:lnSpc>
            </a:pPr>
            <a:r>
              <a:rPr lang="es-MX" sz="4000"/>
              <a:t>Guatemala, Abril de 2006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algn="r"/>
            <a:r>
              <a:rPr lang="es-MX"/>
              <a:t>Guatemala: país piloto</a:t>
            </a:r>
            <a:endParaRPr lang="es-E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4752975"/>
          </a:xfrm>
        </p:spPr>
        <p:txBody>
          <a:bodyPr/>
          <a:lstStyle/>
          <a:p>
            <a:r>
              <a:rPr lang="es-MX"/>
              <a:t>Reto: generar buenas prácticas en la elaboración de informes</a:t>
            </a:r>
          </a:p>
          <a:p>
            <a:pPr lvl="1"/>
            <a:r>
              <a:rPr lang="es-MX" sz="2400"/>
              <a:t>Género</a:t>
            </a:r>
          </a:p>
          <a:p>
            <a:pPr lvl="1"/>
            <a:r>
              <a:rPr lang="es-MX" sz="2400"/>
              <a:t>Pueblos indígenas</a:t>
            </a:r>
          </a:p>
          <a:p>
            <a:pPr lvl="1"/>
            <a:r>
              <a:rPr lang="es-MX" sz="2400"/>
              <a:t>Involucramiento de todas las instancias públicas</a:t>
            </a:r>
          </a:p>
          <a:p>
            <a:pPr lvl="1"/>
            <a:r>
              <a:rPr lang="es-MX" sz="2400"/>
              <a:t>Costeo</a:t>
            </a:r>
          </a:p>
          <a:p>
            <a:r>
              <a:rPr lang="es-MX"/>
              <a:t>Ventajas</a:t>
            </a:r>
          </a:p>
          <a:p>
            <a:pPr lvl="1"/>
            <a:r>
              <a:rPr lang="es-MX" sz="2400"/>
              <a:t>Apoyo del Sistema de Naciones Unidas, USAID y países cooperantes</a:t>
            </a:r>
          </a:p>
          <a:p>
            <a:pPr lvl="1"/>
            <a:r>
              <a:rPr lang="es-MX" sz="2400"/>
              <a:t>Base para Seguimiento y Monitoreo</a:t>
            </a:r>
          </a:p>
          <a:p>
            <a:pPr lvl="1"/>
            <a:r>
              <a:rPr lang="es-MX" sz="2400"/>
              <a:t>Elemento de fortalecimiento de estadísticas sociales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658812"/>
          </a:xfrm>
        </p:spPr>
        <p:txBody>
          <a:bodyPr/>
          <a:lstStyle/>
          <a:p>
            <a:pPr algn="r"/>
            <a:r>
              <a:rPr lang="es-MX"/>
              <a:t>Contenidos del informe</a:t>
            </a:r>
            <a:endParaRPr lang="es-E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es-ES_tradnl" sz="2700" b="1"/>
              <a:t>Los ODM contemplan 8 objetivos, 18 metas y 48 Indicadores    </a:t>
            </a:r>
          </a:p>
          <a:p>
            <a:r>
              <a:rPr lang="es-ES_tradnl" sz="2700" b="1"/>
              <a:t>Cada capítulo del informe corresponde a un objetivo</a:t>
            </a:r>
            <a:endParaRPr lang="es-ES_tradnl" sz="2700"/>
          </a:p>
          <a:p>
            <a:pPr lvl="1"/>
            <a:r>
              <a:rPr lang="es-MX" sz="2300"/>
              <a:t>Capítulo 1: Erradicar la pobreza extrema y el hambre </a:t>
            </a:r>
          </a:p>
          <a:p>
            <a:pPr lvl="1"/>
            <a:r>
              <a:rPr lang="es-MX" sz="2300"/>
              <a:t>Capítulo 2: Lograr la enseñanza primaria universal</a:t>
            </a:r>
          </a:p>
          <a:p>
            <a:pPr lvl="1"/>
            <a:r>
              <a:rPr lang="es-MX" sz="2300"/>
              <a:t>Capítulo 3: La igualdad entre sexos y la autonomía de la mujer.</a:t>
            </a:r>
          </a:p>
          <a:p>
            <a:pPr lvl="1"/>
            <a:r>
              <a:rPr lang="es-MX" sz="2300"/>
              <a:t>Capítulo 4: Reducir la mortalidad infantil</a:t>
            </a:r>
          </a:p>
          <a:p>
            <a:pPr lvl="1"/>
            <a:r>
              <a:rPr lang="es-MX" sz="2300"/>
              <a:t>Capítulo 5: Reducir la mortalidad materna</a:t>
            </a:r>
          </a:p>
          <a:p>
            <a:pPr lvl="1"/>
            <a:r>
              <a:rPr lang="es-MX" sz="2300"/>
              <a:t>Capítulo 6: Combatir el VIH/SIDA, el paludismo y otras.</a:t>
            </a:r>
          </a:p>
          <a:p>
            <a:pPr lvl="1"/>
            <a:r>
              <a:rPr lang="es-MX" sz="2300"/>
              <a:t>Capítulo 7: Garantizar la sostenibilidad del medio ambiente.</a:t>
            </a:r>
          </a:p>
          <a:p>
            <a:pPr lvl="1"/>
            <a:r>
              <a:rPr lang="es-MX" sz="2300"/>
              <a:t>Capítulo 8: Fomentar una asociación mundial para el desarrollo</a:t>
            </a:r>
          </a:p>
          <a:p>
            <a:pPr lvl="1"/>
            <a:r>
              <a:rPr lang="es-MX" sz="2300"/>
              <a:t>Capítulo 9: Costeo </a:t>
            </a:r>
            <a:endParaRPr lang="es-ES" sz="2300"/>
          </a:p>
        </p:txBody>
      </p:sp>
      <p:pic>
        <p:nvPicPr>
          <p:cNvPr id="330758" name="Picture 6" descr="botones 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2708275"/>
            <a:ext cx="1085850" cy="542925"/>
          </a:xfrm>
          <a:prstGeom prst="rect">
            <a:avLst/>
          </a:prstGeom>
          <a:noFill/>
        </p:spPr>
      </p:pic>
      <p:pic>
        <p:nvPicPr>
          <p:cNvPr id="330762" name="Picture 10" descr="botones 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6021388"/>
            <a:ext cx="1085850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/>
              <a:t>Secciones de cada capítulo</a:t>
            </a:r>
            <a:endParaRPr lang="es-ES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453548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Indicadores y año base para el monitoreo de la meta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Situación de cumplimiento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Marco legal, institucional y programas orientados al logro de la meta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Interrelaciones existentes entre las Meta 1 y otras metas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Relación entre la meta y la equidad de género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La relevancia de la diversidad cultural para alcanzar la meta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Desafíos y posible cumplimiento de la Meta (MODELO)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/>
              <a:t>Análisis cualitativo de la información disponible para el seguimiento de la Meta</a:t>
            </a:r>
          </a:p>
        </p:txBody>
      </p:sp>
      <p:pic>
        <p:nvPicPr>
          <p:cNvPr id="364549" name="Picture 5" descr="botones 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445125"/>
            <a:ext cx="1085850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/>
              <a:t>Capitulo 9</a:t>
            </a:r>
            <a:endParaRPr lang="es-E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s-MX"/>
              <a:t>A. ¿Cuál es el mensaje central del modelo de aplicación multisectorial para el caso de Guatemala?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MX"/>
              <a:t>B. El panorama que ofrecen los modelos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MX"/>
              <a:t>C. Características del modelo de proyección de metas del milenio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MX"/>
              <a:t>D. Cuanto cuesta alcanzar las metas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MX"/>
              <a:t>E. Simulaciones y costeo: las variables de políticas identificadas</a:t>
            </a:r>
            <a:endParaRPr lang="es-ES"/>
          </a:p>
          <a:p>
            <a:pPr marL="457200" indent="-45720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/>
      <p:bldP spid="3686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24862" cy="4464050"/>
          </a:xfrm>
        </p:spPr>
        <p:txBody>
          <a:bodyPr/>
          <a:lstStyle/>
          <a:p>
            <a:r>
              <a:rPr lang="es-MX" sz="2000"/>
              <a:t>Metas que pueden costearse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Pobreza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Hambre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Educación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Genero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Mortalidad Materna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Mortalidad Infantil</a:t>
            </a:r>
          </a:p>
          <a:p>
            <a:r>
              <a:rPr lang="es-MX" sz="2000"/>
              <a:t>Objetivo 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Calculo de brechas de cobertura 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Intervenciones que mas impactan y estimar costos</a:t>
            </a:r>
          </a:p>
          <a:p>
            <a:r>
              <a:rPr lang="es-MX" sz="2000"/>
              <a:t>El cálculo se realizo  a partir del año 2000 (16.5% de pobreza extrema) pero para el año 2002  se incremento a 21%. Aunado a STAN, los costos son MAYORES</a:t>
            </a:r>
            <a:endParaRPr lang="es-ES" sz="2000"/>
          </a:p>
          <a:p>
            <a:endParaRPr lang="es-ES" sz="2000"/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  <a:noFill/>
          <a:ln/>
        </p:spPr>
        <p:txBody>
          <a:bodyPr/>
          <a:lstStyle/>
          <a:p>
            <a:pPr algn="r"/>
            <a:r>
              <a:rPr lang="es-MX"/>
              <a:t>EL MODELO: Premisas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63" name="Object 11"/>
          <p:cNvGraphicFramePr>
            <a:graphicFrameLocks noChangeAspect="1"/>
          </p:cNvGraphicFramePr>
          <p:nvPr>
            <p:ph idx="1"/>
          </p:nvPr>
        </p:nvGraphicFramePr>
        <p:xfrm>
          <a:off x="827088" y="2492375"/>
          <a:ext cx="7905750" cy="3954463"/>
        </p:xfrm>
        <a:graphic>
          <a:graphicData uri="http://schemas.openxmlformats.org/presentationml/2006/ole">
            <p:oleObj spid="_x0000_s228363" name="Gráfico" r:id="rId4" imgW="8124749" imgH="4581449" progId="MSGraph.Chart.8">
              <p:embed followColorScheme="full"/>
            </p:oleObj>
          </a:graphicData>
        </a:graphic>
      </p:graphicFrame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1547813" y="3357563"/>
            <a:ext cx="237490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 flipV="1">
            <a:off x="3924300" y="31416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6011863" y="3860800"/>
            <a:ext cx="1800225" cy="86360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5076825" y="3141663"/>
            <a:ext cx="1152525" cy="431800"/>
          </a:xfrm>
          <a:prstGeom prst="line">
            <a:avLst/>
          </a:prstGeom>
          <a:noFill/>
          <a:ln w="38100" cap="rnd">
            <a:solidFill>
              <a:srgbClr val="0066CC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5003800" y="3141663"/>
            <a:ext cx="1008063" cy="720725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3995738" y="4508500"/>
            <a:ext cx="2305050" cy="576263"/>
          </a:xfrm>
          <a:prstGeom prst="rect">
            <a:avLst/>
          </a:prstGeom>
          <a:solidFill>
            <a:srgbClr val="FFCC00"/>
          </a:solidFill>
          <a:ln w="38100" algn="ctr">
            <a:solidFill>
              <a:srgbClr val="FF99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MX" sz="1600"/>
              <a:t>Posible con crecimiento de al menos 5.7% anual</a:t>
            </a:r>
            <a:endParaRPr lang="en-US" sz="1600"/>
          </a:p>
        </p:txBody>
      </p:sp>
      <p:sp>
        <p:nvSpPr>
          <p:cNvPr id="228374" name="Text Box 22"/>
          <p:cNvSpPr txBox="1">
            <a:spLocks noChangeArrowheads="1"/>
          </p:cNvSpPr>
          <p:nvPr/>
        </p:nvSpPr>
        <p:spPr bwMode="auto">
          <a:xfrm>
            <a:off x="5580063" y="2133600"/>
            <a:ext cx="2952750" cy="576263"/>
          </a:xfrm>
          <a:prstGeom prst="rect">
            <a:avLst/>
          </a:prstGeom>
          <a:solidFill>
            <a:srgbClr val="99CCFF"/>
          </a:solidFill>
          <a:ln w="38100" cap="rnd" algn="ctr">
            <a:solidFill>
              <a:srgbClr val="0066CC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MX" sz="1600"/>
              <a:t>Posible con crecimiento acorde a proyecciones oficiales</a:t>
            </a:r>
            <a:endParaRPr lang="en-US" sz="1600"/>
          </a:p>
        </p:txBody>
      </p:sp>
      <p:sp>
        <p:nvSpPr>
          <p:cNvPr id="228376" name="Rectangle 24"/>
          <p:cNvSpPr>
            <a:spLocks noChangeArrowheads="1"/>
          </p:cNvSpPr>
          <p:nvPr/>
        </p:nvSpPr>
        <p:spPr bwMode="auto">
          <a:xfrm>
            <a:off x="0" y="908050"/>
            <a:ext cx="86423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0800" indent="36513" algn="r"/>
            <a:r>
              <a:rPr lang="es-ES_tradnl" sz="2800" b="1">
                <a:solidFill>
                  <a:srgbClr val="F2A7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/>
            </a:r>
            <a:br>
              <a:rPr lang="es-ES_tradnl" sz="2800" b="1">
                <a:solidFill>
                  <a:srgbClr val="F2A7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</a:br>
            <a:r>
              <a:rPr lang="es-ES_tradnl" sz="2800" b="1">
                <a:solidFill>
                  <a:srgbClr val="F2A7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  <a:t>La pobreza y el hambre en Guatemala (ODM1)</a:t>
            </a:r>
            <a:br>
              <a:rPr lang="es-ES_tradnl" sz="2800" b="1">
                <a:solidFill>
                  <a:srgbClr val="F2A7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iandra GD" pitchFamily="34" charset="0"/>
              </a:rPr>
            </a:br>
            <a:r>
              <a:rPr lang="es-ES_tradnl" b="1">
                <a:solidFill>
                  <a:srgbClr val="F2A710"/>
                </a:solidFill>
                <a:latin typeface="Maiandra GD" pitchFamily="34" charset="0"/>
              </a:rPr>
              <a:t>Meta 1: Reducir a la mitad la extrema pobreza</a:t>
            </a:r>
            <a:r>
              <a:rPr lang="es-ES_tradnl" sz="2800" b="1">
                <a:solidFill>
                  <a:srgbClr val="F2A710"/>
                </a:solidFill>
                <a:latin typeface="Maiandra GD" pitchFamily="34" charset="0"/>
              </a:rPr>
              <a:t/>
            </a:r>
            <a:br>
              <a:rPr lang="es-ES_tradnl" sz="2800" b="1">
                <a:solidFill>
                  <a:srgbClr val="F2A710"/>
                </a:solidFill>
                <a:latin typeface="Maiandra GD" pitchFamily="34" charset="0"/>
              </a:rPr>
            </a:br>
            <a:endParaRPr lang="en-US" b="1">
              <a:solidFill>
                <a:srgbClr val="F2A71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 animBg="1"/>
      <p:bldP spid="2283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algn="r"/>
            <a:r>
              <a:rPr lang="es-MX"/>
              <a:t>EL MODELO</a:t>
            </a:r>
            <a:endParaRPr lang="es-E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040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/>
              <a:t>Escenarios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Primero: </a:t>
            </a:r>
            <a:r>
              <a:rPr lang="es-ES" sz="2400" b="1"/>
              <a:t>Escenario Sin Políticas Sociales Adicionales (SPSA),</a:t>
            </a:r>
            <a:r>
              <a:rPr lang="es-ES" sz="2400"/>
              <a:t> sólo se consideran los efectos del crecimiento y la redistribución requerida para alcanzar la meta de pobreza en su dimensión monetaria.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 lvl="1">
              <a:lnSpc>
                <a:spcPct val="90000"/>
              </a:lnSpc>
            </a:pPr>
            <a:r>
              <a:rPr lang="es-ES" sz="2400"/>
              <a:t>Segundo: Escenario </a:t>
            </a:r>
            <a:r>
              <a:rPr lang="es-ES" sz="2400" b="1"/>
              <a:t>Con Políticas Sociales Adicionales (CPSA),</a:t>
            </a:r>
            <a:r>
              <a:rPr lang="es-ES" sz="2400"/>
              <a:t> se consideran (además del crecimiento y redistribución), los efectos de las intervenciones de política sectorial para alcanzar las metas propuestas. Se introducen incrementos en las </a:t>
            </a:r>
            <a:r>
              <a:rPr lang="es-ES" sz="2400" b="1"/>
              <a:t>variables de política identificadas</a:t>
            </a:r>
            <a:r>
              <a:rPr lang="es-ES" sz="2400"/>
              <a:t> en el proceso de modelación. Se identificaron 19  tipos de intervenciones que pueden coadyuvar al cumplimiento de las metas del milenio.</a:t>
            </a:r>
            <a:endParaRPr lang="es-MX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theme/theme1.xml><?xml version="1.0" encoding="utf-8"?>
<a:theme xmlns:a="http://schemas.openxmlformats.org/drawingml/2006/main" name="Segeplan">
  <a:themeElements>
    <a:clrScheme name="Segepla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geplan">
      <a:majorFont>
        <a:latin typeface="Maiandra GD"/>
        <a:ea typeface=""/>
        <a:cs typeface=""/>
      </a:majorFont>
      <a:minorFont>
        <a:latin typeface="Maiandra 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gepl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gepl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gepl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gepl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gepl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gepl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gepl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</TotalTime>
  <Words>938</Words>
  <Application>Microsoft Office PowerPoint</Application>
  <PresentationFormat>On-screen Show (4:3)</PresentationFormat>
  <Paragraphs>166</Paragraphs>
  <Slides>20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Times New Roman</vt:lpstr>
      <vt:lpstr>Maiandra GD</vt:lpstr>
      <vt:lpstr>Wingdings</vt:lpstr>
      <vt:lpstr>Garamond</vt:lpstr>
      <vt:lpstr>Arial Unicode MS</vt:lpstr>
      <vt:lpstr>Segeplan</vt:lpstr>
      <vt:lpstr>Presentación de Microsoft PowerPoint</vt:lpstr>
      <vt:lpstr>Gráfico de Microsoft Graph</vt:lpstr>
      <vt:lpstr>Gráfico de Microsoft Office Excel</vt:lpstr>
      <vt:lpstr>Hoja de cálculo de Microsoft Office Excel</vt:lpstr>
      <vt:lpstr>Guatemala  Estimación de Costeo para el Cumplimiento de las Metas del Milenio</vt:lpstr>
      <vt:lpstr>Contenido</vt:lpstr>
      <vt:lpstr>Guatemala: país piloto</vt:lpstr>
      <vt:lpstr>Contenidos del informe</vt:lpstr>
      <vt:lpstr>Secciones de cada capítulo</vt:lpstr>
      <vt:lpstr>Capitulo 9</vt:lpstr>
      <vt:lpstr>EL MODELO: Premisas </vt:lpstr>
      <vt:lpstr>Slide 8</vt:lpstr>
      <vt:lpstr>EL MODELO</vt:lpstr>
      <vt:lpstr>EL MODELO</vt:lpstr>
      <vt:lpstr>Slide 11</vt:lpstr>
      <vt:lpstr>EL MODELO: Objetivos </vt:lpstr>
      <vt:lpstr>EL MODELO: Resultados Isopobreza, pobreza total nacional </vt:lpstr>
      <vt:lpstr>Incidencia y distribución de la pobreza por sectores económicos en el año 2000 </vt:lpstr>
      <vt:lpstr>Escenarios de crecimiento económico diferenciado </vt:lpstr>
      <vt:lpstr>Cuanto cuesta alcanzar las metas</vt:lpstr>
      <vt:lpstr>Slide 17</vt:lpstr>
      <vt:lpstr>Slide 18</vt:lpstr>
      <vt:lpstr>Slide 19</vt:lpstr>
      <vt:lpstr>Guatemala  Estimación de Costeo para el Cumplimiento de las Metas del Milenio</vt:lpstr>
    </vt:vector>
  </TitlesOfParts>
  <Company>Segeplan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Programas, planes y prioridades del Gobierno</dc:title>
  <dc:creator>Fredy Gomez</dc:creator>
  <cp:lastModifiedBy>anarod</cp:lastModifiedBy>
  <cp:revision>599</cp:revision>
  <dcterms:created xsi:type="dcterms:W3CDTF">2005-02-02T22:40:16Z</dcterms:created>
  <dcterms:modified xsi:type="dcterms:W3CDTF">2010-07-12T00:08:46Z</dcterms:modified>
</cp:coreProperties>
</file>