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3" r:id="rId2"/>
    <p:sldId id="320" r:id="rId3"/>
    <p:sldId id="274" r:id="rId4"/>
    <p:sldId id="313" r:id="rId5"/>
    <p:sldId id="267" r:id="rId6"/>
    <p:sldId id="319" r:id="rId7"/>
    <p:sldId id="326" r:id="rId8"/>
    <p:sldId id="298" r:id="rId9"/>
    <p:sldId id="322" r:id="rId10"/>
    <p:sldId id="324" r:id="rId11"/>
    <p:sldId id="289" r:id="rId12"/>
    <p:sldId id="325" r:id="rId13"/>
  </p:sldIdLst>
  <p:sldSz cx="9144000" cy="6858000" type="screen4x3"/>
  <p:notesSz cx="6731000" cy="9867900"/>
  <p:embeddedFontLst>
    <p:embeddedFont>
      <p:font typeface="Lucida Sans Unicode" pitchFamily="34" charset="0"/>
      <p:regular r:id="rId16"/>
    </p:embeddedFont>
  </p:embeddedFont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00"/>
    <a:srgbClr val="FF00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62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62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62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FF22B5-C52D-4D25-B323-2D0CFD1D84EC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62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81063" y="744538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719638"/>
            <a:ext cx="4937125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6725"/>
            <a:ext cx="29162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56725"/>
            <a:ext cx="29162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9DF91E-A96D-4891-B3FD-1FAA3C869DBF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BB892-927B-4C3E-A327-B98D5060EFA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FBBC1-1377-4737-8D6F-24128D6BF1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66496-BB1C-42F2-B405-46533C8A06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910B33F-EF73-4561-AAE4-BC2A4D29B5E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B0CEE86-10F9-4301-87C1-031582800E9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515B0-6196-47D1-8388-DE0E31FBBEE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BA22D-6F0E-4DA2-91CA-8D5C4C3CECF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E661A-05A9-4151-BF3A-C42056CADDE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DF1A6-AFF3-48D4-A6D3-AD8AD29E0BE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9759F-6EA7-4C42-9547-06FFA23068F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8DA53-3596-4258-BBA1-EAA483C7968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08700-8654-4544-A298-B5884A4C5C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D3F60-E394-4169-8318-613B3C8A011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D780AD-1C7C-47EB-8EC7-30724F2028F4}" type="slidenum">
              <a:rPr lang="es-ES"/>
              <a:pPr/>
              <a:t>‹#›</a:t>
            </a:fld>
            <a:endParaRPr lang="es-E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 rot="5400000">
            <a:off x="-3238500" y="3238500"/>
            <a:ext cx="6858000" cy="381000"/>
            <a:chOff x="0" y="528"/>
            <a:chExt cx="5760" cy="144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0" y="528"/>
              <a:ext cx="5760" cy="144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0" y="536"/>
              <a:ext cx="5568" cy="136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endParaRPr lang="en-US" sz="1200" b="1">
                <a:solidFill>
                  <a:schemeClr val="bg1"/>
                </a:solidFill>
                <a:latin typeface="MetaBook-Roman" pitchFamily="34" charset="0"/>
              </a:endParaRPr>
            </a:p>
          </p:txBody>
        </p:sp>
      </p:grpSp>
      <p:grpSp>
        <p:nvGrpSpPr>
          <p:cNvPr id="1034" name="Group 10"/>
          <p:cNvGrpSpPr>
            <a:grpSpLocks/>
          </p:cNvGrpSpPr>
          <p:nvPr/>
        </p:nvGrpSpPr>
        <p:grpSpPr bwMode="auto">
          <a:xfrm rot="5400000">
            <a:off x="5600700" y="3314700"/>
            <a:ext cx="6858000" cy="228600"/>
            <a:chOff x="0" y="4188"/>
            <a:chExt cx="5760" cy="149"/>
          </a:xfrm>
        </p:grpSpPr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4188"/>
              <a:ext cx="972" cy="149"/>
            </a:xfrm>
            <a:prstGeom prst="rect">
              <a:avLst/>
            </a:prstGeom>
            <a:solidFill>
              <a:srgbClr val="FCDB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948" y="4188"/>
              <a:ext cx="972" cy="149"/>
            </a:xfrm>
            <a:prstGeom prst="rect">
              <a:avLst/>
            </a:prstGeom>
            <a:solidFill>
              <a:srgbClr val="E4671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896" y="4188"/>
              <a:ext cx="972" cy="149"/>
            </a:xfrm>
            <a:prstGeom prst="rect">
              <a:avLst/>
            </a:prstGeom>
            <a:solidFill>
              <a:srgbClr val="C5272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68" y="4188"/>
              <a:ext cx="972" cy="149"/>
            </a:xfrm>
            <a:prstGeom prst="rect">
              <a:avLst/>
            </a:prstGeom>
            <a:solidFill>
              <a:srgbClr val="007D6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3841" y="4188"/>
              <a:ext cx="972" cy="149"/>
            </a:xfrm>
            <a:prstGeom prst="rect">
              <a:avLst/>
            </a:prstGeom>
            <a:solidFill>
              <a:srgbClr val="901E7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4788" y="4188"/>
              <a:ext cx="972" cy="149"/>
            </a:xfrm>
            <a:prstGeom prst="rect">
              <a:avLst/>
            </a:prstGeom>
            <a:solidFill>
              <a:srgbClr val="00519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1" name="Group 17"/>
          <p:cNvGrpSpPr>
            <a:grpSpLocks/>
          </p:cNvGrpSpPr>
          <p:nvPr/>
        </p:nvGrpSpPr>
        <p:grpSpPr bwMode="auto">
          <a:xfrm rot="5400000">
            <a:off x="5410200" y="3352800"/>
            <a:ext cx="6858000" cy="152400"/>
            <a:chOff x="0" y="528"/>
            <a:chExt cx="5760" cy="144"/>
          </a:xfrm>
        </p:grpSpPr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0" y="528"/>
              <a:ext cx="5760" cy="144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0" y="536"/>
              <a:ext cx="5568" cy="136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endParaRPr lang="en-US" sz="1200" b="1">
                <a:solidFill>
                  <a:schemeClr val="bg1"/>
                </a:solidFill>
                <a:latin typeface="MetaBook-Roman" pitchFamily="34" charset="0"/>
              </a:endParaRPr>
            </a:p>
          </p:txBody>
        </p:sp>
      </p:grp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352800" y="1560513"/>
            <a:ext cx="5359400" cy="5221287"/>
          </a:xfrm>
          <a:prstGeom prst="rect">
            <a:avLst/>
          </a:prstGeom>
          <a:noFill/>
          <a:ln w="104775">
            <a:noFill/>
            <a:miter lim="800000"/>
            <a:headEnd/>
            <a:tailEnd/>
          </a:ln>
          <a:effectLst/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867400" y="152400"/>
            <a:ext cx="2881313" cy="973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28775"/>
            <a:ext cx="8443913" cy="2867025"/>
          </a:xfrm>
        </p:spPr>
        <p:txBody>
          <a:bodyPr/>
          <a:lstStyle/>
          <a:p>
            <a:r>
              <a:rPr lang="es-MX" b="1">
                <a:solidFill>
                  <a:srgbClr val="FF3300"/>
                </a:solidFill>
              </a:rPr>
              <a:t>GRUPO PROCREDIT</a:t>
            </a:r>
            <a:r>
              <a:rPr lang="es-MX"/>
              <a:t/>
            </a:r>
            <a:br>
              <a:rPr lang="es-MX"/>
            </a:br>
            <a:r>
              <a:rPr lang="es-MX" sz="3600"/>
              <a:t>Banco ProCredit</a:t>
            </a:r>
            <a:br>
              <a:rPr lang="es-MX" sz="3600"/>
            </a:br>
            <a:r>
              <a:rPr lang="es-MX" sz="3600"/>
              <a:t>El Salvador</a:t>
            </a:r>
            <a:endParaRPr lang="es-ES" sz="36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95800"/>
            <a:ext cx="6400800" cy="1371600"/>
          </a:xfrm>
        </p:spPr>
        <p:txBody>
          <a:bodyPr/>
          <a:lstStyle/>
          <a:p>
            <a:r>
              <a:rPr lang="es-MX"/>
              <a:t>Stefan Queck</a:t>
            </a:r>
          </a:p>
          <a:p>
            <a:r>
              <a:rPr lang="es-MX"/>
              <a:t>Junio, 2007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268413"/>
            <a:ext cx="5038725" cy="457200"/>
          </a:xfrm>
        </p:spPr>
        <p:txBody>
          <a:bodyPr/>
          <a:lstStyle/>
          <a:p>
            <a:pPr algn="l"/>
            <a:r>
              <a:rPr lang="en-US" sz="3600">
                <a:solidFill>
                  <a:srgbClr val="CC3300"/>
                </a:solidFill>
              </a:rPr>
              <a:t>Desarrollo de productos</a:t>
            </a:r>
            <a:endParaRPr lang="es-ES" sz="3600">
              <a:solidFill>
                <a:srgbClr val="CC330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070850" cy="2736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Enfoque en depósito</a:t>
            </a:r>
          </a:p>
          <a:p>
            <a:pPr>
              <a:lnSpc>
                <a:spcPct val="90000"/>
              </a:lnSpc>
            </a:pPr>
            <a:r>
              <a:rPr lang="es-ES"/>
              <a:t>Servicios de pagos (e.g. seguros, aportaciones etc.)</a:t>
            </a:r>
          </a:p>
          <a:p>
            <a:pPr>
              <a:lnSpc>
                <a:spcPct val="90000"/>
              </a:lnSpc>
            </a:pPr>
            <a:r>
              <a:rPr lang="es-ES"/>
              <a:t>créditos – menor énfasis </a:t>
            </a:r>
            <a:r>
              <a:rPr lang="es-ES" sz="2400"/>
              <a:t>(dificultad en manejo de riesgo; proliferación/globalización de crédito al consumidor preocupa)</a:t>
            </a:r>
            <a:endParaRPr lang="en-US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611188" y="1989138"/>
            <a:ext cx="77724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MX" sz="4000" b="1">
                <a:solidFill>
                  <a:srgbClr val="CC3300"/>
                </a:solidFill>
              </a:rPr>
              <a:t>Atender remesas requiere una visión de acceso </a:t>
            </a:r>
            <a:br>
              <a:rPr lang="es-MX" sz="4000" b="1">
                <a:solidFill>
                  <a:srgbClr val="CC3300"/>
                </a:solidFill>
              </a:rPr>
            </a:br>
            <a:r>
              <a:rPr lang="es-MX" sz="4000" b="1">
                <a:solidFill>
                  <a:srgbClr val="CC3300"/>
                </a:solidFill>
              </a:rPr>
              <a:t>bancarización de las mayorías requiere responsabilidad</a:t>
            </a:r>
            <a:endParaRPr lang="es-ES" sz="4000" b="1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uiExpand="1" build="p"/>
      <p:bldP spid="942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2708275"/>
            <a:ext cx="7772400" cy="1143000"/>
          </a:xfrm>
        </p:spPr>
        <p:txBody>
          <a:bodyPr/>
          <a:lstStyle/>
          <a:p>
            <a:r>
              <a:rPr lang="es-MX">
                <a:latin typeface="Arial" pitchFamily="34" charset="0"/>
              </a:rPr>
              <a:t>GRACIAS</a:t>
            </a:r>
            <a:endParaRPr lang="es-E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5759450" cy="762000"/>
          </a:xfrm>
          <a:noFill/>
          <a:ln/>
        </p:spPr>
        <p:txBody>
          <a:bodyPr lIns="90488" tIns="44450" rIns="90488" bIns="44450"/>
          <a:lstStyle/>
          <a:p>
            <a:r>
              <a:rPr lang="en-US" sz="2800">
                <a:solidFill>
                  <a:srgbClr val="000000"/>
                </a:solidFill>
                <a:latin typeface="Lucida Sans Unicode" pitchFamily="34" charset="0"/>
              </a:rPr>
              <a:t>Flujo Remesas – El Salvador</a:t>
            </a:r>
          </a:p>
        </p:txBody>
      </p:sp>
      <p:graphicFrame>
        <p:nvGraphicFramePr>
          <p:cNvPr id="95235" name="Object 3"/>
          <p:cNvGraphicFramePr>
            <a:graphicFrameLocks noChangeAspect="1"/>
          </p:cNvGraphicFramePr>
          <p:nvPr/>
        </p:nvGraphicFramePr>
        <p:xfrm>
          <a:off x="539750" y="1274763"/>
          <a:ext cx="8021638" cy="4668837"/>
        </p:xfrm>
        <a:graphic>
          <a:graphicData uri="http://schemas.openxmlformats.org/presentationml/2006/ole">
            <p:oleObj spid="_x0000_s95235" name="Chart" r:id="rId3" imgW="9039149" imgH="5248351" progId="Excel.Chart.8">
              <p:embed/>
            </p:oleObj>
          </a:graphicData>
        </a:graphic>
      </p:graphicFrame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611188" y="6092825"/>
            <a:ext cx="7705725" cy="619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2800">
                <a:solidFill>
                  <a:srgbClr val="000000"/>
                </a:solidFill>
                <a:latin typeface="Lucida Sans Unicode" pitchFamily="34" charset="0"/>
              </a:rPr>
              <a:t>850,000 – 1,000,000 operaciones/mes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268413"/>
            <a:ext cx="8132762" cy="649287"/>
          </a:xfrm>
        </p:spPr>
        <p:txBody>
          <a:bodyPr/>
          <a:lstStyle/>
          <a:p>
            <a:r>
              <a:rPr lang="es-MX" sz="4000" b="1">
                <a:solidFill>
                  <a:srgbClr val="FF0000"/>
                </a:solidFill>
              </a:rPr>
              <a:t>El reto de bancarizar:</a:t>
            </a:r>
            <a:endParaRPr lang="es-ES" sz="4000" b="1">
              <a:solidFill>
                <a:srgbClr val="FF0000"/>
              </a:solidFill>
            </a:endParaRP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611188" y="3789363"/>
            <a:ext cx="7772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539750" y="2133600"/>
            <a:ext cx="78438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ES_tradnl" sz="4000"/>
              <a:t>El producto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ES_tradnl" sz="4000"/>
              <a:t>Los remitentes</a:t>
            </a:r>
            <a:r>
              <a:rPr lang="en-US" sz="4000"/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_tradnl" sz="4000"/>
              <a:t>Los receptores </a:t>
            </a:r>
            <a:r>
              <a:rPr lang="es-ES_tradnl" sz="1400"/>
              <a:t>– opciones de acceso y bancarización en casí todo LA.</a:t>
            </a:r>
            <a:endParaRPr lang="en-US" sz="4000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539750" y="4724400"/>
            <a:ext cx="813276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MX" sz="4000"/>
              <a:t>Con qué se bancariza el cliente?</a:t>
            </a:r>
            <a:r>
              <a:rPr lang="es-MX" sz="3200"/>
              <a:t> </a:t>
            </a:r>
            <a:r>
              <a:rPr lang="es-MX" sz="1400"/>
              <a:t>Abrir una cuenta es suficiente; pagar un crédito al consumo es un éxito</a:t>
            </a:r>
            <a:endParaRPr lang="es-ES" sz="140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39750" y="5876925"/>
            <a:ext cx="80613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MX" sz="4000"/>
              <a:t>Quién?</a:t>
            </a:r>
            <a:r>
              <a:rPr lang="es-MX" sz="3200"/>
              <a:t> </a:t>
            </a:r>
            <a:r>
              <a:rPr lang="es-MX" sz="2800"/>
              <a:t>Se requiere instituciones especializadas?</a:t>
            </a:r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/>
      <p:bldP spid="88070" grpId="0"/>
      <p:bldP spid="880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196975"/>
            <a:ext cx="7772400" cy="576263"/>
          </a:xfrm>
        </p:spPr>
        <p:txBody>
          <a:bodyPr/>
          <a:lstStyle/>
          <a:p>
            <a:r>
              <a:rPr lang="es-MX" sz="3600">
                <a:solidFill>
                  <a:srgbClr val="FF0000"/>
                </a:solidFill>
              </a:rPr>
              <a:t>ProCredit – de dónde venimos</a:t>
            </a:r>
            <a:endParaRPr lang="es-ES" sz="3600">
              <a:solidFill>
                <a:srgbClr val="FF00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16113"/>
            <a:ext cx="7772400" cy="46974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_tradnl"/>
              <a:t>	</a:t>
            </a:r>
            <a:r>
              <a:rPr lang="es-ES_tradnl" sz="3600" b="1"/>
              <a:t>Acceso</a:t>
            </a:r>
            <a:r>
              <a:rPr lang="es-ES_tradnl" sz="3600"/>
              <a:t> (bancarización) a servicios financieros para las mayorías</a:t>
            </a:r>
          </a:p>
          <a:p>
            <a:pPr lvl="1">
              <a:lnSpc>
                <a:spcPct val="90000"/>
              </a:lnSpc>
            </a:pPr>
            <a:r>
              <a:rPr lang="es-ES_tradnl" sz="3600"/>
              <a:t>Especialización y capacitación </a:t>
            </a:r>
          </a:p>
          <a:p>
            <a:pPr lvl="1">
              <a:lnSpc>
                <a:spcPct val="90000"/>
              </a:lnSpc>
            </a:pPr>
            <a:r>
              <a:rPr lang="es-ES_tradnl" sz="3600"/>
              <a:t>Relación con el cliente</a:t>
            </a:r>
          </a:p>
          <a:p>
            <a:pPr lvl="1">
              <a:lnSpc>
                <a:spcPct val="90000"/>
              </a:lnSpc>
            </a:pPr>
            <a:r>
              <a:rPr lang="es-ES_tradnl" sz="3600"/>
              <a:t>Entrega de los productos</a:t>
            </a:r>
          </a:p>
          <a:p>
            <a:pPr lvl="1">
              <a:lnSpc>
                <a:spcPct val="90000"/>
              </a:lnSpc>
            </a:pPr>
            <a:r>
              <a:rPr lang="es-ES_tradnl" sz="3600"/>
              <a:t>Condiciones de los productos</a:t>
            </a:r>
          </a:p>
          <a:p>
            <a:pPr lvl="1">
              <a:lnSpc>
                <a:spcPct val="90000"/>
              </a:lnSpc>
            </a:pPr>
            <a:r>
              <a:rPr lang="es-ES_tradnl" sz="3600"/>
              <a:t>Visión de largo plazo de retornos moderados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mapa mundi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D2D2D2"/>
              </a:clrFrom>
              <a:clrTo>
                <a:srgbClr val="D2D2D2">
                  <a:alpha val="0"/>
                </a:srgbClr>
              </a:clrTo>
            </a:clrChange>
            <a:lum bright="18000" contrast="18000"/>
          </a:blip>
          <a:srcRect/>
          <a:stretch>
            <a:fillRect/>
          </a:stretch>
        </p:blipFill>
        <p:spPr bwMode="auto">
          <a:xfrm>
            <a:off x="395288" y="0"/>
            <a:ext cx="8353425" cy="6858000"/>
          </a:xfrm>
          <a:prstGeom prst="rect">
            <a:avLst/>
          </a:prstGeom>
          <a:noFill/>
        </p:spPr>
      </p:pic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44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685800" y="5084763"/>
            <a:ext cx="777240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ES" sz="3200"/>
              <a:t>América Latina	30,000 operaciones/mes</a:t>
            </a:r>
          </a:p>
          <a:p>
            <a:r>
              <a:rPr lang="es-ES" sz="3200"/>
              <a:t>Grupo		80,000/operaciones/mes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5759450" cy="719137"/>
          </a:xfrm>
          <a:noFill/>
          <a:ln/>
        </p:spPr>
        <p:txBody>
          <a:bodyPr lIns="90488" tIns="44450" rIns="90488" bIns="44450"/>
          <a:lstStyle/>
          <a:p>
            <a:r>
              <a:rPr lang="en-US" sz="2800">
                <a:solidFill>
                  <a:srgbClr val="000000"/>
                </a:solidFill>
                <a:latin typeface="Lucida Sans Unicode" pitchFamily="34" charset="0"/>
              </a:rPr>
              <a:t>Portafolio – crédito y depósitos</a:t>
            </a:r>
          </a:p>
        </p:txBody>
      </p:sp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592138" y="1431925"/>
          <a:ext cx="7943850" cy="5426075"/>
        </p:xfrm>
        <a:graphic>
          <a:graphicData uri="http://schemas.openxmlformats.org/presentationml/2006/ole">
            <p:oleObj spid="_x0000_s22541" name="Chart" r:id="rId3" imgW="9220200" imgH="582930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468313" y="1282700"/>
          <a:ext cx="8207375" cy="4594225"/>
        </p:xfrm>
        <a:graphic>
          <a:graphicData uri="http://schemas.openxmlformats.org/presentationml/2006/ole">
            <p:oleObj spid="_x0000_s86018" name="Worksheet" r:id="rId3" imgW="5495849" imgH="3724351" progId="Excel.Sheet.8">
              <p:embed/>
            </p:oleObj>
          </a:graphicData>
        </a:graphic>
      </p:graphicFrame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611188" y="6092825"/>
            <a:ext cx="7705725" cy="619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2800">
                <a:solidFill>
                  <a:srgbClr val="000000"/>
                </a:solidFill>
                <a:latin typeface="Lucida Sans Unicode" pitchFamily="34" charset="0"/>
              </a:rPr>
              <a:t>14,000 – 16,000 operaciones/mes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12875"/>
            <a:ext cx="7772400" cy="5184775"/>
          </a:xfrm>
        </p:spPr>
        <p:txBody>
          <a:bodyPr/>
          <a:lstStyle/>
          <a:p>
            <a:pPr>
              <a:buFontTx/>
              <a:buNone/>
            </a:pPr>
            <a:r>
              <a:rPr lang="es-MX" sz="3600"/>
              <a:t>	</a:t>
            </a:r>
            <a:endParaRPr lang="en-US"/>
          </a:p>
          <a:p>
            <a:pPr>
              <a:buFontTx/>
              <a:buNone/>
            </a:pPr>
            <a:r>
              <a:rPr lang="en-US"/>
              <a:t>		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827088" y="2205038"/>
            <a:ext cx="7705725" cy="619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2800">
                <a:solidFill>
                  <a:srgbClr val="000000"/>
                </a:solidFill>
                <a:latin typeface="Lucida Sans Unicode" pitchFamily="34" charset="0"/>
              </a:rPr>
              <a:t> 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827088" y="1341438"/>
            <a:ext cx="7705725" cy="619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2800">
                <a:solidFill>
                  <a:srgbClr val="000000"/>
                </a:solidFill>
                <a:latin typeface="Lucida Sans Unicode" pitchFamily="34" charset="0"/>
              </a:rPr>
              <a:t>Indices de Bancarización – 03/07</a:t>
            </a:r>
          </a:p>
        </p:txBody>
      </p:sp>
      <p:graphicFrame>
        <p:nvGraphicFramePr>
          <p:cNvPr id="96261" name="Group 5"/>
          <p:cNvGraphicFramePr>
            <a:graphicFrameLocks noGrp="1"/>
          </p:cNvGraphicFramePr>
          <p:nvPr>
            <p:ph type="tbl" idx="1"/>
          </p:nvPr>
        </p:nvGraphicFramePr>
        <p:xfrm>
          <a:off x="611188" y="1989138"/>
          <a:ext cx="8064500" cy="2057400"/>
        </p:xfrm>
        <a:graphic>
          <a:graphicData uri="http://schemas.openxmlformats.org/drawingml/2006/table">
            <a:tbl>
              <a:tblPr/>
              <a:tblGrid>
                <a:gridCol w="2232025"/>
                <a:gridCol w="1944687"/>
                <a:gridCol w="2016125"/>
                <a:gridCol w="1871663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Depósitos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Crédito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Remesas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# Clientes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119,833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63,357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12,000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# Operaciones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149,997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76,788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14,601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6283" name="Group 27"/>
          <p:cNvGraphicFramePr>
            <a:graphicFrameLocks noGrp="1"/>
          </p:cNvGraphicFramePr>
          <p:nvPr/>
        </p:nvGraphicFramePr>
        <p:xfrm>
          <a:off x="755650" y="4508500"/>
          <a:ext cx="7632700" cy="2057400"/>
        </p:xfrm>
        <a:graphic>
          <a:graphicData uri="http://schemas.openxmlformats.org/drawingml/2006/table">
            <a:tbl>
              <a:tblPr/>
              <a:tblGrid>
                <a:gridCol w="3744913"/>
                <a:gridCol w="2016125"/>
                <a:gridCol w="1871662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Crédito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Depósitos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# Clientes Remesas con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1,569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4,423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(de clientes remesas)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13.1%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36.9%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72400" cy="457200"/>
          </a:xfrm>
        </p:spPr>
        <p:txBody>
          <a:bodyPr/>
          <a:lstStyle/>
          <a:p>
            <a:pPr algn="l"/>
            <a:r>
              <a:rPr lang="en-US" sz="3600">
                <a:solidFill>
                  <a:srgbClr val="FF0000"/>
                </a:solidFill>
              </a:rPr>
              <a:t>Experiencias y Conclusiones</a:t>
            </a:r>
            <a:endParaRPr lang="es-ES" sz="3600">
              <a:solidFill>
                <a:srgbClr val="FF0000"/>
              </a:solidFill>
            </a:endParaRP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916113"/>
            <a:ext cx="8001000" cy="4752975"/>
          </a:xfrm>
        </p:spPr>
        <p:txBody>
          <a:bodyPr/>
          <a:lstStyle/>
          <a:p>
            <a:r>
              <a:rPr lang="en-US"/>
              <a:t>Bancarización del Producto / Remitente / Receptor</a:t>
            </a:r>
          </a:p>
          <a:p>
            <a:pPr lvl="1"/>
            <a:r>
              <a:rPr lang="en-US"/>
              <a:t>Acceso</a:t>
            </a:r>
          </a:p>
          <a:p>
            <a:pPr lvl="1"/>
            <a:r>
              <a:rPr lang="en-US"/>
              <a:t>Conveniencia</a:t>
            </a:r>
          </a:p>
          <a:p>
            <a:pPr lvl="1"/>
            <a:r>
              <a:rPr lang="en-US"/>
              <a:t>Servicio</a:t>
            </a:r>
          </a:p>
          <a:p>
            <a:pPr lvl="1"/>
            <a:r>
              <a:rPr lang="en-US"/>
              <a:t>Seguridad</a:t>
            </a:r>
          </a:p>
          <a:p>
            <a:pPr lvl="1"/>
            <a:r>
              <a:rPr lang="en-US"/>
              <a:t>Legalidad e Informalidad</a:t>
            </a:r>
          </a:p>
          <a:p>
            <a:pPr lvl="1"/>
            <a:r>
              <a:rPr lang="en-US"/>
              <a:t>Tiempo de entrega</a:t>
            </a:r>
          </a:p>
          <a:p>
            <a:pPr lvl="1"/>
            <a:r>
              <a:rPr lang="en-US"/>
              <a:t>Costo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5903912" cy="457200"/>
          </a:xfrm>
        </p:spPr>
        <p:txBody>
          <a:bodyPr/>
          <a:lstStyle/>
          <a:p>
            <a:pPr algn="l"/>
            <a:r>
              <a:rPr lang="es-MX" sz="3600">
                <a:solidFill>
                  <a:srgbClr val="FF0000"/>
                </a:solidFill>
              </a:rPr>
              <a:t>Próximos pasos para ProCredit</a:t>
            </a:r>
            <a:endParaRPr lang="es-ES" sz="3600">
              <a:solidFill>
                <a:srgbClr val="CC3300"/>
              </a:solidFill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611188" y="1700213"/>
            <a:ext cx="80645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MX" sz="3600"/>
              <a:t>Masificar Acceso</a:t>
            </a:r>
            <a:br>
              <a:rPr lang="es-MX" sz="3600"/>
            </a:br>
            <a:r>
              <a:rPr lang="es-MX" sz="3600"/>
              <a:t/>
            </a:r>
            <a:br>
              <a:rPr lang="es-MX" sz="3600"/>
            </a:br>
            <a:r>
              <a:rPr lang="es-MX" sz="3600"/>
              <a:t>Cash-to-Account</a:t>
            </a:r>
            <a:br>
              <a:rPr lang="es-MX" sz="3600"/>
            </a:br>
            <a:r>
              <a:rPr lang="es-MX" sz="3600"/>
              <a:t>Account-to-Account </a:t>
            </a:r>
            <a:br>
              <a:rPr lang="es-MX" sz="3600"/>
            </a:br>
            <a:r>
              <a:rPr lang="es-MX" sz="3600"/>
              <a:t/>
            </a:r>
            <a:br>
              <a:rPr lang="es-MX" sz="3600"/>
            </a:br>
            <a:r>
              <a:rPr lang="es-MX" sz="3600"/>
              <a:t>Buscar alianzas con entidades en CE/ US</a:t>
            </a:r>
            <a:br>
              <a:rPr lang="es-MX" sz="3600"/>
            </a:br>
            <a:r>
              <a:rPr lang="es-MX" sz="3600"/>
              <a:t/>
            </a:r>
            <a:br>
              <a:rPr lang="es-MX" sz="3600"/>
            </a:br>
            <a:r>
              <a:rPr lang="es-MX" sz="3600"/>
              <a:t>Desarrollo productos e incentivar su uso</a:t>
            </a:r>
            <a:endParaRPr lang="es-E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176</Words>
  <Application>Microsoft Office PowerPoint</Application>
  <PresentationFormat>On-screen Show (4:3)</PresentationFormat>
  <Paragraphs>62</Paragraphs>
  <Slides>12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Times New Roman</vt:lpstr>
      <vt:lpstr>Arial</vt:lpstr>
      <vt:lpstr>Lucida Sans Unicode</vt:lpstr>
      <vt:lpstr>MetaBook-Roman</vt:lpstr>
      <vt:lpstr>Diseño predeterminado</vt:lpstr>
      <vt:lpstr>Gráfico de Microsoft Excel</vt:lpstr>
      <vt:lpstr>Microsoft Office Excel Worksheet</vt:lpstr>
      <vt:lpstr>Microsoft Office Excel Chart</vt:lpstr>
      <vt:lpstr>GRUPO PROCREDIT Banco ProCredit El Salvador</vt:lpstr>
      <vt:lpstr>El reto de bancarizar:</vt:lpstr>
      <vt:lpstr>ProCredit – de dónde venimos</vt:lpstr>
      <vt:lpstr>Slide 4</vt:lpstr>
      <vt:lpstr>Portafolio – crédito y depósitos</vt:lpstr>
      <vt:lpstr>Slide 6</vt:lpstr>
      <vt:lpstr>Slide 7</vt:lpstr>
      <vt:lpstr>Experiencias y Conclusiones</vt:lpstr>
      <vt:lpstr>Próximos pasos para ProCredit</vt:lpstr>
      <vt:lpstr>Desarrollo de productos</vt:lpstr>
      <vt:lpstr>GRACIAS</vt:lpstr>
      <vt:lpstr>Flujo Remesas – El Salvador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l.servellon</dc:creator>
  <cp:lastModifiedBy>anarod</cp:lastModifiedBy>
  <cp:revision>175</cp:revision>
  <dcterms:created xsi:type="dcterms:W3CDTF">2006-03-09T23:51:58Z</dcterms:created>
  <dcterms:modified xsi:type="dcterms:W3CDTF">2010-07-11T17:24:20Z</dcterms:modified>
</cp:coreProperties>
</file>