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2"/>
  </p:notesMasterIdLst>
  <p:sldIdLst>
    <p:sldId id="267" r:id="rId2"/>
    <p:sldId id="263" r:id="rId3"/>
    <p:sldId id="266" r:id="rId4"/>
    <p:sldId id="256" r:id="rId5"/>
    <p:sldId id="259" r:id="rId6"/>
    <p:sldId id="262" r:id="rId7"/>
    <p:sldId id="260" r:id="rId8"/>
    <p:sldId id="264" r:id="rId9"/>
    <p:sldId id="265" r:id="rId10"/>
    <p:sldId id="257" r:id="rId11"/>
  </p:sldIdLst>
  <p:sldSz cx="9144000" cy="6858000" type="screen4x3"/>
  <p:notesSz cx="6858000" cy="9144000"/>
  <p:embeddedFontLst>
    <p:embeddedFont>
      <p:font typeface="Arial Narrow" pitchFamily="34" charset="0"/>
      <p:regular r:id="rId13"/>
      <p:bold r:id="rId14"/>
      <p:italic r:id="rId15"/>
      <p:boldItalic r:id="rId16"/>
    </p:embeddedFont>
    <p:embeddedFont>
      <p:font typeface="Times" pitchFamily="18" charset="0"/>
      <p:regular r:id="rId17"/>
      <p:bold r:id="rId18"/>
      <p:italic r:id="rId19"/>
      <p:boldItalic r:id="rId20"/>
    </p:embeddedFont>
    <p:embeddedFont>
      <p:font typeface="Trebuchet MS" pitchFamily="34" charset="0"/>
      <p:regular r:id="rId21"/>
      <p:bold r:id="rId22"/>
      <p:italic r:id="rId23"/>
      <p:boldItalic r:id="rId24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3366"/>
    <a:srgbClr val="000099"/>
    <a:srgbClr val="B2B2B2"/>
    <a:srgbClr val="666699"/>
    <a:srgbClr val="DDDDDD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8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6C381F-1D2A-4A17-A5D8-134EA615449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94B63-D8C4-423B-BCDE-A46DD0693292}" type="slidenum">
              <a:rPr lang="es-ES"/>
              <a:pPr/>
              <a:t>4</a:t>
            </a:fld>
            <a:endParaRPr lang="es-ES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8C5124-821B-49A3-AFE9-D4F341C38B49}" type="slidenum">
              <a:rPr lang="es-ES"/>
              <a:pPr/>
              <a:t>5</a:t>
            </a:fld>
            <a:endParaRPr lang="es-E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EA3E8A-8805-4D91-A586-642A8577FDFC}" type="slidenum">
              <a:rPr lang="es-ES"/>
              <a:pPr/>
              <a:t>7</a:t>
            </a:fld>
            <a:endParaRPr lang="es-E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5DD02-B739-42AC-BB91-D113790B03B5}" type="slidenum">
              <a:rPr lang="es-ES"/>
              <a:pPr/>
              <a:t>9</a:t>
            </a:fld>
            <a:endParaRPr lang="es-E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27D7E7-6072-4693-8B56-8478472257C3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1B7E8-A227-4CC7-8F5A-D1871EC50D0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67651-15A6-4047-9D31-F8268977D1A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849CA-A73C-4E7C-89B5-9BEC2683D2F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9E10A-0FEF-442B-9E9B-9B225A5CC8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351AE-C0A2-46BD-B31A-696B49919A5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3D772-1CF4-486B-B271-A258257822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2A4A9-623A-4914-906B-C358CACD32C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9E602-5A03-4338-9ADE-66908978878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55200-7CC7-4BFB-A122-01B408FFAB4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D7B65-B5AD-4D61-9104-F964DE17A9C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4099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0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E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5131306-490C-4D12-BC20-F7E9948E0141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785937"/>
          </a:xfrm>
        </p:spPr>
        <p:txBody>
          <a:bodyPr/>
          <a:lstStyle/>
          <a:p>
            <a:pPr algn="ctr"/>
            <a:r>
              <a:rPr lang="es-ES" sz="3200" b="1">
                <a:solidFill>
                  <a:srgbClr val="666699"/>
                </a:solidFill>
                <a:latin typeface="Arial Narrow" pitchFamily="34" charset="0"/>
              </a:rPr>
              <a:t>V Taller FOMIN</a:t>
            </a:r>
            <a:r>
              <a:rPr lang="es-ES" sz="3400" b="1">
                <a:solidFill>
                  <a:srgbClr val="666699"/>
                </a:solidFill>
              </a:rPr>
              <a:t/>
            </a:r>
            <a:br>
              <a:rPr lang="es-ES" sz="3400" b="1">
                <a:solidFill>
                  <a:srgbClr val="666699"/>
                </a:solidFill>
              </a:rPr>
            </a:br>
            <a:r>
              <a:rPr lang="es-ES" sz="2800" b="1">
                <a:solidFill>
                  <a:srgbClr val="000099"/>
                </a:solidFill>
                <a:latin typeface="Arial Narrow" pitchFamily="34" charset="0"/>
              </a:rPr>
              <a:t>COMPETITIVIDAD DE LAS PEQUEÑAS EMPRESAS, CLUSTERS, ENTORNO DE NEGOCIOS Y DESARROLLO LOCAL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8229600" cy="2305050"/>
          </a:xfrm>
          <a:noFill/>
          <a:ln w="57150" cmpd="thickThin">
            <a:solidFill>
              <a:srgbClr val="0000FF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endParaRPr lang="es-ES"/>
          </a:p>
          <a:p>
            <a:pPr algn="ctr">
              <a:buFont typeface="Wingdings" pitchFamily="2" charset="2"/>
              <a:buNone/>
            </a:pPr>
            <a:r>
              <a:rPr lang="es-ES">
                <a:solidFill>
                  <a:srgbClr val="000099"/>
                </a:solidFill>
              </a:rPr>
              <a:t>Grupo de Trabajo</a:t>
            </a:r>
          </a:p>
          <a:p>
            <a:pPr algn="ctr">
              <a:buFont typeface="Wingdings" pitchFamily="2" charset="2"/>
              <a:buNone/>
            </a:pPr>
            <a:r>
              <a:rPr lang="es-ES">
                <a:solidFill>
                  <a:srgbClr val="000099"/>
                </a:solidFill>
              </a:rPr>
              <a:t>Gobernanza en Redes Empresariales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>
                <a:solidFill>
                  <a:srgbClr val="003366"/>
                </a:solidFill>
                <a:latin typeface="Arial Narrow" pitchFamily="34" charset="0"/>
              </a:rPr>
              <a:t>Entorno Institucional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Clr>
                <a:srgbClr val="009900"/>
              </a:buClr>
            </a:pPr>
            <a:r>
              <a:rPr lang="es-CL">
                <a:latin typeface="Trebuchet MS" pitchFamily="34" charset="0"/>
              </a:rPr>
              <a:t> </a:t>
            </a:r>
            <a:r>
              <a:rPr lang="es-CL" sz="2800" b="1">
                <a:solidFill>
                  <a:srgbClr val="003366"/>
                </a:solidFill>
                <a:latin typeface="Arial Narrow" pitchFamily="34" charset="0"/>
              </a:rPr>
              <a:t>Instituciones de soporte:</a:t>
            </a:r>
          </a:p>
          <a:p>
            <a:pPr lvl="2">
              <a:buClr>
                <a:srgbClr val="009900"/>
              </a:buClr>
            </a:pPr>
            <a:r>
              <a:rPr lang="es-CL" sz="2400">
                <a:latin typeface="Arial Narrow" pitchFamily="34" charset="0"/>
              </a:rPr>
              <a:t>Capacidades técnicas, reputación, legitimidad, neutralidad</a:t>
            </a:r>
          </a:p>
          <a:p>
            <a:pPr lvl="2">
              <a:buClr>
                <a:srgbClr val="009900"/>
              </a:buClr>
            </a:pPr>
            <a:r>
              <a:rPr lang="es-CL" sz="2400">
                <a:latin typeface="Arial Narrow" pitchFamily="34" charset="0"/>
              </a:rPr>
              <a:t>Presencia territorial</a:t>
            </a:r>
          </a:p>
          <a:p>
            <a:pPr lvl="1">
              <a:buClr>
                <a:srgbClr val="009900"/>
              </a:buClr>
            </a:pPr>
            <a:r>
              <a:rPr lang="es-CL">
                <a:latin typeface="Trebuchet MS" pitchFamily="34" charset="0"/>
              </a:rPr>
              <a:t> </a:t>
            </a:r>
            <a:r>
              <a:rPr lang="es-CL" sz="2800" b="1">
                <a:solidFill>
                  <a:srgbClr val="003366"/>
                </a:solidFill>
                <a:latin typeface="Arial Narrow" pitchFamily="34" charset="0"/>
              </a:rPr>
              <a:t>Marco regulatorio:</a:t>
            </a:r>
          </a:p>
          <a:p>
            <a:pPr lvl="2">
              <a:buClr>
                <a:srgbClr val="009900"/>
              </a:buClr>
            </a:pPr>
            <a:r>
              <a:rPr lang="es-CL" sz="2400">
                <a:latin typeface="Arial Narrow" pitchFamily="34" charset="0"/>
              </a:rPr>
              <a:t>Favorece ambiente de negocios</a:t>
            </a:r>
          </a:p>
          <a:p>
            <a:pPr lvl="2">
              <a:buClr>
                <a:srgbClr val="009900"/>
              </a:buClr>
            </a:pPr>
            <a:r>
              <a:rPr lang="es-CL" sz="2400">
                <a:latin typeface="Arial Narrow" pitchFamily="34" charset="0"/>
              </a:rPr>
              <a:t>Restricciones, condiciones</a:t>
            </a:r>
          </a:p>
          <a:p>
            <a:pPr lvl="2">
              <a:buClr>
                <a:srgbClr val="009900"/>
              </a:buClr>
            </a:pPr>
            <a:r>
              <a:rPr lang="es-CL" sz="2400">
                <a:latin typeface="Arial Narrow" pitchFamily="34" charset="0"/>
              </a:rPr>
              <a:t>Coherencia con regulaciones externas</a:t>
            </a:r>
          </a:p>
          <a:p>
            <a:pPr lvl="1">
              <a:buClr>
                <a:srgbClr val="FFFF66"/>
              </a:buClr>
              <a:buFont typeface="Wingdings" pitchFamily="2" charset="2"/>
              <a:buNone/>
            </a:pPr>
            <a:endParaRPr lang="es-CL" sz="2400">
              <a:latin typeface="Arial Narrow" pitchFamily="34" charset="0"/>
            </a:endParaRPr>
          </a:p>
          <a:p>
            <a:endParaRPr lang="es-ES" sz="24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496300" cy="1223963"/>
          </a:xfrm>
        </p:spPr>
        <p:txBody>
          <a:bodyPr/>
          <a:lstStyle/>
          <a:p>
            <a:pPr algn="ctr"/>
            <a:r>
              <a:rPr lang="es-ES" sz="3400">
                <a:solidFill>
                  <a:srgbClr val="666699"/>
                </a:solidFill>
                <a:latin typeface="Arial Narrow" pitchFamily="34" charset="0"/>
              </a:rPr>
              <a:t>Gobernanza en Redes Empresariales:</a:t>
            </a:r>
            <a:br>
              <a:rPr lang="es-ES" sz="3400">
                <a:solidFill>
                  <a:srgbClr val="666699"/>
                </a:solidFill>
                <a:latin typeface="Arial Narrow" pitchFamily="34" charset="0"/>
              </a:rPr>
            </a:br>
            <a:r>
              <a:rPr lang="es-ES" sz="3400">
                <a:solidFill>
                  <a:srgbClr val="666699"/>
                </a:solidFill>
                <a:latin typeface="Arial Narrow" pitchFamily="34" charset="0"/>
              </a:rPr>
              <a:t>¿qué entendemos por ella y por qué es importante?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00213"/>
            <a:ext cx="8642350" cy="47529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s-ES" sz="2000" b="1" i="1">
                <a:solidFill>
                  <a:srgbClr val="003366"/>
                </a:solidFill>
                <a:latin typeface="Arial Narrow" pitchFamily="34" charset="0"/>
              </a:rPr>
              <a:t>El conjunto de motivaciones, incentivos y niveles de confianza recíproca que constituyen “activos intangibles” de un proyecto o iniciativa de red.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000" b="1" i="1">
              <a:solidFill>
                <a:srgbClr val="003366"/>
              </a:solidFill>
              <a:latin typeface="Arial Narrow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000" b="1" i="1">
                <a:solidFill>
                  <a:srgbClr val="003366"/>
                </a:solidFill>
                <a:latin typeface="Arial Narrow" pitchFamily="34" charset="0"/>
              </a:rPr>
              <a:t>Determinados por: naturaleza y distribución de liderazgos en la red y su entorno, la propensión asociativa y en general, la calidad y profundidad de las relaciones económico-productivas entre actores de una red empresarial o cadena de valor.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000" b="1" i="1">
              <a:solidFill>
                <a:srgbClr val="003366"/>
              </a:solidFill>
              <a:latin typeface="Arial Narrow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000" b="1">
                <a:solidFill>
                  <a:srgbClr val="003366"/>
                </a:solidFill>
                <a:latin typeface="Arial Narrow" pitchFamily="34" charset="0"/>
              </a:rPr>
              <a:t>Puede condicionar potencial de acciones de mejoramiento colectivo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000" b="1">
              <a:solidFill>
                <a:srgbClr val="003366"/>
              </a:solidFill>
              <a:latin typeface="Arial Narrow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000" b="1">
                <a:solidFill>
                  <a:srgbClr val="003366"/>
                </a:solidFill>
                <a:latin typeface="Arial Narrow" pitchFamily="34" charset="0"/>
              </a:rPr>
              <a:t>Puede determinar mayores o menores costos de transacción de estrategias o soluciones asociativas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000" b="1">
              <a:solidFill>
                <a:srgbClr val="003366"/>
              </a:solidFill>
              <a:latin typeface="Arial Narrow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000" b="1">
                <a:solidFill>
                  <a:srgbClr val="003366"/>
                </a:solidFill>
                <a:latin typeface="Arial Narrow" pitchFamily="34" charset="0"/>
              </a:rPr>
              <a:t>Influye en la distribución de los beneficios apropiables al interior de una red o cadena productiva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es-ES" sz="2000" b="1">
              <a:solidFill>
                <a:srgbClr val="003366"/>
              </a:solidFill>
              <a:latin typeface="Arial Narrow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s-ES" sz="2000" b="1">
                <a:solidFill>
                  <a:srgbClr val="003366"/>
                </a:solidFill>
                <a:latin typeface="Arial Narrow" pitchFamily="34" charset="0"/>
              </a:rPr>
              <a:t>Influye en la sostenibilidad del esfuerzo asociativo y de la red o cadena a futuro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223963"/>
          </a:xfrm>
        </p:spPr>
        <p:txBody>
          <a:bodyPr/>
          <a:lstStyle/>
          <a:p>
            <a:pPr algn="ctr"/>
            <a:r>
              <a:rPr lang="es-ES" sz="3400">
                <a:solidFill>
                  <a:srgbClr val="666699"/>
                </a:solidFill>
                <a:latin typeface="Arial Narrow" pitchFamily="34" charset="0"/>
              </a:rPr>
              <a:t>Gobernanza en Redes Empresariales:</a:t>
            </a:r>
            <a:br>
              <a:rPr lang="es-ES" sz="3400">
                <a:solidFill>
                  <a:srgbClr val="666699"/>
                </a:solidFill>
                <a:latin typeface="Arial Narrow" pitchFamily="34" charset="0"/>
              </a:rPr>
            </a:br>
            <a:r>
              <a:rPr lang="es-ES" sz="3400">
                <a:solidFill>
                  <a:srgbClr val="666699"/>
                </a:solidFill>
                <a:latin typeface="Arial Narrow" pitchFamily="34" charset="0"/>
              </a:rPr>
              <a:t>elementos “internos” determinantes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400" b="1">
                <a:solidFill>
                  <a:srgbClr val="003366"/>
                </a:solidFill>
                <a:latin typeface="Arial Narrow" pitchFamily="34" charset="0"/>
              </a:rPr>
              <a:t>Liderazgo(s):</a:t>
            </a:r>
            <a:r>
              <a:rPr lang="es-ES" sz="2400">
                <a:solidFill>
                  <a:srgbClr val="003366"/>
                </a:solidFill>
                <a:latin typeface="Arial Narrow" pitchFamily="34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s-ES" sz="2000">
                <a:latin typeface="Arial Narrow" pitchFamily="34" charset="0"/>
              </a:rPr>
              <a:t>existencia, legitimación, riesgo de “captura” por parte de actores dominantes</a:t>
            </a:r>
          </a:p>
          <a:p>
            <a:pPr>
              <a:lnSpc>
                <a:spcPct val="80000"/>
              </a:lnSpc>
            </a:pPr>
            <a:r>
              <a:rPr lang="es-ES" sz="2400" b="1">
                <a:solidFill>
                  <a:srgbClr val="003366"/>
                </a:solidFill>
                <a:latin typeface="Arial Narrow" pitchFamily="34" charset="0"/>
              </a:rPr>
              <a:t>Capacidades competitivas empresas de la red: </a:t>
            </a:r>
          </a:p>
          <a:p>
            <a:pPr lvl="1">
              <a:lnSpc>
                <a:spcPct val="80000"/>
              </a:lnSpc>
            </a:pPr>
            <a:r>
              <a:rPr lang="es-ES" sz="2000">
                <a:latin typeface="Arial Narrow" pitchFamily="34" charset="0"/>
              </a:rPr>
              <a:t>Estándares y prácticas productivas, propensión innovadora, absorción tecnológica</a:t>
            </a:r>
            <a:endParaRPr lang="es-ES" sz="2000" b="1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ES" sz="2400" b="1">
                <a:solidFill>
                  <a:srgbClr val="003366"/>
                </a:solidFill>
                <a:latin typeface="Arial Narrow" pitchFamily="34" charset="0"/>
              </a:rPr>
              <a:t>Cohesión entre empresas:</a:t>
            </a:r>
            <a:r>
              <a:rPr lang="es-ES" sz="2400">
                <a:solidFill>
                  <a:srgbClr val="003366"/>
                </a:solidFill>
                <a:latin typeface="Arial Narrow" pitchFamily="34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s-ES" sz="2000">
                <a:latin typeface="Arial Narrow" pitchFamily="34" charset="0"/>
              </a:rPr>
              <a:t>alineación de incentivos entre miembros y capacidad de avanzar hacia visiones compartidas de futuro</a:t>
            </a:r>
          </a:p>
          <a:p>
            <a:pPr>
              <a:lnSpc>
                <a:spcPct val="80000"/>
              </a:lnSpc>
            </a:pPr>
            <a:r>
              <a:rPr lang="es-ES" sz="2400" b="1">
                <a:solidFill>
                  <a:srgbClr val="003366"/>
                </a:solidFill>
                <a:latin typeface="Arial Narrow" pitchFamily="34" charset="0"/>
              </a:rPr>
              <a:t>Propensión a la asociatividad:</a:t>
            </a:r>
            <a:r>
              <a:rPr lang="es-ES" sz="2400">
                <a:solidFill>
                  <a:srgbClr val="003366"/>
                </a:solidFill>
                <a:latin typeface="Arial Narrow" pitchFamily="34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s-ES" sz="2000">
                <a:latin typeface="Arial Narrow" pitchFamily="34" charset="0"/>
              </a:rPr>
              <a:t>experiencias asociativas previas, instancias cooperativas, visión de bienes colectivos (“club”).</a:t>
            </a:r>
            <a:endParaRPr lang="es-ES" sz="2000" b="1">
              <a:latin typeface="Arial Narrow" pitchFamily="34" charset="0"/>
            </a:endParaRPr>
          </a:p>
          <a:p>
            <a:pPr>
              <a:lnSpc>
                <a:spcPct val="80000"/>
              </a:lnSpc>
            </a:pPr>
            <a:r>
              <a:rPr lang="es-ES" sz="2400" b="1">
                <a:solidFill>
                  <a:srgbClr val="003366"/>
                </a:solidFill>
                <a:latin typeface="Arial Narrow" pitchFamily="34" charset="0"/>
              </a:rPr>
              <a:t>Reglas de participación y decisión:</a:t>
            </a:r>
            <a:r>
              <a:rPr lang="es-ES" sz="2400">
                <a:solidFill>
                  <a:srgbClr val="003366"/>
                </a:solidFill>
                <a:latin typeface="Arial Narrow" pitchFamily="34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s-ES" sz="2000">
                <a:latin typeface="Arial Narrow" pitchFamily="34" charset="0"/>
              </a:rPr>
              <a:t>explícitas, conocidas, aceptadas, practicadas, sanciones al incumplimiento</a:t>
            </a:r>
          </a:p>
          <a:p>
            <a:pPr>
              <a:lnSpc>
                <a:spcPct val="80000"/>
              </a:lnSpc>
            </a:pPr>
            <a:r>
              <a:rPr lang="es-ES" sz="2400" b="1">
                <a:solidFill>
                  <a:srgbClr val="003366"/>
                </a:solidFill>
                <a:latin typeface="Arial Narrow" pitchFamily="34" charset="0"/>
              </a:rPr>
              <a:t>Espacios de revisión y retroalimentación:</a:t>
            </a:r>
            <a:r>
              <a:rPr lang="es-ES" sz="2400">
                <a:solidFill>
                  <a:srgbClr val="003366"/>
                </a:solidFill>
                <a:latin typeface="Arial Narrow" pitchFamily="34" charset="0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s-ES" sz="2000">
                <a:latin typeface="Arial Narrow" pitchFamily="34" charset="0"/>
              </a:rPr>
              <a:t>periodicidad, participación, efectividad</a:t>
            </a:r>
            <a:endParaRPr lang="es-ES" sz="2000" b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 Taller Proyectos de Integración Productiva FOMIN, Washington DC, Octubre 2007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28588" y="620713"/>
            <a:ext cx="8947150" cy="5545137"/>
            <a:chOff x="247" y="672"/>
            <a:chExt cx="5486" cy="3312"/>
          </a:xfrm>
        </p:grpSpPr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686" y="2832"/>
              <a:ext cx="4976" cy="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54" name="Picture 6" descr="NRC hub_RG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7" y="672"/>
              <a:ext cx="5415" cy="3312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</p:spPr>
        </p:pic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2225" y="784"/>
              <a:ext cx="158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Dinámica de mercados: 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Governance cadenas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de valor (globales)</a:t>
              </a:r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2894" y="2171"/>
              <a:ext cx="11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s-CL" sz="200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292" y="1469"/>
              <a:ext cx="1205" cy="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Acceso a factores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Productivos y 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tecnologías</a:t>
              </a: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835" y="2726"/>
              <a:ext cx="11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s-CL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4209" y="1465"/>
              <a:ext cx="152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Acceso a mercados: 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Estrategia de Negocios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predominante</a:t>
              </a: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2398" y="3402"/>
              <a:ext cx="1107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70000"/>
                </a:lnSpc>
              </a:pPr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Entorno </a:t>
              </a:r>
            </a:p>
            <a:p>
              <a:pPr algn="ctr" eaLnBrk="0" hangingPunct="0">
                <a:lnSpc>
                  <a:spcPct val="70000"/>
                </a:lnSpc>
              </a:pPr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Institucional y</a:t>
              </a:r>
            </a:p>
            <a:p>
              <a:pPr algn="ctr" eaLnBrk="0" hangingPunct="0">
                <a:lnSpc>
                  <a:spcPct val="70000"/>
                </a:lnSpc>
              </a:pPr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territorial</a:t>
              </a: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4342" y="2739"/>
              <a:ext cx="1373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Patentes, licencias,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propiedad industrial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e intelectual</a:t>
              </a:r>
            </a:p>
          </p:txBody>
        </p:sp>
      </p:grp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50825" y="0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rgbClr val="666699"/>
                </a:solidFill>
                <a:latin typeface="Arial Narrow" pitchFamily="34" charset="0"/>
              </a:rPr>
              <a:t>Gobernanza en redes empresariales: factores externos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3203575" y="2852738"/>
            <a:ext cx="273685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CL" sz="2400" b="1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Redes </a:t>
            </a:r>
          </a:p>
          <a:p>
            <a:pPr algn="ctr" eaLnBrk="0" hangingPunct="0"/>
            <a:r>
              <a:rPr lang="es-CL" sz="2400" b="1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Empresariales</a:t>
            </a:r>
            <a:endParaRPr lang="es-CL" sz="2400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pitchFamily="18" charset="0"/>
            </a:endParaRPr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250825" y="4005263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323850" y="4005263"/>
            <a:ext cx="19446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L" b="1">
                <a:effectLst>
                  <a:outerShdw blurRad="38100" dist="38100" dir="2700000" algn="tl">
                    <a:srgbClr val="C0C0C0"/>
                  </a:outerShdw>
                </a:effectLst>
              </a:rPr>
              <a:t>Sofisticación de </a:t>
            </a:r>
          </a:p>
          <a:p>
            <a:pPr algn="ctr"/>
            <a:r>
              <a:rPr lang="es-CL" b="1">
                <a:effectLst>
                  <a:outerShdw blurRad="38100" dist="38100" dir="2700000" algn="tl">
                    <a:srgbClr val="C0C0C0"/>
                  </a:outerShdw>
                </a:effectLst>
              </a:rPr>
              <a:t>estrategias de</a:t>
            </a:r>
          </a:p>
          <a:p>
            <a:pPr algn="ctr"/>
            <a:r>
              <a:rPr lang="es-CL" b="1">
                <a:effectLst>
                  <a:outerShdw blurRad="38100" dist="38100" dir="2700000" algn="tl">
                    <a:srgbClr val="C0C0C0"/>
                  </a:outerShdw>
                </a:effectLst>
              </a:rPr>
              <a:t>negocios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 Taller Proyectos de Integración Productiva FOMIN, Washington DC, Octubre 2007</a:t>
            </a:r>
          </a:p>
        </p:txBody>
      </p:sp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95263" y="692150"/>
            <a:ext cx="8948737" cy="5545138"/>
            <a:chOff x="247" y="672"/>
            <a:chExt cx="5486" cy="3312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auto">
            <a:xfrm>
              <a:off x="686" y="2832"/>
              <a:ext cx="4976" cy="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44" name="Picture 4" descr="NRC hub_RG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7" y="672"/>
              <a:ext cx="5415" cy="3312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</p:spPr>
        </p:pic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2225" y="784"/>
              <a:ext cx="158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Dinámica de mercados: 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Governance cadenas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de valor (globales)</a:t>
              </a: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2883" y="2145"/>
              <a:ext cx="11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s-CL" sz="240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292" y="1469"/>
              <a:ext cx="1205" cy="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Acceso a factores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Productivos y 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tecnologías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1388" y="2726"/>
              <a:ext cx="112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endParaRPr lang="es-CL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4209" y="1465"/>
              <a:ext cx="152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Acceso a mercados: 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Estrategia de Negocios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predominante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2398" y="3402"/>
              <a:ext cx="1107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70000"/>
                </a:lnSpc>
              </a:pPr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Entorno </a:t>
              </a:r>
            </a:p>
            <a:p>
              <a:pPr algn="ctr" eaLnBrk="0" hangingPunct="0">
                <a:lnSpc>
                  <a:spcPct val="70000"/>
                </a:lnSpc>
              </a:pPr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Institucional y</a:t>
              </a:r>
            </a:p>
            <a:p>
              <a:pPr algn="ctr" eaLnBrk="0" hangingPunct="0">
                <a:lnSpc>
                  <a:spcPct val="70000"/>
                </a:lnSpc>
              </a:pPr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territorial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4966" y="2739"/>
              <a:ext cx="11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s-CL" sz="20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23850" y="0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666699"/>
                </a:solidFill>
                <a:latin typeface="Arial Narrow" pitchFamily="34" charset="0"/>
              </a:rPr>
              <a:t>Gobernanza…: factores de influencia (mercados)</a:t>
            </a:r>
          </a:p>
        </p:txBody>
      </p:sp>
      <p:sp>
        <p:nvSpPr>
          <p:cNvPr id="10254" name="Rectangle 14"/>
          <p:cNvSpPr>
            <a:spLocks noChangeArrowheads="1"/>
          </p:cNvSpPr>
          <p:nvPr/>
        </p:nvSpPr>
        <p:spPr bwMode="auto">
          <a:xfrm>
            <a:off x="3203575" y="2852738"/>
            <a:ext cx="2808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CL" sz="2400" b="1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Redes </a:t>
            </a:r>
          </a:p>
          <a:p>
            <a:pPr algn="ctr" eaLnBrk="0" hangingPunct="0"/>
            <a:r>
              <a:rPr lang="es-CL" sz="2400" b="1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rPr>
              <a:t>Empresariales</a:t>
            </a:r>
            <a:endParaRPr lang="es-ES" sz="2400" b="1">
              <a:solidFill>
                <a:srgbClr val="4D4D4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" pitchFamily="18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588125" y="4005263"/>
            <a:ext cx="23050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CL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Patentes, licencias,</a:t>
            </a:r>
          </a:p>
          <a:p>
            <a:pPr algn="ctr" eaLnBrk="0" hangingPunct="0"/>
            <a:r>
              <a:rPr lang="es-CL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propiedad industrial</a:t>
            </a:r>
          </a:p>
          <a:p>
            <a:pPr algn="ctr" eaLnBrk="0" hangingPunct="0"/>
            <a:r>
              <a:rPr lang="es-CL" sz="20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e intelectual</a:t>
            </a:r>
            <a:endParaRPr lang="es-ES" sz="2000">
              <a:latin typeface="Arial Narrow" pitchFamily="34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95288" y="4005263"/>
            <a:ext cx="20161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CL" sz="20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Sofisticación de </a:t>
            </a:r>
          </a:p>
          <a:p>
            <a:pPr algn="ctr" eaLnBrk="0" hangingPunct="0"/>
            <a:r>
              <a:rPr lang="es-CL" sz="20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estrategias de</a:t>
            </a:r>
          </a:p>
          <a:p>
            <a:pPr algn="ctr" eaLnBrk="0" hangingPunct="0"/>
            <a:r>
              <a:rPr lang="es-CL" sz="20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negocios</a:t>
            </a:r>
            <a:endParaRPr lang="es-ES">
              <a:solidFill>
                <a:srgbClr val="B2B2B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es-ES" sz="3200" b="1">
                <a:solidFill>
                  <a:srgbClr val="666699"/>
                </a:solidFill>
                <a:latin typeface="Arial Narrow" pitchFamily="34" charset="0"/>
              </a:rPr>
              <a:t>Aspectos de Mercado: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hlink"/>
              </a:buClr>
            </a:pPr>
            <a:r>
              <a:rPr lang="es-CL" sz="2800" b="1">
                <a:solidFill>
                  <a:srgbClr val="003366"/>
                </a:solidFill>
                <a:latin typeface="Arial Narrow" pitchFamily="34" charset="0"/>
              </a:rPr>
              <a:t>Posicionamiento:</a:t>
            </a:r>
            <a:r>
              <a:rPr lang="es-CL" sz="2800">
                <a:solidFill>
                  <a:srgbClr val="003366"/>
                </a:solidFill>
                <a:latin typeface="Arial Narrow" pitchFamily="34" charset="0"/>
              </a:rPr>
              <a:t> </a:t>
            </a:r>
          </a:p>
          <a:p>
            <a:pPr lvl="1">
              <a:buClr>
                <a:schemeClr val="hlink"/>
              </a:buClr>
            </a:pPr>
            <a:r>
              <a:rPr lang="es-CL" sz="2400">
                <a:latin typeface="Arial Narrow" pitchFamily="34" charset="0"/>
              </a:rPr>
              <a:t>claves de acceso a mercados relevantes, estándares y regulaciones, posicionamiento de marcas, patentes y licencias</a:t>
            </a:r>
          </a:p>
          <a:p>
            <a:pPr>
              <a:buClr>
                <a:schemeClr val="folHlink"/>
              </a:buClr>
            </a:pPr>
            <a:r>
              <a:rPr lang="es-CL" sz="2800" b="1">
                <a:solidFill>
                  <a:srgbClr val="003366"/>
                </a:solidFill>
                <a:latin typeface="Arial Narrow" pitchFamily="34" charset="0"/>
              </a:rPr>
              <a:t>Estrategias predominantes: </a:t>
            </a:r>
          </a:p>
          <a:p>
            <a:pPr lvl="1">
              <a:buClr>
                <a:schemeClr val="folHlink"/>
              </a:buClr>
            </a:pPr>
            <a:r>
              <a:rPr lang="es-CL" sz="2400">
                <a:latin typeface="Arial Narrow" pitchFamily="34" charset="0"/>
              </a:rPr>
              <a:t>costos, diferenciación, segmentación</a:t>
            </a:r>
            <a:endParaRPr lang="es-ES" sz="2400">
              <a:latin typeface="Arial Narrow" pitchFamily="34" charset="0"/>
            </a:endParaRPr>
          </a:p>
          <a:p>
            <a:pPr>
              <a:buClr>
                <a:schemeClr val="folHlink"/>
              </a:buClr>
            </a:pPr>
            <a:r>
              <a:rPr lang="es-ES" sz="2800" b="1">
                <a:solidFill>
                  <a:srgbClr val="003366"/>
                </a:solidFill>
                <a:latin typeface="Arial Narrow" pitchFamily="34" charset="0"/>
              </a:rPr>
              <a:t>Governance Cadenas Globales de Valor:</a:t>
            </a:r>
            <a:r>
              <a:rPr lang="es-ES" sz="2800">
                <a:latin typeface="Arial Narrow" pitchFamily="34" charset="0"/>
              </a:rPr>
              <a:t> </a:t>
            </a:r>
          </a:p>
          <a:p>
            <a:pPr lvl="1">
              <a:buClr>
                <a:schemeClr val="folHlink"/>
              </a:buClr>
            </a:pPr>
            <a:r>
              <a:rPr lang="es-ES" sz="2300">
                <a:latin typeface="Arial Narrow" pitchFamily="34" charset="0"/>
              </a:rPr>
              <a:t>Relaciones jerárquicas, cuasi-jerárquicas, generales de mercado</a:t>
            </a:r>
          </a:p>
          <a:p>
            <a:pPr lvl="1">
              <a:buClr>
                <a:schemeClr val="folHlink"/>
              </a:buClr>
            </a:pPr>
            <a:r>
              <a:rPr lang="es-ES" sz="2300">
                <a:latin typeface="Arial Narrow" pitchFamily="34" charset="0"/>
              </a:rPr>
              <a:t>Determina rutas predominantes de mejoramiento competitivo al interior de la red o cadena (upgrading), a nivel de proceso, producto, funcionales o  sectoriales</a:t>
            </a:r>
          </a:p>
          <a:p>
            <a:endParaRPr lang="es-ES" sz="24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 Taller Proyectos de Integración Productiva FOMIN, Washington DC, Octubre 2007</a:t>
            </a:r>
          </a:p>
        </p:txBody>
      </p:sp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160338" y="620713"/>
            <a:ext cx="8948737" cy="5545137"/>
            <a:chOff x="247" y="672"/>
            <a:chExt cx="5486" cy="3312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686" y="2832"/>
              <a:ext cx="4976" cy="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2292" name="Picture 4" descr="NRC hub_RG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7" y="672"/>
              <a:ext cx="5415" cy="3312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</p:spPr>
        </p:pic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2225" y="784"/>
              <a:ext cx="158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Dinámica de mercados: 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Governance cadenas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de valor (globales)</a:t>
              </a:r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2308" y="2142"/>
              <a:ext cx="126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400" b="1">
                  <a:solidFill>
                    <a:srgbClr val="4D4D4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itchFamily="18" charset="0"/>
                </a:rPr>
                <a:t>Redes </a:t>
              </a:r>
            </a:p>
            <a:p>
              <a:pPr algn="ctr" eaLnBrk="0" hangingPunct="0"/>
              <a:r>
                <a:rPr lang="es-CL" sz="2400" b="1">
                  <a:solidFill>
                    <a:srgbClr val="4D4D4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itchFamily="18" charset="0"/>
                </a:rPr>
                <a:t>Empresariales</a:t>
              </a:r>
              <a:endParaRPr lang="es-CL" sz="240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292" y="1469"/>
              <a:ext cx="1205" cy="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Acceso a factores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Productivos y 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tecnologías</a:t>
              </a: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327" y="2726"/>
              <a:ext cx="1126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Sofisticación de 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estrategias de</a:t>
              </a:r>
            </a:p>
            <a:p>
              <a:pPr algn="ctr" eaLnBrk="0" hangingPunct="0"/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negocios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4209" y="1465"/>
              <a:ext cx="152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Acceso a mercados: 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Estrategia de Negocios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predominante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2398" y="3402"/>
              <a:ext cx="1107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70000"/>
                </a:lnSpc>
              </a:pPr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Entorno </a:t>
              </a:r>
            </a:p>
            <a:p>
              <a:pPr algn="ctr" eaLnBrk="0" hangingPunct="0">
                <a:lnSpc>
                  <a:spcPct val="70000"/>
                </a:lnSpc>
              </a:pPr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Institucional y</a:t>
              </a:r>
            </a:p>
            <a:p>
              <a:pPr algn="ctr" eaLnBrk="0" hangingPunct="0">
                <a:lnSpc>
                  <a:spcPct val="70000"/>
                </a:lnSpc>
              </a:pPr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territorial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4966" y="2739"/>
              <a:ext cx="11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s-CL" sz="20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23850" y="0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rgbClr val="666699"/>
                </a:solidFill>
                <a:latin typeface="Arial Narrow" pitchFamily="34" charset="0"/>
              </a:rPr>
              <a:t>Gobernanza….: factores de influencia (factores, estrategias)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659563" y="4076700"/>
            <a:ext cx="24844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L" sz="20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Patentes, Propiedad</a:t>
            </a:r>
          </a:p>
          <a:p>
            <a:pPr algn="ctr"/>
            <a:r>
              <a:rPr lang="es-CL" sz="20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Industrial e intelectual</a:t>
            </a:r>
            <a:endParaRPr lang="es-ES" sz="2000">
              <a:solidFill>
                <a:srgbClr val="B2B2B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 Taller Proyectos de Integración Productiva FOMIN, Washington DC, Octubre 2007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705725" cy="1143000"/>
          </a:xfrm>
        </p:spPr>
        <p:txBody>
          <a:bodyPr/>
          <a:lstStyle/>
          <a:p>
            <a:r>
              <a:rPr lang="es-ES" sz="3200" b="1">
                <a:solidFill>
                  <a:srgbClr val="003366"/>
                </a:solidFill>
                <a:latin typeface="Arial Narrow" pitchFamily="34" charset="0"/>
              </a:rPr>
              <a:t>Acceso a factores productivos y sofisticación empresarial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Clr>
                <a:srgbClr val="FFFF66"/>
              </a:buClr>
            </a:pPr>
            <a:r>
              <a:rPr lang="es-CL" sz="2800" b="1">
                <a:solidFill>
                  <a:srgbClr val="003366"/>
                </a:solidFill>
                <a:latin typeface="Arial Narrow" pitchFamily="34" charset="0"/>
              </a:rPr>
              <a:t>Productividad de las empresas locales:</a:t>
            </a:r>
            <a:r>
              <a:rPr lang="es-CL" sz="2800">
                <a:solidFill>
                  <a:srgbClr val="003366"/>
                </a:solidFill>
                <a:latin typeface="Arial Narrow" pitchFamily="34" charset="0"/>
              </a:rPr>
              <a:t> </a:t>
            </a:r>
          </a:p>
          <a:p>
            <a:pPr lvl="2">
              <a:lnSpc>
                <a:spcPct val="90000"/>
              </a:lnSpc>
              <a:buClr>
                <a:srgbClr val="FFFF66"/>
              </a:buClr>
            </a:pPr>
            <a:r>
              <a:rPr lang="es-CL" sz="2400">
                <a:latin typeface="Arial Narrow" pitchFamily="34" charset="0"/>
              </a:rPr>
              <a:t>Eficiencia productiva, actualización tecnológica, recursos humanos, políticas de proveedores y clientes, acceso a financiamiento, </a:t>
            </a:r>
          </a:p>
          <a:p>
            <a:pPr lvl="1">
              <a:lnSpc>
                <a:spcPct val="90000"/>
              </a:lnSpc>
              <a:buClr>
                <a:srgbClr val="FFFF66"/>
              </a:buClr>
            </a:pPr>
            <a:r>
              <a:rPr lang="es-CL" sz="2800" b="1">
                <a:solidFill>
                  <a:srgbClr val="003366"/>
                </a:solidFill>
                <a:latin typeface="Arial Narrow" pitchFamily="34" charset="0"/>
              </a:rPr>
              <a:t>Sofisticación de las estrategias de negocios: </a:t>
            </a:r>
          </a:p>
          <a:p>
            <a:pPr lvl="2">
              <a:lnSpc>
                <a:spcPct val="90000"/>
              </a:lnSpc>
              <a:buClr>
                <a:srgbClr val="FFFF66"/>
              </a:buClr>
            </a:pPr>
            <a:r>
              <a:rPr lang="es-CL">
                <a:latin typeface="Arial Narrow" pitchFamily="34" charset="0"/>
              </a:rPr>
              <a:t>Capacidades de gestión, modelos de gestión y negocios, gestión de calidad, mejora continua, estándares ISO u otros, gestión socioambiental;</a:t>
            </a:r>
          </a:p>
          <a:p>
            <a:pPr lvl="1">
              <a:lnSpc>
                <a:spcPct val="90000"/>
              </a:lnSpc>
              <a:buClr>
                <a:srgbClr val="FFFF66"/>
              </a:buClr>
            </a:pPr>
            <a:r>
              <a:rPr lang="es-CL" sz="2800" b="1">
                <a:solidFill>
                  <a:srgbClr val="003366"/>
                </a:solidFill>
                <a:latin typeface="Arial Narrow" pitchFamily="34" charset="0"/>
              </a:rPr>
              <a:t>Acceso y competitividad de mercados de factores: </a:t>
            </a:r>
          </a:p>
          <a:p>
            <a:pPr lvl="2">
              <a:lnSpc>
                <a:spcPct val="90000"/>
              </a:lnSpc>
              <a:buClr>
                <a:srgbClr val="FFFF66"/>
              </a:buClr>
            </a:pPr>
            <a:r>
              <a:rPr lang="es-CL" sz="2400">
                <a:latin typeface="Arial Narrow" pitchFamily="34" charset="0"/>
              </a:rPr>
              <a:t>recursos humanos, financiamiento, tecnología, energía, agua, otros</a:t>
            </a:r>
            <a:endParaRPr lang="es-ES" sz="240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V Taller Proyectos de Integración Productiva FOMIN, Washington DC, Octubre 2007</a:t>
            </a:r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31750" y="620713"/>
            <a:ext cx="9077325" cy="5545137"/>
            <a:chOff x="168" y="672"/>
            <a:chExt cx="5565" cy="3312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686" y="2832"/>
              <a:ext cx="4976" cy="5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9460" name="Picture 4" descr="NRC hub_RG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7" y="672"/>
              <a:ext cx="5415" cy="3312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</p:spPr>
        </p:pic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2225" y="784"/>
              <a:ext cx="1581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Dinámica de mercados: 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Governance cadenas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de valor (globales)</a:t>
              </a:r>
            </a:p>
          </p:txBody>
        </p:sp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2308" y="2142"/>
              <a:ext cx="126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400" b="1">
                  <a:solidFill>
                    <a:srgbClr val="4D4D4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itchFamily="18" charset="0"/>
                </a:rPr>
                <a:t>Redes </a:t>
              </a:r>
            </a:p>
            <a:p>
              <a:pPr algn="ctr" eaLnBrk="0" hangingPunct="0"/>
              <a:r>
                <a:rPr lang="es-CL" sz="2400" b="1">
                  <a:solidFill>
                    <a:srgbClr val="4D4D4D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" pitchFamily="18" charset="0"/>
                </a:rPr>
                <a:t>Empresariales</a:t>
              </a:r>
              <a:endParaRPr lang="es-CL" sz="2400">
                <a:solidFill>
                  <a:srgbClr val="4D4D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292" y="1469"/>
              <a:ext cx="1205" cy="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Acceso a factores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Productivos y 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tecnologías</a:t>
              </a:r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168" y="2726"/>
              <a:ext cx="1439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Gestión y desempeño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Productivo de 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Empresas de la red</a:t>
              </a: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4209" y="1465"/>
              <a:ext cx="152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Acceso a mercados: 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Estrategia de Negocios</a:t>
              </a:r>
            </a:p>
            <a:p>
              <a:pPr algn="ctr" eaLnBrk="0" hangingPunct="0"/>
              <a:r>
                <a:rPr lang="es-CL" sz="2000" b="1">
                  <a:solidFill>
                    <a:srgbClr val="B2B2B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 predominante</a:t>
              </a:r>
            </a:p>
          </p:txBody>
        </p:sp>
        <p:sp>
          <p:nvSpPr>
            <p:cNvPr id="19466" name="Text Box 10"/>
            <p:cNvSpPr txBox="1">
              <a:spLocks noChangeArrowheads="1"/>
            </p:cNvSpPr>
            <p:nvPr/>
          </p:nvSpPr>
          <p:spPr bwMode="auto">
            <a:xfrm>
              <a:off x="2398" y="3402"/>
              <a:ext cx="1107" cy="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70000"/>
                </a:lnSpc>
              </a:pPr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Entorno </a:t>
              </a:r>
            </a:p>
            <a:p>
              <a:pPr algn="ctr" eaLnBrk="0" hangingPunct="0">
                <a:lnSpc>
                  <a:spcPct val="70000"/>
                </a:lnSpc>
              </a:pPr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Institucional y</a:t>
              </a:r>
            </a:p>
            <a:p>
              <a:pPr algn="ctr" eaLnBrk="0" hangingPunct="0">
                <a:lnSpc>
                  <a:spcPct val="70000"/>
                </a:lnSpc>
              </a:pPr>
              <a:r>
                <a:rPr lang="es-CL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Narrow" pitchFamily="34" charset="0"/>
                </a:rPr>
                <a:t>territorial</a:t>
              </a:r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4966" y="2739"/>
              <a:ext cx="113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endParaRPr lang="es-CL" sz="20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endParaRPr>
            </a:p>
          </p:txBody>
        </p:sp>
      </p:grp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23850" y="0"/>
            <a:ext cx="8569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rgbClr val="666699"/>
                </a:solidFill>
                <a:latin typeface="Arial Narrow" pitchFamily="34" charset="0"/>
              </a:rPr>
              <a:t>Gobernanza….: factores de influencia (entorno institucional)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732588" y="4076700"/>
            <a:ext cx="2411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CL" sz="20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Patentes, licencias, propiedad industrial</a:t>
            </a:r>
          </a:p>
          <a:p>
            <a:pPr algn="ctr"/>
            <a:r>
              <a:rPr lang="es-CL" sz="20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e intelectual</a:t>
            </a:r>
            <a:endParaRPr lang="es-ES" sz="2000">
              <a:solidFill>
                <a:srgbClr val="B2B2B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uarela">
  <a:themeElements>
    <a:clrScheme name="Acuarel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Acuare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cuarel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uarel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uarel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228</TotalTime>
  <Words>779</Words>
  <Application>Microsoft Office PowerPoint</Application>
  <PresentationFormat>On-screen Show (4:3)</PresentationFormat>
  <Paragraphs>148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Times New Roman</vt:lpstr>
      <vt:lpstr>Wingdings</vt:lpstr>
      <vt:lpstr>Arial Narrow</vt:lpstr>
      <vt:lpstr>Times</vt:lpstr>
      <vt:lpstr>Trebuchet MS</vt:lpstr>
      <vt:lpstr>Acuarela</vt:lpstr>
      <vt:lpstr>V Taller FOMIN COMPETITIVIDAD DE LAS PEQUEÑAS EMPRESAS, CLUSTERS, ENTORNO DE NEGOCIOS Y DESARROLLO LOCAL</vt:lpstr>
      <vt:lpstr>Gobernanza en Redes Empresariales: ¿qué entendemos por ella y por qué es importante?</vt:lpstr>
      <vt:lpstr>Gobernanza en Redes Empresariales: elementos “internos” determinantes</vt:lpstr>
      <vt:lpstr>Slide 4</vt:lpstr>
      <vt:lpstr>Slide 5</vt:lpstr>
      <vt:lpstr>Aspectos de Mercado:</vt:lpstr>
      <vt:lpstr>Slide 7</vt:lpstr>
      <vt:lpstr>Acceso a factores productivos y sofisticación empresarial</vt:lpstr>
      <vt:lpstr>Slide 9</vt:lpstr>
      <vt:lpstr>Entorno Institucional</vt:lpstr>
    </vt:vector>
  </TitlesOfParts>
  <Company> Fundación Chile (TECDESUS)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Claudio Maggi</dc:creator>
  <cp:lastModifiedBy>anarod</cp:lastModifiedBy>
  <cp:revision>14</cp:revision>
  <dcterms:created xsi:type="dcterms:W3CDTF">2007-10-11T12:33:25Z</dcterms:created>
  <dcterms:modified xsi:type="dcterms:W3CDTF">2010-07-13T13:44:56Z</dcterms:modified>
</cp:coreProperties>
</file>