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ls" ContentType="application/vnd.ms-exce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ms-office.legacyDiagramTex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327" r:id="rId2"/>
    <p:sldId id="357" r:id="rId3"/>
    <p:sldId id="311" r:id="rId4"/>
    <p:sldId id="359" r:id="rId5"/>
    <p:sldId id="344" r:id="rId6"/>
    <p:sldId id="312" r:id="rId7"/>
    <p:sldId id="360" r:id="rId8"/>
    <p:sldId id="377" r:id="rId9"/>
    <p:sldId id="350" r:id="rId10"/>
    <p:sldId id="345" r:id="rId11"/>
    <p:sldId id="361" r:id="rId12"/>
    <p:sldId id="265" r:id="rId13"/>
    <p:sldId id="261" r:id="rId14"/>
    <p:sldId id="352" r:id="rId15"/>
    <p:sldId id="363" r:id="rId16"/>
    <p:sldId id="364" r:id="rId17"/>
    <p:sldId id="365" r:id="rId18"/>
    <p:sldId id="366" r:id="rId19"/>
    <p:sldId id="367" r:id="rId20"/>
    <p:sldId id="368" r:id="rId21"/>
    <p:sldId id="369" r:id="rId22"/>
    <p:sldId id="370" r:id="rId23"/>
    <p:sldId id="371" r:id="rId24"/>
    <p:sldId id="372" r:id="rId25"/>
    <p:sldId id="373" r:id="rId26"/>
    <p:sldId id="347" r:id="rId27"/>
    <p:sldId id="374" r:id="rId28"/>
    <p:sldId id="376" r:id="rId29"/>
    <p:sldId id="355" r:id="rId30"/>
    <p:sldId id="362" r:id="rId31"/>
    <p:sldId id="358" r:id="rId32"/>
  </p:sldIdLst>
  <p:sldSz cx="9144000" cy="6858000" type="screen4x3"/>
  <p:notesSz cx="6881813" cy="9296400"/>
  <p:embeddedFontLst>
    <p:embeddedFont>
      <p:font typeface="Verdana" pitchFamily="34" charset="0"/>
      <p:regular r:id="rId35"/>
      <p:bold r:id="rId36"/>
      <p:italic r:id="rId37"/>
      <p:boldItalic r:id="rId38"/>
    </p:embeddedFont>
  </p:embeddedFontLst>
  <p:defaultTextStyle>
    <a:defPPr>
      <a:defRPr lang="es-ES"/>
    </a:defPPr>
    <a:lvl1pPr algn="l" rtl="0" fontAlgn="base">
      <a:lnSpc>
        <a:spcPct val="93000"/>
      </a:lnSpc>
      <a:spcBef>
        <a:spcPts val="588"/>
      </a:spcBef>
      <a:spcAft>
        <a:spcPct val="0"/>
      </a:spcAft>
      <a:buClr>
        <a:srgbClr val="FF3300"/>
      </a:buClr>
      <a:buSzPct val="80000"/>
      <a:buFont typeface="Wingdings" pitchFamily="2" charset="2"/>
      <a:buChar char="u"/>
      <a:defRPr kern="1200">
        <a:solidFill>
          <a:srgbClr val="000099"/>
        </a:solidFill>
        <a:latin typeface="Arial" pitchFamily="34" charset="0"/>
        <a:ea typeface="+mn-ea"/>
        <a:cs typeface="Arial" pitchFamily="34" charset="0"/>
      </a:defRPr>
    </a:lvl1pPr>
    <a:lvl2pPr marL="457200" algn="l" rtl="0" fontAlgn="base">
      <a:lnSpc>
        <a:spcPct val="93000"/>
      </a:lnSpc>
      <a:spcBef>
        <a:spcPts val="588"/>
      </a:spcBef>
      <a:spcAft>
        <a:spcPct val="0"/>
      </a:spcAft>
      <a:buClr>
        <a:srgbClr val="FF3300"/>
      </a:buClr>
      <a:buSzPct val="80000"/>
      <a:buFont typeface="Wingdings" pitchFamily="2" charset="2"/>
      <a:buChar char="u"/>
      <a:defRPr kern="1200">
        <a:solidFill>
          <a:srgbClr val="000099"/>
        </a:solidFill>
        <a:latin typeface="Arial" pitchFamily="34" charset="0"/>
        <a:ea typeface="+mn-ea"/>
        <a:cs typeface="Arial" pitchFamily="34" charset="0"/>
      </a:defRPr>
    </a:lvl2pPr>
    <a:lvl3pPr marL="914400" algn="l" rtl="0" fontAlgn="base">
      <a:lnSpc>
        <a:spcPct val="93000"/>
      </a:lnSpc>
      <a:spcBef>
        <a:spcPts val="588"/>
      </a:spcBef>
      <a:spcAft>
        <a:spcPct val="0"/>
      </a:spcAft>
      <a:buClr>
        <a:srgbClr val="FF3300"/>
      </a:buClr>
      <a:buSzPct val="80000"/>
      <a:buFont typeface="Wingdings" pitchFamily="2" charset="2"/>
      <a:buChar char="u"/>
      <a:defRPr kern="1200">
        <a:solidFill>
          <a:srgbClr val="000099"/>
        </a:solidFill>
        <a:latin typeface="Arial" pitchFamily="34" charset="0"/>
        <a:ea typeface="+mn-ea"/>
        <a:cs typeface="Arial" pitchFamily="34" charset="0"/>
      </a:defRPr>
    </a:lvl3pPr>
    <a:lvl4pPr marL="1371600" algn="l" rtl="0" fontAlgn="base">
      <a:lnSpc>
        <a:spcPct val="93000"/>
      </a:lnSpc>
      <a:spcBef>
        <a:spcPts val="588"/>
      </a:spcBef>
      <a:spcAft>
        <a:spcPct val="0"/>
      </a:spcAft>
      <a:buClr>
        <a:srgbClr val="FF3300"/>
      </a:buClr>
      <a:buSzPct val="80000"/>
      <a:buFont typeface="Wingdings" pitchFamily="2" charset="2"/>
      <a:buChar char="u"/>
      <a:defRPr kern="1200">
        <a:solidFill>
          <a:srgbClr val="000099"/>
        </a:solidFill>
        <a:latin typeface="Arial" pitchFamily="34" charset="0"/>
        <a:ea typeface="+mn-ea"/>
        <a:cs typeface="Arial" pitchFamily="34" charset="0"/>
      </a:defRPr>
    </a:lvl4pPr>
    <a:lvl5pPr marL="1828800" algn="l" rtl="0" fontAlgn="base">
      <a:lnSpc>
        <a:spcPct val="93000"/>
      </a:lnSpc>
      <a:spcBef>
        <a:spcPts val="588"/>
      </a:spcBef>
      <a:spcAft>
        <a:spcPct val="0"/>
      </a:spcAft>
      <a:buClr>
        <a:srgbClr val="FF3300"/>
      </a:buClr>
      <a:buSzPct val="80000"/>
      <a:buFont typeface="Wingdings" pitchFamily="2" charset="2"/>
      <a:buChar char="u"/>
      <a:defRPr kern="1200">
        <a:solidFill>
          <a:srgbClr val="000099"/>
        </a:solidFill>
        <a:latin typeface="Arial" pitchFamily="34" charset="0"/>
        <a:ea typeface="+mn-ea"/>
        <a:cs typeface="Arial" pitchFamily="34" charset="0"/>
      </a:defRPr>
    </a:lvl5pPr>
    <a:lvl6pPr marL="2286000" algn="l" defTabSz="914400" rtl="0" eaLnBrk="1" latinLnBrk="0" hangingPunct="1">
      <a:defRPr kern="1200">
        <a:solidFill>
          <a:srgbClr val="000099"/>
        </a:solidFill>
        <a:latin typeface="Arial" pitchFamily="34" charset="0"/>
        <a:ea typeface="+mn-ea"/>
        <a:cs typeface="Arial" pitchFamily="34" charset="0"/>
      </a:defRPr>
    </a:lvl6pPr>
    <a:lvl7pPr marL="2743200" algn="l" defTabSz="914400" rtl="0" eaLnBrk="1" latinLnBrk="0" hangingPunct="1">
      <a:defRPr kern="1200">
        <a:solidFill>
          <a:srgbClr val="000099"/>
        </a:solidFill>
        <a:latin typeface="Arial" pitchFamily="34" charset="0"/>
        <a:ea typeface="+mn-ea"/>
        <a:cs typeface="Arial" pitchFamily="34" charset="0"/>
      </a:defRPr>
    </a:lvl7pPr>
    <a:lvl8pPr marL="3200400" algn="l" defTabSz="914400" rtl="0" eaLnBrk="1" latinLnBrk="0" hangingPunct="1">
      <a:defRPr kern="1200">
        <a:solidFill>
          <a:srgbClr val="000099"/>
        </a:solidFill>
        <a:latin typeface="Arial" pitchFamily="34" charset="0"/>
        <a:ea typeface="+mn-ea"/>
        <a:cs typeface="Arial" pitchFamily="34" charset="0"/>
      </a:defRPr>
    </a:lvl8pPr>
    <a:lvl9pPr marL="3657600" algn="l" defTabSz="914400" rtl="0" eaLnBrk="1" latinLnBrk="0" hangingPunct="1">
      <a:defRPr kern="1200">
        <a:solidFill>
          <a:srgbClr val="000099"/>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C0B8"/>
    <a:srgbClr val="FF9900"/>
    <a:srgbClr val="FF3300"/>
    <a:srgbClr val="000099"/>
    <a:srgbClr val="0000CC"/>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239" autoAdjust="0"/>
    <p:restoredTop sz="94576" autoAdjust="0"/>
  </p:normalViewPr>
  <p:slideViewPr>
    <p:cSldViewPr>
      <p:cViewPr varScale="1">
        <p:scale>
          <a:sx n="61" d="100"/>
          <a:sy n="61" d="100"/>
        </p:scale>
        <p:origin x="-96"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68"/>
    </p:cViewPr>
  </p:sorterViewPr>
  <p:notesViewPr>
    <p:cSldViewPr>
      <p:cViewPr varScale="1">
        <p:scale>
          <a:sx n="59" d="100"/>
          <a:sy n="59" d="100"/>
        </p:scale>
        <p:origin x="-1740" y="-84"/>
      </p:cViewPr>
      <p:guideLst>
        <p:guide orient="horz" pos="2928"/>
        <p:guide pos="216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lnSpc>
                <a:spcPct val="100000"/>
              </a:lnSpc>
              <a:spcBef>
                <a:spcPct val="0"/>
              </a:spcBef>
              <a:buClrTx/>
              <a:buSzTx/>
              <a:buFontTx/>
              <a:buNone/>
              <a:defRPr sz="1200">
                <a:solidFill>
                  <a:schemeClr val="tx1"/>
                </a:solidFill>
                <a:latin typeface="Times New Roman" pitchFamily="18" charset="0"/>
              </a:defRPr>
            </a:lvl1pPr>
          </a:lstStyle>
          <a:p>
            <a:endParaRPr lang="es-ES"/>
          </a:p>
        </p:txBody>
      </p:sp>
      <p:sp>
        <p:nvSpPr>
          <p:cNvPr id="19459" name="Rectangle 3"/>
          <p:cNvSpPr>
            <a:spLocks noGrp="1" noChangeArrowheads="1"/>
          </p:cNvSpPr>
          <p:nvPr>
            <p:ph type="dt" sz="quarter" idx="1"/>
          </p:nvPr>
        </p:nvSpPr>
        <p:spPr bwMode="auto">
          <a:xfrm>
            <a:off x="3900488" y="0"/>
            <a:ext cx="298132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lnSpc>
                <a:spcPct val="100000"/>
              </a:lnSpc>
              <a:spcBef>
                <a:spcPct val="0"/>
              </a:spcBef>
              <a:buClrTx/>
              <a:buSzTx/>
              <a:buFontTx/>
              <a:buNone/>
              <a:defRPr sz="1200">
                <a:solidFill>
                  <a:schemeClr val="tx1"/>
                </a:solidFill>
                <a:latin typeface="Times New Roman" pitchFamily="18" charset="0"/>
              </a:defRPr>
            </a:lvl1pPr>
          </a:lstStyle>
          <a:p>
            <a:endParaRPr lang="es-ES"/>
          </a:p>
        </p:txBody>
      </p:sp>
      <p:sp>
        <p:nvSpPr>
          <p:cNvPr id="19460"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lnSpc>
                <a:spcPct val="100000"/>
              </a:lnSpc>
              <a:spcBef>
                <a:spcPct val="0"/>
              </a:spcBef>
              <a:buClrTx/>
              <a:buSzTx/>
              <a:buFontTx/>
              <a:buNone/>
              <a:defRPr sz="1200">
                <a:solidFill>
                  <a:schemeClr val="tx1"/>
                </a:solidFill>
                <a:latin typeface="Times New Roman" pitchFamily="18" charset="0"/>
              </a:defRPr>
            </a:lvl1pPr>
          </a:lstStyle>
          <a:p>
            <a:endParaRPr lang="es-ES"/>
          </a:p>
        </p:txBody>
      </p:sp>
      <p:sp>
        <p:nvSpPr>
          <p:cNvPr id="19461" name="Rectangle 5"/>
          <p:cNvSpPr>
            <a:spLocks noGrp="1" noChangeArrowheads="1"/>
          </p:cNvSpPr>
          <p:nvPr>
            <p:ph type="sldNum" sz="quarter" idx="3"/>
          </p:nvPr>
        </p:nvSpPr>
        <p:spPr bwMode="auto">
          <a:xfrm>
            <a:off x="3900488" y="8831263"/>
            <a:ext cx="2981325"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lnSpc>
                <a:spcPct val="100000"/>
              </a:lnSpc>
              <a:spcBef>
                <a:spcPct val="0"/>
              </a:spcBef>
              <a:buClrTx/>
              <a:buSzTx/>
              <a:buFontTx/>
              <a:buNone/>
              <a:defRPr sz="1200">
                <a:solidFill>
                  <a:schemeClr val="tx1"/>
                </a:solidFill>
                <a:latin typeface="Times New Roman" pitchFamily="18" charset="0"/>
              </a:defRPr>
            </a:lvl1pPr>
          </a:lstStyle>
          <a:p>
            <a:fld id="{9A4B6C04-F588-414F-B595-F5096380E0A5}" type="slidenum">
              <a:rPr lang="es-ES"/>
              <a:pPr/>
              <a:t>‹#›</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solidFill>
                  <a:schemeClr val="tx1"/>
                </a:solidFill>
                <a:latin typeface="Times New Roman" pitchFamily="18" charset="0"/>
              </a:defRPr>
            </a:lvl1pPr>
          </a:lstStyle>
          <a:p>
            <a:endParaRPr lang="es-ES"/>
          </a:p>
        </p:txBody>
      </p:sp>
      <p:sp>
        <p:nvSpPr>
          <p:cNvPr id="89091"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solidFill>
                  <a:schemeClr val="tx1"/>
                </a:solidFill>
                <a:latin typeface="Times New Roman" pitchFamily="18" charset="0"/>
              </a:defRPr>
            </a:lvl1pPr>
          </a:lstStyle>
          <a:p>
            <a:endParaRPr lang="es-ES"/>
          </a:p>
        </p:txBody>
      </p:sp>
      <p:sp>
        <p:nvSpPr>
          <p:cNvPr id="89092" name="Rectangle 4"/>
          <p:cNvSpPr>
            <a:spLocks noRo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89094"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solidFill>
                  <a:schemeClr val="tx1"/>
                </a:solidFill>
                <a:latin typeface="Times New Roman" pitchFamily="18" charset="0"/>
              </a:defRPr>
            </a:lvl1pPr>
          </a:lstStyle>
          <a:p>
            <a:endParaRPr lang="es-ES"/>
          </a:p>
        </p:txBody>
      </p:sp>
      <p:sp>
        <p:nvSpPr>
          <p:cNvPr id="89095"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solidFill>
                  <a:schemeClr val="tx1"/>
                </a:solidFill>
                <a:latin typeface="Times New Roman" pitchFamily="18" charset="0"/>
              </a:defRPr>
            </a:lvl1pPr>
          </a:lstStyle>
          <a:p>
            <a:fld id="{60F132F8-9CCA-4D4E-A3A6-EEAB43B82441}" type="slidenum">
              <a:rPr lang="es-ES"/>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57AD62-22A0-4809-A970-35CA7398A310}" type="slidenum">
              <a:rPr lang="es-ES"/>
              <a:pPr/>
              <a:t>1</a:t>
            </a:fld>
            <a:endParaRPr lang="es-ES"/>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2C2BC1-368B-4BDF-AC1C-EBE472E1FE5D}" type="slidenum">
              <a:rPr lang="es-ES"/>
              <a:pPr/>
              <a:t>10</a:t>
            </a:fld>
            <a:endParaRPr lang="es-ES"/>
          </a:p>
        </p:txBody>
      </p:sp>
      <p:sp>
        <p:nvSpPr>
          <p:cNvPr id="197634" name="Rectangle 2"/>
          <p:cNvSpPr>
            <a:spLocks noRot="1" noChangeArrowheads="1" noTextEdit="1"/>
          </p:cNvSpPr>
          <p:nvPr>
            <p:ph type="sldImg"/>
          </p:nvPr>
        </p:nvSpPr>
        <p:spPr>
          <a:ln/>
        </p:spPr>
      </p:sp>
      <p:sp>
        <p:nvSpPr>
          <p:cNvPr id="19763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8E5D6-3B6D-425C-8928-C093987F89BD}" type="slidenum">
              <a:rPr lang="es-ES"/>
              <a:pPr/>
              <a:t>11</a:t>
            </a:fld>
            <a:endParaRPr lang="es-ES"/>
          </a:p>
        </p:txBody>
      </p:sp>
      <p:sp>
        <p:nvSpPr>
          <p:cNvPr id="217090" name="Rectangle 2"/>
          <p:cNvSpPr>
            <a:spLocks noRo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6FAD44-9163-4165-BDAE-0822792762E0}" type="slidenum">
              <a:rPr lang="es-ES"/>
              <a:pPr/>
              <a:t>12</a:t>
            </a:fld>
            <a:endParaRPr lang="es-ES"/>
          </a:p>
        </p:txBody>
      </p:sp>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s-C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7CCAC-A501-4AFD-8470-7B4A66151064}" type="slidenum">
              <a:rPr lang="es-ES"/>
              <a:pPr/>
              <a:t>13</a:t>
            </a:fld>
            <a:endParaRPr lang="es-ES"/>
          </a:p>
        </p:txBody>
      </p:sp>
      <p:sp>
        <p:nvSpPr>
          <p:cNvPr id="141314" name="Rectangle 2"/>
          <p:cNvSpPr>
            <a:spLocks noRot="1" noChangeArrowheads="1" noTextEdit="1"/>
          </p:cNvSpPr>
          <p:nvPr>
            <p:ph type="sldImg"/>
          </p:nvPr>
        </p:nvSpPr>
        <p:spPr>
          <a:ln/>
        </p:spPr>
      </p:sp>
      <p:sp>
        <p:nvSpPr>
          <p:cNvPr id="14131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AAD8E-A9A3-4F27-B769-E0B6405CB056}" type="slidenum">
              <a:rPr lang="es-ES"/>
              <a:pPr/>
              <a:t>14</a:t>
            </a:fld>
            <a:endParaRPr lang="es-ES"/>
          </a:p>
        </p:txBody>
      </p:sp>
      <p:sp>
        <p:nvSpPr>
          <p:cNvPr id="218114" name="Rectangle 2"/>
          <p:cNvSpPr>
            <a:spLocks noRo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8275A-849C-4E3E-BC4F-840E6E4F6A89}" type="slidenum">
              <a:rPr lang="es-ES"/>
              <a:pPr/>
              <a:t>15</a:t>
            </a:fld>
            <a:endParaRPr lang="es-ES"/>
          </a:p>
        </p:txBody>
      </p:sp>
      <p:sp>
        <p:nvSpPr>
          <p:cNvPr id="219138" name="Rectangle 2"/>
          <p:cNvSpPr>
            <a:spLocks noRo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DC4E6-51D3-4F29-BA00-31212662FBDD}" type="slidenum">
              <a:rPr lang="es-ES"/>
              <a:pPr/>
              <a:t>16</a:t>
            </a:fld>
            <a:endParaRPr lang="es-ES"/>
          </a:p>
        </p:txBody>
      </p:sp>
      <p:sp>
        <p:nvSpPr>
          <p:cNvPr id="220162" name="Rectangle 2"/>
          <p:cNvSpPr>
            <a:spLocks noRo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55EC25-4BC1-4B9B-9A3B-ED3F58BF7904}" type="slidenum">
              <a:rPr lang="es-ES"/>
              <a:pPr/>
              <a:t>17</a:t>
            </a:fld>
            <a:endParaRPr lang="es-ES"/>
          </a:p>
        </p:txBody>
      </p:sp>
      <p:sp>
        <p:nvSpPr>
          <p:cNvPr id="221186" name="Rectangle 2"/>
          <p:cNvSpPr>
            <a:spLocks noRo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27E3F-9AE3-4A72-A838-31DDA435AB46}" type="slidenum">
              <a:rPr lang="es-ES"/>
              <a:pPr/>
              <a:t>18</a:t>
            </a:fld>
            <a:endParaRPr lang="es-ES"/>
          </a:p>
        </p:txBody>
      </p:sp>
      <p:sp>
        <p:nvSpPr>
          <p:cNvPr id="222210" name="Rectangle 2"/>
          <p:cNvSpPr>
            <a:spLocks noRo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9C81D-B1DC-44BC-85AF-96594D104DAC}" type="slidenum">
              <a:rPr lang="es-ES"/>
              <a:pPr/>
              <a:t>19</a:t>
            </a:fld>
            <a:endParaRPr lang="es-ES"/>
          </a:p>
        </p:txBody>
      </p:sp>
      <p:sp>
        <p:nvSpPr>
          <p:cNvPr id="223234" name="Rectangle 2"/>
          <p:cNvSpPr>
            <a:spLocks noRo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FB0A0-A94F-4752-A677-C019F8D5AEF2}" type="slidenum">
              <a:rPr lang="es-ES"/>
              <a:pPr/>
              <a:t>2</a:t>
            </a:fld>
            <a:endParaRPr lang="es-ES"/>
          </a:p>
        </p:txBody>
      </p:sp>
      <p:sp>
        <p:nvSpPr>
          <p:cNvPr id="194562" name="Rectangle 2"/>
          <p:cNvSpPr>
            <a:spLocks noRo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F1BB37-E17E-48B7-BE7B-6A8FD04B5FB5}" type="slidenum">
              <a:rPr lang="es-ES"/>
              <a:pPr/>
              <a:t>20</a:t>
            </a:fld>
            <a:endParaRPr lang="es-ES"/>
          </a:p>
        </p:txBody>
      </p:sp>
      <p:sp>
        <p:nvSpPr>
          <p:cNvPr id="224258" name="Rectangle 2"/>
          <p:cNvSpPr>
            <a:spLocks noRo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2E3336-B556-4771-AC0C-FF57C9ED44CD}" type="slidenum">
              <a:rPr lang="es-ES"/>
              <a:pPr/>
              <a:t>21</a:t>
            </a:fld>
            <a:endParaRPr lang="es-ES"/>
          </a:p>
        </p:txBody>
      </p:sp>
      <p:sp>
        <p:nvSpPr>
          <p:cNvPr id="225282" name="Rectangle 2"/>
          <p:cNvSpPr>
            <a:spLocks noRo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8054D-0FFF-4980-A93B-7EA1C5C3F64A}" type="slidenum">
              <a:rPr lang="es-ES"/>
              <a:pPr/>
              <a:t>22</a:t>
            </a:fld>
            <a:endParaRPr lang="es-ES"/>
          </a:p>
        </p:txBody>
      </p:sp>
      <p:sp>
        <p:nvSpPr>
          <p:cNvPr id="226306" name="Rectangle 2"/>
          <p:cNvSpPr>
            <a:spLocks noRo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2E1E2-739B-4BE2-9754-86D5AB7E1DF4}" type="slidenum">
              <a:rPr lang="es-ES"/>
              <a:pPr/>
              <a:t>23</a:t>
            </a:fld>
            <a:endParaRPr lang="es-ES"/>
          </a:p>
        </p:txBody>
      </p:sp>
      <p:sp>
        <p:nvSpPr>
          <p:cNvPr id="227330" name="Rectangle 2"/>
          <p:cNvSpPr>
            <a:spLocks noRo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775F1-7C65-4FFB-B12E-DBEAF624FD0F}" type="slidenum">
              <a:rPr lang="es-ES"/>
              <a:pPr/>
              <a:t>24</a:t>
            </a:fld>
            <a:endParaRPr lang="es-ES"/>
          </a:p>
        </p:txBody>
      </p:sp>
      <p:sp>
        <p:nvSpPr>
          <p:cNvPr id="228354" name="Rectangle 2"/>
          <p:cNvSpPr>
            <a:spLocks noRo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64AE7-2B56-4BDD-89B4-2084A976596E}" type="slidenum">
              <a:rPr lang="es-ES"/>
              <a:pPr/>
              <a:t>25</a:t>
            </a:fld>
            <a:endParaRPr lang="es-ES"/>
          </a:p>
        </p:txBody>
      </p:sp>
      <p:sp>
        <p:nvSpPr>
          <p:cNvPr id="229378" name="Rectangle 1026"/>
          <p:cNvSpPr>
            <a:spLocks noRot="1" noChangeArrowheads="1" noTextEdit="1"/>
          </p:cNvSpPr>
          <p:nvPr>
            <p:ph type="sldImg"/>
          </p:nvPr>
        </p:nvSpPr>
        <p:spPr>
          <a:ln/>
        </p:spPr>
      </p:sp>
      <p:sp>
        <p:nvSpPr>
          <p:cNvPr id="22937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70DCE-9CAA-42E3-B664-9558BBA20B6A}" type="slidenum">
              <a:rPr lang="es-ES"/>
              <a:pPr/>
              <a:t>26</a:t>
            </a:fld>
            <a:endParaRPr lang="es-ES"/>
          </a:p>
        </p:txBody>
      </p:sp>
      <p:sp>
        <p:nvSpPr>
          <p:cNvPr id="230402" name="Rectangle 2"/>
          <p:cNvSpPr>
            <a:spLocks noRo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3AB21-9718-4477-9E06-5A565A57CF50}" type="slidenum">
              <a:rPr lang="es-ES"/>
              <a:pPr/>
              <a:t>27</a:t>
            </a:fld>
            <a:endParaRPr lang="es-ES"/>
          </a:p>
        </p:txBody>
      </p:sp>
      <p:sp>
        <p:nvSpPr>
          <p:cNvPr id="238594" name="Rectangle 2"/>
          <p:cNvSpPr>
            <a:spLocks noRo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B8603-7C62-406B-9FD3-339EB968DC5E}" type="slidenum">
              <a:rPr lang="es-ES"/>
              <a:pPr/>
              <a:t>28</a:t>
            </a:fld>
            <a:endParaRPr lang="es-ES"/>
          </a:p>
        </p:txBody>
      </p:sp>
      <p:sp>
        <p:nvSpPr>
          <p:cNvPr id="239618" name="Rectangle 2"/>
          <p:cNvSpPr>
            <a:spLocks noRo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6CE8C-CEFA-49EB-AE83-3AA9D4484FCE}" type="slidenum">
              <a:rPr lang="es-ES"/>
              <a:pPr/>
              <a:t>29</a:t>
            </a:fld>
            <a:endParaRPr lang="es-ES"/>
          </a:p>
        </p:txBody>
      </p:sp>
      <p:sp>
        <p:nvSpPr>
          <p:cNvPr id="184322" name="Rectangle 2"/>
          <p:cNvSpPr>
            <a:spLocks noRo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2029F-FE8A-47B1-BFD7-714858442755}" type="slidenum">
              <a:rPr lang="es-ES"/>
              <a:pPr/>
              <a:t>3</a:t>
            </a:fld>
            <a:endParaRPr lang="es-E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s-C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C1654-BEE6-4694-9F8F-BE0B8193A199}" type="slidenum">
              <a:rPr lang="es-ES"/>
              <a:pPr/>
              <a:t>30</a:t>
            </a:fld>
            <a:endParaRPr lang="es-ES"/>
          </a:p>
        </p:txBody>
      </p:sp>
      <p:sp>
        <p:nvSpPr>
          <p:cNvPr id="232450" name="Rectangle 2"/>
          <p:cNvSpPr>
            <a:spLocks noRo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BC8A2D-0C07-4657-AE61-250B6D337F90}" type="slidenum">
              <a:rPr lang="es-ES"/>
              <a:pPr/>
              <a:t>31</a:t>
            </a:fld>
            <a:endParaRPr lang="es-ES"/>
          </a:p>
        </p:txBody>
      </p:sp>
      <p:sp>
        <p:nvSpPr>
          <p:cNvPr id="190466" name="Rectangle 2"/>
          <p:cNvSpPr>
            <a:spLocks noRo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25EF15-924F-47A0-8C63-8DF7A2B06661}" type="slidenum">
              <a:rPr lang="es-ES"/>
              <a:pPr/>
              <a:t>4</a:t>
            </a:fld>
            <a:endParaRPr lang="es-ES"/>
          </a:p>
        </p:txBody>
      </p:sp>
      <p:sp>
        <p:nvSpPr>
          <p:cNvPr id="215042" name="Rectangle 2"/>
          <p:cNvSpPr>
            <a:spLocks noRo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2C196-6D41-4CC7-8A3B-46248A17E9EB}" type="slidenum">
              <a:rPr lang="es-ES"/>
              <a:pPr/>
              <a:t>5</a:t>
            </a:fld>
            <a:endParaRPr lang="es-ES"/>
          </a:p>
        </p:txBody>
      </p:sp>
      <p:sp>
        <p:nvSpPr>
          <p:cNvPr id="216066" name="Rectangle 2"/>
          <p:cNvSpPr>
            <a:spLocks noRo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A683F-2C5D-4973-87E8-C6B9F1A68F8A}" type="slidenum">
              <a:rPr lang="es-ES"/>
              <a:pPr/>
              <a:t>6</a:t>
            </a:fld>
            <a:endParaRPr lang="es-ES"/>
          </a:p>
        </p:txBody>
      </p:sp>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s-C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4DEB3E-6D17-4103-9CC6-06A5A14FAF63}" type="slidenum">
              <a:rPr lang="es-ES"/>
              <a:pPr/>
              <a:t>7</a:t>
            </a:fld>
            <a:endParaRPr lang="es-ES"/>
          </a:p>
        </p:txBody>
      </p:sp>
      <p:sp>
        <p:nvSpPr>
          <p:cNvPr id="195586" name="Rectangle 2"/>
          <p:cNvSpPr>
            <a:spLocks noRot="1" noChangeArrowheads="1" noTextEdit="1"/>
          </p:cNvSpPr>
          <p:nvPr>
            <p:ph type="sldImg"/>
          </p:nvPr>
        </p:nvSpPr>
        <p:spPr>
          <a:ln/>
        </p:spPr>
      </p:sp>
      <p:sp>
        <p:nvSpPr>
          <p:cNvPr id="195588" name="Rectangle 4"/>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2757E-093B-46F2-A53C-EF6220CEF1A4}" type="slidenum">
              <a:rPr lang="es-ES"/>
              <a:pPr/>
              <a:t>8</a:t>
            </a:fld>
            <a:endParaRPr lang="es-ES"/>
          </a:p>
        </p:txBody>
      </p:sp>
      <p:sp>
        <p:nvSpPr>
          <p:cNvPr id="241666" name="Rectangle 2"/>
          <p:cNvSpPr>
            <a:spLocks noRo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144E3E-E68B-4819-899A-D3EB3FAA0698}" type="slidenum">
              <a:rPr lang="es-ES"/>
              <a:pPr/>
              <a:t>9</a:t>
            </a:fld>
            <a:endParaRPr lang="es-ES"/>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4BAD01D-A5D4-455E-989F-1DE4A702576A}"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0709842-2273-4103-9F1B-9EBCE000B114}"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E8E0473-7BB9-4045-8361-B2FF5754F669}" type="slidenum">
              <a:rPr lang="es-ES"/>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s-E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s-E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2A5BA6D0-1082-428F-89D5-2E96BE6CC380}" type="slidenum">
              <a:rPr lang="es-ES"/>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s-E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7C03B44-554C-405E-AB3B-7AD7F796BD33}"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F0E4769-6AD9-4174-B54C-C7DFD1DE88E8}"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AC0E0E5E-B778-450F-AFFC-A1BB62292EC6}"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C0F77859-374D-4F75-9F81-D2E9CD8D80C7}"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357CF08F-8338-4144-A932-F381CA06FF1A}"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AF46A7BC-8C78-4210-A5E9-320D107743B3}"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4EFE960F-2CF7-4275-9B1B-6B3F23EA63C2}"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686FE8A8-4B77-4265-A5AF-78C76CA89147}"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D0CFC56-B1AA-4041-8E31-7D480D9E68E5}"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400">
                <a:solidFill>
                  <a:schemeClr val="tx1"/>
                </a:solidFill>
                <a:latin typeface="+mn-lt"/>
              </a:defRPr>
            </a:lvl1pPr>
          </a:lstStyle>
          <a:p>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400">
                <a:solidFill>
                  <a:schemeClr val="tx1"/>
                </a:solidFill>
                <a:latin typeface="+mn-lt"/>
              </a:defRPr>
            </a:lvl1pPr>
          </a:lstStyle>
          <a:p>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a:solidFill>
                  <a:schemeClr val="tx1"/>
                </a:solidFill>
                <a:latin typeface="+mn-lt"/>
              </a:defRPr>
            </a:lvl1pPr>
          </a:lstStyle>
          <a:p>
            <a:fld id="{3E5914FD-036B-472D-92C1-A775EFF6AEF4}"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chilemprende.c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6.jpeg"/><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Microsoft_Office_Excel_Chart1.xls"/></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60363" y="4005263"/>
            <a:ext cx="8424862" cy="1092200"/>
          </a:xfrm>
          <a:prstGeom prst="rect">
            <a:avLst/>
          </a:prstGeom>
          <a:noFill/>
          <a:ln w="9525">
            <a:noFill/>
            <a:miter lim="800000"/>
            <a:headEnd/>
            <a:tailEnd/>
          </a:ln>
          <a:effectLst/>
        </p:spPr>
        <p:txBody>
          <a:bodyPr lIns="90000" tIns="46800" rIns="90000" bIns="46800">
            <a:spAutoFit/>
          </a:bodyPr>
          <a:lstStyle/>
          <a:p>
            <a:pPr marL="741363" indent="-284163" algn="ctr" defTabSz="449263">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b="1">
                <a:latin typeface="Verdana" pitchFamily="34" charset="0"/>
              </a:rPr>
              <a:t>Mario Ossandón Cañas</a:t>
            </a:r>
          </a:p>
          <a:p>
            <a:pPr marL="741363" indent="-284163" algn="ctr" defTabSz="449263">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b="1">
                <a:latin typeface="Verdana" pitchFamily="34" charset="0"/>
              </a:rPr>
              <a:t>Gerente General de SERCOTEC</a:t>
            </a:r>
          </a:p>
          <a:p>
            <a:pPr marL="741363" indent="-284163" algn="ctr" defTabSz="449263">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b="1">
                <a:latin typeface="Verdana" pitchFamily="34" charset="0"/>
              </a:rPr>
              <a:t>	  Presidente Directorio Nacional de Chile Emprende</a:t>
            </a:r>
            <a:r>
              <a:rPr lang="es-ES">
                <a:latin typeface="Verdana" pitchFamily="34" charset="0"/>
              </a:rPr>
              <a:t>	</a:t>
            </a:r>
            <a:r>
              <a:rPr lang="es-ES" sz="2400"/>
              <a:t>	</a:t>
            </a:r>
          </a:p>
        </p:txBody>
      </p:sp>
      <p:sp>
        <p:nvSpPr>
          <p:cNvPr id="100358" name="Text Box 6"/>
          <p:cNvSpPr txBox="1">
            <a:spLocks noChangeArrowheads="1"/>
          </p:cNvSpPr>
          <p:nvPr/>
        </p:nvSpPr>
        <p:spPr bwMode="auto">
          <a:xfrm>
            <a:off x="803275" y="2205038"/>
            <a:ext cx="7537450" cy="1311275"/>
          </a:xfrm>
          <a:prstGeom prst="rect">
            <a:avLst/>
          </a:prstGeom>
          <a:noFill/>
          <a:ln w="9525">
            <a:noFill/>
            <a:miter lim="800000"/>
            <a:headEnd/>
            <a:tailEnd/>
          </a:ln>
          <a:effectLst/>
        </p:spPr>
        <p:txBody>
          <a:bodyPr lIns="90000" tIns="46800" rIns="90000" bIns="46800">
            <a:spAutoFit/>
          </a:bodyPr>
          <a:lstStyle/>
          <a:p>
            <a:pPr marL="741363" indent="-284163" algn="ctr" defTabSz="449263">
              <a:lnSpc>
                <a:spcPct val="100000"/>
              </a:lnSpc>
              <a:spcBef>
                <a:spcPct val="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4000">
                <a:latin typeface="Verdana" pitchFamily="34" charset="0"/>
              </a:rPr>
              <a:t>Gobernanza del </a:t>
            </a:r>
          </a:p>
          <a:p>
            <a:pPr marL="741363" indent="-284163" algn="ctr" defTabSz="449263">
              <a:lnSpc>
                <a:spcPct val="100000"/>
              </a:lnSpc>
              <a:spcBef>
                <a:spcPct val="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4000">
                <a:latin typeface="Verdana" pitchFamily="34" charset="0"/>
              </a:rPr>
              <a:t>Programa Chile Emprende</a:t>
            </a:r>
          </a:p>
        </p:txBody>
      </p:sp>
      <p:sp>
        <p:nvSpPr>
          <p:cNvPr id="100361" name="Text Box 9"/>
          <p:cNvSpPr txBox="1">
            <a:spLocks noChangeArrowheads="1"/>
          </p:cNvSpPr>
          <p:nvPr/>
        </p:nvSpPr>
        <p:spPr bwMode="auto">
          <a:xfrm>
            <a:off x="755650" y="5661025"/>
            <a:ext cx="7632700" cy="376238"/>
          </a:xfrm>
          <a:prstGeom prst="rect">
            <a:avLst/>
          </a:prstGeom>
          <a:noFill/>
          <a:ln w="9525">
            <a:noFill/>
            <a:miter lim="800000"/>
            <a:headEnd/>
            <a:tailEnd/>
          </a:ln>
          <a:effectLst/>
        </p:spPr>
        <p:txBody>
          <a:bodyPr lIns="90000" tIns="46800" rIns="90000" bIns="46800">
            <a:spAutoFit/>
          </a:bodyPr>
          <a:lstStyle/>
          <a:p>
            <a:pPr marL="741363" indent="-284163" algn="ctr" defTabSz="449263">
              <a:spcBef>
                <a:spcPct val="500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000">
                <a:latin typeface="Times New Roman" pitchFamily="18" charset="0"/>
              </a:rPr>
              <a:t>Washington DC, 29 y 30 de Octubre  2007</a:t>
            </a:r>
          </a:p>
        </p:txBody>
      </p:sp>
      <p:pic>
        <p:nvPicPr>
          <p:cNvPr id="100372" name="Picture 20"/>
          <p:cNvPicPr>
            <a:picLocks noChangeAspect="1" noChangeArrowheads="1"/>
          </p:cNvPicPr>
          <p:nvPr/>
        </p:nvPicPr>
        <p:blipFill>
          <a:blip r:embed="rId3" cstate="print"/>
          <a:srcRect/>
          <a:stretch>
            <a:fillRect/>
          </a:stretch>
        </p:blipFill>
        <p:spPr bwMode="auto">
          <a:xfrm>
            <a:off x="3694113" y="260350"/>
            <a:ext cx="1757362"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026"/>
          <p:cNvSpPr>
            <a:spLocks noGrp="1" noChangeArrowheads="1"/>
          </p:cNvSpPr>
          <p:nvPr>
            <p:ph type="title"/>
          </p:nvPr>
        </p:nvSpPr>
        <p:spPr>
          <a:xfrm>
            <a:off x="323850" y="188913"/>
            <a:ext cx="8280400" cy="803275"/>
          </a:xfrm>
        </p:spPr>
        <p:txBody>
          <a:bodyPr/>
          <a:lstStyle/>
          <a:p>
            <a:r>
              <a:rPr lang="es-ES" sz="4000">
                <a:latin typeface="Verdana" pitchFamily="34" charset="0"/>
              </a:rPr>
              <a:t>Flexibilización presupuestaria</a:t>
            </a:r>
            <a:endParaRPr lang="es-ES" sz="4000">
              <a:solidFill>
                <a:srgbClr val="000099"/>
              </a:solidFill>
              <a:latin typeface="Verdana" pitchFamily="34" charset="0"/>
            </a:endParaRPr>
          </a:p>
        </p:txBody>
      </p:sp>
      <p:sp>
        <p:nvSpPr>
          <p:cNvPr id="166915" name="Rectangle 1027"/>
          <p:cNvSpPr>
            <a:spLocks noGrp="1" noChangeArrowheads="1"/>
          </p:cNvSpPr>
          <p:nvPr>
            <p:ph type="body" idx="1"/>
          </p:nvPr>
        </p:nvSpPr>
        <p:spPr>
          <a:xfrm>
            <a:off x="395288" y="1052513"/>
            <a:ext cx="8569325" cy="5472112"/>
          </a:xfrm>
        </p:spPr>
        <p:txBody>
          <a:bodyPr/>
          <a:lstStyle/>
          <a:p>
            <a:pPr algn="just">
              <a:lnSpc>
                <a:spcPct val="80000"/>
              </a:lnSpc>
              <a:spcBef>
                <a:spcPct val="0"/>
              </a:spcBef>
              <a:spcAft>
                <a:spcPct val="80000"/>
              </a:spcAft>
              <a:buClr>
                <a:srgbClr val="FF3300"/>
              </a:buClr>
              <a:buSzPct val="80000"/>
              <a:buFont typeface="Wingdings" pitchFamily="2" charset="2"/>
              <a:buChar char="u"/>
            </a:pPr>
            <a:r>
              <a:rPr lang="es-ES" sz="2000">
                <a:solidFill>
                  <a:srgbClr val="000099"/>
                </a:solidFill>
                <a:latin typeface="Verdana" pitchFamily="34" charset="0"/>
              </a:rPr>
              <a:t>Glosa 2006: Los recursos de Chile Emprende son de transferencia al sector privado para financiar “iniciativas contempladas en los Planes de Desarrollo Económico Territorial, que se pacten con los respectivos Consejos Público Privados de Desarrollo”.</a:t>
            </a:r>
          </a:p>
          <a:p>
            <a:pPr algn="just">
              <a:lnSpc>
                <a:spcPct val="80000"/>
              </a:lnSpc>
              <a:spcBef>
                <a:spcPct val="0"/>
              </a:spcBef>
              <a:spcAft>
                <a:spcPct val="80000"/>
              </a:spcAft>
              <a:buClr>
                <a:srgbClr val="FF3300"/>
              </a:buClr>
              <a:buSzPct val="80000"/>
              <a:buFont typeface="Wingdings" pitchFamily="2" charset="2"/>
              <a:buChar char="u"/>
            </a:pPr>
            <a:r>
              <a:rPr lang="es-ES" sz="2000">
                <a:solidFill>
                  <a:srgbClr val="000099"/>
                </a:solidFill>
                <a:latin typeface="Verdana" pitchFamily="34" charset="0"/>
              </a:rPr>
              <a:t>Opera como fondo común bajo la administración de SERCOTEC, y se ejecuta a través de los servicios públicos socios, en correspondencia entre sus misiones institucionales y la naturaleza de las iniciativas a financiar.</a:t>
            </a:r>
            <a:endParaRPr lang="es-CL" sz="2000">
              <a:solidFill>
                <a:srgbClr val="000099"/>
              </a:solidFill>
              <a:latin typeface="Verdana" pitchFamily="34" charset="0"/>
            </a:endParaRPr>
          </a:p>
          <a:p>
            <a:pPr algn="just">
              <a:lnSpc>
                <a:spcPct val="80000"/>
              </a:lnSpc>
              <a:spcBef>
                <a:spcPct val="0"/>
              </a:spcBef>
              <a:spcAft>
                <a:spcPct val="80000"/>
              </a:spcAft>
              <a:buClr>
                <a:srgbClr val="FF3300"/>
              </a:buClr>
              <a:buSzPct val="80000"/>
              <a:buFont typeface="Wingdings" pitchFamily="2" charset="2"/>
              <a:buChar char="u"/>
            </a:pPr>
            <a:r>
              <a:rPr lang="es-CL" sz="2000">
                <a:solidFill>
                  <a:srgbClr val="000099"/>
                </a:solidFill>
                <a:latin typeface="Verdana" pitchFamily="34" charset="0"/>
              </a:rPr>
              <a:t>Establece así </a:t>
            </a:r>
            <a:r>
              <a:rPr lang="es-ES" sz="2000">
                <a:latin typeface="Verdana" pitchFamily="34" charset="0"/>
              </a:rPr>
              <a:t>dos condiciones básicas de flexibilidad: </a:t>
            </a:r>
          </a:p>
          <a:p>
            <a:pPr lvl="1" algn="just">
              <a:lnSpc>
                <a:spcPct val="80000"/>
              </a:lnSpc>
              <a:spcAft>
                <a:spcPct val="60000"/>
              </a:spcAft>
              <a:buClr>
                <a:srgbClr val="FF3300"/>
              </a:buClr>
              <a:buSzPct val="60000"/>
              <a:buFont typeface="Wingdings" pitchFamily="2" charset="2"/>
              <a:buChar char="u"/>
            </a:pPr>
            <a:r>
              <a:rPr lang="es-ES" sz="2000">
                <a:latin typeface="Verdana" pitchFamily="34" charset="0"/>
              </a:rPr>
              <a:t>Separa los recursos de la arquitectura instrumental habitual de cada Servicio Público: son las acciones acordadas por los Consejos Público Privados las que definen el instrumento, y no lo contrario.</a:t>
            </a:r>
            <a:r>
              <a:rPr lang="es-ES" sz="2000" i="1">
                <a:latin typeface="Verdana" pitchFamily="34" charset="0"/>
              </a:rPr>
              <a:t> </a:t>
            </a:r>
            <a:endParaRPr lang="es-ES" sz="2000">
              <a:latin typeface="Verdana" pitchFamily="34" charset="0"/>
            </a:endParaRPr>
          </a:p>
          <a:p>
            <a:pPr lvl="1" algn="just">
              <a:lnSpc>
                <a:spcPct val="80000"/>
              </a:lnSpc>
              <a:spcAft>
                <a:spcPct val="80000"/>
              </a:spcAft>
              <a:buClr>
                <a:srgbClr val="FF3300"/>
              </a:buClr>
              <a:buSzPct val="60000"/>
              <a:buFont typeface="Wingdings" pitchFamily="2" charset="2"/>
              <a:buChar char="u"/>
            </a:pPr>
            <a:r>
              <a:rPr lang="es-ES" sz="2000">
                <a:latin typeface="Verdana" pitchFamily="34" charset="0"/>
              </a:rPr>
              <a:t>Genera un fondo complementario de asignación flexible cuya distribución </a:t>
            </a:r>
            <a:r>
              <a:rPr lang="es-ES" sz="2000">
                <a:solidFill>
                  <a:srgbClr val="000099"/>
                </a:solidFill>
                <a:latin typeface="Verdana" pitchFamily="34" charset="0"/>
              </a:rPr>
              <a:t>se define a partir de los resultados de la evaluación de la ejecución presupuestaria de los territorios, al término del primer semestre.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85800" y="188913"/>
            <a:ext cx="7772400" cy="1143000"/>
          </a:xfrm>
        </p:spPr>
        <p:txBody>
          <a:bodyPr/>
          <a:lstStyle/>
          <a:p>
            <a:r>
              <a:rPr lang="es-CL" sz="3600">
                <a:latin typeface="Verdana" pitchFamily="34" charset="0"/>
              </a:rPr>
              <a:t>Estructura del presupuesto 2007</a:t>
            </a:r>
            <a:endParaRPr lang="es-ES" sz="3600">
              <a:latin typeface="Verdana" pitchFamily="34" charset="0"/>
            </a:endParaRPr>
          </a:p>
        </p:txBody>
      </p:sp>
      <p:graphicFrame>
        <p:nvGraphicFramePr>
          <p:cNvPr id="200720" name="Organization Chart 16"/>
          <p:cNvGraphicFramePr>
            <a:graphicFrameLocks/>
          </p:cNvGraphicFramePr>
          <p:nvPr>
            <p:ph type="dgm" idx="1"/>
          </p:nvPr>
        </p:nvGraphicFramePr>
        <p:xfrm>
          <a:off x="684213" y="1557338"/>
          <a:ext cx="7713662" cy="4129087"/>
        </p:xfrm>
        <a:graphic>
          <a:graphicData uri="http://schemas.openxmlformats.org/drawingml/2006/compatibility">
            <com:legacyDrawing xmlns:com="http://schemas.openxmlformats.org/drawingml/2006/compatibility" spid="_x0000_s200720"/>
          </a:graphicData>
        </a:graphic>
      </p:graphicFrame>
      <p:graphicFrame>
        <p:nvGraphicFramePr>
          <p:cNvPr id="200759" name="Organization Chart 55"/>
          <p:cNvGraphicFramePr>
            <a:graphicFrameLocks noChangeAspect="1"/>
          </p:cNvGraphicFramePr>
          <p:nvPr/>
        </p:nvGraphicFramePr>
        <p:xfrm>
          <a:off x="684213" y="1916113"/>
          <a:ext cx="7704137" cy="4129087"/>
        </p:xfrm>
        <a:graphic>
          <a:graphicData uri="http://schemas.openxmlformats.org/drawingml/2006/compatibility">
            <com:legacyDrawing xmlns:com="http://schemas.openxmlformats.org/drawingml/2006/compatibility" spid="_x0000_s200759"/>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1828800"/>
            <a:ext cx="7086600" cy="2895600"/>
          </a:xfrm>
        </p:spPr>
        <p:txBody>
          <a:bodyPr/>
          <a:lstStyle/>
          <a:p>
            <a:r>
              <a:rPr lang="es-ES" sz="4000">
                <a:solidFill>
                  <a:schemeClr val="accent1"/>
                </a:solidFill>
                <a:latin typeface="Verdana" pitchFamily="34" charset="0"/>
              </a:rPr>
              <a:t>La coordinación del </a:t>
            </a:r>
            <a:br>
              <a:rPr lang="es-ES" sz="4000">
                <a:solidFill>
                  <a:schemeClr val="accent1"/>
                </a:solidFill>
                <a:latin typeface="Verdana" pitchFamily="34" charset="0"/>
              </a:rPr>
            </a:br>
            <a:r>
              <a:rPr lang="es-ES" sz="4000">
                <a:solidFill>
                  <a:schemeClr val="accent1"/>
                </a:solidFill>
                <a:latin typeface="Verdana" pitchFamily="34" charset="0"/>
              </a:rPr>
              <a:t>Plan de Desarrollo Económico Territorial</a:t>
            </a:r>
          </a:p>
        </p:txBody>
      </p:sp>
      <p:pic>
        <p:nvPicPr>
          <p:cNvPr id="11268" name="Picture 4"/>
          <p:cNvPicPr>
            <a:picLocks noChangeAspect="1" noChangeArrowheads="1"/>
          </p:cNvPicPr>
          <p:nvPr/>
        </p:nvPicPr>
        <p:blipFill>
          <a:blip r:embed="rId3" cstate="print"/>
          <a:srcRect/>
          <a:stretch>
            <a:fillRect/>
          </a:stretch>
        </p:blipFill>
        <p:spPr bwMode="auto">
          <a:xfrm>
            <a:off x="3694113" y="260350"/>
            <a:ext cx="1757362"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60350"/>
            <a:ext cx="8534400" cy="762000"/>
          </a:xfrm>
        </p:spPr>
        <p:txBody>
          <a:bodyPr/>
          <a:lstStyle/>
          <a:p>
            <a:r>
              <a:rPr lang="es-ES" sz="4000">
                <a:solidFill>
                  <a:srgbClr val="000099"/>
                </a:solidFill>
                <a:latin typeface="Verdana" pitchFamily="34" charset="0"/>
              </a:rPr>
              <a:t>Acuerdos Ciudadanos</a:t>
            </a:r>
            <a:r>
              <a:rPr lang="es-ES" sz="3800" b="1">
                <a:solidFill>
                  <a:schemeClr val="accent1"/>
                </a:solidFill>
              </a:rPr>
              <a:t> </a:t>
            </a:r>
          </a:p>
        </p:txBody>
      </p:sp>
      <p:sp>
        <p:nvSpPr>
          <p:cNvPr id="7172" name="Rectangle 4"/>
          <p:cNvSpPr>
            <a:spLocks noChangeArrowheads="1"/>
          </p:cNvSpPr>
          <p:nvPr/>
        </p:nvSpPr>
        <p:spPr bwMode="auto">
          <a:xfrm>
            <a:off x="395288" y="1268413"/>
            <a:ext cx="8424862" cy="5184775"/>
          </a:xfrm>
          <a:prstGeom prst="rect">
            <a:avLst/>
          </a:prstGeom>
          <a:noFill/>
          <a:ln w="9525">
            <a:noFill/>
            <a:miter lim="800000"/>
            <a:headEnd/>
            <a:tailEnd/>
          </a:ln>
          <a:effectLst/>
        </p:spPr>
        <p:txBody>
          <a:bodyPr lIns="92075" tIns="46038" rIns="92075" bIns="46038"/>
          <a:lstStyle/>
          <a:p>
            <a:pPr marL="342900" indent="-342900" algn="just">
              <a:lnSpc>
                <a:spcPct val="100000"/>
              </a:lnSpc>
              <a:spcBef>
                <a:spcPct val="0"/>
              </a:spcBef>
              <a:spcAft>
                <a:spcPct val="60000"/>
              </a:spcAft>
            </a:pPr>
            <a:r>
              <a:rPr lang="es-ES" sz="2000">
                <a:latin typeface="Verdana" pitchFamily="34" charset="0"/>
              </a:rPr>
              <a:t>Desde 2006, los Planes Territoriales se negocian en Jornadas Ciudadanas de Programación Presupuestaria. </a:t>
            </a:r>
          </a:p>
          <a:p>
            <a:pPr marL="342900" indent="-342900" algn="just">
              <a:lnSpc>
                <a:spcPct val="100000"/>
              </a:lnSpc>
              <a:spcBef>
                <a:spcPct val="0"/>
              </a:spcBef>
              <a:spcAft>
                <a:spcPct val="60000"/>
              </a:spcAft>
            </a:pPr>
            <a:r>
              <a:rPr lang="es-ES" sz="2000">
                <a:latin typeface="Verdana" pitchFamily="34" charset="0"/>
              </a:rPr>
              <a:t>Las Jornadas que se realizan </a:t>
            </a:r>
            <a:r>
              <a:rPr lang="es-CL" sz="2000">
                <a:solidFill>
                  <a:schemeClr val="accent1"/>
                </a:solidFill>
                <a:latin typeface="Verdana" pitchFamily="34" charset="0"/>
              </a:rPr>
              <a:t>en el nivel regional, son de</a:t>
            </a:r>
            <a:r>
              <a:rPr lang="es-ES" sz="2000">
                <a:latin typeface="Verdana" pitchFamily="34" charset="0"/>
              </a:rPr>
              <a:t> uno a dos días, </a:t>
            </a:r>
            <a:r>
              <a:rPr lang="es-CL" sz="2000">
                <a:solidFill>
                  <a:schemeClr val="accent1"/>
                </a:solidFill>
                <a:latin typeface="Verdana" pitchFamily="34" charset="0"/>
              </a:rPr>
              <a:t>dependiendo del número de territorios “Emprende” de cada Región.</a:t>
            </a:r>
            <a:endParaRPr lang="es-ES" sz="2000">
              <a:latin typeface="Verdana" pitchFamily="34" charset="0"/>
            </a:endParaRPr>
          </a:p>
          <a:p>
            <a:pPr marL="342900" indent="-342900" algn="just">
              <a:lnSpc>
                <a:spcPct val="100000"/>
              </a:lnSpc>
              <a:spcBef>
                <a:spcPct val="0"/>
              </a:spcBef>
              <a:spcAft>
                <a:spcPct val="60000"/>
              </a:spcAft>
            </a:pPr>
            <a:r>
              <a:rPr lang="es-ES" sz="2000">
                <a:latin typeface="Verdana" pitchFamily="34" charset="0"/>
              </a:rPr>
              <a:t>Cada </a:t>
            </a:r>
            <a:r>
              <a:rPr lang="es-MX" sz="2000">
                <a:latin typeface="Verdana" pitchFamily="34" charset="0"/>
              </a:rPr>
              <a:t>Consejo Público Privado</a:t>
            </a:r>
            <a:r>
              <a:rPr lang="es-ES" sz="2000">
                <a:latin typeface="Verdana" pitchFamily="34" charset="0"/>
              </a:rPr>
              <a:t> </a:t>
            </a:r>
            <a:r>
              <a:rPr lang="es-MX" sz="2000">
                <a:latin typeface="Verdana" pitchFamily="34" charset="0"/>
              </a:rPr>
              <a:t>presenta los resultados concordados que compromete en sus Planes de Trabajo para el año siguiente. </a:t>
            </a:r>
          </a:p>
          <a:p>
            <a:pPr marL="342900" indent="-342900" algn="just">
              <a:lnSpc>
                <a:spcPct val="100000"/>
              </a:lnSpc>
              <a:spcBef>
                <a:spcPct val="0"/>
              </a:spcBef>
              <a:spcAft>
                <a:spcPct val="60000"/>
              </a:spcAft>
            </a:pPr>
            <a:r>
              <a:rPr lang="es-MX" sz="2000">
                <a:latin typeface="Verdana" pitchFamily="34" charset="0"/>
              </a:rPr>
              <a:t>Y </a:t>
            </a:r>
            <a:r>
              <a:rPr lang="es-ES" sz="2000">
                <a:latin typeface="Verdana" pitchFamily="34" charset="0"/>
              </a:rPr>
              <a:t>los compromisos de aporte que asumirán los concurrentes al Plan Territorial: privados, municipalidades, servicios públicos regionales desde sus programas regulares, el Gobierno Regional, y lo que se solicita a Chile Emprende: </a:t>
            </a:r>
            <a:r>
              <a:rPr lang="es-ES" sz="2000">
                <a:solidFill>
                  <a:schemeClr val="tx1"/>
                </a:solidFill>
                <a:latin typeface="Verdana" pitchFamily="34" charset="0"/>
              </a:rPr>
              <a:t>1+1+1n</a:t>
            </a:r>
            <a:r>
              <a:rPr lang="es-ES" sz="2000">
                <a:latin typeface="Verdana" pitchFamily="34" charset="0"/>
              </a:rPr>
              <a:t>.</a:t>
            </a:r>
          </a:p>
          <a:p>
            <a:pPr marL="342900" indent="-342900" algn="just">
              <a:lnSpc>
                <a:spcPct val="100000"/>
              </a:lnSpc>
              <a:spcBef>
                <a:spcPct val="0"/>
              </a:spcBef>
              <a:spcAft>
                <a:spcPct val="60000"/>
              </a:spcAft>
            </a:pPr>
            <a:r>
              <a:rPr lang="es-ES" sz="2000">
                <a:latin typeface="Verdana" pitchFamily="34" charset="0"/>
              </a:rPr>
              <a:t>Posteriormente, cada Consejo Público Privado propone la institución socia a través de la cual va a operar los recursos.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11188" y="249238"/>
            <a:ext cx="7772400" cy="731837"/>
          </a:xfrm>
        </p:spPr>
        <p:txBody>
          <a:bodyPr/>
          <a:lstStyle/>
          <a:p>
            <a:r>
              <a:rPr lang="es-CL" sz="4000">
                <a:latin typeface="Verdana" pitchFamily="34" charset="0"/>
              </a:rPr>
              <a:t>La toma de decisión</a:t>
            </a:r>
            <a:endParaRPr lang="es-ES" sz="4000">
              <a:latin typeface="Verdana" pitchFamily="34" charset="0"/>
            </a:endParaRPr>
          </a:p>
        </p:txBody>
      </p:sp>
      <p:sp>
        <p:nvSpPr>
          <p:cNvPr id="180227" name="Rectangle 3"/>
          <p:cNvSpPr>
            <a:spLocks noGrp="1" noChangeArrowheads="1"/>
          </p:cNvSpPr>
          <p:nvPr>
            <p:ph type="body" idx="1"/>
          </p:nvPr>
        </p:nvSpPr>
        <p:spPr>
          <a:xfrm>
            <a:off x="395288" y="1250950"/>
            <a:ext cx="8280400" cy="5057775"/>
          </a:xfrm>
        </p:spPr>
        <p:txBody>
          <a:bodyPr/>
          <a:lstStyle/>
          <a:p>
            <a:pPr algn="just">
              <a:spcBef>
                <a:spcPct val="0"/>
              </a:spcBef>
              <a:spcAft>
                <a:spcPct val="80000"/>
              </a:spcAft>
              <a:buClr>
                <a:srgbClr val="FF3300"/>
              </a:buClr>
              <a:buSzPct val="80000"/>
              <a:buFont typeface="Wingdings" pitchFamily="2" charset="2"/>
              <a:buChar char="u"/>
            </a:pPr>
            <a:r>
              <a:rPr lang="es-MX" sz="1800">
                <a:solidFill>
                  <a:srgbClr val="000099"/>
                </a:solidFill>
                <a:latin typeface="Verdana" pitchFamily="34" charset="0"/>
              </a:rPr>
              <a:t>Las negociaciones concluyen con la suscripción solemne de un Acuerdo Ciudadano de Desarrollo Territorial (ver </a:t>
            </a:r>
            <a:r>
              <a:rPr lang="es-MX" sz="1800">
                <a:solidFill>
                  <a:srgbClr val="000099"/>
                </a:solidFill>
                <a:latin typeface="Verdana" pitchFamily="34" charset="0"/>
                <a:hlinkClick r:id="rId3"/>
              </a:rPr>
              <a:t>www.chilemprende.cl</a:t>
            </a:r>
            <a:r>
              <a:rPr lang="es-MX" sz="1800">
                <a:solidFill>
                  <a:srgbClr val="000099"/>
                </a:solidFill>
                <a:latin typeface="Verdana" pitchFamily="34" charset="0"/>
              </a:rPr>
              <a:t> ). </a:t>
            </a:r>
          </a:p>
          <a:p>
            <a:pPr algn="just">
              <a:spcBef>
                <a:spcPct val="0"/>
              </a:spcBef>
              <a:spcAft>
                <a:spcPct val="80000"/>
              </a:spcAft>
              <a:buClr>
                <a:srgbClr val="FF3300"/>
              </a:buClr>
              <a:buSzPct val="80000"/>
              <a:buFont typeface="Wingdings" pitchFamily="2" charset="2"/>
              <a:buChar char="u"/>
            </a:pPr>
            <a:r>
              <a:rPr lang="es-MX" sz="1800">
                <a:solidFill>
                  <a:srgbClr val="000099"/>
                </a:solidFill>
                <a:latin typeface="Verdana" pitchFamily="34" charset="0"/>
              </a:rPr>
              <a:t>En las Jornadas 2006, se tomaron decisiones sobre 42 millones de dólares.</a:t>
            </a:r>
          </a:p>
          <a:p>
            <a:pPr algn="just">
              <a:spcBef>
                <a:spcPct val="0"/>
              </a:spcBef>
              <a:spcAft>
                <a:spcPct val="80000"/>
              </a:spcAft>
              <a:buClr>
                <a:srgbClr val="FF3300"/>
              </a:buClr>
              <a:buSzPct val="80000"/>
              <a:buFont typeface="Wingdings" pitchFamily="2" charset="2"/>
              <a:buChar char="u"/>
            </a:pPr>
            <a:r>
              <a:rPr lang="es-MX" sz="1800">
                <a:solidFill>
                  <a:srgbClr val="000099"/>
                </a:solidFill>
                <a:latin typeface="Verdana" pitchFamily="34" charset="0"/>
              </a:rPr>
              <a:t>Los aportes de los empresarios de menor tamaño representaron un 20% del total de recursos incluidos en los Planes Territoriales. Chile Emprende aporto un % similar, en tanto el 60% restante</a:t>
            </a:r>
            <a:r>
              <a:rPr lang="es-MX" sz="1800" b="1" i="1">
                <a:solidFill>
                  <a:srgbClr val="000099"/>
                </a:solidFill>
                <a:latin typeface="Verdana" pitchFamily="34" charset="0"/>
              </a:rPr>
              <a:t> </a:t>
            </a:r>
            <a:r>
              <a:rPr lang="es-MX" sz="1800">
                <a:solidFill>
                  <a:srgbClr val="000099"/>
                </a:solidFill>
                <a:latin typeface="Verdana" pitchFamily="34" charset="0"/>
              </a:rPr>
              <a:t>se movilizó desde los servicios socios y de los Gobiernos Regionales.</a:t>
            </a:r>
          </a:p>
          <a:p>
            <a:pPr algn="just">
              <a:spcBef>
                <a:spcPct val="0"/>
              </a:spcBef>
              <a:spcAft>
                <a:spcPct val="80000"/>
              </a:spcAft>
              <a:buClr>
                <a:srgbClr val="FF3300"/>
              </a:buClr>
              <a:buSzPct val="80000"/>
              <a:buFont typeface="Wingdings" pitchFamily="2" charset="2"/>
              <a:buChar char="u"/>
            </a:pPr>
            <a:r>
              <a:rPr lang="es-MX" sz="1800">
                <a:solidFill>
                  <a:srgbClr val="000099"/>
                </a:solidFill>
                <a:latin typeface="Verdana" pitchFamily="34" charset="0"/>
              </a:rPr>
              <a:t>Y los principales efectos observados son:</a:t>
            </a:r>
          </a:p>
          <a:p>
            <a:pPr lvl="1" algn="just">
              <a:spcAft>
                <a:spcPct val="40000"/>
              </a:spcAft>
              <a:buClr>
                <a:srgbClr val="FF3300"/>
              </a:buClr>
              <a:buSzPct val="60000"/>
              <a:buFont typeface="Wingdings" pitchFamily="2" charset="2"/>
              <a:buChar char="u"/>
            </a:pPr>
            <a:r>
              <a:rPr lang="es-ES" sz="1800">
                <a:solidFill>
                  <a:schemeClr val="accent1"/>
                </a:solidFill>
                <a:latin typeface="Verdana" pitchFamily="34" charset="0"/>
              </a:rPr>
              <a:t>Descentralización de las decisiones y transparencia en el uso de los recursos públicos. </a:t>
            </a:r>
          </a:p>
          <a:p>
            <a:pPr lvl="1" algn="just">
              <a:spcAft>
                <a:spcPct val="40000"/>
              </a:spcAft>
              <a:buClr>
                <a:srgbClr val="FF3300"/>
              </a:buClr>
              <a:buSzPct val="60000"/>
              <a:buFont typeface="Wingdings" pitchFamily="2" charset="2"/>
              <a:buChar char="u"/>
            </a:pPr>
            <a:r>
              <a:rPr lang="es-ES" sz="1800">
                <a:solidFill>
                  <a:schemeClr val="accent1"/>
                </a:solidFill>
                <a:latin typeface="Verdana" pitchFamily="34" charset="0"/>
              </a:rPr>
              <a:t>Responsabilidad compartida entre representantes del sector privado y del sector público.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pic>
        <p:nvPicPr>
          <p:cNvPr id="203778" name="Picture 2" descr="DSCN1133"/>
          <p:cNvPicPr>
            <a:picLocks noChangeAspect="1" noChangeArrowheads="1"/>
          </p:cNvPicPr>
          <p:nvPr/>
        </p:nvPicPr>
        <p:blipFill>
          <a:blip r:embed="rId3" cstate="print"/>
          <a:srcRect/>
          <a:stretch>
            <a:fillRect/>
          </a:stretch>
        </p:blipFill>
        <p:spPr bwMode="auto">
          <a:xfrm>
            <a:off x="3419475" y="2852738"/>
            <a:ext cx="2952750" cy="2222500"/>
          </a:xfrm>
          <a:prstGeom prst="rect">
            <a:avLst/>
          </a:prstGeom>
          <a:noFill/>
          <a:ln w="31750">
            <a:solidFill>
              <a:srgbClr val="663300"/>
            </a:solidFill>
            <a:miter lim="800000"/>
            <a:headEnd/>
            <a:tailEnd/>
          </a:ln>
          <a:effectLst>
            <a:outerShdw dist="107763" dir="13500000" algn="ctr" rotWithShape="0">
              <a:srgbClr val="808080">
                <a:alpha val="50000"/>
              </a:srgbClr>
            </a:outerShdw>
          </a:effectLst>
        </p:spPr>
      </p:pic>
      <p:pic>
        <p:nvPicPr>
          <p:cNvPr id="203779" name="Picture 3" descr="panguipulli01"/>
          <p:cNvPicPr>
            <a:picLocks noChangeAspect="1" noChangeArrowheads="1"/>
          </p:cNvPicPr>
          <p:nvPr/>
        </p:nvPicPr>
        <p:blipFill>
          <a:blip r:embed="rId4" cstate="print"/>
          <a:srcRect/>
          <a:stretch>
            <a:fillRect/>
          </a:stretch>
        </p:blipFill>
        <p:spPr bwMode="auto">
          <a:xfrm>
            <a:off x="250825" y="476250"/>
            <a:ext cx="2881313" cy="1928813"/>
          </a:xfrm>
          <a:prstGeom prst="rect">
            <a:avLst/>
          </a:prstGeom>
          <a:noFill/>
          <a:ln w="31750">
            <a:solidFill>
              <a:srgbClr val="663300"/>
            </a:solidFill>
            <a:miter lim="800000"/>
            <a:headEnd/>
            <a:tailEnd/>
          </a:ln>
          <a:effectLst>
            <a:outerShdw dist="107763" dir="13500000" algn="ctr" rotWithShape="0">
              <a:srgbClr val="808080">
                <a:alpha val="50000"/>
              </a:srgbClr>
            </a:outerShdw>
          </a:effectLst>
        </p:spPr>
      </p:pic>
      <p:pic>
        <p:nvPicPr>
          <p:cNvPr id="203780" name="Picture 4" descr="panguipulli02"/>
          <p:cNvPicPr>
            <a:picLocks noChangeAspect="1" noChangeArrowheads="1"/>
          </p:cNvPicPr>
          <p:nvPr/>
        </p:nvPicPr>
        <p:blipFill>
          <a:blip r:embed="rId5" cstate="print"/>
          <a:srcRect/>
          <a:stretch>
            <a:fillRect/>
          </a:stretch>
        </p:blipFill>
        <p:spPr bwMode="auto">
          <a:xfrm>
            <a:off x="5219700" y="260350"/>
            <a:ext cx="3457575" cy="2276475"/>
          </a:xfrm>
          <a:prstGeom prst="rect">
            <a:avLst/>
          </a:prstGeom>
          <a:noFill/>
          <a:ln w="31750">
            <a:solidFill>
              <a:srgbClr val="663300"/>
            </a:solidFill>
            <a:miter lim="800000"/>
            <a:headEnd/>
            <a:tailEnd/>
          </a:ln>
          <a:effectLst>
            <a:outerShdw dist="107763" dir="13500000" algn="ctr" rotWithShape="0">
              <a:srgbClr val="808080">
                <a:alpha val="50000"/>
              </a:srgbClr>
            </a:outerShdw>
          </a:effectLst>
        </p:spPr>
      </p:pic>
      <p:pic>
        <p:nvPicPr>
          <p:cNvPr id="203781" name="Picture 5" descr="DSCN1064"/>
          <p:cNvPicPr>
            <a:picLocks noChangeAspect="1" noChangeArrowheads="1"/>
          </p:cNvPicPr>
          <p:nvPr/>
        </p:nvPicPr>
        <p:blipFill>
          <a:blip r:embed="rId6" cstate="print"/>
          <a:srcRect/>
          <a:stretch>
            <a:fillRect/>
          </a:stretch>
        </p:blipFill>
        <p:spPr bwMode="auto">
          <a:xfrm>
            <a:off x="395288" y="2708275"/>
            <a:ext cx="1897062" cy="2519363"/>
          </a:xfrm>
          <a:prstGeom prst="rect">
            <a:avLst/>
          </a:prstGeom>
          <a:noFill/>
          <a:ln w="31750">
            <a:solidFill>
              <a:srgbClr val="663300"/>
            </a:solidFill>
            <a:miter lim="800000"/>
            <a:headEnd/>
            <a:tailEnd/>
          </a:ln>
          <a:effectLst>
            <a:outerShdw dist="107763" dir="13500000" algn="ctr" rotWithShape="0">
              <a:srgbClr val="808080">
                <a:alpha val="50000"/>
              </a:srgbClr>
            </a:outerShdw>
          </a:effectLst>
        </p:spPr>
      </p:pic>
      <p:sp>
        <p:nvSpPr>
          <p:cNvPr id="203782" name="Rectangle 6"/>
          <p:cNvSpPr>
            <a:spLocks noGrp="1" noChangeArrowheads="1"/>
          </p:cNvSpPr>
          <p:nvPr>
            <p:ph type="ctrTitle"/>
          </p:nvPr>
        </p:nvSpPr>
        <p:spPr>
          <a:xfrm>
            <a:off x="684213" y="5300663"/>
            <a:ext cx="8637587" cy="792162"/>
          </a:xfrm>
        </p:spPr>
        <p:txBody>
          <a:bodyPr/>
          <a:lstStyle/>
          <a:p>
            <a:r>
              <a:rPr lang="es-ES" sz="8000" b="1">
                <a:solidFill>
                  <a:srgbClr val="CCECFF"/>
                </a:solidFill>
                <a:latin typeface="Bradley Hand ITC" pitchFamily="66" charset="0"/>
              </a:rPr>
              <a:t>PANGUIPULLI</a:t>
            </a:r>
            <a:br>
              <a:rPr lang="es-ES" sz="8000" b="1">
                <a:solidFill>
                  <a:srgbClr val="CCECFF"/>
                </a:solidFill>
                <a:latin typeface="Bradley Hand ITC" pitchFamily="66" charset="0"/>
              </a:rPr>
            </a:br>
            <a:r>
              <a:rPr lang="es-ES" sz="5400">
                <a:solidFill>
                  <a:srgbClr val="CCECFF"/>
                </a:solidFill>
                <a:latin typeface="Bradley Hand ITC" pitchFamily="66" charset="0"/>
              </a:rPr>
              <a:t>“</a:t>
            </a:r>
            <a:r>
              <a:rPr lang="es-ES" sz="5400">
                <a:solidFill>
                  <a:srgbClr val="CCECFF"/>
                </a:solidFill>
                <a:latin typeface="Forte" pitchFamily="66" charset="0"/>
              </a:rPr>
              <a:t>SieteLagos</a:t>
            </a:r>
            <a:r>
              <a:rPr lang="es-ES" sz="5400">
                <a:solidFill>
                  <a:srgbClr val="CCECFF"/>
                </a:solidFill>
                <a:latin typeface="Bradley Hand ITC" pitchFamily="66" charset="0"/>
              </a:rPr>
              <a:t>”</a:t>
            </a:r>
          </a:p>
        </p:txBody>
      </p:sp>
    </p:spTree>
  </p:cSld>
  <p:clrMapOvr>
    <a:masterClrMapping/>
  </p:clrMapOvr>
  <p:transition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pic>
        <p:nvPicPr>
          <p:cNvPr id="204802" name="Picture 2" descr="32"/>
          <p:cNvPicPr>
            <a:picLocks noChangeAspect="1" noChangeArrowheads="1"/>
          </p:cNvPicPr>
          <p:nvPr/>
        </p:nvPicPr>
        <p:blipFill>
          <a:blip r:embed="rId3" cstate="print"/>
          <a:srcRect/>
          <a:stretch>
            <a:fillRect/>
          </a:stretch>
        </p:blipFill>
        <p:spPr bwMode="auto">
          <a:xfrm>
            <a:off x="468313" y="4292600"/>
            <a:ext cx="2376487" cy="1585913"/>
          </a:xfrm>
          <a:prstGeom prst="rect">
            <a:avLst/>
          </a:prstGeom>
          <a:noFill/>
          <a:ln w="31750">
            <a:solidFill>
              <a:srgbClr val="663300"/>
            </a:solidFill>
            <a:miter lim="800000"/>
            <a:headEnd/>
            <a:tailEnd/>
          </a:ln>
          <a:effectLst>
            <a:outerShdw dist="107763" dir="13500000" algn="ctr" rotWithShape="0">
              <a:srgbClr val="808080">
                <a:alpha val="50000"/>
              </a:srgbClr>
            </a:outerShdw>
          </a:effectLst>
        </p:spPr>
      </p:pic>
      <p:sp>
        <p:nvSpPr>
          <p:cNvPr id="204803" name="Rectangle 3"/>
          <p:cNvSpPr>
            <a:spLocks noGrp="1" noChangeArrowheads="1"/>
          </p:cNvSpPr>
          <p:nvPr>
            <p:ph type="title"/>
          </p:nvPr>
        </p:nvSpPr>
        <p:spPr>
          <a:xfrm>
            <a:off x="457200" y="44450"/>
            <a:ext cx="8229600" cy="1143000"/>
          </a:xfrm>
        </p:spPr>
        <p:txBody>
          <a:bodyPr/>
          <a:lstStyle/>
          <a:p>
            <a:r>
              <a:rPr lang="es-ES" sz="2800" i="1">
                <a:solidFill>
                  <a:schemeClr val="accent1"/>
                </a:solidFill>
              </a:rPr>
              <a:t>Un territorio generador de empleos y mayores ingresos</a:t>
            </a:r>
          </a:p>
        </p:txBody>
      </p:sp>
      <p:pic>
        <p:nvPicPr>
          <p:cNvPr id="204804" name="Picture 4" descr="untitled"/>
          <p:cNvPicPr>
            <a:picLocks noChangeAspect="1" noChangeArrowheads="1"/>
          </p:cNvPicPr>
          <p:nvPr/>
        </p:nvPicPr>
        <p:blipFill>
          <a:blip r:embed="rId4" cstate="print"/>
          <a:srcRect/>
          <a:stretch>
            <a:fillRect/>
          </a:stretch>
        </p:blipFill>
        <p:spPr bwMode="auto">
          <a:xfrm>
            <a:off x="4932363" y="1412875"/>
            <a:ext cx="3586162" cy="2408238"/>
          </a:xfrm>
          <a:prstGeom prst="rect">
            <a:avLst/>
          </a:prstGeom>
          <a:noFill/>
          <a:ln w="31750">
            <a:solidFill>
              <a:srgbClr val="663300"/>
            </a:solidFill>
            <a:miter lim="800000"/>
            <a:headEnd/>
            <a:tailEnd/>
          </a:ln>
          <a:effectLst>
            <a:outerShdw dist="107763" dir="13500000" algn="ctr" rotWithShape="0">
              <a:srgbClr val="808080">
                <a:alpha val="50000"/>
              </a:srgbClr>
            </a:outerShdw>
          </a:effectLst>
        </p:spPr>
      </p:pic>
      <p:pic>
        <p:nvPicPr>
          <p:cNvPr id="204805" name="Picture 5" descr="23"/>
          <p:cNvPicPr>
            <a:picLocks noChangeAspect="1" noChangeArrowheads="1"/>
          </p:cNvPicPr>
          <p:nvPr/>
        </p:nvPicPr>
        <p:blipFill>
          <a:blip r:embed="rId5" cstate="print"/>
          <a:srcRect/>
          <a:stretch>
            <a:fillRect/>
          </a:stretch>
        </p:blipFill>
        <p:spPr bwMode="auto">
          <a:xfrm>
            <a:off x="2484438" y="2708275"/>
            <a:ext cx="2303462" cy="1725613"/>
          </a:xfrm>
          <a:prstGeom prst="rect">
            <a:avLst/>
          </a:prstGeom>
          <a:noFill/>
          <a:ln w="31750">
            <a:solidFill>
              <a:srgbClr val="663300"/>
            </a:solidFill>
            <a:miter lim="800000"/>
            <a:headEnd/>
            <a:tailEnd/>
          </a:ln>
          <a:effectLst>
            <a:outerShdw dist="107763" dir="13500000" algn="ctr" rotWithShape="0">
              <a:srgbClr val="808080">
                <a:alpha val="50000"/>
              </a:srgbClr>
            </a:outerShdw>
          </a:effectLst>
        </p:spPr>
      </p:pic>
      <p:pic>
        <p:nvPicPr>
          <p:cNvPr id="204806" name="Picture 6" descr="33"/>
          <p:cNvPicPr>
            <a:picLocks noChangeAspect="1" noChangeArrowheads="1"/>
          </p:cNvPicPr>
          <p:nvPr/>
        </p:nvPicPr>
        <p:blipFill>
          <a:blip r:embed="rId6" cstate="print"/>
          <a:srcRect/>
          <a:stretch>
            <a:fillRect/>
          </a:stretch>
        </p:blipFill>
        <p:spPr bwMode="auto">
          <a:xfrm>
            <a:off x="539750" y="1196975"/>
            <a:ext cx="2374900" cy="1585913"/>
          </a:xfrm>
          <a:prstGeom prst="rect">
            <a:avLst/>
          </a:prstGeom>
          <a:noFill/>
          <a:ln w="31750">
            <a:solidFill>
              <a:srgbClr val="663300"/>
            </a:solidFill>
            <a:miter lim="800000"/>
            <a:headEnd/>
            <a:tailEnd/>
          </a:ln>
          <a:effectLst>
            <a:outerShdw dist="107763" dir="13500000" algn="ctr" rotWithShape="0">
              <a:srgbClr val="808080">
                <a:alpha val="50000"/>
              </a:srgbClr>
            </a:outerShdw>
          </a:effectLst>
        </p:spPr>
      </p:pic>
      <p:pic>
        <p:nvPicPr>
          <p:cNvPr id="204807" name="Picture 7" descr="34"/>
          <p:cNvPicPr>
            <a:picLocks noChangeAspect="1" noChangeArrowheads="1"/>
          </p:cNvPicPr>
          <p:nvPr/>
        </p:nvPicPr>
        <p:blipFill>
          <a:blip r:embed="rId7" cstate="print"/>
          <a:srcRect/>
          <a:stretch>
            <a:fillRect/>
          </a:stretch>
        </p:blipFill>
        <p:spPr bwMode="auto">
          <a:xfrm>
            <a:off x="4427538" y="4076700"/>
            <a:ext cx="3311525" cy="2209800"/>
          </a:xfrm>
          <a:prstGeom prst="rect">
            <a:avLst/>
          </a:prstGeom>
          <a:noFill/>
          <a:ln w="31750">
            <a:solidFill>
              <a:srgbClr val="663300"/>
            </a:solidFill>
            <a:miter lim="800000"/>
            <a:headEnd/>
            <a:tailEnd/>
          </a:ln>
          <a:effectLst>
            <a:outerShdw dist="107763" dir="13500000" algn="ctr" rotWithShape="0">
              <a:srgbClr val="808080">
                <a:alpha val="50000"/>
              </a:srgbClr>
            </a:outerShdw>
          </a:effectLst>
        </p:spPr>
      </p:pic>
    </p:spTree>
  </p:cSld>
  <p:clrMapOvr>
    <a:masterClrMapping/>
  </p:clrMapOvr>
  <p:transition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115888"/>
            <a:ext cx="8229600" cy="1012825"/>
          </a:xfrm>
        </p:spPr>
        <p:txBody>
          <a:bodyPr/>
          <a:lstStyle/>
          <a:p>
            <a:r>
              <a:rPr lang="es-ES" sz="2800" i="1">
                <a:solidFill>
                  <a:schemeClr val="accent1"/>
                </a:solidFill>
              </a:rPr>
              <a:t>“Somos SieteLagos que promueve una </a:t>
            </a:r>
            <a:br>
              <a:rPr lang="es-ES" sz="2800" i="1">
                <a:solidFill>
                  <a:schemeClr val="accent1"/>
                </a:solidFill>
              </a:rPr>
            </a:br>
            <a:r>
              <a:rPr lang="es-ES" sz="2800" i="1">
                <a:solidFill>
                  <a:schemeClr val="accent1"/>
                </a:solidFill>
              </a:rPr>
              <a:t>sociedad pluricultural”</a:t>
            </a:r>
          </a:p>
        </p:txBody>
      </p:sp>
      <p:pic>
        <p:nvPicPr>
          <p:cNvPr id="205827" name="Picture 3" descr="31"/>
          <p:cNvPicPr>
            <a:picLocks noChangeAspect="1" noChangeArrowheads="1"/>
          </p:cNvPicPr>
          <p:nvPr/>
        </p:nvPicPr>
        <p:blipFill>
          <a:blip r:embed="rId3" cstate="print"/>
          <a:srcRect/>
          <a:stretch>
            <a:fillRect/>
          </a:stretch>
        </p:blipFill>
        <p:spPr bwMode="auto">
          <a:xfrm>
            <a:off x="1042988" y="1484313"/>
            <a:ext cx="2879725" cy="1922462"/>
          </a:xfrm>
          <a:prstGeom prst="rect">
            <a:avLst/>
          </a:prstGeom>
          <a:noFill/>
          <a:ln w="31750">
            <a:solidFill>
              <a:srgbClr val="663300"/>
            </a:solidFill>
            <a:miter lim="800000"/>
            <a:headEnd/>
            <a:tailEnd/>
          </a:ln>
          <a:effectLst>
            <a:outerShdw dist="107763" dir="13500000" algn="ctr" rotWithShape="0">
              <a:srgbClr val="808080">
                <a:alpha val="50000"/>
              </a:srgbClr>
            </a:outerShdw>
          </a:effectLst>
        </p:spPr>
      </p:pic>
      <p:pic>
        <p:nvPicPr>
          <p:cNvPr id="205828" name="Picture 4" descr="29"/>
          <p:cNvPicPr>
            <a:picLocks noChangeAspect="1" noChangeArrowheads="1"/>
          </p:cNvPicPr>
          <p:nvPr/>
        </p:nvPicPr>
        <p:blipFill>
          <a:blip r:embed="rId4" cstate="print"/>
          <a:srcRect/>
          <a:stretch>
            <a:fillRect/>
          </a:stretch>
        </p:blipFill>
        <p:spPr bwMode="auto">
          <a:xfrm>
            <a:off x="468313" y="3357563"/>
            <a:ext cx="2808287" cy="1874837"/>
          </a:xfrm>
          <a:prstGeom prst="rect">
            <a:avLst/>
          </a:prstGeom>
          <a:noFill/>
          <a:ln w="31750">
            <a:solidFill>
              <a:srgbClr val="663300"/>
            </a:solidFill>
            <a:miter lim="800000"/>
            <a:headEnd/>
            <a:tailEnd/>
          </a:ln>
          <a:effectLst>
            <a:outerShdw dist="107763" dir="13500000" algn="ctr" rotWithShape="0">
              <a:srgbClr val="808080">
                <a:alpha val="50000"/>
              </a:srgbClr>
            </a:outerShdw>
          </a:effectLst>
        </p:spPr>
      </p:pic>
      <p:pic>
        <p:nvPicPr>
          <p:cNvPr id="205829" name="Picture 5" descr="32"/>
          <p:cNvPicPr>
            <a:picLocks noChangeAspect="1" noChangeArrowheads="1"/>
          </p:cNvPicPr>
          <p:nvPr/>
        </p:nvPicPr>
        <p:blipFill>
          <a:blip r:embed="rId5" cstate="print"/>
          <a:srcRect/>
          <a:stretch>
            <a:fillRect/>
          </a:stretch>
        </p:blipFill>
        <p:spPr bwMode="auto">
          <a:xfrm>
            <a:off x="2268538" y="4722813"/>
            <a:ext cx="2808287" cy="1874837"/>
          </a:xfrm>
          <a:prstGeom prst="rect">
            <a:avLst/>
          </a:prstGeom>
          <a:noFill/>
          <a:ln w="31750">
            <a:solidFill>
              <a:srgbClr val="663300"/>
            </a:solidFill>
            <a:miter lim="800000"/>
            <a:headEnd/>
            <a:tailEnd/>
          </a:ln>
          <a:effectLst>
            <a:outerShdw dist="107763" dir="13500000" algn="ctr" rotWithShape="0">
              <a:srgbClr val="808080">
                <a:alpha val="50000"/>
              </a:srgbClr>
            </a:outerShdw>
          </a:effectLst>
        </p:spPr>
      </p:pic>
      <p:pic>
        <p:nvPicPr>
          <p:cNvPr id="205830" name="Picture 6" descr="23"/>
          <p:cNvPicPr>
            <a:picLocks noChangeAspect="1" noChangeArrowheads="1"/>
          </p:cNvPicPr>
          <p:nvPr/>
        </p:nvPicPr>
        <p:blipFill>
          <a:blip r:embed="rId6" cstate="print"/>
          <a:srcRect/>
          <a:stretch>
            <a:fillRect/>
          </a:stretch>
        </p:blipFill>
        <p:spPr bwMode="auto">
          <a:xfrm>
            <a:off x="3779838" y="1268413"/>
            <a:ext cx="2555875" cy="1914525"/>
          </a:xfrm>
          <a:prstGeom prst="rect">
            <a:avLst/>
          </a:prstGeom>
          <a:noFill/>
          <a:ln w="31750">
            <a:solidFill>
              <a:srgbClr val="663300"/>
            </a:solidFill>
            <a:miter lim="800000"/>
            <a:headEnd/>
            <a:tailEnd/>
          </a:ln>
          <a:effectLst>
            <a:outerShdw dist="107763" dir="13500000" algn="ctr" rotWithShape="0">
              <a:srgbClr val="808080">
                <a:alpha val="50000"/>
              </a:srgbClr>
            </a:outerShdw>
          </a:effectLst>
        </p:spPr>
      </p:pic>
      <p:pic>
        <p:nvPicPr>
          <p:cNvPr id="205831" name="Picture 7" descr="28"/>
          <p:cNvPicPr>
            <a:picLocks noChangeAspect="1" noChangeArrowheads="1"/>
          </p:cNvPicPr>
          <p:nvPr/>
        </p:nvPicPr>
        <p:blipFill>
          <a:blip r:embed="rId7" cstate="print"/>
          <a:srcRect/>
          <a:stretch>
            <a:fillRect/>
          </a:stretch>
        </p:blipFill>
        <p:spPr bwMode="auto">
          <a:xfrm>
            <a:off x="5651500" y="1700213"/>
            <a:ext cx="2735263" cy="1825625"/>
          </a:xfrm>
          <a:prstGeom prst="rect">
            <a:avLst/>
          </a:prstGeom>
          <a:noFill/>
          <a:ln w="31750">
            <a:solidFill>
              <a:srgbClr val="663300"/>
            </a:solidFill>
            <a:miter lim="800000"/>
            <a:headEnd/>
            <a:tailEnd/>
          </a:ln>
          <a:effectLst>
            <a:outerShdw dist="107763" dir="13500000" algn="ctr" rotWithShape="0">
              <a:srgbClr val="808080">
                <a:alpha val="50000"/>
              </a:srgbClr>
            </a:outerShdw>
          </a:effectLst>
        </p:spPr>
      </p:pic>
      <p:pic>
        <p:nvPicPr>
          <p:cNvPr id="205832" name="Picture 8" descr="33"/>
          <p:cNvPicPr>
            <a:picLocks noChangeAspect="1" noChangeArrowheads="1"/>
          </p:cNvPicPr>
          <p:nvPr/>
        </p:nvPicPr>
        <p:blipFill>
          <a:blip r:embed="rId8" cstate="print"/>
          <a:srcRect/>
          <a:stretch>
            <a:fillRect/>
          </a:stretch>
        </p:blipFill>
        <p:spPr bwMode="auto">
          <a:xfrm>
            <a:off x="5940425" y="2852738"/>
            <a:ext cx="2849563" cy="1901825"/>
          </a:xfrm>
          <a:prstGeom prst="rect">
            <a:avLst/>
          </a:prstGeom>
          <a:noFill/>
          <a:ln w="31750">
            <a:solidFill>
              <a:srgbClr val="663300"/>
            </a:solidFill>
            <a:miter lim="800000"/>
            <a:headEnd/>
            <a:tailEnd/>
          </a:ln>
          <a:effectLst>
            <a:outerShdw dist="107763" dir="13500000" algn="ctr" rotWithShape="0">
              <a:srgbClr val="808080">
                <a:alpha val="50000"/>
              </a:srgbClr>
            </a:outerShdw>
          </a:effectLst>
        </p:spPr>
      </p:pic>
      <p:pic>
        <p:nvPicPr>
          <p:cNvPr id="205833" name="Picture 9" descr="30"/>
          <p:cNvPicPr>
            <a:picLocks noChangeAspect="1" noChangeArrowheads="1"/>
          </p:cNvPicPr>
          <p:nvPr/>
        </p:nvPicPr>
        <p:blipFill>
          <a:blip r:embed="rId9" cstate="print"/>
          <a:srcRect/>
          <a:stretch>
            <a:fillRect/>
          </a:stretch>
        </p:blipFill>
        <p:spPr bwMode="auto">
          <a:xfrm>
            <a:off x="5508625" y="4365625"/>
            <a:ext cx="2808288" cy="1874838"/>
          </a:xfrm>
          <a:prstGeom prst="rect">
            <a:avLst/>
          </a:prstGeom>
          <a:noFill/>
          <a:ln w="31750">
            <a:solidFill>
              <a:srgbClr val="663300"/>
            </a:solidFill>
            <a:miter lim="800000"/>
            <a:headEnd/>
            <a:tailEnd/>
          </a:ln>
          <a:effectLst>
            <a:outerShdw dist="107763" dir="13500000" algn="ctr" rotWithShape="0">
              <a:srgbClr val="808080">
                <a:alpha val="50000"/>
              </a:srgbClr>
            </a:outerShdw>
          </a:effectLst>
        </p:spPr>
      </p:pic>
      <p:pic>
        <p:nvPicPr>
          <p:cNvPr id="205834" name="Picture 10" descr="f1"/>
          <p:cNvPicPr>
            <a:picLocks noChangeAspect="1" noChangeArrowheads="1"/>
          </p:cNvPicPr>
          <p:nvPr/>
        </p:nvPicPr>
        <p:blipFill>
          <a:blip r:embed="rId10" cstate="print"/>
          <a:srcRect/>
          <a:stretch>
            <a:fillRect/>
          </a:stretch>
        </p:blipFill>
        <p:spPr bwMode="auto">
          <a:xfrm>
            <a:off x="3197225" y="2781300"/>
            <a:ext cx="2887663" cy="1925638"/>
          </a:xfrm>
          <a:prstGeom prst="rect">
            <a:avLst/>
          </a:prstGeom>
          <a:noFill/>
          <a:ln w="31750">
            <a:solidFill>
              <a:srgbClr val="663300"/>
            </a:solidFill>
            <a:miter lim="800000"/>
            <a:headEnd/>
            <a:tailEnd/>
          </a:ln>
          <a:effectLst>
            <a:outerShdw dist="107763" dir="13500000" algn="ctr" rotWithShape="0">
              <a:srgbClr val="808080">
                <a:alpha val="50000"/>
              </a:srgbClr>
            </a:outerShdw>
          </a:effectLst>
        </p:spPr>
      </p:pic>
    </p:spTree>
  </p:cSld>
  <p:clrMapOvr>
    <a:masterClrMapping/>
  </p:clrMapOvr>
  <p:transition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p:cNvPicPr>
            <a:picLocks noChangeAspect="1" noChangeArrowheads="1"/>
          </p:cNvPicPr>
          <p:nvPr/>
        </p:nvPicPr>
        <p:blipFill>
          <a:blip r:embed="rId3" cstate="print"/>
          <a:srcRect/>
          <a:stretch>
            <a:fillRect/>
          </a:stretch>
        </p:blipFill>
        <p:spPr bwMode="auto">
          <a:xfrm>
            <a:off x="1908175" y="0"/>
            <a:ext cx="5254625"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p:cNvPicPr>
            <a:picLocks noChangeAspect="1" noChangeArrowheads="1"/>
          </p:cNvPicPr>
          <p:nvPr/>
        </p:nvPicPr>
        <p:blipFill>
          <a:blip r:embed="rId3" cstate="print"/>
          <a:srcRect/>
          <a:stretch>
            <a:fillRect/>
          </a:stretch>
        </p:blipFill>
        <p:spPr bwMode="auto">
          <a:xfrm>
            <a:off x="1835150" y="0"/>
            <a:ext cx="5549900" cy="723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026"/>
          <p:cNvSpPr>
            <a:spLocks noGrp="1" noChangeArrowheads="1"/>
          </p:cNvSpPr>
          <p:nvPr>
            <p:ph type="title"/>
          </p:nvPr>
        </p:nvSpPr>
        <p:spPr>
          <a:xfrm>
            <a:off x="685800" y="549275"/>
            <a:ext cx="7989888" cy="1143000"/>
          </a:xfrm>
        </p:spPr>
        <p:txBody>
          <a:bodyPr/>
          <a:lstStyle/>
          <a:p>
            <a:r>
              <a:rPr lang="es-ES" sz="4000">
                <a:latin typeface="Verdana" pitchFamily="34" charset="0"/>
              </a:rPr>
              <a:t>Contenidos de la presentación</a:t>
            </a:r>
          </a:p>
        </p:txBody>
      </p:sp>
      <p:sp>
        <p:nvSpPr>
          <p:cNvPr id="188419" name="Rectangle 1027"/>
          <p:cNvSpPr>
            <a:spLocks noGrp="1" noChangeArrowheads="1"/>
          </p:cNvSpPr>
          <p:nvPr>
            <p:ph type="body" idx="1"/>
          </p:nvPr>
        </p:nvSpPr>
        <p:spPr>
          <a:xfrm>
            <a:off x="971550" y="1981200"/>
            <a:ext cx="7345363" cy="3752850"/>
          </a:xfrm>
        </p:spPr>
        <p:txBody>
          <a:bodyPr/>
          <a:lstStyle/>
          <a:p>
            <a:pPr algn="just">
              <a:spcAft>
                <a:spcPct val="60000"/>
              </a:spcAft>
              <a:buClr>
                <a:srgbClr val="FF3300"/>
              </a:buClr>
              <a:buSzPct val="70000"/>
              <a:buFont typeface="Wingdings" pitchFamily="2" charset="2"/>
              <a:buChar char="u"/>
            </a:pPr>
            <a:r>
              <a:rPr lang="es-ES" sz="2400">
                <a:latin typeface="Verdana" pitchFamily="34" charset="0"/>
              </a:rPr>
              <a:t>Chile Emprende: experiencia de desarrollo en territorios específicos</a:t>
            </a:r>
          </a:p>
          <a:p>
            <a:pPr algn="just">
              <a:spcAft>
                <a:spcPct val="60000"/>
              </a:spcAft>
              <a:buClr>
                <a:srgbClr val="FF3300"/>
              </a:buClr>
              <a:buSzPct val="70000"/>
              <a:buFont typeface="Wingdings" pitchFamily="2" charset="2"/>
              <a:buChar char="u"/>
            </a:pPr>
            <a:r>
              <a:rPr lang="es-ES" sz="2400">
                <a:latin typeface="Verdana" pitchFamily="34" charset="0"/>
              </a:rPr>
              <a:t>El financiamiento del Programa</a:t>
            </a:r>
          </a:p>
          <a:p>
            <a:pPr algn="just">
              <a:spcAft>
                <a:spcPct val="60000"/>
              </a:spcAft>
              <a:buClr>
                <a:srgbClr val="FF3300"/>
              </a:buClr>
              <a:buSzPct val="70000"/>
              <a:buFont typeface="Wingdings" pitchFamily="2" charset="2"/>
              <a:buChar char="u"/>
            </a:pPr>
            <a:r>
              <a:rPr lang="es-ES" sz="2400">
                <a:latin typeface="Verdana" pitchFamily="34" charset="0"/>
              </a:rPr>
              <a:t>Acuerdos Ciudadanos entre privados y el sector público</a:t>
            </a:r>
          </a:p>
          <a:p>
            <a:pPr algn="just">
              <a:spcAft>
                <a:spcPct val="60000"/>
              </a:spcAft>
              <a:buClr>
                <a:srgbClr val="FF3300"/>
              </a:buClr>
              <a:buSzPct val="70000"/>
              <a:buFont typeface="Wingdings" pitchFamily="2" charset="2"/>
              <a:buChar char="u"/>
            </a:pPr>
            <a:r>
              <a:rPr lang="es-ES" sz="2400">
                <a:latin typeface="Verdana" pitchFamily="34" charset="0"/>
              </a:rPr>
              <a:t>Principales aprendizajes y desafíos futuros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p:cNvPicPr>
            <a:picLocks noChangeAspect="1" noChangeArrowheads="1"/>
          </p:cNvPicPr>
          <p:nvPr/>
        </p:nvPicPr>
        <p:blipFill>
          <a:blip r:embed="rId3" cstate="print"/>
          <a:srcRect/>
          <a:stretch>
            <a:fillRect/>
          </a:stretch>
        </p:blipFill>
        <p:spPr bwMode="auto">
          <a:xfrm>
            <a:off x="1835150" y="-381000"/>
            <a:ext cx="5464175" cy="754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p:cNvPicPr>
            <a:picLocks noChangeAspect="1" noChangeArrowheads="1"/>
          </p:cNvPicPr>
          <p:nvPr/>
        </p:nvPicPr>
        <p:blipFill>
          <a:blip r:embed="rId3" cstate="print"/>
          <a:srcRect/>
          <a:stretch>
            <a:fillRect/>
          </a:stretch>
        </p:blipFill>
        <p:spPr bwMode="auto">
          <a:xfrm>
            <a:off x="1676400" y="-304800"/>
            <a:ext cx="5522913" cy="716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p:cNvPicPr>
            <a:picLocks noChangeAspect="1" noChangeArrowheads="1"/>
          </p:cNvPicPr>
          <p:nvPr/>
        </p:nvPicPr>
        <p:blipFill>
          <a:blip r:embed="rId3" cstate="print"/>
          <a:srcRect/>
          <a:stretch>
            <a:fillRect/>
          </a:stretch>
        </p:blipFill>
        <p:spPr bwMode="auto">
          <a:xfrm>
            <a:off x="1763713" y="0"/>
            <a:ext cx="530383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p:cNvPicPr>
            <a:picLocks noChangeAspect="1" noChangeArrowheads="1"/>
          </p:cNvPicPr>
          <p:nvPr/>
        </p:nvPicPr>
        <p:blipFill>
          <a:blip r:embed="rId3" cstate="print"/>
          <a:srcRect/>
          <a:stretch>
            <a:fillRect/>
          </a:stretch>
        </p:blipFill>
        <p:spPr bwMode="auto">
          <a:xfrm>
            <a:off x="1763713" y="0"/>
            <a:ext cx="5257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p:cNvPicPr>
            <a:picLocks noChangeAspect="1" noChangeArrowheads="1"/>
          </p:cNvPicPr>
          <p:nvPr/>
        </p:nvPicPr>
        <p:blipFill>
          <a:blip r:embed="rId3" cstate="print"/>
          <a:srcRect/>
          <a:stretch>
            <a:fillRect/>
          </a:stretch>
        </p:blipFill>
        <p:spPr bwMode="auto">
          <a:xfrm>
            <a:off x="1763713" y="0"/>
            <a:ext cx="52943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p:cNvPicPr>
            <a:picLocks noChangeAspect="1" noChangeArrowheads="1"/>
          </p:cNvPicPr>
          <p:nvPr/>
        </p:nvPicPr>
        <p:blipFill>
          <a:blip r:embed="rId3" cstate="print"/>
          <a:srcRect/>
          <a:stretch>
            <a:fillRect/>
          </a:stretch>
        </p:blipFill>
        <p:spPr bwMode="auto">
          <a:xfrm>
            <a:off x="1763713" y="0"/>
            <a:ext cx="53054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23850" y="260350"/>
            <a:ext cx="8820150" cy="1008063"/>
          </a:xfrm>
        </p:spPr>
        <p:txBody>
          <a:bodyPr/>
          <a:lstStyle/>
          <a:p>
            <a:r>
              <a:rPr lang="es-ES" sz="3600">
                <a:latin typeface="Verdana" pitchFamily="34" charset="0"/>
              </a:rPr>
              <a:t>Canalización de los recursos </a:t>
            </a:r>
            <a:br>
              <a:rPr lang="es-ES" sz="3600">
                <a:latin typeface="Verdana" pitchFamily="34" charset="0"/>
              </a:rPr>
            </a:br>
            <a:r>
              <a:rPr lang="es-ES" sz="3600">
                <a:latin typeface="Verdana" pitchFamily="34" charset="0"/>
              </a:rPr>
              <a:t>del Programa</a:t>
            </a:r>
          </a:p>
        </p:txBody>
      </p:sp>
      <p:sp>
        <p:nvSpPr>
          <p:cNvPr id="169987" name="Rectangle 3"/>
          <p:cNvSpPr>
            <a:spLocks noGrp="1" noChangeArrowheads="1"/>
          </p:cNvSpPr>
          <p:nvPr>
            <p:ph type="body" sz="half" idx="1"/>
          </p:nvPr>
        </p:nvSpPr>
        <p:spPr>
          <a:xfrm>
            <a:off x="323850" y="1484313"/>
            <a:ext cx="8569325" cy="5113337"/>
          </a:xfrm>
        </p:spPr>
        <p:txBody>
          <a:bodyPr/>
          <a:lstStyle/>
          <a:p>
            <a:pPr algn="just">
              <a:lnSpc>
                <a:spcPct val="80000"/>
              </a:lnSpc>
              <a:spcBef>
                <a:spcPct val="0"/>
              </a:spcBef>
              <a:buClr>
                <a:srgbClr val="FF3300"/>
              </a:buClr>
              <a:buSzPct val="80000"/>
              <a:buFont typeface="Wingdings" pitchFamily="2" charset="2"/>
              <a:buNone/>
            </a:pPr>
            <a:endParaRPr lang="es-MX" sz="2000">
              <a:solidFill>
                <a:srgbClr val="000099"/>
              </a:solidFill>
              <a:latin typeface="Verdana" pitchFamily="34" charset="0"/>
            </a:endParaRPr>
          </a:p>
        </p:txBody>
      </p:sp>
      <p:graphicFrame>
        <p:nvGraphicFramePr>
          <p:cNvPr id="169988" name="Object 4"/>
          <p:cNvGraphicFramePr>
            <a:graphicFrameLocks noChangeAspect="1"/>
          </p:cNvGraphicFramePr>
          <p:nvPr>
            <p:ph sz="half" idx="2"/>
          </p:nvPr>
        </p:nvGraphicFramePr>
        <p:xfrm>
          <a:off x="179388" y="1341438"/>
          <a:ext cx="8785225" cy="5256212"/>
        </p:xfrm>
        <a:graphic>
          <a:graphicData uri="http://schemas.openxmlformats.org/presentationml/2006/ole">
            <p:oleObj spid="_x0000_s169988" name="Gráfico" r:id="rId4" imgW="4600575" imgH="2266950" progId="Excel.Char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s-ES" sz="3600">
                <a:latin typeface="Verdana" pitchFamily="34" charset="0"/>
              </a:rPr>
              <a:t>Bases de sostenibilidad del Programa</a:t>
            </a:r>
          </a:p>
        </p:txBody>
      </p:sp>
      <p:sp>
        <p:nvSpPr>
          <p:cNvPr id="233475" name="Rectangle 3"/>
          <p:cNvSpPr>
            <a:spLocks noGrp="1" noChangeArrowheads="1"/>
          </p:cNvSpPr>
          <p:nvPr>
            <p:ph type="body" idx="1"/>
          </p:nvPr>
        </p:nvSpPr>
        <p:spPr>
          <a:xfrm>
            <a:off x="539750" y="1916113"/>
            <a:ext cx="8208963" cy="4392612"/>
          </a:xfrm>
        </p:spPr>
        <p:txBody>
          <a:bodyPr/>
          <a:lstStyle/>
          <a:p>
            <a:pPr algn="just"/>
            <a:r>
              <a:rPr lang="es-ES" sz="2400">
                <a:latin typeface="Verdana" pitchFamily="34" charset="0"/>
              </a:rPr>
              <a:t>Importancia de los Acuerdos Políticos: </a:t>
            </a:r>
          </a:p>
          <a:p>
            <a:pPr lvl="2" algn="just"/>
            <a:r>
              <a:rPr lang="es-ES">
                <a:latin typeface="Verdana" pitchFamily="34" charset="0"/>
              </a:rPr>
              <a:t>Nacionales</a:t>
            </a:r>
          </a:p>
          <a:p>
            <a:pPr lvl="2" algn="just"/>
            <a:r>
              <a:rPr lang="es-ES">
                <a:latin typeface="Verdana" pitchFamily="34" charset="0"/>
              </a:rPr>
              <a:t>Territoriales</a:t>
            </a:r>
          </a:p>
          <a:p>
            <a:pPr algn="just"/>
            <a:r>
              <a:rPr lang="es-ES" sz="2400">
                <a:latin typeface="Verdana" pitchFamily="34" charset="0"/>
              </a:rPr>
              <a:t>Flexibilidad presupuestaria, desplaza el eje de decisión de presupuestos regulares centrales a convocatorias publico privadas territoriales</a:t>
            </a:r>
          </a:p>
          <a:p>
            <a:pPr algn="just"/>
            <a:r>
              <a:rPr lang="es-ES" sz="2400">
                <a:latin typeface="Verdana" pitchFamily="34" charset="0"/>
              </a:rPr>
              <a:t>Inversión Compartida (1+1+1n)</a:t>
            </a:r>
          </a:p>
          <a:p>
            <a:pPr algn="just"/>
            <a:r>
              <a:rPr lang="es-ES" sz="2400">
                <a:latin typeface="Verdana" pitchFamily="34" charset="0"/>
              </a:rPr>
              <a:t>Gerencia Territorial Profesional, separada de los entes políticos, que reporta a un Directorio.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s-ES" sz="3200">
                <a:latin typeface="Verdana" pitchFamily="34" charset="0"/>
              </a:rPr>
              <a:t>Chile Emprende contribuye a una mayor competitividad</a:t>
            </a:r>
          </a:p>
        </p:txBody>
      </p:sp>
      <p:sp>
        <p:nvSpPr>
          <p:cNvPr id="236547" name="Rectangle 3"/>
          <p:cNvSpPr>
            <a:spLocks noGrp="1" noChangeArrowheads="1"/>
          </p:cNvSpPr>
          <p:nvPr>
            <p:ph type="body" idx="1"/>
          </p:nvPr>
        </p:nvSpPr>
        <p:spPr>
          <a:xfrm>
            <a:off x="685800" y="1916113"/>
            <a:ext cx="7918450" cy="4392612"/>
          </a:xfrm>
        </p:spPr>
        <p:txBody>
          <a:bodyPr/>
          <a:lstStyle/>
          <a:p>
            <a:pPr algn="just">
              <a:lnSpc>
                <a:spcPct val="90000"/>
              </a:lnSpc>
            </a:pPr>
            <a:r>
              <a:rPr lang="es-ES" sz="2000">
                <a:latin typeface="Verdana" pitchFamily="34" charset="0"/>
              </a:rPr>
              <a:t>El Programa crea condiciones para mejorar entornos de competitividad para las empresas de menor tamaño.</a:t>
            </a:r>
          </a:p>
          <a:p>
            <a:pPr algn="just">
              <a:lnSpc>
                <a:spcPct val="90000"/>
              </a:lnSpc>
            </a:pPr>
            <a:r>
              <a:rPr lang="es-ES" sz="2000">
                <a:latin typeface="Verdana" pitchFamily="34" charset="0"/>
              </a:rPr>
              <a:t>La articulación público privada, la concurrencia de los acuerdos y la participación territorial en la toma de decisiones, es un paso superior para la eficiencia, eficacia y accionar publico privado en los procesos de fomento productivo.</a:t>
            </a:r>
          </a:p>
          <a:p>
            <a:pPr algn="just">
              <a:lnSpc>
                <a:spcPct val="90000"/>
              </a:lnSpc>
            </a:pPr>
            <a:r>
              <a:rPr lang="es-ES" sz="2000">
                <a:latin typeface="Verdana" pitchFamily="34" charset="0"/>
              </a:rPr>
              <a:t>Ello se traduce en mejores comunicaciones, mejor infraestructura, mejor conocimiento de los mercados, mayor oferta de servicios financieros, mayor apoyo a la asociatividad.</a:t>
            </a:r>
          </a:p>
          <a:p>
            <a:pPr algn="just">
              <a:lnSpc>
                <a:spcPct val="90000"/>
              </a:lnSpc>
            </a:pPr>
            <a:r>
              <a:rPr lang="es-ES" sz="2000">
                <a:latin typeface="Verdana" pitchFamily="34" charset="0"/>
              </a:rPr>
              <a:t>Permite identificar la singularidad de las empresas y de sus productos, generando así mejores condiciones para obtener negocios en los mercados globalizados (nichos de oportunidad).</a:t>
            </a:r>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331913" y="2492375"/>
            <a:ext cx="6985000" cy="1512888"/>
          </a:xfrm>
        </p:spPr>
        <p:txBody>
          <a:bodyPr/>
          <a:lstStyle/>
          <a:p>
            <a:r>
              <a:rPr lang="es-ES" sz="4000">
                <a:solidFill>
                  <a:schemeClr val="accent1"/>
                </a:solidFill>
                <a:latin typeface="Verdana" pitchFamily="34" charset="0"/>
              </a:rPr>
              <a:t>Principales aprendizajes y desafíos futuros</a:t>
            </a:r>
          </a:p>
        </p:txBody>
      </p:sp>
      <p:pic>
        <p:nvPicPr>
          <p:cNvPr id="183300" name="Picture 4"/>
          <p:cNvPicPr>
            <a:picLocks noChangeAspect="1" noChangeArrowheads="1"/>
          </p:cNvPicPr>
          <p:nvPr/>
        </p:nvPicPr>
        <p:blipFill>
          <a:blip r:embed="rId3" cstate="print"/>
          <a:srcRect/>
          <a:stretch>
            <a:fillRect/>
          </a:stretch>
        </p:blipFill>
        <p:spPr bwMode="auto">
          <a:xfrm>
            <a:off x="3694113" y="260350"/>
            <a:ext cx="1757362"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404813"/>
            <a:ext cx="7772400" cy="792162"/>
          </a:xfrm>
        </p:spPr>
        <p:txBody>
          <a:bodyPr/>
          <a:lstStyle/>
          <a:p>
            <a:r>
              <a:rPr lang="es-ES" sz="4000">
                <a:solidFill>
                  <a:srgbClr val="000099"/>
                </a:solidFill>
                <a:latin typeface="Arial" pitchFamily="34" charset="0"/>
              </a:rPr>
              <a:t>Qué es Chile Emprende</a:t>
            </a:r>
          </a:p>
        </p:txBody>
      </p:sp>
      <p:sp>
        <p:nvSpPr>
          <p:cNvPr id="69636" name="Text Box 4"/>
          <p:cNvSpPr txBox="1">
            <a:spLocks noChangeArrowheads="1"/>
          </p:cNvSpPr>
          <p:nvPr/>
        </p:nvSpPr>
        <p:spPr bwMode="auto">
          <a:xfrm>
            <a:off x="468313" y="1412875"/>
            <a:ext cx="8207375" cy="4679950"/>
          </a:xfrm>
          <a:prstGeom prst="rect">
            <a:avLst/>
          </a:prstGeom>
          <a:noFill/>
          <a:ln w="9525">
            <a:noFill/>
            <a:miter lim="800000"/>
            <a:headEnd/>
            <a:tailEnd/>
          </a:ln>
          <a:effectLst/>
        </p:spPr>
        <p:txBody>
          <a:bodyPr lIns="90000" tIns="46800" rIns="90000" bIns="46800">
            <a:spAutoFit/>
          </a:bodyPr>
          <a:lstStyle/>
          <a:p>
            <a:pPr marL="741363" indent="-284163" algn="just" defTabSz="449263">
              <a:spcBef>
                <a:spcPct val="500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000">
                <a:latin typeface="Verdana" pitchFamily="34" charset="0"/>
              </a:rPr>
              <a:t>Chile Emprende es una iniciativa del Gobierno de Chile que busca impulsar el desarrollo de oportunidades de negocios para micro y pequeñas empresas en territorios específicos.</a:t>
            </a:r>
          </a:p>
          <a:p>
            <a:pPr marL="741363" indent="-284163" algn="just" defTabSz="449263">
              <a:spcBef>
                <a:spcPct val="500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000">
                <a:latin typeface="Verdana" pitchFamily="34" charset="0"/>
              </a:rPr>
              <a:t>Para efectos del Programa, se consideran territorios: </a:t>
            </a:r>
          </a:p>
          <a:p>
            <a:pPr lvl="2" algn="just" defTabSz="449263">
              <a:spcBef>
                <a:spcPct val="50000"/>
              </a:spcBef>
              <a:buSzPct val="5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000">
                <a:latin typeface="Verdana" pitchFamily="34" charset="0"/>
              </a:rPr>
              <a:t> agrupaciones de comunas (municipios) con componentes básicos de identidad común; </a:t>
            </a:r>
          </a:p>
          <a:p>
            <a:pPr lvl="2" algn="just" defTabSz="449263">
              <a:spcBef>
                <a:spcPct val="50000"/>
              </a:spcBef>
              <a:buSzPct val="5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000">
                <a:latin typeface="Verdana" pitchFamily="34" charset="0"/>
              </a:rPr>
              <a:t> que tienen una relativa coherencia geográfica, social, cultural y productiva, como base para el desarrollo de oportunidades comunes y complementarias; </a:t>
            </a:r>
          </a:p>
          <a:p>
            <a:pPr lvl="2" algn="just" defTabSz="449263">
              <a:spcBef>
                <a:spcPct val="50000"/>
              </a:spcBef>
              <a:buSzPct val="5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000">
                <a:latin typeface="Verdana" pitchFamily="34" charset="0"/>
              </a:rPr>
              <a:t> y que cuentan con una masa crítica de actores privados, municipales y públicos, dispuestos a trabajar e invertir para la captura y aprovechamiento de las oportunidades que concuerden desarrollar.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Text Box 4"/>
          <p:cNvSpPr txBox="1">
            <a:spLocks noChangeArrowheads="1"/>
          </p:cNvSpPr>
          <p:nvPr/>
        </p:nvSpPr>
        <p:spPr bwMode="auto">
          <a:xfrm>
            <a:off x="395288" y="476250"/>
            <a:ext cx="3744912" cy="347663"/>
          </a:xfrm>
          <a:prstGeom prst="rect">
            <a:avLst/>
          </a:prstGeom>
          <a:noFill/>
          <a:ln w="9525">
            <a:noFill/>
            <a:miter lim="800000"/>
            <a:headEnd/>
            <a:tailEnd/>
          </a:ln>
          <a:effectLst/>
        </p:spPr>
        <p:txBody>
          <a:bodyPr lIns="90000" tIns="46800" rIns="90000" bIns="46800">
            <a:spAutoFit/>
          </a:bodyPr>
          <a:lstStyle/>
          <a:p>
            <a:pPr marL="741363" indent="-284163" defTabSz="449263">
              <a:spcBef>
                <a:spcPct val="500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p>
        </p:txBody>
      </p:sp>
      <p:sp>
        <p:nvSpPr>
          <p:cNvPr id="202757" name="Text Box 5"/>
          <p:cNvSpPr txBox="1">
            <a:spLocks noChangeArrowheads="1"/>
          </p:cNvSpPr>
          <p:nvPr/>
        </p:nvSpPr>
        <p:spPr bwMode="auto">
          <a:xfrm>
            <a:off x="0" y="387350"/>
            <a:ext cx="4427538" cy="6261100"/>
          </a:xfrm>
          <a:prstGeom prst="rect">
            <a:avLst/>
          </a:prstGeom>
          <a:noFill/>
          <a:ln w="9525">
            <a:noFill/>
            <a:miter lim="800000"/>
            <a:headEnd/>
            <a:tailEnd/>
          </a:ln>
          <a:effectLst/>
        </p:spPr>
        <p:txBody>
          <a:bodyPr lIns="90000" tIns="46800" rIns="90000" bIns="46800">
            <a:spAutoFit/>
          </a:bodyPr>
          <a:lstStyle/>
          <a:p>
            <a:pPr marL="741363" indent="-284163" algn="ctr" defTabSz="449263">
              <a:spcBef>
                <a:spcPct val="0"/>
              </a:spcBef>
              <a:spcAft>
                <a:spcPct val="10000"/>
              </a:spcAft>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b="1">
                <a:solidFill>
                  <a:schemeClr val="accent1"/>
                </a:solidFill>
                <a:latin typeface="Verdana" pitchFamily="34" charset="0"/>
              </a:rPr>
              <a:t>Inclusión, innovación y competitividad</a:t>
            </a:r>
          </a:p>
          <a:p>
            <a:pPr marL="741363" indent="-284163" defTabSz="449263">
              <a:lnSpc>
                <a:spcPct val="100000"/>
              </a:lnSpc>
              <a:spcBef>
                <a:spcPct val="0"/>
              </a:spcBef>
              <a:spcAft>
                <a:spcPct val="10000"/>
              </a:spcAft>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s-ES" sz="1700" b="1">
              <a:solidFill>
                <a:schemeClr val="accent1"/>
              </a:solidFill>
            </a:endParaRPr>
          </a:p>
          <a:p>
            <a:pPr marL="741363" indent="-284163" defTabSz="449263">
              <a:spcBef>
                <a:spcPct val="0"/>
              </a:spcBef>
              <a:spcAft>
                <a:spcPct val="800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s-MX">
                <a:latin typeface="Verdana" pitchFamily="34" charset="0"/>
              </a:rPr>
              <a:t>Apertura de mercados para las pequeñas empresas: desarrollo de competitividad e incentivo para la incorporación de tecnología. </a:t>
            </a:r>
          </a:p>
          <a:p>
            <a:pPr marL="741363" indent="-284163" defTabSz="449263">
              <a:spcBef>
                <a:spcPct val="0"/>
              </a:spcBef>
              <a:spcAft>
                <a:spcPct val="800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s-MX">
                <a:latin typeface="Verdana" pitchFamily="34" charset="0"/>
              </a:rPr>
              <a:t>El acceso a la innovación como requisito clave para avanzar hacia la equidad.</a:t>
            </a:r>
          </a:p>
          <a:p>
            <a:pPr marL="741363" indent="-284163" defTabSz="449263">
              <a:spcBef>
                <a:spcPct val="0"/>
              </a:spcBef>
              <a:spcAft>
                <a:spcPct val="9000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solidFill>
                  <a:schemeClr val="accent1"/>
                </a:solidFill>
                <a:latin typeface="Verdana" pitchFamily="34" charset="0"/>
              </a:rPr>
              <a:t>Ampliar la base y el espectro de los agentes involucrados en el programa: integrar a otros sectores públicos, incrementar las relaciones con universidades y aumentar la participación de los</a:t>
            </a:r>
            <a:r>
              <a:rPr lang="es-ES" b="1">
                <a:solidFill>
                  <a:schemeClr val="accent1"/>
                </a:solidFill>
                <a:latin typeface="Verdana" pitchFamily="34" charset="0"/>
              </a:rPr>
              <a:t> </a:t>
            </a:r>
            <a:r>
              <a:rPr lang="es-ES">
                <a:solidFill>
                  <a:schemeClr val="accent1"/>
                </a:solidFill>
                <a:latin typeface="Verdana" pitchFamily="34" charset="0"/>
              </a:rPr>
              <a:t>municipios</a:t>
            </a:r>
            <a:r>
              <a:rPr lang="es-ES" b="1">
                <a:solidFill>
                  <a:schemeClr val="accent1"/>
                </a:solidFill>
                <a:latin typeface="Verdana" pitchFamily="34" charset="0"/>
              </a:rPr>
              <a:t>.</a:t>
            </a:r>
            <a:r>
              <a:rPr lang="es-ES">
                <a:latin typeface="Verdana" pitchFamily="34" charset="0"/>
              </a:rPr>
              <a:t> </a:t>
            </a:r>
            <a:endParaRPr lang="es-MX">
              <a:latin typeface="Verdana" pitchFamily="34" charset="0"/>
            </a:endParaRPr>
          </a:p>
          <a:p>
            <a:pPr marL="741363" indent="-284163" defTabSz="449263">
              <a:spcBef>
                <a:spcPct val="500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s-ES">
              <a:solidFill>
                <a:schemeClr val="accent1"/>
              </a:solidFill>
              <a:latin typeface="Verdana" pitchFamily="34" charset="0"/>
            </a:endParaRPr>
          </a:p>
        </p:txBody>
      </p:sp>
      <p:sp>
        <p:nvSpPr>
          <p:cNvPr id="202761" name="Rectangle 9"/>
          <p:cNvSpPr>
            <a:spLocks noChangeArrowheads="1"/>
          </p:cNvSpPr>
          <p:nvPr/>
        </p:nvSpPr>
        <p:spPr bwMode="auto">
          <a:xfrm>
            <a:off x="4211638" y="387350"/>
            <a:ext cx="4681537" cy="5957888"/>
          </a:xfrm>
          <a:prstGeom prst="rect">
            <a:avLst/>
          </a:prstGeom>
          <a:noFill/>
          <a:ln w="9525">
            <a:noFill/>
            <a:miter lim="800000"/>
            <a:headEnd/>
            <a:tailEnd/>
          </a:ln>
          <a:effectLst/>
        </p:spPr>
        <p:txBody>
          <a:bodyPr lIns="90000" tIns="46800" rIns="90000" bIns="46800">
            <a:spAutoFit/>
          </a:bodyPr>
          <a:lstStyle/>
          <a:p>
            <a:pPr marL="741363" indent="-284163" algn="ctr" defTabSz="449263">
              <a:spcBef>
                <a:spcPct val="500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2400" b="1">
                <a:latin typeface="Verdana" pitchFamily="34" charset="0"/>
              </a:rPr>
              <a:t>Descentralización y ciudadanía</a:t>
            </a:r>
          </a:p>
          <a:p>
            <a:pPr marL="741363" indent="-284163" defTabSz="449263">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s-ES" sz="1500">
              <a:solidFill>
                <a:schemeClr val="tx1"/>
              </a:solidFill>
            </a:endParaRPr>
          </a:p>
          <a:p>
            <a:pPr marL="741363" indent="-28416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solidFill>
                  <a:schemeClr val="tx1"/>
                </a:solidFill>
                <a:latin typeface="Verdana" pitchFamily="34" charset="0"/>
              </a:rPr>
              <a:t>Fortalecimiento de la institucionalidad público privada, mayor compromiso institucional con el método de trabajo.</a:t>
            </a:r>
            <a:r>
              <a:rPr lang="es-MX">
                <a:latin typeface="Verdana" pitchFamily="34" charset="0"/>
              </a:rPr>
              <a:t> </a:t>
            </a:r>
          </a:p>
          <a:p>
            <a:pPr marL="741363" indent="-28416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s-MX">
                <a:latin typeface="Verdana" pitchFamily="34" charset="0"/>
              </a:rPr>
              <a:t>Diversidad y cambio permanente, </a:t>
            </a:r>
            <a:r>
              <a:rPr lang="es-MX" i="1">
                <a:latin typeface="Verdana" pitchFamily="34" charset="0"/>
              </a:rPr>
              <a:t>vs.</a:t>
            </a:r>
            <a:r>
              <a:rPr lang="es-MX">
                <a:latin typeface="Verdana" pitchFamily="34" charset="0"/>
              </a:rPr>
              <a:t> homogeneidad y rigidez de los instrumentos de política centralmente diseñados.</a:t>
            </a:r>
          </a:p>
          <a:p>
            <a:pPr marL="741363" indent="-28416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s-MX">
                <a:latin typeface="Verdana" pitchFamily="34" charset="0"/>
              </a:rPr>
              <a:t>Traspaso de competencias,</a:t>
            </a:r>
            <a:r>
              <a:rPr lang="es-ES">
                <a:latin typeface="Verdana" pitchFamily="34" charset="0"/>
              </a:rPr>
              <a:t> atribuciones y recursos </a:t>
            </a:r>
            <a:r>
              <a:rPr lang="es-MX">
                <a:latin typeface="Verdana" pitchFamily="34" charset="0"/>
              </a:rPr>
              <a:t>a los niveles locales y regionales. </a:t>
            </a:r>
          </a:p>
          <a:p>
            <a:pPr marL="741363" indent="-284163"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a:latin typeface="Verdana" pitchFamily="34" charset="0"/>
              </a:rPr>
              <a:t>Repensar diseños organizacionales públicos y privados, para actuar descentralizadamente.</a:t>
            </a:r>
            <a:r>
              <a:rPr lang="es-ES" b="1">
                <a:latin typeface="Verdana" pitchFamily="34" charset="0"/>
              </a:rPr>
              <a:t> </a:t>
            </a:r>
            <a:r>
              <a:rPr lang="es-ES">
                <a:latin typeface="Verdana" pitchFamily="34" charset="0"/>
              </a:rPr>
              <a:t>Chile Emprende es un intento de innovación institucional.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1423988" y="2636838"/>
            <a:ext cx="7086600" cy="1646237"/>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50000"/>
              </a:spcAft>
              <a:buClrTx/>
              <a:buSzTx/>
              <a:buFontTx/>
              <a:buNone/>
            </a:pPr>
            <a:r>
              <a:rPr lang="es-ES" sz="2800" b="1"/>
              <a:t> </a:t>
            </a:r>
            <a:r>
              <a:rPr lang="es-ES" sz="2400" b="1"/>
              <a:t>Más negocios </a:t>
            </a:r>
          </a:p>
          <a:p>
            <a:pPr algn="ctr" eaLnBrk="0" hangingPunct="0">
              <a:lnSpc>
                <a:spcPct val="100000"/>
              </a:lnSpc>
              <a:spcBef>
                <a:spcPct val="0"/>
              </a:spcBef>
              <a:spcAft>
                <a:spcPct val="50000"/>
              </a:spcAft>
              <a:buClrTx/>
              <a:buSzTx/>
              <a:buFontTx/>
              <a:buNone/>
            </a:pPr>
            <a:r>
              <a:rPr lang="es-ES" sz="2400" b="1"/>
              <a:t>Más empleos</a:t>
            </a:r>
          </a:p>
          <a:p>
            <a:pPr algn="ctr" eaLnBrk="0" hangingPunct="0">
              <a:lnSpc>
                <a:spcPct val="100000"/>
              </a:lnSpc>
              <a:spcBef>
                <a:spcPct val="0"/>
              </a:spcBef>
              <a:spcAft>
                <a:spcPct val="50000"/>
              </a:spcAft>
              <a:buClrTx/>
              <a:buSzTx/>
              <a:buFontTx/>
              <a:buNone/>
            </a:pPr>
            <a:r>
              <a:rPr lang="es-ES" sz="2400" b="1"/>
              <a:t>Más participación</a:t>
            </a:r>
          </a:p>
        </p:txBody>
      </p:sp>
      <p:pic>
        <p:nvPicPr>
          <p:cNvPr id="189443" name="Picture 3"/>
          <p:cNvPicPr>
            <a:picLocks noChangeAspect="1" noChangeArrowheads="1"/>
          </p:cNvPicPr>
          <p:nvPr/>
        </p:nvPicPr>
        <p:blipFill>
          <a:blip r:embed="rId3" cstate="print"/>
          <a:srcRect/>
          <a:stretch>
            <a:fillRect/>
          </a:stretch>
        </p:blipFill>
        <p:spPr bwMode="auto">
          <a:xfrm>
            <a:off x="3132138" y="1989138"/>
            <a:ext cx="3671887" cy="509587"/>
          </a:xfrm>
          <a:prstGeom prst="rect">
            <a:avLst/>
          </a:prstGeom>
          <a:noFill/>
        </p:spPr>
      </p:pic>
      <p:sp>
        <p:nvSpPr>
          <p:cNvPr id="189444" name="Text Box 4"/>
          <p:cNvSpPr txBox="1">
            <a:spLocks noChangeArrowheads="1"/>
          </p:cNvSpPr>
          <p:nvPr/>
        </p:nvSpPr>
        <p:spPr bwMode="auto">
          <a:xfrm>
            <a:off x="1116013" y="4868863"/>
            <a:ext cx="7704137" cy="603250"/>
          </a:xfrm>
          <a:prstGeom prst="rect">
            <a:avLst/>
          </a:prstGeom>
          <a:noFill/>
          <a:ln w="9525">
            <a:noFill/>
            <a:miter lim="800000"/>
            <a:headEnd/>
            <a:tailEnd/>
          </a:ln>
          <a:effectLst/>
        </p:spPr>
        <p:txBody>
          <a:bodyPr lIns="90000" tIns="46800" rIns="90000" bIns="46800">
            <a:spAutoFit/>
          </a:bodyPr>
          <a:lstStyle/>
          <a:p>
            <a:pPr marL="741363" indent="-284163" algn="ctr" defTabSz="449263">
              <a:spcBef>
                <a:spcPct val="500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 sz="3600" b="1"/>
              <a:t>Muchas gracias </a:t>
            </a:r>
          </a:p>
        </p:txBody>
      </p:sp>
      <p:pic>
        <p:nvPicPr>
          <p:cNvPr id="189445" name="Picture 5" descr="logo"/>
          <p:cNvPicPr>
            <a:picLocks noChangeAspect="1" noChangeArrowheads="1"/>
          </p:cNvPicPr>
          <p:nvPr/>
        </p:nvPicPr>
        <p:blipFill>
          <a:blip r:embed="rId4" cstate="print"/>
          <a:srcRect/>
          <a:stretch>
            <a:fillRect/>
          </a:stretch>
        </p:blipFill>
        <p:spPr bwMode="auto">
          <a:xfrm>
            <a:off x="4352925" y="620713"/>
            <a:ext cx="1230313" cy="1128712"/>
          </a:xfrm>
          <a:prstGeom prst="rect">
            <a:avLst/>
          </a:prstGeom>
          <a:noFill/>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9442"/>
                                        </p:tgtEl>
                                        <p:attrNameLst>
                                          <p:attrName>style.visibility</p:attrName>
                                        </p:attrNameLst>
                                      </p:cBhvr>
                                      <p:to>
                                        <p:strVal val="visible"/>
                                      </p:to>
                                    </p:set>
                                    <p:anim calcmode="lin" valueType="num">
                                      <p:cBhvr>
                                        <p:cTn id="7" dur="500" fill="hold"/>
                                        <p:tgtEl>
                                          <p:spTgt spid="189442"/>
                                        </p:tgtEl>
                                        <p:attrNameLst>
                                          <p:attrName>ppt_w</p:attrName>
                                        </p:attrNameLst>
                                      </p:cBhvr>
                                      <p:tavLst>
                                        <p:tav tm="0">
                                          <p:val>
                                            <p:fltVal val="0"/>
                                          </p:val>
                                        </p:tav>
                                        <p:tav tm="100000">
                                          <p:val>
                                            <p:strVal val="#ppt_w"/>
                                          </p:val>
                                        </p:tav>
                                      </p:tavLst>
                                    </p:anim>
                                    <p:anim calcmode="lin" valueType="num">
                                      <p:cBhvr>
                                        <p:cTn id="8" dur="500" fill="hold"/>
                                        <p:tgtEl>
                                          <p:spTgt spid="18944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89444"/>
                                        </p:tgtEl>
                                        <p:attrNameLst>
                                          <p:attrName>style.visibility</p:attrName>
                                        </p:attrNameLst>
                                      </p:cBhvr>
                                      <p:to>
                                        <p:strVal val="visible"/>
                                      </p:to>
                                    </p:set>
                                    <p:anim calcmode="lin" valueType="num">
                                      <p:cBhvr>
                                        <p:cTn id="12" dur="500" fill="hold"/>
                                        <p:tgtEl>
                                          <p:spTgt spid="189444"/>
                                        </p:tgtEl>
                                        <p:attrNameLst>
                                          <p:attrName>ppt_w</p:attrName>
                                        </p:attrNameLst>
                                      </p:cBhvr>
                                      <p:tavLst>
                                        <p:tav tm="0">
                                          <p:val>
                                            <p:fltVal val="0"/>
                                          </p:val>
                                        </p:tav>
                                        <p:tav tm="100000">
                                          <p:val>
                                            <p:strVal val="#ppt_w"/>
                                          </p:val>
                                        </p:tav>
                                      </p:tavLst>
                                    </p:anim>
                                    <p:anim calcmode="lin" valueType="num">
                                      <p:cBhvr>
                                        <p:cTn id="13" dur="500" fill="hold"/>
                                        <p:tgtEl>
                                          <p:spTgt spid="1894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autoUpdateAnimBg="0"/>
      <p:bldP spid="18944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95288" y="260350"/>
            <a:ext cx="8424862" cy="647700"/>
          </a:xfrm>
        </p:spPr>
        <p:txBody>
          <a:bodyPr/>
          <a:lstStyle/>
          <a:p>
            <a:r>
              <a:rPr lang="es-CL" sz="3200">
                <a:latin typeface="Verdana" pitchFamily="34" charset="0"/>
              </a:rPr>
              <a:t>Las pequeñas empresas participantes</a:t>
            </a:r>
            <a:endParaRPr lang="es-ES" sz="3200">
              <a:latin typeface="Verdana" pitchFamily="34" charset="0"/>
            </a:endParaRPr>
          </a:p>
        </p:txBody>
      </p:sp>
      <p:sp>
        <p:nvSpPr>
          <p:cNvPr id="191491" name="Rectangle 3"/>
          <p:cNvSpPr>
            <a:spLocks noGrp="1" noChangeArrowheads="1"/>
          </p:cNvSpPr>
          <p:nvPr>
            <p:ph type="body" idx="1"/>
          </p:nvPr>
        </p:nvSpPr>
        <p:spPr>
          <a:xfrm>
            <a:off x="468313" y="1125538"/>
            <a:ext cx="8064500" cy="5327650"/>
          </a:xfrm>
        </p:spPr>
        <p:txBody>
          <a:bodyPr/>
          <a:lstStyle/>
          <a:p>
            <a:pPr algn="just">
              <a:spcBef>
                <a:spcPct val="5000"/>
              </a:spcBef>
              <a:spcAft>
                <a:spcPct val="40000"/>
              </a:spcAft>
              <a:buClr>
                <a:srgbClr val="FF3300"/>
              </a:buClr>
              <a:buSzPct val="80000"/>
              <a:buFont typeface="Wingdings" pitchFamily="2" charset="2"/>
              <a:buChar char="u"/>
            </a:pPr>
            <a:r>
              <a:rPr lang="es-CL" sz="2000">
                <a:latin typeface="Verdana" pitchFamily="34" charset="0"/>
              </a:rPr>
              <a:t>Chile Emprende se orienta hacia las micro y pequeñas empresas de oportunidad, entendidas como aquellas que </a:t>
            </a:r>
            <a:r>
              <a:rPr lang="es-CL" sz="2000">
                <a:solidFill>
                  <a:srgbClr val="16129E"/>
                </a:solidFill>
                <a:latin typeface="Verdana" pitchFamily="34" charset="0"/>
              </a:rPr>
              <a:t>poseen un proyecto económicamente atractivo a mediano y largo plazo (que no necesariamente hoy es rentable), y que no pueden dar saltos de competitividad por sí mismas debido a distorsiones exógenas, que se explican principalmente por tres tipos de limitaciones o fallas:</a:t>
            </a:r>
          </a:p>
          <a:p>
            <a:pPr lvl="1" algn="just">
              <a:spcBef>
                <a:spcPct val="5000"/>
              </a:spcBef>
              <a:spcAft>
                <a:spcPct val="40000"/>
              </a:spcAft>
              <a:buClr>
                <a:srgbClr val="FF3300"/>
              </a:buClr>
              <a:buSzPct val="60000"/>
              <a:buFont typeface="Wingdings" pitchFamily="2" charset="2"/>
              <a:buChar char="u"/>
            </a:pPr>
            <a:r>
              <a:rPr lang="es-CL" sz="2000">
                <a:solidFill>
                  <a:srgbClr val="16129E"/>
                </a:solidFill>
                <a:latin typeface="Verdana" pitchFamily="34" charset="0"/>
              </a:rPr>
              <a:t>Fallas de Mercado:</a:t>
            </a:r>
            <a:r>
              <a:rPr lang="es-CL" sz="2000">
                <a:solidFill>
                  <a:srgbClr val="000099"/>
                </a:solidFill>
                <a:latin typeface="Verdana" pitchFamily="34" charset="0"/>
              </a:rPr>
              <a:t> </a:t>
            </a:r>
            <a:r>
              <a:rPr lang="es-CL" sz="2000">
                <a:latin typeface="Verdana" pitchFamily="34" charset="0"/>
              </a:rPr>
              <a:t>el mercado limita las oportunidades reales de negocio (concentración, información, conocimiento, etc.).</a:t>
            </a:r>
          </a:p>
          <a:p>
            <a:pPr lvl="1" algn="just">
              <a:spcBef>
                <a:spcPct val="5000"/>
              </a:spcBef>
              <a:spcAft>
                <a:spcPct val="40000"/>
              </a:spcAft>
              <a:buClr>
                <a:srgbClr val="FF3300"/>
              </a:buClr>
              <a:buSzPct val="60000"/>
              <a:buFont typeface="Wingdings" pitchFamily="2" charset="2"/>
              <a:buChar char="u"/>
            </a:pPr>
            <a:r>
              <a:rPr lang="es-CL" sz="2000">
                <a:latin typeface="Verdana" pitchFamily="34" charset="0"/>
              </a:rPr>
              <a:t>Limitaciones propias del tamaño: que impiden acceder a beneficios generados por economías de escala, de ámbito o de sinergias operacionales.</a:t>
            </a:r>
          </a:p>
          <a:p>
            <a:pPr lvl="1" algn="just">
              <a:spcBef>
                <a:spcPct val="5000"/>
              </a:spcBef>
              <a:spcAft>
                <a:spcPct val="40000"/>
              </a:spcAft>
              <a:buClr>
                <a:srgbClr val="FF3300"/>
              </a:buClr>
              <a:buSzPct val="60000"/>
              <a:buFont typeface="Wingdings" pitchFamily="2" charset="2"/>
              <a:buChar char="u"/>
            </a:pPr>
            <a:r>
              <a:rPr lang="es-CL" sz="2000">
                <a:solidFill>
                  <a:srgbClr val="16129E"/>
                </a:solidFill>
                <a:latin typeface="Verdana" pitchFamily="34" charset="0"/>
              </a:rPr>
              <a:t>Fallas del Estado:</a:t>
            </a:r>
            <a:r>
              <a:rPr lang="es-CL" sz="2000">
                <a:solidFill>
                  <a:srgbClr val="000099"/>
                </a:solidFill>
                <a:latin typeface="Verdana" pitchFamily="34" charset="0"/>
              </a:rPr>
              <a:t> </a:t>
            </a:r>
            <a:r>
              <a:rPr lang="es-CL" sz="2000">
                <a:latin typeface="Verdana" pitchFamily="34" charset="0"/>
              </a:rPr>
              <a:t>generadas por falencias en la regulación existente (sobre o sub regulación)  o la ausencia de regulación.</a:t>
            </a:r>
            <a:endParaRPr lang="es-ES" sz="2000">
              <a:latin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684213" y="144463"/>
            <a:ext cx="7772400" cy="836612"/>
          </a:xfrm>
        </p:spPr>
        <p:txBody>
          <a:bodyPr/>
          <a:lstStyle/>
          <a:p>
            <a:r>
              <a:rPr lang="es-ES" sz="4000">
                <a:solidFill>
                  <a:srgbClr val="000099"/>
                </a:solidFill>
                <a:latin typeface="Verdana" pitchFamily="34" charset="0"/>
              </a:rPr>
              <a:t>Evolución del Programa</a:t>
            </a:r>
          </a:p>
        </p:txBody>
      </p:sp>
      <p:sp>
        <p:nvSpPr>
          <p:cNvPr id="164867" name="Rectangle 3"/>
          <p:cNvSpPr>
            <a:spLocks noGrp="1" noChangeArrowheads="1"/>
          </p:cNvSpPr>
          <p:nvPr>
            <p:ph type="body" idx="1"/>
          </p:nvPr>
        </p:nvSpPr>
        <p:spPr>
          <a:xfrm>
            <a:off x="468313" y="1169988"/>
            <a:ext cx="8351837" cy="5283200"/>
          </a:xfrm>
        </p:spPr>
        <p:txBody>
          <a:bodyPr/>
          <a:lstStyle/>
          <a:p>
            <a:pPr algn="just">
              <a:spcBef>
                <a:spcPct val="0"/>
              </a:spcBef>
              <a:buClr>
                <a:srgbClr val="FF3300"/>
              </a:buClr>
              <a:buSzPct val="80000"/>
              <a:buFont typeface="Wingdings" pitchFamily="2" charset="2"/>
              <a:buChar char="u"/>
            </a:pPr>
            <a:r>
              <a:rPr lang="es-ES_tradnl" sz="2000">
                <a:solidFill>
                  <a:srgbClr val="000099"/>
                </a:solidFill>
                <a:latin typeface="Verdana" pitchFamily="34" charset="0"/>
              </a:rPr>
              <a:t>Actualmente operan con el Programa 39 territorios que reúnen a 174 municipios, donde habita más de un tercio de la población chilena: alrededor de 6 millones de personas.</a:t>
            </a:r>
          </a:p>
          <a:p>
            <a:pPr algn="just">
              <a:spcBef>
                <a:spcPct val="0"/>
              </a:spcBef>
              <a:buClr>
                <a:srgbClr val="FF3300"/>
              </a:buClr>
              <a:buSzPct val="80000"/>
              <a:buFont typeface="Wingdings" pitchFamily="2" charset="2"/>
              <a:buChar char="u"/>
            </a:pPr>
            <a:r>
              <a:rPr lang="es-ES_tradnl" sz="2000">
                <a:solidFill>
                  <a:srgbClr val="000099"/>
                </a:solidFill>
                <a:latin typeface="Verdana" pitchFamily="34" charset="0"/>
              </a:rPr>
              <a:t>Comenzó en 2001 como experiencia piloto en 10 territorios, impulsado por INDAP, FOSIS, SENCE y SERCOTEC, en la búsqueda de alternativas</a:t>
            </a:r>
            <a:r>
              <a:rPr lang="es-ES_tradnl" sz="2000" b="1">
                <a:solidFill>
                  <a:srgbClr val="000099"/>
                </a:solidFill>
                <a:latin typeface="Verdana" pitchFamily="34" charset="0"/>
              </a:rPr>
              <a:t> </a:t>
            </a:r>
            <a:r>
              <a:rPr lang="es-ES_tradnl" sz="2000">
                <a:solidFill>
                  <a:srgbClr val="000099"/>
                </a:solidFill>
                <a:latin typeface="Verdana" pitchFamily="34" charset="0"/>
              </a:rPr>
              <a:t>de políticas de desarrollo</a:t>
            </a:r>
            <a:r>
              <a:rPr lang="es-ES_tradnl" sz="2000" b="1">
                <a:solidFill>
                  <a:srgbClr val="000099"/>
                </a:solidFill>
                <a:latin typeface="Verdana" pitchFamily="34" charset="0"/>
              </a:rPr>
              <a:t> </a:t>
            </a:r>
            <a:r>
              <a:rPr lang="es-ES_tradnl" sz="2000">
                <a:solidFill>
                  <a:srgbClr val="000099"/>
                </a:solidFill>
                <a:latin typeface="Verdana" pitchFamily="34" charset="0"/>
              </a:rPr>
              <a:t>para avanzar hacia la equidad. </a:t>
            </a:r>
          </a:p>
          <a:p>
            <a:pPr algn="just">
              <a:spcBef>
                <a:spcPct val="0"/>
              </a:spcBef>
              <a:buClr>
                <a:srgbClr val="FF3300"/>
              </a:buClr>
              <a:buSzPct val="80000"/>
              <a:buFont typeface="Wingdings" pitchFamily="2" charset="2"/>
              <a:buChar char="u"/>
            </a:pPr>
            <a:r>
              <a:rPr lang="es-ES_tradnl" sz="2000">
                <a:solidFill>
                  <a:srgbClr val="000099"/>
                </a:solidFill>
                <a:latin typeface="Verdana" pitchFamily="34" charset="0"/>
              </a:rPr>
              <a:t>Se institucionalizó en 2004 mediante un Decreto Presidencial, que </a:t>
            </a:r>
            <a:r>
              <a:rPr lang="es-ES" sz="2000">
                <a:solidFill>
                  <a:srgbClr val="000099"/>
                </a:solidFill>
                <a:latin typeface="Verdana" pitchFamily="34" charset="0"/>
              </a:rPr>
              <a:t>reguló su funcionamiento creando una comisión asesora del Presidente de la República para la gestión del Programa y le dio cobertura nacional; </a:t>
            </a:r>
          </a:p>
          <a:p>
            <a:pPr algn="just">
              <a:spcBef>
                <a:spcPct val="0"/>
              </a:spcBef>
              <a:buClr>
                <a:srgbClr val="FF3300"/>
              </a:buClr>
              <a:buSzPct val="80000"/>
              <a:buFont typeface="Wingdings" pitchFamily="2" charset="2"/>
              <a:buChar char="u"/>
            </a:pPr>
            <a:r>
              <a:rPr lang="es-ES" sz="2000">
                <a:solidFill>
                  <a:srgbClr val="000099"/>
                </a:solidFill>
                <a:latin typeface="Verdana" pitchFamily="34" charset="0"/>
              </a:rPr>
              <a:t>Y de un Instructivo Presidencial que estableció mecanismos para la coordinación de la red de instituciones de fomento productivo, así como para las relaciones entre los niveles regional y territorial respecto del funcionamiento del Programa. </a:t>
            </a:r>
          </a:p>
          <a:p>
            <a:pPr algn="just">
              <a:spcBef>
                <a:spcPct val="0"/>
              </a:spcBef>
              <a:buClr>
                <a:srgbClr val="FF3300"/>
              </a:buClr>
              <a:buSzPct val="80000"/>
              <a:buFont typeface="Wingdings" pitchFamily="2" charset="2"/>
              <a:buChar char="u"/>
            </a:pPr>
            <a:r>
              <a:rPr lang="es-CL" sz="2000">
                <a:solidFill>
                  <a:srgbClr val="000099"/>
                </a:solidFill>
                <a:latin typeface="Verdana" pitchFamily="34" charset="0"/>
              </a:rPr>
              <a:t>La legalidad del Programa está basada en una glosa explícita en la Ley General de Presupuestos de la Nación.</a:t>
            </a:r>
            <a:endParaRPr lang="es-ES" sz="2000">
              <a:solidFill>
                <a:srgbClr val="000099"/>
              </a:solidFill>
              <a:latin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4213" y="404813"/>
            <a:ext cx="7772400" cy="792162"/>
          </a:xfrm>
        </p:spPr>
        <p:txBody>
          <a:bodyPr/>
          <a:lstStyle/>
          <a:p>
            <a:r>
              <a:rPr lang="es-ES" sz="4000">
                <a:solidFill>
                  <a:srgbClr val="000099"/>
                </a:solidFill>
                <a:latin typeface="Verdana" pitchFamily="34" charset="0"/>
              </a:rPr>
              <a:t>Actores participantes</a:t>
            </a:r>
          </a:p>
        </p:txBody>
      </p:sp>
      <p:sp>
        <p:nvSpPr>
          <p:cNvPr id="70660" name="Text Box 4"/>
          <p:cNvSpPr txBox="1">
            <a:spLocks noChangeArrowheads="1"/>
          </p:cNvSpPr>
          <p:nvPr/>
        </p:nvSpPr>
        <p:spPr bwMode="auto">
          <a:xfrm>
            <a:off x="322263" y="1341438"/>
            <a:ext cx="8137525" cy="4864100"/>
          </a:xfrm>
          <a:prstGeom prst="rect">
            <a:avLst/>
          </a:prstGeom>
          <a:noFill/>
          <a:ln w="9525">
            <a:noFill/>
            <a:miter lim="800000"/>
            <a:headEnd/>
            <a:tailEnd/>
          </a:ln>
          <a:effectLst/>
        </p:spPr>
        <p:txBody>
          <a:bodyPr>
            <a:spAutoFit/>
          </a:bodyPr>
          <a:lstStyle/>
          <a:p>
            <a:pPr algn="ctr" eaLnBrk="0" hangingPunct="0">
              <a:lnSpc>
                <a:spcPct val="100000"/>
              </a:lnSpc>
              <a:spcBef>
                <a:spcPct val="50000"/>
              </a:spcBef>
            </a:pPr>
            <a:r>
              <a:rPr lang="es-CL" sz="2000" b="1">
                <a:latin typeface="Verdana" pitchFamily="34" charset="0"/>
              </a:rPr>
              <a:t> Servicios Públicos Nacionales</a:t>
            </a:r>
          </a:p>
          <a:p>
            <a:pPr lvl="1" algn="ctr" eaLnBrk="0" hangingPunct="0">
              <a:lnSpc>
                <a:spcPct val="100000"/>
              </a:lnSpc>
              <a:spcBef>
                <a:spcPct val="20000"/>
              </a:spcBef>
              <a:buClrTx/>
              <a:buSzTx/>
              <a:buFontTx/>
              <a:buNone/>
            </a:pPr>
            <a:r>
              <a:rPr lang="es-CL" sz="2000">
                <a:latin typeface="Verdana" pitchFamily="34" charset="0"/>
              </a:rPr>
              <a:t>Fondo de Solidaridad e Inversión Social (FOSIS)</a:t>
            </a:r>
          </a:p>
          <a:p>
            <a:pPr lvl="1" algn="ctr" eaLnBrk="0" hangingPunct="0">
              <a:lnSpc>
                <a:spcPct val="100000"/>
              </a:lnSpc>
              <a:spcBef>
                <a:spcPct val="20000"/>
              </a:spcBef>
              <a:buClrTx/>
              <a:buSzTx/>
              <a:buFontTx/>
              <a:buNone/>
            </a:pPr>
            <a:r>
              <a:rPr lang="es-CL" sz="2000">
                <a:latin typeface="Verdana" pitchFamily="34" charset="0"/>
              </a:rPr>
              <a:t>Instituto Nacional de Desarrollo Agropecuario (INDAP)</a:t>
            </a:r>
          </a:p>
          <a:p>
            <a:pPr lvl="1" algn="ctr" eaLnBrk="0" hangingPunct="0">
              <a:lnSpc>
                <a:spcPct val="100000"/>
              </a:lnSpc>
              <a:spcBef>
                <a:spcPct val="20000"/>
              </a:spcBef>
              <a:buClrTx/>
              <a:buSzTx/>
              <a:buFontTx/>
              <a:buNone/>
            </a:pPr>
            <a:r>
              <a:rPr lang="es-CL" sz="2000">
                <a:latin typeface="Verdana" pitchFamily="34" charset="0"/>
              </a:rPr>
              <a:t>Servicio Nacional de Capacitación y Empleo (SENCE) </a:t>
            </a:r>
          </a:p>
          <a:p>
            <a:pPr lvl="1" algn="ctr" eaLnBrk="0" hangingPunct="0">
              <a:lnSpc>
                <a:spcPct val="100000"/>
              </a:lnSpc>
              <a:spcBef>
                <a:spcPct val="20000"/>
              </a:spcBef>
              <a:buClrTx/>
              <a:buSzTx/>
              <a:buFontTx/>
              <a:buNone/>
            </a:pPr>
            <a:r>
              <a:rPr lang="es-CL" sz="2000">
                <a:latin typeface="Verdana" pitchFamily="34" charset="0"/>
              </a:rPr>
              <a:t>Servicio de Cooperación Técnica (SERCOTEC)</a:t>
            </a:r>
          </a:p>
          <a:p>
            <a:pPr lvl="1" algn="ctr" eaLnBrk="0" hangingPunct="0">
              <a:lnSpc>
                <a:spcPct val="100000"/>
              </a:lnSpc>
              <a:spcBef>
                <a:spcPct val="20000"/>
              </a:spcBef>
              <a:buClrTx/>
              <a:buSzTx/>
              <a:buFontTx/>
              <a:buNone/>
            </a:pPr>
            <a:r>
              <a:rPr lang="es-CL" sz="2000">
                <a:latin typeface="Verdana" pitchFamily="34" charset="0"/>
              </a:rPr>
              <a:t>Corporación de Fomento a la Producción (CORFO)</a:t>
            </a:r>
          </a:p>
          <a:p>
            <a:pPr lvl="1" algn="ctr" eaLnBrk="0" hangingPunct="0">
              <a:lnSpc>
                <a:spcPct val="100000"/>
              </a:lnSpc>
              <a:spcBef>
                <a:spcPct val="20000"/>
              </a:spcBef>
              <a:buClrTx/>
              <a:buSzTx/>
              <a:buFontTx/>
              <a:buNone/>
            </a:pPr>
            <a:r>
              <a:rPr lang="es-CL" sz="2000">
                <a:latin typeface="Verdana" pitchFamily="34" charset="0"/>
              </a:rPr>
              <a:t>Subsecretaría de Desarrollo Regional y Administrativo</a:t>
            </a:r>
          </a:p>
          <a:p>
            <a:pPr lvl="1" algn="ctr" eaLnBrk="0" hangingPunct="0">
              <a:lnSpc>
                <a:spcPct val="100000"/>
              </a:lnSpc>
              <a:spcBef>
                <a:spcPct val="20000"/>
              </a:spcBef>
              <a:buClrTx/>
              <a:buSzTx/>
              <a:buFontTx/>
              <a:buNone/>
            </a:pPr>
            <a:endParaRPr lang="es-CL" sz="1400">
              <a:latin typeface="Verdana" pitchFamily="34" charset="0"/>
            </a:endParaRPr>
          </a:p>
          <a:p>
            <a:pPr algn="ctr" eaLnBrk="0" hangingPunct="0">
              <a:lnSpc>
                <a:spcPct val="100000"/>
              </a:lnSpc>
              <a:spcBef>
                <a:spcPct val="20000"/>
              </a:spcBef>
            </a:pPr>
            <a:r>
              <a:rPr lang="es-CL" sz="2000" b="1">
                <a:latin typeface="Verdana" pitchFamily="34" charset="0"/>
              </a:rPr>
              <a:t> Regionales</a:t>
            </a:r>
          </a:p>
          <a:p>
            <a:pPr lvl="1" algn="ctr" eaLnBrk="0" hangingPunct="0">
              <a:lnSpc>
                <a:spcPct val="100000"/>
              </a:lnSpc>
              <a:spcBef>
                <a:spcPct val="20000"/>
              </a:spcBef>
              <a:buClrTx/>
              <a:buSzTx/>
              <a:buFontTx/>
              <a:buNone/>
            </a:pPr>
            <a:r>
              <a:rPr lang="es-CL" sz="2000">
                <a:latin typeface="Verdana" pitchFamily="34" charset="0"/>
              </a:rPr>
              <a:t>Gobiernos Regionales, Direcciones Regionales de los Servicios Públicos</a:t>
            </a:r>
          </a:p>
          <a:p>
            <a:pPr lvl="1" algn="ctr" eaLnBrk="0" hangingPunct="0">
              <a:lnSpc>
                <a:spcPct val="100000"/>
              </a:lnSpc>
              <a:spcBef>
                <a:spcPct val="20000"/>
              </a:spcBef>
              <a:buClrTx/>
              <a:buSzTx/>
              <a:buFontTx/>
              <a:buNone/>
            </a:pPr>
            <a:endParaRPr lang="es-CL" sz="1400">
              <a:latin typeface="Verdana" pitchFamily="34" charset="0"/>
            </a:endParaRPr>
          </a:p>
          <a:p>
            <a:pPr algn="ctr" eaLnBrk="0" hangingPunct="0">
              <a:lnSpc>
                <a:spcPct val="100000"/>
              </a:lnSpc>
              <a:spcBef>
                <a:spcPct val="20000"/>
              </a:spcBef>
            </a:pPr>
            <a:r>
              <a:rPr lang="es-CL" sz="2000" b="1">
                <a:latin typeface="Verdana" pitchFamily="34" charset="0"/>
              </a:rPr>
              <a:t> Territorios</a:t>
            </a:r>
          </a:p>
          <a:p>
            <a:pPr lvl="1" algn="ctr" eaLnBrk="0" hangingPunct="0">
              <a:lnSpc>
                <a:spcPct val="100000"/>
              </a:lnSpc>
              <a:spcBef>
                <a:spcPct val="20000"/>
              </a:spcBef>
              <a:buClrTx/>
              <a:buSzTx/>
              <a:buFontTx/>
              <a:buNone/>
            </a:pPr>
            <a:r>
              <a:rPr lang="es-CL" sz="2000">
                <a:latin typeface="Verdana" pitchFamily="34" charset="0"/>
              </a:rPr>
              <a:t> Empresarios, Municipios</a:t>
            </a:r>
            <a:endParaRPr lang="es-ES" sz="2000">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7" name="Line 5"/>
          <p:cNvSpPr>
            <a:spLocks noChangeShapeType="1"/>
          </p:cNvSpPr>
          <p:nvPr/>
        </p:nvSpPr>
        <p:spPr bwMode="auto">
          <a:xfrm>
            <a:off x="4643438" y="1268413"/>
            <a:ext cx="0" cy="4895850"/>
          </a:xfrm>
          <a:prstGeom prst="line">
            <a:avLst/>
          </a:prstGeom>
          <a:noFill/>
          <a:ln w="9525">
            <a:solidFill>
              <a:schemeClr val="tx1"/>
            </a:solidFill>
            <a:round/>
            <a:headEnd/>
            <a:tailEnd/>
          </a:ln>
          <a:effectLst/>
        </p:spPr>
        <p:txBody>
          <a:bodyPr lIns="90000" tIns="46800" rIns="90000" bIns="46800"/>
          <a:lstStyle/>
          <a:p>
            <a:endParaRPr lang="en-US"/>
          </a:p>
        </p:txBody>
      </p:sp>
      <p:sp>
        <p:nvSpPr>
          <p:cNvPr id="192518" name="Line 6"/>
          <p:cNvSpPr>
            <a:spLocks noChangeShapeType="1"/>
          </p:cNvSpPr>
          <p:nvPr/>
        </p:nvSpPr>
        <p:spPr bwMode="auto">
          <a:xfrm>
            <a:off x="827088" y="3284538"/>
            <a:ext cx="7632700" cy="0"/>
          </a:xfrm>
          <a:prstGeom prst="line">
            <a:avLst/>
          </a:prstGeom>
          <a:noFill/>
          <a:ln w="9525">
            <a:solidFill>
              <a:schemeClr val="tx1"/>
            </a:solidFill>
            <a:round/>
            <a:headEnd/>
            <a:tailEnd/>
          </a:ln>
          <a:effectLst/>
        </p:spPr>
        <p:txBody>
          <a:bodyPr lIns="90000" tIns="46800" rIns="90000" bIns="46800"/>
          <a:lstStyle/>
          <a:p>
            <a:endParaRPr lang="en-US"/>
          </a:p>
        </p:txBody>
      </p:sp>
      <p:sp>
        <p:nvSpPr>
          <p:cNvPr id="192519" name="Text Box 7"/>
          <p:cNvSpPr txBox="1">
            <a:spLocks noChangeArrowheads="1"/>
          </p:cNvSpPr>
          <p:nvPr/>
        </p:nvSpPr>
        <p:spPr bwMode="auto">
          <a:xfrm>
            <a:off x="250825" y="1196975"/>
            <a:ext cx="3886200" cy="1728788"/>
          </a:xfrm>
          <a:prstGeom prst="rect">
            <a:avLst/>
          </a:prstGeom>
          <a:noFill/>
          <a:ln w="9525">
            <a:noFill/>
            <a:miter lim="800000"/>
            <a:headEnd/>
            <a:tailEnd/>
          </a:ln>
          <a:effectLst/>
        </p:spPr>
        <p:txBody>
          <a:bodyPr lIns="90000" tIns="46800" rIns="90000" bIns="46800">
            <a:spAutoFit/>
          </a:bodyPr>
          <a:lstStyle/>
          <a:p>
            <a:pPr marL="741363" indent="-284163" defTabSz="449263">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s-CL" sz="2000" b="1">
                <a:latin typeface="Verdana" pitchFamily="34" charset="0"/>
              </a:rPr>
              <a:t>Visión</a:t>
            </a:r>
          </a:p>
          <a:p>
            <a:pPr marL="741363" indent="-284163" defTabSz="449263">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CL">
                <a:latin typeface="Verdana" pitchFamily="34" charset="0"/>
              </a:rPr>
              <a:t>Objetivos compartidos sobre el futuro deseado, en contraposición a acciones dispersas y aisladas</a:t>
            </a:r>
          </a:p>
        </p:txBody>
      </p:sp>
      <p:sp>
        <p:nvSpPr>
          <p:cNvPr id="192520" name="Text Box 8"/>
          <p:cNvSpPr txBox="1">
            <a:spLocks noChangeArrowheads="1"/>
          </p:cNvSpPr>
          <p:nvPr/>
        </p:nvSpPr>
        <p:spPr bwMode="auto">
          <a:xfrm>
            <a:off x="4500563" y="1196975"/>
            <a:ext cx="4103687" cy="1878013"/>
          </a:xfrm>
          <a:prstGeom prst="rect">
            <a:avLst/>
          </a:prstGeom>
          <a:noFill/>
          <a:ln w="9525">
            <a:noFill/>
            <a:miter lim="800000"/>
            <a:headEnd/>
            <a:tailEnd/>
          </a:ln>
          <a:effectLst/>
        </p:spPr>
        <p:txBody>
          <a:bodyPr lIns="90000" tIns="46800" rIns="90000" bIns="46800">
            <a:spAutoFit/>
          </a:bodyPr>
          <a:lstStyle/>
          <a:p>
            <a:pPr marL="741363" indent="-284163" defTabSz="449263">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s-CL" sz="2000" b="1">
                <a:latin typeface="Verdana" pitchFamily="34" charset="0"/>
              </a:rPr>
              <a:t>Estrategia</a:t>
            </a:r>
          </a:p>
          <a:p>
            <a:pPr marL="741363" indent="-284163" defTabSz="449263">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CL">
                <a:latin typeface="Verdana" pitchFamily="34" charset="0"/>
              </a:rPr>
              <a:t>Financiar los acuerdos vs. concursabilidad </a:t>
            </a:r>
          </a:p>
          <a:p>
            <a:pPr marL="741363" indent="-284163" defTabSz="449263">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CL">
                <a:latin typeface="Verdana" pitchFamily="34" charset="0"/>
              </a:rPr>
              <a:t>Fondos nacionales 1+1+1(n)</a:t>
            </a:r>
          </a:p>
          <a:p>
            <a:pPr marL="741363" indent="-284163" defTabSz="449263">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s-ES">
              <a:latin typeface="Verdana" pitchFamily="34" charset="0"/>
            </a:endParaRPr>
          </a:p>
        </p:txBody>
      </p:sp>
      <p:sp>
        <p:nvSpPr>
          <p:cNvPr id="192521" name="Text Box 9"/>
          <p:cNvSpPr txBox="1">
            <a:spLocks noChangeArrowheads="1"/>
          </p:cNvSpPr>
          <p:nvPr/>
        </p:nvSpPr>
        <p:spPr bwMode="auto">
          <a:xfrm>
            <a:off x="4500563" y="3644900"/>
            <a:ext cx="4244975" cy="2205038"/>
          </a:xfrm>
          <a:prstGeom prst="rect">
            <a:avLst/>
          </a:prstGeom>
          <a:noFill/>
          <a:ln w="9525">
            <a:noFill/>
            <a:miter lim="800000"/>
            <a:headEnd/>
            <a:tailEnd/>
          </a:ln>
          <a:effectLst/>
        </p:spPr>
        <p:txBody>
          <a:bodyPr wrap="none" lIns="90000" tIns="46800" rIns="90000" bIns="46800">
            <a:spAutoFit/>
          </a:bodyPr>
          <a:lstStyle/>
          <a:p>
            <a:pPr marL="741363" indent="-284163" defTabSz="449263">
              <a:spcBef>
                <a:spcPct val="10000"/>
              </a:spcBef>
              <a:spcAft>
                <a:spcPct val="40000"/>
              </a:spcAft>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s-CL" sz="2000" b="1">
                <a:latin typeface="Verdana" pitchFamily="34" charset="0"/>
              </a:rPr>
              <a:t>Organización</a:t>
            </a:r>
          </a:p>
          <a:p>
            <a:pPr marL="741363" indent="-284163" defTabSz="449263">
              <a:spcBef>
                <a:spcPct val="10000"/>
              </a:spcBef>
              <a:spcAft>
                <a:spcPct val="75000"/>
              </a:spcAft>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CL">
                <a:latin typeface="Verdana" pitchFamily="34" charset="0"/>
              </a:rPr>
              <a:t>Directorio Nacional </a:t>
            </a:r>
          </a:p>
          <a:p>
            <a:pPr marL="741363" indent="-284163" defTabSz="449263">
              <a:spcBef>
                <a:spcPts val="100"/>
              </a:spcBef>
              <a:spcAft>
                <a:spcPct val="75000"/>
              </a:spcAft>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CL">
                <a:latin typeface="Verdana" pitchFamily="34" charset="0"/>
              </a:rPr>
              <a:t>Equipo de apoyo a la gestión</a:t>
            </a:r>
          </a:p>
          <a:p>
            <a:pPr marL="741363" indent="-284163" defTabSz="449263">
              <a:spcBef>
                <a:spcPts val="100"/>
              </a:spcBef>
              <a:spcAft>
                <a:spcPct val="75000"/>
              </a:spcAft>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CL">
                <a:latin typeface="Verdana" pitchFamily="34" charset="0"/>
              </a:rPr>
              <a:t>Consejos Público Privados</a:t>
            </a:r>
          </a:p>
          <a:p>
            <a:pPr marL="741363" indent="-284163" defTabSz="449263">
              <a:spcBef>
                <a:spcPts val="100"/>
              </a:spcBef>
              <a:spcAft>
                <a:spcPct val="75000"/>
              </a:spcAft>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CL">
                <a:latin typeface="Verdana" pitchFamily="34" charset="0"/>
              </a:rPr>
              <a:t>Gerente Territorial</a:t>
            </a:r>
            <a:endParaRPr lang="es-ES">
              <a:latin typeface="Verdana" pitchFamily="34" charset="0"/>
            </a:endParaRPr>
          </a:p>
        </p:txBody>
      </p:sp>
      <p:sp>
        <p:nvSpPr>
          <p:cNvPr id="192522" name="Text Box 10"/>
          <p:cNvSpPr txBox="1">
            <a:spLocks noChangeArrowheads="1"/>
          </p:cNvSpPr>
          <p:nvPr/>
        </p:nvSpPr>
        <p:spPr bwMode="auto">
          <a:xfrm>
            <a:off x="323850" y="3644900"/>
            <a:ext cx="4248150" cy="2538413"/>
          </a:xfrm>
          <a:prstGeom prst="rect">
            <a:avLst/>
          </a:prstGeom>
          <a:noFill/>
          <a:ln w="9525">
            <a:noFill/>
            <a:miter lim="800000"/>
            <a:headEnd/>
            <a:tailEnd/>
          </a:ln>
          <a:effectLst/>
        </p:spPr>
        <p:txBody>
          <a:bodyPr lIns="90000" tIns="46800" rIns="90000" bIns="46800">
            <a:spAutoFit/>
          </a:bodyPr>
          <a:lstStyle/>
          <a:p>
            <a:pPr marL="741363" indent="-284163" defTabSz="449263">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s-CL" sz="2000" b="1">
                <a:latin typeface="Verdana" pitchFamily="34" charset="0"/>
              </a:rPr>
              <a:t>Cambio cultural</a:t>
            </a:r>
          </a:p>
          <a:p>
            <a:pPr marL="741363" indent="-284163" defTabSz="449263">
              <a:buSzPct val="6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_tradnl">
                <a:solidFill>
                  <a:schemeClr val="accent1"/>
                </a:solidFill>
                <a:latin typeface="Verdana" pitchFamily="34" charset="0"/>
              </a:rPr>
              <a:t>Gestión pública innovadora: </a:t>
            </a:r>
          </a:p>
          <a:p>
            <a:pPr marL="741363" indent="-284163" defTabSz="449263">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_tradnl">
                <a:solidFill>
                  <a:schemeClr val="accent1"/>
                </a:solidFill>
                <a:latin typeface="Verdana" pitchFamily="34" charset="0"/>
              </a:rPr>
              <a:t>Coordinación interinstitucional e intersectorial </a:t>
            </a:r>
          </a:p>
          <a:p>
            <a:pPr lvl="1" defTabSz="449263">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_tradnl">
                <a:solidFill>
                  <a:schemeClr val="accent1"/>
                </a:solidFill>
                <a:latin typeface="Verdana" pitchFamily="34" charset="0"/>
              </a:rPr>
              <a:t> Enfoque territorial </a:t>
            </a:r>
          </a:p>
          <a:p>
            <a:pPr lvl="1" defTabSz="449263">
              <a:buSzPct val="6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ES_tradnl">
                <a:solidFill>
                  <a:schemeClr val="accent1"/>
                </a:solidFill>
                <a:latin typeface="Verdana" pitchFamily="34" charset="0"/>
              </a:rPr>
              <a:t> Articulación público privada</a:t>
            </a:r>
          </a:p>
          <a:p>
            <a:pPr lvl="1" defTabSz="449263">
              <a:buSzPct val="6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s-ES">
              <a:solidFill>
                <a:schemeClr val="accent1"/>
              </a:solidFill>
              <a:latin typeface="Verdana" pitchFamily="34" charset="0"/>
            </a:endParaRPr>
          </a:p>
        </p:txBody>
      </p:sp>
      <p:sp>
        <p:nvSpPr>
          <p:cNvPr id="192523" name="Text Box 11"/>
          <p:cNvSpPr txBox="1">
            <a:spLocks noChangeArrowheads="1"/>
          </p:cNvSpPr>
          <p:nvPr/>
        </p:nvSpPr>
        <p:spPr bwMode="auto">
          <a:xfrm>
            <a:off x="-396875" y="333375"/>
            <a:ext cx="9540875" cy="630238"/>
          </a:xfrm>
          <a:prstGeom prst="rect">
            <a:avLst/>
          </a:prstGeom>
          <a:noFill/>
          <a:ln w="9525">
            <a:noFill/>
            <a:miter lim="800000"/>
            <a:headEnd/>
            <a:tailEnd/>
          </a:ln>
          <a:effectLst/>
        </p:spPr>
        <p:txBody>
          <a:bodyPr lIns="90000" tIns="46800" rIns="90000" bIns="46800">
            <a:spAutoFit/>
          </a:bodyPr>
          <a:lstStyle/>
          <a:p>
            <a:pPr marL="741363" indent="-284163" algn="ctr" defTabSz="449263">
              <a:spcBef>
                <a:spcPct val="500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s-MX" sz="3800">
                <a:solidFill>
                  <a:schemeClr val="accent1"/>
                </a:solidFill>
              </a:rPr>
              <a:t>Principios de Gobernanza del Programa</a:t>
            </a:r>
            <a:endParaRPr lang="es-ES" sz="380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ph type="title"/>
          </p:nvPr>
        </p:nvSpPr>
        <p:spPr>
          <a:xfrm>
            <a:off x="1979613" y="333375"/>
            <a:ext cx="5903912" cy="484188"/>
          </a:xfrm>
          <a:noFill/>
          <a:ln/>
        </p:spPr>
        <p:txBody>
          <a:bodyPr lIns="46038" tIns="46038" rIns="46038" bIns="46038" anchor="b"/>
          <a:lstStyle/>
          <a:p>
            <a:r>
              <a:rPr lang="es-ES" sz="2800" b="1">
                <a:solidFill>
                  <a:srgbClr val="000099"/>
                </a:solidFill>
                <a:latin typeface="Arial" pitchFamily="34" charset="0"/>
              </a:rPr>
              <a:t>Organización del Programa</a:t>
            </a:r>
          </a:p>
        </p:txBody>
      </p:sp>
      <p:sp>
        <p:nvSpPr>
          <p:cNvPr id="240643" name="Rectangle 3"/>
          <p:cNvSpPr>
            <a:spLocks noChangeArrowheads="1"/>
          </p:cNvSpPr>
          <p:nvPr/>
        </p:nvSpPr>
        <p:spPr bwMode="auto">
          <a:xfrm>
            <a:off x="3708400" y="5589588"/>
            <a:ext cx="5184775" cy="622300"/>
          </a:xfrm>
          <a:prstGeom prst="rect">
            <a:avLst/>
          </a:prstGeom>
          <a:solidFill>
            <a:srgbClr val="FBFAC0"/>
          </a:solidFill>
          <a:ln w="12700" cap="sq">
            <a:solidFill>
              <a:srgbClr val="003366"/>
            </a:solidFill>
            <a:miter lim="800000"/>
            <a:headEnd/>
            <a:tailEnd/>
          </a:ln>
          <a:effectLst/>
        </p:spPr>
        <p:txBody>
          <a:bodyPr lIns="46038" tIns="0" rIns="46038" bIns="0" anchor="ctr">
            <a:spAutoFit/>
          </a:bodyPr>
          <a:lstStyle/>
          <a:p>
            <a:pPr algn="ctr" eaLnBrk="0" hangingPunct="0">
              <a:lnSpc>
                <a:spcPct val="100000"/>
              </a:lnSpc>
              <a:spcBef>
                <a:spcPct val="0"/>
              </a:spcBef>
              <a:buClrTx/>
              <a:buSzTx/>
              <a:buFontTx/>
              <a:buNone/>
            </a:pPr>
            <a:r>
              <a:rPr lang="es-ES" sz="2000" b="1">
                <a:solidFill>
                  <a:srgbClr val="FF9900"/>
                </a:solidFill>
              </a:rPr>
              <a:t>Gremios, redes, organizaciones y asociaciones MIPE y de la Sociedad Civil</a:t>
            </a:r>
            <a:endParaRPr lang="es-ES" sz="2000">
              <a:solidFill>
                <a:srgbClr val="FF9900"/>
              </a:solidFill>
              <a:latin typeface="Times New Roman" pitchFamily="18" charset="0"/>
            </a:endParaRPr>
          </a:p>
        </p:txBody>
      </p:sp>
      <p:sp>
        <p:nvSpPr>
          <p:cNvPr id="240644" name="Rectangle 4"/>
          <p:cNvSpPr>
            <a:spLocks noChangeArrowheads="1"/>
          </p:cNvSpPr>
          <p:nvPr/>
        </p:nvSpPr>
        <p:spPr bwMode="auto">
          <a:xfrm>
            <a:off x="1835150" y="4411663"/>
            <a:ext cx="1801813" cy="638175"/>
          </a:xfrm>
          <a:prstGeom prst="rect">
            <a:avLst/>
          </a:prstGeom>
          <a:solidFill>
            <a:srgbClr val="AEDAB4"/>
          </a:solidFill>
          <a:ln w="12700" cap="sq">
            <a:solidFill>
              <a:srgbClr val="003366"/>
            </a:solidFill>
            <a:miter lim="800000"/>
            <a:headEnd/>
            <a:tailEnd/>
          </a:ln>
          <a:effectLst/>
        </p:spPr>
        <p:txBody>
          <a:bodyPr lIns="46038" tIns="0" rIns="46038" bIns="0" anchor="ctr">
            <a:spAutoFit/>
          </a:bodyPr>
          <a:lstStyle/>
          <a:p>
            <a:pPr algn="ctr" eaLnBrk="0" hangingPunct="0">
              <a:lnSpc>
                <a:spcPct val="100000"/>
              </a:lnSpc>
              <a:spcBef>
                <a:spcPct val="50000"/>
              </a:spcBef>
              <a:buClrTx/>
              <a:buSzTx/>
              <a:buFontTx/>
              <a:buNone/>
            </a:pPr>
            <a:endParaRPr lang="es-ES" sz="1400" b="1">
              <a:solidFill>
                <a:srgbClr val="993300"/>
              </a:solidFill>
            </a:endParaRPr>
          </a:p>
          <a:p>
            <a:pPr algn="ctr" eaLnBrk="0" hangingPunct="0">
              <a:lnSpc>
                <a:spcPct val="100000"/>
              </a:lnSpc>
              <a:spcBef>
                <a:spcPct val="50000"/>
              </a:spcBef>
              <a:buClrTx/>
              <a:buSzTx/>
              <a:buFontTx/>
              <a:buNone/>
            </a:pPr>
            <a:r>
              <a:rPr lang="es-ES" b="1">
                <a:solidFill>
                  <a:srgbClr val="009900"/>
                </a:solidFill>
              </a:rPr>
              <a:t>Municipios</a:t>
            </a:r>
            <a:endParaRPr lang="es-ES">
              <a:solidFill>
                <a:srgbClr val="009900"/>
              </a:solidFill>
              <a:latin typeface="Times New Roman" pitchFamily="18" charset="0"/>
            </a:endParaRPr>
          </a:p>
        </p:txBody>
      </p:sp>
      <p:sp>
        <p:nvSpPr>
          <p:cNvPr id="240645" name="Rectangle 5"/>
          <p:cNvSpPr>
            <a:spLocks noChangeArrowheads="1"/>
          </p:cNvSpPr>
          <p:nvPr/>
        </p:nvSpPr>
        <p:spPr bwMode="auto">
          <a:xfrm>
            <a:off x="1403350" y="2276475"/>
            <a:ext cx="3959225" cy="696913"/>
          </a:xfrm>
          <a:prstGeom prst="rect">
            <a:avLst/>
          </a:prstGeom>
          <a:solidFill>
            <a:srgbClr val="BDD7E5"/>
          </a:solidFill>
          <a:ln w="12700" cap="sq">
            <a:solidFill>
              <a:srgbClr val="003366"/>
            </a:solidFill>
            <a:miter lim="800000"/>
            <a:headEnd/>
            <a:tailEnd/>
          </a:ln>
          <a:effectLst/>
        </p:spPr>
        <p:txBody>
          <a:bodyPr lIns="46038" tIns="0" rIns="46038" bIns="0" anchor="ctr">
            <a:spAutoFit/>
          </a:bodyPr>
          <a:lstStyle/>
          <a:p>
            <a:pPr algn="ctr" eaLnBrk="0" hangingPunct="0">
              <a:lnSpc>
                <a:spcPct val="100000"/>
              </a:lnSpc>
              <a:spcBef>
                <a:spcPct val="50000"/>
              </a:spcBef>
              <a:buClrTx/>
              <a:buSzTx/>
              <a:buFontTx/>
              <a:buNone/>
            </a:pPr>
            <a:r>
              <a:rPr lang="es-ES" sz="2000" b="1"/>
              <a:t>Intendente y Gobierno Regional</a:t>
            </a:r>
            <a:r>
              <a:rPr lang="es-ES" sz="2400" b="1">
                <a:solidFill>
                  <a:srgbClr val="FF9966"/>
                </a:solidFill>
              </a:rPr>
              <a:t> </a:t>
            </a:r>
          </a:p>
          <a:p>
            <a:pPr algn="ctr" eaLnBrk="0" hangingPunct="0">
              <a:lnSpc>
                <a:spcPct val="100000"/>
              </a:lnSpc>
              <a:spcBef>
                <a:spcPct val="50000"/>
              </a:spcBef>
              <a:buClrTx/>
              <a:buSzTx/>
              <a:buFontTx/>
              <a:buNone/>
            </a:pPr>
            <a:r>
              <a:rPr lang="es-ES" sz="1400" b="1"/>
              <a:t>(SS PP de Fomento Productivo y otros)</a:t>
            </a:r>
            <a:endParaRPr lang="es-ES" sz="2400" b="1">
              <a:solidFill>
                <a:srgbClr val="FF9966"/>
              </a:solidFill>
            </a:endParaRPr>
          </a:p>
        </p:txBody>
      </p:sp>
      <p:sp>
        <p:nvSpPr>
          <p:cNvPr id="240646" name="Line 6"/>
          <p:cNvSpPr>
            <a:spLocks noChangeShapeType="1"/>
          </p:cNvSpPr>
          <p:nvPr/>
        </p:nvSpPr>
        <p:spPr bwMode="auto">
          <a:xfrm flipH="1">
            <a:off x="2627313" y="5084763"/>
            <a:ext cx="0" cy="720725"/>
          </a:xfrm>
          <a:prstGeom prst="line">
            <a:avLst/>
          </a:prstGeom>
          <a:noFill/>
          <a:ln w="9525">
            <a:solidFill>
              <a:srgbClr val="99CCFF"/>
            </a:solidFill>
            <a:round/>
            <a:headEnd/>
            <a:tailEnd/>
          </a:ln>
          <a:effectLst/>
        </p:spPr>
        <p:txBody>
          <a:bodyPr>
            <a:spAutoFit/>
          </a:bodyPr>
          <a:lstStyle/>
          <a:p>
            <a:endParaRPr lang="en-US"/>
          </a:p>
        </p:txBody>
      </p:sp>
      <p:sp>
        <p:nvSpPr>
          <p:cNvPr id="240647" name="Line 7"/>
          <p:cNvSpPr>
            <a:spLocks noChangeShapeType="1"/>
          </p:cNvSpPr>
          <p:nvPr/>
        </p:nvSpPr>
        <p:spPr bwMode="auto">
          <a:xfrm>
            <a:off x="2627313" y="5805488"/>
            <a:ext cx="1081087" cy="0"/>
          </a:xfrm>
          <a:prstGeom prst="line">
            <a:avLst/>
          </a:prstGeom>
          <a:noFill/>
          <a:ln w="9525">
            <a:solidFill>
              <a:srgbClr val="99CCFF"/>
            </a:solidFill>
            <a:round/>
            <a:headEnd/>
            <a:tailEnd/>
          </a:ln>
          <a:effectLst/>
        </p:spPr>
        <p:txBody>
          <a:bodyPr>
            <a:spAutoFit/>
          </a:bodyPr>
          <a:lstStyle/>
          <a:p>
            <a:endParaRPr lang="en-US"/>
          </a:p>
        </p:txBody>
      </p:sp>
      <p:sp>
        <p:nvSpPr>
          <p:cNvPr id="240648" name="Rectangle 8"/>
          <p:cNvSpPr>
            <a:spLocks noChangeArrowheads="1"/>
          </p:cNvSpPr>
          <p:nvPr/>
        </p:nvSpPr>
        <p:spPr bwMode="auto">
          <a:xfrm>
            <a:off x="4284663" y="3362325"/>
            <a:ext cx="4535487" cy="1384300"/>
          </a:xfrm>
          <a:prstGeom prst="rect">
            <a:avLst/>
          </a:prstGeom>
          <a:solidFill>
            <a:srgbClr val="EAC0B8"/>
          </a:solidFill>
          <a:ln w="12700" cap="sq">
            <a:solidFill>
              <a:srgbClr val="003366"/>
            </a:solidFill>
            <a:miter lim="800000"/>
            <a:headEnd/>
            <a:tailEnd/>
          </a:ln>
          <a:effectLst/>
        </p:spPr>
        <p:txBody>
          <a:bodyPr lIns="46038" tIns="0" rIns="46038" bIns="0" anchor="ctr">
            <a:spAutoFit/>
          </a:bodyPr>
          <a:lstStyle/>
          <a:p>
            <a:pPr algn="ctr" eaLnBrk="0" hangingPunct="0">
              <a:lnSpc>
                <a:spcPct val="100000"/>
              </a:lnSpc>
              <a:spcBef>
                <a:spcPct val="50000"/>
              </a:spcBef>
              <a:buClrTx/>
              <a:buSzTx/>
              <a:buFontTx/>
              <a:buNone/>
            </a:pPr>
            <a:r>
              <a:rPr lang="es-ES" sz="3000" b="1">
                <a:solidFill>
                  <a:srgbClr val="FF3300"/>
                </a:solidFill>
              </a:rPr>
              <a:t>Consejos Público-Privados de Desarrollo Territorial</a:t>
            </a:r>
          </a:p>
        </p:txBody>
      </p:sp>
      <p:sp>
        <p:nvSpPr>
          <p:cNvPr id="240649" name="Rectangle 9"/>
          <p:cNvSpPr>
            <a:spLocks noChangeArrowheads="1"/>
          </p:cNvSpPr>
          <p:nvPr/>
        </p:nvSpPr>
        <p:spPr bwMode="auto">
          <a:xfrm>
            <a:off x="827088" y="4025900"/>
            <a:ext cx="2519362" cy="622300"/>
          </a:xfrm>
          <a:prstGeom prst="rect">
            <a:avLst/>
          </a:prstGeom>
          <a:solidFill>
            <a:srgbClr val="AEDAB4"/>
          </a:solidFill>
          <a:ln w="12700" cap="sq">
            <a:solidFill>
              <a:srgbClr val="003366"/>
            </a:solidFill>
            <a:miter lim="800000"/>
            <a:headEnd/>
            <a:tailEnd/>
          </a:ln>
          <a:effectLst/>
        </p:spPr>
        <p:txBody>
          <a:bodyPr lIns="46038" tIns="0" rIns="46038" bIns="0" anchor="ctr">
            <a:spAutoFit/>
          </a:bodyPr>
          <a:lstStyle/>
          <a:p>
            <a:pPr algn="ctr" eaLnBrk="0" hangingPunct="0">
              <a:lnSpc>
                <a:spcPct val="100000"/>
              </a:lnSpc>
              <a:spcBef>
                <a:spcPct val="50000"/>
              </a:spcBef>
              <a:buClrTx/>
              <a:buSzTx/>
              <a:buFontTx/>
              <a:buNone/>
            </a:pPr>
            <a:r>
              <a:rPr lang="es-ES" sz="2000" b="1">
                <a:solidFill>
                  <a:srgbClr val="009900"/>
                </a:solidFill>
              </a:rPr>
              <a:t>Asociación de Municipios</a:t>
            </a:r>
          </a:p>
        </p:txBody>
      </p:sp>
      <p:sp>
        <p:nvSpPr>
          <p:cNvPr id="240650" name="Line 10"/>
          <p:cNvSpPr>
            <a:spLocks noChangeShapeType="1"/>
          </p:cNvSpPr>
          <p:nvPr/>
        </p:nvSpPr>
        <p:spPr bwMode="auto">
          <a:xfrm>
            <a:off x="3348038" y="4221163"/>
            <a:ext cx="936625" cy="0"/>
          </a:xfrm>
          <a:prstGeom prst="line">
            <a:avLst/>
          </a:prstGeom>
          <a:noFill/>
          <a:ln w="38100">
            <a:solidFill>
              <a:srgbClr val="FF3300"/>
            </a:solidFill>
            <a:round/>
            <a:headEnd/>
            <a:tailEnd type="triangle" w="med" len="med"/>
          </a:ln>
          <a:effectLst/>
        </p:spPr>
        <p:txBody>
          <a:bodyPr>
            <a:spAutoFit/>
          </a:bodyPr>
          <a:lstStyle/>
          <a:p>
            <a:endParaRPr lang="en-US"/>
          </a:p>
        </p:txBody>
      </p:sp>
      <p:grpSp>
        <p:nvGrpSpPr>
          <p:cNvPr id="240651" name="Group 11"/>
          <p:cNvGrpSpPr>
            <a:grpSpLocks/>
          </p:cNvGrpSpPr>
          <p:nvPr/>
        </p:nvGrpSpPr>
        <p:grpSpPr bwMode="auto">
          <a:xfrm>
            <a:off x="3492500" y="2997200"/>
            <a:ext cx="792163" cy="792163"/>
            <a:chOff x="2200" y="1797"/>
            <a:chExt cx="680" cy="590"/>
          </a:xfrm>
        </p:grpSpPr>
        <p:sp>
          <p:nvSpPr>
            <p:cNvPr id="240652" name="Line 12"/>
            <p:cNvSpPr>
              <a:spLocks noChangeShapeType="1"/>
            </p:cNvSpPr>
            <p:nvPr/>
          </p:nvSpPr>
          <p:spPr bwMode="auto">
            <a:xfrm>
              <a:off x="2200" y="1797"/>
              <a:ext cx="0" cy="590"/>
            </a:xfrm>
            <a:prstGeom prst="line">
              <a:avLst/>
            </a:prstGeom>
            <a:noFill/>
            <a:ln w="38100">
              <a:solidFill>
                <a:srgbClr val="FF3300"/>
              </a:solidFill>
              <a:round/>
              <a:headEnd/>
              <a:tailEnd/>
            </a:ln>
            <a:effectLst/>
          </p:spPr>
          <p:txBody>
            <a:bodyPr>
              <a:spAutoFit/>
            </a:bodyPr>
            <a:lstStyle/>
            <a:p>
              <a:endParaRPr lang="en-US"/>
            </a:p>
          </p:txBody>
        </p:sp>
        <p:sp>
          <p:nvSpPr>
            <p:cNvPr id="240653" name="Line 13"/>
            <p:cNvSpPr>
              <a:spLocks noChangeShapeType="1"/>
            </p:cNvSpPr>
            <p:nvPr/>
          </p:nvSpPr>
          <p:spPr bwMode="auto">
            <a:xfrm>
              <a:off x="2200" y="2387"/>
              <a:ext cx="680" cy="0"/>
            </a:xfrm>
            <a:prstGeom prst="line">
              <a:avLst/>
            </a:prstGeom>
            <a:noFill/>
            <a:ln w="38100">
              <a:solidFill>
                <a:srgbClr val="FF3300"/>
              </a:solidFill>
              <a:round/>
              <a:headEnd/>
              <a:tailEnd type="triangle" w="med" len="med"/>
            </a:ln>
            <a:effectLst/>
          </p:spPr>
          <p:txBody>
            <a:bodyPr>
              <a:spAutoFit/>
            </a:bodyPr>
            <a:lstStyle/>
            <a:p>
              <a:endParaRPr lang="en-US"/>
            </a:p>
          </p:txBody>
        </p:sp>
      </p:grpSp>
      <p:sp>
        <p:nvSpPr>
          <p:cNvPr id="240654" name="Line 14"/>
          <p:cNvSpPr>
            <a:spLocks noChangeShapeType="1"/>
          </p:cNvSpPr>
          <p:nvPr/>
        </p:nvSpPr>
        <p:spPr bwMode="auto">
          <a:xfrm flipV="1">
            <a:off x="6443663" y="4724400"/>
            <a:ext cx="0" cy="865188"/>
          </a:xfrm>
          <a:prstGeom prst="line">
            <a:avLst/>
          </a:prstGeom>
          <a:noFill/>
          <a:ln w="38100">
            <a:solidFill>
              <a:srgbClr val="FF3300"/>
            </a:solidFill>
            <a:round/>
            <a:headEnd/>
            <a:tailEnd type="triangle" w="med" len="med"/>
          </a:ln>
          <a:effectLst/>
        </p:spPr>
        <p:txBody>
          <a:bodyPr>
            <a:spAutoFit/>
          </a:bodyPr>
          <a:lstStyle/>
          <a:p>
            <a:endParaRPr lang="en-US"/>
          </a:p>
        </p:txBody>
      </p:sp>
      <p:sp>
        <p:nvSpPr>
          <p:cNvPr id="240655" name="Rectangle 15"/>
          <p:cNvSpPr>
            <a:spLocks noChangeArrowheads="1"/>
          </p:cNvSpPr>
          <p:nvPr/>
        </p:nvSpPr>
        <p:spPr bwMode="auto">
          <a:xfrm>
            <a:off x="5651500" y="1484313"/>
            <a:ext cx="3200400" cy="317500"/>
          </a:xfrm>
          <a:prstGeom prst="rect">
            <a:avLst/>
          </a:prstGeom>
          <a:solidFill>
            <a:srgbClr val="BDD7E5"/>
          </a:solidFill>
          <a:ln w="12700" cap="sq">
            <a:solidFill>
              <a:srgbClr val="003366"/>
            </a:solidFill>
            <a:miter lim="800000"/>
            <a:headEnd/>
            <a:tailEnd/>
          </a:ln>
          <a:effectLst/>
        </p:spPr>
        <p:txBody>
          <a:bodyPr lIns="46038" tIns="0" rIns="46038" bIns="0" anchor="ctr">
            <a:spAutoFit/>
          </a:bodyPr>
          <a:lstStyle/>
          <a:p>
            <a:pPr algn="ctr" eaLnBrk="0" hangingPunct="0">
              <a:lnSpc>
                <a:spcPct val="100000"/>
              </a:lnSpc>
              <a:spcBef>
                <a:spcPct val="0"/>
              </a:spcBef>
              <a:buClrTx/>
              <a:buSzTx/>
              <a:buFontTx/>
              <a:buNone/>
            </a:pPr>
            <a:r>
              <a:rPr lang="es-ES" sz="2000" b="1"/>
              <a:t>Directorio Nacional</a:t>
            </a:r>
            <a:endParaRPr lang="es-ES" sz="2000" b="1">
              <a:latin typeface="FrizQuadrata BT" pitchFamily="34" charset="0"/>
            </a:endParaRPr>
          </a:p>
        </p:txBody>
      </p:sp>
      <p:sp>
        <p:nvSpPr>
          <p:cNvPr id="240656" name="Rectangle 16"/>
          <p:cNvSpPr>
            <a:spLocks noChangeArrowheads="1"/>
          </p:cNvSpPr>
          <p:nvPr/>
        </p:nvSpPr>
        <p:spPr bwMode="auto">
          <a:xfrm>
            <a:off x="1116013" y="908050"/>
            <a:ext cx="4248150" cy="317500"/>
          </a:xfrm>
          <a:prstGeom prst="rect">
            <a:avLst/>
          </a:prstGeom>
          <a:solidFill>
            <a:srgbClr val="BDD7E5"/>
          </a:solidFill>
          <a:ln w="12700" cap="sq">
            <a:solidFill>
              <a:srgbClr val="003366"/>
            </a:solidFill>
            <a:miter lim="800000"/>
            <a:headEnd/>
            <a:tailEnd/>
          </a:ln>
          <a:effectLst/>
        </p:spPr>
        <p:txBody>
          <a:bodyPr lIns="46038" tIns="0" rIns="46038" bIns="0" anchor="ctr">
            <a:spAutoFit/>
          </a:bodyPr>
          <a:lstStyle/>
          <a:p>
            <a:pPr algn="ctr" eaLnBrk="0" hangingPunct="0">
              <a:lnSpc>
                <a:spcPct val="100000"/>
              </a:lnSpc>
              <a:spcBef>
                <a:spcPct val="0"/>
              </a:spcBef>
              <a:buClrTx/>
              <a:buSzTx/>
              <a:buFontTx/>
              <a:buNone/>
            </a:pPr>
            <a:r>
              <a:rPr lang="es-ES" sz="2000" b="1"/>
              <a:t>Comisión Asesora Presidencial</a:t>
            </a:r>
          </a:p>
        </p:txBody>
      </p:sp>
      <p:sp>
        <p:nvSpPr>
          <p:cNvPr id="240657" name="Text Box 17"/>
          <p:cNvSpPr txBox="1">
            <a:spLocks noChangeArrowheads="1"/>
          </p:cNvSpPr>
          <p:nvPr/>
        </p:nvSpPr>
        <p:spPr bwMode="auto">
          <a:xfrm>
            <a:off x="827088" y="2997200"/>
            <a:ext cx="1625600" cy="731838"/>
          </a:xfrm>
          <a:prstGeom prst="rect">
            <a:avLst/>
          </a:prstGeom>
          <a:noFill/>
          <a:ln w="9525">
            <a:noFill/>
            <a:miter lim="800000"/>
            <a:headEnd/>
            <a:tailEnd/>
          </a:ln>
          <a:effectLst/>
        </p:spPr>
        <p:txBody>
          <a:bodyPr>
            <a:spAutoFit/>
          </a:bodyPr>
          <a:lstStyle/>
          <a:p>
            <a:pPr algn="ctr" eaLnBrk="0" hangingPunct="0">
              <a:lnSpc>
                <a:spcPct val="100000"/>
              </a:lnSpc>
              <a:spcBef>
                <a:spcPct val="50000"/>
              </a:spcBef>
              <a:buClrTx/>
              <a:buSzTx/>
              <a:buFontTx/>
              <a:buChar char="•"/>
            </a:pPr>
            <a:r>
              <a:rPr lang="es-ES" sz="1200">
                <a:solidFill>
                  <a:schemeClr val="tx1"/>
                </a:solidFill>
              </a:rPr>
              <a:t>Define Territorios</a:t>
            </a:r>
          </a:p>
          <a:p>
            <a:pPr algn="ctr" eaLnBrk="0" hangingPunct="0">
              <a:lnSpc>
                <a:spcPct val="100000"/>
              </a:lnSpc>
              <a:spcBef>
                <a:spcPct val="50000"/>
              </a:spcBef>
              <a:buClrTx/>
              <a:buSzTx/>
              <a:buFontTx/>
              <a:buChar char="•"/>
            </a:pPr>
            <a:r>
              <a:rPr lang="es-ES" sz="1200">
                <a:solidFill>
                  <a:schemeClr val="tx1"/>
                </a:solidFill>
              </a:rPr>
              <a:t> Coordina inversión pública</a:t>
            </a:r>
          </a:p>
        </p:txBody>
      </p:sp>
      <p:sp>
        <p:nvSpPr>
          <p:cNvPr id="240658" name="Rectangle 18"/>
          <p:cNvSpPr>
            <a:spLocks noChangeArrowheads="1"/>
          </p:cNvSpPr>
          <p:nvPr/>
        </p:nvSpPr>
        <p:spPr bwMode="auto">
          <a:xfrm>
            <a:off x="6700838" y="1844675"/>
            <a:ext cx="2443162" cy="1058863"/>
          </a:xfrm>
          <a:prstGeom prst="rect">
            <a:avLst/>
          </a:prstGeom>
          <a:noFill/>
          <a:ln w="9525">
            <a:noFill/>
            <a:miter lim="800000"/>
            <a:headEnd/>
            <a:tailEnd/>
          </a:ln>
          <a:effectLst/>
        </p:spPr>
        <p:txBody>
          <a:bodyPr anchor="ctr">
            <a:spAutoFit/>
          </a:bodyPr>
          <a:lstStyle/>
          <a:p>
            <a:pPr algn="ctr" eaLnBrk="0" hangingPunct="0">
              <a:lnSpc>
                <a:spcPct val="100000"/>
              </a:lnSpc>
              <a:spcBef>
                <a:spcPct val="15000"/>
              </a:spcBef>
              <a:buClrTx/>
              <a:buSzTx/>
              <a:buFontTx/>
              <a:buChar char="•"/>
            </a:pPr>
            <a:r>
              <a:rPr lang="es-ES_tradnl" sz="1000" b="1">
                <a:solidFill>
                  <a:srgbClr val="CC3300"/>
                </a:solidFill>
              </a:rPr>
              <a:t> </a:t>
            </a:r>
            <a:r>
              <a:rPr lang="es-ES_tradnl" sz="1200">
                <a:solidFill>
                  <a:schemeClr val="tx1"/>
                </a:solidFill>
              </a:rPr>
              <a:t>Entrega orientaciones estrategia, metodología </a:t>
            </a:r>
          </a:p>
          <a:p>
            <a:pPr algn="ctr" eaLnBrk="0" hangingPunct="0">
              <a:lnSpc>
                <a:spcPct val="100000"/>
              </a:lnSpc>
              <a:spcBef>
                <a:spcPct val="15000"/>
              </a:spcBef>
              <a:buClrTx/>
              <a:buSzTx/>
              <a:buFontTx/>
              <a:buChar char="•"/>
            </a:pPr>
            <a:r>
              <a:rPr lang="es-ES_tradnl" sz="1200">
                <a:solidFill>
                  <a:schemeClr val="tx1"/>
                </a:solidFill>
              </a:rPr>
              <a:t>Evalúa avances regionales.</a:t>
            </a:r>
          </a:p>
          <a:p>
            <a:pPr algn="ctr" eaLnBrk="0" hangingPunct="0">
              <a:lnSpc>
                <a:spcPct val="100000"/>
              </a:lnSpc>
              <a:spcBef>
                <a:spcPct val="15000"/>
              </a:spcBef>
              <a:buClrTx/>
              <a:buSzTx/>
              <a:buFontTx/>
              <a:buChar char="•"/>
            </a:pPr>
            <a:r>
              <a:rPr lang="es-ES_tradnl" sz="1200">
                <a:solidFill>
                  <a:schemeClr val="tx1"/>
                </a:solidFill>
              </a:rPr>
              <a:t> Informa trimestralmente a la Comisión</a:t>
            </a:r>
          </a:p>
        </p:txBody>
      </p:sp>
      <p:sp>
        <p:nvSpPr>
          <p:cNvPr id="240659" name="Text Box 19"/>
          <p:cNvSpPr txBox="1">
            <a:spLocks noChangeArrowheads="1"/>
          </p:cNvSpPr>
          <p:nvPr/>
        </p:nvSpPr>
        <p:spPr bwMode="auto">
          <a:xfrm>
            <a:off x="6964363" y="4724400"/>
            <a:ext cx="2179637" cy="730250"/>
          </a:xfrm>
          <a:prstGeom prst="rect">
            <a:avLst/>
          </a:prstGeom>
          <a:noFill/>
          <a:ln w="9525">
            <a:noFill/>
            <a:miter lim="800000"/>
            <a:headEnd/>
            <a:tailEnd/>
          </a:ln>
          <a:effectLst/>
        </p:spPr>
        <p:txBody>
          <a:bodyPr>
            <a:spAutoFit/>
          </a:bodyPr>
          <a:lstStyle/>
          <a:p>
            <a:pPr eaLnBrk="0" hangingPunct="0">
              <a:lnSpc>
                <a:spcPct val="100000"/>
              </a:lnSpc>
              <a:spcBef>
                <a:spcPct val="50000"/>
              </a:spcBef>
              <a:buClrTx/>
              <a:buSzTx/>
              <a:buFontTx/>
              <a:buChar char="•"/>
            </a:pPr>
            <a:r>
              <a:rPr lang="es-ES" sz="1400" b="1">
                <a:solidFill>
                  <a:schemeClr val="tx1"/>
                </a:solidFill>
              </a:rPr>
              <a:t>Construcción y realización del Proyecto de Desarrollo</a:t>
            </a:r>
          </a:p>
        </p:txBody>
      </p:sp>
      <p:sp>
        <p:nvSpPr>
          <p:cNvPr id="240660" name="Rectangle 20"/>
          <p:cNvSpPr>
            <a:spLocks noChangeArrowheads="1"/>
          </p:cNvSpPr>
          <p:nvPr/>
        </p:nvSpPr>
        <p:spPr bwMode="auto">
          <a:xfrm>
            <a:off x="1403350" y="1196975"/>
            <a:ext cx="3889375" cy="731838"/>
          </a:xfrm>
          <a:prstGeom prst="rect">
            <a:avLst/>
          </a:prstGeom>
          <a:noFill/>
          <a:ln w="9525">
            <a:noFill/>
            <a:miter lim="800000"/>
            <a:headEnd/>
            <a:tailEnd/>
          </a:ln>
          <a:effectLst/>
        </p:spPr>
        <p:txBody>
          <a:bodyPr anchor="ctr">
            <a:spAutoFit/>
          </a:bodyPr>
          <a:lstStyle/>
          <a:p>
            <a:pPr eaLnBrk="0" hangingPunct="0">
              <a:lnSpc>
                <a:spcPct val="100000"/>
              </a:lnSpc>
              <a:spcBef>
                <a:spcPct val="0"/>
              </a:spcBef>
              <a:buClrTx/>
              <a:buSzTx/>
              <a:buFontTx/>
              <a:buChar char="•"/>
            </a:pPr>
            <a:r>
              <a:rPr lang="es-ES_tradnl" sz="1200" b="1">
                <a:solidFill>
                  <a:schemeClr val="tx1"/>
                </a:solidFill>
              </a:rPr>
              <a:t>Informa al Presidente los avances</a:t>
            </a:r>
          </a:p>
          <a:p>
            <a:pPr eaLnBrk="0" hangingPunct="0">
              <a:lnSpc>
                <a:spcPct val="100000"/>
              </a:lnSpc>
              <a:spcBef>
                <a:spcPct val="50000"/>
              </a:spcBef>
              <a:buClrTx/>
              <a:buSzTx/>
              <a:buFontTx/>
              <a:buChar char="•"/>
            </a:pPr>
            <a:r>
              <a:rPr lang="es-ES_tradnl" sz="1200" b="1">
                <a:solidFill>
                  <a:schemeClr val="tx1"/>
                </a:solidFill>
              </a:rPr>
              <a:t>Propone estrategias, políticas, optimización en uso de recursos</a:t>
            </a:r>
            <a:endParaRPr lang="es-ES_tradnl" sz="1200">
              <a:solidFill>
                <a:schemeClr val="tx1"/>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0645"/>
                                        </p:tgtEl>
                                        <p:attrNameLst>
                                          <p:attrName>style.visibility</p:attrName>
                                        </p:attrNameLst>
                                      </p:cBhvr>
                                      <p:to>
                                        <p:strVal val="visible"/>
                                      </p:to>
                                    </p:set>
                                    <p:anim calcmode="lin" valueType="num">
                                      <p:cBhvr additive="base">
                                        <p:cTn id="7" dur="500" fill="hold"/>
                                        <p:tgtEl>
                                          <p:spTgt spid="240645"/>
                                        </p:tgtEl>
                                        <p:attrNameLst>
                                          <p:attrName>ppt_x</p:attrName>
                                        </p:attrNameLst>
                                      </p:cBhvr>
                                      <p:tavLst>
                                        <p:tav tm="0">
                                          <p:val>
                                            <p:strVal val="0-#ppt_w/2"/>
                                          </p:val>
                                        </p:tav>
                                        <p:tav tm="100000">
                                          <p:val>
                                            <p:strVal val="#ppt_x"/>
                                          </p:val>
                                        </p:tav>
                                      </p:tavLst>
                                    </p:anim>
                                    <p:anim calcmode="lin" valueType="num">
                                      <p:cBhvr additive="base">
                                        <p:cTn id="8" dur="500" fill="hold"/>
                                        <p:tgtEl>
                                          <p:spTgt spid="2406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0644"/>
                                        </p:tgtEl>
                                        <p:attrNameLst>
                                          <p:attrName>style.visibility</p:attrName>
                                        </p:attrNameLst>
                                      </p:cBhvr>
                                      <p:to>
                                        <p:strVal val="visible"/>
                                      </p:to>
                                    </p:set>
                                    <p:anim calcmode="lin" valueType="num">
                                      <p:cBhvr additive="base">
                                        <p:cTn id="13" dur="500" fill="hold"/>
                                        <p:tgtEl>
                                          <p:spTgt spid="240644"/>
                                        </p:tgtEl>
                                        <p:attrNameLst>
                                          <p:attrName>ppt_x</p:attrName>
                                        </p:attrNameLst>
                                      </p:cBhvr>
                                      <p:tavLst>
                                        <p:tav tm="0">
                                          <p:val>
                                            <p:strVal val="0-#ppt_w/2"/>
                                          </p:val>
                                        </p:tav>
                                        <p:tav tm="100000">
                                          <p:val>
                                            <p:strVal val="#ppt_x"/>
                                          </p:val>
                                        </p:tav>
                                      </p:tavLst>
                                    </p:anim>
                                    <p:anim calcmode="lin" valueType="num">
                                      <p:cBhvr additive="base">
                                        <p:cTn id="14" dur="500" fill="hold"/>
                                        <p:tgtEl>
                                          <p:spTgt spid="24064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40649"/>
                                        </p:tgtEl>
                                        <p:attrNameLst>
                                          <p:attrName>style.visibility</p:attrName>
                                        </p:attrNameLst>
                                      </p:cBhvr>
                                      <p:to>
                                        <p:strVal val="visible"/>
                                      </p:to>
                                    </p:set>
                                    <p:anim calcmode="lin" valueType="num">
                                      <p:cBhvr additive="base">
                                        <p:cTn id="18" dur="500" fill="hold"/>
                                        <p:tgtEl>
                                          <p:spTgt spid="240649"/>
                                        </p:tgtEl>
                                        <p:attrNameLst>
                                          <p:attrName>ppt_x</p:attrName>
                                        </p:attrNameLst>
                                      </p:cBhvr>
                                      <p:tavLst>
                                        <p:tav tm="0">
                                          <p:val>
                                            <p:strVal val="0-#ppt_w/2"/>
                                          </p:val>
                                        </p:tav>
                                        <p:tav tm="100000">
                                          <p:val>
                                            <p:strVal val="#ppt_x"/>
                                          </p:val>
                                        </p:tav>
                                      </p:tavLst>
                                    </p:anim>
                                    <p:anim calcmode="lin" valueType="num">
                                      <p:cBhvr additive="base">
                                        <p:cTn id="19" dur="500" fill="hold"/>
                                        <p:tgtEl>
                                          <p:spTgt spid="24064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40643"/>
                                        </p:tgtEl>
                                        <p:attrNameLst>
                                          <p:attrName>style.visibility</p:attrName>
                                        </p:attrNameLst>
                                      </p:cBhvr>
                                      <p:to>
                                        <p:strVal val="visible"/>
                                      </p:to>
                                    </p:set>
                                    <p:anim calcmode="lin" valueType="num">
                                      <p:cBhvr additive="base">
                                        <p:cTn id="24" dur="500" fill="hold"/>
                                        <p:tgtEl>
                                          <p:spTgt spid="240643"/>
                                        </p:tgtEl>
                                        <p:attrNameLst>
                                          <p:attrName>ppt_x</p:attrName>
                                        </p:attrNameLst>
                                      </p:cBhvr>
                                      <p:tavLst>
                                        <p:tav tm="0">
                                          <p:val>
                                            <p:strVal val="0-#ppt_w/2"/>
                                          </p:val>
                                        </p:tav>
                                        <p:tav tm="100000">
                                          <p:val>
                                            <p:strVal val="#ppt_x"/>
                                          </p:val>
                                        </p:tav>
                                      </p:tavLst>
                                    </p:anim>
                                    <p:anim calcmode="lin" valueType="num">
                                      <p:cBhvr additive="base">
                                        <p:cTn id="25" dur="500" fill="hold"/>
                                        <p:tgtEl>
                                          <p:spTgt spid="240643"/>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240647"/>
                                        </p:tgtEl>
                                        <p:attrNameLst>
                                          <p:attrName>style.visibility</p:attrName>
                                        </p:attrNameLst>
                                      </p:cBhvr>
                                      <p:to>
                                        <p:strVal val="visible"/>
                                      </p:to>
                                    </p:set>
                                    <p:anim calcmode="lin" valueType="num">
                                      <p:cBhvr additive="base">
                                        <p:cTn id="29" dur="500" fill="hold"/>
                                        <p:tgtEl>
                                          <p:spTgt spid="240647"/>
                                        </p:tgtEl>
                                        <p:attrNameLst>
                                          <p:attrName>ppt_x</p:attrName>
                                        </p:attrNameLst>
                                      </p:cBhvr>
                                      <p:tavLst>
                                        <p:tav tm="0">
                                          <p:val>
                                            <p:strVal val="0-#ppt_w/2"/>
                                          </p:val>
                                        </p:tav>
                                        <p:tav tm="100000">
                                          <p:val>
                                            <p:strVal val="#ppt_x"/>
                                          </p:val>
                                        </p:tav>
                                      </p:tavLst>
                                    </p:anim>
                                    <p:anim calcmode="lin" valueType="num">
                                      <p:cBhvr additive="base">
                                        <p:cTn id="30" dur="500" fill="hold"/>
                                        <p:tgtEl>
                                          <p:spTgt spid="240647"/>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8" fill="hold" grpId="0" nodeType="afterEffect">
                                  <p:stCondLst>
                                    <p:cond delay="0"/>
                                  </p:stCondLst>
                                  <p:childTnLst>
                                    <p:set>
                                      <p:cBhvr>
                                        <p:cTn id="33" dur="1" fill="hold">
                                          <p:stCondLst>
                                            <p:cond delay="0"/>
                                          </p:stCondLst>
                                        </p:cTn>
                                        <p:tgtEl>
                                          <p:spTgt spid="240646"/>
                                        </p:tgtEl>
                                        <p:attrNameLst>
                                          <p:attrName>style.visibility</p:attrName>
                                        </p:attrNameLst>
                                      </p:cBhvr>
                                      <p:to>
                                        <p:strVal val="visible"/>
                                      </p:to>
                                    </p:set>
                                    <p:anim calcmode="lin" valueType="num">
                                      <p:cBhvr additive="base">
                                        <p:cTn id="34" dur="500" fill="hold"/>
                                        <p:tgtEl>
                                          <p:spTgt spid="240646"/>
                                        </p:tgtEl>
                                        <p:attrNameLst>
                                          <p:attrName>ppt_x</p:attrName>
                                        </p:attrNameLst>
                                      </p:cBhvr>
                                      <p:tavLst>
                                        <p:tav tm="0">
                                          <p:val>
                                            <p:strVal val="0-#ppt_w/2"/>
                                          </p:val>
                                        </p:tav>
                                        <p:tav tm="100000">
                                          <p:val>
                                            <p:strVal val="#ppt_x"/>
                                          </p:val>
                                        </p:tav>
                                      </p:tavLst>
                                    </p:anim>
                                    <p:anim calcmode="lin" valueType="num">
                                      <p:cBhvr additive="base">
                                        <p:cTn id="35" dur="500" fill="hold"/>
                                        <p:tgtEl>
                                          <p:spTgt spid="240646"/>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8" fill="hold" grpId="0" nodeType="afterEffect">
                                  <p:stCondLst>
                                    <p:cond delay="0"/>
                                  </p:stCondLst>
                                  <p:childTnLst>
                                    <p:set>
                                      <p:cBhvr>
                                        <p:cTn id="38" dur="1" fill="hold">
                                          <p:stCondLst>
                                            <p:cond delay="0"/>
                                          </p:stCondLst>
                                        </p:cTn>
                                        <p:tgtEl>
                                          <p:spTgt spid="240648"/>
                                        </p:tgtEl>
                                        <p:attrNameLst>
                                          <p:attrName>style.visibility</p:attrName>
                                        </p:attrNameLst>
                                      </p:cBhvr>
                                      <p:to>
                                        <p:strVal val="visible"/>
                                      </p:to>
                                    </p:set>
                                    <p:anim calcmode="lin" valueType="num">
                                      <p:cBhvr additive="base">
                                        <p:cTn id="39" dur="500" fill="hold"/>
                                        <p:tgtEl>
                                          <p:spTgt spid="240648"/>
                                        </p:tgtEl>
                                        <p:attrNameLst>
                                          <p:attrName>ppt_x</p:attrName>
                                        </p:attrNameLst>
                                      </p:cBhvr>
                                      <p:tavLst>
                                        <p:tav tm="0">
                                          <p:val>
                                            <p:strVal val="0-#ppt_w/2"/>
                                          </p:val>
                                        </p:tav>
                                        <p:tav tm="100000">
                                          <p:val>
                                            <p:strVal val="#ppt_x"/>
                                          </p:val>
                                        </p:tav>
                                      </p:tavLst>
                                    </p:anim>
                                    <p:anim calcmode="lin" valueType="num">
                                      <p:cBhvr additive="base">
                                        <p:cTn id="40" dur="500" fill="hold"/>
                                        <p:tgtEl>
                                          <p:spTgt spid="24064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40651"/>
                                        </p:tgtEl>
                                        <p:attrNameLst>
                                          <p:attrName>style.visibility</p:attrName>
                                        </p:attrNameLst>
                                      </p:cBhvr>
                                      <p:to>
                                        <p:strVal val="visible"/>
                                      </p:to>
                                    </p:set>
                                    <p:anim calcmode="lin" valueType="num">
                                      <p:cBhvr additive="base">
                                        <p:cTn id="45" dur="500" fill="hold"/>
                                        <p:tgtEl>
                                          <p:spTgt spid="240651"/>
                                        </p:tgtEl>
                                        <p:attrNameLst>
                                          <p:attrName>ppt_x</p:attrName>
                                        </p:attrNameLst>
                                      </p:cBhvr>
                                      <p:tavLst>
                                        <p:tav tm="0">
                                          <p:val>
                                            <p:strVal val="0-#ppt_w/2"/>
                                          </p:val>
                                        </p:tav>
                                        <p:tav tm="100000">
                                          <p:val>
                                            <p:strVal val="#ppt_x"/>
                                          </p:val>
                                        </p:tav>
                                      </p:tavLst>
                                    </p:anim>
                                    <p:anim calcmode="lin" valueType="num">
                                      <p:cBhvr additive="base">
                                        <p:cTn id="46" dur="500" fill="hold"/>
                                        <p:tgtEl>
                                          <p:spTgt spid="24065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40650"/>
                                        </p:tgtEl>
                                        <p:attrNameLst>
                                          <p:attrName>style.visibility</p:attrName>
                                        </p:attrNameLst>
                                      </p:cBhvr>
                                      <p:to>
                                        <p:strVal val="visible"/>
                                      </p:to>
                                    </p:set>
                                    <p:anim calcmode="lin" valueType="num">
                                      <p:cBhvr additive="base">
                                        <p:cTn id="51" dur="500" fill="hold"/>
                                        <p:tgtEl>
                                          <p:spTgt spid="240650"/>
                                        </p:tgtEl>
                                        <p:attrNameLst>
                                          <p:attrName>ppt_x</p:attrName>
                                        </p:attrNameLst>
                                      </p:cBhvr>
                                      <p:tavLst>
                                        <p:tav tm="0">
                                          <p:val>
                                            <p:strVal val="0-#ppt_w/2"/>
                                          </p:val>
                                        </p:tav>
                                        <p:tav tm="100000">
                                          <p:val>
                                            <p:strVal val="#ppt_x"/>
                                          </p:val>
                                        </p:tav>
                                      </p:tavLst>
                                    </p:anim>
                                    <p:anim calcmode="lin" valueType="num">
                                      <p:cBhvr additive="base">
                                        <p:cTn id="52" dur="500" fill="hold"/>
                                        <p:tgtEl>
                                          <p:spTgt spid="24065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40654"/>
                                        </p:tgtEl>
                                        <p:attrNameLst>
                                          <p:attrName>style.visibility</p:attrName>
                                        </p:attrNameLst>
                                      </p:cBhvr>
                                      <p:to>
                                        <p:strVal val="visible"/>
                                      </p:to>
                                    </p:set>
                                    <p:anim calcmode="lin" valueType="num">
                                      <p:cBhvr additive="base">
                                        <p:cTn id="57" dur="500" fill="hold"/>
                                        <p:tgtEl>
                                          <p:spTgt spid="240654"/>
                                        </p:tgtEl>
                                        <p:attrNameLst>
                                          <p:attrName>ppt_x</p:attrName>
                                        </p:attrNameLst>
                                      </p:cBhvr>
                                      <p:tavLst>
                                        <p:tav tm="0">
                                          <p:val>
                                            <p:strVal val="0-#ppt_w/2"/>
                                          </p:val>
                                        </p:tav>
                                        <p:tav tm="100000">
                                          <p:val>
                                            <p:strVal val="#ppt_x"/>
                                          </p:val>
                                        </p:tav>
                                      </p:tavLst>
                                    </p:anim>
                                    <p:anim calcmode="lin" valueType="num">
                                      <p:cBhvr additive="base">
                                        <p:cTn id="58" dur="500" fill="hold"/>
                                        <p:tgtEl>
                                          <p:spTgt spid="240654"/>
                                        </p:tgtEl>
                                        <p:attrNameLst>
                                          <p:attrName>ppt_y</p:attrName>
                                        </p:attrNameLst>
                                      </p:cBhvr>
                                      <p:tavLst>
                                        <p:tav tm="0">
                                          <p:val>
                                            <p:strVal val="#ppt_y"/>
                                          </p:val>
                                        </p:tav>
                                        <p:tav tm="100000">
                                          <p:val>
                                            <p:strVal val="#ppt_y"/>
                                          </p:val>
                                        </p:tav>
                                      </p:tavLst>
                                    </p:anim>
                                  </p:childTnLst>
                                </p:cTn>
                              </p:par>
                            </p:childTnLst>
                          </p:cTn>
                        </p:par>
                        <p:par>
                          <p:cTn id="59" fill="hold">
                            <p:stCondLst>
                              <p:cond delay="500"/>
                            </p:stCondLst>
                            <p:childTnLst>
                              <p:par>
                                <p:cTn id="60" presetID="2" presetClass="entr" presetSubtype="8" fill="hold" grpId="0" nodeType="afterEffect">
                                  <p:stCondLst>
                                    <p:cond delay="0"/>
                                  </p:stCondLst>
                                  <p:childTnLst>
                                    <p:set>
                                      <p:cBhvr>
                                        <p:cTn id="61" dur="1" fill="hold">
                                          <p:stCondLst>
                                            <p:cond delay="0"/>
                                          </p:stCondLst>
                                        </p:cTn>
                                        <p:tgtEl>
                                          <p:spTgt spid="240655"/>
                                        </p:tgtEl>
                                        <p:attrNameLst>
                                          <p:attrName>style.visibility</p:attrName>
                                        </p:attrNameLst>
                                      </p:cBhvr>
                                      <p:to>
                                        <p:strVal val="visible"/>
                                      </p:to>
                                    </p:set>
                                    <p:anim calcmode="lin" valueType="num">
                                      <p:cBhvr additive="base">
                                        <p:cTn id="62" dur="500" fill="hold"/>
                                        <p:tgtEl>
                                          <p:spTgt spid="240655"/>
                                        </p:tgtEl>
                                        <p:attrNameLst>
                                          <p:attrName>ppt_x</p:attrName>
                                        </p:attrNameLst>
                                      </p:cBhvr>
                                      <p:tavLst>
                                        <p:tav tm="0">
                                          <p:val>
                                            <p:strVal val="0-#ppt_w/2"/>
                                          </p:val>
                                        </p:tav>
                                        <p:tav tm="100000">
                                          <p:val>
                                            <p:strVal val="#ppt_x"/>
                                          </p:val>
                                        </p:tav>
                                      </p:tavLst>
                                    </p:anim>
                                    <p:anim calcmode="lin" valueType="num">
                                      <p:cBhvr additive="base">
                                        <p:cTn id="63" dur="500" fill="hold"/>
                                        <p:tgtEl>
                                          <p:spTgt spid="240655"/>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240656"/>
                                        </p:tgtEl>
                                        <p:attrNameLst>
                                          <p:attrName>style.visibility</p:attrName>
                                        </p:attrNameLst>
                                      </p:cBhvr>
                                      <p:to>
                                        <p:strVal val="visible"/>
                                      </p:to>
                                    </p:set>
                                    <p:anim calcmode="lin" valueType="num">
                                      <p:cBhvr additive="base">
                                        <p:cTn id="68" dur="500" fill="hold"/>
                                        <p:tgtEl>
                                          <p:spTgt spid="240656"/>
                                        </p:tgtEl>
                                        <p:attrNameLst>
                                          <p:attrName>ppt_x</p:attrName>
                                        </p:attrNameLst>
                                      </p:cBhvr>
                                      <p:tavLst>
                                        <p:tav tm="0">
                                          <p:val>
                                            <p:strVal val="0-#ppt_w/2"/>
                                          </p:val>
                                        </p:tav>
                                        <p:tav tm="100000">
                                          <p:val>
                                            <p:strVal val="#ppt_x"/>
                                          </p:val>
                                        </p:tav>
                                      </p:tavLst>
                                    </p:anim>
                                    <p:anim calcmode="lin" valueType="num">
                                      <p:cBhvr additive="base">
                                        <p:cTn id="69" dur="500" fill="hold"/>
                                        <p:tgtEl>
                                          <p:spTgt spid="240656"/>
                                        </p:tgtEl>
                                        <p:attrNameLst>
                                          <p:attrName>ppt_y</p:attrName>
                                        </p:attrNameLst>
                                      </p:cBhvr>
                                      <p:tavLst>
                                        <p:tav tm="0">
                                          <p:val>
                                            <p:strVal val="#ppt_y"/>
                                          </p:val>
                                        </p:tav>
                                        <p:tav tm="100000">
                                          <p:val>
                                            <p:strVal val="#ppt_y"/>
                                          </p:val>
                                        </p:tav>
                                      </p:tavLst>
                                    </p:anim>
                                  </p:childTnLst>
                                </p:cTn>
                              </p:par>
                            </p:childTnLst>
                          </p:cTn>
                        </p:par>
                        <p:par>
                          <p:cTn id="70" fill="hold">
                            <p:stCondLst>
                              <p:cond delay="500"/>
                            </p:stCondLst>
                            <p:childTnLst>
                              <p:par>
                                <p:cTn id="71" presetID="1" presetClass="entr" presetSubtype="0" fill="hold" grpId="0" nodeType="afterEffect">
                                  <p:stCondLst>
                                    <p:cond delay="0"/>
                                  </p:stCondLst>
                                  <p:childTnLst>
                                    <p:set>
                                      <p:cBhvr>
                                        <p:cTn id="72" dur="1" fill="hold">
                                          <p:stCondLst>
                                            <p:cond delay="499"/>
                                          </p:stCondLst>
                                        </p:cTn>
                                        <p:tgtEl>
                                          <p:spTgt spid="240657"/>
                                        </p:tgtEl>
                                        <p:attrNameLst>
                                          <p:attrName>style.visibility</p:attrName>
                                        </p:attrNameLst>
                                      </p:cBhvr>
                                      <p:to>
                                        <p:strVal val="visible"/>
                                      </p:to>
                                    </p:set>
                                  </p:childTnLst>
                                </p:cTn>
                              </p:par>
                            </p:childTnLst>
                          </p:cTn>
                        </p:par>
                        <p:par>
                          <p:cTn id="73" fill="hold">
                            <p:stCondLst>
                              <p:cond delay="1000"/>
                            </p:stCondLst>
                            <p:childTnLst>
                              <p:par>
                                <p:cTn id="74" presetID="2" presetClass="entr" presetSubtype="8" fill="hold" grpId="0" nodeType="afterEffect">
                                  <p:stCondLst>
                                    <p:cond delay="0"/>
                                  </p:stCondLst>
                                  <p:childTnLst>
                                    <p:set>
                                      <p:cBhvr>
                                        <p:cTn id="75" dur="1" fill="hold">
                                          <p:stCondLst>
                                            <p:cond delay="0"/>
                                          </p:stCondLst>
                                        </p:cTn>
                                        <p:tgtEl>
                                          <p:spTgt spid="240658"/>
                                        </p:tgtEl>
                                        <p:attrNameLst>
                                          <p:attrName>style.visibility</p:attrName>
                                        </p:attrNameLst>
                                      </p:cBhvr>
                                      <p:to>
                                        <p:strVal val="visible"/>
                                      </p:to>
                                    </p:set>
                                    <p:anim calcmode="lin" valueType="num">
                                      <p:cBhvr additive="base">
                                        <p:cTn id="76" dur="500" fill="hold"/>
                                        <p:tgtEl>
                                          <p:spTgt spid="240658"/>
                                        </p:tgtEl>
                                        <p:attrNameLst>
                                          <p:attrName>ppt_x</p:attrName>
                                        </p:attrNameLst>
                                      </p:cBhvr>
                                      <p:tavLst>
                                        <p:tav tm="0">
                                          <p:val>
                                            <p:strVal val="0-#ppt_w/2"/>
                                          </p:val>
                                        </p:tav>
                                        <p:tav tm="100000">
                                          <p:val>
                                            <p:strVal val="#ppt_x"/>
                                          </p:val>
                                        </p:tav>
                                      </p:tavLst>
                                    </p:anim>
                                    <p:anim calcmode="lin" valueType="num">
                                      <p:cBhvr additive="base">
                                        <p:cTn id="77" dur="500" fill="hold"/>
                                        <p:tgtEl>
                                          <p:spTgt spid="240658"/>
                                        </p:tgtEl>
                                        <p:attrNameLst>
                                          <p:attrName>ppt_y</p:attrName>
                                        </p:attrNameLst>
                                      </p:cBhvr>
                                      <p:tavLst>
                                        <p:tav tm="0">
                                          <p:val>
                                            <p:strVal val="#ppt_y"/>
                                          </p:val>
                                        </p:tav>
                                        <p:tav tm="100000">
                                          <p:val>
                                            <p:strVal val="#ppt_y"/>
                                          </p:val>
                                        </p:tav>
                                      </p:tavLst>
                                    </p:anim>
                                  </p:childTnLst>
                                </p:cTn>
                              </p:par>
                            </p:childTnLst>
                          </p:cTn>
                        </p:par>
                        <p:par>
                          <p:cTn id="78" fill="hold">
                            <p:stCondLst>
                              <p:cond delay="1500"/>
                            </p:stCondLst>
                            <p:childTnLst>
                              <p:par>
                                <p:cTn id="79" presetID="1" presetClass="entr" presetSubtype="0" fill="hold" grpId="0" nodeType="afterEffect">
                                  <p:stCondLst>
                                    <p:cond delay="0"/>
                                  </p:stCondLst>
                                  <p:childTnLst>
                                    <p:set>
                                      <p:cBhvr>
                                        <p:cTn id="80" dur="1" fill="hold">
                                          <p:stCondLst>
                                            <p:cond delay="499"/>
                                          </p:stCondLst>
                                        </p:cTn>
                                        <p:tgtEl>
                                          <p:spTgt spid="240659"/>
                                        </p:tgtEl>
                                        <p:attrNameLst>
                                          <p:attrName>style.visibility</p:attrName>
                                        </p:attrNameLst>
                                      </p:cBhvr>
                                      <p:to>
                                        <p:strVal val="visible"/>
                                      </p:to>
                                    </p:set>
                                  </p:childTnLst>
                                </p:cTn>
                              </p:par>
                            </p:childTnLst>
                          </p:cTn>
                        </p:par>
                        <p:par>
                          <p:cTn id="81" fill="hold">
                            <p:stCondLst>
                              <p:cond delay="2000"/>
                            </p:stCondLst>
                            <p:childTnLst>
                              <p:par>
                                <p:cTn id="82" presetID="1" presetClass="entr" presetSubtype="0" fill="hold" grpId="0" nodeType="afterEffect">
                                  <p:stCondLst>
                                    <p:cond delay="0"/>
                                  </p:stCondLst>
                                  <p:childTnLst>
                                    <p:set>
                                      <p:cBhvr>
                                        <p:cTn id="83" dur="1" fill="hold">
                                          <p:stCondLst>
                                            <p:cond delay="499"/>
                                          </p:stCondLst>
                                        </p:cTn>
                                        <p:tgtEl>
                                          <p:spTgt spid="24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animBg="1" autoUpdateAnimBg="0"/>
      <p:bldP spid="240644" grpId="0" animBg="1" autoUpdateAnimBg="0"/>
      <p:bldP spid="240645" grpId="0" animBg="1" autoUpdateAnimBg="0"/>
      <p:bldP spid="240646" grpId="0" animBg="1"/>
      <p:bldP spid="240647" grpId="0" animBg="1"/>
      <p:bldP spid="240648" grpId="0" animBg="1" autoUpdateAnimBg="0"/>
      <p:bldP spid="240649" grpId="0" animBg="1" autoUpdateAnimBg="0"/>
      <p:bldP spid="240650" grpId="0" animBg="1"/>
      <p:bldP spid="240654" grpId="0" animBg="1"/>
      <p:bldP spid="240655" grpId="0" animBg="1" autoUpdateAnimBg="0"/>
      <p:bldP spid="240656" grpId="0" animBg="1" autoUpdateAnimBg="0"/>
      <p:bldP spid="240657" grpId="0" autoUpdateAnimBg="0"/>
      <p:bldP spid="240658" grpId="0" autoUpdateAnimBg="0"/>
      <p:bldP spid="240659" grpId="0" autoUpdateAnimBg="0"/>
      <p:bldP spid="24066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143000" y="1828800"/>
            <a:ext cx="7389813" cy="2895600"/>
          </a:xfrm>
        </p:spPr>
        <p:txBody>
          <a:bodyPr/>
          <a:lstStyle/>
          <a:p>
            <a:r>
              <a:rPr lang="es-ES" sz="4800">
                <a:solidFill>
                  <a:schemeClr val="accent1"/>
                </a:solidFill>
              </a:rPr>
              <a:t>¿</a:t>
            </a:r>
            <a:r>
              <a:rPr lang="es-ES" sz="4000">
                <a:solidFill>
                  <a:schemeClr val="accent1"/>
                </a:solidFill>
                <a:latin typeface="Verdana" pitchFamily="34" charset="0"/>
              </a:rPr>
              <a:t>Cómo se gestiona el financiamiento del Programa?</a:t>
            </a:r>
          </a:p>
        </p:txBody>
      </p:sp>
      <p:pic>
        <p:nvPicPr>
          <p:cNvPr id="177156" name="Picture 4"/>
          <p:cNvPicPr>
            <a:picLocks noChangeAspect="1" noChangeArrowheads="1"/>
          </p:cNvPicPr>
          <p:nvPr/>
        </p:nvPicPr>
        <p:blipFill>
          <a:blip r:embed="rId3" cstate="print"/>
          <a:srcRect/>
          <a:stretch>
            <a:fillRect/>
          </a:stretch>
        </p:blipFill>
        <p:spPr bwMode="auto">
          <a:xfrm>
            <a:off x="3694113" y="260350"/>
            <a:ext cx="1757362"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1">
      <a:dk1>
        <a:srgbClr val="000099"/>
      </a:dk1>
      <a:lt1>
        <a:srgbClr val="FFFFFF"/>
      </a:lt1>
      <a:dk2>
        <a:srgbClr val="000099"/>
      </a:dk2>
      <a:lt2>
        <a:srgbClr val="808080"/>
      </a:lt2>
      <a:accent1>
        <a:srgbClr val="000099"/>
      </a:accent1>
      <a:accent2>
        <a:srgbClr val="99FFCC"/>
      </a:accent2>
      <a:accent3>
        <a:srgbClr val="FFFFFF"/>
      </a:accent3>
      <a:accent4>
        <a:srgbClr val="000082"/>
      </a:accent4>
      <a:accent5>
        <a:srgbClr val="AAAACA"/>
      </a:accent5>
      <a:accent6>
        <a:srgbClr val="8AE7B9"/>
      </a:accent6>
      <a:hlink>
        <a:srgbClr val="FF0000"/>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741363" marR="0" indent="-284163" algn="l" defTabSz="449263" rtl="0" eaLnBrk="1" fontAlgn="base" latinLnBrk="0" hangingPunct="1">
          <a:lnSpc>
            <a:spcPct val="93000"/>
          </a:lnSpc>
          <a:spcBef>
            <a:spcPts val="588"/>
          </a:spcBef>
          <a:spcAft>
            <a:spcPct val="0"/>
          </a:spcAft>
          <a:buClr>
            <a:srgbClr val="FF3300"/>
          </a:buClr>
          <a:buSzPct val="80000"/>
          <a:buFont typeface="Wingdings" pitchFamily="2" charset="2"/>
          <a:buChar char="u"/>
          <a:tabLst>
            <a:tab pos="911225" algn="l"/>
            <a:tab pos="1825625" algn="l"/>
            <a:tab pos="2740025" algn="l"/>
            <a:tab pos="3654425" algn="l"/>
            <a:tab pos="4568825" algn="l"/>
            <a:tab pos="5483225" algn="l"/>
            <a:tab pos="6397625" algn="l"/>
            <a:tab pos="7312025" algn="l"/>
            <a:tab pos="8226425" algn="l"/>
            <a:tab pos="9140825" algn="l"/>
            <a:tab pos="10055225" algn="l"/>
          </a:tabLst>
          <a:defRPr kumimoji="0" lang="es-ES" sz="1800" b="0" i="0" u="none" strike="noStrike" cap="none" normalizeH="0" baseline="0" smtClean="0">
            <a:ln>
              <a:noFill/>
            </a:ln>
            <a:solidFill>
              <a:srgbClr val="000099"/>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741363" marR="0" indent="-284163" algn="l" defTabSz="449263" rtl="0" eaLnBrk="1" fontAlgn="base" latinLnBrk="0" hangingPunct="1">
          <a:lnSpc>
            <a:spcPct val="93000"/>
          </a:lnSpc>
          <a:spcBef>
            <a:spcPts val="588"/>
          </a:spcBef>
          <a:spcAft>
            <a:spcPct val="0"/>
          </a:spcAft>
          <a:buClr>
            <a:srgbClr val="FF3300"/>
          </a:buClr>
          <a:buSzPct val="80000"/>
          <a:buFont typeface="Wingdings" pitchFamily="2" charset="2"/>
          <a:buChar char="u"/>
          <a:tabLst>
            <a:tab pos="911225" algn="l"/>
            <a:tab pos="1825625" algn="l"/>
            <a:tab pos="2740025" algn="l"/>
            <a:tab pos="3654425" algn="l"/>
            <a:tab pos="4568825" algn="l"/>
            <a:tab pos="5483225" algn="l"/>
            <a:tab pos="6397625" algn="l"/>
            <a:tab pos="7312025" algn="l"/>
            <a:tab pos="8226425" algn="l"/>
            <a:tab pos="9140825" algn="l"/>
            <a:tab pos="10055225" algn="l"/>
          </a:tabLst>
          <a:defRPr kumimoji="0" lang="es-ES" sz="1800" b="0" i="0" u="none" strike="noStrike" cap="none" normalizeH="0" baseline="0" smtClean="0">
            <a:ln>
              <a:noFill/>
            </a:ln>
            <a:solidFill>
              <a:srgbClr val="000099"/>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9">
        <a:dk1>
          <a:srgbClr val="0000CC"/>
        </a:dk1>
        <a:lt1>
          <a:srgbClr val="FFFFFF"/>
        </a:lt1>
        <a:dk2>
          <a:srgbClr val="000000"/>
        </a:dk2>
        <a:lt2>
          <a:srgbClr val="808080"/>
        </a:lt2>
        <a:accent1>
          <a:srgbClr val="3399FF"/>
        </a:accent1>
        <a:accent2>
          <a:srgbClr val="99FFCC"/>
        </a:accent2>
        <a:accent3>
          <a:srgbClr val="FFFFFF"/>
        </a:accent3>
        <a:accent4>
          <a:srgbClr val="0000AE"/>
        </a:accent4>
        <a:accent5>
          <a:srgbClr val="ADCAFF"/>
        </a:accent5>
        <a:accent6>
          <a:srgbClr val="8AE7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10">
        <a:dk1>
          <a:srgbClr val="0000CC"/>
        </a:dk1>
        <a:lt1>
          <a:srgbClr val="FFFFFF"/>
        </a:lt1>
        <a:dk2>
          <a:srgbClr val="000000"/>
        </a:dk2>
        <a:lt2>
          <a:srgbClr val="808080"/>
        </a:lt2>
        <a:accent1>
          <a:srgbClr val="0000CC"/>
        </a:accent1>
        <a:accent2>
          <a:srgbClr val="99FFCC"/>
        </a:accent2>
        <a:accent3>
          <a:srgbClr val="FFFFFF"/>
        </a:accent3>
        <a:accent4>
          <a:srgbClr val="0000AE"/>
        </a:accent4>
        <a:accent5>
          <a:srgbClr val="AAAAE2"/>
        </a:accent5>
        <a:accent6>
          <a:srgbClr val="8AE7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11">
        <a:dk1>
          <a:srgbClr val="000099"/>
        </a:dk1>
        <a:lt1>
          <a:srgbClr val="FFFFFF"/>
        </a:lt1>
        <a:dk2>
          <a:srgbClr val="000099"/>
        </a:dk2>
        <a:lt2>
          <a:srgbClr val="808080"/>
        </a:lt2>
        <a:accent1>
          <a:srgbClr val="000099"/>
        </a:accent1>
        <a:accent2>
          <a:srgbClr val="99FFCC"/>
        </a:accent2>
        <a:accent3>
          <a:srgbClr val="FFFFFF"/>
        </a:accent3>
        <a:accent4>
          <a:srgbClr val="000082"/>
        </a:accent4>
        <a:accent5>
          <a:srgbClr val="AAAACA"/>
        </a:accent5>
        <a:accent6>
          <a:srgbClr val="8AE7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3812</TotalTime>
  <Words>1484</Words>
  <Application>Microsoft Office PowerPoint</Application>
  <PresentationFormat>On-screen Show (4:3)</PresentationFormat>
  <Paragraphs>170</Paragraphs>
  <Slides>31</Slides>
  <Notes>31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Times New Roman</vt:lpstr>
      <vt:lpstr>Verdana</vt:lpstr>
      <vt:lpstr>Arial</vt:lpstr>
      <vt:lpstr>Wingdings</vt:lpstr>
      <vt:lpstr>FrizQuadrata BT</vt:lpstr>
      <vt:lpstr>Bradley Hand ITC</vt:lpstr>
      <vt:lpstr>Forte</vt:lpstr>
      <vt:lpstr>Diseño predeterminado</vt:lpstr>
      <vt:lpstr>Gráfico de Microsoft Office Excel</vt:lpstr>
      <vt:lpstr>Slide 1</vt:lpstr>
      <vt:lpstr>Contenidos de la presentación</vt:lpstr>
      <vt:lpstr>Qué es Chile Emprende</vt:lpstr>
      <vt:lpstr>Las pequeñas empresas participantes</vt:lpstr>
      <vt:lpstr>Evolución del Programa</vt:lpstr>
      <vt:lpstr>Actores participantes</vt:lpstr>
      <vt:lpstr>Slide 7</vt:lpstr>
      <vt:lpstr>Organización del Programa</vt:lpstr>
      <vt:lpstr>¿Cómo se gestiona el financiamiento del Programa?</vt:lpstr>
      <vt:lpstr>Flexibilización presupuestaria</vt:lpstr>
      <vt:lpstr>Estructura del presupuesto 2007</vt:lpstr>
      <vt:lpstr>La coordinación del  Plan de Desarrollo Económico Territorial</vt:lpstr>
      <vt:lpstr>Acuerdos Ciudadanos </vt:lpstr>
      <vt:lpstr>La toma de decisión</vt:lpstr>
      <vt:lpstr>PANGUIPULLI “SieteLagos”</vt:lpstr>
      <vt:lpstr>Un territorio generador de empleos y mayores ingresos</vt:lpstr>
      <vt:lpstr>“Somos SieteLagos que promueve una  sociedad pluricultural”</vt:lpstr>
      <vt:lpstr>Slide 18</vt:lpstr>
      <vt:lpstr>Slide 19</vt:lpstr>
      <vt:lpstr>Slide 20</vt:lpstr>
      <vt:lpstr>Slide 21</vt:lpstr>
      <vt:lpstr>Slide 22</vt:lpstr>
      <vt:lpstr>Slide 23</vt:lpstr>
      <vt:lpstr>Slide 24</vt:lpstr>
      <vt:lpstr>Slide 25</vt:lpstr>
      <vt:lpstr>Canalización de los recursos  del Programa</vt:lpstr>
      <vt:lpstr>Bases de sostenibilidad del Programa</vt:lpstr>
      <vt:lpstr>Chile Emprende contribuye a una mayor competitividad</vt:lpstr>
      <vt:lpstr>Principales aprendizajes y desafíos futuros</vt:lpstr>
      <vt:lpstr>Slide 30</vt:lpstr>
      <vt:lpstr>Slide 31</vt:lpstr>
    </vt:vector>
  </TitlesOfParts>
  <Company>SERCOTEC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programa Chile Emprende</dc:title>
  <dc:creator>clanzarotti</dc:creator>
  <cp:lastModifiedBy>anarod</cp:lastModifiedBy>
  <cp:revision>195</cp:revision>
  <dcterms:created xsi:type="dcterms:W3CDTF">2007-05-03T20:36:52Z</dcterms:created>
  <dcterms:modified xsi:type="dcterms:W3CDTF">2010-07-13T13:45:57Z</dcterms:modified>
</cp:coreProperties>
</file>