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8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6600"/>
    <a:srgbClr val="00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>
        <p:scale>
          <a:sx n="50" d="100"/>
          <a:sy n="50" d="100"/>
        </p:scale>
        <p:origin x="-121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78" y="-96"/>
      </p:cViewPr>
      <p:guideLst>
        <p:guide orient="horz" pos="2928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8.xml"/><Relationship Id="rId1" Type="http://schemas.openxmlformats.org/officeDocument/2006/relationships/slide" Target="slides/slide3.xml"/><Relationship Id="rId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76540FE3-D936-4089-8FC8-1CE853B2F8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20484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6434EFBD-4DE3-4C12-B6AB-90AA17C34F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5F6FB-37B6-4AB0-B96E-671A2D9014F4}" type="slidenum">
              <a:rPr lang="en-US"/>
              <a:pPr/>
              <a:t>7</a:t>
            </a:fld>
            <a:endParaRPr lang="en-US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fontAlgn="b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44F339-8DB0-4F3C-B91D-2BEECC71AD6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8" name="Picture 12" descr="http://idbdocs.iadb.org/WSDocs/getDocument.aspx?DOCNUM=401886&amp;versionnbr=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49000" cy="82867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6CDAA-BAA6-43DB-ADDD-8F03D2C50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52099-5BDB-4448-BAFF-991618C99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91A40-A673-4756-BCF7-2C33C70B8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F9BB3-552A-450D-B50A-5A67EE7FDD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24CB2-6E8F-4CDD-A2AB-BDE772268D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D3D31-F05B-42EC-AED1-BBB8ACA7C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339E6-9768-4C5D-A05B-3C86B2A71E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336F-6B68-47FF-944D-F2CA698EB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B15F6-4A00-4D6B-800C-B7FAD8A10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D12AF-2F2E-4889-B802-7DC5FC0E6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08AA4804-CFB8-4589-92BF-61890CFB7F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9067800" cy="1752600"/>
          </a:xfrm>
        </p:spPr>
        <p:txBody>
          <a:bodyPr/>
          <a:lstStyle/>
          <a:p>
            <a:r>
              <a:rPr lang="es-ES" b="1">
                <a:effectLst/>
                <a:latin typeface="Arial" pitchFamily="34" charset="0"/>
              </a:rPr>
              <a:t>Política e instrumentos financieros del Banco</a:t>
            </a:r>
          </a:p>
          <a:p>
            <a:r>
              <a:rPr lang="es-ES" b="1">
                <a:effectLst/>
                <a:latin typeface="Arial" pitchFamily="34" charset="0"/>
              </a:rPr>
              <a:t>Cochabamba, Bolivia</a:t>
            </a:r>
          </a:p>
          <a:p>
            <a:r>
              <a:rPr lang="es-ES" b="1">
                <a:effectLst/>
                <a:latin typeface="Arial" pitchFamily="34" charset="0"/>
              </a:rPr>
              <a:t>Octubre, 2006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9144000" cy="1600200"/>
          </a:xfrm>
          <a:noFill/>
          <a:ln/>
        </p:spPr>
        <p:txBody>
          <a:bodyPr lIns="91440" tIns="45720" rIns="91440" bIns="45720"/>
          <a:lstStyle/>
          <a:p>
            <a:r>
              <a:rPr lang="es-ES" sz="4200" b="1">
                <a:effectLst/>
                <a:latin typeface="Arial" pitchFamily="34" charset="0"/>
                <a:cs typeface="Times New Roman" pitchFamily="18" charset="0"/>
              </a:rPr>
              <a:t>Gestión del Riesgo de Desastres Actividades del BID</a:t>
            </a:r>
            <a:endParaRPr lang="es-ES" sz="4200" b="1">
              <a:effectLst/>
              <a:latin typeface="Arial" pitchFamily="34" charset="0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9753600" y="6858000"/>
          <a:ext cx="1066800" cy="1219200"/>
        </p:xfrm>
        <a:graphic>
          <a:graphicData uri="http://schemas.openxmlformats.org/presentationml/2006/ole">
            <p:oleObj spid="_x0000_s2053" name="Photo Editor Photo" r:id="rId3" imgW="3086531" imgH="3704762" progId="MSPhotoEd.3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1219200"/>
          </a:xfrm>
        </p:spPr>
        <p:txBody>
          <a:bodyPr/>
          <a:lstStyle/>
          <a:p>
            <a:r>
              <a:rPr lang="es-AR" b="1">
                <a:effectLst/>
              </a:rPr>
              <a:t>Fondo de Prevención de Desastres</a:t>
            </a:r>
            <a:br>
              <a:rPr lang="es-AR" b="1">
                <a:effectLst/>
              </a:rPr>
            </a:br>
            <a:r>
              <a:rPr lang="es-AR" b="1">
                <a:effectLst/>
              </a:rPr>
              <a:t>Recursos no-reembolsables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05800" cy="47244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  <a:tabLst>
                <a:tab pos="1828800" algn="l"/>
              </a:tabLst>
            </a:pPr>
            <a:endParaRPr lang="es-AR" sz="2800" b="1">
              <a:effectLst/>
            </a:endParaRPr>
          </a:p>
          <a:p>
            <a:pPr marL="457200" indent="-457200">
              <a:tabLst>
                <a:tab pos="1828800" algn="l"/>
              </a:tabLst>
            </a:pPr>
            <a:r>
              <a:rPr lang="es-AR" sz="2800" b="1">
                <a:effectLst/>
              </a:rPr>
              <a:t>El BID ha creado un Fondo con recursos de su capital ordinario para el Financiamiento de Prevención de Desastres (FPD) por un total de US$10 millones.</a:t>
            </a:r>
          </a:p>
          <a:p>
            <a:pPr marL="457200" indent="-457200">
              <a:tabLst>
                <a:tab pos="1828800" algn="l"/>
              </a:tabLst>
            </a:pPr>
            <a:r>
              <a:rPr lang="es-AR" sz="2800" b="1">
                <a:effectLst/>
              </a:rPr>
              <a:t>Ya está a disposición de los beneficiarios.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r>
              <a:rPr lang="es-AR" b="1">
                <a:effectLst/>
              </a:rPr>
              <a:t>FDP: Características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839200" cy="5791200"/>
          </a:xfrm>
        </p:spPr>
        <p:txBody>
          <a:bodyPr/>
          <a:lstStyle/>
          <a:p>
            <a:r>
              <a:rPr lang="es-AR" sz="2800" b="1">
                <a:effectLst/>
              </a:rPr>
              <a:t>El FDP considerará propuestas de financiamiento de hasta US$1 millon.</a:t>
            </a:r>
          </a:p>
          <a:p>
            <a:r>
              <a:rPr lang="es-AR" sz="2800" b="1">
                <a:effectLst/>
              </a:rPr>
              <a:t>Los beneficiarios deberán proveer fondos de contrapartida equivalentes a por lo menos 20% del total del proyecto. </a:t>
            </a:r>
          </a:p>
          <a:p>
            <a:r>
              <a:rPr lang="es-AR" sz="2800" b="1">
                <a:effectLst/>
              </a:rPr>
              <a:t>Ningún país podrá utilizar más del 30% de los recursos del FDP.</a:t>
            </a:r>
          </a:p>
          <a:p>
            <a:r>
              <a:rPr lang="es-AR" sz="2800" b="1">
                <a:effectLst/>
              </a:rPr>
              <a:t>Los programas regionales no podrán utilizar más del 5% de los recursos del FDP.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1143000"/>
          </a:xfrm>
        </p:spPr>
        <p:txBody>
          <a:bodyPr/>
          <a:lstStyle/>
          <a:p>
            <a:r>
              <a:rPr lang="es-AR" b="1">
                <a:effectLst/>
              </a:rPr>
              <a:t>FDP: Condiciones de uso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334000"/>
          </a:xfrm>
        </p:spPr>
        <p:txBody>
          <a:bodyPr/>
          <a:lstStyle/>
          <a:p>
            <a:pPr>
              <a:buSzTx/>
            </a:pPr>
            <a:r>
              <a:rPr lang="es-AR" b="1">
                <a:effectLst/>
              </a:rPr>
              <a:t>Las propuestas para financiamiento presentadas al FDP deberán:</a:t>
            </a:r>
          </a:p>
          <a:p>
            <a:pPr lvl="1">
              <a:buClr>
                <a:schemeClr val="tx2"/>
              </a:buClr>
            </a:pPr>
            <a:r>
              <a:rPr lang="es-AR" sz="3200" b="1">
                <a:effectLst/>
              </a:rPr>
              <a:t>Contar con la no objeción del Gobierno Nacional.</a:t>
            </a:r>
          </a:p>
          <a:p>
            <a:pPr lvl="1">
              <a:buClr>
                <a:schemeClr val="tx2"/>
              </a:buClr>
            </a:pPr>
            <a:r>
              <a:rPr lang="es-AR" sz="3200" b="1">
                <a:effectLst/>
              </a:rPr>
              <a:t>Estar enmarcadas en el contexto de los objetivos estratégicos de trabajo del BID con el país.</a:t>
            </a:r>
          </a:p>
          <a:p>
            <a:pPr lvl="1">
              <a:buClr>
                <a:schemeClr val="tx2"/>
              </a:buClr>
            </a:pPr>
            <a:r>
              <a:rPr lang="es-AR" sz="3200" b="1">
                <a:effectLst/>
              </a:rPr>
              <a:t>No asignar más del 30% del monto solicitado a la financiación de equipamiento. </a:t>
            </a:r>
          </a:p>
          <a:p>
            <a:pPr>
              <a:buSzTx/>
              <a:buFont typeface="Wingdings" pitchFamily="2" charset="2"/>
              <a:buNone/>
            </a:pPr>
            <a:endParaRPr lang="es-AR" b="1">
              <a:effectLst/>
            </a:endParaRPr>
          </a:p>
        </p:txBody>
      </p:sp>
      <p:pic>
        <p:nvPicPr>
          <p:cNvPr id="25604" name="Picture 4" descr="http://idbdocs.iadb.org/WSDocs/getDocument.aspx?DOCNUM=401815&amp;versionnbr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0"/>
            <a:ext cx="1600200" cy="13874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1143000"/>
          </a:xfrm>
        </p:spPr>
        <p:txBody>
          <a:bodyPr/>
          <a:lstStyle/>
          <a:p>
            <a:r>
              <a:rPr lang="es-AR" b="1">
                <a:effectLst/>
              </a:rPr>
              <a:t>FDP: Actividades elegibles (I)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4724400"/>
          </a:xfrm>
        </p:spPr>
        <p:txBody>
          <a:bodyPr/>
          <a:lstStyle/>
          <a:p>
            <a:pPr>
              <a:lnSpc>
                <a:spcPct val="90000"/>
              </a:lnSpc>
              <a:buSzTx/>
            </a:pPr>
            <a:r>
              <a:rPr lang="es-AR" sz="2800" b="1">
                <a:effectLst/>
              </a:rPr>
              <a:t>Nivel nacional o sub-nacional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s-AR" b="1">
                <a:effectLst/>
              </a:rPr>
              <a:t>Identificar riesgos a nivel país y sectoriales.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s-AR" b="1">
                <a:effectLst/>
              </a:rPr>
              <a:t>Fortalecer instituciones, políticas y programas.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s-AR" b="1">
                <a:effectLst/>
              </a:rPr>
              <a:t>Preparar proyectos para prevención de desastres.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s-AR" b="1">
                <a:effectLst/>
              </a:rPr>
              <a:t>Fortalecer </a:t>
            </a:r>
            <a:r>
              <a:rPr lang="en-US" b="1">
                <a:effectLst/>
              </a:rPr>
              <a:t>/</a:t>
            </a:r>
            <a:r>
              <a:rPr lang="es-AR" b="1">
                <a:effectLst/>
              </a:rPr>
              <a:t> crear sistemas de alerta temprana. 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s-AR" b="1">
                <a:effectLst/>
              </a:rPr>
              <a:t>Planear esfuerzos de reconstrucción con la finalidad de disminuir vulnerabilidades a desastres futuros. 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s-AR" b="1">
                <a:effectLst/>
              </a:rPr>
              <a:t>Planear uso de tierra para reducción de vulnerabilidad.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067800" cy="1143000"/>
          </a:xfrm>
        </p:spPr>
        <p:txBody>
          <a:bodyPr/>
          <a:lstStyle/>
          <a:p>
            <a:r>
              <a:rPr lang="es-AR" sz="5000" b="1">
                <a:effectLst/>
              </a:rPr>
              <a:t>FDP: Actividades elegibles (II)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  <a:buSzTx/>
            </a:pPr>
            <a:r>
              <a:rPr lang="es-AR" sz="3600" b="1">
                <a:effectLst/>
              </a:rPr>
              <a:t>Nivel regional 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s-AR" sz="3200" b="1">
                <a:effectLst/>
              </a:rPr>
              <a:t>Desarrollar mercados regionales de seguros.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s-AR" sz="3200" b="1">
                <a:effectLst/>
              </a:rPr>
              <a:t>Establecer / apoyar redes de expertos para la evaluación de riesgos, prevención, preparación y reconstrucción. 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s-AR" sz="3200" b="1">
                <a:effectLst/>
              </a:rPr>
              <a:t>Mejorar tecnologías de comunicaci</a:t>
            </a:r>
            <a:r>
              <a:rPr lang="es-ES_tradnl" sz="3200" b="1">
                <a:effectLst/>
              </a:rPr>
              <a:t>ón, i</a:t>
            </a:r>
            <a:r>
              <a:rPr lang="es-AR" sz="3200" b="1">
                <a:effectLst/>
              </a:rPr>
              <a:t>ntercambio de información</a:t>
            </a:r>
            <a:r>
              <a:rPr lang="es-ES_tradnl" sz="3200" b="1">
                <a:effectLst/>
              </a:rPr>
              <a:t> y de alerta temprana.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endParaRPr lang="es-AR" sz="3200" b="1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C:\unzipped\honduras\Hninop~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049000" cy="828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477000"/>
            <a:ext cx="8686800" cy="1676400"/>
          </a:xfrm>
        </p:spPr>
        <p:txBody>
          <a:bodyPr/>
          <a:lstStyle/>
          <a:p>
            <a:endParaRPr lang="es-ES">
              <a:solidFill>
                <a:schemeClr val="bg2"/>
              </a:solidFill>
              <a:effectLst/>
              <a:latin typeface="Arial" pitchFamily="34" charset="0"/>
            </a:endParaRPr>
          </a:p>
          <a:p>
            <a:endParaRPr lang="es-ES"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algn="l"/>
            <a:r>
              <a:rPr lang="es-ES">
                <a:solidFill>
                  <a:schemeClr val="bg2"/>
                </a:solidFill>
                <a:effectLst/>
                <a:latin typeface="Arial" pitchFamily="34" charset="0"/>
              </a:rPr>
              <a:t>www.iadb.org/sds/env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9144000" cy="1600200"/>
          </a:xfrm>
          <a:noFill/>
          <a:ln/>
        </p:spPr>
        <p:txBody>
          <a:bodyPr lIns="91440" tIns="45720" rIns="91440" bIns="45720"/>
          <a:lstStyle/>
          <a:p>
            <a:r>
              <a:rPr lang="es-ES" sz="4200" b="1">
                <a:solidFill>
                  <a:srgbClr val="333300"/>
                </a:solidFill>
                <a:effectLst/>
                <a:latin typeface="Arial" pitchFamily="34" charset="0"/>
                <a:cs typeface="Times New Roman" pitchFamily="18" charset="0"/>
              </a:rPr>
              <a:t>Gestión del Riesgo de Desastres Actividades en el BID</a:t>
            </a:r>
            <a:endParaRPr lang="es-ES" sz="4200" b="1">
              <a:solidFill>
                <a:srgbClr val="3333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9677400" y="6858000"/>
          <a:ext cx="1066800" cy="1219200"/>
        </p:xfrm>
        <a:graphic>
          <a:graphicData uri="http://schemas.openxmlformats.org/presentationml/2006/ole">
            <p:oleObj spid="_x0000_s28676" name="Photo Editor Photo" r:id="rId4" imgW="3086531" imgH="3704762" progId="MSPhotoEd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228600"/>
            <a:ext cx="10744200" cy="1219200"/>
          </a:xfrm>
        </p:spPr>
        <p:txBody>
          <a:bodyPr/>
          <a:lstStyle/>
          <a:p>
            <a:r>
              <a:rPr lang="es-ES" b="1">
                <a:effectLst/>
                <a:cs typeface="Times New Roman" pitchFamily="18" charset="0"/>
              </a:rPr>
              <a:t>La necesidad de reducir </a:t>
            </a:r>
            <a:br>
              <a:rPr lang="es-ES" b="1">
                <a:effectLst/>
                <a:cs typeface="Times New Roman" pitchFamily="18" charset="0"/>
              </a:rPr>
            </a:br>
            <a:r>
              <a:rPr lang="es-ES" b="1">
                <a:effectLst/>
                <a:cs typeface="Times New Roman" pitchFamily="18" charset="0"/>
              </a:rPr>
              <a:t>el riesgo de desastres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5943600"/>
          </a:xfrm>
        </p:spPr>
        <p:txBody>
          <a:bodyPr/>
          <a:lstStyle/>
          <a:p>
            <a:r>
              <a:rPr lang="es-ES" sz="2600" b="1">
                <a:effectLst/>
              </a:rPr>
              <a:t>Las pérdidas associadas con desastres están inrementando en una tasa mucho mayor que el crecimento económico en la mayoría de los países  de América Latina y el Caribe. Como consecuencia, las amenazas naturales deberian ser reconocidas como un desafío importante para el desarrollo sostenible de dichos países. </a:t>
            </a:r>
          </a:p>
          <a:p>
            <a:r>
              <a:rPr lang="es-ES" sz="2600" b="1">
                <a:effectLst/>
              </a:rPr>
              <a:t>Durante los últimos 30 años, los desastres han afectado anualmente 4 millones de personas, causando unos 5,000 muertos y pérdidas económicas de US$3,200 millones.</a:t>
            </a:r>
          </a:p>
          <a:p>
            <a:r>
              <a:rPr lang="es-ES" sz="2600" b="1">
                <a:effectLst/>
              </a:rPr>
              <a:t>El BID está comprometido a contribuir a la reducción de estas pérdidas a través de la cooperación con los países miembros.</a:t>
            </a: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8486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 b="1">
                <a:effectLst/>
              </a:rPr>
              <a:t>La politica establece lo que el Banco puede y no puede hacer. Incluye pricipios de la acción para proyectos a financiar.</a:t>
            </a:r>
            <a:endParaRPr lang="en-US" sz="2800" b="1">
              <a:effectLst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144000" cy="1219200"/>
          </a:xfrm>
          <a:noFill/>
          <a:ln/>
        </p:spPr>
        <p:txBody>
          <a:bodyPr/>
          <a:lstStyle/>
          <a:p>
            <a:r>
              <a:rPr lang="en-US" b="1">
                <a:effectLst/>
              </a:rPr>
              <a:t>Contexto de la pol</a:t>
            </a:r>
            <a:r>
              <a:rPr lang="es-ES_tradnl" b="1">
                <a:effectLst/>
              </a:rPr>
              <a:t>ítica de desastres</a:t>
            </a:r>
            <a:endParaRPr lang="en-US" b="1">
              <a:effectLst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00400" y="38862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1" lang="en-US" sz="2800">
              <a:solidFill>
                <a:srgbClr val="FFFF66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191000" y="3429000"/>
            <a:ext cx="2514600" cy="739775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s-ES" sz="2000" b="1"/>
              <a:t>Política de gestión de riesgo de desasres</a:t>
            </a:r>
            <a:endParaRPr kumimoji="1" lang="en-US" sz="2000" b="1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3400" y="4267200"/>
            <a:ext cx="1905000" cy="1501775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s-ES" sz="2000" b="1"/>
              <a:t>Plan de Acción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1" lang="es-ES" sz="2000" b="1"/>
              <a:t>Apoya a la imlementación de la política </a:t>
            </a:r>
            <a:endParaRPr kumimoji="1" lang="en-US" sz="20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971800" y="6019800"/>
            <a:ext cx="2514600" cy="434975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s-ES" sz="2000" b="1"/>
              <a:t>Préstamos</a:t>
            </a:r>
            <a:endParaRPr kumimoji="1" lang="en-US" sz="2000" b="1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477000" y="4267200"/>
            <a:ext cx="1905000" cy="12954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943600" y="6019800"/>
            <a:ext cx="2514600" cy="434975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s-ES" sz="2000" b="1"/>
              <a:t>Asistencia Téchnica</a:t>
            </a:r>
            <a:endParaRPr kumimoji="1" lang="en-US" sz="2000" b="1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324600" y="4572000"/>
            <a:ext cx="2286000" cy="7016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s-ES" sz="2000" b="1"/>
              <a:t>Proceso de programación</a:t>
            </a:r>
            <a:endParaRPr kumimoji="1" lang="en-US" sz="2000" b="1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4419600" y="4343400"/>
            <a:ext cx="8382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5029200" y="5410200"/>
            <a:ext cx="1447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7391400" y="5638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5410200" y="4343400"/>
            <a:ext cx="762000" cy="144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2667000" y="3657600"/>
            <a:ext cx="0" cy="2590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5638800" y="4343400"/>
            <a:ext cx="7620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77200" cy="823913"/>
          </a:xfrm>
          <a:noFill/>
          <a:ln/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4800" b="1">
                <a:effectLst/>
                <a:cs typeface="Times New Roman" pitchFamily="18" charset="0"/>
              </a:rPr>
              <a:t>Objetivos de la Política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6045200"/>
          </a:xfrm>
          <a:noFill/>
          <a:ln/>
        </p:spPr>
        <p:txBody>
          <a:bodyPr>
            <a:spAutoFit/>
          </a:bodyPr>
          <a:lstStyle/>
          <a:p>
            <a:pPr marL="349250" indent="-349250" algn="just">
              <a:spcBef>
                <a:spcPct val="50000"/>
              </a:spcBef>
              <a:buFontTx/>
              <a:buChar char="•"/>
              <a:tabLst>
                <a:tab pos="349250" algn="l"/>
              </a:tabLst>
            </a:pPr>
            <a:r>
              <a:rPr lang="es-ES" sz="2600" b="1">
                <a:effectLst/>
                <a:cs typeface="Times New Roman" pitchFamily="18" charset="0"/>
              </a:rPr>
              <a:t>Reconocer el riesgo de desastres como un desafío de desarrollo, y promueve la prevenci</a:t>
            </a:r>
            <a:r>
              <a:rPr lang="es-ES_tradnl" sz="2600" b="1">
                <a:effectLst/>
                <a:cs typeface="Times New Roman" pitchFamily="18" charset="0"/>
              </a:rPr>
              <a:t>ó</a:t>
            </a:r>
            <a:r>
              <a:rPr lang="es-ES" sz="2600" b="1">
                <a:effectLst/>
                <a:cs typeface="Times New Roman" pitchFamily="18" charset="0"/>
              </a:rPr>
              <a:t>n usando los procesos de </a:t>
            </a:r>
            <a:r>
              <a:rPr lang="es-ES" sz="2600" b="1" u="sng">
                <a:effectLst/>
                <a:cs typeface="Times New Roman" pitchFamily="18" charset="0"/>
              </a:rPr>
              <a:t>programación</a:t>
            </a:r>
            <a:r>
              <a:rPr lang="es-ES" sz="2600" b="1">
                <a:effectLst/>
                <a:cs typeface="Times New Roman" pitchFamily="18" charset="0"/>
              </a:rPr>
              <a:t> y preparación conjunta de documentos de estrategia de país </a:t>
            </a:r>
            <a:r>
              <a:rPr lang="es-ES" sz="2600" b="1" u="sng">
                <a:effectLst/>
                <a:cs typeface="Times New Roman" pitchFamily="18" charset="0"/>
              </a:rPr>
              <a:t>con los clientes</a:t>
            </a:r>
            <a:r>
              <a:rPr lang="es-ES" sz="2600" b="1">
                <a:effectLst/>
                <a:cs typeface="Times New Roman" pitchFamily="18" charset="0"/>
              </a:rPr>
              <a:t> prestatarios. </a:t>
            </a:r>
          </a:p>
          <a:p>
            <a:pPr marL="349250" indent="-349250">
              <a:spcBef>
                <a:spcPct val="50000"/>
              </a:spcBef>
              <a:buFontTx/>
              <a:buChar char="•"/>
              <a:tabLst>
                <a:tab pos="349250" algn="l"/>
              </a:tabLst>
            </a:pPr>
            <a:r>
              <a:rPr lang="es-ES" sz="2600" b="1">
                <a:effectLst/>
                <a:cs typeface="Times New Roman" pitchFamily="18" charset="0"/>
              </a:rPr>
              <a:t>Integrar la gestión de riesgo de desastres en el </a:t>
            </a:r>
            <a:r>
              <a:rPr lang="es-ES" sz="2600" b="1" u="sng">
                <a:effectLst/>
                <a:cs typeface="Times New Roman" pitchFamily="18" charset="0"/>
              </a:rPr>
              <a:t>ciclo de  proyectos. </a:t>
            </a:r>
          </a:p>
          <a:p>
            <a:pPr marL="349250" indent="-349250">
              <a:spcBef>
                <a:spcPct val="50000"/>
              </a:spcBef>
              <a:buFontTx/>
              <a:buChar char="•"/>
              <a:tabLst>
                <a:tab pos="349250" algn="l"/>
              </a:tabLst>
            </a:pPr>
            <a:r>
              <a:rPr lang="es-ES" sz="2600" b="1">
                <a:effectLst/>
                <a:cs typeface="Times New Roman" pitchFamily="18" charset="0"/>
              </a:rPr>
              <a:t>Facilitar asistencia rápida y adecuada por el Banco a sus prestatarios como </a:t>
            </a:r>
            <a:r>
              <a:rPr lang="es-ES" sz="2600" b="1" u="sng">
                <a:effectLst/>
                <a:cs typeface="Times New Roman" pitchFamily="18" charset="0"/>
              </a:rPr>
              <a:t>respuesta a desastres</a:t>
            </a:r>
            <a:r>
              <a:rPr lang="es-ES" sz="2600" b="1">
                <a:effectLst/>
                <a:cs typeface="Times New Roman" pitchFamily="18" charset="0"/>
              </a:rPr>
              <a:t> para facilitar una revitalización eficiente de sus esfuerzos de desarrollo.</a:t>
            </a:r>
          </a:p>
          <a:p>
            <a:pPr marL="349250" indent="-349250">
              <a:spcBef>
                <a:spcPct val="50000"/>
              </a:spcBef>
              <a:buFontTx/>
              <a:buNone/>
              <a:tabLst>
                <a:tab pos="349250" algn="l"/>
              </a:tabLst>
            </a:pPr>
            <a:endParaRPr lang="es-ES" sz="2600" b="1">
              <a:effectLst/>
              <a:cs typeface="Times New Roman" pitchFamily="18" charset="0"/>
            </a:endParaRPr>
          </a:p>
          <a:p>
            <a:pPr marL="349250" indent="-349250">
              <a:spcBef>
                <a:spcPct val="50000"/>
              </a:spcBef>
              <a:buFontTx/>
              <a:buChar char="•"/>
              <a:tabLst>
                <a:tab pos="349250" algn="l"/>
              </a:tabLst>
            </a:pPr>
            <a:endParaRPr lang="es-ES" sz="2600" b="1"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219200"/>
          </a:xfrm>
        </p:spPr>
        <p:txBody>
          <a:bodyPr/>
          <a:lstStyle/>
          <a:p>
            <a:r>
              <a:rPr lang="en-US" sz="4800" b="1">
                <a:effectLst/>
              </a:rPr>
              <a:t>Las cinco directivas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1035050" algn="l"/>
              </a:tabLst>
            </a:pPr>
            <a:endParaRPr lang="en-US" sz="4000" b="1"/>
          </a:p>
          <a:p>
            <a:pPr>
              <a:lnSpc>
                <a:spcPct val="90000"/>
              </a:lnSpc>
              <a:tabLst>
                <a:tab pos="1035050" algn="l"/>
              </a:tabLst>
            </a:pPr>
            <a:r>
              <a:rPr lang="en-US" sz="4000" b="1">
                <a:effectLst/>
              </a:rPr>
              <a:t>A1: Programación</a:t>
            </a:r>
            <a:endParaRPr lang="es-ES" sz="4000" b="1">
              <a:effectLst/>
            </a:endParaRPr>
          </a:p>
          <a:p>
            <a:pPr>
              <a:lnSpc>
                <a:spcPct val="90000"/>
              </a:lnSpc>
              <a:tabLst>
                <a:tab pos="1035050" algn="l"/>
              </a:tabLst>
            </a:pPr>
            <a:r>
              <a:rPr lang="es-ES" sz="4000" b="1">
                <a:effectLst/>
              </a:rPr>
              <a:t>A2: Viabilidad de proyectos</a:t>
            </a:r>
          </a:p>
          <a:p>
            <a:pPr>
              <a:lnSpc>
                <a:spcPct val="90000"/>
              </a:lnSpc>
              <a:tabLst>
                <a:tab pos="1035050" algn="l"/>
              </a:tabLst>
            </a:pPr>
            <a:r>
              <a:rPr lang="es-ES" sz="4000" b="1">
                <a:effectLst/>
              </a:rPr>
              <a:t>B1: Reformulación de préstamos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1035050" algn="l"/>
              </a:tabLst>
            </a:pPr>
            <a:r>
              <a:rPr lang="es-ES" sz="4000" b="1">
                <a:effectLst/>
              </a:rPr>
              <a:t>          después de un desastre</a:t>
            </a:r>
          </a:p>
          <a:p>
            <a:pPr>
              <a:lnSpc>
                <a:spcPct val="90000"/>
              </a:lnSpc>
              <a:tabLst>
                <a:tab pos="1035050" algn="l"/>
              </a:tabLst>
            </a:pPr>
            <a:r>
              <a:rPr lang="es-ES" sz="4000" b="1">
                <a:effectLst/>
              </a:rPr>
              <a:t>B2: Reconstrucción</a:t>
            </a:r>
          </a:p>
          <a:p>
            <a:pPr>
              <a:lnSpc>
                <a:spcPct val="90000"/>
              </a:lnSpc>
              <a:tabLst>
                <a:tab pos="1035050" algn="l"/>
              </a:tabLst>
            </a:pPr>
            <a:r>
              <a:rPr lang="es-ES" sz="4000" b="1">
                <a:effectLst/>
              </a:rPr>
              <a:t>B3: Ayuda humanitaria</a:t>
            </a:r>
            <a:endParaRPr lang="en-US" sz="4000" b="1"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219200"/>
          </a:xfrm>
        </p:spPr>
        <p:txBody>
          <a:bodyPr/>
          <a:lstStyle/>
          <a:p>
            <a:r>
              <a:rPr lang="es-ES" sz="4800" b="1">
                <a:effectLst/>
              </a:rPr>
              <a:t>A-1: Dialogo con el prestatario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839200" cy="5562600"/>
          </a:xfrm>
        </p:spPr>
        <p:txBody>
          <a:bodyPr/>
          <a:lstStyle/>
          <a:p>
            <a:pPr marL="609600" indent="-609600">
              <a:buSzTx/>
            </a:pPr>
            <a:r>
              <a:rPr lang="es-ES" sz="3600" b="1">
                <a:effectLst/>
              </a:rPr>
              <a:t>Incorporación de la reducción del riesgo País-Banco en tres etapas:</a:t>
            </a:r>
          </a:p>
          <a:p>
            <a:pPr marL="990600" lvl="1" indent="-533400">
              <a:buClr>
                <a:schemeClr val="tx2"/>
              </a:buClr>
              <a:buFontTx/>
              <a:buAutoNum type="arabicPeriod"/>
            </a:pPr>
            <a:r>
              <a:rPr lang="es-ES" sz="3600" b="1">
                <a:effectLst/>
              </a:rPr>
              <a:t>Identificación de países con alto riesgo a la exposición de fenomenos naturales</a:t>
            </a:r>
          </a:p>
          <a:p>
            <a:pPr marL="990600" lvl="1" indent="-533400">
              <a:buClr>
                <a:schemeClr val="tx2"/>
              </a:buClr>
              <a:buFontTx/>
              <a:buAutoNum type="arabicPeriod"/>
            </a:pPr>
            <a:r>
              <a:rPr lang="es-ES" sz="3600" b="1">
                <a:effectLst/>
              </a:rPr>
              <a:t>Análisis de vulnerabilidades puntuales como desafíos al desarrollo</a:t>
            </a:r>
          </a:p>
          <a:p>
            <a:pPr marL="990600" lvl="1" indent="-533400">
              <a:buClr>
                <a:schemeClr val="tx2"/>
              </a:buClr>
              <a:buFontTx/>
              <a:buAutoNum type="arabicPeriod"/>
            </a:pPr>
            <a:r>
              <a:rPr lang="es-ES" sz="3600" b="1">
                <a:effectLst/>
              </a:rPr>
              <a:t>Inclusión de medidas de reducción de riesgo de desastre en las estrategias de País-Banco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906000" cy="1143000"/>
          </a:xfrm>
        </p:spPr>
        <p:txBody>
          <a:bodyPr/>
          <a:lstStyle/>
          <a:p>
            <a:r>
              <a:rPr lang="es-ES" b="1">
                <a:effectLst/>
              </a:rPr>
              <a:t>A-2: Reducción del riesgo en la preparación de proyectos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6172200"/>
          </a:xfrm>
        </p:spPr>
        <p:txBody>
          <a:bodyPr/>
          <a:lstStyle/>
          <a:p>
            <a:pPr marL="533400" indent="-533400">
              <a:buSzTx/>
            </a:pPr>
            <a:r>
              <a:rPr lang="es-ES" sz="2800">
                <a:effectLst/>
                <a:cs typeface="Arial" pitchFamily="34" charset="0"/>
              </a:rPr>
              <a:t>Incorporación de  la reducción del riesgo en los proyectos financiados por el Banco, en dos etapas:</a:t>
            </a:r>
            <a:r>
              <a:rPr lang="es-ES" sz="2800">
                <a:effectLst/>
                <a:latin typeface="Arial" pitchFamily="34" charset="0"/>
                <a:cs typeface="Arial" pitchFamily="34" charset="0"/>
              </a:rPr>
              <a:t> </a:t>
            </a:r>
            <a:endParaRPr lang="es-ES" sz="2800">
              <a:effectLst/>
            </a:endParaRPr>
          </a:p>
          <a:p>
            <a:pPr marL="914400" lvl="1" indent="-457200">
              <a:buClr>
                <a:schemeClr val="tx2"/>
              </a:buClr>
              <a:buFontTx/>
              <a:buAutoNum type="arabicPeriod"/>
            </a:pPr>
            <a:r>
              <a:rPr lang="es-ES">
                <a:effectLst/>
                <a:cs typeface="Arial" pitchFamily="34" charset="0"/>
              </a:rPr>
              <a:t>Analisis de la viabilidad de los proyectos frente al riesgo—inclusive valoración de las capacidades institucionales para enfrentar con los riesgos </a:t>
            </a:r>
          </a:p>
          <a:p>
            <a:pPr marL="914400" lvl="1" indent="-457200">
              <a:buClr>
                <a:schemeClr val="tx2"/>
              </a:buClr>
              <a:buFontTx/>
              <a:buAutoNum type="arabicPeriod"/>
            </a:pPr>
            <a:r>
              <a:rPr lang="es-ES">
                <a:effectLst/>
                <a:cs typeface="Arial" pitchFamily="34" charset="0"/>
              </a:rPr>
              <a:t>Cuando las evaluaciones identifican riesgos significativos, incluir medidas de prevención y mitigación</a:t>
            </a:r>
            <a:r>
              <a:rPr lang="es-ES">
                <a:effectLst/>
              </a:rPr>
              <a:t> </a:t>
            </a:r>
          </a:p>
          <a:p>
            <a:pPr marL="914400" lvl="1" indent="-457200">
              <a:buClr>
                <a:schemeClr val="tx2"/>
              </a:buClr>
            </a:pPr>
            <a:endParaRPr lang="es-ES"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89" name="Picture 61" descr="http://idbdocs.iadb.org/WSDocs/getDocument.aspx?DOCNUM=401886&amp;versionnbr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49000" cy="828675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1676400"/>
            <a:ext cx="2484438" cy="2841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ANTES</a:t>
            </a:r>
            <a:r>
              <a:rPr lang="es-E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733800" y="1676400"/>
            <a:ext cx="2141538" cy="2841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DURANTE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477000" y="1676400"/>
            <a:ext cx="2198688" cy="2841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DESPUÉS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" y="2209800"/>
            <a:ext cx="7974013" cy="38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3429000" y="2438400"/>
            <a:ext cx="2779713" cy="939800"/>
            <a:chOff x="2239" y="1380"/>
            <a:chExt cx="1751" cy="448"/>
          </a:xfrm>
        </p:grpSpPr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239" y="1380"/>
              <a:ext cx="1751" cy="448"/>
            </a:xfrm>
            <a:prstGeom prst="rect">
              <a:avLst/>
            </a:prstGeom>
            <a:solidFill>
              <a:srgbClr val="99CCFF"/>
            </a:solidFill>
            <a:ln w="7938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36" name="Group 8"/>
            <p:cNvGrpSpPr>
              <a:grpSpLocks/>
            </p:cNvGrpSpPr>
            <p:nvPr/>
          </p:nvGrpSpPr>
          <p:grpSpPr bwMode="auto">
            <a:xfrm>
              <a:off x="2301" y="1412"/>
              <a:ext cx="1287" cy="355"/>
              <a:chOff x="2301" y="1412"/>
              <a:chExt cx="1287" cy="355"/>
            </a:xfrm>
          </p:grpSpPr>
          <p:sp>
            <p:nvSpPr>
              <p:cNvPr id="22537" name="Rectangle 9"/>
              <p:cNvSpPr>
                <a:spLocks noChangeArrowheads="1"/>
              </p:cNvSpPr>
              <p:nvPr/>
            </p:nvSpPr>
            <p:spPr bwMode="auto">
              <a:xfrm>
                <a:off x="2301" y="1412"/>
                <a:ext cx="1161" cy="99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 b="1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Facilidad de respuesta </a:t>
                </a:r>
                <a:endParaRPr lang="es-ES" sz="180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38" name="Rectangle 10"/>
              <p:cNvSpPr>
                <a:spLocks noChangeArrowheads="1"/>
              </p:cNvSpPr>
              <p:nvPr/>
            </p:nvSpPr>
            <p:spPr bwMode="auto">
              <a:xfrm>
                <a:off x="2301" y="1540"/>
                <a:ext cx="1287" cy="99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 b="1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inmediata de emergencia:</a:t>
                </a:r>
              </a:p>
            </p:txBody>
          </p:sp>
          <p:sp>
            <p:nvSpPr>
              <p:cNvPr id="22539" name="Rectangle 11"/>
              <p:cNvSpPr>
                <a:spLocks noChangeArrowheads="1"/>
              </p:cNvSpPr>
              <p:nvPr/>
            </p:nvSpPr>
            <p:spPr bwMode="auto">
              <a:xfrm>
                <a:off x="2301" y="1668"/>
                <a:ext cx="1107" cy="99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BO" sz="1300" b="1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hasta </a:t>
                </a:r>
                <a:r>
                  <a:rPr lang="es-ES" sz="1300" b="1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US$20 millones </a:t>
                </a:r>
                <a:endParaRPr lang="es-ES" sz="180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540" name="Group 12"/>
          <p:cNvGrpSpPr>
            <a:grpSpLocks/>
          </p:cNvGrpSpPr>
          <p:nvPr/>
        </p:nvGrpSpPr>
        <p:grpSpPr bwMode="auto">
          <a:xfrm>
            <a:off x="609600" y="2438400"/>
            <a:ext cx="2551113" cy="711200"/>
            <a:chOff x="445" y="1380"/>
            <a:chExt cx="1607" cy="448"/>
          </a:xfrm>
        </p:grpSpPr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445" y="1380"/>
              <a:ext cx="1607" cy="448"/>
            </a:xfrm>
            <a:prstGeom prst="rect">
              <a:avLst/>
            </a:prstGeom>
            <a:solidFill>
              <a:srgbClr val="99CCFF"/>
            </a:solidFill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42" name="Group 14"/>
            <p:cNvGrpSpPr>
              <a:grpSpLocks/>
            </p:cNvGrpSpPr>
            <p:nvPr/>
          </p:nvGrpSpPr>
          <p:grpSpPr bwMode="auto">
            <a:xfrm>
              <a:off x="507" y="1412"/>
              <a:ext cx="1376" cy="390"/>
              <a:chOff x="507" y="1412"/>
              <a:chExt cx="1376" cy="390"/>
            </a:xfrm>
          </p:grpSpPr>
          <p:sp>
            <p:nvSpPr>
              <p:cNvPr id="22543" name="Rectangle 15"/>
              <p:cNvSpPr>
                <a:spLocks noChangeArrowheads="1"/>
              </p:cNvSpPr>
              <p:nvPr/>
            </p:nvSpPr>
            <p:spPr bwMode="auto">
              <a:xfrm>
                <a:off x="507" y="1412"/>
                <a:ext cx="90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4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Facilidad para la </a:t>
                </a:r>
                <a:endParaRPr lang="es-E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44" name="Rectangle 16"/>
              <p:cNvSpPr>
                <a:spLocks noChangeArrowheads="1"/>
              </p:cNvSpPr>
              <p:nvPr/>
            </p:nvSpPr>
            <p:spPr bwMode="auto">
              <a:xfrm>
                <a:off x="507" y="1540"/>
                <a:ext cx="137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4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prevención de desastres: </a:t>
                </a:r>
                <a:endParaRPr lang="es-E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45" name="Rectangle 17"/>
              <p:cNvSpPr>
                <a:spLocks noChangeArrowheads="1"/>
              </p:cNvSpPr>
              <p:nvPr/>
            </p:nvSpPr>
            <p:spPr bwMode="auto">
              <a:xfrm>
                <a:off x="507" y="1668"/>
                <a:ext cx="111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BO" sz="14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hasta </a:t>
                </a:r>
                <a:r>
                  <a:rPr lang="es-ES" sz="14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US$5 millones </a:t>
                </a:r>
                <a:endParaRPr lang="es-ES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3352800" y="3581400"/>
            <a:ext cx="2779713" cy="912813"/>
            <a:chOff x="2239" y="2776"/>
            <a:chExt cx="1751" cy="575"/>
          </a:xfrm>
        </p:grpSpPr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>
              <a:off x="2239" y="2776"/>
              <a:ext cx="1751" cy="575"/>
            </a:xfrm>
            <a:prstGeom prst="rect">
              <a:avLst/>
            </a:prstGeom>
            <a:solidFill>
              <a:srgbClr val="99CCFF"/>
            </a:solidFill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48" name="Group 20"/>
            <p:cNvGrpSpPr>
              <a:grpSpLocks/>
            </p:cNvGrpSpPr>
            <p:nvPr/>
          </p:nvGrpSpPr>
          <p:grpSpPr bwMode="auto">
            <a:xfrm>
              <a:off x="2301" y="2807"/>
              <a:ext cx="1334" cy="509"/>
              <a:chOff x="2301" y="2807"/>
              <a:chExt cx="1334" cy="509"/>
            </a:xfrm>
          </p:grpSpPr>
          <p:sp>
            <p:nvSpPr>
              <p:cNvPr id="22549" name="Rectangle 21"/>
              <p:cNvSpPr>
                <a:spLocks noChangeArrowheads="1"/>
              </p:cNvSpPr>
              <p:nvPr/>
            </p:nvSpPr>
            <p:spPr bwMode="auto">
              <a:xfrm>
                <a:off x="2301" y="2807"/>
                <a:ext cx="1334" cy="12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Cooperación Técnica para </a:t>
                </a:r>
                <a:endParaRPr lang="es-E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50" name="Rectangle 22"/>
              <p:cNvSpPr>
                <a:spLocks noChangeArrowheads="1"/>
              </p:cNvSpPr>
              <p:nvPr/>
            </p:nvSpPr>
            <p:spPr bwMode="auto">
              <a:xfrm>
                <a:off x="2301" y="2935"/>
                <a:ext cx="1316" cy="25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Emergencias. Las </a:t>
                </a:r>
              </a:p>
              <a:p>
                <a:r>
                  <a:rPr lang="es-ES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Representaciones del BID,</a:t>
                </a:r>
              </a:p>
            </p:txBody>
          </p:sp>
          <p:sp>
            <p:nvSpPr>
              <p:cNvPr id="22551" name="Rectangle 23"/>
              <p:cNvSpPr>
                <a:spLocks noChangeArrowheads="1"/>
              </p:cNvSpPr>
              <p:nvPr/>
            </p:nvSpPr>
            <p:spPr bwMode="auto">
              <a:xfrm>
                <a:off x="2301" y="3063"/>
                <a:ext cx="29" cy="12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s-E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52" name="Rectangle 24"/>
              <p:cNvSpPr>
                <a:spLocks noChangeArrowheads="1"/>
              </p:cNvSpPr>
              <p:nvPr/>
            </p:nvSpPr>
            <p:spPr bwMode="auto">
              <a:xfrm>
                <a:off x="2301" y="3191"/>
                <a:ext cx="916" cy="12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BO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hasta: </a:t>
                </a:r>
                <a:r>
                  <a:rPr lang="es-ES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US$200,000</a:t>
                </a:r>
                <a:endParaRPr lang="es-ES" sz="18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6629400" y="2514600"/>
            <a:ext cx="1928813" cy="508000"/>
            <a:chOff x="4133" y="1380"/>
            <a:chExt cx="1215" cy="320"/>
          </a:xfrm>
        </p:grpSpPr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4133" y="1380"/>
              <a:ext cx="1215" cy="320"/>
            </a:xfrm>
            <a:prstGeom prst="rect">
              <a:avLst/>
            </a:prstGeom>
            <a:solidFill>
              <a:srgbClr val="99CCFF"/>
            </a:solidFill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4191" y="1412"/>
              <a:ext cx="926" cy="253"/>
              <a:chOff x="4191" y="1412"/>
              <a:chExt cx="926" cy="253"/>
            </a:xfrm>
          </p:grpSpPr>
          <p:sp>
            <p:nvSpPr>
              <p:cNvPr id="22556" name="Rectangle 28"/>
              <p:cNvSpPr>
                <a:spLocks noChangeArrowheads="1"/>
              </p:cNvSpPr>
              <p:nvPr/>
            </p:nvSpPr>
            <p:spPr bwMode="auto">
              <a:xfrm>
                <a:off x="4191" y="1412"/>
                <a:ext cx="926" cy="12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Préstamos para la </a:t>
                </a:r>
                <a:endParaRPr lang="es-E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57" name="Rectangle 29"/>
              <p:cNvSpPr>
                <a:spLocks noChangeArrowheads="1"/>
              </p:cNvSpPr>
              <p:nvPr/>
            </p:nvSpPr>
            <p:spPr bwMode="auto">
              <a:xfrm>
                <a:off x="4191" y="1540"/>
                <a:ext cx="754" cy="12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reconstrucción</a:t>
                </a:r>
              </a:p>
            </p:txBody>
          </p:sp>
        </p:grpSp>
      </p:grpSp>
      <p:grpSp>
        <p:nvGrpSpPr>
          <p:cNvPr id="22558" name="Group 30"/>
          <p:cNvGrpSpPr>
            <a:grpSpLocks/>
          </p:cNvGrpSpPr>
          <p:nvPr/>
        </p:nvGrpSpPr>
        <p:grpSpPr bwMode="auto">
          <a:xfrm>
            <a:off x="685800" y="4800600"/>
            <a:ext cx="2551113" cy="727075"/>
            <a:chOff x="445" y="1976"/>
            <a:chExt cx="1607" cy="458"/>
          </a:xfrm>
        </p:grpSpPr>
        <p:sp>
          <p:nvSpPr>
            <p:cNvPr id="22559" name="Rectangle 31"/>
            <p:cNvSpPr>
              <a:spLocks noChangeArrowheads="1"/>
            </p:cNvSpPr>
            <p:nvPr/>
          </p:nvSpPr>
          <p:spPr bwMode="auto">
            <a:xfrm>
              <a:off x="445" y="1976"/>
              <a:ext cx="1607" cy="458"/>
            </a:xfrm>
            <a:prstGeom prst="rect">
              <a:avLst/>
            </a:prstGeom>
            <a:solidFill>
              <a:srgbClr val="99CCFF"/>
            </a:solidFill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0" name="Group 32"/>
            <p:cNvGrpSpPr>
              <a:grpSpLocks/>
            </p:cNvGrpSpPr>
            <p:nvPr/>
          </p:nvGrpSpPr>
          <p:grpSpPr bwMode="auto">
            <a:xfrm>
              <a:off x="507" y="2008"/>
              <a:ext cx="1415" cy="381"/>
              <a:chOff x="507" y="2008"/>
              <a:chExt cx="1415" cy="381"/>
            </a:xfrm>
          </p:grpSpPr>
          <p:sp>
            <p:nvSpPr>
              <p:cNvPr id="22561" name="Rectangle 33"/>
              <p:cNvSpPr>
                <a:spLocks noChangeArrowheads="1"/>
              </p:cNvSpPr>
              <p:nvPr/>
            </p:nvSpPr>
            <p:spPr bwMode="auto">
              <a:xfrm>
                <a:off x="507" y="2008"/>
                <a:ext cx="87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Operaciones con </a:t>
                </a:r>
                <a:endParaRPr lang="es-E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62" name="Rectangle 34"/>
              <p:cNvSpPr>
                <a:spLocks noChangeArrowheads="1"/>
              </p:cNvSpPr>
              <p:nvPr/>
            </p:nvSpPr>
            <p:spPr bwMode="auto">
              <a:xfrm>
                <a:off x="507" y="2136"/>
                <a:ext cx="1399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componentes o actividades </a:t>
                </a:r>
                <a:endParaRPr lang="es-E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63" name="Rectangle 35"/>
              <p:cNvSpPr>
                <a:spLocks noChangeArrowheads="1"/>
              </p:cNvSpPr>
              <p:nvPr/>
            </p:nvSpPr>
            <p:spPr bwMode="auto">
              <a:xfrm>
                <a:off x="507" y="2264"/>
                <a:ext cx="141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para la reducción del riesgo </a:t>
                </a:r>
              </a:p>
            </p:txBody>
          </p:sp>
        </p:grpSp>
      </p:grpSp>
      <p:grpSp>
        <p:nvGrpSpPr>
          <p:cNvPr id="22564" name="Group 36"/>
          <p:cNvGrpSpPr>
            <a:grpSpLocks/>
          </p:cNvGrpSpPr>
          <p:nvPr/>
        </p:nvGrpSpPr>
        <p:grpSpPr bwMode="auto">
          <a:xfrm>
            <a:off x="685800" y="4114800"/>
            <a:ext cx="2551113" cy="506413"/>
            <a:chOff x="445" y="2752"/>
            <a:chExt cx="1607" cy="319"/>
          </a:xfrm>
        </p:grpSpPr>
        <p:sp>
          <p:nvSpPr>
            <p:cNvPr id="22565" name="Rectangle 37"/>
            <p:cNvSpPr>
              <a:spLocks noChangeArrowheads="1"/>
            </p:cNvSpPr>
            <p:nvPr/>
          </p:nvSpPr>
          <p:spPr bwMode="auto">
            <a:xfrm>
              <a:off x="445" y="2752"/>
              <a:ext cx="1607" cy="319"/>
            </a:xfrm>
            <a:prstGeom prst="rect">
              <a:avLst/>
            </a:prstGeom>
            <a:solidFill>
              <a:srgbClr val="99CCFF"/>
            </a:solidFill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6" name="Group 38"/>
            <p:cNvGrpSpPr>
              <a:grpSpLocks/>
            </p:cNvGrpSpPr>
            <p:nvPr/>
          </p:nvGrpSpPr>
          <p:grpSpPr bwMode="auto">
            <a:xfrm>
              <a:off x="507" y="2788"/>
              <a:ext cx="1328" cy="248"/>
              <a:chOff x="507" y="2788"/>
              <a:chExt cx="1328" cy="248"/>
            </a:xfrm>
          </p:grpSpPr>
          <p:sp>
            <p:nvSpPr>
              <p:cNvPr id="22567" name="Rectangle 39"/>
              <p:cNvSpPr>
                <a:spLocks noChangeArrowheads="1"/>
              </p:cNvSpPr>
              <p:nvPr/>
            </p:nvSpPr>
            <p:spPr bwMode="auto">
              <a:xfrm>
                <a:off x="507" y="2788"/>
                <a:ext cx="132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Préstamos de innovación: </a:t>
                </a:r>
                <a:endParaRPr lang="es-E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68" name="Rectangle 40"/>
              <p:cNvSpPr>
                <a:spLocks noChangeArrowheads="1"/>
              </p:cNvSpPr>
              <p:nvPr/>
            </p:nvSpPr>
            <p:spPr bwMode="auto">
              <a:xfrm>
                <a:off x="507" y="2911"/>
                <a:ext cx="1101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BO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hasta </a:t>
                </a:r>
                <a:r>
                  <a:rPr lang="es-ES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US$10 millones </a:t>
                </a:r>
                <a:endParaRPr lang="es-ES" sz="18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2569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81200"/>
            <a:ext cx="55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70" name="Group 42"/>
          <p:cNvGrpSpPr>
            <a:grpSpLocks/>
          </p:cNvGrpSpPr>
          <p:nvPr/>
        </p:nvGrpSpPr>
        <p:grpSpPr bwMode="auto">
          <a:xfrm>
            <a:off x="6400800" y="3505200"/>
            <a:ext cx="2316163" cy="508000"/>
            <a:chOff x="4133" y="1976"/>
            <a:chExt cx="1459" cy="320"/>
          </a:xfrm>
        </p:grpSpPr>
        <p:sp>
          <p:nvSpPr>
            <p:cNvPr id="22571" name="Rectangle 43"/>
            <p:cNvSpPr>
              <a:spLocks noChangeArrowheads="1"/>
            </p:cNvSpPr>
            <p:nvPr/>
          </p:nvSpPr>
          <p:spPr bwMode="auto">
            <a:xfrm>
              <a:off x="4133" y="1976"/>
              <a:ext cx="1459" cy="320"/>
            </a:xfrm>
            <a:prstGeom prst="rect">
              <a:avLst/>
            </a:prstGeom>
            <a:solidFill>
              <a:srgbClr val="99CCFF"/>
            </a:solidFill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72" name="Group 44"/>
            <p:cNvGrpSpPr>
              <a:grpSpLocks/>
            </p:cNvGrpSpPr>
            <p:nvPr/>
          </p:nvGrpSpPr>
          <p:grpSpPr bwMode="auto">
            <a:xfrm>
              <a:off x="4191" y="2008"/>
              <a:ext cx="1189" cy="253"/>
              <a:chOff x="4191" y="2008"/>
              <a:chExt cx="1189" cy="253"/>
            </a:xfrm>
          </p:grpSpPr>
          <p:sp>
            <p:nvSpPr>
              <p:cNvPr id="22573" name="Rectangle 45"/>
              <p:cNvSpPr>
                <a:spLocks noChangeArrowheads="1"/>
              </p:cNvSpPr>
              <p:nvPr/>
            </p:nvSpPr>
            <p:spPr bwMode="auto">
              <a:xfrm>
                <a:off x="4191" y="2008"/>
                <a:ext cx="876" cy="12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Reorientación de </a:t>
                </a:r>
                <a:endParaRPr lang="es-E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74" name="Rectangle 46"/>
              <p:cNvSpPr>
                <a:spLocks noChangeArrowheads="1"/>
              </p:cNvSpPr>
              <p:nvPr/>
            </p:nvSpPr>
            <p:spPr bwMode="auto">
              <a:xfrm>
                <a:off x="4191" y="2136"/>
                <a:ext cx="1189" cy="12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préstamos en ejecución</a:t>
                </a:r>
                <a:endParaRPr lang="es-ES" sz="18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575" name="Group 47"/>
          <p:cNvGrpSpPr>
            <a:grpSpLocks/>
          </p:cNvGrpSpPr>
          <p:nvPr/>
        </p:nvGrpSpPr>
        <p:grpSpPr bwMode="auto">
          <a:xfrm>
            <a:off x="6477000" y="4343400"/>
            <a:ext cx="2128838" cy="355600"/>
            <a:chOff x="4133" y="2780"/>
            <a:chExt cx="1215" cy="224"/>
          </a:xfrm>
        </p:grpSpPr>
        <p:sp>
          <p:nvSpPr>
            <p:cNvPr id="22576" name="Rectangle 48"/>
            <p:cNvSpPr>
              <a:spLocks noChangeArrowheads="1"/>
            </p:cNvSpPr>
            <p:nvPr/>
          </p:nvSpPr>
          <p:spPr bwMode="auto">
            <a:xfrm>
              <a:off x="4133" y="2780"/>
              <a:ext cx="1215" cy="224"/>
            </a:xfrm>
            <a:prstGeom prst="rect">
              <a:avLst/>
            </a:prstGeom>
            <a:solidFill>
              <a:srgbClr val="99CCFF"/>
            </a:solidFill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Rectangle 49"/>
            <p:cNvSpPr>
              <a:spLocks noChangeArrowheads="1"/>
            </p:cNvSpPr>
            <p:nvPr/>
          </p:nvSpPr>
          <p:spPr bwMode="auto">
            <a:xfrm>
              <a:off x="4207" y="2827"/>
              <a:ext cx="1115" cy="12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3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Cooperaciones técnicas </a:t>
              </a:r>
            </a:p>
          </p:txBody>
        </p:sp>
      </p:grpSp>
      <p:grpSp>
        <p:nvGrpSpPr>
          <p:cNvPr id="22578" name="Group 50"/>
          <p:cNvGrpSpPr>
            <a:grpSpLocks/>
          </p:cNvGrpSpPr>
          <p:nvPr/>
        </p:nvGrpSpPr>
        <p:grpSpPr bwMode="auto">
          <a:xfrm>
            <a:off x="762000" y="5791200"/>
            <a:ext cx="2128838" cy="355600"/>
            <a:chOff x="4133" y="2780"/>
            <a:chExt cx="1215" cy="224"/>
          </a:xfrm>
        </p:grpSpPr>
        <p:sp>
          <p:nvSpPr>
            <p:cNvPr id="22579" name="Rectangle 51"/>
            <p:cNvSpPr>
              <a:spLocks noChangeArrowheads="1"/>
            </p:cNvSpPr>
            <p:nvPr/>
          </p:nvSpPr>
          <p:spPr bwMode="auto">
            <a:xfrm>
              <a:off x="4133" y="2780"/>
              <a:ext cx="1215" cy="224"/>
            </a:xfrm>
            <a:prstGeom prst="rect">
              <a:avLst/>
            </a:prstGeom>
            <a:solidFill>
              <a:srgbClr val="99CCFF"/>
            </a:solidFill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Rectangle 52"/>
            <p:cNvSpPr>
              <a:spLocks noChangeArrowheads="1"/>
            </p:cNvSpPr>
            <p:nvPr/>
          </p:nvSpPr>
          <p:spPr bwMode="auto">
            <a:xfrm>
              <a:off x="4207" y="2827"/>
              <a:ext cx="1115" cy="12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3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Cooperaciones técnicas </a:t>
              </a:r>
            </a:p>
          </p:txBody>
        </p:sp>
      </p:grpSp>
      <p:grpSp>
        <p:nvGrpSpPr>
          <p:cNvPr id="22581" name="Group 53"/>
          <p:cNvGrpSpPr>
            <a:grpSpLocks/>
          </p:cNvGrpSpPr>
          <p:nvPr/>
        </p:nvGrpSpPr>
        <p:grpSpPr bwMode="auto">
          <a:xfrm>
            <a:off x="609600" y="3352800"/>
            <a:ext cx="2560638" cy="595313"/>
            <a:chOff x="445" y="1380"/>
            <a:chExt cx="1613" cy="449"/>
          </a:xfrm>
        </p:grpSpPr>
        <p:sp>
          <p:nvSpPr>
            <p:cNvPr id="22582" name="Rectangle 54"/>
            <p:cNvSpPr>
              <a:spLocks noChangeArrowheads="1"/>
            </p:cNvSpPr>
            <p:nvPr/>
          </p:nvSpPr>
          <p:spPr bwMode="auto">
            <a:xfrm>
              <a:off x="445" y="1380"/>
              <a:ext cx="1607" cy="448"/>
            </a:xfrm>
            <a:prstGeom prst="rect">
              <a:avLst/>
            </a:prstGeom>
            <a:solidFill>
              <a:srgbClr val="99CCFF"/>
            </a:solidFill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83" name="Group 55"/>
            <p:cNvGrpSpPr>
              <a:grpSpLocks/>
            </p:cNvGrpSpPr>
            <p:nvPr/>
          </p:nvGrpSpPr>
          <p:grpSpPr bwMode="auto">
            <a:xfrm>
              <a:off x="507" y="1412"/>
              <a:ext cx="1551" cy="417"/>
              <a:chOff x="507" y="1412"/>
              <a:chExt cx="1551" cy="417"/>
            </a:xfrm>
          </p:grpSpPr>
          <p:sp>
            <p:nvSpPr>
              <p:cNvPr id="22584" name="Rectangle 56"/>
              <p:cNvSpPr>
                <a:spLocks noChangeArrowheads="1"/>
              </p:cNvSpPr>
              <p:nvPr/>
            </p:nvSpPr>
            <p:spPr bwMode="auto">
              <a:xfrm>
                <a:off x="507" y="1412"/>
                <a:ext cx="1551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4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Fondo para la prevención de </a:t>
                </a:r>
              </a:p>
              <a:p>
                <a:r>
                  <a:rPr lang="es-ES" sz="14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desastres: hasta US$1 millon</a:t>
                </a:r>
              </a:p>
            </p:txBody>
          </p:sp>
          <p:sp>
            <p:nvSpPr>
              <p:cNvPr id="22585" name="Rectangle 57"/>
              <p:cNvSpPr>
                <a:spLocks noChangeArrowheads="1"/>
              </p:cNvSpPr>
              <p:nvPr/>
            </p:nvSpPr>
            <p:spPr bwMode="auto">
              <a:xfrm>
                <a:off x="507" y="1539"/>
                <a:ext cx="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86" name="Rectangle 58"/>
              <p:cNvSpPr>
                <a:spLocks noChangeArrowheads="1"/>
              </p:cNvSpPr>
              <p:nvPr/>
            </p:nvSpPr>
            <p:spPr bwMode="auto">
              <a:xfrm>
                <a:off x="507" y="1669"/>
                <a:ext cx="0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2587" name="Rectangle 59"/>
          <p:cNvSpPr>
            <a:spLocks noChangeArrowheads="1"/>
          </p:cNvSpPr>
          <p:nvPr>
            <p:ph type="title"/>
          </p:nvPr>
        </p:nvSpPr>
        <p:spPr>
          <a:xfrm>
            <a:off x="457200" y="228600"/>
            <a:ext cx="9372600" cy="1219200"/>
          </a:xfrm>
          <a:noFill/>
          <a:ln/>
        </p:spPr>
        <p:txBody>
          <a:bodyPr/>
          <a:lstStyle/>
          <a:p>
            <a:pPr eaLnBrk="0" hangingPunct="0"/>
            <a:r>
              <a:rPr lang="es-CL" sz="4000" b="1">
                <a:effectLst/>
                <a:latin typeface="Arial" pitchFamily="34" charset="0"/>
              </a:rPr>
              <a:t>Instrumentos financieros del BID </a:t>
            </a:r>
            <a:br>
              <a:rPr lang="es-CL" sz="4000" b="1">
                <a:effectLst/>
                <a:latin typeface="Arial" pitchFamily="34" charset="0"/>
              </a:rPr>
            </a:br>
            <a:r>
              <a:rPr lang="es-CL" sz="4000" b="1">
                <a:effectLst/>
                <a:latin typeface="Arial" pitchFamily="34" charset="0"/>
              </a:rPr>
              <a:t>para amenazas naturales</a:t>
            </a:r>
            <a:endParaRPr lang="en-US" sz="4000" b="1">
              <a:effectLst/>
              <a:latin typeface="Arial" pitchFamily="34" charset="0"/>
            </a:endParaRPr>
          </a:p>
        </p:txBody>
      </p:sp>
      <p:graphicFrame>
        <p:nvGraphicFramePr>
          <p:cNvPr id="22588" name="Object 60"/>
          <p:cNvGraphicFramePr>
            <a:graphicFrameLocks noChangeAspect="1"/>
          </p:cNvGraphicFramePr>
          <p:nvPr/>
        </p:nvGraphicFramePr>
        <p:xfrm>
          <a:off x="9829800" y="6858000"/>
          <a:ext cx="1066800" cy="1219200"/>
        </p:xfrm>
        <a:graphic>
          <a:graphicData uri="http://schemas.openxmlformats.org/presentationml/2006/ole">
            <p:oleObj spid="_x0000_s22588" name="Photo Editor Photo" r:id="rId5" imgW="3086531" imgH="3704762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  <p:bldP spid="22531" grpId="0" animBg="1" autoUpdateAnimBg="0"/>
      <p:bldP spid="22532" grpId="0" animBg="1" autoUpdateAnimBg="0"/>
      <p:bldP spid="225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dbdocs.iadb.org/WSDocs/getDocument.aspx?DOCNUM=401886&amp;versionnbr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49000" cy="8286750"/>
          </a:xfrm>
          <a:prstGeom prst="rect">
            <a:avLst/>
          </a:prstGeom>
          <a:noFill/>
        </p:spPr>
      </p:pic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286000" y="2362200"/>
          <a:ext cx="6243638" cy="4792663"/>
        </p:xfrm>
        <a:graphic>
          <a:graphicData uri="http://schemas.openxmlformats.org/presentationml/2006/ole">
            <p:oleObj spid="_x0000_s29698" name="Bitmap Image" r:id="rId4" imgW="3067478" imgH="2085714" progId="Paint.Picture">
              <p:embed/>
            </p:oleObj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33400" y="457200"/>
            <a:ext cx="1028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s-AR" sz="4400" b="1">
                <a:solidFill>
                  <a:schemeClr val="tx2"/>
                </a:solidFill>
                <a:latin typeface="Arial" pitchFamily="34" charset="0"/>
              </a:rPr>
              <a:t>Si no hay prevención, </a:t>
            </a:r>
            <a:br>
              <a:rPr lang="es-AR" sz="4400" b="1">
                <a:solidFill>
                  <a:schemeClr val="tx2"/>
                </a:solidFill>
                <a:latin typeface="Arial" pitchFamily="34" charset="0"/>
              </a:rPr>
            </a:br>
            <a:r>
              <a:rPr lang="es-AR" sz="4400" b="1">
                <a:solidFill>
                  <a:schemeClr val="tx2"/>
                </a:solidFill>
                <a:latin typeface="Arial" pitchFamily="34" charset="0"/>
              </a:rPr>
              <a:t>puede venir el desastre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437</TotalTime>
  <Words>764</Words>
  <Application>Microsoft Office PowerPoint</Application>
  <PresentationFormat>On-screen Show (4:3)</PresentationFormat>
  <Paragraphs>98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Times New Roman</vt:lpstr>
      <vt:lpstr>Wingdings</vt:lpstr>
      <vt:lpstr>Arial</vt:lpstr>
      <vt:lpstr>Blue Diagonal</vt:lpstr>
      <vt:lpstr>Microsoft Photo Editor 3.0 Photo</vt:lpstr>
      <vt:lpstr>Bitmap Image</vt:lpstr>
      <vt:lpstr>Gestión del Riesgo de Desastres Actividades del BID</vt:lpstr>
      <vt:lpstr>La necesidad de reducir  el riesgo de desastres </vt:lpstr>
      <vt:lpstr>Contexto de la política de desastres</vt:lpstr>
      <vt:lpstr>Objetivos de la Política</vt:lpstr>
      <vt:lpstr>Las cinco directivas</vt:lpstr>
      <vt:lpstr>A-1: Dialogo con el prestatario</vt:lpstr>
      <vt:lpstr>A-2: Reducción del riesgo en la preparación de proyectos</vt:lpstr>
      <vt:lpstr>Instrumentos financieros del BID  para amenazas naturales</vt:lpstr>
      <vt:lpstr>Slide 9</vt:lpstr>
      <vt:lpstr>Fondo de Prevención de Desastres Recursos no-reembolsables</vt:lpstr>
      <vt:lpstr>FDP: Características</vt:lpstr>
      <vt:lpstr>FDP: Condiciones de uso</vt:lpstr>
      <vt:lpstr>FDP: Actividades elegibles (I)</vt:lpstr>
      <vt:lpstr>FDP: Actividades elegibles (II)</vt:lpstr>
      <vt:lpstr>Gestión del Riesgo de Desastres Actividades en el BID</vt:lpstr>
    </vt:vector>
  </TitlesOfParts>
  <Company>Inter-American Development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del Riesgo de Desastres Actividades del BID</dc:title>
  <dc:creator>ingridp</dc:creator>
  <cp:lastModifiedBy>anarod</cp:lastModifiedBy>
  <cp:revision>17</cp:revision>
  <dcterms:created xsi:type="dcterms:W3CDTF">2006-10-19T15:14:09Z</dcterms:created>
  <dcterms:modified xsi:type="dcterms:W3CDTF">2010-07-12T01:47:57Z</dcterms:modified>
</cp:coreProperties>
</file>