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58" r:id="rId4"/>
    <p:sldId id="259" r:id="rId5"/>
    <p:sldId id="260" r:id="rId6"/>
    <p:sldId id="262" r:id="rId7"/>
    <p:sldId id="268" r:id="rId8"/>
    <p:sldId id="263" r:id="rId9"/>
    <p:sldId id="269" r:id="rId10"/>
    <p:sldId id="271" r:id="rId11"/>
    <p:sldId id="272" r:id="rId12"/>
  </p:sldIdLst>
  <p:sldSz cx="9144000" cy="6858000" type="screen4x3"/>
  <p:notesSz cx="9791700" cy="14185900"/>
  <p:embeddedFontLst>
    <p:embeddedFont>
      <p:font typeface="Arial Unicode MS" pitchFamily="34" charset="-128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Arial Black" pitchFamily="34" charset="0"/>
      <p:bold r:id="rId22"/>
    </p:embeddedFont>
    <p:embeddedFont>
      <p:font typeface="MS PGothic" pitchFamily="34" charset="-128"/>
      <p:regular r:id="rId23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0000"/>
    <a:srgbClr val="CCCC00"/>
    <a:srgbClr val="787878"/>
    <a:srgbClr val="B2B2B2"/>
    <a:srgbClr val="C0C0C0"/>
    <a:srgbClr val="FFFFFF"/>
    <a:srgbClr val="F8F8F8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7" autoAdjust="0"/>
  </p:normalViewPr>
  <p:slideViewPr>
    <p:cSldViewPr snapToGrid="0">
      <p:cViewPr varScale="1">
        <p:scale>
          <a:sx n="64" d="100"/>
          <a:sy n="64" d="100"/>
        </p:scale>
        <p:origin x="-516" y="-102"/>
      </p:cViewPr>
      <p:guideLst>
        <p:guide orient="horz" pos="447"/>
        <p:guide orient="horz" pos="835"/>
        <p:guide pos="5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0" y="-86"/>
      </p:cViewPr>
      <p:guideLst>
        <p:guide orient="horz" pos="4468"/>
        <p:guide pos="308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33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48313" y="0"/>
            <a:ext cx="42433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476288"/>
            <a:ext cx="4243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8313" y="13476288"/>
            <a:ext cx="4243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DECF7FCB-A33A-4144-A989-096EAD993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33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48313" y="0"/>
            <a:ext cx="42433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49375" y="946150"/>
            <a:ext cx="7092950" cy="531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3850" y="2363788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476288"/>
            <a:ext cx="4243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8313" y="13476288"/>
            <a:ext cx="4243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1280" tIns="65640" rIns="131280" bIns="65640" numCol="1" anchor="b" anchorCtr="0" compatLnSpc="1">
            <a:prstTxWarp prst="textNoShape">
              <a:avLst/>
            </a:prstTxWarp>
          </a:bodyPr>
          <a:lstStyle>
            <a:lvl1pPr algn="r" defTabSz="1312863" eaLnBrk="0" hangingPunct="0">
              <a:defRPr kumimoji="0" sz="17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B62F09B8-5C85-4594-8595-F8C7325AB5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C24BD-9F4E-4390-BAAA-449585D7D726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79CA4-4D99-4500-931B-30157344FD7A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8F3B9-4476-4BD9-BA5C-5941CBDD55AA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9A854-971F-4B24-83CF-9C9DD2B60FF1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CD9F6-3840-46D2-ABC2-72F80D7261F0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2B329-92E1-4173-B54D-69605CCCB01A}" type="slidenum">
              <a:rPr lang="en-GB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GB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C3A4A-9186-472D-A2F5-73CAD2A3F470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B94D4-0ECB-480F-A155-F55DD0D49527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8A41E-2C51-4316-BE8C-CCCD9B7FF27C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0" y="0"/>
            <a:ext cx="9144000" cy="1162050"/>
            <a:chOff x="0" y="0"/>
            <a:chExt cx="5760" cy="732"/>
          </a:xfrm>
        </p:grpSpPr>
        <p:pic>
          <p:nvPicPr>
            <p:cNvPr id="5" name="Picture 53" descr="08_flower background_small_2"/>
            <p:cNvPicPr>
              <a:picLocks noChangeAspect="1" noChangeArrowheads="1"/>
            </p:cNvPicPr>
            <p:nvPr/>
          </p:nvPicPr>
          <p:blipFill>
            <a:blip r:embed="rId2" cstate="print"/>
            <a:srcRect r="19066"/>
            <a:stretch>
              <a:fillRect/>
            </a:stretch>
          </p:blipFill>
          <p:spPr bwMode="auto">
            <a:xfrm>
              <a:off x="3725" y="0"/>
              <a:ext cx="98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4" descr="ENVIRON_small_2"/>
            <p:cNvPicPr>
              <a:picLocks noChangeAspect="1" noChangeArrowheads="1"/>
            </p:cNvPicPr>
            <p:nvPr/>
          </p:nvPicPr>
          <p:blipFill>
            <a:blip r:embed="rId3" cstate="print"/>
            <a:srcRect l="7590" r="15179"/>
            <a:stretch>
              <a:fillRect/>
            </a:stretch>
          </p:blipFill>
          <p:spPr bwMode="auto">
            <a:xfrm>
              <a:off x="1850" y="0"/>
              <a:ext cx="945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5" descr="14_Windmill background_small_2"/>
            <p:cNvPicPr>
              <a:picLocks noChangeAspect="1" noChangeArrowheads="1"/>
            </p:cNvPicPr>
            <p:nvPr/>
          </p:nvPicPr>
          <p:blipFill>
            <a:blip r:embed="rId4" cstate="print"/>
            <a:srcRect t="17117" b="8559"/>
            <a:stretch>
              <a:fillRect/>
            </a:stretch>
          </p:blipFill>
          <p:spPr bwMode="auto">
            <a:xfrm>
              <a:off x="4699" y="0"/>
              <a:ext cx="1061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6" descr="72197_small_2"/>
            <p:cNvPicPr>
              <a:picLocks noChangeAspect="1" noChangeArrowheads="1"/>
            </p:cNvPicPr>
            <p:nvPr/>
          </p:nvPicPr>
          <p:blipFill>
            <a:blip r:embed="rId5" cstate="print"/>
            <a:srcRect l="2386"/>
            <a:stretch>
              <a:fillRect/>
            </a:stretch>
          </p:blipFill>
          <p:spPr bwMode="auto">
            <a:xfrm>
              <a:off x="906" y="0"/>
              <a:ext cx="944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7" descr="techtransfer_small_2"/>
            <p:cNvPicPr>
              <a:picLocks noChangeAspect="1" noChangeArrowheads="1"/>
            </p:cNvPicPr>
            <p:nvPr/>
          </p:nvPicPr>
          <p:blipFill>
            <a:blip r:embed="rId6" cstate="print"/>
            <a:srcRect r="9050"/>
            <a:stretch>
              <a:fillRect/>
            </a:stretch>
          </p:blipFill>
          <p:spPr bwMode="auto">
            <a:xfrm>
              <a:off x="2795" y="0"/>
              <a:ext cx="93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8" descr="15_civilsoc2_background_small_2"/>
            <p:cNvPicPr>
              <a:picLocks noChangeAspect="1" noChangeArrowheads="1"/>
            </p:cNvPicPr>
            <p:nvPr/>
          </p:nvPicPr>
          <p:blipFill>
            <a:blip r:embed="rId7" cstate="print"/>
            <a:srcRect l="22659" r="7553" b="5705"/>
            <a:stretch>
              <a:fillRect/>
            </a:stretch>
          </p:blipFill>
          <p:spPr bwMode="auto">
            <a:xfrm>
              <a:off x="0" y="0"/>
              <a:ext cx="910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59" descr="www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0563" y="6215063"/>
            <a:ext cx="1847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0" descr="UNIDO logo_grey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91213"/>
            <a:ext cx="45720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97676" y="1965366"/>
            <a:ext cx="7772400" cy="1143000"/>
          </a:xfrm>
        </p:spPr>
        <p:txBody>
          <a:bodyPr lIns="91440" tIns="45720" rIns="91440" bIns="45720" anchor="ctr"/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6598" y="3130137"/>
            <a:ext cx="6400800" cy="2057400"/>
          </a:xfrm>
        </p:spPr>
        <p:txBody>
          <a:bodyPr lIns="91440" tIns="45720" rIns="91440" bIns="45720"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99E7-CB2D-4882-B686-F488201C5F9B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12B0-04F4-43BB-930F-52D7AA1309D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7588-B903-49D8-8683-39BC88B5FE20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3410-CC2F-4F04-9624-450962EA83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285E-F5C2-4649-A0D8-34510C56E19F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EDD3-6B1B-48C5-9698-DD0D0547F7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6E73-D312-480D-85E1-B4DF5D92A18E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DD14-B870-428E-95DA-7FEDFE592AC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04B0-AAD7-4C26-8568-26B26C5150F1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CFDD-8D38-44EF-A2AD-D458B678EA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746F5-FBBA-4864-B091-DD82CC6D296F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B4A8-1D10-4BE5-BD21-CB14B8766EC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4865-3B21-4BE7-A587-1CABB5E798C5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EB20F-A4E1-4BA9-9BB0-5B2104EBFE8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ED54-E5D8-4716-9249-EDAB3FBD9B8A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09173-7607-4F44-A234-44FC090BE5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CFB3-A4D6-4B5E-A136-32CAC83EAB59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D867-FF00-474C-8B78-9B980FB47A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4194-B8AC-4AA9-941C-346043542A45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3C9C-AEB6-48DF-ACDE-6507BC7DDC1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366713" y="6350000"/>
            <a:ext cx="85391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UNIDO-IADB-MIF International Meeting on Competitiveness of Small Enterprises: Clusters and Local Development  </a:t>
            </a:r>
          </a:p>
          <a:p>
            <a:pPr>
              <a:defRPr/>
            </a:pPr>
            <a:r>
              <a:rPr lang="en-US" altLang="ja-JP"/>
              <a:t>October 29 - 30, 2007 Washington, DC</a:t>
            </a:r>
            <a:endParaRPr lang="en-GB"/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83CE-7C59-4870-875F-A56AB61CFB86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B3D8-743C-46F0-8900-34DB239137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5411-D34A-4FDD-B5C2-C94124D9E9C7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1596-A8B2-4114-8052-210E6CD07F5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E051-9782-4912-B1E8-541EFAEA7E71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C443-1C72-43BE-AF9D-5782690BAB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D781-20AC-4987-975A-E47E19551415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03F7-98E4-400F-96CB-03205921B3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010A-0BEC-4412-8F01-8EA3EFA5351A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5F79-2F7E-4F02-A156-3A5728F8FC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CE8F-2D27-4B7E-9EB8-BD4315A855F2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4218-F5BB-4928-9D37-AB656C277AD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0C183-3B32-457A-8765-A221656197B5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94BF-9624-48B9-B304-40B87F04673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9F75-7336-4E83-99BC-D942386F72DB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14AA-B712-4420-A2CA-C7EA6B498E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366713" y="6350000"/>
            <a:ext cx="85391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UNIDO-IADB-MIF International Meeting on Competitiveness of Small Enterprises: Clusters and Local Development  </a:t>
            </a:r>
          </a:p>
          <a:p>
            <a:pPr>
              <a:defRPr/>
            </a:pPr>
            <a:r>
              <a:rPr lang="en-US" altLang="ja-JP"/>
              <a:t>October 29 - 30, 2007 Washington, DC</a:t>
            </a:r>
            <a:endParaRPr lang="en-GB"/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366713" y="6350000"/>
            <a:ext cx="85391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r>
              <a:rPr lang="en-US" altLang="ja-JP"/>
              <a:t>UNIDO-IADB-MIF International Meeting on Competitiveness of Small Enterprises: Clusters and Local Development  </a:t>
            </a:r>
          </a:p>
          <a:p>
            <a:pPr>
              <a:defRPr/>
            </a:pPr>
            <a:r>
              <a:rPr lang="en-US" altLang="ja-JP"/>
              <a:t>October 29 - 30, 2007 Washington, DC</a:t>
            </a:r>
            <a:endParaRPr lang="en-GB"/>
          </a:p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510C41EE-5D54-4D7A-B4D9-3160FDC91E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964BA-0DD0-4259-8279-654BD40A7795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993B-B938-429F-BE54-40EAACF250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73B8-FF62-49AC-87B0-20CDCCC2A212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8F0A-444A-425E-9124-25E1B1127D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8D88-4546-4D34-A658-65733B2F9E38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D460-7281-493A-A233-98F971D362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0668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1336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981700" y="3302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>
                <a:solidFill>
                  <a:srgbClr val="B2B2B2"/>
                </a:solidFill>
                <a:latin typeface="Arial Black" pitchFamily="34" charset="0"/>
                <a:cs typeface="Times New Roman" charset="0"/>
              </a:rPr>
              <a:t>www.unido.org</a:t>
            </a:r>
          </a:p>
        </p:txBody>
      </p:sp>
      <p:pic>
        <p:nvPicPr>
          <p:cNvPr id="2054" name="Picture 40" descr="UNIDOblue150pix"/>
          <p:cNvPicPr>
            <a:picLocks noChangeAspect="1" noChangeArrowheads="1"/>
          </p:cNvPicPr>
          <p:nvPr/>
        </p:nvPicPr>
        <p:blipFill>
          <a:blip r:embed="rId8" cstate="print">
            <a:lum contrast="-24000"/>
            <a:grayscl/>
          </a:blip>
          <a:srcRect/>
          <a:stretch>
            <a:fillRect/>
          </a:stretch>
        </p:blipFill>
        <p:spPr bwMode="auto">
          <a:xfrm>
            <a:off x="8067675" y="0"/>
            <a:ext cx="769938" cy="6873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Picture 32" descr="08_flower background_small_2"/>
          <p:cNvPicPr>
            <a:picLocks noChangeAspect="1" noChangeArrowheads="1"/>
          </p:cNvPicPr>
          <p:nvPr/>
        </p:nvPicPr>
        <p:blipFill>
          <a:blip r:embed="rId9" cstate="print"/>
          <a:srcRect r="19066"/>
          <a:stretch>
            <a:fillRect/>
          </a:stretch>
        </p:blipFill>
        <p:spPr bwMode="auto">
          <a:xfrm>
            <a:off x="3222625" y="0"/>
            <a:ext cx="85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3" descr="14_Windmill background_small_2"/>
          <p:cNvPicPr>
            <a:picLocks noChangeAspect="1" noChangeArrowheads="1"/>
          </p:cNvPicPr>
          <p:nvPr/>
        </p:nvPicPr>
        <p:blipFill>
          <a:blip r:embed="rId10" cstate="print"/>
          <a:srcRect t="17117" b="8559"/>
          <a:stretch>
            <a:fillRect/>
          </a:stretch>
        </p:blipFill>
        <p:spPr bwMode="auto">
          <a:xfrm>
            <a:off x="4065588" y="0"/>
            <a:ext cx="9175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5" descr="72197_small_2"/>
          <p:cNvPicPr>
            <a:picLocks noChangeAspect="1" noChangeArrowheads="1"/>
          </p:cNvPicPr>
          <p:nvPr/>
        </p:nvPicPr>
        <p:blipFill>
          <a:blip r:embed="rId11" cstate="print"/>
          <a:srcRect l="2386"/>
          <a:stretch>
            <a:fillRect/>
          </a:stretch>
        </p:blipFill>
        <p:spPr bwMode="auto">
          <a:xfrm>
            <a:off x="784225" y="0"/>
            <a:ext cx="8159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36" descr="techtransfer_small_2"/>
          <p:cNvPicPr>
            <a:picLocks noChangeAspect="1" noChangeArrowheads="1"/>
          </p:cNvPicPr>
          <p:nvPr/>
        </p:nvPicPr>
        <p:blipFill>
          <a:blip r:embed="rId12" cstate="print"/>
          <a:srcRect r="9050"/>
          <a:stretch>
            <a:fillRect/>
          </a:stretch>
        </p:blipFill>
        <p:spPr bwMode="auto">
          <a:xfrm>
            <a:off x="2417763" y="0"/>
            <a:ext cx="80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37" descr="15_civilsoc2_background_small_2"/>
          <p:cNvPicPr>
            <a:picLocks noChangeAspect="1" noChangeArrowheads="1"/>
          </p:cNvPicPr>
          <p:nvPr/>
        </p:nvPicPr>
        <p:blipFill>
          <a:blip r:embed="rId13" cstate="print"/>
          <a:srcRect l="22659" r="7553" b="5705"/>
          <a:stretch>
            <a:fillRect/>
          </a:stretch>
        </p:blipFill>
        <p:spPr bwMode="auto">
          <a:xfrm>
            <a:off x="0" y="0"/>
            <a:ext cx="78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4" descr="ENVIRON_small_2"/>
          <p:cNvPicPr>
            <a:picLocks noChangeAspect="1" noChangeArrowheads="1"/>
          </p:cNvPicPr>
          <p:nvPr/>
        </p:nvPicPr>
        <p:blipFill>
          <a:blip r:embed="rId14" cstate="print"/>
          <a:srcRect l="7590" r="15179"/>
          <a:stretch>
            <a:fillRect/>
          </a:stretch>
        </p:blipFill>
        <p:spPr bwMode="auto">
          <a:xfrm>
            <a:off x="1600200" y="-3175"/>
            <a:ext cx="8175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50850" y="6296025"/>
            <a:ext cx="82772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100" dirty="0">
                <a:solidFill>
                  <a:srgbClr val="808080"/>
                </a:solidFill>
                <a:latin typeface="Arial" charset="0"/>
                <a:ea typeface="ＭＳ Ｐゴシック" charset="-128"/>
              </a:rPr>
              <a:t>UNIDO-IADB-MIF International Meeting on Competitiveness of Small Enterprises: Clusters and Local Development  </a:t>
            </a:r>
          </a:p>
          <a:p>
            <a:pPr algn="ctr">
              <a:defRPr/>
            </a:pPr>
            <a:r>
              <a:rPr lang="en-US" altLang="ja-JP" sz="1100" dirty="0">
                <a:solidFill>
                  <a:srgbClr val="808080"/>
                </a:solidFill>
                <a:latin typeface="Arial" charset="0"/>
                <a:ea typeface="ＭＳ Ｐゴシック" charset="-128"/>
              </a:rPr>
              <a:t>October 29 - 30, 2007 Washington, DC</a:t>
            </a:r>
            <a:endParaRPr lang="en-GB" sz="1100" dirty="0">
              <a:solidFill>
                <a:srgbClr val="808080"/>
              </a:solidFill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39" r:id="rId5"/>
    <p:sldLayoutId id="2147483865" r:id="rId6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787878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•"/>
        <a:defRPr sz="32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32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32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FDA8295-0E21-4C2A-8039-88EC1A96D5B9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FF9EA7CF-9026-4BEC-8486-D59B23B500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75EB25A3-28C6-4111-80E6-9FB4959F0850}" type="datetimeFigureOut">
              <a:rPr lang="it-IT"/>
              <a:pPr>
                <a:defRPr/>
              </a:pPr>
              <a:t>12/07/2010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372B9B46-4ED4-4D64-A175-9E86C39BCB8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22313" y="2422525"/>
            <a:ext cx="7772400" cy="1143000"/>
          </a:xfrm>
        </p:spPr>
        <p:txBody>
          <a:bodyPr/>
          <a:lstStyle/>
          <a:p>
            <a:r>
              <a:rPr lang="es-MX" sz="2800" smtClean="0">
                <a:solidFill>
                  <a:schemeClr val="bg2"/>
                </a:solidFill>
              </a:rPr>
              <a:t>Proyecto:</a:t>
            </a:r>
            <a:r>
              <a:rPr lang="es-MX" smtClean="0">
                <a:solidFill>
                  <a:schemeClr val="bg2"/>
                </a:solidFill>
              </a:rPr>
              <a:t> </a:t>
            </a:r>
            <a:br>
              <a:rPr lang="es-MX" smtClean="0">
                <a:solidFill>
                  <a:schemeClr val="bg2"/>
                </a:solidFill>
              </a:rPr>
            </a:br>
            <a:r>
              <a:rPr lang="es-MX" smtClean="0">
                <a:solidFill>
                  <a:schemeClr val="bg2"/>
                </a:solidFill>
              </a:rPr>
              <a:t>“Fortalecimiento y difusi</a:t>
            </a:r>
            <a:r>
              <a:rPr lang="es-NI" smtClean="0">
                <a:solidFill>
                  <a:schemeClr val="bg2"/>
                </a:solidFill>
              </a:rPr>
              <a:t>ó</a:t>
            </a:r>
            <a:r>
              <a:rPr lang="es-MX" smtClean="0">
                <a:solidFill>
                  <a:schemeClr val="bg2"/>
                </a:solidFill>
              </a:rPr>
              <a:t>n  del desarrollo de conglomerados en Nicaragua”</a:t>
            </a:r>
            <a:r>
              <a:rPr lang="es-MX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s-MX" smtClean="0">
                <a:solidFill>
                  <a:schemeClr val="accent2"/>
                </a:solidFill>
                <a:latin typeface="Tahoma" pitchFamily="34" charset="0"/>
              </a:rPr>
            </a:br>
            <a:endParaRPr lang="es-MX" sz="2400" smtClean="0">
              <a:latin typeface="Tahoma" pitchFamily="34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90650" y="4070350"/>
            <a:ext cx="6400800" cy="12763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MX" sz="1800" dirty="0" smtClean="0">
                <a:solidFill>
                  <a:schemeClr val="bg2"/>
                </a:solidFill>
                <a:latin typeface="+mj-lt"/>
              </a:rPr>
              <a:t>Pastora Sandino</a:t>
            </a:r>
          </a:p>
          <a:p>
            <a:pPr>
              <a:buFont typeface="Wingdings" pitchFamily="2" charset="2"/>
              <a:buNone/>
              <a:defRPr/>
            </a:pPr>
            <a:r>
              <a:rPr lang="es-MX" sz="1800" dirty="0" smtClean="0">
                <a:solidFill>
                  <a:schemeClr val="bg2"/>
                </a:solidFill>
                <a:latin typeface="+mj-lt"/>
              </a:rPr>
              <a:t>Coordinadora de proyecto</a:t>
            </a:r>
          </a:p>
          <a:p>
            <a:pPr>
              <a:defRPr/>
            </a:pPr>
            <a:endParaRPr lang="es-MX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2963"/>
            <a:ext cx="9144000" cy="482600"/>
          </a:xfrm>
        </p:spPr>
        <p:txBody>
          <a:bodyPr/>
          <a:lstStyle/>
          <a:p>
            <a:pPr algn="ctr" eaLnBrk="1" hangingPunct="1"/>
            <a:r>
              <a:rPr lang="es-ES" smtClean="0">
                <a:solidFill>
                  <a:schemeClr val="bg2"/>
                </a:solidFill>
              </a:rPr>
              <a:t>Evolución estrategia Proyecto Nicaragua</a:t>
            </a:r>
            <a:r>
              <a:rPr lang="es-ES" smtClean="0"/>
              <a:t/>
            </a:r>
            <a:br>
              <a:rPr lang="es-ES" smtClean="0"/>
            </a:br>
            <a:endParaRPr lang="en-GB" smtClean="0">
              <a:solidFill>
                <a:srgbClr val="000066"/>
              </a:solidFill>
            </a:endParaRPr>
          </a:p>
        </p:txBody>
      </p:sp>
      <p:grpSp>
        <p:nvGrpSpPr>
          <p:cNvPr id="11267" name="Group 39"/>
          <p:cNvGrpSpPr>
            <a:grpSpLocks/>
          </p:cNvGrpSpPr>
          <p:nvPr/>
        </p:nvGrpSpPr>
        <p:grpSpPr bwMode="auto">
          <a:xfrm>
            <a:off x="0" y="1352550"/>
            <a:ext cx="9324975" cy="5313363"/>
            <a:chOff x="0" y="572"/>
            <a:chExt cx="5874" cy="3347"/>
          </a:xfrm>
        </p:grpSpPr>
        <p:sp>
          <p:nvSpPr>
            <p:cNvPr id="11273" name="Text Box 2"/>
            <p:cNvSpPr txBox="1">
              <a:spLocks noChangeArrowheads="1"/>
            </p:cNvSpPr>
            <p:nvPr/>
          </p:nvSpPr>
          <p:spPr bwMode="auto">
            <a:xfrm>
              <a:off x="96" y="2103"/>
              <a:ext cx="10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NI" sz="1400"/>
                <a:t>Redes Horizontales</a:t>
              </a:r>
            </a:p>
          </p:txBody>
        </p:sp>
        <p:sp>
          <p:nvSpPr>
            <p:cNvPr id="11274" name="Text Box 3"/>
            <p:cNvSpPr txBox="1">
              <a:spLocks noChangeArrowheads="1"/>
            </p:cNvSpPr>
            <p:nvPr/>
          </p:nvSpPr>
          <p:spPr bwMode="auto">
            <a:xfrm>
              <a:off x="1104" y="1948"/>
              <a:ext cx="15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NI" sz="1400" i="1"/>
                <a:t>(Instituciones y articuladores)</a:t>
              </a:r>
            </a:p>
          </p:txBody>
        </p:sp>
        <p:sp>
          <p:nvSpPr>
            <p:cNvPr id="11275" name="Text Box 4"/>
            <p:cNvSpPr txBox="1">
              <a:spLocks noChangeArrowheads="1"/>
            </p:cNvSpPr>
            <p:nvPr/>
          </p:nvSpPr>
          <p:spPr bwMode="auto">
            <a:xfrm>
              <a:off x="1124" y="2188"/>
              <a:ext cx="12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Char char="•"/>
              </a:pPr>
              <a:r>
                <a:rPr lang="es-NI" sz="1400"/>
                <a:t>Redes Verticales (RV)</a:t>
              </a:r>
            </a:p>
          </p:txBody>
        </p:sp>
        <p:sp>
          <p:nvSpPr>
            <p:cNvPr id="11276" name="Freeform 6"/>
            <p:cNvSpPr>
              <a:spLocks/>
            </p:cNvSpPr>
            <p:nvPr/>
          </p:nvSpPr>
          <p:spPr bwMode="auto">
            <a:xfrm>
              <a:off x="384" y="837"/>
              <a:ext cx="3840" cy="1202"/>
            </a:xfrm>
            <a:custGeom>
              <a:avLst/>
              <a:gdLst>
                <a:gd name="T0" fmla="*/ 0 w 4685"/>
                <a:gd name="T1" fmla="*/ 927 h 1541"/>
                <a:gd name="T2" fmla="*/ 6 w 4685"/>
                <a:gd name="T3" fmla="*/ 938 h 1541"/>
                <a:gd name="T4" fmla="*/ 3147 w 4685"/>
                <a:gd name="T5" fmla="*/ 12 h 1541"/>
                <a:gd name="T6" fmla="*/ 3142 w 4685"/>
                <a:gd name="T7" fmla="*/ 0 h 1541"/>
                <a:gd name="T8" fmla="*/ 0 w 4685"/>
                <a:gd name="T9" fmla="*/ 927 h 1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5"/>
                <a:gd name="T16" fmla="*/ 0 h 1541"/>
                <a:gd name="T17" fmla="*/ 4685 w 4685"/>
                <a:gd name="T18" fmla="*/ 1541 h 15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5" h="1541">
                  <a:moveTo>
                    <a:pt x="0" y="1523"/>
                  </a:moveTo>
                  <a:lnTo>
                    <a:pt x="9" y="1541"/>
                  </a:lnTo>
                  <a:lnTo>
                    <a:pt x="4685" y="19"/>
                  </a:lnTo>
                  <a:lnTo>
                    <a:pt x="4676" y="0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77" name="Freeform 7"/>
            <p:cNvSpPr>
              <a:spLocks/>
            </p:cNvSpPr>
            <p:nvPr/>
          </p:nvSpPr>
          <p:spPr bwMode="auto">
            <a:xfrm>
              <a:off x="384" y="2343"/>
              <a:ext cx="3512" cy="1305"/>
            </a:xfrm>
            <a:custGeom>
              <a:avLst/>
              <a:gdLst>
                <a:gd name="T0" fmla="*/ 4 w 4487"/>
                <a:gd name="T1" fmla="*/ 0 h 1297"/>
                <a:gd name="T2" fmla="*/ 0 w 4487"/>
                <a:gd name="T3" fmla="*/ 18 h 1297"/>
                <a:gd name="T4" fmla="*/ 2744 w 4487"/>
                <a:gd name="T5" fmla="*/ 1313 h 1297"/>
                <a:gd name="T6" fmla="*/ 2749 w 4487"/>
                <a:gd name="T7" fmla="*/ 1294 h 1297"/>
                <a:gd name="T8" fmla="*/ 4 w 4487"/>
                <a:gd name="T9" fmla="*/ 0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7"/>
                <a:gd name="T16" fmla="*/ 0 h 1297"/>
                <a:gd name="T17" fmla="*/ 4487 w 4487"/>
                <a:gd name="T18" fmla="*/ 1297 h 1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7" h="1297">
                  <a:moveTo>
                    <a:pt x="7" y="0"/>
                  </a:moveTo>
                  <a:lnTo>
                    <a:pt x="0" y="18"/>
                  </a:lnTo>
                  <a:lnTo>
                    <a:pt x="4479" y="1297"/>
                  </a:lnTo>
                  <a:lnTo>
                    <a:pt x="4487" y="127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Line 8"/>
            <p:cNvSpPr>
              <a:spLocks noChangeShapeType="1"/>
            </p:cNvSpPr>
            <p:nvPr/>
          </p:nvSpPr>
          <p:spPr bwMode="auto">
            <a:xfrm flipV="1">
              <a:off x="2400" y="1579"/>
              <a:ext cx="660" cy="3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9"/>
            <p:cNvSpPr>
              <a:spLocks noChangeShapeType="1"/>
            </p:cNvSpPr>
            <p:nvPr/>
          </p:nvSpPr>
          <p:spPr bwMode="auto">
            <a:xfrm>
              <a:off x="2400" y="1915"/>
              <a:ext cx="660" cy="3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 flipV="1">
              <a:off x="2400" y="1941"/>
              <a:ext cx="660" cy="3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1"/>
            <p:cNvSpPr>
              <a:spLocks noChangeShapeType="1"/>
            </p:cNvSpPr>
            <p:nvPr/>
          </p:nvSpPr>
          <p:spPr bwMode="auto">
            <a:xfrm>
              <a:off x="2400" y="2276"/>
              <a:ext cx="629" cy="3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2"/>
            <p:cNvSpPr>
              <a:spLocks noChangeShapeType="1"/>
            </p:cNvSpPr>
            <p:nvPr/>
          </p:nvSpPr>
          <p:spPr bwMode="auto">
            <a:xfrm flipV="1">
              <a:off x="2400" y="2431"/>
              <a:ext cx="660" cy="23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3"/>
            <p:cNvSpPr>
              <a:spLocks noChangeShapeType="1"/>
            </p:cNvSpPr>
            <p:nvPr/>
          </p:nvSpPr>
          <p:spPr bwMode="auto">
            <a:xfrm>
              <a:off x="2400" y="2663"/>
              <a:ext cx="629" cy="30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896" y="1165"/>
              <a:ext cx="1152" cy="22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NI" sz="20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Conglomerados</a:t>
              </a: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Redes integradas</a:t>
              </a:r>
            </a:p>
            <a:p>
              <a:pPr algn="ctr">
                <a:defRPr/>
              </a:pP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SDE y articuladores</a:t>
              </a:r>
            </a:p>
            <a:p>
              <a:pPr algn="ctr">
                <a:defRPr/>
              </a:pP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Integración de </a:t>
              </a:r>
              <a:r>
                <a:rPr lang="es-NI" sz="11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PyMEs</a:t>
              </a: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y </a:t>
              </a:r>
              <a:b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</a:b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grandes empresas</a:t>
              </a:r>
            </a:p>
            <a:p>
              <a:pPr algn="ctr">
                <a:defRPr/>
              </a:pP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Capacidades Técnicas</a:t>
              </a:r>
            </a:p>
            <a:p>
              <a:pPr algn="ctr">
                <a:defRPr/>
              </a:pP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Gobiernos locales</a:t>
              </a:r>
            </a:p>
            <a:p>
              <a:pPr algn="ctr">
                <a:defRPr/>
              </a:pP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Visión de Desarrollo</a:t>
              </a:r>
              <a:b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</a:b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Conjunto</a:t>
              </a:r>
              <a:b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</a:br>
              <a:endParaRPr lang="es-NI" sz="1100" dirty="0">
                <a:solidFill>
                  <a:srgbClr val="000000"/>
                </a:solidFill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Mecanismos de </a:t>
              </a:r>
              <a:b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</a:br>
              <a:r>
                <a:rPr lang="es-NI" sz="11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coordinación</a:t>
              </a:r>
            </a:p>
            <a:p>
              <a:pPr algn="ctr">
                <a:defRPr/>
              </a:pPr>
              <a:endParaRPr lang="es-NI" sz="1100" dirty="0">
                <a:latin typeface="Arial" charset="0"/>
                <a:cs typeface="Times New Roman" charset="0"/>
              </a:endParaRPr>
            </a:p>
            <a:p>
              <a:pPr algn="ctr">
                <a:defRPr/>
              </a:pPr>
              <a:endParaRPr lang="es-NI" sz="1000" dirty="0">
                <a:latin typeface="Arial" charset="0"/>
                <a:cs typeface="Times New Roman" charset="0"/>
              </a:endParaRPr>
            </a:p>
          </p:txBody>
        </p:sp>
        <p:sp>
          <p:nvSpPr>
            <p:cNvPr id="11285" name="Line 15"/>
            <p:cNvSpPr>
              <a:spLocks noChangeShapeType="1"/>
            </p:cNvSpPr>
            <p:nvPr/>
          </p:nvSpPr>
          <p:spPr bwMode="auto">
            <a:xfrm>
              <a:off x="1152" y="799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105" y="799"/>
              <a:ext cx="1632" cy="28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NI">
                <a:latin typeface="Arial" charset="0"/>
                <a:cs typeface="Times New Roman" charset="0"/>
              </a:endParaRPr>
            </a:p>
          </p:txBody>
        </p:sp>
        <p:sp>
          <p:nvSpPr>
            <p:cNvPr id="11287" name="Text Box 17"/>
            <p:cNvSpPr txBox="1">
              <a:spLocks noChangeArrowheads="1"/>
            </p:cNvSpPr>
            <p:nvPr/>
          </p:nvSpPr>
          <p:spPr bwMode="auto">
            <a:xfrm>
              <a:off x="4800" y="1251"/>
              <a:ext cx="7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NI" sz="1600">
                  <a:solidFill>
                    <a:srgbClr val="000000"/>
                  </a:solidFill>
                </a:rPr>
                <a:t>Cobertura nacional</a:t>
              </a:r>
            </a:p>
          </p:txBody>
        </p:sp>
        <p:sp>
          <p:nvSpPr>
            <p:cNvPr id="11288" name="Text Box 18"/>
            <p:cNvSpPr txBox="1">
              <a:spLocks noChangeArrowheads="1"/>
            </p:cNvSpPr>
            <p:nvPr/>
          </p:nvSpPr>
          <p:spPr bwMode="auto">
            <a:xfrm>
              <a:off x="4752" y="1941"/>
              <a:ext cx="816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NI" sz="1600">
                  <a:solidFill>
                    <a:srgbClr val="000000"/>
                  </a:solidFill>
                </a:rPr>
                <a:t>Hacedores de política y empresas lideres</a:t>
              </a:r>
            </a:p>
          </p:txBody>
        </p:sp>
        <p:sp>
          <p:nvSpPr>
            <p:cNvPr id="11289" name="Text Box 19"/>
            <p:cNvSpPr txBox="1">
              <a:spLocks noChangeArrowheads="1"/>
            </p:cNvSpPr>
            <p:nvPr/>
          </p:nvSpPr>
          <p:spPr bwMode="auto">
            <a:xfrm>
              <a:off x="4763" y="2842"/>
              <a:ext cx="111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NI" sz="1600">
                  <a:solidFill>
                    <a:srgbClr val="000000"/>
                  </a:solidFill>
                </a:rPr>
                <a:t>Difusión de conocimiento Universidades</a:t>
              </a:r>
              <a:r>
                <a:rPr lang="es-NI" sz="1600"/>
                <a:t>)</a:t>
              </a:r>
            </a:p>
          </p:txBody>
        </p:sp>
        <p:sp>
          <p:nvSpPr>
            <p:cNvPr id="11290" name="Line 20"/>
            <p:cNvSpPr>
              <a:spLocks noChangeShapeType="1"/>
            </p:cNvSpPr>
            <p:nvPr/>
          </p:nvSpPr>
          <p:spPr bwMode="auto">
            <a:xfrm>
              <a:off x="4656" y="230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1"/>
            <p:cNvSpPr>
              <a:spLocks noChangeShapeType="1"/>
            </p:cNvSpPr>
            <p:nvPr/>
          </p:nvSpPr>
          <p:spPr bwMode="auto">
            <a:xfrm>
              <a:off x="4656" y="311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Text Box 22"/>
            <p:cNvSpPr txBox="1">
              <a:spLocks noChangeArrowheads="1"/>
            </p:cNvSpPr>
            <p:nvPr/>
          </p:nvSpPr>
          <p:spPr bwMode="auto">
            <a:xfrm>
              <a:off x="0" y="1071"/>
              <a:ext cx="1156" cy="41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NI" sz="1800" b="1" i="1"/>
                <a:t>Fase </a:t>
              </a:r>
            </a:p>
            <a:p>
              <a:pPr algn="ctr"/>
              <a:r>
                <a:rPr lang="es-NI" sz="1800" b="1" i="1"/>
                <a:t>arranque</a:t>
              </a:r>
            </a:p>
          </p:txBody>
        </p:sp>
        <p:sp>
          <p:nvSpPr>
            <p:cNvPr id="11293" name="Text Box 23"/>
            <p:cNvSpPr txBox="1">
              <a:spLocks noChangeArrowheads="1"/>
            </p:cNvSpPr>
            <p:nvPr/>
          </p:nvSpPr>
          <p:spPr bwMode="auto">
            <a:xfrm>
              <a:off x="1156" y="890"/>
              <a:ext cx="1452" cy="41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NI" sz="1800" b="1" i="1"/>
                <a:t>Ampliando impacto</a:t>
              </a:r>
            </a:p>
          </p:txBody>
        </p:sp>
        <p:sp>
          <p:nvSpPr>
            <p:cNvPr id="11294" name="Text Box 24"/>
            <p:cNvSpPr txBox="1">
              <a:spLocks noChangeArrowheads="1"/>
            </p:cNvSpPr>
            <p:nvPr/>
          </p:nvSpPr>
          <p:spPr bwMode="auto">
            <a:xfrm>
              <a:off x="2567" y="710"/>
              <a:ext cx="1559" cy="41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NI" sz="1800" b="1" i="1"/>
                <a:t>Sistema productivo </a:t>
              </a:r>
              <a:br>
                <a:rPr lang="es-NI" sz="1800" b="1" i="1"/>
              </a:br>
              <a:r>
                <a:rPr lang="es-NI" sz="1800" b="1" i="1"/>
                <a:t>local</a:t>
              </a:r>
            </a:p>
          </p:txBody>
        </p:sp>
        <p:sp>
          <p:nvSpPr>
            <p:cNvPr id="11295" name="Text Box 25"/>
            <p:cNvSpPr txBox="1">
              <a:spLocks noChangeArrowheads="1"/>
            </p:cNvSpPr>
            <p:nvPr/>
          </p:nvSpPr>
          <p:spPr bwMode="auto">
            <a:xfrm>
              <a:off x="4059" y="572"/>
              <a:ext cx="1678" cy="41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NI" sz="1800" b="1" i="1"/>
                <a:t>Difusión y </a:t>
              </a:r>
              <a:br>
                <a:rPr lang="es-NI" sz="1800" b="1" i="1"/>
              </a:br>
              <a:r>
                <a:rPr lang="es-NI" sz="1800" b="1" i="1"/>
                <a:t>políticas </a:t>
              </a:r>
            </a:p>
          </p:txBody>
        </p:sp>
        <p:sp>
          <p:nvSpPr>
            <p:cNvPr id="11296" name="Text Box 33"/>
            <p:cNvSpPr txBox="1">
              <a:spLocks noChangeArrowheads="1"/>
            </p:cNvSpPr>
            <p:nvPr/>
          </p:nvSpPr>
          <p:spPr bwMode="auto">
            <a:xfrm>
              <a:off x="1127" y="2479"/>
              <a:ext cx="9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Char char="•"/>
              </a:pPr>
              <a:r>
                <a:rPr lang="es-NI" sz="1400"/>
                <a:t>Conglomerados</a:t>
              </a: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56" y="144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2592" y="799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080" y="847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WordArt 38"/>
            <p:cNvSpPr>
              <a:spLocks noChangeArrowheads="1" noChangeShapeType="1" noTextEdit="1"/>
            </p:cNvSpPr>
            <p:nvPr/>
          </p:nvSpPr>
          <p:spPr bwMode="auto">
            <a:xfrm rot="-5400000">
              <a:off x="3566" y="2169"/>
              <a:ext cx="162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5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Politica Cluster</a:t>
              </a:r>
            </a:p>
          </p:txBody>
        </p:sp>
      </p:grp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203200" y="3783013"/>
            <a:ext cx="1747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NI" sz="1400">
                <a:solidFill>
                  <a:srgbClr val="000000"/>
                </a:solidFill>
              </a:rPr>
              <a:t>Redes Horizontales</a:t>
            </a: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917700" y="3727450"/>
            <a:ext cx="2519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NI" sz="1400" i="1">
                <a:solidFill>
                  <a:srgbClr val="000000"/>
                </a:solidFill>
              </a:rPr>
              <a:t>(Instituciones y articuladores)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949450" y="4133850"/>
            <a:ext cx="200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s-NI" sz="1400">
                <a:solidFill>
                  <a:srgbClr val="000000"/>
                </a:solidFill>
              </a:rPr>
              <a:t>Redes Verticales (RV)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758950" y="3363913"/>
            <a:ext cx="2228850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es-NI" sz="1400">
                <a:solidFill>
                  <a:srgbClr val="000000"/>
                </a:solidFill>
              </a:rPr>
              <a:t>Redes Horizontales (RH)</a:t>
            </a:r>
          </a:p>
        </p:txBody>
      </p:sp>
      <p:sp>
        <p:nvSpPr>
          <p:cNvPr id="11272" name="Text Box 33"/>
          <p:cNvSpPr txBox="1">
            <a:spLocks noChangeArrowheads="1"/>
          </p:cNvSpPr>
          <p:nvPr/>
        </p:nvSpPr>
        <p:spPr bwMode="auto">
          <a:xfrm>
            <a:off x="1966913" y="4494213"/>
            <a:ext cx="1509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s-NI" sz="1400">
                <a:solidFill>
                  <a:srgbClr val="000000"/>
                </a:solidFill>
              </a:rPr>
              <a:t>Conglomerados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407400" cy="584200"/>
          </a:xfrm>
        </p:spPr>
        <p:txBody>
          <a:bodyPr/>
          <a:lstStyle/>
          <a:p>
            <a:pPr algn="ctr"/>
            <a:r>
              <a:rPr lang="es-ES" sz="2800" smtClean="0">
                <a:solidFill>
                  <a:srgbClr val="000000"/>
                </a:solidFill>
              </a:rPr>
              <a:t>Estrategia fase actual Proyecto2005-2007</a:t>
            </a:r>
            <a:r>
              <a:rPr lang="es-ES" smtClean="0">
                <a:solidFill>
                  <a:srgbClr val="000000"/>
                </a:solidFill>
              </a:rPr>
              <a:t/>
            </a:r>
            <a:br>
              <a:rPr lang="es-ES" smtClean="0">
                <a:solidFill>
                  <a:srgbClr val="000000"/>
                </a:solidFill>
              </a:rPr>
            </a:b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70167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Conglomerados atendidos &amp; Aliado local por territorio</a:t>
            </a:r>
            <a:endParaRPr lang="en-US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293" name="Group 99"/>
          <p:cNvGrpSpPr>
            <a:grpSpLocks/>
          </p:cNvGrpSpPr>
          <p:nvPr/>
        </p:nvGrpSpPr>
        <p:grpSpPr bwMode="auto">
          <a:xfrm>
            <a:off x="304800" y="1765300"/>
            <a:ext cx="8559800" cy="4673600"/>
            <a:chOff x="0" y="877"/>
            <a:chExt cx="5694" cy="3186"/>
          </a:xfrm>
        </p:grpSpPr>
        <p:pic>
          <p:nvPicPr>
            <p:cNvPr id="122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7" y="877"/>
              <a:ext cx="2886" cy="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5" name="Oval 4"/>
            <p:cNvSpPr>
              <a:spLocks noChangeArrowheads="1"/>
            </p:cNvSpPr>
            <p:nvPr/>
          </p:nvSpPr>
          <p:spPr bwMode="auto">
            <a:xfrm>
              <a:off x="2273" y="2532"/>
              <a:ext cx="154" cy="15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6" name="Oval 5"/>
            <p:cNvSpPr>
              <a:spLocks noChangeArrowheads="1"/>
            </p:cNvSpPr>
            <p:nvPr/>
          </p:nvSpPr>
          <p:spPr bwMode="auto">
            <a:xfrm>
              <a:off x="2888" y="2431"/>
              <a:ext cx="154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7" name="Oval 6"/>
            <p:cNvSpPr>
              <a:spLocks noChangeArrowheads="1"/>
            </p:cNvSpPr>
            <p:nvPr/>
          </p:nvSpPr>
          <p:spPr bwMode="auto">
            <a:xfrm>
              <a:off x="2478" y="2076"/>
              <a:ext cx="154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8" name="Oval 7"/>
            <p:cNvSpPr>
              <a:spLocks noChangeArrowheads="1"/>
            </p:cNvSpPr>
            <p:nvPr/>
          </p:nvSpPr>
          <p:spPr bwMode="auto">
            <a:xfrm>
              <a:off x="2581" y="2786"/>
              <a:ext cx="153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9" name="Oval 8"/>
            <p:cNvSpPr>
              <a:spLocks noChangeArrowheads="1"/>
            </p:cNvSpPr>
            <p:nvPr/>
          </p:nvSpPr>
          <p:spPr bwMode="auto">
            <a:xfrm>
              <a:off x="2478" y="2938"/>
              <a:ext cx="154" cy="15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0" name="Oval 9"/>
            <p:cNvSpPr>
              <a:spLocks noChangeArrowheads="1"/>
            </p:cNvSpPr>
            <p:nvPr/>
          </p:nvSpPr>
          <p:spPr bwMode="auto">
            <a:xfrm>
              <a:off x="3298" y="3040"/>
              <a:ext cx="154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1" name="Oval 10"/>
            <p:cNvSpPr>
              <a:spLocks noChangeArrowheads="1"/>
            </p:cNvSpPr>
            <p:nvPr/>
          </p:nvSpPr>
          <p:spPr bwMode="auto">
            <a:xfrm>
              <a:off x="2376" y="1720"/>
              <a:ext cx="153" cy="153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2" name="Oval 11"/>
            <p:cNvSpPr>
              <a:spLocks noChangeArrowheads="1"/>
            </p:cNvSpPr>
            <p:nvPr/>
          </p:nvSpPr>
          <p:spPr bwMode="auto">
            <a:xfrm>
              <a:off x="3401" y="1873"/>
              <a:ext cx="153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3" name="Oval 12"/>
            <p:cNvSpPr>
              <a:spLocks noChangeArrowheads="1"/>
            </p:cNvSpPr>
            <p:nvPr/>
          </p:nvSpPr>
          <p:spPr bwMode="auto">
            <a:xfrm>
              <a:off x="2991" y="1619"/>
              <a:ext cx="153" cy="15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4" name="Rectangle 15"/>
            <p:cNvSpPr>
              <a:spLocks noChangeArrowheads="1"/>
            </p:cNvSpPr>
            <p:nvPr/>
          </p:nvSpPr>
          <p:spPr bwMode="auto">
            <a:xfrm>
              <a:off x="4878" y="2470"/>
              <a:ext cx="81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CEGE-UNAG</a:t>
              </a:r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4014" y="2470"/>
              <a:ext cx="86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Carne Chontales</a:t>
              </a: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4878" y="2145"/>
              <a:ext cx="81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 sz="1400" i="1">
                  <a:solidFill>
                    <a:srgbClr val="000000"/>
                  </a:solidFill>
                </a:rPr>
                <a:t>Alianza</a:t>
              </a:r>
              <a:r>
                <a:rPr lang="en-US" sz="1400" i="1"/>
                <a:t> </a:t>
              </a:r>
              <a:r>
                <a:rPr lang="en-US" sz="1400" i="1">
                  <a:solidFill>
                    <a:srgbClr val="000000"/>
                  </a:solidFill>
                </a:rPr>
                <a:t>Amerrisque</a:t>
              </a:r>
              <a:endParaRPr lang="es-ES" sz="1400" i="1">
                <a:solidFill>
                  <a:srgbClr val="000000"/>
                </a:solidFill>
              </a:endParaRPr>
            </a:p>
          </p:txBody>
        </p:sp>
        <p:sp>
          <p:nvSpPr>
            <p:cNvPr id="12307" name="Rectangle 18"/>
            <p:cNvSpPr>
              <a:spLocks noChangeArrowheads="1"/>
            </p:cNvSpPr>
            <p:nvPr/>
          </p:nvSpPr>
          <p:spPr bwMode="auto">
            <a:xfrm>
              <a:off x="4014" y="2145"/>
              <a:ext cx="86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Lácteos Chontales</a:t>
              </a: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4014" y="2795"/>
              <a:ext cx="1680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4014" y="2145"/>
              <a:ext cx="0" cy="65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5694" y="2145"/>
              <a:ext cx="0" cy="325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4878" y="2145"/>
              <a:ext cx="0" cy="6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4014" y="2470"/>
              <a:ext cx="168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4878" y="2145"/>
              <a:ext cx="816" cy="0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9"/>
            <p:cNvSpPr>
              <a:spLocks noChangeShapeType="1"/>
            </p:cNvSpPr>
            <p:nvPr/>
          </p:nvSpPr>
          <p:spPr bwMode="auto">
            <a:xfrm>
              <a:off x="4014" y="2145"/>
              <a:ext cx="864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6"/>
            <p:cNvSpPr>
              <a:spLocks noChangeShapeType="1"/>
            </p:cNvSpPr>
            <p:nvPr/>
          </p:nvSpPr>
          <p:spPr bwMode="auto">
            <a:xfrm>
              <a:off x="5694" y="2470"/>
              <a:ext cx="0" cy="325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854" y="1231"/>
              <a:ext cx="130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TECHNOSERVE</a:t>
              </a:r>
            </a:p>
          </p:txBody>
        </p:sp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0" y="1191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Lácteos Matagalpa</a:t>
              </a:r>
            </a:p>
          </p:txBody>
        </p:sp>
        <p:sp>
          <p:nvSpPr>
            <p:cNvPr id="12318" name="Rectangle 30"/>
            <p:cNvSpPr>
              <a:spLocks noChangeArrowheads="1"/>
            </p:cNvSpPr>
            <p:nvPr/>
          </p:nvSpPr>
          <p:spPr bwMode="auto">
            <a:xfrm>
              <a:off x="854" y="972"/>
              <a:ext cx="130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100" i="1">
                  <a:solidFill>
                    <a:srgbClr val="000000"/>
                  </a:solidFill>
                </a:rPr>
                <a:t>CEDIPRODEL-Alcaldía (Proyecto AECI-MAGFOR)</a:t>
              </a:r>
            </a:p>
          </p:txBody>
        </p:sp>
        <p:sp>
          <p:nvSpPr>
            <p:cNvPr id="12319" name="Rectangle 31"/>
            <p:cNvSpPr>
              <a:spLocks noChangeArrowheads="1"/>
            </p:cNvSpPr>
            <p:nvPr/>
          </p:nvSpPr>
          <p:spPr bwMode="auto">
            <a:xfrm>
              <a:off x="0" y="925"/>
              <a:ext cx="85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Café Jinotega</a:t>
              </a:r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>
              <a:off x="0" y="925"/>
              <a:ext cx="2160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>
              <a:off x="0" y="1556"/>
              <a:ext cx="2160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0" y="925"/>
              <a:ext cx="0" cy="631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2160" y="925"/>
              <a:ext cx="0" cy="631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>
              <a:off x="854" y="925"/>
              <a:ext cx="0" cy="631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>
              <a:off x="0" y="1231"/>
              <a:ext cx="2160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Rectangle 39"/>
            <p:cNvSpPr>
              <a:spLocks noChangeArrowheads="1"/>
            </p:cNvSpPr>
            <p:nvPr/>
          </p:nvSpPr>
          <p:spPr bwMode="auto">
            <a:xfrm>
              <a:off x="4150" y="1472"/>
              <a:ext cx="91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/>
                <a:t>Cacao </a:t>
              </a:r>
              <a:r>
                <a:rPr lang="es-NI" sz="1400" i="1">
                  <a:solidFill>
                    <a:srgbClr val="000000"/>
                  </a:solidFill>
                </a:rPr>
                <a:t>La</a:t>
              </a:r>
              <a:r>
                <a:rPr lang="es-NI" sz="1400" i="1"/>
                <a:t> </a:t>
              </a:r>
              <a:r>
                <a:rPr lang="es-NI" sz="1400" i="1">
                  <a:solidFill>
                    <a:srgbClr val="000000"/>
                  </a:solidFill>
                </a:rPr>
                <a:t>Cruz Río Grande</a:t>
              </a:r>
            </a:p>
          </p:txBody>
        </p:sp>
        <p:sp>
          <p:nvSpPr>
            <p:cNvPr id="12327" name="Rectangle 40"/>
            <p:cNvSpPr>
              <a:spLocks noChangeArrowheads="1"/>
            </p:cNvSpPr>
            <p:nvPr/>
          </p:nvSpPr>
          <p:spPr bwMode="auto">
            <a:xfrm>
              <a:off x="5063" y="1147"/>
              <a:ext cx="62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/>
                <a:t>PNUD </a:t>
              </a:r>
              <a:r>
                <a:rPr lang="es-NI" sz="1400" i="1">
                  <a:solidFill>
                    <a:srgbClr val="000000"/>
                  </a:solidFill>
                </a:rPr>
                <a:t>Costa</a:t>
              </a:r>
              <a:r>
                <a:rPr lang="es-NI" sz="1400" i="1"/>
                <a:t> Caribe</a:t>
              </a:r>
            </a:p>
          </p:txBody>
        </p:sp>
        <p:sp>
          <p:nvSpPr>
            <p:cNvPr id="12328" name="Rectangle 41"/>
            <p:cNvSpPr>
              <a:spLocks noChangeArrowheads="1"/>
            </p:cNvSpPr>
            <p:nvPr/>
          </p:nvSpPr>
          <p:spPr bwMode="auto">
            <a:xfrm>
              <a:off x="4150" y="1147"/>
              <a:ext cx="913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Cacao Siuna Waslala</a:t>
              </a:r>
            </a:p>
          </p:txBody>
        </p:sp>
        <p:sp>
          <p:nvSpPr>
            <p:cNvPr id="12329" name="Line 42"/>
            <p:cNvSpPr>
              <a:spLocks noChangeShapeType="1"/>
            </p:cNvSpPr>
            <p:nvPr/>
          </p:nvSpPr>
          <p:spPr bwMode="auto">
            <a:xfrm>
              <a:off x="4150" y="1147"/>
              <a:ext cx="1536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3"/>
            <p:cNvSpPr>
              <a:spLocks noChangeShapeType="1"/>
            </p:cNvSpPr>
            <p:nvPr/>
          </p:nvSpPr>
          <p:spPr bwMode="auto">
            <a:xfrm>
              <a:off x="4150" y="1797"/>
              <a:ext cx="1536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4"/>
            <p:cNvSpPr>
              <a:spLocks noChangeShapeType="1"/>
            </p:cNvSpPr>
            <p:nvPr/>
          </p:nvSpPr>
          <p:spPr bwMode="auto">
            <a:xfrm>
              <a:off x="4150" y="1147"/>
              <a:ext cx="0" cy="65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45"/>
            <p:cNvSpPr>
              <a:spLocks noChangeShapeType="1"/>
            </p:cNvSpPr>
            <p:nvPr/>
          </p:nvSpPr>
          <p:spPr bwMode="auto">
            <a:xfrm>
              <a:off x="5686" y="1147"/>
              <a:ext cx="0" cy="65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46"/>
            <p:cNvSpPr>
              <a:spLocks noChangeShapeType="1"/>
            </p:cNvSpPr>
            <p:nvPr/>
          </p:nvSpPr>
          <p:spPr bwMode="auto">
            <a:xfrm>
              <a:off x="5063" y="1147"/>
              <a:ext cx="0" cy="65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7"/>
            <p:cNvSpPr>
              <a:spLocks noChangeShapeType="1"/>
            </p:cNvSpPr>
            <p:nvPr/>
          </p:nvSpPr>
          <p:spPr bwMode="auto">
            <a:xfrm>
              <a:off x="4150" y="1472"/>
              <a:ext cx="913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Rectangle 49"/>
            <p:cNvSpPr>
              <a:spLocks noChangeArrowheads="1"/>
            </p:cNvSpPr>
            <p:nvPr/>
          </p:nvSpPr>
          <p:spPr bwMode="auto">
            <a:xfrm>
              <a:off x="886" y="2697"/>
              <a:ext cx="938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IPADE</a:t>
              </a:r>
            </a:p>
          </p:txBody>
        </p:sp>
        <p:sp>
          <p:nvSpPr>
            <p:cNvPr id="12336" name="Rectangle 50"/>
            <p:cNvSpPr>
              <a:spLocks noChangeArrowheads="1"/>
            </p:cNvSpPr>
            <p:nvPr/>
          </p:nvSpPr>
          <p:spPr bwMode="auto">
            <a:xfrm>
              <a:off x="0" y="2697"/>
              <a:ext cx="88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Cerámica</a:t>
              </a:r>
              <a:r>
                <a:rPr lang="es-NI" sz="1400" i="1"/>
                <a:t> </a:t>
              </a:r>
              <a:r>
                <a:rPr lang="es-NI" sz="1400" i="1">
                  <a:solidFill>
                    <a:srgbClr val="000000"/>
                  </a:solidFill>
                </a:rPr>
                <a:t>San Juan Oriente</a:t>
              </a:r>
            </a:p>
          </p:txBody>
        </p:sp>
        <p:sp>
          <p:nvSpPr>
            <p:cNvPr id="12337" name="Rectangle 51"/>
            <p:cNvSpPr>
              <a:spLocks noChangeArrowheads="1"/>
            </p:cNvSpPr>
            <p:nvPr/>
          </p:nvSpPr>
          <p:spPr bwMode="auto">
            <a:xfrm>
              <a:off x="0" y="3022"/>
              <a:ext cx="88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Muebles Los Pueblos</a:t>
              </a:r>
            </a:p>
          </p:txBody>
        </p:sp>
        <p:sp>
          <p:nvSpPr>
            <p:cNvPr id="12338" name="Rectangle 52"/>
            <p:cNvSpPr>
              <a:spLocks noChangeArrowheads="1"/>
            </p:cNvSpPr>
            <p:nvPr/>
          </p:nvSpPr>
          <p:spPr bwMode="auto">
            <a:xfrm>
              <a:off x="886" y="2372"/>
              <a:ext cx="93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ALTERNATIVA</a:t>
              </a:r>
            </a:p>
          </p:txBody>
        </p:sp>
        <p:sp>
          <p:nvSpPr>
            <p:cNvPr id="12339" name="Rectangle 53"/>
            <p:cNvSpPr>
              <a:spLocks noChangeArrowheads="1"/>
            </p:cNvSpPr>
            <p:nvPr/>
          </p:nvSpPr>
          <p:spPr bwMode="auto">
            <a:xfrm>
              <a:off x="0" y="2372"/>
              <a:ext cx="88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Calzado</a:t>
              </a:r>
              <a:r>
                <a:rPr lang="es-NI" sz="1400" i="1"/>
                <a:t> </a:t>
              </a:r>
              <a:r>
                <a:rPr lang="es-NI" sz="1400" i="1">
                  <a:solidFill>
                    <a:srgbClr val="000000"/>
                  </a:solidFill>
                </a:rPr>
                <a:t>Masaya</a:t>
              </a:r>
            </a:p>
          </p:txBody>
        </p:sp>
        <p:sp>
          <p:nvSpPr>
            <p:cNvPr id="12340" name="Line 54"/>
            <p:cNvSpPr>
              <a:spLocks noChangeShapeType="1"/>
            </p:cNvSpPr>
            <p:nvPr/>
          </p:nvSpPr>
          <p:spPr bwMode="auto">
            <a:xfrm>
              <a:off x="0" y="2372"/>
              <a:ext cx="1824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55"/>
            <p:cNvSpPr>
              <a:spLocks noChangeShapeType="1"/>
            </p:cNvSpPr>
            <p:nvPr/>
          </p:nvSpPr>
          <p:spPr bwMode="auto">
            <a:xfrm>
              <a:off x="0" y="2372"/>
              <a:ext cx="0" cy="975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56"/>
            <p:cNvSpPr>
              <a:spLocks noChangeShapeType="1"/>
            </p:cNvSpPr>
            <p:nvPr/>
          </p:nvSpPr>
          <p:spPr bwMode="auto">
            <a:xfrm>
              <a:off x="1824" y="2372"/>
              <a:ext cx="0" cy="975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57"/>
            <p:cNvSpPr>
              <a:spLocks noChangeShapeType="1"/>
            </p:cNvSpPr>
            <p:nvPr/>
          </p:nvSpPr>
          <p:spPr bwMode="auto">
            <a:xfrm>
              <a:off x="0" y="3347"/>
              <a:ext cx="1824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58"/>
            <p:cNvSpPr>
              <a:spLocks noChangeShapeType="1"/>
            </p:cNvSpPr>
            <p:nvPr/>
          </p:nvSpPr>
          <p:spPr bwMode="auto">
            <a:xfrm>
              <a:off x="886" y="2372"/>
              <a:ext cx="0" cy="975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59"/>
            <p:cNvSpPr>
              <a:spLocks noChangeShapeType="1"/>
            </p:cNvSpPr>
            <p:nvPr/>
          </p:nvSpPr>
          <p:spPr bwMode="auto">
            <a:xfrm>
              <a:off x="0" y="2697"/>
              <a:ext cx="1824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60"/>
            <p:cNvSpPr>
              <a:spLocks noChangeShapeType="1"/>
            </p:cNvSpPr>
            <p:nvPr/>
          </p:nvSpPr>
          <p:spPr bwMode="auto">
            <a:xfrm>
              <a:off x="0" y="3022"/>
              <a:ext cx="886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Rectangle 62"/>
            <p:cNvSpPr>
              <a:spLocks noChangeArrowheads="1"/>
            </p:cNvSpPr>
            <p:nvPr/>
          </p:nvSpPr>
          <p:spPr bwMode="auto">
            <a:xfrm>
              <a:off x="2688" y="3604"/>
              <a:ext cx="816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200" i="1">
                  <a:solidFill>
                    <a:srgbClr val="000000"/>
                  </a:solidFill>
                </a:rPr>
                <a:t>Proempresa/ Swisscontact / PEMCE</a:t>
              </a:r>
            </a:p>
          </p:txBody>
        </p:sp>
        <p:sp>
          <p:nvSpPr>
            <p:cNvPr id="12348" name="Rectangle 63"/>
            <p:cNvSpPr>
              <a:spLocks noChangeArrowheads="1"/>
            </p:cNvSpPr>
            <p:nvPr/>
          </p:nvSpPr>
          <p:spPr bwMode="auto">
            <a:xfrm>
              <a:off x="2016" y="3604"/>
              <a:ext cx="67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Turismo Ometepe</a:t>
              </a:r>
            </a:p>
          </p:txBody>
        </p:sp>
        <p:sp>
          <p:nvSpPr>
            <p:cNvPr id="12349" name="Rectangle 64"/>
            <p:cNvSpPr>
              <a:spLocks noChangeArrowheads="1"/>
            </p:cNvSpPr>
            <p:nvPr/>
          </p:nvSpPr>
          <p:spPr bwMode="auto">
            <a:xfrm>
              <a:off x="2688" y="3279"/>
              <a:ext cx="81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APLARI</a:t>
              </a:r>
            </a:p>
          </p:txBody>
        </p:sp>
        <p:sp>
          <p:nvSpPr>
            <p:cNvPr id="12350" name="Rectangle 65"/>
            <p:cNvSpPr>
              <a:spLocks noChangeArrowheads="1"/>
            </p:cNvSpPr>
            <p:nvPr/>
          </p:nvSpPr>
          <p:spPr bwMode="auto">
            <a:xfrm>
              <a:off x="2016" y="3279"/>
              <a:ext cx="672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Plátano Rivas</a:t>
              </a:r>
            </a:p>
          </p:txBody>
        </p:sp>
        <p:sp>
          <p:nvSpPr>
            <p:cNvPr id="12351" name="Line 66"/>
            <p:cNvSpPr>
              <a:spLocks noChangeShapeType="1"/>
            </p:cNvSpPr>
            <p:nvPr/>
          </p:nvSpPr>
          <p:spPr bwMode="auto">
            <a:xfrm>
              <a:off x="2016" y="3279"/>
              <a:ext cx="1488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67"/>
            <p:cNvSpPr>
              <a:spLocks noChangeShapeType="1"/>
            </p:cNvSpPr>
            <p:nvPr/>
          </p:nvSpPr>
          <p:spPr bwMode="auto">
            <a:xfrm>
              <a:off x="2016" y="4063"/>
              <a:ext cx="1488" cy="0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68"/>
            <p:cNvSpPr>
              <a:spLocks noChangeShapeType="1"/>
            </p:cNvSpPr>
            <p:nvPr/>
          </p:nvSpPr>
          <p:spPr bwMode="auto">
            <a:xfrm>
              <a:off x="2016" y="3279"/>
              <a:ext cx="0" cy="784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69"/>
            <p:cNvSpPr>
              <a:spLocks noChangeShapeType="1"/>
            </p:cNvSpPr>
            <p:nvPr/>
          </p:nvSpPr>
          <p:spPr bwMode="auto">
            <a:xfrm>
              <a:off x="3504" y="3279"/>
              <a:ext cx="0" cy="784"/>
            </a:xfrm>
            <a:prstGeom prst="line">
              <a:avLst/>
            </a:prstGeom>
            <a:noFill/>
            <a:ln w="19050" cap="sq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70"/>
            <p:cNvSpPr>
              <a:spLocks noChangeShapeType="1"/>
            </p:cNvSpPr>
            <p:nvPr/>
          </p:nvSpPr>
          <p:spPr bwMode="auto">
            <a:xfrm>
              <a:off x="2688" y="3279"/>
              <a:ext cx="0" cy="784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71"/>
            <p:cNvSpPr>
              <a:spLocks noChangeShapeType="1"/>
            </p:cNvSpPr>
            <p:nvPr/>
          </p:nvSpPr>
          <p:spPr bwMode="auto">
            <a:xfrm>
              <a:off x="2016" y="3604"/>
              <a:ext cx="1488" cy="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Rectangle 73"/>
            <p:cNvSpPr>
              <a:spLocks noChangeArrowheads="1"/>
            </p:cNvSpPr>
            <p:nvPr/>
          </p:nvSpPr>
          <p:spPr bwMode="auto">
            <a:xfrm>
              <a:off x="4787" y="3196"/>
              <a:ext cx="81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400" i="1">
                  <a:solidFill>
                    <a:srgbClr val="000000"/>
                  </a:solidFill>
                </a:rPr>
                <a:t>IPADE</a:t>
              </a:r>
            </a:p>
          </p:txBody>
        </p:sp>
        <p:sp>
          <p:nvSpPr>
            <p:cNvPr id="12358" name="Rectangle 74"/>
            <p:cNvSpPr>
              <a:spLocks noChangeArrowheads="1"/>
            </p:cNvSpPr>
            <p:nvPr/>
          </p:nvSpPr>
          <p:spPr bwMode="auto">
            <a:xfrm>
              <a:off x="3827" y="3196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s-NI" sz="1200" i="1">
                  <a:solidFill>
                    <a:srgbClr val="000000"/>
                  </a:solidFill>
                </a:rPr>
                <a:t>Cacao  </a:t>
              </a:r>
            </a:p>
            <a:p>
              <a:pPr algn="ctr">
                <a:spcBef>
                  <a:spcPct val="20000"/>
                </a:spcBef>
              </a:pPr>
              <a:r>
                <a:rPr lang="es-NI" sz="1200" i="1">
                  <a:solidFill>
                    <a:srgbClr val="000000"/>
                  </a:solidFill>
                </a:rPr>
                <a:t>Boca</a:t>
              </a:r>
              <a:r>
                <a:rPr lang="es-NI" sz="1200" b="1" i="1">
                  <a:solidFill>
                    <a:srgbClr val="000000"/>
                  </a:solidFill>
                </a:rPr>
                <a:t> </a:t>
              </a:r>
              <a:r>
                <a:rPr lang="es-NI" sz="1200" i="1">
                  <a:solidFill>
                    <a:srgbClr val="000000"/>
                  </a:solidFill>
                </a:rPr>
                <a:t>de Sábalos</a:t>
              </a:r>
            </a:p>
          </p:txBody>
        </p:sp>
        <p:sp>
          <p:nvSpPr>
            <p:cNvPr id="12359" name="Line 75"/>
            <p:cNvSpPr>
              <a:spLocks noChangeShapeType="1"/>
            </p:cNvSpPr>
            <p:nvPr/>
          </p:nvSpPr>
          <p:spPr bwMode="auto">
            <a:xfrm>
              <a:off x="3923" y="3196"/>
              <a:ext cx="1680" cy="0"/>
            </a:xfrm>
            <a:prstGeom prst="line">
              <a:avLst/>
            </a:prstGeom>
            <a:noFill/>
            <a:ln w="19050" cap="rnd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76"/>
            <p:cNvSpPr>
              <a:spLocks noChangeShapeType="1"/>
            </p:cNvSpPr>
            <p:nvPr/>
          </p:nvSpPr>
          <p:spPr bwMode="auto">
            <a:xfrm>
              <a:off x="3923" y="3521"/>
              <a:ext cx="1680" cy="0"/>
            </a:xfrm>
            <a:prstGeom prst="line">
              <a:avLst/>
            </a:prstGeom>
            <a:noFill/>
            <a:ln w="19050" cap="rnd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77"/>
            <p:cNvSpPr>
              <a:spLocks noChangeShapeType="1"/>
            </p:cNvSpPr>
            <p:nvPr/>
          </p:nvSpPr>
          <p:spPr bwMode="auto">
            <a:xfrm>
              <a:off x="3923" y="3196"/>
              <a:ext cx="0" cy="325"/>
            </a:xfrm>
            <a:prstGeom prst="line">
              <a:avLst/>
            </a:prstGeom>
            <a:noFill/>
            <a:ln w="19050" cap="rnd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78"/>
            <p:cNvSpPr>
              <a:spLocks noChangeShapeType="1"/>
            </p:cNvSpPr>
            <p:nvPr/>
          </p:nvSpPr>
          <p:spPr bwMode="auto">
            <a:xfrm>
              <a:off x="4787" y="3196"/>
              <a:ext cx="0" cy="325"/>
            </a:xfrm>
            <a:prstGeom prst="line">
              <a:avLst/>
            </a:prstGeom>
            <a:noFill/>
            <a:ln w="19050" cap="rnd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79"/>
            <p:cNvSpPr>
              <a:spLocks noChangeShapeType="1"/>
            </p:cNvSpPr>
            <p:nvPr/>
          </p:nvSpPr>
          <p:spPr bwMode="auto">
            <a:xfrm>
              <a:off x="5603" y="3196"/>
              <a:ext cx="0" cy="325"/>
            </a:xfrm>
            <a:prstGeom prst="line">
              <a:avLst/>
            </a:prstGeom>
            <a:noFill/>
            <a:ln w="19050" cap="rnd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Text Box 80"/>
            <p:cNvSpPr txBox="1">
              <a:spLocks noChangeArrowheads="1"/>
            </p:cNvSpPr>
            <p:nvPr/>
          </p:nvSpPr>
          <p:spPr bwMode="auto">
            <a:xfrm>
              <a:off x="2160" y="1524"/>
              <a:ext cx="624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Jinotega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65" name="Text Box 81"/>
            <p:cNvSpPr txBox="1">
              <a:spLocks noChangeArrowheads="1"/>
            </p:cNvSpPr>
            <p:nvPr/>
          </p:nvSpPr>
          <p:spPr bwMode="auto">
            <a:xfrm>
              <a:off x="3526" y="1737"/>
              <a:ext cx="624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RAAS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66" name="Text Box 82"/>
            <p:cNvSpPr txBox="1">
              <a:spLocks noChangeArrowheads="1"/>
            </p:cNvSpPr>
            <p:nvPr/>
          </p:nvSpPr>
          <p:spPr bwMode="auto">
            <a:xfrm>
              <a:off x="3061" y="1480"/>
              <a:ext cx="624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RAAN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67" name="Text Box 83"/>
            <p:cNvSpPr txBox="1">
              <a:spLocks noChangeArrowheads="1"/>
            </p:cNvSpPr>
            <p:nvPr/>
          </p:nvSpPr>
          <p:spPr bwMode="auto">
            <a:xfrm>
              <a:off x="2154" y="1923"/>
              <a:ext cx="726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Matagalpa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68" name="Text Box 84"/>
            <p:cNvSpPr txBox="1">
              <a:spLocks noChangeArrowheads="1"/>
            </p:cNvSpPr>
            <p:nvPr/>
          </p:nvSpPr>
          <p:spPr bwMode="auto">
            <a:xfrm>
              <a:off x="3067" y="2340"/>
              <a:ext cx="720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Chontales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69" name="Text Box 85"/>
            <p:cNvSpPr txBox="1">
              <a:spLocks noChangeArrowheads="1"/>
            </p:cNvSpPr>
            <p:nvPr/>
          </p:nvSpPr>
          <p:spPr bwMode="auto">
            <a:xfrm>
              <a:off x="3424" y="2906"/>
              <a:ext cx="953" cy="2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Rio San Juan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70" name="Text Box 86"/>
            <p:cNvSpPr txBox="1">
              <a:spLocks noChangeArrowheads="1"/>
            </p:cNvSpPr>
            <p:nvPr/>
          </p:nvSpPr>
          <p:spPr bwMode="auto">
            <a:xfrm>
              <a:off x="1837" y="2376"/>
              <a:ext cx="624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Masaya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71" name="Text Box 87"/>
            <p:cNvSpPr txBox="1">
              <a:spLocks noChangeArrowheads="1"/>
            </p:cNvSpPr>
            <p:nvPr/>
          </p:nvSpPr>
          <p:spPr bwMode="auto">
            <a:xfrm>
              <a:off x="2472" y="2628"/>
              <a:ext cx="699" cy="192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Ometepe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  <p:sp>
          <p:nvSpPr>
            <p:cNvPr id="12372" name="Text Box 88"/>
            <p:cNvSpPr txBox="1">
              <a:spLocks noChangeArrowheads="1"/>
            </p:cNvSpPr>
            <p:nvPr/>
          </p:nvSpPr>
          <p:spPr bwMode="auto">
            <a:xfrm>
              <a:off x="2304" y="3060"/>
              <a:ext cx="624" cy="2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Rivas</a:t>
              </a:r>
              <a:endParaRPr lang="es-ES" sz="14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30200" y="965200"/>
            <a:ext cx="8432800" cy="736600"/>
          </a:xfrm>
        </p:spPr>
        <p:txBody>
          <a:bodyPr/>
          <a:lstStyle/>
          <a:p>
            <a:pPr algn="ctr"/>
            <a:r>
              <a:rPr lang="es-ES" smtClean="0">
                <a:solidFill>
                  <a:schemeClr val="bg2"/>
                </a:solidFill>
              </a:rPr>
              <a:t>Desarrollo de capacidades </a:t>
            </a:r>
            <a:br>
              <a:rPr lang="es-ES" smtClean="0">
                <a:solidFill>
                  <a:schemeClr val="bg2"/>
                </a:solidFill>
              </a:rPr>
            </a:br>
            <a:r>
              <a:rPr lang="es-ES" smtClean="0">
                <a:solidFill>
                  <a:schemeClr val="bg2"/>
                </a:solidFill>
              </a:rPr>
              <a:t>para la articulación productiva</a:t>
            </a:r>
            <a:endParaRPr lang="it-IT" smtClean="0">
              <a:solidFill>
                <a:schemeClr val="bg2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6400" y="1968500"/>
            <a:ext cx="8293100" cy="41021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b="1" smtClean="0">
                <a:latin typeface="Tahoma" pitchFamily="34" charset="0"/>
              </a:rPr>
              <a:t>Sistematización</a:t>
            </a:r>
            <a:r>
              <a:rPr lang="es-ES" sz="2000" smtClean="0">
                <a:latin typeface="Tahoma" pitchFamily="34" charset="0"/>
              </a:rPr>
              <a:t> de 3 metodologías de articulación productiva.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s-ES" sz="20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31 docentes de 8 universidades capacitados </a:t>
            </a:r>
          </a:p>
          <a:p>
            <a:pPr lvl="1">
              <a:lnSpc>
                <a:spcPct val="80000"/>
              </a:lnSpc>
              <a:buClr>
                <a:srgbClr val="CC9900"/>
              </a:buClr>
              <a:buFontTx/>
              <a:buChar char="o"/>
            </a:pPr>
            <a:r>
              <a:rPr lang="es-ES" sz="2000" smtClean="0">
                <a:solidFill>
                  <a:srgbClr val="000000"/>
                </a:solidFill>
                <a:latin typeface="Tahoma" pitchFamily="34" charset="0"/>
              </a:rPr>
              <a:t>más de 600 estudiantes universitarios</a:t>
            </a:r>
            <a:r>
              <a:rPr lang="es-ES" sz="2000" smtClean="0">
                <a:latin typeface="Tahoma" pitchFamily="34" charset="0"/>
              </a:rPr>
              <a:t>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s-ES" sz="20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120 profesionales de cursos de </a:t>
            </a:r>
            <a:r>
              <a:rPr lang="es-ES" sz="2000" b="1" smtClean="0">
                <a:latin typeface="Tahoma" pitchFamily="34" charset="0"/>
              </a:rPr>
              <a:t>postgrado</a:t>
            </a:r>
            <a:r>
              <a:rPr lang="es-ES" sz="2000" smtClean="0">
                <a:latin typeface="Tahoma" pitchFamily="34" charset="0"/>
              </a:rPr>
              <a:t> y maestría en Nicaragua.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s-ES" sz="20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Más de 150 </a:t>
            </a:r>
            <a:r>
              <a:rPr lang="es-ES" sz="2000" b="1" smtClean="0">
                <a:latin typeface="Tahoma" pitchFamily="34" charset="0"/>
              </a:rPr>
              <a:t>articuladores</a:t>
            </a:r>
            <a:r>
              <a:rPr lang="es-ES" sz="2000" smtClean="0">
                <a:latin typeface="Tahoma" pitchFamily="34" charset="0"/>
              </a:rPr>
              <a:t> de conglomerado y de redes empresariales.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s-ES" sz="20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233 actores locales, involucrados en comisiones público-privadas.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endParaRPr lang="es-ES" sz="200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es-ES" sz="2000" b="1" smtClean="0">
                <a:latin typeface="Tahoma" pitchFamily="34" charset="0"/>
              </a:rPr>
              <a:t>Cursos internacionales</a:t>
            </a:r>
            <a:r>
              <a:rPr lang="es-ES" sz="2000" smtClean="0">
                <a:latin typeface="Tahoma" pitchFamily="34" charset="0"/>
              </a:rPr>
              <a:t> en Guatemala, El Salvador, Ecuador, Senegal y República Dominicana.  Aprox. 100 profesionales.</a:t>
            </a:r>
          </a:p>
          <a:p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16000" y="2565400"/>
            <a:ext cx="6883400" cy="914400"/>
          </a:xfrm>
        </p:spPr>
        <p:txBody>
          <a:bodyPr/>
          <a:lstStyle/>
          <a:p>
            <a:pPr algn="ctr"/>
            <a:r>
              <a:rPr lang="es-NI" sz="3600" smtClean="0">
                <a:solidFill>
                  <a:schemeClr val="bg2"/>
                </a:solidFill>
              </a:rPr>
              <a:t>Algunos datos sobre impacto</a:t>
            </a:r>
            <a:endParaRPr lang="it-IT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901700"/>
            <a:ext cx="8966200" cy="711200"/>
          </a:xfrm>
        </p:spPr>
        <p:txBody>
          <a:bodyPr/>
          <a:lstStyle/>
          <a:p>
            <a:pPr algn="ctr"/>
            <a:r>
              <a:rPr lang="es-NI" sz="2800" smtClean="0">
                <a:solidFill>
                  <a:schemeClr val="bg2"/>
                </a:solidFill>
              </a:rPr>
              <a:t>Nivel de empresas </a:t>
            </a:r>
            <a:br>
              <a:rPr lang="es-NI" sz="2800" smtClean="0">
                <a:solidFill>
                  <a:schemeClr val="bg2"/>
                </a:solidFill>
              </a:rPr>
            </a:br>
            <a:r>
              <a:rPr lang="es-NI" sz="2400" smtClean="0">
                <a:solidFill>
                  <a:schemeClr val="bg2"/>
                </a:solidFill>
              </a:rPr>
              <a:t>Aliados locales: IPADE y ALTERNATIVA</a:t>
            </a:r>
            <a:r>
              <a:rPr lang="es-NI" smtClean="0">
                <a:solidFill>
                  <a:schemeClr val="accent2"/>
                </a:solidFill>
              </a:rPr>
              <a:t/>
            </a:r>
            <a:br>
              <a:rPr lang="es-NI" smtClean="0">
                <a:solidFill>
                  <a:schemeClr val="accent2"/>
                </a:solidFill>
              </a:rPr>
            </a:br>
            <a:endParaRPr lang="it-IT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1270000" y="1743075"/>
          <a:ext cx="6426200" cy="2905125"/>
        </p:xfrm>
        <a:graphic>
          <a:graphicData uri="http://schemas.openxmlformats.org/presentationml/2006/ole">
            <p:oleObj spid="_x0000_s1026" name="Chart" r:id="rId4" imgW="7648592" imgH="3457643" progId="Excel.Chart.8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3500" y="4927600"/>
          <a:ext cx="6553200" cy="1279525"/>
        </p:xfrm>
        <a:graphic>
          <a:graphicData uri="http://schemas.openxmlformats.org/drawingml/2006/table">
            <a:tbl>
              <a:tblPr/>
              <a:tblGrid>
                <a:gridCol w="4464050"/>
                <a:gridCol w="2089150"/>
              </a:tblGrid>
              <a:tr h="409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Fuente: Sistema M&amp;E Proyecto Conglomerados-ONUDI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Muestra estadística, 95% confianza, error:10%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Incremento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Prom. x año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Exportaciones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12%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Activo Fijo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12%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Ventas anuales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cs typeface="Arial" charset="0"/>
                        </a:rPr>
                        <a:t>11%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2325"/>
            <a:ext cx="9144000" cy="720725"/>
          </a:xfrm>
        </p:spPr>
        <p:txBody>
          <a:bodyPr/>
          <a:lstStyle/>
          <a:p>
            <a:pPr algn="ctr"/>
            <a:r>
              <a:rPr lang="es-ES" sz="2800" smtClean="0">
                <a:solidFill>
                  <a:schemeClr val="bg2"/>
                </a:solidFill>
              </a:rPr>
              <a:t>Acceso a mercados más exigentes - Innovación</a:t>
            </a:r>
            <a:br>
              <a:rPr lang="es-ES" sz="2800" smtClean="0">
                <a:solidFill>
                  <a:schemeClr val="bg2"/>
                </a:solidFill>
              </a:rPr>
            </a:br>
            <a:r>
              <a:rPr lang="es-ES" sz="2400" smtClean="0">
                <a:solidFill>
                  <a:schemeClr val="bg2"/>
                </a:solidFill>
              </a:rPr>
              <a:t>Aliado Local: Alianza Amerrisque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717675"/>
            <a:ext cx="8567738" cy="4464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2400" b="1" u="sng" smtClean="0">
                <a:latin typeface="Tahoma" pitchFamily="34" charset="0"/>
              </a:rPr>
              <a:t>Conglomerado Lácteos Chontales, 2000-2006:</a:t>
            </a:r>
          </a:p>
          <a:p>
            <a:pPr>
              <a:lnSpc>
                <a:spcPct val="90000"/>
              </a:lnSpc>
            </a:pPr>
            <a:endParaRPr lang="es-ES" sz="2400" smtClean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400" smtClean="0">
                <a:latin typeface="Tahoma" pitchFamily="34" charset="0"/>
              </a:rPr>
              <a:t>Innovaciones en procesos productivos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s-ES" sz="2000" smtClean="0">
                <a:solidFill>
                  <a:srgbClr val="000000"/>
                </a:solidFill>
                <a:latin typeface="Tahoma" pitchFamily="34" charset="0"/>
              </a:rPr>
              <a:t>Sistemas de calidad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s-ES" sz="2000" smtClean="0">
                <a:solidFill>
                  <a:srgbClr val="000000"/>
                </a:solidFill>
                <a:latin typeface="Tahoma" pitchFamily="34" charset="0"/>
              </a:rPr>
              <a:t>Equipos pasteurización, prensas hidráulicas, etc.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s-ES" sz="2400" smtClean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400" smtClean="0">
                <a:latin typeface="Tahoma" pitchFamily="34" charset="0"/>
              </a:rPr>
              <a:t>Diversificación de productos y mercados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s-ES" sz="2000" smtClean="0">
                <a:solidFill>
                  <a:srgbClr val="000000"/>
                </a:solidFill>
                <a:latin typeface="Tahoma" pitchFamily="34" charset="0"/>
              </a:rPr>
              <a:t>Mercados de exportación: Estados Unidos, Guatemala y México.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s-ES" sz="2000" smtClean="0">
                <a:solidFill>
                  <a:srgbClr val="000000"/>
                </a:solidFill>
                <a:latin typeface="Tahoma" pitchFamily="34" charset="0"/>
              </a:rPr>
              <a:t>Nuevos productos: queso madurado, Morolique pasteurizado.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s-ES" sz="2400" smtClean="0"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400" smtClean="0">
                <a:latin typeface="Tahoma" pitchFamily="34" charset="0"/>
              </a:rPr>
              <a:t>Han duplicado el volumen de exportaciones de queso.</a:t>
            </a:r>
          </a:p>
        </p:txBody>
      </p:sp>
      <p:sp>
        <p:nvSpPr>
          <p:cNvPr id="15364" name="Text Box 112"/>
          <p:cNvSpPr txBox="1">
            <a:spLocks noChangeArrowheads="1"/>
          </p:cNvSpPr>
          <p:nvPr/>
        </p:nvSpPr>
        <p:spPr bwMode="auto">
          <a:xfrm>
            <a:off x="466725" y="6011863"/>
            <a:ext cx="7921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Fuente: M&amp;E Proyecto, basado en estadísticas oficiales,</a:t>
            </a:r>
            <a:br>
              <a:rPr lang="es-ES" sz="1400"/>
            </a:br>
            <a:r>
              <a:rPr lang="es-ES" sz="1400"/>
              <a:t>- Centro Tramites de Exportaciones, CETREX.</a:t>
            </a:r>
            <a:br>
              <a:rPr lang="es-ES" sz="1400"/>
            </a:br>
            <a:r>
              <a:rPr lang="es-ES" sz="1400"/>
              <a:t>- Ministerio Agropecuario y Forestal (Dirección de inocuidad alimentaria)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12800"/>
            <a:ext cx="8458200" cy="557213"/>
          </a:xfrm>
          <a:noFill/>
        </p:spPr>
        <p:txBody>
          <a:bodyPr/>
          <a:lstStyle/>
          <a:p>
            <a:pPr algn="ctr"/>
            <a:r>
              <a:rPr lang="es-ES" sz="2800" smtClean="0">
                <a:solidFill>
                  <a:schemeClr val="bg2"/>
                </a:solidFill>
              </a:rPr>
              <a:t>Cambios estructurales generados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737600" cy="474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000" b="1" smtClean="0">
                <a:latin typeface="Tahoma" pitchFamily="34" charset="0"/>
              </a:rPr>
              <a:t>Redes empresariales</a:t>
            </a:r>
            <a:r>
              <a:rPr lang="es-ES" sz="2000" smtClean="0">
                <a:latin typeface="Tahoma" pitchFamily="34" charset="0"/>
              </a:rPr>
              <a:t>:  especialización, colaboración entre empresas, relaciones a largo plazo, mejora en productividad/valor agregado.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Ejemplo: articulación entre empresarios de muebles para abastecer condominios y hoteles de playa.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endParaRPr lang="es-ES" sz="180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Mejor articulación en </a:t>
            </a:r>
            <a:r>
              <a:rPr lang="es-ES" sz="2000" b="1" smtClean="0">
                <a:latin typeface="Tahoma" pitchFamily="34" charset="0"/>
              </a:rPr>
              <a:t>cadenas de valor</a:t>
            </a:r>
            <a:r>
              <a:rPr lang="es-ES" sz="2000" smtClean="0">
                <a:latin typeface="Tahoma" pitchFamily="34" charset="0"/>
              </a:rPr>
              <a:t>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Ejemplo: articulación entre industria exportadora de carne y los productores organizados.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endParaRPr lang="es-ES" sz="180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000" b="1" smtClean="0">
                <a:latin typeface="Tahoma" pitchFamily="34" charset="0"/>
              </a:rPr>
              <a:t>Nueva visión de políticas</a:t>
            </a:r>
            <a:r>
              <a:rPr lang="es-ES" sz="2000" smtClean="0">
                <a:latin typeface="Tahoma" pitchFamily="34" charset="0"/>
              </a:rPr>
              <a:t> de apoyo al sector privado.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Visión de desarrollo local integrado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Articulación público-privada.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Complementación de recursos.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r>
              <a:rPr lang="es-ES" sz="1800" smtClean="0">
                <a:solidFill>
                  <a:srgbClr val="000000"/>
                </a:solidFill>
                <a:latin typeface="Tahoma" pitchFamily="34" charset="0"/>
              </a:rPr>
              <a:t>Asociatividad.</a:t>
            </a:r>
          </a:p>
          <a:p>
            <a:pPr lvl="2">
              <a:lnSpc>
                <a:spcPct val="90000"/>
              </a:lnSpc>
              <a:buClr>
                <a:srgbClr val="CC9900"/>
              </a:buClr>
              <a:buFontTx/>
              <a:buChar char="o"/>
            </a:pPr>
            <a:endParaRPr lang="es-ES" sz="1800" smtClean="0">
              <a:solidFill>
                <a:srgbClr val="0000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s-ES" sz="2000" smtClean="0">
                <a:latin typeface="Tahoma" pitchFamily="34" charset="0"/>
              </a:rPr>
              <a:t>Acercamiento </a:t>
            </a:r>
            <a:r>
              <a:rPr lang="es-ES" sz="2000" b="1" smtClean="0">
                <a:latin typeface="Tahoma" pitchFamily="34" charset="0"/>
              </a:rPr>
              <a:t>sector productivo/sector de la educación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2781300"/>
            <a:ext cx="7772400" cy="1470025"/>
          </a:xfrm>
        </p:spPr>
        <p:txBody>
          <a:bodyPr/>
          <a:lstStyle/>
          <a:p>
            <a:r>
              <a:rPr lang="es-NI" smtClean="0">
                <a:solidFill>
                  <a:schemeClr val="bg2"/>
                </a:solidFill>
              </a:rPr>
              <a:t>Gracias por su atención!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87900" y="4724400"/>
            <a:ext cx="38163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/>
              <a:t>Pastora Sandino Matamoros.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/>
              <a:t>Coordinadora Nacional.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/>
              <a:t>Tel. 505-252-5891.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800"/>
              <a:t>pastora_sandino@cablenet.com.ni</a:t>
            </a: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Default Design">
      <a:majorFont>
        <a:latin typeface="Arial"/>
        <a:ea typeface=""/>
        <a:cs typeface="Times New Roman"/>
      </a:majorFont>
      <a:minorFont>
        <a:latin typeface="Arial Unicode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448</Words>
  <Application>Microsoft Office PowerPoint</Application>
  <PresentationFormat>On-screen Show (4:3)</PresentationFormat>
  <Paragraphs>135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Times New Roman</vt:lpstr>
      <vt:lpstr>Arial Unicode MS</vt:lpstr>
      <vt:lpstr>Wingdings</vt:lpstr>
      <vt:lpstr>Calibri</vt:lpstr>
      <vt:lpstr>Tahoma</vt:lpstr>
      <vt:lpstr>Courier New</vt:lpstr>
      <vt:lpstr>Arial Black</vt:lpstr>
      <vt:lpstr>MS PGothic</vt:lpstr>
      <vt:lpstr>Default Design</vt:lpstr>
      <vt:lpstr>1_Custom Design</vt:lpstr>
      <vt:lpstr>Custom Design</vt:lpstr>
      <vt:lpstr>Microsoft Office Excel Chart</vt:lpstr>
      <vt:lpstr>Proyecto:  “Fortalecimiento y difusión  del desarrollo de conglomerados en Nicaragua” </vt:lpstr>
      <vt:lpstr>Evolución estrategia Proyecto Nicaragua </vt:lpstr>
      <vt:lpstr>Estrategia fase actual Proyecto2005-2007 </vt:lpstr>
      <vt:lpstr>Desarrollo de capacidades  para la articulación productiva</vt:lpstr>
      <vt:lpstr>Algunos datos sobre impacto</vt:lpstr>
      <vt:lpstr>Nivel de empresas  Aliados locales: IPADE y ALTERNATIVA </vt:lpstr>
      <vt:lpstr>Acceso a mercados más exigentes - Innovación Aliado Local: Alianza Amerrisque</vt:lpstr>
      <vt:lpstr>Cambios estructurales generados </vt:lpstr>
      <vt:lpstr>Gracias por su atención!</vt:lpstr>
    </vt:vector>
  </TitlesOfParts>
  <Company>UNOV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[Project Name] Post-Mortem</dc:title>
  <dc:creator>paul kern</dc:creator>
  <cp:lastModifiedBy>anarod</cp:lastModifiedBy>
  <cp:revision>80</cp:revision>
  <cp:lastPrinted>1601-01-01T00:00:00Z</cp:lastPrinted>
  <dcterms:created xsi:type="dcterms:W3CDTF">2006-03-31T10:51:00Z</dcterms:created>
  <dcterms:modified xsi:type="dcterms:W3CDTF">2010-07-12T13:34:15Z</dcterms:modified>
</cp:coreProperties>
</file>