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1"/>
  </p:notesMasterIdLst>
  <p:sldIdLst>
    <p:sldId id="257" r:id="rId2"/>
    <p:sldId id="274" r:id="rId3"/>
    <p:sldId id="294" r:id="rId4"/>
    <p:sldId id="295" r:id="rId5"/>
    <p:sldId id="273" r:id="rId6"/>
    <p:sldId id="290" r:id="rId7"/>
    <p:sldId id="285" r:id="rId8"/>
    <p:sldId id="286" r:id="rId9"/>
    <p:sldId id="287" r:id="rId10"/>
    <p:sldId id="289" r:id="rId11"/>
    <p:sldId id="291" r:id="rId12"/>
    <p:sldId id="292" r:id="rId13"/>
    <p:sldId id="296" r:id="rId14"/>
    <p:sldId id="297" r:id="rId15"/>
    <p:sldId id="293" r:id="rId16"/>
    <p:sldId id="298" r:id="rId17"/>
    <p:sldId id="299" r:id="rId18"/>
    <p:sldId id="300" r:id="rId19"/>
    <p:sldId id="268" r:id="rId20"/>
  </p:sldIdLst>
  <p:sldSz cx="9144000" cy="6858000" type="screen4x3"/>
  <p:notesSz cx="6858000" cy="9144000"/>
  <p:embeddedFontLst>
    <p:embeddedFont>
      <p:font typeface="Times" pitchFamily="18" charset="0"/>
      <p:regular r:id="rId22"/>
      <p:bold r:id="rId23"/>
      <p:italic r:id="rId24"/>
      <p:boldItalic r:id="rId25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996633"/>
    <a:srgbClr val="FF66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27" autoAdjust="0"/>
  </p:normalViewPr>
  <p:slideViewPr>
    <p:cSldViewPr>
      <p:cViewPr varScale="1">
        <p:scale>
          <a:sx n="56" d="100"/>
          <a:sy n="56" d="100"/>
        </p:scale>
        <p:origin x="-10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38855F-CCE1-40B4-8D41-68C9952FD6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7B648-9A63-496A-913A-70B6AC7276D3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A0DBC9-046A-480B-8EE4-F777D1E2A268}" type="slidenum">
              <a:rPr lang="en-US"/>
              <a:pPr/>
              <a:t>10</a:t>
            </a:fld>
            <a:endParaRPr lang="en-US"/>
          </a:p>
        </p:txBody>
      </p:sp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B5CDB5-B40F-4576-8591-37D33FFE501A}" type="slidenum">
              <a:rPr lang="en-US"/>
              <a:pPr/>
              <a:t>11</a:t>
            </a:fld>
            <a:endParaRPr lang="en-US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3726DD-D28E-4237-BF07-AFC15D653BCD}" type="slidenum">
              <a:rPr lang="en-US"/>
              <a:pPr/>
              <a:t>12</a:t>
            </a:fld>
            <a:endParaRPr lang="en-US"/>
          </a:p>
        </p:txBody>
      </p:sp>
      <p:sp>
        <p:nvSpPr>
          <p:cNvPr id="829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54F946-16CA-4DFD-95D6-BD4D584856A0}" type="slidenum">
              <a:rPr lang="en-US"/>
              <a:pPr/>
              <a:t>13</a:t>
            </a:fld>
            <a:endParaRPr lang="en-US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60A557-74A4-424A-A1A8-84B3A1FF50AE}" type="slidenum">
              <a:rPr lang="en-US"/>
              <a:pPr/>
              <a:t>14</a:t>
            </a:fld>
            <a:endParaRPr lang="en-US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9C995-0680-4100-912A-7A022257CB53}" type="slidenum">
              <a:rPr lang="en-US"/>
              <a:pPr/>
              <a:t>15</a:t>
            </a:fld>
            <a:endParaRPr lang="en-US"/>
          </a:p>
        </p:txBody>
      </p:sp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23F09-46C8-4F63-8C7D-AB5C6E6BEFCE}" type="slidenum">
              <a:rPr lang="en-US"/>
              <a:pPr/>
              <a:t>16</a:t>
            </a:fld>
            <a:endParaRPr lang="en-US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725CF3-C5F0-43A1-B1FA-D1149DD18965}" type="slidenum">
              <a:rPr lang="en-US"/>
              <a:pPr/>
              <a:t>17</a:t>
            </a:fld>
            <a:endParaRPr lang="en-US"/>
          </a:p>
        </p:txBody>
      </p:sp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C31EDF-A0F5-4169-A7DD-F0F41071B407}" type="slidenum">
              <a:rPr lang="en-US"/>
              <a:pPr/>
              <a:t>18</a:t>
            </a:fld>
            <a:endParaRPr lang="en-US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D4A153-5305-4AE9-B1F9-4938B3BECBA1}" type="slidenum">
              <a:rPr lang="en-US"/>
              <a:pPr/>
              <a:t>19</a:t>
            </a:fld>
            <a:endParaRPr lang="en-US"/>
          </a:p>
        </p:txBody>
      </p:sp>
      <p:sp>
        <p:nvSpPr>
          <p:cNvPr id="296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51187-435A-42DA-A503-F869F23660CF}" type="slidenum">
              <a:rPr lang="en-US"/>
              <a:pPr/>
              <a:t>2</a:t>
            </a:fld>
            <a:endParaRPr lang="en-US"/>
          </a:p>
        </p:txBody>
      </p:sp>
      <p:sp>
        <p:nvSpPr>
          <p:cNvPr id="419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007739-953F-4818-A9CC-ECF1792185FA}" type="slidenum">
              <a:rPr lang="en-US"/>
              <a:pPr/>
              <a:t>3</a:t>
            </a:fld>
            <a:endParaRPr lang="en-US"/>
          </a:p>
        </p:txBody>
      </p:sp>
      <p:sp>
        <p:nvSpPr>
          <p:cNvPr id="870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AF8D9-FEBE-46A5-A2E3-485D81F9ECA9}" type="slidenum">
              <a:rPr lang="en-US"/>
              <a:pPr/>
              <a:t>4</a:t>
            </a:fld>
            <a:endParaRPr lang="en-US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F44B5E-870A-4303-8B7B-BCF039D3ED7F}" type="slidenum">
              <a:rPr lang="en-US"/>
              <a:pPr/>
              <a:t>5</a:t>
            </a:fld>
            <a:endParaRPr lang="en-US"/>
          </a:p>
        </p:txBody>
      </p:sp>
      <p:sp>
        <p:nvSpPr>
          <p:cNvPr id="399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2F259D-1A54-499A-BAF5-7E8FD7D32333}" type="slidenum">
              <a:rPr lang="en-US"/>
              <a:pPr/>
              <a:t>6</a:t>
            </a:fld>
            <a:endParaRPr lang="en-US"/>
          </a:p>
        </p:txBody>
      </p:sp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C6BB4D-0669-42BA-AF0B-FF1882189466}" type="slidenum">
              <a:rPr lang="en-US"/>
              <a:pPr/>
              <a:t>7</a:t>
            </a:fld>
            <a:endParaRPr lang="en-US"/>
          </a:p>
        </p:txBody>
      </p:sp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59C81-4F8D-494D-9970-37C9E65A499F}" type="slidenum">
              <a:rPr lang="en-US"/>
              <a:pPr/>
              <a:t>8</a:t>
            </a:fld>
            <a:endParaRPr lang="en-US"/>
          </a:p>
        </p:txBody>
      </p:sp>
      <p:sp>
        <p:nvSpPr>
          <p:cNvPr id="706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B2277B-C1F9-44D4-85E8-C047BE4C2722}" type="slidenum">
              <a:rPr lang="en-US"/>
              <a:pPr/>
              <a:t>9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65623-AD5B-4D1A-B456-4D91DABC8D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BD1E9-B218-4852-86B3-25CAD41776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744CA-EB80-4ED0-B7C1-A43A125F06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219C5-3C04-4E8C-975A-957999EAFA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1AFC9-9D62-4CBF-BD30-D6BF606D10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B5DD3-C263-411B-8B93-99BBE402A9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6B0C-5BF8-4E1D-955A-A6B3746969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8C7F3-AC29-45CE-803F-0BBB309F7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F2A792-83EB-45C6-A376-417534064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74AB05-1089-431E-B298-47D378A237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56EEB-CDA6-40F0-BA08-8AF2136C68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98C9DB-CF27-46C6-9D1E-4B139FED64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686800" cy="1447800"/>
          </a:xfrm>
        </p:spPr>
        <p:txBody>
          <a:bodyPr/>
          <a:lstStyle/>
          <a:p>
            <a:r>
              <a:rPr lang="es-AR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Fondo Multilateral de Inversiones</a:t>
            </a:r>
            <a:r>
              <a:rPr lang="es-AR" sz="42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s-AR" sz="42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800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5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 rot="-5400000">
            <a:off x="-3198812" y="3197225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 i="1">
              <a:solidFill>
                <a:schemeClr val="bg1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57200" y="31242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AR" sz="44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 instrumento para el desarrollo </a:t>
            </a:r>
            <a:br>
              <a:rPr lang="es-AR" sz="44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AR" sz="44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 sector privado</a:t>
            </a:r>
            <a:br>
              <a:rPr lang="es-AR" sz="44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AR" sz="44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s-AR" sz="44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AR" sz="24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Bibiana Vásquez</a:t>
            </a:r>
            <a:br>
              <a:rPr lang="es-AR" sz="24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AR" sz="24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Especialista de Operaciones</a:t>
            </a:r>
            <a:br>
              <a:rPr lang="es-AR" sz="24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AR" sz="2400" i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BID-FOMIN</a:t>
            </a:r>
            <a:endParaRPr lang="en-US" sz="2400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75779" name="Text Box 3"/>
          <p:cNvSpPr txBox="1">
            <a:spLocks noChangeArrowheads="1"/>
          </p:cNvSpPr>
          <p:nvPr/>
        </p:nvSpPr>
        <p:spPr bwMode="auto">
          <a:xfrm rot="-5400000">
            <a:off x="-3198812" y="3197225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 i="1">
              <a:solidFill>
                <a:schemeClr val="bg1"/>
              </a:solidFill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457200" y="31242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838200" y="106363"/>
            <a:ext cx="73882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056" tIns="822066" rIns="549102" bIns="914112" anchor="ctr">
            <a:spAutoFit/>
          </a:bodyPr>
          <a:lstStyle/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s-MX" b="1">
                <a:ea typeface="Times New Roman" pitchFamily="18" charset="0"/>
                <a:cs typeface="Arial" pitchFamily="34" charset="0"/>
              </a:rPr>
              <a:t>UN NUEVO PARADIGMA DE REGULACIÓN</a:t>
            </a:r>
            <a:r>
              <a:rPr lang="en-US">
                <a:ea typeface="Times New Roman" pitchFamily="18" charset="0"/>
                <a:cs typeface="Arial" pitchFamily="34" charset="0"/>
              </a:rPr>
              <a:t> 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-114300" y="6064250"/>
            <a:ext cx="1841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-762000" algn="l"/>
                <a:tab pos="-457200" algn="l"/>
                <a:tab pos="-31750" algn="l"/>
                <a:tab pos="82550" algn="l"/>
              </a:tabLst>
            </a:pPr>
            <a: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90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-762000" algn="l"/>
                <a:tab pos="-457200" algn="l"/>
                <a:tab pos="-31750" algn="l"/>
                <a:tab pos="82550" algn="l"/>
              </a:tabLst>
            </a:pPr>
            <a:endParaRPr lang="en-US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533400" y="2984500"/>
            <a:ext cx="8382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MX" b="1"/>
              <a:t>LA LECCION APRENDIDA: Es necesario revaluar las bases de los modelos de regulación y control que la administración pública aplica al sector empresarial.</a:t>
            </a:r>
            <a:r>
              <a:rPr lang="en-US"/>
              <a:t> </a:t>
            </a:r>
            <a:endParaRPr lang="es-MX" b="1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79875" name="Text Box 3"/>
          <p:cNvSpPr txBox="1">
            <a:spLocks noChangeArrowheads="1"/>
          </p:cNvSpPr>
          <p:nvPr/>
        </p:nvSpPr>
        <p:spPr bwMode="auto">
          <a:xfrm rot="-5400000">
            <a:off x="-3198812" y="3197225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 i="1">
              <a:solidFill>
                <a:schemeClr val="bg1"/>
              </a:solidFill>
            </a:endParaRP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457200" y="31242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838200" y="-166688"/>
            <a:ext cx="7388225" cy="384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056" tIns="822066" rIns="549102" bIns="914112" anchor="ctr">
            <a:spAutoFit/>
          </a:bodyPr>
          <a:lstStyle/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s-MX" b="1">
                <a:ea typeface="Times New Roman" pitchFamily="18" charset="0"/>
                <a:cs typeface="Arial" pitchFamily="34" charset="0"/>
              </a:rPr>
              <a:t>MINIMO COSTO, MAXIMA FACILITACION DE INGRESO</a:t>
            </a:r>
            <a:r>
              <a:rPr lang="en-US">
                <a:ea typeface="Times New Roman" pitchFamily="18" charset="0"/>
                <a:cs typeface="Arial" pitchFamily="34" charset="0"/>
              </a:rPr>
              <a:t> </a:t>
            </a:r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-114300" y="6064250"/>
            <a:ext cx="1841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-762000" algn="l"/>
                <a:tab pos="-457200" algn="l"/>
                <a:tab pos="-31750" algn="l"/>
                <a:tab pos="82550" algn="l"/>
              </a:tabLst>
            </a:pPr>
            <a: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90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-762000" algn="l"/>
                <a:tab pos="-457200" algn="l"/>
                <a:tab pos="-31750" algn="l"/>
                <a:tab pos="82550" algn="l"/>
              </a:tabLst>
            </a:pPr>
            <a:endParaRPr lang="en-US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533400" y="2984500"/>
            <a:ext cx="8382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MX" b="1"/>
              <a:t>LECCIÓN APRENDIDA: Sin efectos deseados en reducción de costos, los objetivos de formalidad de los proyectos de simplificación de creación de empresa pierden contundencia.</a:t>
            </a:r>
            <a:r>
              <a:rPr lang="en-US"/>
              <a:t> </a:t>
            </a:r>
            <a:endParaRPr lang="es-MX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81923" name="Text Box 3"/>
          <p:cNvSpPr txBox="1">
            <a:spLocks noChangeArrowheads="1"/>
          </p:cNvSpPr>
          <p:nvPr/>
        </p:nvSpPr>
        <p:spPr bwMode="auto">
          <a:xfrm rot="-5400000">
            <a:off x="-3198812" y="3197225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 i="1">
              <a:solidFill>
                <a:schemeClr val="bg1"/>
              </a:solidFill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457200" y="31242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25" name="Rectangle 5"/>
          <p:cNvSpPr>
            <a:spLocks noChangeArrowheads="1"/>
          </p:cNvSpPr>
          <p:nvPr/>
        </p:nvSpPr>
        <p:spPr bwMode="auto">
          <a:xfrm>
            <a:off x="838200" y="-166688"/>
            <a:ext cx="7388225" cy="384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056" tIns="822066" rIns="549102" bIns="914112" anchor="ctr">
            <a:spAutoFit/>
          </a:bodyPr>
          <a:lstStyle/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s-MX" b="1">
                <a:ea typeface="Times New Roman" pitchFamily="18" charset="0"/>
                <a:cs typeface="Arial" pitchFamily="34" charset="0"/>
              </a:rPr>
              <a:t>LA BUENA FE DEL EMPRESARIO DEBE PRIMAR</a:t>
            </a:r>
            <a:r>
              <a:rPr lang="en-US">
                <a:ea typeface="Times New Roman" pitchFamily="18" charset="0"/>
                <a:cs typeface="Arial" pitchFamily="34" charset="0"/>
              </a:rPr>
              <a:t> </a:t>
            </a:r>
            <a:r>
              <a:rPr lang="es-MX" sz="3200">
                <a:ea typeface="Times New Roman" pitchFamily="18" charset="0"/>
                <a:cs typeface="Arial" pitchFamily="34" charset="0"/>
              </a:rPr>
              <a:t> </a:t>
            </a:r>
            <a:endParaRPr lang="en-US" sz="32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-114300" y="6064250"/>
            <a:ext cx="1841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-762000" algn="l"/>
                <a:tab pos="-457200" algn="l"/>
                <a:tab pos="-31750" algn="l"/>
                <a:tab pos="82550" algn="l"/>
              </a:tabLst>
            </a:pPr>
            <a: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90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-762000" algn="l"/>
                <a:tab pos="-457200" algn="l"/>
                <a:tab pos="-31750" algn="l"/>
                <a:tab pos="82550" algn="l"/>
              </a:tabLst>
            </a:pPr>
            <a:endParaRPr lang="en-US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81927" name="Rectangle 7"/>
          <p:cNvSpPr>
            <a:spLocks noChangeArrowheads="1"/>
          </p:cNvSpPr>
          <p:nvPr/>
        </p:nvSpPr>
        <p:spPr bwMode="auto">
          <a:xfrm>
            <a:off x="533400" y="3259138"/>
            <a:ext cx="8382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MX" b="1"/>
              <a:t>Mientras los modelos de simplificación trabajen bajo principios de culpa del empresario, no es posible consolidar los procesos de simplificación.</a:t>
            </a:r>
            <a:r>
              <a:rPr lang="es-MX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90115" name="Text Box 3"/>
          <p:cNvSpPr txBox="1">
            <a:spLocks noChangeArrowheads="1"/>
          </p:cNvSpPr>
          <p:nvPr/>
        </p:nvSpPr>
        <p:spPr bwMode="auto">
          <a:xfrm rot="-5400000">
            <a:off x="-3198812" y="3197225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 i="1">
              <a:solidFill>
                <a:schemeClr val="bg1"/>
              </a:solidFill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457200" y="31242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838200" y="107950"/>
            <a:ext cx="73882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056" tIns="822066" rIns="549102" bIns="914112" anchor="ctr">
            <a:spAutoFit/>
          </a:bodyPr>
          <a:lstStyle/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s-MX" b="1">
                <a:ea typeface="Times New Roman" pitchFamily="18" charset="0"/>
                <a:cs typeface="Arial" pitchFamily="34" charset="0"/>
              </a:rPr>
              <a:t>UNIDADES EJECUTORAS DELIBERANTES.</a:t>
            </a:r>
            <a:r>
              <a:rPr lang="es-MX">
                <a:ea typeface="Times New Roman" pitchFamily="18" charset="0"/>
                <a:cs typeface="Arial" pitchFamily="34" charset="0"/>
              </a:rPr>
              <a:t> </a:t>
            </a:r>
            <a:endParaRPr lang="en-US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-114300" y="6064250"/>
            <a:ext cx="1841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-762000" algn="l"/>
                <a:tab pos="-457200" algn="l"/>
                <a:tab pos="-31750" algn="l"/>
                <a:tab pos="82550" algn="l"/>
              </a:tabLst>
            </a:pPr>
            <a: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90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-762000" algn="l"/>
                <a:tab pos="-457200" algn="l"/>
                <a:tab pos="-31750" algn="l"/>
                <a:tab pos="82550" algn="l"/>
              </a:tabLst>
            </a:pPr>
            <a:endParaRPr lang="en-US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533400" y="2984500"/>
            <a:ext cx="8382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MX" b="1"/>
              <a:t>LA LECCIÓN APRENDIDA: Los Equipos de Proyecto deben tener claridad de la posición técnica a asumir como responsables de la estrategia de simplificación.</a:t>
            </a:r>
            <a:r>
              <a:rPr lang="en-US"/>
              <a:t> </a:t>
            </a:r>
            <a:endParaRPr lang="es-MX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92163" name="Text Box 3"/>
          <p:cNvSpPr txBox="1">
            <a:spLocks noChangeArrowheads="1"/>
          </p:cNvSpPr>
          <p:nvPr/>
        </p:nvSpPr>
        <p:spPr bwMode="auto">
          <a:xfrm rot="-5400000">
            <a:off x="-3198812" y="3197225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 i="1">
              <a:solidFill>
                <a:schemeClr val="bg1"/>
              </a:solidFill>
            </a:endParaRPr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457200" y="31242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838200" y="-441325"/>
            <a:ext cx="73882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056" tIns="822066" rIns="549102" bIns="914112" anchor="ctr">
            <a:spAutoFit/>
          </a:bodyPr>
          <a:lstStyle/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s-MX" b="1">
                <a:ea typeface="Times New Roman" pitchFamily="18" charset="0"/>
                <a:cs typeface="Arial" pitchFamily="34" charset="0"/>
              </a:rPr>
              <a:t>PROYECTOS DE SIMPLIFICACIÓN  COMO TEMAS DE AGENDA DE GOBIERNO.</a:t>
            </a:r>
            <a:r>
              <a:rPr lang="es-MX">
                <a:ea typeface="Times New Roman" pitchFamily="18" charset="0"/>
                <a:cs typeface="Arial" pitchFamily="34" charset="0"/>
              </a:rPr>
              <a:t> </a:t>
            </a:r>
            <a:endParaRPr lang="en-US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-114300" y="6064250"/>
            <a:ext cx="1841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-762000" algn="l"/>
                <a:tab pos="-457200" algn="l"/>
                <a:tab pos="-31750" algn="l"/>
                <a:tab pos="82550" algn="l"/>
              </a:tabLst>
            </a:pPr>
            <a: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90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-762000" algn="l"/>
                <a:tab pos="-457200" algn="l"/>
                <a:tab pos="-31750" algn="l"/>
                <a:tab pos="82550" algn="l"/>
              </a:tabLst>
            </a:pPr>
            <a:endParaRPr lang="en-US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762000" y="3429000"/>
            <a:ext cx="8382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MX" b="1"/>
              <a:t>Si se quiere lograr sostenibilidad y legitimidad de Proyectos locales, debe asegurarse la inclusión del tema en la agenda del organismo público nacional competente en la política de trámites.</a:t>
            </a:r>
            <a:r>
              <a:rPr lang="en-US"/>
              <a:t> </a:t>
            </a:r>
            <a:endParaRPr lang="es-MX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83971" name="Text Box 3"/>
          <p:cNvSpPr txBox="1">
            <a:spLocks noChangeArrowheads="1"/>
          </p:cNvSpPr>
          <p:nvPr/>
        </p:nvSpPr>
        <p:spPr bwMode="auto">
          <a:xfrm rot="-5400000">
            <a:off x="-3198812" y="3197225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 i="1">
              <a:solidFill>
                <a:schemeClr val="bg1"/>
              </a:solidFill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457200" y="31242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3" name="Rectangle 5"/>
          <p:cNvSpPr>
            <a:spLocks noChangeArrowheads="1"/>
          </p:cNvSpPr>
          <p:nvPr/>
        </p:nvSpPr>
        <p:spPr bwMode="auto">
          <a:xfrm>
            <a:off x="838200" y="-441325"/>
            <a:ext cx="738822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056" tIns="822066" rIns="549102" bIns="914112" anchor="ctr">
            <a:spAutoFit/>
          </a:bodyPr>
          <a:lstStyle/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s-MX" b="1">
                <a:ea typeface="Times New Roman" pitchFamily="18" charset="0"/>
                <a:cs typeface="Arial" pitchFamily="34" charset="0"/>
              </a:rPr>
              <a:t>LOS TEMAS TRIBUTARIOS NACIONALES SON PRIORIDAD DE LA AGENDA DE SIMPLIFICACION.</a:t>
            </a:r>
            <a:r>
              <a:rPr lang="en-US">
                <a:ea typeface="Times New Roman" pitchFamily="18" charset="0"/>
                <a:cs typeface="Arial" pitchFamily="34" charset="0"/>
              </a:rPr>
              <a:t> </a:t>
            </a: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-114300" y="6064250"/>
            <a:ext cx="1841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-762000" algn="l"/>
                <a:tab pos="-457200" algn="l"/>
                <a:tab pos="-31750" algn="l"/>
                <a:tab pos="82550" algn="l"/>
              </a:tabLst>
            </a:pPr>
            <a: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90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-762000" algn="l"/>
                <a:tab pos="-457200" algn="l"/>
                <a:tab pos="-31750" algn="l"/>
                <a:tab pos="82550" algn="l"/>
              </a:tabLst>
            </a:pPr>
            <a:endParaRPr lang="en-US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533400" y="3259138"/>
            <a:ext cx="8382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MX" b="1"/>
              <a:t>LA LECCION APRENDIDA: Los temas de registro tributario nacional deben estar incorporados desde el inicio de Proyecto y con visión nacional.</a:t>
            </a:r>
            <a:r>
              <a:rPr lang="es-MX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94211" name="Text Box 3"/>
          <p:cNvSpPr txBox="1">
            <a:spLocks noChangeArrowheads="1"/>
          </p:cNvSpPr>
          <p:nvPr/>
        </p:nvSpPr>
        <p:spPr bwMode="auto">
          <a:xfrm rot="-5400000">
            <a:off x="-3198812" y="3197225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 i="1">
              <a:solidFill>
                <a:schemeClr val="bg1"/>
              </a:solidFill>
            </a:endParaRP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457200" y="31242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838200" y="-166688"/>
            <a:ext cx="7388225" cy="384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056" tIns="822066" rIns="549102" bIns="914112" anchor="ctr">
            <a:spAutoFit/>
          </a:bodyPr>
          <a:lstStyle/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s-MX" b="1">
                <a:ea typeface="Times New Roman" pitchFamily="18" charset="0"/>
                <a:cs typeface="Arial" pitchFamily="34" charset="0"/>
              </a:rPr>
              <a:t>LA COOPERACIÓN SIEMBRA LA SEMILLA, EL EJECUTOR LA COSECHA.</a:t>
            </a:r>
            <a:r>
              <a:rPr lang="es-MX">
                <a:ea typeface="Times New Roman" pitchFamily="18" charset="0"/>
                <a:cs typeface="Arial" pitchFamily="34" charset="0"/>
              </a:rPr>
              <a:t> </a:t>
            </a:r>
            <a:endParaRPr lang="en-US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4214" name="Rectangle 6"/>
          <p:cNvSpPr>
            <a:spLocks noChangeArrowheads="1"/>
          </p:cNvSpPr>
          <p:nvPr/>
        </p:nvSpPr>
        <p:spPr bwMode="auto">
          <a:xfrm>
            <a:off x="-114300" y="6064250"/>
            <a:ext cx="1841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-762000" algn="l"/>
                <a:tab pos="-457200" algn="l"/>
                <a:tab pos="-31750" algn="l"/>
                <a:tab pos="82550" algn="l"/>
              </a:tabLst>
            </a:pPr>
            <a: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90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-762000" algn="l"/>
                <a:tab pos="-457200" algn="l"/>
                <a:tab pos="-31750" algn="l"/>
                <a:tab pos="82550" algn="l"/>
              </a:tabLst>
            </a:pPr>
            <a:endParaRPr lang="en-US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533400" y="2971800"/>
            <a:ext cx="83820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MX" b="1"/>
              <a:t>LA LECCION APRENDIDA: Los Proyectos deben asegurar que la semilla de ventanilla única de creación de empresa dejada con la cooperación, posteriormente sea ampliada a otras áreas temáticas de trámites.</a:t>
            </a:r>
            <a:r>
              <a:rPr lang="en-US"/>
              <a:t> </a:t>
            </a:r>
            <a:endParaRPr lang="es-MX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2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96259" name="Text Box 3"/>
          <p:cNvSpPr txBox="1">
            <a:spLocks noChangeArrowheads="1"/>
          </p:cNvSpPr>
          <p:nvPr/>
        </p:nvSpPr>
        <p:spPr bwMode="auto">
          <a:xfrm rot="-5400000">
            <a:off x="-3198812" y="3197225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 i="1">
              <a:solidFill>
                <a:schemeClr val="bg1"/>
              </a:solidFill>
            </a:endParaRPr>
          </a:p>
        </p:txBody>
      </p:sp>
      <p:sp>
        <p:nvSpPr>
          <p:cNvPr id="96260" name="Rectangle 4"/>
          <p:cNvSpPr>
            <a:spLocks noChangeArrowheads="1"/>
          </p:cNvSpPr>
          <p:nvPr/>
        </p:nvSpPr>
        <p:spPr bwMode="auto">
          <a:xfrm>
            <a:off x="457200" y="31242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838200" y="-166688"/>
            <a:ext cx="7388225" cy="384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056" tIns="822066" rIns="549102" bIns="914112" anchor="ctr">
            <a:spAutoFit/>
          </a:bodyPr>
          <a:lstStyle/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s-MX" b="1">
                <a:ea typeface="Times New Roman" pitchFamily="18" charset="0"/>
                <a:cs typeface="Arial" pitchFamily="34" charset="0"/>
              </a:rPr>
              <a:t>UN GESTOR DE VENTANILLA ÚNICA ÓPTIMO.</a:t>
            </a:r>
            <a:r>
              <a:rPr lang="en-US">
                <a:ea typeface="Times New Roman" pitchFamily="18" charset="0"/>
                <a:cs typeface="Arial" pitchFamily="34" charset="0"/>
              </a:rPr>
              <a:t> </a:t>
            </a:r>
          </a:p>
        </p:txBody>
      </p:sp>
      <p:sp>
        <p:nvSpPr>
          <p:cNvPr id="96262" name="Rectangle 6"/>
          <p:cNvSpPr>
            <a:spLocks noChangeArrowheads="1"/>
          </p:cNvSpPr>
          <p:nvPr/>
        </p:nvSpPr>
        <p:spPr bwMode="auto">
          <a:xfrm>
            <a:off x="-114300" y="6064250"/>
            <a:ext cx="1841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-762000" algn="l"/>
                <a:tab pos="-457200" algn="l"/>
                <a:tab pos="-31750" algn="l"/>
                <a:tab pos="82550" algn="l"/>
              </a:tabLst>
            </a:pPr>
            <a: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90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-762000" algn="l"/>
                <a:tab pos="-457200" algn="l"/>
                <a:tab pos="-31750" algn="l"/>
                <a:tab pos="82550" algn="l"/>
              </a:tabLst>
            </a:pPr>
            <a:endParaRPr lang="en-US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533400" y="3521075"/>
            <a:ext cx="8382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MX" b="1"/>
              <a:t>LA LECCION APRENDIDA: No debe existir un preconcepto sobre quien es el responsable de albergar y operar la Ventanilla Única.</a:t>
            </a:r>
            <a:r>
              <a:rPr lang="en-US"/>
              <a:t> </a:t>
            </a:r>
            <a:endParaRPr lang="es-MX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2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98307" name="Text Box 3"/>
          <p:cNvSpPr txBox="1">
            <a:spLocks noChangeArrowheads="1"/>
          </p:cNvSpPr>
          <p:nvPr/>
        </p:nvSpPr>
        <p:spPr bwMode="auto">
          <a:xfrm rot="-5400000">
            <a:off x="-3198812" y="3197225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 i="1">
              <a:solidFill>
                <a:schemeClr val="bg1"/>
              </a:solidFill>
            </a:endParaRPr>
          </a:p>
        </p:txBody>
      </p:sp>
      <p:sp>
        <p:nvSpPr>
          <p:cNvPr id="98308" name="Rectangle 4"/>
          <p:cNvSpPr>
            <a:spLocks noChangeArrowheads="1"/>
          </p:cNvSpPr>
          <p:nvPr/>
        </p:nvSpPr>
        <p:spPr bwMode="auto">
          <a:xfrm>
            <a:off x="457200" y="31242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838200" y="-166688"/>
            <a:ext cx="7388225" cy="384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056" tIns="822066" rIns="549102" bIns="914112" anchor="ctr">
            <a:spAutoFit/>
          </a:bodyPr>
          <a:lstStyle/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s-MX" b="1">
                <a:ea typeface="Times New Roman" pitchFamily="18" charset="0"/>
                <a:cs typeface="Arial" pitchFamily="34" charset="0"/>
              </a:rPr>
              <a:t>RETOS DEL PROYECTO CLAROS AL INICIO DE LA EJECUCIÓN.</a:t>
            </a:r>
            <a:r>
              <a:rPr lang="en-US">
                <a:ea typeface="Times New Roman" pitchFamily="18" charset="0"/>
                <a:cs typeface="Arial" pitchFamily="34" charset="0"/>
              </a:rPr>
              <a:t> </a:t>
            </a: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-114300" y="6064250"/>
            <a:ext cx="1841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-762000" algn="l"/>
                <a:tab pos="-457200" algn="l"/>
                <a:tab pos="-31750" algn="l"/>
                <a:tab pos="82550" algn="l"/>
              </a:tabLst>
            </a:pPr>
            <a: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90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-762000" algn="l"/>
                <a:tab pos="-457200" algn="l"/>
                <a:tab pos="-31750" algn="l"/>
                <a:tab pos="82550" algn="l"/>
              </a:tabLst>
            </a:pPr>
            <a:endParaRPr lang="en-US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533400" y="2971800"/>
            <a:ext cx="838200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MX" b="1"/>
              <a:t>LA LECCIÓN APRENDIDA: Los Proyectos deben firmarse con una sana manifestación de indicadores mínimos que deben alcanzar las Unidades Ejecutoras en función de variables de simplificación.</a:t>
            </a:r>
            <a:r>
              <a:rPr lang="es-MX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295400"/>
            <a:ext cx="8686800" cy="1447800"/>
          </a:xfrm>
        </p:spPr>
        <p:txBody>
          <a:bodyPr/>
          <a:lstStyle/>
          <a:p>
            <a:r>
              <a:rPr lang="es-ES" sz="3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Fondo Multilateral de Inversiones </a:t>
            </a:r>
            <a:br>
              <a:rPr lang="es-ES" sz="3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s-ES" sz="3600" b="1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Banco Interamericano de Desarrollo</a:t>
            </a:r>
            <a:endParaRPr lang="en-US" sz="3600" b="1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8675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28676" name="Text Box 4"/>
          <p:cNvSpPr txBox="1">
            <a:spLocks noChangeArrowheads="1"/>
          </p:cNvSpPr>
          <p:nvPr/>
        </p:nvSpPr>
        <p:spPr bwMode="auto">
          <a:xfrm rot="-5400000">
            <a:off x="-3198812" y="3197225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 i="1">
              <a:solidFill>
                <a:schemeClr val="bg1"/>
              </a:solidFill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57200" y="31242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>
                <a:solidFill>
                  <a:srgbClr val="996633"/>
                </a:solidFill>
              </a:rPr>
              <a:t>1300 New York Avenue, NW</a:t>
            </a:r>
            <a:br>
              <a:rPr lang="en-US" sz="3200" b="1">
                <a:solidFill>
                  <a:srgbClr val="996633"/>
                </a:solidFill>
              </a:rPr>
            </a:br>
            <a:r>
              <a:rPr lang="en-US" sz="3200" b="1">
                <a:solidFill>
                  <a:srgbClr val="996633"/>
                </a:solidFill>
              </a:rPr>
              <a:t>Washington, DC 20577</a:t>
            </a:r>
            <a:br>
              <a:rPr lang="en-US" sz="3200" b="1">
                <a:solidFill>
                  <a:srgbClr val="996633"/>
                </a:solidFill>
              </a:rPr>
            </a:br>
            <a:r>
              <a:rPr lang="en-US" sz="3200" b="1">
                <a:solidFill>
                  <a:srgbClr val="996633"/>
                </a:solidFill>
              </a:rPr>
              <a:t>USA</a:t>
            </a:r>
            <a:br>
              <a:rPr lang="en-US" sz="3200" b="1">
                <a:solidFill>
                  <a:srgbClr val="996633"/>
                </a:solidFill>
              </a:rPr>
            </a:br>
            <a:r>
              <a:rPr lang="en-US" sz="3200" b="1">
                <a:solidFill>
                  <a:srgbClr val="996633"/>
                </a:solidFill>
              </a:rPr>
              <a:t>Tel + (1) 202 942-8211</a:t>
            </a:r>
            <a:br>
              <a:rPr lang="en-US" sz="3200" b="1">
                <a:solidFill>
                  <a:srgbClr val="996633"/>
                </a:solidFill>
              </a:rPr>
            </a:br>
            <a:r>
              <a:rPr lang="en-US" sz="3200" b="1">
                <a:solidFill>
                  <a:srgbClr val="996633"/>
                </a:solidFill>
              </a:rPr>
              <a:t>Fax + (1) 202 942-8100</a:t>
            </a:r>
            <a:br>
              <a:rPr lang="en-US" sz="3200" b="1">
                <a:solidFill>
                  <a:srgbClr val="996633"/>
                </a:solidFill>
              </a:rPr>
            </a:br>
            <a:r>
              <a:rPr lang="en-US" sz="3200" b="1">
                <a:solidFill>
                  <a:srgbClr val="996633"/>
                </a:solidFill>
              </a:rPr>
              <a:t/>
            </a:r>
            <a:br>
              <a:rPr lang="en-US" sz="3200" b="1">
                <a:solidFill>
                  <a:srgbClr val="996633"/>
                </a:solidFill>
              </a:rPr>
            </a:br>
            <a:r>
              <a:rPr lang="en-US" sz="3200" b="1">
                <a:solidFill>
                  <a:srgbClr val="996633"/>
                </a:solidFill>
              </a:rPr>
              <a:t>Visite nuestra página Web: </a:t>
            </a:r>
            <a:r>
              <a:rPr lang="en-US" sz="3200" b="1" i="1" u="sng">
                <a:solidFill>
                  <a:schemeClr val="accent2"/>
                </a:solidFill>
              </a:rPr>
              <a:t>www.iadb.org/mif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828800"/>
            <a:ext cx="8686800" cy="1447800"/>
          </a:xfrm>
        </p:spPr>
        <p:txBody>
          <a:bodyPr/>
          <a:lstStyle/>
          <a:p>
            <a:r>
              <a:rPr lang="es-AR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Fondo Multilateral de Inversiones</a:t>
            </a:r>
            <a:r>
              <a:rPr lang="es-AR" sz="42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s-AR" sz="4200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800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0963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 rot="-5400000">
            <a:off x="-3198812" y="3197225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 i="1">
              <a:solidFill>
                <a:schemeClr val="bg1"/>
              </a:solidFill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57200" y="27432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Lecciones aprendidas de los proyectos de Simplificaci</a:t>
            </a:r>
            <a:r>
              <a:rPr lang="es-CO" sz="4400">
                <a:solidFill>
                  <a:schemeClr val="tx2"/>
                </a:solidFill>
              </a:rPr>
              <a:t>ón administrativa</a:t>
            </a:r>
            <a:endParaRPr 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66800"/>
            <a:ext cx="8686800" cy="457200"/>
          </a:xfrm>
        </p:spPr>
        <p:txBody>
          <a:bodyPr/>
          <a:lstStyle/>
          <a:p>
            <a:r>
              <a:rPr lang="es-ES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Los proyectos FOMIN</a:t>
            </a:r>
            <a:endParaRPr lang="en-US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86019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86020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>
              <a:solidFill>
                <a:schemeClr val="bg1"/>
              </a:solidFill>
            </a:endParaRPr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762000" y="1676400"/>
            <a:ext cx="8382000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FontTx/>
              <a:buChar char="•"/>
            </a:pPr>
            <a:endParaRPr lang="es-ES" sz="2400" b="1" i="1">
              <a:solidFill>
                <a:srgbClr val="996633"/>
              </a:solidFill>
            </a:endParaRPr>
          </a:p>
        </p:txBody>
      </p:sp>
      <p:graphicFrame>
        <p:nvGraphicFramePr>
          <p:cNvPr id="86022" name="Group 6"/>
          <p:cNvGraphicFramePr>
            <a:graphicFrameLocks noGrp="1"/>
          </p:cNvGraphicFramePr>
          <p:nvPr/>
        </p:nvGraphicFramePr>
        <p:xfrm>
          <a:off x="609600" y="1677988"/>
          <a:ext cx="8318500" cy="4725353"/>
        </p:xfrm>
        <a:graphic>
          <a:graphicData uri="http://schemas.openxmlformats.org/drawingml/2006/table">
            <a:tbl>
              <a:tblPr/>
              <a:tblGrid>
                <a:gridCol w="3200400"/>
                <a:gridCol w="863600"/>
                <a:gridCol w="711200"/>
                <a:gridCol w="609600"/>
                <a:gridCol w="711200"/>
                <a:gridCol w="762000"/>
                <a:gridCol w="1460500"/>
              </a:tblGrid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 Project Name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 Country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 Total Amt.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 Disb.%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 Year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 Exec. Status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Executing Agency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One-Stop Business Advisory and Registration Center for the Municipio of Morón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AR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$1,500,000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10%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2006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In execution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Municipalidad de Morón, Argentina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Support for Formalizing Micro and Small Enterprises (MSEs)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BO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$138,090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24%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2005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In execution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CAMARA DE COMERCIO Y SERVICIOS DE COCHAB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Program for the Modernization of the Business Registration Service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BO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$1,297,000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85%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2002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In execution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FUNDACION PARA EL DESARROLLO EMPRESARIAL (FUNDAEMPRESA)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Streamlining regulation for small business and support services for SMEs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BR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$1,642,700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2007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Diretoria de Desenvolvimento Economico de Sao Caetano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Streamline Administrative Process Private Sector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CO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$3,100,000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100%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2000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Completed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CAMARA DE COMERCIO DE BOGOTA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One Stop Shop for Micro &amp; Small Entrep.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CR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$960,000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100%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2001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Completed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MINISTERIO DE ECONOMIA, INDUSTRIA Y COMERCIO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Integrated System for the establishment of Enterprises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DR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$1,000,000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2007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Cámara de Comercio y Producción de Santo Domingo - CCPSD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One-Stop Window for Private Sector Services in the Municipality of Cuenca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EC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$1,210,270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26%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2005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In execution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MUNICIPALIDAD DE CUENCA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Competitiveness Support for MSMEs in Otavalo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EC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$1,161,230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 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2006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Approved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Municipalidad de Otavalo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Micro &amp; Small Enterprises Development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ES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$1,220,000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100%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2000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Completed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COMISION NACIONAL DE LA MICRO Y PEQUENA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Simplified Business Registration System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NI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$1,430,000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62%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2003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In execution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MINISTERIO DE FOMENTO, INDUSTRIA Y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Integrated Services Program for Citizen Entrepreneurs in the State of Zulia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VE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$1,600,000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28%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2002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In execution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cs typeface="Arial" pitchFamily="34" charset="0"/>
                        </a:rPr>
                        <a:t>FUNDACION PARA EL SERVICIO INTEGRADO DE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66800"/>
            <a:ext cx="8686800" cy="457200"/>
          </a:xfrm>
        </p:spPr>
        <p:txBody>
          <a:bodyPr/>
          <a:lstStyle/>
          <a:p>
            <a:r>
              <a:rPr lang="es-ES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Modelos de simplificaci</a:t>
            </a:r>
            <a:r>
              <a:rPr lang="es-CO" b="1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ón</a:t>
            </a:r>
            <a:endParaRPr lang="en-US" b="1">
              <a:solidFill>
                <a:srgbClr val="9966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88067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88068" name="Text Box 4"/>
          <p:cNvSpPr txBox="1">
            <a:spLocks noChangeArrowheads="1"/>
          </p:cNvSpPr>
          <p:nvPr/>
        </p:nvSpPr>
        <p:spPr bwMode="auto">
          <a:xfrm rot="-5400000">
            <a:off x="-3198812" y="3200400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>
              <a:solidFill>
                <a:schemeClr val="bg1"/>
              </a:solidFill>
            </a:endParaRP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762000" y="1676400"/>
            <a:ext cx="8382000" cy="517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96633"/>
              </a:buClr>
              <a:buFontTx/>
              <a:buChar char="•"/>
            </a:pPr>
            <a:endParaRPr lang="es-ES" sz="2400" b="1" i="1">
              <a:solidFill>
                <a:srgbClr val="996633"/>
              </a:solidFill>
            </a:endParaRPr>
          </a:p>
        </p:txBody>
      </p:sp>
      <p:graphicFrame>
        <p:nvGraphicFramePr>
          <p:cNvPr id="88070" name="Group 6"/>
          <p:cNvGraphicFramePr>
            <a:graphicFrameLocks noGrp="1"/>
          </p:cNvGraphicFramePr>
          <p:nvPr/>
        </p:nvGraphicFramePr>
        <p:xfrm>
          <a:off x="1905000" y="1828800"/>
          <a:ext cx="6019800" cy="4267202"/>
        </p:xfrm>
        <a:graphic>
          <a:graphicData uri="http://schemas.openxmlformats.org/drawingml/2006/table">
            <a:tbl>
              <a:tblPr/>
              <a:tblGrid>
                <a:gridCol w="498475"/>
                <a:gridCol w="1116013"/>
                <a:gridCol w="1076325"/>
                <a:gridCol w="1385887"/>
                <a:gridCol w="1943100"/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Tipo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MODELO DE SIMPLIFICACIÓN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VARIANTES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CRITERIO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CONDICIONES BÁSICAS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444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Ventanilla Única 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Institucional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Centralización en punto único de contacto del trámite. 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Canal Único de relacionamiento. Se define proceso único. La Ventanilla Única centraliza el "Front Office", cada institución conserva el "Back Office".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3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Interinstitucional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Centro Multiservicio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Integración de las diferentes instituciones en un mismo espacio físico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Presencia de todas las instituciones en un lugar físico común. Cada institución mantiene el Front Office y Back Office del Proceso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C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Virtualización 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Eliminación de la presencialidad del peticionario para la gestión del trámite. 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El mecanismo de acceso a la información, asesoría, radicación de la solicitud, pago y respuesta, se canaliza a través de medios electrónicos.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4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D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Externalización 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Entrega de la gestión del "Front Office" y/o "Back Office" en particulares o delegatarios ajenos a las instituciones involucradas. 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O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La gestión y/o resolución del trámite se entrega a los particulares. Normalmente conlleva a costos adicionales a cargar al peticionario, derivado de los costos de administración del trámite. </a:t>
                      </a:r>
                      <a:endParaRPr kumimoji="0" lang="es-CO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10" name="Rectangle 46"/>
          <p:cNvSpPr>
            <a:spLocks noChangeArrowheads="1"/>
          </p:cNvSpPr>
          <p:nvPr/>
        </p:nvSpPr>
        <p:spPr bwMode="auto">
          <a:xfrm>
            <a:off x="0" y="5411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5" name="Picture 3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 rot="-5400000">
            <a:off x="-3198812" y="3197225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 i="1">
              <a:solidFill>
                <a:schemeClr val="bg1"/>
              </a:solidFill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457200" y="31242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838200" y="-74613"/>
            <a:ext cx="7388225" cy="365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056" tIns="822066" rIns="549102" bIns="914112" anchor="ctr">
            <a:spAutoFit/>
          </a:bodyPr>
          <a:lstStyle/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s-MX" sz="3200" b="1">
                <a:ea typeface="Times New Roman" pitchFamily="18" charset="0"/>
                <a:cs typeface="Arial" pitchFamily="34" charset="0"/>
              </a:rPr>
              <a:t>EL POSTULADO: CREACION ES NACIMIENTO DE EMPRESAS... LA APERTURA VIENE DESPUÉS.</a:t>
            </a:r>
            <a:r>
              <a:rPr lang="es-MX" sz="3200">
                <a:ea typeface="Times New Roman" pitchFamily="18" charset="0"/>
                <a:cs typeface="Arial" pitchFamily="34" charset="0"/>
              </a:rPr>
              <a:t> </a:t>
            </a:r>
            <a:endParaRPr lang="en-US" sz="32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9072" name="Rectangle 160"/>
          <p:cNvSpPr>
            <a:spLocks noChangeArrowheads="1"/>
          </p:cNvSpPr>
          <p:nvPr/>
        </p:nvSpPr>
        <p:spPr bwMode="auto">
          <a:xfrm>
            <a:off x="-114300" y="6064250"/>
            <a:ext cx="1841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-762000" algn="l"/>
                <a:tab pos="-457200" algn="l"/>
                <a:tab pos="-31750" algn="l"/>
                <a:tab pos="82550" algn="l"/>
              </a:tabLst>
            </a:pPr>
            <a: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90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-762000" algn="l"/>
                <a:tab pos="-457200" algn="l"/>
                <a:tab pos="-31750" algn="l"/>
                <a:tab pos="82550" algn="l"/>
              </a:tabLst>
            </a:pPr>
            <a:endParaRPr lang="en-US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39197" name="Rectangle 285"/>
          <p:cNvSpPr>
            <a:spLocks noChangeArrowheads="1"/>
          </p:cNvSpPr>
          <p:nvPr/>
        </p:nvSpPr>
        <p:spPr bwMode="auto">
          <a:xfrm>
            <a:off x="533400" y="3533775"/>
            <a:ext cx="83820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MX" b="1"/>
              <a:t>LA LECCIÓN APRENDIDA: construir un concepto técnico único sobre lo que es creación de empresas.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77827" name="Text Box 3"/>
          <p:cNvSpPr txBox="1">
            <a:spLocks noChangeArrowheads="1"/>
          </p:cNvSpPr>
          <p:nvPr/>
        </p:nvSpPr>
        <p:spPr bwMode="auto">
          <a:xfrm rot="-5400000">
            <a:off x="-3198812" y="3197225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 i="1">
              <a:solidFill>
                <a:schemeClr val="bg1"/>
              </a:solidFill>
            </a:endParaRP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457200" y="31242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838200" y="-166688"/>
            <a:ext cx="7388225" cy="384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056" tIns="822066" rIns="549102" bIns="914112" anchor="ctr">
            <a:spAutoFit/>
          </a:bodyPr>
          <a:lstStyle/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s-MX" b="1">
                <a:ea typeface="Times New Roman" pitchFamily="18" charset="0"/>
                <a:cs typeface="Arial" pitchFamily="34" charset="0"/>
              </a:rPr>
              <a:t>NIVELAR EL CAMPO DE JUEGO DE SIMPLIFICACIÓN.</a:t>
            </a:r>
            <a:r>
              <a:rPr lang="es-MX">
                <a:ea typeface="Times New Roman" pitchFamily="18" charset="0"/>
                <a:cs typeface="Arial" pitchFamily="34" charset="0"/>
              </a:rPr>
              <a:t> </a:t>
            </a:r>
            <a:endParaRPr lang="en-US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-114300" y="6064250"/>
            <a:ext cx="1841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-762000" algn="l"/>
                <a:tab pos="-457200" algn="l"/>
                <a:tab pos="-31750" algn="l"/>
                <a:tab pos="82550" algn="l"/>
              </a:tabLst>
            </a:pPr>
            <a: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90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-762000" algn="l"/>
                <a:tab pos="-457200" algn="l"/>
                <a:tab pos="-31750" algn="l"/>
                <a:tab pos="82550" algn="l"/>
              </a:tabLst>
            </a:pPr>
            <a:endParaRPr lang="en-US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7831" name="Rectangle 7"/>
          <p:cNvSpPr>
            <a:spLocks noChangeArrowheads="1"/>
          </p:cNvSpPr>
          <p:nvPr/>
        </p:nvSpPr>
        <p:spPr bwMode="auto">
          <a:xfrm>
            <a:off x="533400" y="2984500"/>
            <a:ext cx="8382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MX" b="1"/>
              <a:t>LA LECCIÓN APRENDIDA: Resulta imposible la comparabilidad de proyectos y resultados, si como punto de partida están diferentes alcances y unidades de medida.</a:t>
            </a:r>
            <a:r>
              <a:rPr lang="en-US"/>
              <a:t> </a:t>
            </a:r>
            <a:endParaRPr lang="es-MX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67587" name="Text Box 3"/>
          <p:cNvSpPr txBox="1">
            <a:spLocks noChangeArrowheads="1"/>
          </p:cNvSpPr>
          <p:nvPr/>
        </p:nvSpPr>
        <p:spPr bwMode="auto">
          <a:xfrm rot="-5400000">
            <a:off x="-3198812" y="3197225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 i="1">
              <a:solidFill>
                <a:schemeClr val="bg1"/>
              </a:solidFill>
            </a:endParaRP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57200" y="31242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838200" y="106363"/>
            <a:ext cx="73882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056" tIns="822066" rIns="549102" bIns="914112" anchor="ctr">
            <a:spAutoFit/>
          </a:bodyPr>
          <a:lstStyle/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s-MX" b="1">
                <a:ea typeface="Times New Roman" pitchFamily="18" charset="0"/>
                <a:cs typeface="Arial" pitchFamily="34" charset="0"/>
              </a:rPr>
              <a:t>PROYECTOS CON VISION NACIONAL.</a:t>
            </a:r>
            <a:r>
              <a:rPr lang="es-MX">
                <a:ea typeface="Times New Roman" pitchFamily="18" charset="0"/>
                <a:cs typeface="Arial" pitchFamily="34" charset="0"/>
              </a:rPr>
              <a:t> </a:t>
            </a:r>
            <a:endParaRPr lang="en-US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-114300" y="6064250"/>
            <a:ext cx="1841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-762000" algn="l"/>
                <a:tab pos="-457200" algn="l"/>
                <a:tab pos="-31750" algn="l"/>
                <a:tab pos="82550" algn="l"/>
              </a:tabLst>
            </a:pPr>
            <a: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90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-762000" algn="l"/>
                <a:tab pos="-457200" algn="l"/>
                <a:tab pos="-31750" algn="l"/>
                <a:tab pos="82550" algn="l"/>
              </a:tabLst>
            </a:pPr>
            <a:endParaRPr lang="en-US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533400" y="2984500"/>
            <a:ext cx="8382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MX" b="1"/>
              <a:t>LA LECCIÓN APRENDIDA: Los Proyectos que abordan desde la perspectiva eminentemente local, obtienen resultados discretos frente a simplificación.</a:t>
            </a:r>
            <a:r>
              <a:rPr lang="en-US"/>
              <a:t> </a:t>
            </a:r>
            <a:endParaRPr lang="es-MX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69635" name="Text Box 3"/>
          <p:cNvSpPr txBox="1">
            <a:spLocks noChangeArrowheads="1"/>
          </p:cNvSpPr>
          <p:nvPr/>
        </p:nvSpPr>
        <p:spPr bwMode="auto">
          <a:xfrm rot="-5400000">
            <a:off x="-3198812" y="3197225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 i="1">
              <a:solidFill>
                <a:schemeClr val="bg1"/>
              </a:solidFill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457200" y="31242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838200" y="106363"/>
            <a:ext cx="73882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056" tIns="822066" rIns="549102" bIns="914112" anchor="ctr">
            <a:spAutoFit/>
          </a:bodyPr>
          <a:lstStyle/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s-MX" b="1">
                <a:ea typeface="Times New Roman" pitchFamily="18" charset="0"/>
                <a:cs typeface="Arial" pitchFamily="34" charset="0"/>
              </a:rPr>
              <a:t>UNICO CANAL DE ENTRADA</a:t>
            </a:r>
            <a:r>
              <a:rPr lang="es-MX" sz="3200" b="1">
                <a:ea typeface="Times New Roman" pitchFamily="18" charset="0"/>
                <a:cs typeface="Arial" pitchFamily="34" charset="0"/>
              </a:rPr>
              <a:t>.</a:t>
            </a:r>
            <a:r>
              <a:rPr lang="es-MX" sz="3200">
                <a:ea typeface="Times New Roman" pitchFamily="18" charset="0"/>
                <a:cs typeface="Arial" pitchFamily="34" charset="0"/>
              </a:rPr>
              <a:t> </a:t>
            </a:r>
            <a:endParaRPr lang="en-US" sz="32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-114300" y="6064250"/>
            <a:ext cx="1841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-762000" algn="l"/>
                <a:tab pos="-457200" algn="l"/>
                <a:tab pos="-31750" algn="l"/>
                <a:tab pos="82550" algn="l"/>
              </a:tabLst>
            </a:pPr>
            <a: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90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-762000" algn="l"/>
                <a:tab pos="-457200" algn="l"/>
                <a:tab pos="-31750" algn="l"/>
                <a:tab pos="82550" algn="l"/>
              </a:tabLst>
            </a:pPr>
            <a:endParaRPr lang="en-US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533400" y="3259138"/>
            <a:ext cx="8382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MX" b="1"/>
              <a:t>LA LECCIÓN APRENDIDA: La coexistencia de viejo sistema de trámites vs. nuevo sistema de trámites rompe el modelo de simplificación.</a:t>
            </a:r>
            <a:r>
              <a:rPr lang="en-US"/>
              <a:t> </a:t>
            </a:r>
            <a:endParaRPr lang="es-MX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M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8763000" cy="968375"/>
          </a:xfrm>
          <a:prstGeom prst="rect">
            <a:avLst/>
          </a:prstGeom>
          <a:noFill/>
        </p:spPr>
      </p:pic>
      <p:sp>
        <p:nvSpPr>
          <p:cNvPr id="71683" name="Text Box 3"/>
          <p:cNvSpPr txBox="1">
            <a:spLocks noChangeArrowheads="1"/>
          </p:cNvSpPr>
          <p:nvPr/>
        </p:nvSpPr>
        <p:spPr bwMode="auto">
          <a:xfrm rot="-5400000">
            <a:off x="-3198812" y="3197225"/>
            <a:ext cx="6858000" cy="457200"/>
          </a:xfrm>
          <a:prstGeom prst="rect">
            <a:avLst/>
          </a:prstGeom>
          <a:solidFill>
            <a:srgbClr val="D2603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es-CR" sz="2400" i="1">
              <a:solidFill>
                <a:schemeClr val="bg1"/>
              </a:solidFill>
            </a:endParaRP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457200" y="3124200"/>
            <a:ext cx="86868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4400" i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838200" y="-166688"/>
            <a:ext cx="7388225" cy="384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056" tIns="822066" rIns="549102" bIns="914112" anchor="ctr">
            <a:spAutoFit/>
          </a:bodyPr>
          <a:lstStyle/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en-US" sz="1500" b="1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es-MX" b="1">
                <a:ea typeface="Times New Roman" pitchFamily="18" charset="0"/>
                <a:cs typeface="Arial" pitchFamily="34" charset="0"/>
              </a:rPr>
              <a:t>SOLUCIONES DE SIMPLIFICACION PARA TODOS</a:t>
            </a:r>
            <a:r>
              <a:rPr lang="en-US">
                <a:ea typeface="Times New Roman" pitchFamily="18" charset="0"/>
                <a:cs typeface="Arial" pitchFamily="34" charset="0"/>
              </a:rPr>
              <a:t> </a:t>
            </a:r>
          </a:p>
        </p:txBody>
      </p:sp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-114300" y="6064250"/>
            <a:ext cx="18415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-762000" algn="l"/>
                <a:tab pos="-457200" algn="l"/>
                <a:tab pos="-31750" algn="l"/>
                <a:tab pos="82550" algn="l"/>
              </a:tabLst>
            </a:pPr>
            <a: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100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US" sz="900">
              <a:ea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-762000" algn="l"/>
                <a:tab pos="-457200" algn="l"/>
                <a:tab pos="-31750" algn="l"/>
                <a:tab pos="82550" algn="l"/>
              </a:tabLst>
            </a:pPr>
            <a:endParaRPr lang="en-US" sz="2400"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533400" y="2984500"/>
            <a:ext cx="8382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MX" b="1"/>
              <a:t>LA LECCIÓN APRENDIDA: Los proyectos de simplificación que concentran el beneficio en una parte de la población-objetivo, pierden efectividad y subutilizan la capacidad instalada.</a:t>
            </a:r>
            <a:r>
              <a:rPr lang="en-US"/>
              <a:t> </a:t>
            </a:r>
            <a:endParaRPr lang="es-MX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2436</TotalTime>
  <Words>956</Words>
  <Application>Microsoft Office PowerPoint</Application>
  <PresentationFormat>On-screen Show (4:3)</PresentationFormat>
  <Paragraphs>211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Times New Roman</vt:lpstr>
      <vt:lpstr>Times</vt:lpstr>
      <vt:lpstr>Arial</vt:lpstr>
      <vt:lpstr>Default Design</vt:lpstr>
      <vt:lpstr>Fondo Multilateral de Inversiones  </vt:lpstr>
      <vt:lpstr>Fondo Multilateral de Inversiones  </vt:lpstr>
      <vt:lpstr>Los proyectos FOMIN</vt:lpstr>
      <vt:lpstr>Modelos de simplificación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Fondo Multilateral de Inversiones  Banco Interamericano de Desarrollo</vt:lpstr>
    </vt:vector>
  </TitlesOfParts>
  <Company>Information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Fondo Multilateral de Inversiones  Un instrumento para el desarrollo del sector privado</dc:title>
  <dc:creator>CLAUDIOC</dc:creator>
  <cp:lastModifiedBy>anarod</cp:lastModifiedBy>
  <cp:revision>18</cp:revision>
  <dcterms:created xsi:type="dcterms:W3CDTF">2007-10-17T09:11:15Z</dcterms:created>
  <dcterms:modified xsi:type="dcterms:W3CDTF">2010-07-13T13:46:06Z</dcterms:modified>
</cp:coreProperties>
</file>