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66" r:id="rId2"/>
    <p:sldId id="680" r:id="rId3"/>
    <p:sldId id="691" r:id="rId4"/>
    <p:sldId id="692" r:id="rId5"/>
    <p:sldId id="681" r:id="rId6"/>
    <p:sldId id="684" r:id="rId7"/>
    <p:sldId id="683" r:id="rId8"/>
    <p:sldId id="689" r:id="rId9"/>
    <p:sldId id="678" r:id="rId10"/>
    <p:sldId id="686" r:id="rId11"/>
    <p:sldId id="685" r:id="rId12"/>
    <p:sldId id="687" r:id="rId13"/>
    <p:sldId id="688" r:id="rId14"/>
    <p:sldId id="393" r:id="rId15"/>
    <p:sldId id="521" r:id="rId16"/>
    <p:sldId id="479" r:id="rId17"/>
    <p:sldId id="402" r:id="rId18"/>
    <p:sldId id="475" r:id="rId19"/>
    <p:sldId id="578" r:id="rId20"/>
    <p:sldId id="579" r:id="rId21"/>
    <p:sldId id="580" r:id="rId22"/>
    <p:sldId id="581" r:id="rId23"/>
    <p:sldId id="582" r:id="rId24"/>
    <p:sldId id="403" r:id="rId25"/>
    <p:sldId id="482" r:id="rId26"/>
    <p:sldId id="484" r:id="rId27"/>
    <p:sldId id="411" r:id="rId28"/>
    <p:sldId id="583" r:id="rId29"/>
    <p:sldId id="585" r:id="rId30"/>
    <p:sldId id="587" r:id="rId31"/>
    <p:sldId id="589" r:id="rId32"/>
    <p:sldId id="590" r:id="rId33"/>
    <p:sldId id="591" r:id="rId34"/>
    <p:sldId id="592" r:id="rId35"/>
    <p:sldId id="593" r:id="rId36"/>
    <p:sldId id="595" r:id="rId37"/>
    <p:sldId id="608" r:id="rId38"/>
    <p:sldId id="615" r:id="rId39"/>
    <p:sldId id="616" r:id="rId40"/>
    <p:sldId id="436" r:id="rId41"/>
    <p:sldId id="438" r:id="rId42"/>
    <p:sldId id="439" r:id="rId43"/>
    <p:sldId id="440" r:id="rId44"/>
    <p:sldId id="441" r:id="rId45"/>
    <p:sldId id="443" r:id="rId46"/>
    <p:sldId id="460" r:id="rId47"/>
    <p:sldId id="461" r:id="rId48"/>
    <p:sldId id="462" r:id="rId49"/>
    <p:sldId id="463" r:id="rId50"/>
    <p:sldId id="467" r:id="rId51"/>
    <p:sldId id="468" r:id="rId52"/>
    <p:sldId id="528" r:id="rId53"/>
    <p:sldId id="529" r:id="rId54"/>
    <p:sldId id="530" r:id="rId55"/>
    <p:sldId id="642" r:id="rId56"/>
    <p:sldId id="643" r:id="rId57"/>
    <p:sldId id="358" r:id="rId58"/>
    <p:sldId id="385" r:id="rId59"/>
    <p:sldId id="693" r:id="rId60"/>
  </p:sldIdLst>
  <p:sldSz cx="9144000" cy="6858000" type="screen4x3"/>
  <p:notesSz cx="7035800" cy="9321800"/>
  <p:embeddedFontLst>
    <p:embeddedFont>
      <p:font typeface="Times" pitchFamily="18" charset="0"/>
      <p:regular r:id="rId63"/>
      <p:bold r:id="rId64"/>
      <p:italic r:id="rId65"/>
      <p:boldItalic r:id="rId66"/>
    </p:embeddedFont>
    <p:embeddedFont>
      <p:font typeface="Verdana" pitchFamily="34" charset="0"/>
      <p:regular r:id="rId67"/>
      <p:bold r:id="rId68"/>
      <p:italic r:id="rId69"/>
      <p:boldItalic r:id="rId70"/>
    </p:embeddedFont>
    <p:embeddedFont>
      <p:font typeface="Tahoma" pitchFamily="34" charset="0"/>
      <p:regular r:id="rId71"/>
      <p:bold r:id="rId72"/>
    </p:embeddedFont>
    <p:embeddedFont>
      <p:font typeface="Arial Black" pitchFamily="34" charset="0"/>
      <p:bold r:id="rId7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CCCCCC"/>
    <a:srgbClr val="666666"/>
    <a:srgbClr val="1E4ABD"/>
    <a:srgbClr val="003366"/>
    <a:srgbClr val="E10040"/>
    <a:srgbClr val="002A6C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9" autoAdjust="0"/>
  </p:normalViewPr>
  <p:slideViewPr>
    <p:cSldViewPr>
      <p:cViewPr>
        <p:scale>
          <a:sx n="75" d="100"/>
          <a:sy n="75" d="100"/>
        </p:scale>
        <p:origin x="-18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E95DF2-6296-4889-BE6D-63583DF9E7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902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B4C9B4-861B-459E-A5DF-99224E8BD7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C5339-1899-4AF4-8E89-BE2BE284AFCB}" type="slidenum">
              <a:rPr lang="en-US"/>
              <a:pPr/>
              <a:t>5</a:t>
            </a:fld>
            <a:endParaRPr lang="en-US"/>
          </a:p>
        </p:txBody>
      </p:sp>
      <p:sp>
        <p:nvSpPr>
          <p:cNvPr id="658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2400">
                <a:solidFill>
                  <a:srgbClr val="003366"/>
                </a:solidFill>
                <a:latin typeface="Verdana" pitchFamily="34" charset="0"/>
              </a:rPr>
              <a:t>El Proyecto de Reduccion y Alivio a la Pobreza (PRA), guía sus acciones basándose en el concepto de que el motor del desarrollo económico es la demanda concreta de mercado y que ésta impulsa a los agentes económicos a cumplir con los requisitos de calidad y cantidad del producto que exige el mercado.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88A9C-6AE4-4DFB-BC98-6DAA85FFE58D}" type="slidenum">
              <a:rPr lang="en-US"/>
              <a:pPr/>
              <a:t>48</a:t>
            </a:fld>
            <a:endParaRPr lang="en-US"/>
          </a:p>
        </p:txBody>
      </p:sp>
      <p:sp>
        <p:nvSpPr>
          <p:cNvPr id="3880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9038" y="700088"/>
            <a:ext cx="4657725" cy="3494087"/>
          </a:xfrm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25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42F94C-96B9-4AAE-9905-C783FDFDFC3E}" type="slidenum">
              <a:rPr lang="en-US"/>
              <a:pPr/>
              <a:t>49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9038" y="700088"/>
            <a:ext cx="4657725" cy="3494087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25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6360E-FA19-4B2D-9B74-9F4BFEA2A25E}" type="slidenum">
              <a:rPr lang="en-US"/>
              <a:pPr/>
              <a:t>28</a:t>
            </a:fld>
            <a:endParaRPr lang="en-US"/>
          </a:p>
        </p:txBody>
      </p:sp>
      <p:sp>
        <p:nvSpPr>
          <p:cNvPr id="5355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Este año , en coordinación con el Gobierno regional se están instalado 25 has de prueba de alcachofas sin espinas para exportación con la empresa Procesadora SAC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722AA-C356-46F4-8DE9-F22FB73E27F4}" type="slidenum">
              <a:rPr lang="en-US"/>
              <a:pPr/>
              <a:t>40</a:t>
            </a:fld>
            <a:endParaRPr lang="en-US"/>
          </a:p>
        </p:txBody>
      </p:sp>
      <p:sp>
        <p:nvSpPr>
          <p:cNvPr id="348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En Artesanía se ha conectado a pequeños artesanos de Quinua, Huamanga y Santa Ana con empresas exportadoras como Raymisa, Rubén Berrocal, Perú Art Craft, entre otros. Se han generado nuevas ventas por 495,000 dólares y 169,000 jornales en estos años.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F44D8-5DD9-4251-B1FC-EA3AB0F00221}" type="slidenum">
              <a:rPr lang="en-US"/>
              <a:pPr/>
              <a:t>41</a:t>
            </a:fld>
            <a:endParaRPr lang="en-US"/>
          </a:p>
        </p:txBody>
      </p:sp>
      <p:sp>
        <p:nvSpPr>
          <p:cNvPr id="352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En Artesanía se ha conectado a pequeños artesanos de Quinua, Huamanga y Santa Ana con empresas exportadoras como Raymisa, Rubén Berrocal, Perú Art Craft, entre otros. Se han generado nuevas ventas por 495,000 dólares y 169,000 jornales en estos años.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41F6B-B09E-46C9-8E9E-23A160C285AB}" type="slidenum">
              <a:rPr lang="en-US"/>
              <a:pPr/>
              <a:t>42</a:t>
            </a:fld>
            <a:endParaRPr lang="en-US"/>
          </a:p>
        </p:txBody>
      </p:sp>
      <p:sp>
        <p:nvSpPr>
          <p:cNvPr id="354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En Artesanía se ha conectado a pequeños artesanos de Quinua, Huamanga y Santa Ana con empresas exportadoras como Raymisa, Rubén Berrocal, Perú Art Craft, entre otros. Se han generado nuevas ventas por 495,000 dólares y 169,000 jornales en estos años.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FE2D6-B91F-4124-BDCA-8E9785E803C7}" type="slidenum">
              <a:rPr lang="en-US"/>
              <a:pPr/>
              <a:t>43</a:t>
            </a:fld>
            <a:endParaRPr lang="en-US"/>
          </a:p>
        </p:txBody>
      </p:sp>
      <p:sp>
        <p:nvSpPr>
          <p:cNvPr id="356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En Artesanía se ha conectado a pequeños artesanos de Quinua, Huamanga y Santa Ana con empresas exportadoras como Raymisa, Rubén Berrocal, Perú Art Craft, entre otros. Se han generado nuevas ventas por 495,000 dólares y 169,000 jornales en estos años.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1503A-F0EB-4756-8F39-80A411E7B73E}" type="slidenum">
              <a:rPr lang="en-US"/>
              <a:pPr/>
              <a:t>44</a:t>
            </a:fld>
            <a:endParaRPr lang="en-US"/>
          </a:p>
        </p:txBody>
      </p:sp>
      <p:sp>
        <p:nvSpPr>
          <p:cNvPr id="358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7450" y="698500"/>
            <a:ext cx="4660900" cy="3495675"/>
          </a:xfrm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4175"/>
          </a:xfrm>
        </p:spPr>
        <p:txBody>
          <a:bodyPr/>
          <a:lstStyle/>
          <a:p>
            <a:r>
              <a:rPr lang="es-ES" sz="1600"/>
              <a:t>En Artesanía se ha conectado a pequeños artesanos de Quinua, Huamanga y Santa Ana con empresas exportadoras como Raymisa, Rubén Berrocal, Perú Art Craft, entre otros. Se han generado nuevas ventas por 495,000 dólares y 169,000 jornales en estos años.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3EEA0-4998-44C5-8280-12BF43745708}" type="slidenum">
              <a:rPr lang="en-US"/>
              <a:pPr/>
              <a:t>46</a:t>
            </a:fld>
            <a:endParaRPr lang="en-US"/>
          </a:p>
        </p:txBody>
      </p:sp>
      <p:sp>
        <p:nvSpPr>
          <p:cNvPr id="3840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9038" y="700088"/>
            <a:ext cx="4657725" cy="3494087"/>
          </a:xfrm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25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89F50-F443-4FAA-9AB6-EA3B27AD6561}" type="slidenum">
              <a:rPr lang="en-US"/>
              <a:pPr/>
              <a:t>47</a:t>
            </a:fld>
            <a:endParaRPr lang="en-US"/>
          </a:p>
        </p:txBody>
      </p:sp>
      <p:sp>
        <p:nvSpPr>
          <p:cNvPr id="386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9038" y="700088"/>
            <a:ext cx="4657725" cy="3494087"/>
          </a:xfrm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29125"/>
            <a:ext cx="5629275" cy="41925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52400" y="1752600"/>
            <a:ext cx="8991600" cy="5105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E7C4D2-4282-4CF5-952D-6EE03A6B0CBF}" type="slidenum">
              <a:rPr lang="en-US"/>
              <a:pPr/>
              <a:t>‹#›</a:t>
            </a:fld>
            <a:r>
              <a:rPr lang="en-US"/>
              <a:t>a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1752600"/>
            <a:ext cx="9144000" cy="152400"/>
          </a:xfrm>
          <a:prstGeom prst="rect">
            <a:avLst/>
          </a:prstGeom>
          <a:solidFill>
            <a:srgbClr val="C2113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1905000"/>
            <a:ext cx="152400" cy="4953000"/>
          </a:xfrm>
          <a:prstGeom prst="rect">
            <a:avLst/>
          </a:prstGeom>
          <a:solidFill>
            <a:srgbClr val="002A6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3209925" y="3095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381000" y="155575"/>
          <a:ext cx="4343400" cy="1063625"/>
        </p:xfrm>
        <a:graphic>
          <a:graphicData uri="http://schemas.openxmlformats.org/presentationml/2006/ole">
            <p:oleObj spid="_x0000_s5143" r:id="rId3" imgW="3657143" imgH="885949" progId="MSPhotoEd.3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D7E15-4470-4CB2-9C38-FCAC712971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447800"/>
            <a:ext cx="19431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447800"/>
            <a:ext cx="56769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6DAEA-7CB1-4A8A-B55D-6FBC49F8B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2209800"/>
            <a:ext cx="77724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642F3D-E654-4748-B6BE-F965548A47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098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098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2291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291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1AB76F4-25B5-421F-B94E-2504B8D13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098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29100"/>
            <a:ext cx="38100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4E5DBBB-B053-4AC9-A3F5-6C14E043BD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D965-5C4D-4DA4-92ED-CFB31D0DD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C4ABA-589B-4F67-8CD1-53E6777D2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D0EA2-4467-4B98-830E-6012708C1D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7820-C4A8-47D9-BA8C-3F4CF21390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C3E87-AC8D-4AAB-86E0-29B6B8ACBA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7CF2D-C6F1-463A-8906-F929D8A409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31B61-4027-457D-AE1F-4505BAC66B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DCD7C-E30D-4FE8-A5B0-617FC03DA0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447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6CCD0933-4A60-4968-98DE-0B2E25C30F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C2113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219200"/>
            <a:ext cx="152400" cy="5638800"/>
          </a:xfrm>
          <a:prstGeom prst="rect">
            <a:avLst/>
          </a:prstGeom>
          <a:solidFill>
            <a:srgbClr val="002A6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rgbClr val="002A6C"/>
              </a:solidFill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209925" y="3095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45" name="Object 21"/>
          <p:cNvGraphicFramePr>
            <a:graphicFrameLocks noChangeAspect="1"/>
          </p:cNvGraphicFramePr>
          <p:nvPr/>
        </p:nvGraphicFramePr>
        <p:xfrm>
          <a:off x="838200" y="171450"/>
          <a:ext cx="3581400" cy="876300"/>
        </p:xfrm>
        <a:graphic>
          <a:graphicData uri="http://schemas.openxmlformats.org/presentationml/2006/ole">
            <p:oleObj spid="_x0000_s1045" r:id="rId17" imgW="3657143" imgH="885949" progId="MSPhotoEd.3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2.xml"/><Relationship Id="rId3" Type="http://schemas.openxmlformats.org/officeDocument/2006/relationships/slide" Target="slide28.xml"/><Relationship Id="rId7" Type="http://schemas.openxmlformats.org/officeDocument/2006/relationships/slide" Target="slide46.xml"/><Relationship Id="rId12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55.xml"/><Relationship Id="rId5" Type="http://schemas.openxmlformats.org/officeDocument/2006/relationships/slide" Target="slide54.xml"/><Relationship Id="rId10" Type="http://schemas.openxmlformats.org/officeDocument/2006/relationships/slide" Target="slide57.xml"/><Relationship Id="rId4" Type="http://schemas.openxmlformats.org/officeDocument/2006/relationships/slide" Target="slide45.xml"/><Relationship Id="rId9" Type="http://schemas.openxmlformats.org/officeDocument/2006/relationships/slide" Target="slide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slide" Target="slide14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jpeg"/><Relationship Id="rId11" Type="http://schemas.openxmlformats.org/officeDocument/2006/relationships/slide" Target="slide14.xml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8.jpeg"/><Relationship Id="rId4" Type="http://schemas.openxmlformats.org/officeDocument/2006/relationships/image" Target="../media/image73.jpeg"/><Relationship Id="rId9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2.jpeg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Chart2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slide" Target="slide14.xml"/><Relationship Id="rId5" Type="http://schemas.openxmlformats.org/officeDocument/2006/relationships/oleObject" Target="../embeddings/Microsoft_Office_Excel_97-2003_Worksheet5.xls"/><Relationship Id="rId4" Type="http://schemas.openxmlformats.org/officeDocument/2006/relationships/oleObject" Target="../embeddings/Microsoft_Office_Excel_Chart4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5" Type="http://schemas.openxmlformats.org/officeDocument/2006/relationships/slide" Target="slide14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3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3" name="Text Box 3"/>
          <p:cNvSpPr txBox="1">
            <a:spLocks noChangeArrowheads="1"/>
          </p:cNvSpPr>
          <p:nvPr/>
        </p:nvSpPr>
        <p:spPr bwMode="auto">
          <a:xfrm>
            <a:off x="3048000" y="6445250"/>
            <a:ext cx="3733800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>
                <a:latin typeface="Rockwell" pitchFamily="18" charset="0"/>
                <a:ea typeface="ヒラギノ角ゴ Pro W3" pitchFamily="1" charset="-128"/>
              </a:rPr>
              <a:t>Premio Creatividad Empresarial 2002</a:t>
            </a:r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533400" y="1885950"/>
            <a:ext cx="8077200" cy="283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PE" sz="3600" b="1" i="1">
                <a:solidFill>
                  <a:srgbClr val="002A6C"/>
                </a:solidFill>
              </a:rPr>
              <a:t>“Exportando desde la sierra y la selva rural: expandiendo los mercados para la reducción de la  pobreza. La experiencia del Proyecto de Reducción y Alivio a la Pobreza”</a:t>
            </a:r>
            <a:endParaRPr lang="es-ES_tradnl" sz="3600" b="1" i="1">
              <a:solidFill>
                <a:srgbClr val="002A6C"/>
              </a:solidFill>
            </a:endParaRPr>
          </a:p>
        </p:txBody>
      </p:sp>
      <p:pic>
        <p:nvPicPr>
          <p:cNvPr id="6297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5029200"/>
            <a:ext cx="1114425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29766" name="Text Box 6"/>
          <p:cNvSpPr txBox="1">
            <a:spLocks noChangeArrowheads="1"/>
          </p:cNvSpPr>
          <p:nvPr/>
        </p:nvSpPr>
        <p:spPr bwMode="auto">
          <a:xfrm>
            <a:off x="5257800" y="59436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Cartagena , 07 de Diciembre 2007 </a:t>
            </a:r>
          </a:p>
        </p:txBody>
      </p:sp>
      <p:sp>
        <p:nvSpPr>
          <p:cNvPr id="629767" name="Rectangle 7"/>
          <p:cNvSpPr>
            <a:spLocks noChangeArrowheads="1"/>
          </p:cNvSpPr>
          <p:nvPr/>
        </p:nvSpPr>
        <p:spPr bwMode="auto">
          <a:xfrm>
            <a:off x="152400" y="5027613"/>
            <a:ext cx="3810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000" b="1"/>
              <a:t>Taller BID-FOMIN</a:t>
            </a:r>
          </a:p>
          <a:p>
            <a:pPr algn="ctr"/>
            <a:r>
              <a:rPr lang="en-US" sz="2000" b="1"/>
              <a:t>“Clúster Comercio e Inversión Internacionales”</a:t>
            </a:r>
          </a:p>
          <a:p>
            <a:pPr algn="ctr"/>
            <a:r>
              <a:rPr lang="en-US" sz="2000" b="1"/>
              <a:t>Cartagena, Colombia </a:t>
            </a:r>
          </a:p>
          <a:p>
            <a:pPr algn="ctr"/>
            <a:r>
              <a:rPr lang="en-US" sz="2000" b="1"/>
              <a:t>6 y 7 Dic. 2007 </a:t>
            </a:r>
          </a:p>
        </p:txBody>
      </p:sp>
      <p:pic>
        <p:nvPicPr>
          <p:cNvPr id="629842" name="Picture 82" descr="proy P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1052513"/>
          </a:xfrm>
          <a:prstGeom prst="rect">
            <a:avLst/>
          </a:prstGeom>
          <a:noFill/>
        </p:spPr>
      </p:pic>
      <p:sp>
        <p:nvSpPr>
          <p:cNvPr id="629843" name="Text Box 83"/>
          <p:cNvSpPr txBox="1">
            <a:spLocks noChangeArrowheads="1"/>
          </p:cNvSpPr>
          <p:nvPr/>
        </p:nvSpPr>
        <p:spPr bwMode="auto">
          <a:xfrm>
            <a:off x="5715000" y="46482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/>
              <a:t>José Iturrios P.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ChangeArrowheads="1"/>
          </p:cNvSpPr>
          <p:nvPr/>
        </p:nvSpPr>
        <p:spPr bwMode="auto">
          <a:xfrm>
            <a:off x="0" y="2090738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64579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685800" y="1063625"/>
          <a:ext cx="7789863" cy="5794375"/>
        </p:xfrm>
        <a:graphic>
          <a:graphicData uri="http://schemas.openxmlformats.org/presentationml/2006/ole">
            <p:oleObj spid="_x0000_s664579" name="Gráfico" r:id="rId3" imgW="3457457" imgH="2571885" progId="Excel.Chart.8">
              <p:embed/>
            </p:oleObj>
          </a:graphicData>
        </a:graphic>
      </p:graphicFrame>
      <p:sp>
        <p:nvSpPr>
          <p:cNvPr id="664580" name="Text Box 4"/>
          <p:cNvSpPr txBox="1">
            <a:spLocks noChangeArrowheads="1"/>
          </p:cNvSpPr>
          <p:nvPr/>
        </p:nvSpPr>
        <p:spPr bwMode="auto">
          <a:xfrm>
            <a:off x="4876800" y="120650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>Exportaciones por zona de origen en clientes PRA </a:t>
            </a:r>
            <a:r>
              <a:rPr lang="es-ES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228600"/>
            <a:ext cx="4648200" cy="762000"/>
          </a:xfrm>
        </p:spPr>
        <p:txBody>
          <a:bodyPr/>
          <a:lstStyle/>
          <a:p>
            <a:pPr algn="ctr"/>
            <a:r>
              <a:rPr lang="es-ES" sz="2000">
                <a:solidFill>
                  <a:srgbClr val="003366"/>
                </a:solidFill>
              </a:rPr>
              <a:t>Exportaciones por producto, acumulado al 2007 </a:t>
            </a: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0" y="2090738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63558" name="Picture 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160463"/>
            <a:ext cx="7848600" cy="57737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89038"/>
            <a:ext cx="7543800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03" name="Text Box 3"/>
          <p:cNvSpPr txBox="1">
            <a:spLocks noChangeArrowheads="1"/>
          </p:cNvSpPr>
          <p:nvPr/>
        </p:nvSpPr>
        <p:spPr bwMode="auto">
          <a:xfrm>
            <a:off x="4724400" y="152400"/>
            <a:ext cx="4343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2000" b="1">
                <a:solidFill>
                  <a:srgbClr val="003366"/>
                </a:solidFill>
                <a:latin typeface="Arial" pitchFamily="34" charset="0"/>
              </a:rPr>
              <a:t>Ventas Totales vs. Exportaciones por CSE</a:t>
            </a:r>
            <a:r>
              <a:rPr lang="es-PE"/>
              <a:t>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63638"/>
            <a:ext cx="7924800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6627" name="Text Box 3"/>
          <p:cNvSpPr txBox="1">
            <a:spLocks noChangeArrowheads="1"/>
          </p:cNvSpPr>
          <p:nvPr/>
        </p:nvSpPr>
        <p:spPr bwMode="auto">
          <a:xfrm>
            <a:off x="4876800" y="228600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2000" b="1">
                <a:solidFill>
                  <a:srgbClr val="003366"/>
                </a:solidFill>
                <a:latin typeface="Arial" pitchFamily="34" charset="0"/>
              </a:rPr>
              <a:t>Principales Clientes PRA-Exportaciones </a:t>
            </a:r>
            <a:endParaRPr lang="es-ES" sz="2000" b="1">
              <a:solidFill>
                <a:srgbClr val="003366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Dibujo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6434138" cy="6832600"/>
          </a:xfrm>
          <a:prstGeom prst="rect">
            <a:avLst/>
          </a:prstGeom>
          <a:solidFill>
            <a:srgbClr val="0000CC"/>
          </a:solidFill>
        </p:spPr>
      </p:pic>
      <p:sp>
        <p:nvSpPr>
          <p:cNvPr id="300035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71600" y="16510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3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1752600"/>
            <a:ext cx="152400" cy="1524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38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0" y="28956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39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971800" y="3886200"/>
            <a:ext cx="152400" cy="177800"/>
          </a:xfrm>
          <a:prstGeom prst="actionButtonHom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0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24200" y="42672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1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743200" y="34417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2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29000" y="27432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3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05200" y="40386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4" name="AutoShape 1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29000" y="43434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6" name="Text Box 14"/>
          <p:cNvSpPr txBox="1">
            <a:spLocks noChangeArrowheads="1"/>
          </p:cNvSpPr>
          <p:nvPr/>
        </p:nvSpPr>
        <p:spPr bwMode="auto">
          <a:xfrm>
            <a:off x="1371600" y="5867400"/>
            <a:ext cx="1143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PE" sz="2400">
              <a:latin typeface="Arial" pitchFamily="34" charset="0"/>
              <a:ea typeface="ヒラギノ角ゴ Pro W3" pitchFamily="1" charset="-128"/>
            </a:endParaRPr>
          </a:p>
          <a:p>
            <a:pPr>
              <a:spcBef>
                <a:spcPct val="50000"/>
              </a:spcBef>
            </a:pPr>
            <a:endParaRPr lang="es-ES" sz="2400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00047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514600" y="25019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8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43200" y="2895600"/>
            <a:ext cx="152400" cy="177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49" name="AutoShape 1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41288"/>
          </a:xfrm>
          <a:prstGeom prst="actionButtonInformation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51" name="AutoShape 1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124200" y="3962400"/>
            <a:ext cx="152400" cy="141288"/>
          </a:xfrm>
          <a:prstGeom prst="actionButtonInformation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5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038600" y="4195763"/>
            <a:ext cx="152400" cy="141287"/>
          </a:xfrm>
          <a:prstGeom prst="actionButtonInformatio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53" name="Text Box 21"/>
          <p:cNvSpPr txBox="1">
            <a:spLocks noChangeArrowheads="1"/>
          </p:cNvSpPr>
          <p:nvPr/>
        </p:nvSpPr>
        <p:spPr bwMode="auto">
          <a:xfrm>
            <a:off x="6400800" y="228600"/>
            <a:ext cx="2743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>
                <a:solidFill>
                  <a:srgbClr val="339933"/>
                </a:solidFill>
                <a:latin typeface="Arial Black" pitchFamily="34" charset="0"/>
                <a:ea typeface="ヒラギノ角ゴ Pro W3" pitchFamily="1" charset="-128"/>
              </a:rPr>
              <a:t>PRA : NEGOCIOS EN MARCHA</a:t>
            </a:r>
            <a:r>
              <a:rPr lang="es-PE" sz="2400">
                <a:solidFill>
                  <a:srgbClr val="339933"/>
                </a:solidFill>
                <a:latin typeface="Arial Black" pitchFamily="34" charset="0"/>
                <a:ea typeface="ヒラギノ角ゴ Pro W3" pitchFamily="1" charset="-128"/>
              </a:rPr>
              <a:t> </a:t>
            </a:r>
            <a:endParaRPr lang="es-ES" sz="2400">
              <a:solidFill>
                <a:srgbClr val="339933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0054" name="Rectangle 22"/>
          <p:cNvSpPr>
            <a:spLocks noChangeArrowheads="1"/>
          </p:cNvSpPr>
          <p:nvPr/>
        </p:nvSpPr>
        <p:spPr bwMode="auto">
          <a:xfrm>
            <a:off x="0" y="5867400"/>
            <a:ext cx="1219200" cy="965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56" name="AutoShape 24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572000" y="5181600"/>
            <a:ext cx="152400" cy="141288"/>
          </a:xfrm>
          <a:prstGeom prst="actionButtonInformation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57" name="AutoShape 25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3813" y="6350000"/>
            <a:ext cx="1042987" cy="5080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79" name="AutoShape 47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3048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0080" name="Picture 4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4191000"/>
            <a:ext cx="2130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82" name="AutoShape 50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124200" y="3581400"/>
            <a:ext cx="152400" cy="141288"/>
          </a:xfrm>
          <a:prstGeom prst="actionButtonInformation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Oval 2"/>
          <p:cNvSpPr>
            <a:spLocks noChangeArrowheads="1"/>
          </p:cNvSpPr>
          <p:nvPr/>
        </p:nvSpPr>
        <p:spPr bwMode="auto">
          <a:xfrm>
            <a:off x="5205413" y="3133725"/>
            <a:ext cx="1497012" cy="871538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ES" sz="1800" b="1">
                <a:latin typeface="Times New Roman" pitchFamily="18" charset="0"/>
                <a:ea typeface="ヒラギノ角ゴ Pro W3" pitchFamily="1" charset="-128"/>
              </a:rPr>
              <a:t>Piscifactoría</a:t>
            </a:r>
          </a:p>
          <a:p>
            <a:pPr algn="ctr" eaLnBrk="1" hangingPunct="1"/>
            <a:r>
              <a:rPr lang="es-ES" sz="1800" b="1">
                <a:latin typeface="Times New Roman" pitchFamily="18" charset="0"/>
                <a:ea typeface="ヒラギノ角ゴ Pro W3" pitchFamily="1" charset="-128"/>
              </a:rPr>
              <a:t> Los Andes</a:t>
            </a:r>
          </a:p>
        </p:txBody>
      </p:sp>
      <p:sp>
        <p:nvSpPr>
          <p:cNvPr id="465923" name="AutoShape 3"/>
          <p:cNvSpPr>
            <a:spLocks noChangeArrowheads="1"/>
          </p:cNvSpPr>
          <p:nvPr/>
        </p:nvSpPr>
        <p:spPr bwMode="auto">
          <a:xfrm flipH="1">
            <a:off x="4419600" y="3657600"/>
            <a:ext cx="749300" cy="2225675"/>
          </a:xfrm>
          <a:prstGeom prst="curvedLeftArrow">
            <a:avLst>
              <a:gd name="adj1" fmla="val 59407"/>
              <a:gd name="adj2" fmla="val 118814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5924" name="AutoShape 4"/>
          <p:cNvSpPr>
            <a:spLocks noChangeArrowheads="1"/>
          </p:cNvSpPr>
          <p:nvPr/>
        </p:nvSpPr>
        <p:spPr bwMode="auto">
          <a:xfrm flipV="1">
            <a:off x="6640513" y="3444875"/>
            <a:ext cx="598487" cy="2346325"/>
          </a:xfrm>
          <a:prstGeom prst="curvedLeftArrow">
            <a:avLst>
              <a:gd name="adj1" fmla="val 78409"/>
              <a:gd name="adj2" fmla="val 156817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5925" name="Rectangle 5"/>
          <p:cNvSpPr>
            <a:spLocks noChangeArrowheads="1"/>
          </p:cNvSpPr>
          <p:nvPr/>
        </p:nvSpPr>
        <p:spPr bwMode="auto">
          <a:xfrm>
            <a:off x="3200400" y="5867400"/>
            <a:ext cx="1600200" cy="9906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Oxapampa :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California Garden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(280 TM) </a:t>
            </a:r>
          </a:p>
        </p:txBody>
      </p:sp>
      <p:sp>
        <p:nvSpPr>
          <p:cNvPr id="465926" name="AutoShape 6"/>
          <p:cNvSpPr>
            <a:spLocks noChangeArrowheads="1"/>
          </p:cNvSpPr>
          <p:nvPr/>
        </p:nvSpPr>
        <p:spPr bwMode="auto">
          <a:xfrm>
            <a:off x="4419600" y="1814513"/>
            <a:ext cx="3141663" cy="850900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800">
                <a:latin typeface="Times New Roman" pitchFamily="18" charset="0"/>
                <a:ea typeface="ヒラギノ角ゴ Pro W3" pitchFamily="1" charset="-128"/>
              </a:rPr>
              <a:t>USA, EUROPA</a:t>
            </a:r>
            <a:endParaRPr lang="es-ES" sz="1800">
              <a:latin typeface="Times New Roman" pitchFamily="18" charset="0"/>
              <a:ea typeface="ヒラギノ角ゴ Pro W3" pitchFamily="1" charset="-128"/>
            </a:endParaRPr>
          </a:p>
        </p:txBody>
      </p:sp>
      <p:cxnSp>
        <p:nvCxnSpPr>
          <p:cNvPr id="465927" name="AutoShape 7"/>
          <p:cNvCxnSpPr>
            <a:cxnSpLocks noChangeShapeType="1"/>
          </p:cNvCxnSpPr>
          <p:nvPr/>
        </p:nvCxnSpPr>
        <p:spPr bwMode="auto">
          <a:xfrm>
            <a:off x="6003925" y="4073525"/>
            <a:ext cx="0" cy="1676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465928" name="Text Box 8"/>
          <p:cNvSpPr txBox="1">
            <a:spLocks noChangeArrowheads="1"/>
          </p:cNvSpPr>
          <p:nvPr/>
        </p:nvSpPr>
        <p:spPr bwMode="auto">
          <a:xfrm>
            <a:off x="5954713" y="4618038"/>
            <a:ext cx="1227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PRA: PROMUEVE </a:t>
            </a:r>
          </a:p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ARTICULACION</a:t>
            </a:r>
          </a:p>
        </p:txBody>
      </p:sp>
      <p:sp>
        <p:nvSpPr>
          <p:cNvPr id="465929" name="AutoShape 9"/>
          <p:cNvSpPr>
            <a:spLocks noChangeArrowheads="1"/>
          </p:cNvSpPr>
          <p:nvPr/>
        </p:nvSpPr>
        <p:spPr bwMode="auto">
          <a:xfrm>
            <a:off x="5853113" y="2730500"/>
            <a:ext cx="250825" cy="336550"/>
          </a:xfrm>
          <a:prstGeom prst="upArrow">
            <a:avLst>
              <a:gd name="adj1" fmla="val 50000"/>
              <a:gd name="adj2" fmla="val 33544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5930" name="Text Box 10"/>
          <p:cNvSpPr txBox="1">
            <a:spLocks noChangeArrowheads="1"/>
          </p:cNvSpPr>
          <p:nvPr/>
        </p:nvSpPr>
        <p:spPr bwMode="auto">
          <a:xfrm>
            <a:off x="7477125" y="3802063"/>
            <a:ext cx="1057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465931" name="Text Box 11"/>
          <p:cNvSpPr txBox="1">
            <a:spLocks noChangeArrowheads="1"/>
          </p:cNvSpPr>
          <p:nvPr/>
        </p:nvSpPr>
        <p:spPr bwMode="auto">
          <a:xfrm>
            <a:off x="6118225" y="23114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465932" name="Text Box 12"/>
          <p:cNvSpPr txBox="1">
            <a:spLocks noChangeArrowheads="1"/>
          </p:cNvSpPr>
          <p:nvPr/>
        </p:nvSpPr>
        <p:spPr bwMode="auto">
          <a:xfrm>
            <a:off x="4451350" y="6038850"/>
            <a:ext cx="211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grpSp>
        <p:nvGrpSpPr>
          <p:cNvPr id="465933" name="Group 13"/>
          <p:cNvGrpSpPr>
            <a:grpSpLocks/>
          </p:cNvGrpSpPr>
          <p:nvPr/>
        </p:nvGrpSpPr>
        <p:grpSpPr bwMode="auto">
          <a:xfrm>
            <a:off x="152400" y="4343400"/>
            <a:ext cx="1981200" cy="2514600"/>
            <a:chOff x="288" y="2928"/>
            <a:chExt cx="960" cy="1392"/>
          </a:xfrm>
        </p:grpSpPr>
        <p:sp>
          <p:nvSpPr>
            <p:cNvPr id="465934" name="Oval 14"/>
            <p:cNvSpPr>
              <a:spLocks noChangeArrowheads="1"/>
            </p:cNvSpPr>
            <p:nvPr/>
          </p:nvSpPr>
          <p:spPr bwMode="auto">
            <a:xfrm>
              <a:off x="532" y="3238"/>
              <a:ext cx="488" cy="28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Medianos/Grandes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Compradores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465935" name="AutoShape 15"/>
            <p:cNvSpPr>
              <a:spLocks noChangeArrowheads="1"/>
            </p:cNvSpPr>
            <p:nvPr/>
          </p:nvSpPr>
          <p:spPr bwMode="auto">
            <a:xfrm flipH="1">
              <a:off x="288" y="3436"/>
              <a:ext cx="244" cy="707"/>
            </a:xfrm>
            <a:prstGeom prst="curvedLeftArrow">
              <a:avLst>
                <a:gd name="adj1" fmla="val 57951"/>
                <a:gd name="adj2" fmla="val 115902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936" name="AutoShape 16"/>
            <p:cNvSpPr>
              <a:spLocks noChangeArrowheads="1"/>
            </p:cNvSpPr>
            <p:nvPr/>
          </p:nvSpPr>
          <p:spPr bwMode="auto">
            <a:xfrm flipV="1">
              <a:off x="1053" y="3370"/>
              <a:ext cx="195" cy="773"/>
            </a:xfrm>
            <a:prstGeom prst="curvedLeftArrow">
              <a:avLst>
                <a:gd name="adj1" fmla="val 79282"/>
                <a:gd name="adj2" fmla="val 158564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937" name="Rectangle 17"/>
            <p:cNvSpPr>
              <a:spLocks noChangeArrowheads="1"/>
            </p:cNvSpPr>
            <p:nvPr/>
          </p:nvSpPr>
          <p:spPr bwMode="auto">
            <a:xfrm>
              <a:off x="548" y="4143"/>
              <a:ext cx="489" cy="177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>
                  <a:latin typeface="Times New Roman" pitchFamily="18" charset="0"/>
                  <a:ea typeface="ヒラギノ角ゴ Pro W3" pitchFamily="1" charset="-128"/>
                </a:rPr>
                <a:t>PEQUEÑOS</a:t>
              </a:r>
              <a:br>
                <a:rPr lang="es-MX" sz="10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1000">
                  <a:latin typeface="Times New Roman" pitchFamily="18" charset="0"/>
                  <a:ea typeface="ヒラギノ角ゴ Pro W3" pitchFamily="1" charset="-128"/>
                </a:rPr>
                <a:t>PRODUCTORES</a:t>
              </a:r>
              <a:endParaRPr lang="es-ES" sz="10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465938" name="AutoShape 18"/>
            <p:cNvSpPr>
              <a:spLocks noChangeArrowheads="1"/>
            </p:cNvSpPr>
            <p:nvPr/>
          </p:nvSpPr>
          <p:spPr bwMode="auto">
            <a:xfrm>
              <a:off x="370" y="2928"/>
              <a:ext cx="845" cy="154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800">
                  <a:latin typeface="Times New Roman" pitchFamily="18" charset="0"/>
                  <a:ea typeface="ヒラギノ角ゴ Pro W3" pitchFamily="1" charset="-128"/>
                </a:rPr>
                <a:t>Mercado Final</a:t>
              </a:r>
              <a:endParaRPr lang="es-ES" sz="1800">
                <a:latin typeface="Times New Roman" pitchFamily="18" charset="0"/>
                <a:ea typeface="ヒラギノ角ゴ Pro W3" pitchFamily="1" charset="-128"/>
              </a:endParaRPr>
            </a:p>
          </p:txBody>
        </p:sp>
        <p:cxnSp>
          <p:nvCxnSpPr>
            <p:cNvPr id="465939" name="AutoShape 19"/>
            <p:cNvCxnSpPr>
              <a:cxnSpLocks noChangeShapeType="1"/>
            </p:cNvCxnSpPr>
            <p:nvPr/>
          </p:nvCxnSpPr>
          <p:spPr bwMode="auto">
            <a:xfrm>
              <a:off x="766" y="3546"/>
              <a:ext cx="0" cy="5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465940" name="AutoShape 20"/>
            <p:cNvSpPr>
              <a:spLocks noChangeArrowheads="1"/>
            </p:cNvSpPr>
            <p:nvPr/>
          </p:nvSpPr>
          <p:spPr bwMode="auto">
            <a:xfrm>
              <a:off x="743" y="3105"/>
              <a:ext cx="82" cy="110"/>
            </a:xfrm>
            <a:prstGeom prst="upArrow">
              <a:avLst>
                <a:gd name="adj1" fmla="val 50000"/>
                <a:gd name="adj2" fmla="val 3353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5941" name="Text Box 21"/>
          <p:cNvSpPr txBox="1">
            <a:spLocks noChangeArrowheads="1"/>
          </p:cNvSpPr>
          <p:nvPr/>
        </p:nvSpPr>
        <p:spPr bwMode="auto">
          <a:xfrm>
            <a:off x="7543800" y="3733800"/>
            <a:ext cx="1371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200">
                <a:latin typeface="Tahoma" pitchFamily="34" charset="0"/>
                <a:ea typeface="ヒラギノ角ゴ Pro W3" pitchFamily="1" charset="-128"/>
              </a:rPr>
              <a:t> </a:t>
            </a:r>
          </a:p>
        </p:txBody>
      </p:sp>
      <p:sp>
        <p:nvSpPr>
          <p:cNvPr id="465942" name="Text Box 22"/>
          <p:cNvSpPr txBox="1">
            <a:spLocks noChangeArrowheads="1"/>
          </p:cNvSpPr>
          <p:nvPr/>
        </p:nvSpPr>
        <p:spPr bwMode="auto">
          <a:xfrm>
            <a:off x="7467600" y="2805113"/>
            <a:ext cx="16764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600">
                <a:latin typeface="Times New Roman" pitchFamily="18" charset="0"/>
                <a:ea typeface="ヒラギノ角ゴ Pro W3" pitchFamily="1" charset="-128"/>
              </a:rPr>
              <a:t>Función PRA : identificación de pequeños proveedores  para Piscifactoría Los Andes</a:t>
            </a:r>
          </a:p>
          <a:p>
            <a:pPr eaLnBrk="1" hangingPunct="1">
              <a:spcBef>
                <a:spcPct val="50000"/>
              </a:spcBef>
            </a:pPr>
            <a:r>
              <a:rPr lang="es-ES" sz="1600">
                <a:latin typeface="Times New Roman" pitchFamily="18" charset="0"/>
                <a:ea typeface="ヒラギノ角ゴ Pro W3" pitchFamily="1" charset="-128"/>
              </a:rPr>
              <a:t>Consultoría para instalación de jaulas en Puno</a:t>
            </a:r>
          </a:p>
          <a:p>
            <a:pPr eaLnBrk="1" hangingPunct="1">
              <a:spcBef>
                <a:spcPct val="50000"/>
              </a:spcBef>
            </a:pPr>
            <a:r>
              <a:rPr lang="es-ES" sz="1600">
                <a:latin typeface="Times New Roman" pitchFamily="18" charset="0"/>
                <a:ea typeface="ヒラギノ角ゴ Pro W3" pitchFamily="1" charset="-128"/>
              </a:rPr>
              <a:t>Diseño de logística  </a:t>
            </a:r>
          </a:p>
        </p:txBody>
      </p:sp>
      <p:sp>
        <p:nvSpPr>
          <p:cNvPr id="465943" name="Text Box 23"/>
          <p:cNvSpPr txBox="1">
            <a:spLocks noChangeArrowheads="1"/>
          </p:cNvSpPr>
          <p:nvPr/>
        </p:nvSpPr>
        <p:spPr bwMode="auto">
          <a:xfrm>
            <a:off x="2438400" y="4572000"/>
            <a:ext cx="1905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200">
                <a:latin typeface="Times New Roman" pitchFamily="18" charset="0"/>
                <a:ea typeface="ヒラギノ角ゴ Pro W3" pitchFamily="1" charset="-128"/>
              </a:rPr>
              <a:t>Asistencia Técnica : organización de la producción; mejoramiento técnicas de eviscerado y fileteado</a:t>
            </a:r>
          </a:p>
        </p:txBody>
      </p:sp>
      <p:sp>
        <p:nvSpPr>
          <p:cNvPr id="465944" name="Line 24"/>
          <p:cNvSpPr>
            <a:spLocks noChangeShapeType="1"/>
          </p:cNvSpPr>
          <p:nvPr/>
        </p:nvSpPr>
        <p:spPr bwMode="auto">
          <a:xfrm rot="10775960">
            <a:off x="6858000" y="3414713"/>
            <a:ext cx="4540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65945" name="Group 25"/>
          <p:cNvGrpSpPr>
            <a:grpSpLocks/>
          </p:cNvGrpSpPr>
          <p:nvPr/>
        </p:nvGrpSpPr>
        <p:grpSpPr bwMode="auto">
          <a:xfrm>
            <a:off x="0" y="2201863"/>
            <a:ext cx="7596188" cy="285750"/>
            <a:chOff x="0" y="0"/>
            <a:chExt cx="4785" cy="180"/>
          </a:xfrm>
        </p:grpSpPr>
        <p:sp>
          <p:nvSpPr>
            <p:cNvPr id="465946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813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5947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478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65948" name="Rectangle 28"/>
          <p:cNvSpPr>
            <a:spLocks noChangeArrowheads="1"/>
          </p:cNvSpPr>
          <p:nvPr/>
        </p:nvSpPr>
        <p:spPr bwMode="auto">
          <a:xfrm>
            <a:off x="2116138" y="2201863"/>
            <a:ext cx="4911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5949" name="Text Box 29"/>
          <p:cNvSpPr txBox="1">
            <a:spLocks noChangeArrowheads="1"/>
          </p:cNvSpPr>
          <p:nvPr/>
        </p:nvSpPr>
        <p:spPr bwMode="auto">
          <a:xfrm>
            <a:off x="4191000" y="2728913"/>
            <a:ext cx="118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" sz="1600" b="1">
                <a:latin typeface="Verdana" pitchFamily="34" charset="0"/>
                <a:ea typeface="ヒラギノ角ゴ Pro W3" pitchFamily="1" charset="-128"/>
              </a:rPr>
              <a:t>Ventas:</a:t>
            </a:r>
          </a:p>
          <a:p>
            <a:pPr eaLnBrk="1" hangingPunct="1"/>
            <a:r>
              <a:rPr lang="es-ES" sz="1600" b="1">
                <a:latin typeface="Verdana" pitchFamily="34" charset="0"/>
                <a:ea typeface="ヒラギノ角ゴ Pro W3" pitchFamily="1" charset="-128"/>
              </a:rPr>
              <a:t>$5.8 mill</a:t>
            </a:r>
          </a:p>
        </p:txBody>
      </p:sp>
      <p:sp>
        <p:nvSpPr>
          <p:cNvPr id="465950" name="Text Box 30"/>
          <p:cNvSpPr txBox="1">
            <a:spLocks noChangeArrowheads="1"/>
          </p:cNvSpPr>
          <p:nvPr/>
        </p:nvSpPr>
        <p:spPr bwMode="auto">
          <a:xfrm>
            <a:off x="4572000" y="4564063"/>
            <a:ext cx="101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" sz="1400">
                <a:latin typeface="Verdana" pitchFamily="34" charset="0"/>
                <a:ea typeface="ヒラギノ角ゴ Pro W3" pitchFamily="1" charset="-128"/>
              </a:rPr>
              <a:t>Insumos </a:t>
            </a:r>
          </a:p>
        </p:txBody>
      </p:sp>
      <p:pic>
        <p:nvPicPr>
          <p:cNvPr id="465951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2895600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65952" name="Rectangle 32"/>
          <p:cNvSpPr>
            <a:spLocks noChangeArrowheads="1"/>
          </p:cNvSpPr>
          <p:nvPr/>
        </p:nvSpPr>
        <p:spPr bwMode="auto">
          <a:xfrm>
            <a:off x="4800600" y="5867400"/>
            <a:ext cx="2514600" cy="9906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Huancavelica :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Sumac Challwa, Acoria,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Palca, Ocopa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( 200 TM) </a:t>
            </a:r>
          </a:p>
        </p:txBody>
      </p:sp>
      <p:sp>
        <p:nvSpPr>
          <p:cNvPr id="465953" name="Rectangle 33"/>
          <p:cNvSpPr>
            <a:spLocks noChangeArrowheads="1"/>
          </p:cNvSpPr>
          <p:nvPr/>
        </p:nvSpPr>
        <p:spPr bwMode="auto">
          <a:xfrm>
            <a:off x="7315200" y="5867400"/>
            <a:ext cx="1752600" cy="9906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Puno: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River Fish, JM Hnos,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Los Angeles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(200 TM) </a:t>
            </a:r>
          </a:p>
        </p:txBody>
      </p:sp>
      <p:sp>
        <p:nvSpPr>
          <p:cNvPr id="465954" name="Rectangle 34"/>
          <p:cNvSpPr>
            <a:spLocks noChangeArrowheads="1"/>
          </p:cNvSpPr>
          <p:nvPr/>
        </p:nvSpPr>
        <p:spPr bwMode="auto">
          <a:xfrm>
            <a:off x="4572000" y="0"/>
            <a:ext cx="457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339933"/>
                </a:solidFill>
                <a:latin typeface="Arial Black" pitchFamily="34" charset="0"/>
              </a:rPr>
              <a:t>TRUCHAS – CSEs Huancayo/Puno/</a:t>
            </a:r>
          </a:p>
          <a:p>
            <a:pPr algn="ctr"/>
            <a:r>
              <a:rPr lang="es-MX" sz="2400" b="1">
                <a:solidFill>
                  <a:srgbClr val="339933"/>
                </a:solidFill>
                <a:latin typeface="Arial Black" pitchFamily="34" charset="0"/>
              </a:rPr>
              <a:t>Huancavelica</a:t>
            </a:r>
            <a:endParaRPr lang="es-ES" sz="2400" b="1">
              <a:solidFill>
                <a:srgbClr val="33993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260350" y="2682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PISCIFACTORIA LOS ANDES – PUNO 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pic>
        <p:nvPicPr>
          <p:cNvPr id="419846" name="Picture 6" descr="vista aerea cp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0275" name="Picture 3" descr="Trucha 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851275" cy="4581525"/>
          </a:xfrm>
          <a:noFill/>
          <a:ln/>
        </p:spPr>
      </p:pic>
      <p:pic>
        <p:nvPicPr>
          <p:cNvPr id="310276" name="Picture 4" descr="Trucha 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0"/>
            <a:ext cx="2447925" cy="2185988"/>
          </a:xfrm>
          <a:noFill/>
          <a:ln/>
        </p:spPr>
      </p:pic>
      <p:pic>
        <p:nvPicPr>
          <p:cNvPr id="310277" name="Picture 5" descr="Trucha 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36513" y="4257675"/>
            <a:ext cx="3873501" cy="2627313"/>
          </a:xfrm>
          <a:noFill/>
          <a:ln/>
        </p:spPr>
      </p:pic>
      <p:pic>
        <p:nvPicPr>
          <p:cNvPr id="310278" name="Picture 6" descr="Pisci1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84888" y="0"/>
            <a:ext cx="3059112" cy="2187575"/>
          </a:xfrm>
          <a:noFill/>
          <a:ln/>
        </p:spPr>
      </p:pic>
      <p:pic>
        <p:nvPicPr>
          <p:cNvPr id="310279" name="Picture 7" descr="piscis3 boletí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2133600"/>
            <a:ext cx="5364162" cy="4724400"/>
          </a:xfrm>
          <a:prstGeom prst="rect">
            <a:avLst/>
          </a:prstGeom>
          <a:noFill/>
        </p:spPr>
      </p:pic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5292725" y="5962650"/>
            <a:ext cx="37433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TRUCHAS : HUANCAYO-PUNO-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HUANCAVELICA-OXAPAMPA</a:t>
            </a:r>
            <a:r>
              <a:rPr lang="es-PE" sz="1800">
                <a:latin typeface="Arial" pitchFamily="34" charset="0"/>
                <a:ea typeface="ヒラギノ角ゴ Pro W3" pitchFamily="1" charset="-128"/>
              </a:rPr>
              <a:t> </a:t>
            </a:r>
            <a:endParaRPr lang="es-ES" sz="1800"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415747" name="Text Box 3"/>
          <p:cNvSpPr txBox="1">
            <a:spLocks noChangeArrowheads="1"/>
          </p:cNvSpPr>
          <p:nvPr/>
        </p:nvSpPr>
        <p:spPr bwMode="auto">
          <a:xfrm>
            <a:off x="260350" y="2682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PISCIFACTORIA LOS ANDES – PUNO 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pic>
        <p:nvPicPr>
          <p:cNvPr id="415751" name="Picture 7" descr="cpq 17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9411" name="Picture 3" descr="Eviscerado Lircay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349750" cy="6858000"/>
          </a:xfrm>
          <a:noFill/>
          <a:ln/>
        </p:spPr>
      </p:pic>
      <p:pic>
        <p:nvPicPr>
          <p:cNvPr id="529412" name="Picture 4" descr="LIRCAY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0"/>
            <a:ext cx="4787900" cy="3128963"/>
          </a:xfrm>
          <a:noFill/>
          <a:ln/>
        </p:spPr>
      </p:pic>
      <p:pic>
        <p:nvPicPr>
          <p:cNvPr id="529413" name="Picture 5" descr="LIRCAY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6100" y="3141663"/>
            <a:ext cx="4787900" cy="3716337"/>
          </a:xfrm>
          <a:noFill/>
          <a:ln/>
        </p:spPr>
      </p:pic>
      <p:sp>
        <p:nvSpPr>
          <p:cNvPr id="529414" name="Text Box 6"/>
          <p:cNvSpPr txBox="1">
            <a:spLocks noChangeArrowheads="1"/>
          </p:cNvSpPr>
          <p:nvPr/>
        </p:nvSpPr>
        <p:spPr bwMode="auto">
          <a:xfrm>
            <a:off x="36513" y="109538"/>
            <a:ext cx="9107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PISCIGRANJA LIRCAY-SUMAC CHALLWA - HUANCAVELICA 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648200" cy="1143000"/>
          </a:xfrm>
        </p:spPr>
        <p:txBody>
          <a:bodyPr/>
          <a:lstStyle/>
          <a:p>
            <a:pPr algn="ctr"/>
            <a:r>
              <a:rPr lang="es-MX" sz="2000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/>
            </a:r>
            <a:br>
              <a:rPr lang="es-MX" sz="2000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</a:br>
            <a:r>
              <a:rPr lang="es-MX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>1. ¿Qué es el Proyecto PRA?</a:t>
            </a:r>
            <a:r>
              <a:rPr lang="es-MX" sz="1600" b="0"/>
              <a:t> </a:t>
            </a:r>
            <a:endParaRPr lang="es-ES" sz="1600" b="0"/>
          </a:p>
        </p:txBody>
      </p:sp>
      <p:sp>
        <p:nvSpPr>
          <p:cNvPr id="656387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s-ES" sz="2400">
              <a:latin typeface="Tahoma" pitchFamily="34" charset="0"/>
            </a:endParaRPr>
          </a:p>
        </p:txBody>
      </p:sp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0" y="2286000"/>
            <a:ext cx="617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s-ES_tradnl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Proyecto de Reducción y Alivio a la Pobreza, Proyecto PRA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endParaRPr lang="es-ES_tradnl" sz="2400" b="1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s-ES_tradnl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OBJETIVO </a:t>
            </a:r>
            <a:r>
              <a:rPr lang="es-ES_tradnl" sz="2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s-ES_tradnl" sz="2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Contribuir a la reducción de la pobreza a través de la </a:t>
            </a:r>
            <a:r>
              <a:rPr lang="es-ES_tradnl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generación de ingresos y empleos </a:t>
            </a:r>
            <a:r>
              <a:rPr lang="es-ES_tradnl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sostenibles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s-ES_tradnl" sz="2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endParaRPr lang="es-ES_tradnl" sz="2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56389" name="Picture 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37288" y="1219200"/>
            <a:ext cx="2743200" cy="4664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214200"/>
          </a:solidFill>
          <a:ln w="9525">
            <a:solidFill>
              <a:srgbClr val="33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0435" name="Picture 3"/>
          <p:cNvPicPr>
            <a:picLocks noChangeAspect="1" noChangeArrowheads="1"/>
          </p:cNvPicPr>
          <p:nvPr/>
        </p:nvPicPr>
        <p:blipFill>
          <a:blip r:embed="rId2" cstate="print"/>
          <a:srcRect b="2740"/>
          <a:stretch>
            <a:fillRect/>
          </a:stretch>
        </p:blipFill>
        <p:spPr bwMode="auto">
          <a:xfrm>
            <a:off x="4648200" y="0"/>
            <a:ext cx="4495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0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4" cstate="print"/>
          <a:srcRect b="1961"/>
          <a:stretch>
            <a:fillRect/>
          </a:stretch>
        </p:blipFill>
        <p:spPr bwMode="auto">
          <a:xfrm>
            <a:off x="4648200" y="31242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0438" name="Picture 6"/>
          <p:cNvPicPr>
            <a:picLocks noChangeAspect="1" noChangeArrowheads="1"/>
          </p:cNvPicPr>
          <p:nvPr/>
        </p:nvPicPr>
        <p:blipFill>
          <a:blip r:embed="rId5" cstate="print"/>
          <a:srcRect b="2069"/>
          <a:stretch>
            <a:fillRect/>
          </a:stretch>
        </p:blipFill>
        <p:spPr bwMode="auto">
          <a:xfrm>
            <a:off x="0" y="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0439" name="Text Box 7"/>
          <p:cNvSpPr txBox="1">
            <a:spLocks noChangeArrowheads="1"/>
          </p:cNvSpPr>
          <p:nvPr/>
        </p:nvSpPr>
        <p:spPr bwMode="auto">
          <a:xfrm>
            <a:off x="36513" y="109538"/>
            <a:ext cx="9107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PISCIGRANJA LIRCAY-SUMAC CHALLWA - HUANCAVELICA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31459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graphicFrame>
        <p:nvGraphicFramePr>
          <p:cNvPr id="531460" name="Object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31460" name="Fotografía de Photo Editor" r:id="rId3" imgW="6095238" imgH="4571429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53248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32483" name="Fotografía de Photo Editor" r:id="rId3" imgW="6095238" imgH="4571429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350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219200"/>
            <a:ext cx="83820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1299" name="Rectangle 3" descr="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120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pic>
        <p:nvPicPr>
          <p:cNvPr id="422915" name="Picture 3" descr="Piscis 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ln/>
        </p:spPr>
      </p:pic>
      <p:sp>
        <p:nvSpPr>
          <p:cNvPr id="422916" name="Text Box 4"/>
          <p:cNvSpPr txBox="1">
            <a:spLocks noChangeArrowheads="1"/>
          </p:cNvSpPr>
          <p:nvPr/>
        </p:nvSpPr>
        <p:spPr bwMode="auto">
          <a:xfrm>
            <a:off x="260350" y="2682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PISCIFACTORIA LOS ANDES – PUNO 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24963" name="Text Box 3"/>
          <p:cNvSpPr txBox="1">
            <a:spLocks noChangeArrowheads="1"/>
          </p:cNvSpPr>
          <p:nvPr/>
        </p:nvSpPr>
        <p:spPr bwMode="auto">
          <a:xfrm>
            <a:off x="0" y="1600200"/>
            <a:ext cx="684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2000" b="1">
                <a:latin typeface="Arial" pitchFamily="34" charset="0"/>
                <a:ea typeface="ヒラギノ角ゴ Pro W3" pitchFamily="1" charset="-128"/>
              </a:rPr>
              <a:t>TRUCHA : PISCIFACTORIA LOS ANDES – PUNO</a:t>
            </a:r>
            <a:r>
              <a:rPr lang="es-PE" sz="1800" b="1">
                <a:latin typeface="Arial" pitchFamily="34" charset="0"/>
                <a:ea typeface="ヒラギノ角ゴ Pro W3" pitchFamily="1" charset="-128"/>
              </a:rPr>
              <a:t>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graphicFrame>
        <p:nvGraphicFramePr>
          <p:cNvPr id="4249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24964" name="Fotografía de Photo Editor" r:id="rId3" imgW="19504762" imgH="14628571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JAULAS FLOTANTES EN PUNO – RIVER FISH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260350" y="26828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TRUCHA : PISCIFACTORIA LOS ANDES – PUNO </a:t>
            </a:r>
            <a:endParaRPr lang="es-ES" sz="18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pic>
        <p:nvPicPr>
          <p:cNvPr id="319492" name="Picture 4" descr="PUNO JUNIO2005 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9493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3" y="6184900"/>
            <a:ext cx="661987" cy="6731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Oval 2"/>
          <p:cNvSpPr>
            <a:spLocks noChangeArrowheads="1"/>
          </p:cNvSpPr>
          <p:nvPr/>
        </p:nvSpPr>
        <p:spPr bwMode="auto">
          <a:xfrm>
            <a:off x="4800600" y="2667000"/>
            <a:ext cx="2598738" cy="985838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8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Agromantaro</a:t>
            </a:r>
          </a:p>
          <a:p>
            <a:pPr algn="ctr" eaLnBrk="1" hangingPunct="1"/>
            <a:r>
              <a:rPr lang="es-MX" sz="18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TALSA, Nutreína, Virú,</a:t>
            </a:r>
          </a:p>
          <a:p>
            <a:pPr algn="ctr" eaLnBrk="1" hangingPunct="1"/>
            <a:r>
              <a:rPr lang="es-MX" sz="18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Danper, Alsur </a:t>
            </a:r>
            <a:endParaRPr lang="es-ES" sz="1800" b="1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34531" name="AutoShape 3"/>
          <p:cNvSpPr>
            <a:spLocks noChangeArrowheads="1"/>
          </p:cNvSpPr>
          <p:nvPr/>
        </p:nvSpPr>
        <p:spPr bwMode="auto">
          <a:xfrm flipH="1">
            <a:off x="4572000" y="3657600"/>
            <a:ext cx="838200" cy="2286000"/>
          </a:xfrm>
          <a:prstGeom prst="curvedLeftArrow">
            <a:avLst>
              <a:gd name="adj1" fmla="val 54545"/>
              <a:gd name="adj2" fmla="val 109091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4532" name="AutoShape 4"/>
          <p:cNvSpPr>
            <a:spLocks noChangeArrowheads="1"/>
          </p:cNvSpPr>
          <p:nvPr/>
        </p:nvSpPr>
        <p:spPr bwMode="auto">
          <a:xfrm flipV="1">
            <a:off x="6705600" y="3594100"/>
            <a:ext cx="741363" cy="2273300"/>
          </a:xfrm>
          <a:prstGeom prst="curvedLeftArrow">
            <a:avLst>
              <a:gd name="adj1" fmla="val 61328"/>
              <a:gd name="adj2" fmla="val 122655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4533" name="Rectangle 5"/>
          <p:cNvSpPr>
            <a:spLocks noChangeArrowheads="1"/>
          </p:cNvSpPr>
          <p:nvPr/>
        </p:nvSpPr>
        <p:spPr bwMode="auto">
          <a:xfrm>
            <a:off x="3810000" y="5943600"/>
            <a:ext cx="1219200" cy="8382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</a:t>
            </a: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Valle Mantaro </a:t>
            </a:r>
          </a:p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450 has </a:t>
            </a:r>
          </a:p>
        </p:txBody>
      </p:sp>
      <p:sp>
        <p:nvSpPr>
          <p:cNvPr id="534534" name="AutoShape 6"/>
          <p:cNvSpPr>
            <a:spLocks noChangeArrowheads="1"/>
          </p:cNvSpPr>
          <p:nvPr/>
        </p:nvSpPr>
        <p:spPr bwMode="auto">
          <a:xfrm>
            <a:off x="4792663" y="1914525"/>
            <a:ext cx="2674937" cy="455613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s-ES" sz="2400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cxnSp>
        <p:nvCxnSpPr>
          <p:cNvPr id="534535" name="AutoShape 7"/>
          <p:cNvCxnSpPr>
            <a:cxnSpLocks noChangeShapeType="1"/>
          </p:cNvCxnSpPr>
          <p:nvPr/>
        </p:nvCxnSpPr>
        <p:spPr bwMode="auto">
          <a:xfrm>
            <a:off x="6096000" y="3862388"/>
            <a:ext cx="0" cy="16240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534536" name="AutoShape 8"/>
          <p:cNvSpPr>
            <a:spLocks noChangeArrowheads="1"/>
          </p:cNvSpPr>
          <p:nvPr/>
        </p:nvSpPr>
        <p:spPr bwMode="auto">
          <a:xfrm>
            <a:off x="5840413" y="2366963"/>
            <a:ext cx="277812" cy="2555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4537" name="Text Box 9"/>
          <p:cNvSpPr txBox="1">
            <a:spLocks noChangeArrowheads="1"/>
          </p:cNvSpPr>
          <p:nvPr/>
        </p:nvSpPr>
        <p:spPr bwMode="auto">
          <a:xfrm>
            <a:off x="4978400" y="1914525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sz="24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USA, EUROPA</a:t>
            </a:r>
            <a:endParaRPr lang="en-US" sz="2400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34538" name="Text Box 10"/>
          <p:cNvSpPr txBox="1">
            <a:spLocks noChangeArrowheads="1"/>
          </p:cNvSpPr>
          <p:nvPr/>
        </p:nvSpPr>
        <p:spPr bwMode="auto">
          <a:xfrm>
            <a:off x="2590800" y="4191000"/>
            <a:ext cx="15240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400" b="1">
                <a:latin typeface="Arial" pitchFamily="34" charset="0"/>
                <a:ea typeface="ヒラギノ角ゴ Pro W3" pitchFamily="1" charset="-128"/>
              </a:rPr>
              <a:t>Alianzas</a:t>
            </a:r>
            <a:r>
              <a:rPr lang="es-ES_tradnl" sz="1400">
                <a:latin typeface="Arial" pitchFamily="34" charset="0"/>
                <a:ea typeface="ヒラギノ角ゴ Pro W3" pitchFamily="1" charset="-128"/>
              </a:rPr>
              <a:t> :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400">
                <a:latin typeface="Arial" pitchFamily="34" charset="0"/>
                <a:ea typeface="ヒラギノ角ゴ Pro W3" pitchFamily="1" charset="-128"/>
              </a:rPr>
              <a:t>FONCODES PRODUCTIVO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400">
                <a:latin typeface="Arial" pitchFamily="34" charset="0"/>
                <a:ea typeface="ヒラギノ角ゴ Pro W3" pitchFamily="1" charset="-128"/>
              </a:rPr>
              <a:t>IDESI HUANUCO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400">
                <a:latin typeface="Arial" pitchFamily="34" charset="0"/>
                <a:ea typeface="ヒラギノ角ゴ Pro W3" pitchFamily="1" charset="-128"/>
              </a:rPr>
              <a:t>MISTI</a:t>
            </a:r>
            <a:endParaRPr lang="es-ES" sz="1000">
              <a:latin typeface="Arial" pitchFamily="34" charset="0"/>
              <a:ea typeface="ヒラギノ角ゴ Pro W3" pitchFamily="1" charset="-128"/>
            </a:endParaRPr>
          </a:p>
        </p:txBody>
      </p:sp>
      <p:grpSp>
        <p:nvGrpSpPr>
          <p:cNvPr id="534539" name="Group 11"/>
          <p:cNvGrpSpPr>
            <a:grpSpLocks/>
          </p:cNvGrpSpPr>
          <p:nvPr/>
        </p:nvGrpSpPr>
        <p:grpSpPr bwMode="auto">
          <a:xfrm>
            <a:off x="533400" y="4343400"/>
            <a:ext cx="2133600" cy="2438400"/>
            <a:chOff x="336" y="2496"/>
            <a:chExt cx="1344" cy="1536"/>
          </a:xfrm>
        </p:grpSpPr>
        <p:sp>
          <p:nvSpPr>
            <p:cNvPr id="534540" name="Oval 12"/>
            <p:cNvSpPr>
              <a:spLocks noChangeArrowheads="1"/>
            </p:cNvSpPr>
            <p:nvPr/>
          </p:nvSpPr>
          <p:spPr bwMode="auto">
            <a:xfrm>
              <a:off x="678" y="2838"/>
              <a:ext cx="683" cy="31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Compradores</a:t>
              </a:r>
              <a:endParaRPr lang="es-ES" sz="10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sp>
          <p:nvSpPr>
            <p:cNvPr id="534541" name="AutoShape 13"/>
            <p:cNvSpPr>
              <a:spLocks noChangeArrowheads="1"/>
            </p:cNvSpPr>
            <p:nvPr/>
          </p:nvSpPr>
          <p:spPr bwMode="auto">
            <a:xfrm flipH="1">
              <a:off x="336" y="3056"/>
              <a:ext cx="342" cy="781"/>
            </a:xfrm>
            <a:prstGeom prst="curvedLeftArrow">
              <a:avLst>
                <a:gd name="adj1" fmla="val 45673"/>
                <a:gd name="adj2" fmla="val 91345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2" name="AutoShape 14"/>
            <p:cNvSpPr>
              <a:spLocks noChangeArrowheads="1"/>
            </p:cNvSpPr>
            <p:nvPr/>
          </p:nvSpPr>
          <p:spPr bwMode="auto">
            <a:xfrm flipV="1">
              <a:off x="1407" y="2984"/>
              <a:ext cx="273" cy="853"/>
            </a:xfrm>
            <a:prstGeom prst="curvedLeftArrow">
              <a:avLst>
                <a:gd name="adj1" fmla="val 62491"/>
                <a:gd name="adj2" fmla="val 124982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3" name="Rectangle 15"/>
            <p:cNvSpPr>
              <a:spLocks noChangeArrowheads="1"/>
            </p:cNvSpPr>
            <p:nvPr/>
          </p:nvSpPr>
          <p:spPr bwMode="auto">
            <a:xfrm>
              <a:off x="700" y="3837"/>
              <a:ext cx="684" cy="195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PEQUEÑOS</a:t>
              </a:r>
              <a:b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</a:br>
              <a: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PRODUCTORES</a:t>
              </a:r>
              <a:endParaRPr lang="es-ES" sz="10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sp>
          <p:nvSpPr>
            <p:cNvPr id="534544" name="AutoShape 16"/>
            <p:cNvSpPr>
              <a:spLocks noChangeArrowheads="1"/>
            </p:cNvSpPr>
            <p:nvPr/>
          </p:nvSpPr>
          <p:spPr bwMode="auto">
            <a:xfrm>
              <a:off x="450" y="2496"/>
              <a:ext cx="1184" cy="170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Mercado Final</a:t>
              </a:r>
              <a:endParaRPr lang="es-ES" sz="10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cxnSp>
          <p:nvCxnSpPr>
            <p:cNvPr id="534545" name="AutoShape 17"/>
            <p:cNvCxnSpPr>
              <a:cxnSpLocks noChangeShapeType="1"/>
            </p:cNvCxnSpPr>
            <p:nvPr/>
          </p:nvCxnSpPr>
          <p:spPr bwMode="auto">
            <a:xfrm>
              <a:off x="1005" y="3178"/>
              <a:ext cx="0" cy="6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34546" name="AutoShape 18"/>
            <p:cNvSpPr>
              <a:spLocks noChangeArrowheads="1"/>
            </p:cNvSpPr>
            <p:nvPr/>
          </p:nvSpPr>
          <p:spPr bwMode="auto">
            <a:xfrm>
              <a:off x="973" y="2691"/>
              <a:ext cx="115" cy="122"/>
            </a:xfrm>
            <a:prstGeom prst="upArrow">
              <a:avLst>
                <a:gd name="adj1" fmla="val 50000"/>
                <a:gd name="adj2" fmla="val 26522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47" name="Text Box 19"/>
          <p:cNvSpPr txBox="1">
            <a:spLocks noChangeArrowheads="1"/>
          </p:cNvSpPr>
          <p:nvPr/>
        </p:nvSpPr>
        <p:spPr bwMode="auto">
          <a:xfrm>
            <a:off x="7543800" y="3657600"/>
            <a:ext cx="1752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400" b="1">
                <a:latin typeface="Arial" pitchFamily="34" charset="0"/>
                <a:ea typeface="ヒラギノ角ゴ Pro W3" pitchFamily="1" charset="-128"/>
              </a:rPr>
              <a:t>ROL DEL PRA: </a:t>
            </a:r>
          </a:p>
          <a:p>
            <a:pPr eaLnBrk="1" hangingPunct="1">
              <a:spcBef>
                <a:spcPct val="50000"/>
              </a:spcBef>
            </a:pPr>
            <a:r>
              <a:rPr lang="es-MX" sz="1400">
                <a:latin typeface="Arial" pitchFamily="34" charset="0"/>
                <a:ea typeface="ヒラギノ角ゴ Pro W3" pitchFamily="1" charset="-128"/>
              </a:rPr>
              <a:t>Identificación compradores</a:t>
            </a:r>
          </a:p>
          <a:p>
            <a:pPr eaLnBrk="1" hangingPunct="1">
              <a:spcBef>
                <a:spcPct val="50000"/>
              </a:spcBef>
            </a:pPr>
            <a:r>
              <a:rPr lang="es-MX" sz="1400">
                <a:latin typeface="Arial" pitchFamily="34" charset="0"/>
                <a:ea typeface="ヒラギノ角ゴ Pro W3" pitchFamily="1" charset="-128"/>
              </a:rPr>
              <a:t>Construir el “deal”  entre las partes</a:t>
            </a:r>
          </a:p>
          <a:p>
            <a:pPr eaLnBrk="1" hangingPunct="1">
              <a:spcBef>
                <a:spcPct val="50000"/>
              </a:spcBef>
            </a:pPr>
            <a:r>
              <a:rPr lang="es-MX" sz="1400">
                <a:latin typeface="Arial" pitchFamily="34" charset="0"/>
                <a:ea typeface="ヒラギノ角ゴ Pro W3" pitchFamily="1" charset="-128"/>
              </a:rPr>
              <a:t>Asistencia técnica en campo</a:t>
            </a:r>
            <a:endParaRPr lang="es-ES" sz="10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34548" name="Text Box 20"/>
          <p:cNvSpPr txBox="1">
            <a:spLocks noChangeArrowheads="1"/>
          </p:cNvSpPr>
          <p:nvPr/>
        </p:nvSpPr>
        <p:spPr bwMode="auto">
          <a:xfrm>
            <a:off x="7239000" y="2787650"/>
            <a:ext cx="2133600" cy="779463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800">
                <a:latin typeface="Tahoma" pitchFamily="34" charset="0"/>
                <a:ea typeface="ヒラギノ角ゴ Pro W3" pitchFamily="1" charset="-128"/>
              </a:rPr>
              <a:t>Ventas: </a:t>
            </a:r>
          </a:p>
          <a:p>
            <a:pPr algn="ctr">
              <a:spcBef>
                <a:spcPct val="50000"/>
              </a:spcBef>
            </a:pPr>
            <a:r>
              <a:rPr lang="es-MX" sz="1800">
                <a:latin typeface="Tahoma" pitchFamily="34" charset="0"/>
                <a:ea typeface="ヒラギノ角ゴ Pro W3" pitchFamily="1" charset="-128"/>
              </a:rPr>
              <a:t>US $ 4.5 MM</a:t>
            </a:r>
            <a:endParaRPr lang="es-ES" sz="1800">
              <a:latin typeface="Tahoma" pitchFamily="34" charset="0"/>
              <a:ea typeface="ヒラギノ角ゴ Pro W3" pitchFamily="1" charset="-128"/>
            </a:endParaRPr>
          </a:p>
        </p:txBody>
      </p:sp>
      <p:sp>
        <p:nvSpPr>
          <p:cNvPr id="534549" name="Text Box 21"/>
          <p:cNvSpPr txBox="1">
            <a:spLocks noChangeArrowheads="1"/>
          </p:cNvSpPr>
          <p:nvPr/>
        </p:nvSpPr>
        <p:spPr bwMode="auto">
          <a:xfrm>
            <a:off x="4953000" y="4191000"/>
            <a:ext cx="210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" sz="1800" b="1">
                <a:latin typeface="Times New Roman" pitchFamily="18" charset="0"/>
                <a:ea typeface="ヒラギノ角ゴ Pro W3" pitchFamily="1" charset="-128"/>
              </a:rPr>
              <a:t>Proveen esquejes </a:t>
            </a:r>
          </a:p>
          <a:p>
            <a:pPr eaLnBrk="1" hangingPunct="1"/>
            <a:r>
              <a:rPr lang="es-ES" sz="1800" b="1">
                <a:latin typeface="Times New Roman" pitchFamily="18" charset="0"/>
                <a:ea typeface="ヒラギノ角ゴ Pro W3" pitchFamily="1" charset="-128"/>
              </a:rPr>
              <a:t>Garantizan compra</a:t>
            </a:r>
          </a:p>
        </p:txBody>
      </p:sp>
      <p:pic>
        <p:nvPicPr>
          <p:cNvPr id="534550" name="Picture 2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828800"/>
            <a:ext cx="2905125" cy="2371725"/>
          </a:xfrm>
          <a:noFill/>
          <a:ln/>
        </p:spPr>
      </p:pic>
      <p:sp>
        <p:nvSpPr>
          <p:cNvPr id="534551" name="Rectangle 23"/>
          <p:cNvSpPr>
            <a:spLocks noChangeArrowheads="1"/>
          </p:cNvSpPr>
          <p:nvPr/>
        </p:nvSpPr>
        <p:spPr bwMode="auto">
          <a:xfrm>
            <a:off x="5029200" y="5943600"/>
            <a:ext cx="1219200" cy="8382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Ancash</a:t>
            </a:r>
            <a:r>
              <a:rPr lang="es-ES" sz="13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</a:t>
            </a:r>
            <a:endParaRPr lang="es-ES" sz="1300" b="1">
              <a:solidFill>
                <a:srgbClr val="000000"/>
              </a:solidFill>
              <a:latin typeface="Arial" pitchFamily="34" charset="0"/>
              <a:ea typeface="ヒラギノ角ゴ Pro W3" pitchFamily="1" charset="-128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100 has </a:t>
            </a:r>
          </a:p>
        </p:txBody>
      </p:sp>
      <p:sp>
        <p:nvSpPr>
          <p:cNvPr id="534552" name="Rectangle 24"/>
          <p:cNvSpPr>
            <a:spLocks noChangeArrowheads="1"/>
          </p:cNvSpPr>
          <p:nvPr/>
        </p:nvSpPr>
        <p:spPr bwMode="auto">
          <a:xfrm>
            <a:off x="6248400" y="5943600"/>
            <a:ext cx="1219200" cy="8382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</a:t>
            </a: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Ayacucho </a:t>
            </a:r>
          </a:p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70 has </a:t>
            </a:r>
          </a:p>
        </p:txBody>
      </p:sp>
      <p:sp>
        <p:nvSpPr>
          <p:cNvPr id="534553" name="Rectangle 25"/>
          <p:cNvSpPr>
            <a:spLocks noChangeArrowheads="1"/>
          </p:cNvSpPr>
          <p:nvPr/>
        </p:nvSpPr>
        <p:spPr bwMode="auto">
          <a:xfrm>
            <a:off x="7467600" y="5943600"/>
            <a:ext cx="1219200" cy="8382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Cusco </a:t>
            </a:r>
          </a:p>
          <a:p>
            <a:pPr algn="ctr" eaLnBrk="1" hangingPunct="1">
              <a:spcBef>
                <a:spcPct val="20000"/>
              </a:spcBef>
              <a:buSzPct val="85000"/>
            </a:pPr>
            <a:r>
              <a:rPr lang="es-ES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  <a:cs typeface="Arial" pitchFamily="34" charset="0"/>
              </a:rPr>
              <a:t>   120 has </a:t>
            </a:r>
          </a:p>
        </p:txBody>
      </p:sp>
      <p:sp>
        <p:nvSpPr>
          <p:cNvPr id="534554" name="Rectangle 26"/>
          <p:cNvSpPr>
            <a:spLocks noGrp="1" noChangeArrowheads="1"/>
          </p:cNvSpPr>
          <p:nvPr>
            <p:ph type="title"/>
          </p:nvPr>
        </p:nvSpPr>
        <p:spPr>
          <a:xfrm>
            <a:off x="4114800" y="33338"/>
            <a:ext cx="5181600" cy="1185862"/>
          </a:xfrm>
          <a:noFill/>
          <a:ln/>
        </p:spPr>
        <p:txBody>
          <a:bodyPr/>
          <a:lstStyle/>
          <a:p>
            <a:pPr algn="ctr"/>
            <a:r>
              <a:rPr lang="es-MX" sz="2000" b="0">
                <a:solidFill>
                  <a:srgbClr val="339933"/>
                </a:solidFill>
                <a:latin typeface="Arial Black" pitchFamily="34" charset="0"/>
              </a:rPr>
              <a:t>Alcachofa con y sin espinas – CSE Huancayo/ Ancash /Huancavelica</a:t>
            </a:r>
            <a:br>
              <a:rPr lang="es-MX" sz="2000" b="0">
                <a:solidFill>
                  <a:srgbClr val="339933"/>
                </a:solidFill>
                <a:latin typeface="Arial Black" pitchFamily="34" charset="0"/>
              </a:rPr>
            </a:br>
            <a:r>
              <a:rPr lang="es-MX" sz="2000" b="0">
                <a:solidFill>
                  <a:srgbClr val="339933"/>
                </a:solidFill>
                <a:latin typeface="Arial Black" pitchFamily="34" charset="0"/>
              </a:rPr>
              <a:t>Ayacucho/Cusco</a:t>
            </a:r>
            <a:r>
              <a:rPr lang="es-MX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37603" name="Rectangle 3" descr="11"/>
          <p:cNvSpPr>
            <a:spLocks noGrp="1" noChangeAspect="1" noChangeArrowheads="1"/>
          </p:cNvSpPr>
          <p:nvPr isPhoto="1"/>
        </p:nvSpPr>
        <p:spPr bwMode="auto">
          <a:xfrm>
            <a:off x="-180975" y="0"/>
            <a:ext cx="9324975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110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514600"/>
            <a:ext cx="8382000" cy="3657600"/>
          </a:xfrm>
        </p:spPr>
        <p:txBody>
          <a:bodyPr/>
          <a:lstStyle/>
          <a:p>
            <a:pPr>
              <a:buFontTx/>
              <a:buNone/>
            </a:pPr>
            <a:r>
              <a:rPr lang="es-PE">
                <a:latin typeface="Times New Roman" pitchFamily="18" charset="0"/>
              </a:rPr>
              <a:t>   </a:t>
            </a:r>
            <a:r>
              <a:rPr lang="es-PE" b="1">
                <a:latin typeface="Times New Roman" pitchFamily="18" charset="0"/>
              </a:rPr>
              <a:t>Limitaciones para el desarrollo de los   mercados en la sierra y selva rural : </a:t>
            </a:r>
          </a:p>
          <a:p>
            <a:pPr lvl="2"/>
            <a:r>
              <a:rPr lang="es-PE" sz="2400" b="1">
                <a:latin typeface="Times New Roman" pitchFamily="18" charset="0"/>
              </a:rPr>
              <a:t>ausencia de bienes públicos: carreteras, agua, energía, comunicación </a:t>
            </a:r>
          </a:p>
          <a:p>
            <a:pPr lvl="2"/>
            <a:r>
              <a:rPr lang="es-PE" sz="2400" b="1">
                <a:latin typeface="Times New Roman" pitchFamily="18" charset="0"/>
              </a:rPr>
              <a:t>alto costo de la información para establecer negocios  </a:t>
            </a:r>
          </a:p>
          <a:p>
            <a:pPr lvl="2"/>
            <a:r>
              <a:rPr lang="es-PE" sz="2400" b="1">
                <a:latin typeface="Times New Roman" pitchFamily="18" charset="0"/>
              </a:rPr>
              <a:t>derechos de propiedad poco claros </a:t>
            </a:r>
          </a:p>
          <a:p>
            <a:pPr lvl="2"/>
            <a:r>
              <a:rPr lang="es-PE" sz="2400" b="1">
                <a:latin typeface="Times New Roman" pitchFamily="18" charset="0"/>
              </a:rPr>
              <a:t>“altos costos de transacción”</a:t>
            </a:r>
          </a:p>
          <a:p>
            <a:pPr lvl="2"/>
            <a:r>
              <a:rPr lang="es-PE" sz="2400" b="1">
                <a:latin typeface="Times New Roman" pitchFamily="18" charset="0"/>
              </a:rPr>
              <a:t>ausencia de empresarialidad</a:t>
            </a:r>
          </a:p>
          <a:p>
            <a:pPr algn="ctr"/>
            <a:endParaRPr lang="es-PE">
              <a:latin typeface="Times New Roman" pitchFamily="18" charset="0"/>
            </a:endParaRPr>
          </a:p>
          <a:p>
            <a:pPr algn="ctr"/>
            <a:endParaRPr lang="es-PE" sz="200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685800" y="1371600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rgbClr val="1E4ABD"/>
                </a:solidFill>
                <a:latin typeface="Arial" pitchFamily="34" charset="0"/>
              </a:rPr>
              <a:t>Pobreza es producto, fundamentalmente, del aislamiento de los mercados</a:t>
            </a:r>
            <a:endParaRPr lang="en-US" b="1">
              <a:solidFill>
                <a:srgbClr val="1E4ABD"/>
              </a:solidFill>
              <a:latin typeface="Arial" pitchFamily="34" charset="0"/>
            </a:endParaRPr>
          </a:p>
        </p:txBody>
      </p:sp>
      <p:sp>
        <p:nvSpPr>
          <p:cNvPr id="669700" name="Text Box 4"/>
          <p:cNvSpPr txBox="1">
            <a:spLocks noChangeArrowheads="1"/>
          </p:cNvSpPr>
          <p:nvPr/>
        </p:nvSpPr>
        <p:spPr bwMode="auto">
          <a:xfrm>
            <a:off x="4495800" y="0"/>
            <a:ext cx="472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" b="1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>2. Enfoque del Proyecto PRA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39651" name="Rectangle 3" descr="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269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41699" name="Picture 3" descr="Planta Agromantaro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988"/>
            <a:ext cx="9144000" cy="6858000"/>
          </a:xfrm>
          <a:noFill/>
          <a:ln/>
        </p:spPr>
      </p:pic>
      <p:pic>
        <p:nvPicPr>
          <p:cNvPr id="541700" name="Picture 4" descr="P101000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132138" cy="2349500"/>
          </a:xfrm>
          <a:noFill/>
          <a:ln/>
        </p:spPr>
      </p:pic>
      <p:sp>
        <p:nvSpPr>
          <p:cNvPr id="541701" name="Rectangle 5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pic>
        <p:nvPicPr>
          <p:cNvPr id="542723" name="Picture 3" descr="VISITA EMBAJADOR USA 0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43747" name="Rectangle 3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43748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400800"/>
            <a:ext cx="585787" cy="4572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374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s-ES" sz="2000"/>
          </a:p>
        </p:txBody>
      </p:sp>
      <p:pic>
        <p:nvPicPr>
          <p:cNvPr id="543750" name="Picture 6" descr="VISITA EMBAJADOR USA 0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44772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400800"/>
            <a:ext cx="585787" cy="4572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477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s-ES" sz="2000"/>
          </a:p>
        </p:txBody>
      </p:sp>
      <p:pic>
        <p:nvPicPr>
          <p:cNvPr id="544774" name="Picture 6" descr="VISITA EMBAJADOR USA 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45796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400800"/>
            <a:ext cx="585787" cy="4572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579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s-ES" sz="2000"/>
          </a:p>
        </p:txBody>
      </p:sp>
      <p:pic>
        <p:nvPicPr>
          <p:cNvPr id="545798" name="Picture 6" descr="VISITA EMBAJADOR USA 0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47843" name="Rectangle 3"/>
          <p:cNvSpPr>
            <a:spLocks noChangeArrowheads="1"/>
          </p:cNvSpPr>
          <p:nvPr/>
        </p:nvSpPr>
        <p:spPr bwMode="auto">
          <a:xfrm>
            <a:off x="3203575" y="0"/>
            <a:ext cx="4908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ALCACHOFA : PLANTA PROCESAMIENTO </a:t>
            </a:r>
          </a:p>
          <a:p>
            <a:pPr eaLnBrk="1" hangingPunct="1">
              <a:spcBef>
                <a:spcPct val="50000"/>
              </a:spcBef>
            </a:pPr>
            <a:r>
              <a:rPr lang="es-PE" sz="1800" b="1">
                <a:latin typeface="Arial" pitchFamily="34" charset="0"/>
                <a:ea typeface="ヒラギノ角ゴ Pro W3" pitchFamily="1" charset="-128"/>
              </a:rPr>
              <a:t>EN HUANCAYO “AGROMANTARO” </a:t>
            </a:r>
            <a:endParaRPr lang="es-ES" sz="18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54784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400800"/>
            <a:ext cx="585787" cy="4572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4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s-ES" sz="2000"/>
          </a:p>
        </p:txBody>
      </p:sp>
      <p:pic>
        <p:nvPicPr>
          <p:cNvPr id="547846" name="Picture 6" descr="VISITA EMBAJADOR USA 0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115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</p:spPr>
      </p:pic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76200" y="700088"/>
            <a:ext cx="4824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800" b="1">
                <a:latin typeface="Arial" pitchFamily="34" charset="0"/>
              </a:rPr>
              <a:t>ALCACHOFA AYACUCHO - MATARÁ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832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1219200"/>
          <a:ext cx="9144000" cy="5638800"/>
        </p:xfrm>
        <a:graphic>
          <a:graphicData uri="http://schemas.openxmlformats.org/presentationml/2006/ole">
            <p:oleObj spid="_x0000_s568322" name="Fotografía de Photo Editor" r:id="rId3" imgW="6095238" imgH="4571429" progId="MSPhotoEd.3">
              <p:embed/>
            </p:oleObj>
          </a:graphicData>
        </a:graphic>
      </p:graphicFrame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0" y="16764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latin typeface="Arial Black" pitchFamily="34" charset="0"/>
              </a:rPr>
              <a:t>Campo de Agapito Díaz</a:t>
            </a:r>
            <a:r>
              <a:rPr lang="es-ES"/>
              <a:t> </a:t>
            </a:r>
          </a:p>
        </p:txBody>
      </p:sp>
      <p:sp>
        <p:nvSpPr>
          <p:cNvPr id="568324" name="Text Box 4"/>
          <p:cNvSpPr txBox="1">
            <a:spLocks noChangeArrowheads="1"/>
          </p:cNvSpPr>
          <p:nvPr/>
        </p:nvSpPr>
        <p:spPr bwMode="auto">
          <a:xfrm>
            <a:off x="0" y="12192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latin typeface="Arial Black" pitchFamily="34" charset="0"/>
              </a:rPr>
              <a:t>ALCACHOFA –HUANCAVELICA </a:t>
            </a:r>
          </a:p>
        </p:txBody>
      </p:sp>
      <p:pic>
        <p:nvPicPr>
          <p:cNvPr id="56832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35713" y="0"/>
            <a:ext cx="2808287" cy="106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34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1219200"/>
          <a:ext cx="9144000" cy="5638800"/>
        </p:xfrm>
        <a:graphic>
          <a:graphicData uri="http://schemas.openxmlformats.org/presentationml/2006/ole">
            <p:oleObj spid="_x0000_s569346" name="Fotografía de Photo Editor" r:id="rId3" imgW="6095238" imgH="4571429" progId="MSPhotoEd.3">
              <p:embed/>
            </p:oleObj>
          </a:graphicData>
        </a:graphic>
      </p:graphicFrame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0" y="17526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latin typeface="Arial Black" pitchFamily="34" charset="0"/>
              </a:rPr>
              <a:t>Campo de Agapito Díaz</a:t>
            </a:r>
            <a:r>
              <a:rPr lang="es-ES"/>
              <a:t> </a:t>
            </a:r>
          </a:p>
        </p:txBody>
      </p:sp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0" y="12192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latin typeface="Arial Black" pitchFamily="34" charset="0"/>
              </a:rPr>
              <a:t>ALCACHOFA –HUANCAVELICA </a:t>
            </a:r>
          </a:p>
        </p:txBody>
      </p:sp>
      <p:pic>
        <p:nvPicPr>
          <p:cNvPr id="569349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35713" y="0"/>
            <a:ext cx="2808287" cy="1066800"/>
          </a:xfrm>
          <a:noFill/>
          <a:ln/>
        </p:spPr>
      </p:pic>
      <p:sp>
        <p:nvSpPr>
          <p:cNvPr id="569350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400800"/>
            <a:ext cx="585787" cy="4572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8991600" cy="1190625"/>
          </a:xfrm>
        </p:spPr>
        <p:txBody>
          <a:bodyPr/>
          <a:lstStyle/>
          <a:p>
            <a:pPr algn="ctr"/>
            <a:r>
              <a:rPr lang="es-MX" sz="2800">
                <a:solidFill>
                  <a:srgbClr val="1E4ABD"/>
                </a:solidFill>
              </a:rPr>
              <a:t>A partir de productos con demanda se busca generar negocios y atraer la inversión privada</a:t>
            </a:r>
            <a:r>
              <a:rPr lang="es-MX" sz="1800" b="0"/>
              <a:t> </a:t>
            </a:r>
            <a:endParaRPr lang="es-ES" sz="1800" b="0"/>
          </a:p>
        </p:txBody>
      </p:sp>
      <p:sp>
        <p:nvSpPr>
          <p:cNvPr id="670723" name="AutoShape 3"/>
          <p:cNvSpPr>
            <a:spLocks noChangeArrowheads="1"/>
          </p:cNvSpPr>
          <p:nvPr/>
        </p:nvSpPr>
        <p:spPr bwMode="auto">
          <a:xfrm>
            <a:off x="1905000" y="59436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C0C0C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es-MX" sz="2400">
                <a:solidFill>
                  <a:srgbClr val="000000"/>
                </a:solidFill>
                <a:latin typeface="Times New Roman" pitchFamily="18" charset="0"/>
              </a:rPr>
              <a:t>Producir lo que se vende</a:t>
            </a: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0724" name="AutoShape 4"/>
          <p:cNvSpPr>
            <a:spLocks noChangeArrowheads="1"/>
          </p:cNvSpPr>
          <p:nvPr/>
        </p:nvSpPr>
        <p:spPr bwMode="auto">
          <a:xfrm>
            <a:off x="1941513" y="2514600"/>
            <a:ext cx="3763962" cy="533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C0C0C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es-MX" sz="2400">
                <a:solidFill>
                  <a:srgbClr val="000000"/>
                </a:solidFill>
                <a:latin typeface="Times New Roman" pitchFamily="18" charset="0"/>
              </a:rPr>
              <a:t>La Demanda jala la Oferta</a:t>
            </a: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70725" name="Group 5"/>
          <p:cNvGrpSpPr>
            <a:grpSpLocks/>
          </p:cNvGrpSpPr>
          <p:nvPr/>
        </p:nvGrpSpPr>
        <p:grpSpPr bwMode="auto">
          <a:xfrm>
            <a:off x="982663" y="4114800"/>
            <a:ext cx="5681662" cy="762000"/>
            <a:chOff x="912" y="2400"/>
            <a:chExt cx="4176" cy="576"/>
          </a:xfrm>
        </p:grpSpPr>
        <p:sp>
          <p:nvSpPr>
            <p:cNvPr id="670726" name="Oval 6"/>
            <p:cNvSpPr>
              <a:spLocks noChangeArrowheads="1"/>
            </p:cNvSpPr>
            <p:nvPr/>
          </p:nvSpPr>
          <p:spPr bwMode="auto">
            <a:xfrm>
              <a:off x="912" y="2400"/>
              <a:ext cx="1056" cy="57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C0C0C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s-MX" sz="2400">
                  <a:solidFill>
                    <a:srgbClr val="008000"/>
                  </a:solidFill>
                  <a:latin typeface="Times New Roman" pitchFamily="18" charset="0"/>
                </a:rPr>
                <a:t>DEMANDA</a:t>
              </a:r>
              <a:endParaRPr lang="es-ES" sz="240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  <p:sp>
          <p:nvSpPr>
            <p:cNvPr id="670727" name="Oval 7"/>
            <p:cNvSpPr>
              <a:spLocks noChangeArrowheads="1"/>
            </p:cNvSpPr>
            <p:nvPr/>
          </p:nvSpPr>
          <p:spPr bwMode="auto">
            <a:xfrm>
              <a:off x="4032" y="2400"/>
              <a:ext cx="1056" cy="576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C0C0C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</a:pPr>
              <a:r>
                <a:rPr lang="es-MX" sz="2400">
                  <a:solidFill>
                    <a:srgbClr val="008000"/>
                  </a:solidFill>
                  <a:latin typeface="Times New Roman" pitchFamily="18" charset="0"/>
                </a:rPr>
                <a:t>OFERTA</a:t>
              </a:r>
              <a:endParaRPr lang="es-ES" sz="240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70728" name="Group 8"/>
          <p:cNvGrpSpPr>
            <a:grpSpLocks/>
          </p:cNvGrpSpPr>
          <p:nvPr/>
        </p:nvGrpSpPr>
        <p:grpSpPr bwMode="auto">
          <a:xfrm>
            <a:off x="1257300" y="3276600"/>
            <a:ext cx="5270500" cy="1171575"/>
            <a:chOff x="960" y="1776"/>
            <a:chExt cx="4080" cy="738"/>
          </a:xfrm>
        </p:grpSpPr>
        <p:sp>
          <p:nvSpPr>
            <p:cNvPr id="670729" name="AutoShape 9"/>
            <p:cNvSpPr>
              <a:spLocks noChangeArrowheads="1"/>
            </p:cNvSpPr>
            <p:nvPr/>
          </p:nvSpPr>
          <p:spPr bwMode="auto">
            <a:xfrm flipH="1">
              <a:off x="960" y="1776"/>
              <a:ext cx="4080" cy="738"/>
            </a:xfrm>
            <a:custGeom>
              <a:avLst/>
              <a:gdLst>
                <a:gd name="G0" fmla="+- -770041 0 0"/>
                <a:gd name="G1" fmla="+- -11796133 0 0"/>
                <a:gd name="G2" fmla="+- -770041 0 -11796133"/>
                <a:gd name="G3" fmla="+- 10800 0 0"/>
                <a:gd name="G4" fmla="+- 0 0 -770041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4571 0 0"/>
                <a:gd name="G9" fmla="+- 0 0 -11796133"/>
                <a:gd name="G10" fmla="+- 4571 0 2700"/>
                <a:gd name="G11" fmla="cos G10 -770041"/>
                <a:gd name="G12" fmla="sin G10 -770041"/>
                <a:gd name="G13" fmla="cos 13500 -770041"/>
                <a:gd name="G14" fmla="sin 13500 -770041"/>
                <a:gd name="G15" fmla="+- G11 10800 0"/>
                <a:gd name="G16" fmla="+- G12 10800 0"/>
                <a:gd name="G17" fmla="+- G13 10800 0"/>
                <a:gd name="G18" fmla="+- G14 10800 0"/>
                <a:gd name="G19" fmla="*/ 4571 1 2"/>
                <a:gd name="G20" fmla="+- G19 5400 0"/>
                <a:gd name="G21" fmla="cos G20 -770041"/>
                <a:gd name="G22" fmla="sin G20 -770041"/>
                <a:gd name="G23" fmla="+- G21 10800 0"/>
                <a:gd name="G24" fmla="+- G12 G23 G22"/>
                <a:gd name="G25" fmla="+- G22 G23 G11"/>
                <a:gd name="G26" fmla="cos 10800 -770041"/>
                <a:gd name="G27" fmla="sin 10800 -770041"/>
                <a:gd name="G28" fmla="cos 4571 -770041"/>
                <a:gd name="G29" fmla="sin 4571 -770041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133"/>
                <a:gd name="G36" fmla="sin G34 -11796133"/>
                <a:gd name="G37" fmla="+/ -11796133 -770041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4571 G39"/>
                <a:gd name="G43" fmla="sin 4571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695 w 21600"/>
                <a:gd name="T5" fmla="*/ 56 h 21600"/>
                <a:gd name="T6" fmla="*/ 3114 w 21600"/>
                <a:gd name="T7" fmla="*/ 10799 h 21600"/>
                <a:gd name="T8" fmla="*/ 10332 w 21600"/>
                <a:gd name="T9" fmla="*/ 6252 h 21600"/>
                <a:gd name="T10" fmla="*/ 24017 w 21600"/>
                <a:gd name="T11" fmla="*/ 8050 h 21600"/>
                <a:gd name="T12" fmla="*/ 19508 w 21600"/>
                <a:gd name="T13" fmla="*/ 14927 h 21600"/>
                <a:gd name="T14" fmla="*/ 12631 w 21600"/>
                <a:gd name="T15" fmla="*/ 1041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275" y="9869"/>
                  </a:moveTo>
                  <a:cubicBezTo>
                    <a:pt x="14834" y="7748"/>
                    <a:pt x="12965" y="6229"/>
                    <a:pt x="10800" y="6229"/>
                  </a:cubicBezTo>
                  <a:cubicBezTo>
                    <a:pt x="8275" y="6228"/>
                    <a:pt x="6229" y="8275"/>
                    <a:pt x="6229" y="10799"/>
                  </a:cubicBezTo>
                  <a:lnTo>
                    <a:pt x="0" y="10799"/>
                  </a:lnTo>
                  <a:cubicBezTo>
                    <a:pt x="0" y="4834"/>
                    <a:pt x="4835" y="-1"/>
                    <a:pt x="10800" y="0"/>
                  </a:cubicBezTo>
                  <a:cubicBezTo>
                    <a:pt x="15916" y="0"/>
                    <a:pt x="20331" y="3590"/>
                    <a:pt x="21373" y="8600"/>
                  </a:cubicBezTo>
                  <a:lnTo>
                    <a:pt x="24017" y="8050"/>
                  </a:lnTo>
                  <a:lnTo>
                    <a:pt x="19508" y="14927"/>
                  </a:lnTo>
                  <a:lnTo>
                    <a:pt x="12631" y="10418"/>
                  </a:lnTo>
                  <a:lnTo>
                    <a:pt x="15275" y="9869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70730" name="Text Box 10"/>
            <p:cNvSpPr txBox="1">
              <a:spLocks noChangeArrowheads="1"/>
            </p:cNvSpPr>
            <p:nvPr/>
          </p:nvSpPr>
          <p:spPr bwMode="auto">
            <a:xfrm>
              <a:off x="2208" y="1824"/>
              <a:ext cx="1728" cy="212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s-MX" sz="1600">
                  <a:latin typeface="Times New Roman" pitchFamily="18" charset="0"/>
                </a:rPr>
                <a:t>Direccion Física</a:t>
              </a:r>
              <a:endParaRPr lang="es-ES" sz="1600">
                <a:latin typeface="Times New Roman" pitchFamily="18" charset="0"/>
              </a:endParaRPr>
            </a:p>
          </p:txBody>
        </p:sp>
      </p:grpSp>
      <p:grpSp>
        <p:nvGrpSpPr>
          <p:cNvPr id="670731" name="Group 11"/>
          <p:cNvGrpSpPr>
            <a:grpSpLocks/>
          </p:cNvGrpSpPr>
          <p:nvPr/>
        </p:nvGrpSpPr>
        <p:grpSpPr bwMode="auto">
          <a:xfrm>
            <a:off x="762000" y="4724400"/>
            <a:ext cx="5902325" cy="1143000"/>
            <a:chOff x="960" y="2880"/>
            <a:chExt cx="4176" cy="720"/>
          </a:xfrm>
        </p:grpSpPr>
        <p:sp>
          <p:nvSpPr>
            <p:cNvPr id="670732" name="AutoShape 12"/>
            <p:cNvSpPr>
              <a:spLocks noChangeArrowheads="1"/>
            </p:cNvSpPr>
            <p:nvPr/>
          </p:nvSpPr>
          <p:spPr bwMode="auto">
            <a:xfrm flipV="1">
              <a:off x="960" y="2880"/>
              <a:ext cx="4176" cy="720"/>
            </a:xfrm>
            <a:custGeom>
              <a:avLst/>
              <a:gdLst>
                <a:gd name="G0" fmla="+- 253119 0 0"/>
                <a:gd name="G1" fmla="+- -11796480 0 0"/>
                <a:gd name="G2" fmla="+- 253119 0 -11796480"/>
                <a:gd name="G3" fmla="+- 10800 0 0"/>
                <a:gd name="G4" fmla="+- 0 0 253119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136 0 0"/>
                <a:gd name="G9" fmla="+- 0 0 -11796480"/>
                <a:gd name="G10" fmla="+- 5136 0 2700"/>
                <a:gd name="G11" fmla="cos G10 253119"/>
                <a:gd name="G12" fmla="sin G10 253119"/>
                <a:gd name="G13" fmla="cos 13500 253119"/>
                <a:gd name="G14" fmla="sin 13500 253119"/>
                <a:gd name="G15" fmla="+- G11 10800 0"/>
                <a:gd name="G16" fmla="+- G12 10800 0"/>
                <a:gd name="G17" fmla="+- G13 10800 0"/>
                <a:gd name="G18" fmla="+- G14 10800 0"/>
                <a:gd name="G19" fmla="*/ 5136 1 2"/>
                <a:gd name="G20" fmla="+- G19 5400 0"/>
                <a:gd name="G21" fmla="cos G20 253119"/>
                <a:gd name="G22" fmla="sin G20 253119"/>
                <a:gd name="G23" fmla="+- G21 10800 0"/>
                <a:gd name="G24" fmla="+- G12 G23 G22"/>
                <a:gd name="G25" fmla="+- G22 G23 G11"/>
                <a:gd name="G26" fmla="cos 10800 253119"/>
                <a:gd name="G27" fmla="sin 10800 253119"/>
                <a:gd name="G28" fmla="cos 5136 253119"/>
                <a:gd name="G29" fmla="sin 5136 253119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253119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136 G39"/>
                <a:gd name="G43" fmla="sin 513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1163 w 21600"/>
                <a:gd name="T5" fmla="*/ 6 h 21600"/>
                <a:gd name="T6" fmla="*/ 2832 w 21600"/>
                <a:gd name="T7" fmla="*/ 10800 h 21600"/>
                <a:gd name="T8" fmla="*/ 10973 w 21600"/>
                <a:gd name="T9" fmla="*/ 5666 h 21600"/>
                <a:gd name="T10" fmla="*/ 24269 w 21600"/>
                <a:gd name="T11" fmla="*/ 11709 h 21600"/>
                <a:gd name="T12" fmla="*/ 18377 w 21600"/>
                <a:gd name="T13" fmla="*/ 16855 h 21600"/>
                <a:gd name="T14" fmla="*/ 13230 w 21600"/>
                <a:gd name="T15" fmla="*/ 1096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24" y="11145"/>
                  </a:moveTo>
                  <a:cubicBezTo>
                    <a:pt x="15932" y="11030"/>
                    <a:pt x="15936" y="10915"/>
                    <a:pt x="15936" y="10800"/>
                  </a:cubicBezTo>
                  <a:cubicBezTo>
                    <a:pt x="15936" y="7963"/>
                    <a:pt x="13636" y="5664"/>
                    <a:pt x="10800" y="5664"/>
                  </a:cubicBezTo>
                  <a:cubicBezTo>
                    <a:pt x="7963" y="5664"/>
                    <a:pt x="5664" y="7963"/>
                    <a:pt x="5664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42"/>
                    <a:pt x="21591" y="11285"/>
                    <a:pt x="21575" y="11527"/>
                  </a:cubicBezTo>
                  <a:lnTo>
                    <a:pt x="24269" y="11709"/>
                  </a:lnTo>
                  <a:lnTo>
                    <a:pt x="18377" y="16855"/>
                  </a:lnTo>
                  <a:lnTo>
                    <a:pt x="13230" y="10964"/>
                  </a:lnTo>
                  <a:lnTo>
                    <a:pt x="15924" y="11145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70733" name="Text Box 13"/>
            <p:cNvSpPr txBox="1">
              <a:spLocks noChangeArrowheads="1"/>
            </p:cNvSpPr>
            <p:nvPr/>
          </p:nvSpPr>
          <p:spPr bwMode="auto">
            <a:xfrm>
              <a:off x="2207" y="3360"/>
              <a:ext cx="1654" cy="192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s-MX" sz="1400">
                  <a:latin typeface="Times New Roman" pitchFamily="18" charset="0"/>
                </a:rPr>
                <a:t>Direccion Programática</a:t>
              </a:r>
              <a:endParaRPr lang="es-ES" sz="1400">
                <a:latin typeface="Times New Roman" pitchFamily="18" charset="0"/>
              </a:endParaRPr>
            </a:p>
          </p:txBody>
        </p:sp>
      </p:grpSp>
      <p:sp>
        <p:nvSpPr>
          <p:cNvPr id="670734" name="AutoShape 14"/>
          <p:cNvSpPr>
            <a:spLocks noChangeArrowheads="1"/>
          </p:cNvSpPr>
          <p:nvPr/>
        </p:nvSpPr>
        <p:spPr bwMode="auto">
          <a:xfrm>
            <a:off x="7416800" y="4191000"/>
            <a:ext cx="1651000" cy="8382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C0C0C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es-ES" sz="2000">
                <a:solidFill>
                  <a:srgbClr val="000000"/>
                </a:solidFill>
                <a:latin typeface="Times New Roman" pitchFamily="18" charset="0"/>
              </a:rPr>
              <a:t>INVERSION </a:t>
            </a:r>
          </a:p>
          <a:p>
            <a:pPr algn="ctr" eaLnBrk="1" hangingPunct="1">
              <a:spcBef>
                <a:spcPct val="20000"/>
              </a:spcBef>
            </a:pPr>
            <a:r>
              <a:rPr lang="es-PE" sz="2000">
                <a:solidFill>
                  <a:srgbClr val="000000"/>
                </a:solidFill>
                <a:latin typeface="Times New Roman" pitchFamily="18" charset="0"/>
              </a:rPr>
              <a:t>PRIVADA</a:t>
            </a:r>
            <a:endParaRPr lang="es-E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0735" name="AutoShape 15"/>
          <p:cNvSpPr>
            <a:spLocks noChangeArrowheads="1"/>
          </p:cNvSpPr>
          <p:nvPr/>
        </p:nvSpPr>
        <p:spPr bwMode="auto">
          <a:xfrm rot="10826580">
            <a:off x="6731000" y="4106863"/>
            <a:ext cx="617538" cy="996950"/>
          </a:xfrm>
          <a:custGeom>
            <a:avLst/>
            <a:gdLst>
              <a:gd name="G0" fmla="+- 16531 0 0"/>
              <a:gd name="G1" fmla="+- 5456 0 0"/>
              <a:gd name="G2" fmla="+- 21600 0 5456"/>
              <a:gd name="G3" fmla="+- 10800 0 5456"/>
              <a:gd name="G4" fmla="+- 21600 0 16531"/>
              <a:gd name="G5" fmla="*/ G4 G3 10800"/>
              <a:gd name="G6" fmla="+- 21600 0 G5"/>
              <a:gd name="T0" fmla="*/ 16531 w 21600"/>
              <a:gd name="T1" fmla="*/ 0 h 21600"/>
              <a:gd name="T2" fmla="*/ 0 w 21600"/>
              <a:gd name="T3" fmla="*/ 10800 h 21600"/>
              <a:gd name="T4" fmla="*/ 1653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531" y="0"/>
                </a:moveTo>
                <a:lnTo>
                  <a:pt x="16531" y="5456"/>
                </a:lnTo>
                <a:lnTo>
                  <a:pt x="3375" y="5456"/>
                </a:lnTo>
                <a:lnTo>
                  <a:pt x="3375" y="16144"/>
                </a:lnTo>
                <a:lnTo>
                  <a:pt x="16531" y="16144"/>
                </a:lnTo>
                <a:lnTo>
                  <a:pt x="1653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56"/>
                </a:moveTo>
                <a:lnTo>
                  <a:pt x="1350" y="16144"/>
                </a:lnTo>
                <a:lnTo>
                  <a:pt x="2700" y="16144"/>
                </a:lnTo>
                <a:lnTo>
                  <a:pt x="2700" y="5456"/>
                </a:lnTo>
                <a:close/>
              </a:path>
              <a:path w="21600" h="21600">
                <a:moveTo>
                  <a:pt x="0" y="5456"/>
                </a:moveTo>
                <a:lnTo>
                  <a:pt x="0" y="16144"/>
                </a:lnTo>
                <a:lnTo>
                  <a:pt x="675" y="16144"/>
                </a:lnTo>
                <a:lnTo>
                  <a:pt x="675" y="545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0736" name="Text Box 16"/>
          <p:cNvSpPr txBox="1">
            <a:spLocks noChangeArrowheads="1"/>
          </p:cNvSpPr>
          <p:nvPr/>
        </p:nvSpPr>
        <p:spPr bwMode="auto">
          <a:xfrm>
            <a:off x="4495800" y="0"/>
            <a:ext cx="472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" b="1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>2. Enfoque del Proyecto PRA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-60325"/>
            <a:ext cx="5562600" cy="1431925"/>
          </a:xfrm>
        </p:spPr>
        <p:txBody>
          <a:bodyPr/>
          <a:lstStyle/>
          <a:p>
            <a:pPr algn="ctr"/>
            <a:r>
              <a:rPr lang="es-MX" b="0">
                <a:solidFill>
                  <a:srgbClr val="339933"/>
                </a:solidFill>
                <a:latin typeface="Arial Black" pitchFamily="34" charset="0"/>
              </a:rPr>
              <a:t>Artesanía –  Ayacucho/Cusco/Puno/</a:t>
            </a:r>
            <a:br>
              <a:rPr lang="es-MX" b="0">
                <a:solidFill>
                  <a:srgbClr val="339933"/>
                </a:solidFill>
                <a:latin typeface="Arial Black" pitchFamily="34" charset="0"/>
              </a:rPr>
            </a:br>
            <a:r>
              <a:rPr lang="es-MX" b="0">
                <a:solidFill>
                  <a:srgbClr val="339933"/>
                </a:solidFill>
                <a:latin typeface="Arial Black" pitchFamily="34" charset="0"/>
              </a:rPr>
              <a:t>Huancayo/Huancavelica</a:t>
            </a:r>
            <a:endParaRPr lang="en-US" b="0">
              <a:solidFill>
                <a:srgbClr val="339933"/>
              </a:solidFill>
              <a:latin typeface="Arial Black" pitchFamily="34" charset="0"/>
            </a:endParaRPr>
          </a:p>
        </p:txBody>
      </p:sp>
      <p:pic>
        <p:nvPicPr>
          <p:cNvPr id="34713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828800"/>
            <a:ext cx="2286000" cy="1828800"/>
          </a:xfrm>
          <a:noFill/>
          <a:ln/>
        </p:spPr>
      </p:pic>
      <p:sp>
        <p:nvSpPr>
          <p:cNvPr id="347140" name="Oval 4"/>
          <p:cNvSpPr>
            <a:spLocks noChangeArrowheads="1"/>
          </p:cNvSpPr>
          <p:nvPr/>
        </p:nvSpPr>
        <p:spPr bwMode="auto">
          <a:xfrm>
            <a:off x="4800600" y="2667000"/>
            <a:ext cx="2598738" cy="985838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R. Berrocal, Raymisa, </a:t>
            </a:r>
          </a:p>
          <a:p>
            <a:pPr algn="ctr" eaLnBrk="1" hangingPunct="1"/>
            <a:r>
              <a:rPr lang="es-MX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Alpaca Americana,Wayra</a:t>
            </a:r>
          </a:p>
          <a:p>
            <a:pPr algn="ctr" eaLnBrk="1" hangingPunct="1"/>
            <a:r>
              <a:rPr lang="es-MX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Peru Artcraft, Intyraymi textil,</a:t>
            </a:r>
          </a:p>
          <a:p>
            <a:pPr algn="ctr" eaLnBrk="1" hangingPunct="1"/>
            <a:r>
              <a:rPr lang="es-MX" sz="13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 Silver llama, Café Britt</a:t>
            </a:r>
            <a:endParaRPr lang="es-ES" sz="1300" b="1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47141" name="AutoShape 5"/>
          <p:cNvSpPr>
            <a:spLocks noChangeArrowheads="1"/>
          </p:cNvSpPr>
          <p:nvPr/>
        </p:nvSpPr>
        <p:spPr bwMode="auto">
          <a:xfrm flipH="1">
            <a:off x="4724400" y="3657600"/>
            <a:ext cx="830263" cy="2078038"/>
          </a:xfrm>
          <a:prstGeom prst="curvedLeftArrow">
            <a:avLst>
              <a:gd name="adj1" fmla="val 50057"/>
              <a:gd name="adj2" fmla="val 100115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7142" name="AutoShape 6"/>
          <p:cNvSpPr>
            <a:spLocks noChangeArrowheads="1"/>
          </p:cNvSpPr>
          <p:nvPr/>
        </p:nvSpPr>
        <p:spPr bwMode="auto">
          <a:xfrm flipV="1">
            <a:off x="6802438" y="3505200"/>
            <a:ext cx="665162" cy="2044700"/>
          </a:xfrm>
          <a:prstGeom prst="curvedLeftArrow">
            <a:avLst>
              <a:gd name="adj1" fmla="val 61480"/>
              <a:gd name="adj2" fmla="val 122960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7143" name="Rectangle 7"/>
          <p:cNvSpPr>
            <a:spLocks noChangeArrowheads="1"/>
          </p:cNvSpPr>
          <p:nvPr/>
        </p:nvSpPr>
        <p:spPr bwMode="auto">
          <a:xfrm>
            <a:off x="4876800" y="5791200"/>
            <a:ext cx="2590800" cy="6858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es-MX" sz="13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ヒラギノ角ゴ Pro W3" pitchFamily="1" charset="-128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s-MX" sz="1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ヒラギノ角ゴ Pro W3" pitchFamily="1" charset="-128"/>
              </a:rPr>
              <a:t>2,500 Artesanos de Quinua,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s-MX" sz="1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ヒラギノ角ゴ Pro W3" pitchFamily="1" charset="-128"/>
              </a:rPr>
              <a:t>Santa Ana y Huamanga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es-ES" sz="1300">
              <a:solidFill>
                <a:srgbClr val="000000"/>
              </a:solidFill>
              <a:latin typeface="Arial" pitchFamily="34" charset="0"/>
              <a:ea typeface="ヒラギノ角ゴ Pro W3" pitchFamily="1" charset="-128"/>
              <a:cs typeface="Arial" pitchFamily="34" charset="0"/>
            </a:endParaRPr>
          </a:p>
        </p:txBody>
      </p:sp>
      <p:sp>
        <p:nvSpPr>
          <p:cNvPr id="347144" name="AutoShape 8"/>
          <p:cNvSpPr>
            <a:spLocks noChangeArrowheads="1"/>
          </p:cNvSpPr>
          <p:nvPr/>
        </p:nvSpPr>
        <p:spPr bwMode="auto">
          <a:xfrm>
            <a:off x="4792663" y="1828800"/>
            <a:ext cx="2674937" cy="455613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s-ES" sz="2400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cxnSp>
        <p:nvCxnSpPr>
          <p:cNvPr id="347145" name="AutoShape 9"/>
          <p:cNvCxnSpPr>
            <a:cxnSpLocks noChangeShapeType="1"/>
          </p:cNvCxnSpPr>
          <p:nvPr/>
        </p:nvCxnSpPr>
        <p:spPr bwMode="auto">
          <a:xfrm>
            <a:off x="6172200" y="3786188"/>
            <a:ext cx="0" cy="16240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347146" name="AutoShape 10"/>
          <p:cNvSpPr>
            <a:spLocks noChangeArrowheads="1"/>
          </p:cNvSpPr>
          <p:nvPr/>
        </p:nvSpPr>
        <p:spPr bwMode="auto">
          <a:xfrm>
            <a:off x="5970588" y="2366963"/>
            <a:ext cx="277812" cy="2555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7147" name="Text Box 11"/>
          <p:cNvSpPr txBox="1">
            <a:spLocks noChangeArrowheads="1"/>
          </p:cNvSpPr>
          <p:nvPr/>
        </p:nvSpPr>
        <p:spPr bwMode="auto">
          <a:xfrm>
            <a:off x="7467600" y="3810000"/>
            <a:ext cx="175260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400" b="1">
                <a:latin typeface="Arial" pitchFamily="34" charset="0"/>
                <a:ea typeface="ヒラギノ角ゴ Pro W3" pitchFamily="1" charset="-128"/>
              </a:rPr>
              <a:t>ROL DEL PRA: </a:t>
            </a:r>
          </a:p>
          <a:p>
            <a:pPr eaLnBrk="1" hangingPunct="1">
              <a:spcBef>
                <a:spcPct val="50000"/>
              </a:spcBef>
            </a:pPr>
            <a:r>
              <a:rPr lang="es-MX" sz="1400">
                <a:latin typeface="Arial" pitchFamily="34" charset="0"/>
                <a:ea typeface="ヒラギノ角ゴ Pro W3" pitchFamily="1" charset="-128"/>
              </a:rPr>
              <a:t>Identificación de Mercado  y  articulación del negocio y asistencia técnica</a:t>
            </a:r>
            <a:endParaRPr lang="es-ES" sz="10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47148" name="Text Box 12"/>
          <p:cNvSpPr txBox="1">
            <a:spLocks noChangeArrowheads="1"/>
          </p:cNvSpPr>
          <p:nvPr/>
        </p:nvSpPr>
        <p:spPr bwMode="auto">
          <a:xfrm>
            <a:off x="7181850" y="2819400"/>
            <a:ext cx="1962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sz="1400" b="1">
                <a:latin typeface="Arial" pitchFamily="34" charset="0"/>
                <a:ea typeface="ヒラギノ角ゴ Pro W3" pitchFamily="1" charset="-128"/>
              </a:rPr>
              <a:t>Ventas : US$ 2.5 MM</a:t>
            </a:r>
            <a:endParaRPr lang="es-MX" sz="1400" b="1"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47149" name="Text Box 13"/>
          <p:cNvSpPr txBox="1">
            <a:spLocks noChangeArrowheads="1"/>
          </p:cNvSpPr>
          <p:nvPr/>
        </p:nvSpPr>
        <p:spPr bwMode="auto">
          <a:xfrm>
            <a:off x="4978400" y="1914525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sz="2400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rPr>
              <a:t>USA, EUROPA</a:t>
            </a:r>
            <a:endParaRPr lang="en-US" sz="2400">
              <a:solidFill>
                <a:srgbClr val="000000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grpSp>
        <p:nvGrpSpPr>
          <p:cNvPr id="347150" name="Group 14"/>
          <p:cNvGrpSpPr>
            <a:grpSpLocks/>
          </p:cNvGrpSpPr>
          <p:nvPr/>
        </p:nvGrpSpPr>
        <p:grpSpPr bwMode="auto">
          <a:xfrm>
            <a:off x="838200" y="4191000"/>
            <a:ext cx="2133600" cy="2438400"/>
            <a:chOff x="528" y="2640"/>
            <a:chExt cx="1008" cy="1296"/>
          </a:xfrm>
        </p:grpSpPr>
        <p:sp>
          <p:nvSpPr>
            <p:cNvPr id="347151" name="Oval 15"/>
            <p:cNvSpPr>
              <a:spLocks noChangeArrowheads="1"/>
            </p:cNvSpPr>
            <p:nvPr/>
          </p:nvSpPr>
          <p:spPr bwMode="auto">
            <a:xfrm>
              <a:off x="784" y="2928"/>
              <a:ext cx="513" cy="267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10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Compradores</a:t>
              </a:r>
              <a:endParaRPr lang="es-ES" sz="10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sp>
          <p:nvSpPr>
            <p:cNvPr id="347152" name="AutoShape 16"/>
            <p:cNvSpPr>
              <a:spLocks noChangeArrowheads="1"/>
            </p:cNvSpPr>
            <p:nvPr/>
          </p:nvSpPr>
          <p:spPr bwMode="auto">
            <a:xfrm flipH="1">
              <a:off x="528" y="3113"/>
              <a:ext cx="256" cy="658"/>
            </a:xfrm>
            <a:prstGeom prst="curvedLeftArrow">
              <a:avLst>
                <a:gd name="adj1" fmla="val 51406"/>
                <a:gd name="adj2" fmla="val 102813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153" name="AutoShape 17"/>
            <p:cNvSpPr>
              <a:spLocks noChangeArrowheads="1"/>
            </p:cNvSpPr>
            <p:nvPr/>
          </p:nvSpPr>
          <p:spPr bwMode="auto">
            <a:xfrm flipV="1">
              <a:off x="1331" y="3052"/>
              <a:ext cx="205" cy="719"/>
            </a:xfrm>
            <a:prstGeom prst="curvedLeftArrow">
              <a:avLst>
                <a:gd name="adj1" fmla="val 70146"/>
                <a:gd name="adj2" fmla="val 140293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154" name="Rectangle 18"/>
            <p:cNvSpPr>
              <a:spLocks noChangeArrowheads="1"/>
            </p:cNvSpPr>
            <p:nvPr/>
          </p:nvSpPr>
          <p:spPr bwMode="auto">
            <a:xfrm>
              <a:off x="801" y="3771"/>
              <a:ext cx="591" cy="165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9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PEQUEÑOS</a:t>
              </a:r>
              <a:br>
                <a:rPr lang="es-MX" sz="9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</a:br>
              <a:r>
                <a:rPr lang="es-MX" sz="9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PRODUCTORES</a:t>
              </a:r>
              <a:endParaRPr lang="es-ES" sz="9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sp>
          <p:nvSpPr>
            <p:cNvPr id="347155" name="AutoShape 19"/>
            <p:cNvSpPr>
              <a:spLocks noChangeArrowheads="1"/>
            </p:cNvSpPr>
            <p:nvPr/>
          </p:nvSpPr>
          <p:spPr bwMode="auto">
            <a:xfrm>
              <a:off x="614" y="2640"/>
              <a:ext cx="888" cy="144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 b="1">
                  <a:solidFill>
                    <a:srgbClr val="000000"/>
                  </a:solidFill>
                  <a:latin typeface="Arial" pitchFamily="34" charset="0"/>
                  <a:ea typeface="ヒラギノ角ゴ Pro W3" pitchFamily="1" charset="-128"/>
                </a:rPr>
                <a:t>Mercado Final</a:t>
              </a:r>
              <a:endParaRPr lang="es-ES" sz="1000" b="1">
                <a:solidFill>
                  <a:srgbClr val="000000"/>
                </a:solidFill>
                <a:latin typeface="Arial" pitchFamily="34" charset="0"/>
                <a:ea typeface="ヒラギノ角ゴ Pro W3" pitchFamily="1" charset="-128"/>
              </a:endParaRPr>
            </a:p>
          </p:txBody>
        </p:sp>
        <p:cxnSp>
          <p:nvCxnSpPr>
            <p:cNvPr id="347156" name="AutoShape 20"/>
            <p:cNvCxnSpPr>
              <a:cxnSpLocks noChangeShapeType="1"/>
            </p:cNvCxnSpPr>
            <p:nvPr/>
          </p:nvCxnSpPr>
          <p:spPr bwMode="auto">
            <a:xfrm>
              <a:off x="1029" y="3215"/>
              <a:ext cx="0" cy="51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347157" name="AutoShape 21"/>
          <p:cNvSpPr>
            <a:spLocks noChangeArrowheads="1"/>
          </p:cNvSpPr>
          <p:nvPr/>
        </p:nvSpPr>
        <p:spPr bwMode="auto">
          <a:xfrm>
            <a:off x="1905000" y="4495800"/>
            <a:ext cx="136525" cy="161925"/>
          </a:xfrm>
          <a:prstGeom prst="upArrow">
            <a:avLst>
              <a:gd name="adj1" fmla="val 50000"/>
              <a:gd name="adj2" fmla="val 29651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7158" name="Picture 22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28813" y="2422525"/>
            <a:ext cx="2335212" cy="1809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087563"/>
            <a:ext cx="6096000" cy="4008437"/>
          </a:xfrm>
        </p:spPr>
      </p:pic>
      <p:pic>
        <p:nvPicPr>
          <p:cNvPr id="351235" name="Picture 3" descr="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2087563"/>
            <a:ext cx="2647950" cy="4038600"/>
          </a:xfrm>
        </p:spPr>
      </p:pic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65300"/>
            <a:ext cx="5349875" cy="4330700"/>
          </a:xfrm>
        </p:spPr>
      </p:pic>
      <p:pic>
        <p:nvPicPr>
          <p:cNvPr id="353283" name="Picture 3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38800" y="1765300"/>
            <a:ext cx="3276600" cy="4330700"/>
          </a:xfrm>
        </p:spPr>
      </p:pic>
      <p:sp>
        <p:nvSpPr>
          <p:cNvPr id="353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jarró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24075"/>
            <a:ext cx="4686300" cy="4248150"/>
          </a:xfrm>
        </p:spPr>
      </p:pic>
      <p:pic>
        <p:nvPicPr>
          <p:cNvPr id="355331" name="Picture 3" descr="jarró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6300" y="2114550"/>
            <a:ext cx="4457700" cy="4257675"/>
          </a:xfrm>
        </p:spPr>
      </p:pic>
      <p:sp>
        <p:nvSpPr>
          <p:cNvPr id="355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7378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20650" y="1431925"/>
          <a:ext cx="4070350" cy="5426075"/>
        </p:xfrm>
        <a:graphic>
          <a:graphicData uri="http://schemas.openxmlformats.org/presentationml/2006/ole">
            <p:oleObj spid="_x0000_s357378" name="Fotografía de Photo Editor" r:id="rId4" imgW="8685714" imgH="11580952" progId="MSPhotoEd.3">
              <p:embed/>
            </p:oleObj>
          </a:graphicData>
        </a:graphic>
      </p:graphicFrame>
      <p:graphicFrame>
        <p:nvGraphicFramePr>
          <p:cNvPr id="357379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4222750" y="1431925"/>
          <a:ext cx="4692650" cy="5426075"/>
        </p:xfrm>
        <a:graphic>
          <a:graphicData uri="http://schemas.openxmlformats.org/presentationml/2006/ole">
            <p:oleObj spid="_x0000_s357379" name="Fotografía de Photo Editor" r:id="rId5" imgW="4571429" imgH="6095238" progId="MSPhotoEd.3">
              <p:embed/>
            </p:oleObj>
          </a:graphicData>
        </a:graphic>
      </p:graphicFrame>
      <p:sp>
        <p:nvSpPr>
          <p:cNvPr id="357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Frutero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205038"/>
            <a:ext cx="2916238" cy="2333625"/>
          </a:xfrm>
          <a:noFill/>
          <a:ln/>
        </p:spPr>
      </p:pic>
      <p:pic>
        <p:nvPicPr>
          <p:cNvPr id="361475" name="Picture 3" descr="susan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80063" y="0"/>
            <a:ext cx="3563937" cy="2673350"/>
          </a:xfrm>
          <a:noFill/>
          <a:ln/>
        </p:spPr>
      </p:pic>
      <p:graphicFrame>
        <p:nvGraphicFramePr>
          <p:cNvPr id="361476" name="Object 4" descr="Mvc-001s"/>
          <p:cNvGraphicFramePr>
            <a:graphicFrameLocks noChangeAspect="1"/>
          </p:cNvGraphicFramePr>
          <p:nvPr>
            <p:ph sz="quarter" idx="3"/>
          </p:nvPr>
        </p:nvGraphicFramePr>
        <p:xfrm>
          <a:off x="0" y="4508500"/>
          <a:ext cx="3492500" cy="2328863"/>
        </p:xfrm>
        <a:graphic>
          <a:graphicData uri="http://schemas.openxmlformats.org/presentationml/2006/ole">
            <p:oleObj spid="_x0000_s361476" name="Fotografía de Photo Editor" r:id="rId5" imgW="14628571" imgH="9752381" progId="MSPhotoEd.3">
              <p:embed/>
            </p:oleObj>
          </a:graphicData>
        </a:graphic>
      </p:graphicFrame>
      <p:pic>
        <p:nvPicPr>
          <p:cNvPr id="361477" name="Picture 5" descr="Imagen 0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911475" cy="2184400"/>
          </a:xfrm>
          <a:prstGeom prst="rect">
            <a:avLst/>
          </a:prstGeom>
          <a:noFill/>
        </p:spPr>
      </p:pic>
      <p:pic>
        <p:nvPicPr>
          <p:cNvPr id="361478" name="Picture 6" descr="Imagen 24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-26988"/>
            <a:ext cx="2663825" cy="2232026"/>
          </a:xfrm>
          <a:prstGeom prst="rect">
            <a:avLst/>
          </a:prstGeom>
          <a:noFill/>
        </p:spPr>
      </p:pic>
      <p:pic>
        <p:nvPicPr>
          <p:cNvPr id="361479" name="Picture 7" descr="FCL0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2205038"/>
            <a:ext cx="2736850" cy="2303462"/>
          </a:xfrm>
          <a:prstGeom prst="rect">
            <a:avLst/>
          </a:prstGeom>
          <a:noFill/>
        </p:spPr>
      </p:pic>
      <p:pic>
        <p:nvPicPr>
          <p:cNvPr id="361480" name="Picture 8" descr="Explorar00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2500" y="4076700"/>
            <a:ext cx="2374900" cy="2781300"/>
          </a:xfrm>
          <a:prstGeom prst="rect">
            <a:avLst/>
          </a:prstGeom>
          <a:noFill/>
        </p:spPr>
      </p:pic>
      <p:pic>
        <p:nvPicPr>
          <p:cNvPr id="361481" name="Picture 9" descr="Sin título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1500" y="2636838"/>
            <a:ext cx="3492500" cy="4221162"/>
          </a:xfrm>
          <a:prstGeom prst="rect">
            <a:avLst/>
          </a:prstGeom>
          <a:noFill/>
        </p:spPr>
      </p:pic>
      <p:sp>
        <p:nvSpPr>
          <p:cNvPr id="361482" name="Text Box 10"/>
          <p:cNvSpPr txBox="1">
            <a:spLocks noChangeArrowheads="1"/>
          </p:cNvSpPr>
          <p:nvPr/>
        </p:nvSpPr>
        <p:spPr bwMode="auto">
          <a:xfrm>
            <a:off x="0" y="0"/>
            <a:ext cx="684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PE" sz="2000" b="1">
                <a:solidFill>
                  <a:schemeClr val="bg1"/>
                </a:solidFill>
                <a:latin typeface="Arial" pitchFamily="34" charset="0"/>
                <a:ea typeface="ヒラギノ角ゴ Pro W3" pitchFamily="1" charset="-128"/>
              </a:rPr>
              <a:t>ARTESANIA –AYACUCHO-CUSCO-PUNO- HUANCAYO</a:t>
            </a:r>
            <a:endParaRPr lang="es-ES" sz="2000" b="1">
              <a:solidFill>
                <a:schemeClr val="bg1"/>
              </a:solidFill>
              <a:latin typeface="Arial" pitchFamily="34" charset="0"/>
              <a:ea typeface="ヒラギノ角ゴ Pro W3" pitchFamily="1" charset="-128"/>
            </a:endParaRPr>
          </a:p>
        </p:txBody>
      </p:sp>
      <p:sp>
        <p:nvSpPr>
          <p:cNvPr id="361483" name="AutoShape 11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82000" y="6400800"/>
            <a:ext cx="750888" cy="436563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914400" y="152400"/>
            <a:ext cx="77724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endParaRPr lang="es-ES" sz="4400">
              <a:solidFill>
                <a:schemeClr val="tx2"/>
              </a:solidFill>
              <a:latin typeface="Tahoma" pitchFamily="34" charset="0"/>
              <a:ea typeface="ヒラギノ角ゴ Pro W3" pitchFamily="1" charset="-128"/>
            </a:endParaRPr>
          </a:p>
        </p:txBody>
      </p:sp>
      <p:sp>
        <p:nvSpPr>
          <p:cNvPr id="382979" name="Oval 3"/>
          <p:cNvSpPr>
            <a:spLocks noChangeArrowheads="1"/>
          </p:cNvSpPr>
          <p:nvPr/>
        </p:nvSpPr>
        <p:spPr bwMode="auto">
          <a:xfrm>
            <a:off x="5284788" y="2709863"/>
            <a:ext cx="1497012" cy="871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PE" sz="1600" b="1">
                <a:latin typeface="Times New Roman" pitchFamily="18" charset="0"/>
                <a:ea typeface="ヒラギノ角ゴ Pro W3" pitchFamily="1" charset="-128"/>
              </a:rPr>
              <a:t>Green Hill Foods</a:t>
            </a:r>
            <a:endParaRPr lang="es-ES" sz="16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2980" name="AutoShape 4"/>
          <p:cNvSpPr>
            <a:spLocks noChangeArrowheads="1"/>
          </p:cNvSpPr>
          <p:nvPr/>
        </p:nvSpPr>
        <p:spPr bwMode="auto">
          <a:xfrm flipH="1">
            <a:off x="4456113" y="3295650"/>
            <a:ext cx="749300" cy="2144713"/>
          </a:xfrm>
          <a:prstGeom prst="curvedLeftArrow">
            <a:avLst>
              <a:gd name="adj1" fmla="val 57246"/>
              <a:gd name="adj2" fmla="val 11449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2981" name="AutoShape 5"/>
          <p:cNvSpPr>
            <a:spLocks noChangeArrowheads="1"/>
          </p:cNvSpPr>
          <p:nvPr/>
        </p:nvSpPr>
        <p:spPr bwMode="auto">
          <a:xfrm flipV="1">
            <a:off x="6802438" y="3094038"/>
            <a:ext cx="598487" cy="2346325"/>
          </a:xfrm>
          <a:prstGeom prst="curvedLeftArrow">
            <a:avLst>
              <a:gd name="adj1" fmla="val 78409"/>
              <a:gd name="adj2" fmla="val 1568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4419600" y="5562600"/>
            <a:ext cx="3733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170 ha con</a:t>
            </a: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227 Productores de </a:t>
            </a: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Andahuaylas y Chincheros</a:t>
            </a:r>
            <a:endParaRPr lang="es-MX" sz="1800" b="1">
              <a:latin typeface="Times New Roman" pitchFamily="18" charset="0"/>
              <a:ea typeface="ヒラギノ角ゴ Pro W3" pitchFamily="1" charset="-128"/>
            </a:endParaRPr>
          </a:p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2983" name="AutoShape 7"/>
          <p:cNvSpPr>
            <a:spLocks noChangeArrowheads="1"/>
          </p:cNvSpPr>
          <p:nvPr/>
        </p:nvSpPr>
        <p:spPr bwMode="auto">
          <a:xfrm>
            <a:off x="4267200" y="1143000"/>
            <a:ext cx="35814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PE" sz="2400" b="1">
                <a:latin typeface="Times New Roman" pitchFamily="18" charset="0"/>
                <a:ea typeface="ヒラギノ角ゴ Pro W3" pitchFamily="1" charset="-128"/>
              </a:rPr>
              <a:t>Europa </a:t>
            </a:r>
            <a:endParaRPr lang="es-ES" sz="2400" b="1">
              <a:latin typeface="Times New Roman" pitchFamily="18" charset="0"/>
              <a:ea typeface="ヒラギノ角ゴ Pro W3" pitchFamily="1" charset="-128"/>
            </a:endParaRPr>
          </a:p>
        </p:txBody>
      </p:sp>
      <p:cxnSp>
        <p:nvCxnSpPr>
          <p:cNvPr id="382984" name="AutoShape 8"/>
          <p:cNvCxnSpPr>
            <a:cxnSpLocks noChangeShapeType="1"/>
          </p:cNvCxnSpPr>
          <p:nvPr/>
        </p:nvCxnSpPr>
        <p:spPr bwMode="auto">
          <a:xfrm>
            <a:off x="6003925" y="3630613"/>
            <a:ext cx="0" cy="1676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382985" name="Text Box 9"/>
          <p:cNvSpPr txBox="1">
            <a:spLocks noChangeArrowheads="1"/>
          </p:cNvSpPr>
          <p:nvPr/>
        </p:nvSpPr>
        <p:spPr bwMode="auto">
          <a:xfrm>
            <a:off x="5972175" y="4175125"/>
            <a:ext cx="1192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PRA PROMUEVE </a:t>
            </a:r>
          </a:p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ARTICULACION</a:t>
            </a:r>
          </a:p>
        </p:txBody>
      </p:sp>
      <p:sp>
        <p:nvSpPr>
          <p:cNvPr id="382986" name="AutoShape 10"/>
          <p:cNvSpPr>
            <a:spLocks noChangeArrowheads="1"/>
          </p:cNvSpPr>
          <p:nvPr/>
        </p:nvSpPr>
        <p:spPr bwMode="auto">
          <a:xfrm>
            <a:off x="5921375" y="2254250"/>
            <a:ext cx="250825" cy="336550"/>
          </a:xfrm>
          <a:prstGeom prst="upArrow">
            <a:avLst>
              <a:gd name="adj1" fmla="val 50000"/>
              <a:gd name="adj2" fmla="val 3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2987" name="Text Box 11"/>
          <p:cNvSpPr txBox="1">
            <a:spLocks noChangeArrowheads="1"/>
          </p:cNvSpPr>
          <p:nvPr/>
        </p:nvSpPr>
        <p:spPr bwMode="auto">
          <a:xfrm>
            <a:off x="6118225" y="23114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2988" name="Line 12"/>
          <p:cNvSpPr>
            <a:spLocks noChangeShapeType="1"/>
          </p:cNvSpPr>
          <p:nvPr/>
        </p:nvSpPr>
        <p:spPr bwMode="auto">
          <a:xfrm>
            <a:off x="4114800" y="5789613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82989" name="Group 13"/>
          <p:cNvGrpSpPr>
            <a:grpSpLocks/>
          </p:cNvGrpSpPr>
          <p:nvPr/>
        </p:nvGrpSpPr>
        <p:grpSpPr bwMode="auto">
          <a:xfrm>
            <a:off x="914400" y="4419600"/>
            <a:ext cx="1524000" cy="2362200"/>
            <a:chOff x="672" y="2304"/>
            <a:chExt cx="1200" cy="1776"/>
          </a:xfrm>
        </p:grpSpPr>
        <p:sp>
          <p:nvSpPr>
            <p:cNvPr id="382990" name="Oval 14"/>
            <p:cNvSpPr>
              <a:spLocks noChangeArrowheads="1"/>
            </p:cNvSpPr>
            <p:nvPr/>
          </p:nvSpPr>
          <p:spPr bwMode="auto">
            <a:xfrm>
              <a:off x="977" y="2699"/>
              <a:ext cx="610" cy="3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Medianos/Grandes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Compradores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2991" name="AutoShape 15"/>
            <p:cNvSpPr>
              <a:spLocks noChangeArrowheads="1"/>
            </p:cNvSpPr>
            <p:nvPr/>
          </p:nvSpPr>
          <p:spPr bwMode="auto">
            <a:xfrm flipH="1">
              <a:off x="672" y="2952"/>
              <a:ext cx="305" cy="902"/>
            </a:xfrm>
            <a:prstGeom prst="curvedLeftArrow">
              <a:avLst>
                <a:gd name="adj1" fmla="val 59148"/>
                <a:gd name="adj2" fmla="val 11829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2" name="AutoShape 16"/>
            <p:cNvSpPr>
              <a:spLocks noChangeArrowheads="1"/>
            </p:cNvSpPr>
            <p:nvPr/>
          </p:nvSpPr>
          <p:spPr bwMode="auto">
            <a:xfrm flipV="1">
              <a:off x="1628" y="2868"/>
              <a:ext cx="244" cy="986"/>
            </a:xfrm>
            <a:prstGeom prst="curvedLeftArrow">
              <a:avLst>
                <a:gd name="adj1" fmla="val 80820"/>
                <a:gd name="adj2" fmla="val 16163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997" y="3854"/>
              <a:ext cx="611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900">
                  <a:latin typeface="Times New Roman" pitchFamily="18" charset="0"/>
                  <a:ea typeface="ヒラギノ角ゴ Pro W3" pitchFamily="1" charset="-128"/>
                </a:rPr>
                <a:t>PEQUEÑOS</a:t>
              </a:r>
              <a:br>
                <a:rPr lang="es-MX" sz="9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900">
                  <a:latin typeface="Times New Roman" pitchFamily="18" charset="0"/>
                  <a:ea typeface="ヒラギノ角ゴ Pro W3" pitchFamily="1" charset="-128"/>
                </a:rPr>
                <a:t>PRODUCTORES</a:t>
              </a:r>
              <a:endParaRPr lang="es-ES" sz="9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2994" name="AutoShape 18"/>
            <p:cNvSpPr>
              <a:spLocks noChangeArrowheads="1"/>
            </p:cNvSpPr>
            <p:nvPr/>
          </p:nvSpPr>
          <p:spPr bwMode="auto">
            <a:xfrm>
              <a:off x="774" y="2304"/>
              <a:ext cx="1057" cy="19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800">
                  <a:latin typeface="Times New Roman" pitchFamily="18" charset="0"/>
                  <a:ea typeface="ヒラギノ角ゴ Pro W3" pitchFamily="1" charset="-128"/>
                </a:rPr>
                <a:t>Mercado Final</a:t>
              </a:r>
              <a:endParaRPr lang="es-ES" sz="1800">
                <a:latin typeface="Times New Roman" pitchFamily="18" charset="0"/>
                <a:ea typeface="ヒラギノ角ゴ Pro W3" pitchFamily="1" charset="-128"/>
              </a:endParaRPr>
            </a:p>
          </p:txBody>
        </p:sp>
        <p:cxnSp>
          <p:nvCxnSpPr>
            <p:cNvPr id="382995" name="AutoShape 19"/>
            <p:cNvCxnSpPr>
              <a:cxnSpLocks noChangeShapeType="1"/>
            </p:cNvCxnSpPr>
            <p:nvPr/>
          </p:nvCxnSpPr>
          <p:spPr bwMode="auto">
            <a:xfrm>
              <a:off x="1269" y="3092"/>
              <a:ext cx="0" cy="7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82996" name="Text Box 20"/>
            <p:cNvSpPr txBox="1">
              <a:spLocks noChangeArrowheads="1"/>
            </p:cNvSpPr>
            <p:nvPr/>
          </p:nvSpPr>
          <p:spPr bwMode="auto">
            <a:xfrm>
              <a:off x="1180" y="3360"/>
              <a:ext cx="690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INTEGRACION</a:t>
              </a:r>
              <a:br>
                <a:rPr lang="es-MX" sz="8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VERTICAL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2997" name="AutoShape 21"/>
            <p:cNvSpPr>
              <a:spLocks noChangeArrowheads="1"/>
            </p:cNvSpPr>
            <p:nvPr/>
          </p:nvSpPr>
          <p:spPr bwMode="auto">
            <a:xfrm>
              <a:off x="1241" y="2530"/>
              <a:ext cx="102" cy="140"/>
            </a:xfrm>
            <a:prstGeom prst="upArrow">
              <a:avLst>
                <a:gd name="adj1" fmla="val 50000"/>
                <a:gd name="adj2" fmla="val 343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2998" name="Text Box 22"/>
          <p:cNvSpPr txBox="1">
            <a:spLocks noChangeArrowheads="1"/>
          </p:cNvSpPr>
          <p:nvPr/>
        </p:nvSpPr>
        <p:spPr bwMode="auto">
          <a:xfrm>
            <a:off x="7543800" y="3733800"/>
            <a:ext cx="1600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sz="1200" b="1" i="1">
                <a:latin typeface="Tahoma" pitchFamily="34" charset="0"/>
                <a:ea typeface="ヒラギノ角ゴ Pro W3" pitchFamily="1" charset="-128"/>
              </a:rPr>
              <a:t>Ventas Netas aproximadas de US$ 190,000</a:t>
            </a:r>
            <a:r>
              <a:rPr lang="es-ES" sz="1200" b="1" i="1">
                <a:latin typeface="Tahoma" pitchFamily="34" charset="0"/>
                <a:ea typeface="ヒラギノ角ゴ Pro W3" pitchFamily="1" charset="-128"/>
              </a:rPr>
              <a:t> </a:t>
            </a:r>
          </a:p>
        </p:txBody>
      </p:sp>
      <p:sp>
        <p:nvSpPr>
          <p:cNvPr id="382999" name="Text Box 23"/>
          <p:cNvSpPr txBox="1">
            <a:spLocks noChangeArrowheads="1"/>
          </p:cNvSpPr>
          <p:nvPr/>
        </p:nvSpPr>
        <p:spPr bwMode="auto">
          <a:xfrm>
            <a:off x="7696200" y="2349500"/>
            <a:ext cx="1447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" sz="1200">
                <a:latin typeface="Times New Roman" pitchFamily="18" charset="0"/>
                <a:ea typeface="ヒラギノ角ゴ Pro W3" pitchFamily="1" charset="-128"/>
              </a:rPr>
              <a:t>Función PRA : </a:t>
            </a:r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Contrato con la empresa compradora. Contacto con otras empresas compradoras</a:t>
            </a:r>
          </a:p>
          <a:p>
            <a:pPr eaLnBrk="1" hangingPunct="1"/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3000" name="Text Box 24"/>
          <p:cNvSpPr txBox="1">
            <a:spLocks noChangeArrowheads="1"/>
          </p:cNvSpPr>
          <p:nvPr/>
        </p:nvSpPr>
        <p:spPr bwMode="auto">
          <a:xfrm>
            <a:off x="2895600" y="5334000"/>
            <a:ext cx="152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" sz="1200">
                <a:latin typeface="Times New Roman" pitchFamily="18" charset="0"/>
                <a:ea typeface="ヒラギノ角ゴ Pro W3" pitchFamily="1" charset="-128"/>
              </a:rPr>
              <a:t>Asistencia Técnica : </a:t>
            </a:r>
            <a:r>
              <a:rPr lang="es-MX" sz="1200">
                <a:latin typeface="Times New Roman" pitchFamily="18" charset="0"/>
                <a:ea typeface="ヒラギノ角ゴ Pro W3" pitchFamily="1" charset="-128"/>
              </a:rPr>
              <a:t>control de calidad en post cosecha  y organización de oferta</a:t>
            </a:r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3001" name="Line 25"/>
          <p:cNvSpPr>
            <a:spLocks noChangeShapeType="1"/>
          </p:cNvSpPr>
          <p:nvPr/>
        </p:nvSpPr>
        <p:spPr bwMode="auto">
          <a:xfrm rot="31312533">
            <a:off x="6713538" y="2589213"/>
            <a:ext cx="979487" cy="3159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3002" name="Rectangle 26"/>
          <p:cNvSpPr>
            <a:spLocks noChangeArrowheads="1"/>
          </p:cNvSpPr>
          <p:nvPr/>
        </p:nvSpPr>
        <p:spPr bwMode="auto">
          <a:xfrm>
            <a:off x="4191000" y="152400"/>
            <a:ext cx="495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>
                <a:solidFill>
                  <a:srgbClr val="339933"/>
                </a:solidFill>
                <a:latin typeface="Arial Black" pitchFamily="34" charset="0"/>
                <a:ea typeface="ヒラギノ角ゴ Pro W3" pitchFamily="1" charset="-128"/>
              </a:rPr>
              <a:t>KIWICHA –</a:t>
            </a:r>
          </a:p>
          <a:p>
            <a:pPr algn="ctr" eaLnBrk="1" hangingPunct="1"/>
            <a:r>
              <a:rPr lang="en-US">
                <a:solidFill>
                  <a:srgbClr val="339933"/>
                </a:solidFill>
                <a:latin typeface="Arial Black" pitchFamily="34" charset="0"/>
                <a:ea typeface="ヒラギノ角ゴ Pro W3" pitchFamily="1" charset="-128"/>
              </a:rPr>
              <a:t>ANDAHUAYLAS /CUSCO </a:t>
            </a:r>
          </a:p>
        </p:txBody>
      </p:sp>
      <p:sp>
        <p:nvSpPr>
          <p:cNvPr id="383003" name="Text Box 27"/>
          <p:cNvSpPr txBox="1">
            <a:spLocks noChangeArrowheads="1"/>
          </p:cNvSpPr>
          <p:nvPr/>
        </p:nvSpPr>
        <p:spPr bwMode="auto">
          <a:xfrm>
            <a:off x="3348038" y="2420938"/>
            <a:ext cx="1828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Aliados: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PRODECO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OMPES Municipales de cada distrito</a:t>
            </a:r>
            <a:endParaRPr lang="es-ES" sz="1200">
              <a:latin typeface="Times New Roman" pitchFamily="18" charset="0"/>
              <a:ea typeface="ヒラギノ角ゴ Pro W3" pitchFamily="1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3004" name="Line 28"/>
          <p:cNvSpPr>
            <a:spLocks noChangeShapeType="1"/>
          </p:cNvSpPr>
          <p:nvPr/>
        </p:nvSpPr>
        <p:spPr bwMode="auto">
          <a:xfrm>
            <a:off x="4427538" y="2708275"/>
            <a:ext cx="750887" cy="349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83005" name="Picture 29" descr="Sin títul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00200"/>
            <a:ext cx="1982787" cy="2773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026" name="Object 2"/>
          <p:cNvGraphicFramePr>
            <a:graphicFrameLocks noChangeAspect="1"/>
          </p:cNvGraphicFramePr>
          <p:nvPr/>
        </p:nvGraphicFramePr>
        <p:xfrm>
          <a:off x="4067175" y="765175"/>
          <a:ext cx="4191000" cy="3276600"/>
        </p:xfrm>
        <a:graphic>
          <a:graphicData uri="http://schemas.openxmlformats.org/presentationml/2006/ole">
            <p:oleObj spid="_x0000_s385026" name="Gráfico" r:id="rId4" imgW="4715256" imgH="2714854" progId="Excel.Chart.8">
              <p:embed/>
            </p:oleObj>
          </a:graphicData>
        </a:graphic>
      </p:graphicFrame>
      <p:graphicFrame>
        <p:nvGraphicFramePr>
          <p:cNvPr id="385027" name="Object 3"/>
          <p:cNvGraphicFramePr>
            <a:graphicFrameLocks noChangeAspect="1"/>
          </p:cNvGraphicFramePr>
          <p:nvPr/>
        </p:nvGraphicFramePr>
        <p:xfrm>
          <a:off x="4211638" y="4508500"/>
          <a:ext cx="3889375" cy="1327150"/>
        </p:xfrm>
        <a:graphic>
          <a:graphicData uri="http://schemas.openxmlformats.org/presentationml/2006/ole">
            <p:oleObj spid="_x0000_s385027" name="Hoja de cálculo" r:id="rId5" imgW="2345599" imgH="651862" progId="Excel.Sheet.8">
              <p:embed/>
            </p:oleObj>
          </a:graphicData>
        </a:graphic>
      </p:graphicFrame>
      <p:pic>
        <p:nvPicPr>
          <p:cNvPr id="385028" name="Picture 4" descr="KIWICHA2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250" y="4138613"/>
            <a:ext cx="2671763" cy="1774825"/>
          </a:xfrm>
          <a:prstGeom prst="rect">
            <a:avLst/>
          </a:prstGeom>
          <a:noFill/>
        </p:spPr>
      </p:pic>
      <p:pic>
        <p:nvPicPr>
          <p:cNvPr id="385029" name="Picture 5" descr="DSC012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905000"/>
            <a:ext cx="25923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Oval 2"/>
          <p:cNvSpPr>
            <a:spLocks noChangeArrowheads="1"/>
          </p:cNvSpPr>
          <p:nvPr/>
        </p:nvSpPr>
        <p:spPr bwMode="auto">
          <a:xfrm>
            <a:off x="5257800" y="2709863"/>
            <a:ext cx="1497013" cy="871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800" b="1">
                <a:latin typeface="Times New Roman" pitchFamily="18" charset="0"/>
                <a:ea typeface="ヒラギノ角ゴ Pro W3" pitchFamily="1" charset="-128"/>
              </a:rPr>
              <a:t>ALISUR</a:t>
            </a: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75" name="AutoShape 3"/>
          <p:cNvSpPr>
            <a:spLocks noChangeArrowheads="1"/>
          </p:cNvSpPr>
          <p:nvPr/>
        </p:nvSpPr>
        <p:spPr bwMode="auto">
          <a:xfrm flipH="1">
            <a:off x="4456113" y="3295650"/>
            <a:ext cx="749300" cy="2144713"/>
          </a:xfrm>
          <a:prstGeom prst="curvedLeftArrow">
            <a:avLst>
              <a:gd name="adj1" fmla="val 57246"/>
              <a:gd name="adj2" fmla="val 11449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7076" name="AutoShape 4"/>
          <p:cNvSpPr>
            <a:spLocks noChangeArrowheads="1"/>
          </p:cNvSpPr>
          <p:nvPr/>
        </p:nvSpPr>
        <p:spPr bwMode="auto">
          <a:xfrm flipV="1">
            <a:off x="6802438" y="3094038"/>
            <a:ext cx="598487" cy="2346325"/>
          </a:xfrm>
          <a:prstGeom prst="curvedLeftArrow">
            <a:avLst>
              <a:gd name="adj1" fmla="val 78409"/>
              <a:gd name="adj2" fmla="val 1568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4419600" y="5562600"/>
            <a:ext cx="3733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325 ha con</a:t>
            </a: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217 Productores de </a:t>
            </a:r>
          </a:p>
          <a:p>
            <a:pPr algn="ctr" eaLnBrk="1" hangingPunct="1"/>
            <a:r>
              <a:rPr lang="es-ES_tradnl" sz="1800">
                <a:latin typeface="Times New Roman" pitchFamily="18" charset="0"/>
                <a:ea typeface="ヒラギノ角ゴ Pro W3" pitchFamily="1" charset="-128"/>
              </a:rPr>
              <a:t>Andahuaylas, Chincheros y Abancay</a:t>
            </a:r>
            <a:endParaRPr lang="es-MX" sz="1800" b="1">
              <a:latin typeface="Times New Roman" pitchFamily="18" charset="0"/>
              <a:ea typeface="ヒラギノ角ゴ Pro W3" pitchFamily="1" charset="-128"/>
            </a:endParaRPr>
          </a:p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78" name="AutoShape 6"/>
          <p:cNvSpPr>
            <a:spLocks noChangeArrowheads="1"/>
          </p:cNvSpPr>
          <p:nvPr/>
        </p:nvSpPr>
        <p:spPr bwMode="auto">
          <a:xfrm>
            <a:off x="4191000" y="1219200"/>
            <a:ext cx="35814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800">
                <a:latin typeface="Times New Roman" pitchFamily="18" charset="0"/>
                <a:ea typeface="ヒラギノ角ゴ Pro W3" pitchFamily="1" charset="-128"/>
              </a:rPr>
              <a:t>CLIENTES DE USA Y EUROPA</a:t>
            </a:r>
          </a:p>
          <a:p>
            <a:pPr algn="ctr" eaLnBrk="1" hangingPunct="1"/>
            <a:endParaRPr lang="es-ES" sz="1800">
              <a:latin typeface="Times New Roman" pitchFamily="18" charset="0"/>
              <a:ea typeface="ヒラギノ角ゴ Pro W3" pitchFamily="1" charset="-128"/>
            </a:endParaRPr>
          </a:p>
        </p:txBody>
      </p:sp>
      <p:cxnSp>
        <p:nvCxnSpPr>
          <p:cNvPr id="387079" name="AutoShape 7"/>
          <p:cNvCxnSpPr>
            <a:cxnSpLocks noChangeShapeType="1"/>
          </p:cNvCxnSpPr>
          <p:nvPr/>
        </p:nvCxnSpPr>
        <p:spPr bwMode="auto">
          <a:xfrm>
            <a:off x="6003925" y="3630613"/>
            <a:ext cx="0" cy="1676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972175" y="4175125"/>
            <a:ext cx="1192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PRA PROMUEVE </a:t>
            </a:r>
          </a:p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ARTICULACION</a:t>
            </a:r>
          </a:p>
        </p:txBody>
      </p:sp>
      <p:sp>
        <p:nvSpPr>
          <p:cNvPr id="387081" name="AutoShape 9"/>
          <p:cNvSpPr>
            <a:spLocks noChangeArrowheads="1"/>
          </p:cNvSpPr>
          <p:nvPr/>
        </p:nvSpPr>
        <p:spPr bwMode="auto">
          <a:xfrm>
            <a:off x="5845175" y="2330450"/>
            <a:ext cx="250825" cy="336550"/>
          </a:xfrm>
          <a:prstGeom prst="upArrow">
            <a:avLst>
              <a:gd name="adj1" fmla="val 50000"/>
              <a:gd name="adj2" fmla="val 3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7082" name="Text Box 10"/>
          <p:cNvSpPr txBox="1">
            <a:spLocks noChangeArrowheads="1"/>
          </p:cNvSpPr>
          <p:nvPr/>
        </p:nvSpPr>
        <p:spPr bwMode="auto">
          <a:xfrm>
            <a:off x="6118225" y="23114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4908550" y="5715000"/>
            <a:ext cx="211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84" name="Line 12"/>
          <p:cNvSpPr>
            <a:spLocks noChangeShapeType="1"/>
          </p:cNvSpPr>
          <p:nvPr/>
        </p:nvSpPr>
        <p:spPr bwMode="auto">
          <a:xfrm>
            <a:off x="4114800" y="5789613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87085" name="Group 13"/>
          <p:cNvGrpSpPr>
            <a:grpSpLocks/>
          </p:cNvGrpSpPr>
          <p:nvPr/>
        </p:nvGrpSpPr>
        <p:grpSpPr bwMode="auto">
          <a:xfrm>
            <a:off x="914400" y="4419600"/>
            <a:ext cx="1524000" cy="2362200"/>
            <a:chOff x="672" y="2304"/>
            <a:chExt cx="1200" cy="1776"/>
          </a:xfrm>
        </p:grpSpPr>
        <p:sp>
          <p:nvSpPr>
            <p:cNvPr id="387086" name="Oval 14"/>
            <p:cNvSpPr>
              <a:spLocks noChangeArrowheads="1"/>
            </p:cNvSpPr>
            <p:nvPr/>
          </p:nvSpPr>
          <p:spPr bwMode="auto">
            <a:xfrm>
              <a:off x="977" y="2699"/>
              <a:ext cx="610" cy="3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Medianos/Grandes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Compradores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7087" name="AutoShape 15"/>
            <p:cNvSpPr>
              <a:spLocks noChangeArrowheads="1"/>
            </p:cNvSpPr>
            <p:nvPr/>
          </p:nvSpPr>
          <p:spPr bwMode="auto">
            <a:xfrm flipH="1">
              <a:off x="672" y="2952"/>
              <a:ext cx="305" cy="902"/>
            </a:xfrm>
            <a:prstGeom prst="curvedLeftArrow">
              <a:avLst>
                <a:gd name="adj1" fmla="val 59148"/>
                <a:gd name="adj2" fmla="val 11829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088" name="AutoShape 16"/>
            <p:cNvSpPr>
              <a:spLocks noChangeArrowheads="1"/>
            </p:cNvSpPr>
            <p:nvPr/>
          </p:nvSpPr>
          <p:spPr bwMode="auto">
            <a:xfrm flipV="1">
              <a:off x="1628" y="2868"/>
              <a:ext cx="244" cy="986"/>
            </a:xfrm>
            <a:prstGeom prst="curvedLeftArrow">
              <a:avLst>
                <a:gd name="adj1" fmla="val 80820"/>
                <a:gd name="adj2" fmla="val 16163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089" name="Rectangle 17"/>
            <p:cNvSpPr>
              <a:spLocks noChangeArrowheads="1"/>
            </p:cNvSpPr>
            <p:nvPr/>
          </p:nvSpPr>
          <p:spPr bwMode="auto">
            <a:xfrm>
              <a:off x="997" y="3854"/>
              <a:ext cx="611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900">
                  <a:latin typeface="Times New Roman" pitchFamily="18" charset="0"/>
                  <a:ea typeface="ヒラギノ角ゴ Pro W3" pitchFamily="1" charset="-128"/>
                </a:rPr>
                <a:t>PEQUEÑOS</a:t>
              </a:r>
              <a:br>
                <a:rPr lang="es-MX" sz="9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900">
                  <a:latin typeface="Times New Roman" pitchFamily="18" charset="0"/>
                  <a:ea typeface="ヒラギノ角ゴ Pro W3" pitchFamily="1" charset="-128"/>
                </a:rPr>
                <a:t>PRODUCTORES</a:t>
              </a:r>
              <a:endParaRPr lang="es-ES" sz="9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7090" name="AutoShape 18"/>
            <p:cNvSpPr>
              <a:spLocks noChangeArrowheads="1"/>
            </p:cNvSpPr>
            <p:nvPr/>
          </p:nvSpPr>
          <p:spPr bwMode="auto">
            <a:xfrm>
              <a:off x="774" y="2304"/>
              <a:ext cx="1057" cy="19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800">
                  <a:latin typeface="Times New Roman" pitchFamily="18" charset="0"/>
                  <a:ea typeface="ヒラギノ角ゴ Pro W3" pitchFamily="1" charset="-128"/>
                </a:rPr>
                <a:t>Mercado Final</a:t>
              </a:r>
              <a:endParaRPr lang="es-ES" sz="1800">
                <a:latin typeface="Times New Roman" pitchFamily="18" charset="0"/>
                <a:ea typeface="ヒラギノ角ゴ Pro W3" pitchFamily="1" charset="-128"/>
              </a:endParaRPr>
            </a:p>
          </p:txBody>
        </p:sp>
        <p:cxnSp>
          <p:nvCxnSpPr>
            <p:cNvPr id="387091" name="AutoShape 19"/>
            <p:cNvCxnSpPr>
              <a:cxnSpLocks noChangeShapeType="1"/>
            </p:cNvCxnSpPr>
            <p:nvPr/>
          </p:nvCxnSpPr>
          <p:spPr bwMode="auto">
            <a:xfrm>
              <a:off x="1269" y="3092"/>
              <a:ext cx="0" cy="7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87092" name="Text Box 20"/>
            <p:cNvSpPr txBox="1">
              <a:spLocks noChangeArrowheads="1"/>
            </p:cNvSpPr>
            <p:nvPr/>
          </p:nvSpPr>
          <p:spPr bwMode="auto">
            <a:xfrm>
              <a:off x="1180" y="3360"/>
              <a:ext cx="690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INTEGRACION</a:t>
              </a:r>
              <a:br>
                <a:rPr lang="es-MX" sz="8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VERTICAL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87093" name="AutoShape 21"/>
            <p:cNvSpPr>
              <a:spLocks noChangeArrowheads="1"/>
            </p:cNvSpPr>
            <p:nvPr/>
          </p:nvSpPr>
          <p:spPr bwMode="auto">
            <a:xfrm>
              <a:off x="1241" y="2530"/>
              <a:ext cx="102" cy="140"/>
            </a:xfrm>
            <a:prstGeom prst="upArrow">
              <a:avLst>
                <a:gd name="adj1" fmla="val 50000"/>
                <a:gd name="adj2" fmla="val 343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7094" name="Text Box 22"/>
          <p:cNvSpPr txBox="1">
            <a:spLocks noChangeArrowheads="1"/>
          </p:cNvSpPr>
          <p:nvPr/>
        </p:nvSpPr>
        <p:spPr bwMode="auto">
          <a:xfrm>
            <a:off x="7543800" y="3733800"/>
            <a:ext cx="1600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sz="1200" b="1" i="1">
                <a:latin typeface="Tahoma" pitchFamily="34" charset="0"/>
                <a:ea typeface="ヒラギノ角ゴ Pro W3" pitchFamily="1" charset="-128"/>
              </a:rPr>
              <a:t>Ventas Netas aproximadas de US$ 440,000</a:t>
            </a:r>
            <a:r>
              <a:rPr lang="es-ES" sz="1200" b="1" i="1">
                <a:latin typeface="Tahoma" pitchFamily="34" charset="0"/>
                <a:ea typeface="ヒラギノ角ゴ Pro W3" pitchFamily="1" charset="-128"/>
              </a:rPr>
              <a:t> </a:t>
            </a:r>
          </a:p>
        </p:txBody>
      </p:sp>
      <p:sp>
        <p:nvSpPr>
          <p:cNvPr id="387095" name="Text Box 23"/>
          <p:cNvSpPr txBox="1">
            <a:spLocks noChangeArrowheads="1"/>
          </p:cNvSpPr>
          <p:nvPr/>
        </p:nvSpPr>
        <p:spPr bwMode="auto">
          <a:xfrm>
            <a:off x="7696200" y="2205038"/>
            <a:ext cx="14478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" sz="1200">
                <a:latin typeface="Times New Roman" pitchFamily="18" charset="0"/>
                <a:ea typeface="ヒラギノ角ゴ Pro W3" pitchFamily="1" charset="-128"/>
              </a:rPr>
              <a:t>Función PRA : </a:t>
            </a:r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Contrato con la empresa compradora</a:t>
            </a:r>
          </a:p>
          <a:p>
            <a:pPr eaLnBrk="1" hangingPunct="1"/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96" name="Text Box 24"/>
          <p:cNvSpPr txBox="1">
            <a:spLocks noChangeArrowheads="1"/>
          </p:cNvSpPr>
          <p:nvPr/>
        </p:nvSpPr>
        <p:spPr bwMode="auto">
          <a:xfrm>
            <a:off x="3132138" y="2133600"/>
            <a:ext cx="18288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Aliados: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PRODECO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OMPES 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SOLARIS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PRISMA</a:t>
            </a:r>
          </a:p>
          <a:p>
            <a:pPr eaLnBrk="1" hangingPunct="1"/>
            <a:r>
              <a:rPr lang="es-ES_tradnl" sz="1200">
                <a:latin typeface="Times New Roman" pitchFamily="18" charset="0"/>
                <a:ea typeface="ヒラギノ角ゴ Pro W3" pitchFamily="1" charset="-128"/>
              </a:rPr>
              <a:t>PACHACHACA</a:t>
            </a:r>
            <a:endParaRPr lang="es-ES" sz="1200">
              <a:latin typeface="Times New Roman" pitchFamily="18" charset="0"/>
              <a:ea typeface="ヒラギノ角ゴ Pro W3" pitchFamily="1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sz="1200">
              <a:latin typeface="Times New Roman" pitchFamily="18" charset="0"/>
              <a:ea typeface="ヒラギノ角ゴ Pro W3" pitchFamily="1" charset="-128"/>
            </a:endParaRPr>
          </a:p>
          <a:p>
            <a:pPr eaLnBrk="1" hangingPunct="1">
              <a:spcBef>
                <a:spcPct val="20000"/>
              </a:spcBef>
            </a:pPr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097" name="Line 25"/>
          <p:cNvSpPr>
            <a:spLocks noChangeShapeType="1"/>
          </p:cNvSpPr>
          <p:nvPr/>
        </p:nvSpPr>
        <p:spPr bwMode="auto">
          <a:xfrm>
            <a:off x="3924300" y="2708275"/>
            <a:ext cx="1254125" cy="349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7098" name="Line 26"/>
          <p:cNvSpPr>
            <a:spLocks noChangeShapeType="1"/>
          </p:cNvSpPr>
          <p:nvPr/>
        </p:nvSpPr>
        <p:spPr bwMode="auto">
          <a:xfrm rot="31312533">
            <a:off x="6792913" y="2563813"/>
            <a:ext cx="896937" cy="3286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87099" name="Picture 27" descr="hoja redonda 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00213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100" name="Text Box 28"/>
          <p:cNvSpPr txBox="1">
            <a:spLocks noChangeArrowheads="1"/>
          </p:cNvSpPr>
          <p:nvPr/>
        </p:nvSpPr>
        <p:spPr bwMode="auto">
          <a:xfrm>
            <a:off x="2819400" y="5334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" sz="1200">
                <a:latin typeface="Times New Roman" pitchFamily="18" charset="0"/>
                <a:ea typeface="ヒラギノ角ゴ Pro W3" pitchFamily="1" charset="-128"/>
              </a:rPr>
              <a:t>Asistencia Técnica : </a:t>
            </a:r>
            <a:r>
              <a:rPr lang="es-MX" sz="1200">
                <a:latin typeface="Times New Roman" pitchFamily="18" charset="0"/>
                <a:ea typeface="ヒラギノ角ゴ Pro W3" pitchFamily="1" charset="-128"/>
              </a:rPr>
              <a:t>control de calidad en post cosecha  y organización de oferta. Contacto con otras empresas compradoras</a:t>
            </a:r>
          </a:p>
          <a:p>
            <a:pPr eaLnBrk="1" hangingPunct="1"/>
            <a:endParaRPr lang="es-ES" sz="1200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87101" name="Text Box 29"/>
          <p:cNvSpPr txBox="1">
            <a:spLocks noChangeArrowheads="1"/>
          </p:cNvSpPr>
          <p:nvPr/>
        </p:nvSpPr>
        <p:spPr bwMode="auto">
          <a:xfrm>
            <a:off x="4667250" y="0"/>
            <a:ext cx="4476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sz="2400" b="1">
                <a:solidFill>
                  <a:srgbClr val="339933"/>
                </a:solidFill>
                <a:latin typeface="Arial Black" pitchFamily="34" charset="0"/>
                <a:ea typeface="ヒラギノ角ゴ Pro W3" pitchFamily="1" charset="-128"/>
              </a:rPr>
              <a:t>MENESTRAS ANDAHUAYLAS / CHINCHEROS / CUSCO </a:t>
            </a:r>
            <a:endParaRPr lang="es-ES" sz="2400" b="1">
              <a:solidFill>
                <a:srgbClr val="339933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22" name="Object 2"/>
          <p:cNvGraphicFramePr>
            <a:graphicFrameLocks noChangeAspect="1"/>
          </p:cNvGraphicFramePr>
          <p:nvPr/>
        </p:nvGraphicFramePr>
        <p:xfrm>
          <a:off x="3924300" y="1196975"/>
          <a:ext cx="4419600" cy="2811463"/>
        </p:xfrm>
        <a:graphic>
          <a:graphicData uri="http://schemas.openxmlformats.org/presentationml/2006/ole">
            <p:oleObj spid="_x0000_s389122" name="Gráfico" r:id="rId4" imgW="4677156" imgH="2600554" progId="Excel.Chart.8">
              <p:embed/>
            </p:oleObj>
          </a:graphicData>
        </a:graphic>
      </p:graphicFrame>
      <p:graphicFrame>
        <p:nvGraphicFramePr>
          <p:cNvPr id="389123" name="Object 3"/>
          <p:cNvGraphicFramePr>
            <a:graphicFrameLocks noChangeAspect="1"/>
          </p:cNvGraphicFramePr>
          <p:nvPr/>
        </p:nvGraphicFramePr>
        <p:xfrm>
          <a:off x="4067175" y="4508500"/>
          <a:ext cx="4176713" cy="1492250"/>
        </p:xfrm>
        <a:graphic>
          <a:graphicData uri="http://schemas.openxmlformats.org/presentationml/2006/ole">
            <p:oleObj spid="_x0000_s389123" name="Hoja de cálculo" r:id="rId5" imgW="2488722" imgH="1137181" progId="Excel.Sheet.8">
              <p:embed/>
            </p:oleObj>
          </a:graphicData>
        </a:graphic>
      </p:graphicFrame>
      <p:sp>
        <p:nvSpPr>
          <p:cNvPr id="389124" name="AutoShape 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0713" y="6324600"/>
            <a:ext cx="903287" cy="5334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9125" name="Picture 5" descr="MENESTRA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600200"/>
            <a:ext cx="3292475" cy="507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828800"/>
            <a:ext cx="3932238" cy="5029200"/>
          </a:xfrm>
          <a:noFill/>
          <a:ln/>
        </p:spPr>
      </p:pic>
      <p:sp>
        <p:nvSpPr>
          <p:cNvPr id="657411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3744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PE" sz="1400" b="1" i="1">
                <a:latin typeface="Arial" pitchFamily="34" charset="0"/>
              </a:rPr>
              <a:t>CORREDORES ECONOMICOS DONDE TRABAJA EL PROYECTO PRA</a:t>
            </a:r>
            <a:r>
              <a:rPr lang="es-PE" sz="1800" b="1" i="1">
                <a:latin typeface="Arial" pitchFamily="34" charset="0"/>
              </a:rPr>
              <a:t> </a:t>
            </a:r>
            <a:endParaRPr lang="es-ES" sz="1800" b="1" i="1">
              <a:latin typeface="Arial" pitchFamily="34" charset="0"/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4572000" y="381000"/>
            <a:ext cx="4572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es-MX" sz="2400" b="1">
                <a:solidFill>
                  <a:srgbClr val="003366"/>
                </a:solidFill>
                <a:latin typeface="Verdana" pitchFamily="34" charset="0"/>
              </a:rPr>
              <a:t>3. ¿ Dónde trabajamos?</a:t>
            </a:r>
            <a:endParaRPr lang="es-ES" sz="2400" b="1">
              <a:solidFill>
                <a:srgbClr val="003366"/>
              </a:solidFill>
              <a:latin typeface="Verdana" pitchFamily="34" charset="0"/>
            </a:endParaRPr>
          </a:p>
        </p:txBody>
      </p:sp>
      <p:pic>
        <p:nvPicPr>
          <p:cNvPr id="657413" name="Picture 5"/>
          <p:cNvPicPr>
            <a:picLocks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2363788"/>
            <a:ext cx="4800600" cy="33512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4495800" y="152400"/>
            <a:ext cx="4648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s-MX" sz="3600" b="1">
                <a:solidFill>
                  <a:srgbClr val="339933"/>
                </a:solidFill>
                <a:latin typeface="Tahoma" pitchFamily="34" charset="0"/>
                <a:ea typeface="ヒラギノ角ゴ Pro W3" pitchFamily="1" charset="-128"/>
              </a:rPr>
              <a:t>CHOMPAS – PUNO</a:t>
            </a:r>
            <a:endParaRPr lang="es-ES" sz="3600" b="1">
              <a:solidFill>
                <a:srgbClr val="339933"/>
              </a:solidFill>
              <a:latin typeface="Tahoma" pitchFamily="34" charset="0"/>
              <a:ea typeface="ヒラギノ角ゴ Pro W3" pitchFamily="1" charset="-128"/>
            </a:endParaRPr>
          </a:p>
        </p:txBody>
      </p:sp>
      <p:sp>
        <p:nvSpPr>
          <p:cNvPr id="396291" name="Oval 3"/>
          <p:cNvSpPr>
            <a:spLocks noChangeArrowheads="1"/>
          </p:cNvSpPr>
          <p:nvPr/>
        </p:nvSpPr>
        <p:spPr bwMode="auto">
          <a:xfrm>
            <a:off x="5205413" y="3148013"/>
            <a:ext cx="1497012" cy="871537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ES" sz="1800" b="1">
                <a:latin typeface="Times New Roman" pitchFamily="18" charset="0"/>
                <a:ea typeface="ヒラギノ角ゴ Pro W3" pitchFamily="1" charset="-128"/>
              </a:rPr>
              <a:t>Royal Knit</a:t>
            </a:r>
          </a:p>
        </p:txBody>
      </p:sp>
      <p:sp>
        <p:nvSpPr>
          <p:cNvPr id="396292" name="AutoShape 4"/>
          <p:cNvSpPr>
            <a:spLocks noChangeArrowheads="1"/>
          </p:cNvSpPr>
          <p:nvPr/>
        </p:nvSpPr>
        <p:spPr bwMode="auto">
          <a:xfrm flipH="1">
            <a:off x="4456113" y="3752850"/>
            <a:ext cx="749300" cy="2144713"/>
          </a:xfrm>
          <a:prstGeom prst="curvedLeftArrow">
            <a:avLst>
              <a:gd name="adj1" fmla="val 57246"/>
              <a:gd name="adj2" fmla="val 114492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6293" name="AutoShape 5"/>
          <p:cNvSpPr>
            <a:spLocks noChangeArrowheads="1"/>
          </p:cNvSpPr>
          <p:nvPr/>
        </p:nvSpPr>
        <p:spPr bwMode="auto">
          <a:xfrm flipV="1">
            <a:off x="6802438" y="3551238"/>
            <a:ext cx="598487" cy="2346325"/>
          </a:xfrm>
          <a:prstGeom prst="curvedLeftArrow">
            <a:avLst>
              <a:gd name="adj1" fmla="val 78409"/>
              <a:gd name="adj2" fmla="val 156817"/>
              <a:gd name="adj3" fmla="val 33333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4648200" y="6005513"/>
            <a:ext cx="2743200" cy="70008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30 asociaciones </a:t>
            </a:r>
          </a:p>
          <a:p>
            <a:pPr algn="ctr" eaLnBrk="1" hangingPunct="1"/>
            <a:r>
              <a:rPr lang="es-ES" sz="1400" b="1">
                <a:latin typeface="Times New Roman" pitchFamily="18" charset="0"/>
                <a:ea typeface="ヒラギノ角ゴ Pro W3" pitchFamily="1" charset="-128"/>
              </a:rPr>
              <a:t>de tejedoras</a:t>
            </a:r>
          </a:p>
          <a:p>
            <a:pPr algn="ctr" eaLnBrk="1" hangingPunct="1"/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96295" name="AutoShape 7"/>
          <p:cNvSpPr>
            <a:spLocks noChangeArrowheads="1"/>
          </p:cNvSpPr>
          <p:nvPr/>
        </p:nvSpPr>
        <p:spPr bwMode="auto">
          <a:xfrm>
            <a:off x="4419600" y="1828800"/>
            <a:ext cx="3141663" cy="850900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MX" sz="1800">
                <a:latin typeface="Times New Roman" pitchFamily="18" charset="0"/>
                <a:ea typeface="ヒラギノ角ゴ Pro W3" pitchFamily="1" charset="-128"/>
              </a:rPr>
              <a:t>Hess Nature , Alemania</a:t>
            </a:r>
          </a:p>
          <a:p>
            <a:pPr algn="ctr" eaLnBrk="1" hangingPunct="1"/>
            <a:r>
              <a:rPr lang="es-MX" sz="1800">
                <a:latin typeface="Times New Roman" pitchFamily="18" charset="0"/>
                <a:ea typeface="ヒラギノ角ゴ Pro W3" pitchFamily="1" charset="-128"/>
              </a:rPr>
              <a:t>Peruvian Connection, USA</a:t>
            </a:r>
          </a:p>
          <a:p>
            <a:pPr algn="ctr" eaLnBrk="1" hangingPunct="1"/>
            <a:r>
              <a:rPr lang="es-MX" sz="1800">
                <a:latin typeface="Times New Roman" pitchFamily="18" charset="0"/>
                <a:ea typeface="ヒラギノ角ゴ Pro W3" pitchFamily="1" charset="-128"/>
              </a:rPr>
              <a:t>Alpaca Import, USA</a:t>
            </a:r>
            <a:endParaRPr lang="es-ES" sz="1800">
              <a:latin typeface="Times New Roman" pitchFamily="18" charset="0"/>
              <a:ea typeface="ヒラギノ角ゴ Pro W3" pitchFamily="1" charset="-128"/>
            </a:endParaRPr>
          </a:p>
        </p:txBody>
      </p:sp>
      <p:cxnSp>
        <p:nvCxnSpPr>
          <p:cNvPr id="396296" name="AutoShape 8"/>
          <p:cNvCxnSpPr>
            <a:cxnSpLocks noChangeShapeType="1"/>
          </p:cNvCxnSpPr>
          <p:nvPr/>
        </p:nvCxnSpPr>
        <p:spPr bwMode="auto">
          <a:xfrm>
            <a:off x="6003925" y="4087813"/>
            <a:ext cx="0" cy="1676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sp>
        <p:nvSpPr>
          <p:cNvPr id="396297" name="Text Box 9"/>
          <p:cNvSpPr txBox="1">
            <a:spLocks noChangeArrowheads="1"/>
          </p:cNvSpPr>
          <p:nvPr/>
        </p:nvSpPr>
        <p:spPr bwMode="auto">
          <a:xfrm>
            <a:off x="5972175" y="4632325"/>
            <a:ext cx="1192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PRA PROMUEVE </a:t>
            </a:r>
          </a:p>
          <a:p>
            <a:pPr algn="ctr" eaLnBrk="1" hangingPunct="1"/>
            <a:r>
              <a:rPr lang="es-ES" sz="1000">
                <a:latin typeface="Times New Roman" pitchFamily="18" charset="0"/>
                <a:ea typeface="ヒラギノ角ゴ Pro W3" pitchFamily="1" charset="-128"/>
              </a:rPr>
              <a:t>ARTICULACION</a:t>
            </a:r>
          </a:p>
        </p:txBody>
      </p:sp>
      <p:sp>
        <p:nvSpPr>
          <p:cNvPr id="396298" name="AutoShape 10"/>
          <p:cNvSpPr>
            <a:spLocks noChangeArrowheads="1"/>
          </p:cNvSpPr>
          <p:nvPr/>
        </p:nvSpPr>
        <p:spPr bwMode="auto">
          <a:xfrm>
            <a:off x="5867400" y="2743200"/>
            <a:ext cx="250825" cy="336550"/>
          </a:xfrm>
          <a:prstGeom prst="upArrow">
            <a:avLst>
              <a:gd name="adj1" fmla="val 50000"/>
              <a:gd name="adj2" fmla="val 33544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6299" name="Text Box 11"/>
          <p:cNvSpPr txBox="1">
            <a:spLocks noChangeArrowheads="1"/>
          </p:cNvSpPr>
          <p:nvPr/>
        </p:nvSpPr>
        <p:spPr bwMode="auto">
          <a:xfrm>
            <a:off x="6118225" y="23114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8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4908550" y="6038850"/>
            <a:ext cx="211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" sz="1400" b="1">
              <a:latin typeface="Times New Roman" pitchFamily="18" charset="0"/>
              <a:ea typeface="ヒラギノ角ゴ Pro W3" pitchFamily="1" charset="-128"/>
            </a:endParaRPr>
          </a:p>
        </p:txBody>
      </p:sp>
      <p:sp>
        <p:nvSpPr>
          <p:cNvPr id="396301" name="Line 13"/>
          <p:cNvSpPr>
            <a:spLocks noChangeShapeType="1"/>
          </p:cNvSpPr>
          <p:nvPr/>
        </p:nvSpPr>
        <p:spPr bwMode="auto">
          <a:xfrm>
            <a:off x="4038600" y="6172200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96302" name="Group 14"/>
          <p:cNvGrpSpPr>
            <a:grpSpLocks/>
          </p:cNvGrpSpPr>
          <p:nvPr/>
        </p:nvGrpSpPr>
        <p:grpSpPr bwMode="auto">
          <a:xfrm>
            <a:off x="685800" y="4191000"/>
            <a:ext cx="1752600" cy="2590800"/>
            <a:chOff x="432" y="2640"/>
            <a:chExt cx="1104" cy="1632"/>
          </a:xfrm>
        </p:grpSpPr>
        <p:sp>
          <p:nvSpPr>
            <p:cNvPr id="396303" name="Oval 15"/>
            <p:cNvSpPr>
              <a:spLocks noChangeArrowheads="1"/>
            </p:cNvSpPr>
            <p:nvPr/>
          </p:nvSpPr>
          <p:spPr bwMode="auto">
            <a:xfrm>
              <a:off x="713" y="3003"/>
              <a:ext cx="561" cy="33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Medianos/Grandes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Potenciales </a:t>
              </a:r>
            </a:p>
            <a:p>
              <a:pPr algn="ctr" eaLnBrk="1" hangingPunct="1"/>
              <a:r>
                <a:rPr lang="es-MX" sz="800">
                  <a:latin typeface="Times New Roman" pitchFamily="18" charset="0"/>
                  <a:ea typeface="ヒラギノ角ゴ Pro W3" pitchFamily="1" charset="-128"/>
                </a:rPr>
                <a:t>Compradores</a:t>
              </a:r>
              <a:endParaRPr lang="es-ES" sz="8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96304" name="AutoShape 16"/>
            <p:cNvSpPr>
              <a:spLocks noChangeArrowheads="1"/>
            </p:cNvSpPr>
            <p:nvPr/>
          </p:nvSpPr>
          <p:spPr bwMode="auto">
            <a:xfrm flipH="1">
              <a:off x="432" y="3235"/>
              <a:ext cx="281" cy="829"/>
            </a:xfrm>
            <a:prstGeom prst="curvedLeftArrow">
              <a:avLst>
                <a:gd name="adj1" fmla="val 59004"/>
                <a:gd name="adj2" fmla="val 118007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05" name="AutoShape 17"/>
            <p:cNvSpPr>
              <a:spLocks noChangeArrowheads="1"/>
            </p:cNvSpPr>
            <p:nvPr/>
          </p:nvSpPr>
          <p:spPr bwMode="auto">
            <a:xfrm flipV="1">
              <a:off x="1312" y="3158"/>
              <a:ext cx="224" cy="906"/>
            </a:xfrm>
            <a:prstGeom prst="curvedLeftArrow">
              <a:avLst>
                <a:gd name="adj1" fmla="val 80893"/>
                <a:gd name="adj2" fmla="val 161786"/>
                <a:gd name="adj3" fmla="val 3333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06" name="Rectangle 18"/>
            <p:cNvSpPr>
              <a:spLocks noChangeArrowheads="1"/>
            </p:cNvSpPr>
            <p:nvPr/>
          </p:nvSpPr>
          <p:spPr bwMode="auto">
            <a:xfrm>
              <a:off x="731" y="4064"/>
              <a:ext cx="562" cy="20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000">
                  <a:latin typeface="Times New Roman" pitchFamily="18" charset="0"/>
                  <a:ea typeface="ヒラギノ角ゴ Pro W3" pitchFamily="1" charset="-128"/>
                </a:rPr>
                <a:t>PEQUEÑOS</a:t>
              </a:r>
              <a:br>
                <a:rPr lang="es-MX" sz="1000">
                  <a:latin typeface="Times New Roman" pitchFamily="18" charset="0"/>
                  <a:ea typeface="ヒラギノ角ゴ Pro W3" pitchFamily="1" charset="-128"/>
                </a:rPr>
              </a:br>
              <a:r>
                <a:rPr lang="es-MX" sz="1000">
                  <a:latin typeface="Times New Roman" pitchFamily="18" charset="0"/>
                  <a:ea typeface="ヒラギノ角ゴ Pro W3" pitchFamily="1" charset="-128"/>
                </a:rPr>
                <a:t>PRODUCTORES</a:t>
              </a:r>
              <a:endParaRPr lang="es-ES" sz="1000">
                <a:latin typeface="Times New Roman" pitchFamily="18" charset="0"/>
                <a:ea typeface="ヒラギノ角ゴ Pro W3" pitchFamily="1" charset="-128"/>
              </a:endParaRPr>
            </a:p>
          </p:txBody>
        </p:sp>
        <p:sp>
          <p:nvSpPr>
            <p:cNvPr id="396307" name="AutoShape 19"/>
            <p:cNvSpPr>
              <a:spLocks noChangeArrowheads="1"/>
            </p:cNvSpPr>
            <p:nvPr/>
          </p:nvSpPr>
          <p:spPr bwMode="auto">
            <a:xfrm>
              <a:off x="526" y="2640"/>
              <a:ext cx="972" cy="181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s-MX" sz="1800">
                  <a:latin typeface="Times New Roman" pitchFamily="18" charset="0"/>
                  <a:ea typeface="ヒラギノ角ゴ Pro W3" pitchFamily="1" charset="-128"/>
                </a:rPr>
                <a:t>Mercado Final</a:t>
              </a:r>
              <a:endParaRPr lang="es-ES" sz="1800">
                <a:latin typeface="Times New Roman" pitchFamily="18" charset="0"/>
                <a:ea typeface="ヒラギノ角ゴ Pro W3" pitchFamily="1" charset="-128"/>
              </a:endParaRPr>
            </a:p>
          </p:txBody>
        </p:sp>
        <p:cxnSp>
          <p:nvCxnSpPr>
            <p:cNvPr id="396308" name="AutoShape 20"/>
            <p:cNvCxnSpPr>
              <a:cxnSpLocks noChangeShapeType="1"/>
            </p:cNvCxnSpPr>
            <p:nvPr/>
          </p:nvCxnSpPr>
          <p:spPr bwMode="auto">
            <a:xfrm>
              <a:off x="981" y="3364"/>
              <a:ext cx="0" cy="6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96309" name="AutoShape 21"/>
            <p:cNvSpPr>
              <a:spLocks noChangeArrowheads="1"/>
            </p:cNvSpPr>
            <p:nvPr/>
          </p:nvSpPr>
          <p:spPr bwMode="auto">
            <a:xfrm>
              <a:off x="955" y="2848"/>
              <a:ext cx="94" cy="128"/>
            </a:xfrm>
            <a:prstGeom prst="upArrow">
              <a:avLst>
                <a:gd name="adj1" fmla="val 50000"/>
                <a:gd name="adj2" fmla="val 34043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10" name="Text Box 22"/>
          <p:cNvSpPr txBox="1">
            <a:spLocks noChangeArrowheads="1"/>
          </p:cNvSpPr>
          <p:nvPr/>
        </p:nvSpPr>
        <p:spPr bwMode="auto">
          <a:xfrm>
            <a:off x="7467600" y="4495800"/>
            <a:ext cx="13716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 b="1" i="1">
                <a:latin typeface="Tahoma" pitchFamily="34" charset="0"/>
                <a:ea typeface="ヒラギノ角ゴ Pro W3" pitchFamily="1" charset="-128"/>
              </a:rPr>
              <a:t>Ventas:</a:t>
            </a:r>
          </a:p>
          <a:p>
            <a:pPr eaLnBrk="1" hangingPunct="1">
              <a:spcBef>
                <a:spcPct val="50000"/>
              </a:spcBef>
            </a:pPr>
            <a:r>
              <a:rPr lang="es-ES" sz="1400" b="1" i="1">
                <a:latin typeface="Tahoma" pitchFamily="34" charset="0"/>
                <a:ea typeface="ヒラギノ角ゴ Pro W3" pitchFamily="1" charset="-128"/>
              </a:rPr>
              <a:t>$ 696,000 </a:t>
            </a:r>
          </a:p>
        </p:txBody>
      </p:sp>
      <p:sp>
        <p:nvSpPr>
          <p:cNvPr id="396311" name="Text Box 23"/>
          <p:cNvSpPr txBox="1">
            <a:spLocks noChangeArrowheads="1"/>
          </p:cNvSpPr>
          <p:nvPr/>
        </p:nvSpPr>
        <p:spPr bwMode="auto">
          <a:xfrm>
            <a:off x="7696200" y="2286000"/>
            <a:ext cx="14478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>
                <a:latin typeface="Times New Roman" pitchFamily="18" charset="0"/>
                <a:ea typeface="ヒラギノ角ゴ Pro W3" pitchFamily="1" charset="-128"/>
              </a:rPr>
              <a:t>Función PRA : identificación de mercado final ( Hess Nature);  nueva colección (Peruvian Conecction y Alpaca Import)  </a:t>
            </a:r>
          </a:p>
        </p:txBody>
      </p:sp>
      <p:sp>
        <p:nvSpPr>
          <p:cNvPr id="396312" name="Text Box 24"/>
          <p:cNvSpPr txBox="1">
            <a:spLocks noChangeArrowheads="1"/>
          </p:cNvSpPr>
          <p:nvPr/>
        </p:nvSpPr>
        <p:spPr bwMode="auto">
          <a:xfrm>
            <a:off x="2590800" y="5064125"/>
            <a:ext cx="15240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>
                <a:latin typeface="Times New Roman" pitchFamily="18" charset="0"/>
                <a:ea typeface="ヒラギノ角ゴ Pro W3" pitchFamily="1" charset="-128"/>
              </a:rPr>
              <a:t>Asistencia Técnica : organización de la producción; mejoramiento técnicas de tejido, control de calidad, acabados</a:t>
            </a:r>
          </a:p>
        </p:txBody>
      </p:sp>
      <p:sp>
        <p:nvSpPr>
          <p:cNvPr id="396313" name="Text Box 25"/>
          <p:cNvSpPr txBox="1">
            <a:spLocks noChangeArrowheads="1"/>
          </p:cNvSpPr>
          <p:nvPr/>
        </p:nvSpPr>
        <p:spPr bwMode="auto">
          <a:xfrm>
            <a:off x="3124200" y="3124200"/>
            <a:ext cx="1828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400">
                <a:latin typeface="Times New Roman" pitchFamily="18" charset="0"/>
                <a:ea typeface="ヒラギノ角ゴ Pro W3" pitchFamily="1" charset="-128"/>
              </a:rPr>
              <a:t>Asistencia Técnica en costos, tiempos y tarifas</a:t>
            </a:r>
          </a:p>
        </p:txBody>
      </p:sp>
      <p:sp>
        <p:nvSpPr>
          <p:cNvPr id="396314" name="Line 26"/>
          <p:cNvSpPr>
            <a:spLocks noChangeShapeType="1"/>
          </p:cNvSpPr>
          <p:nvPr/>
        </p:nvSpPr>
        <p:spPr bwMode="auto">
          <a:xfrm>
            <a:off x="4572000" y="3505200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6315" name="Line 27"/>
          <p:cNvSpPr>
            <a:spLocks noChangeShapeType="1"/>
          </p:cNvSpPr>
          <p:nvPr/>
        </p:nvSpPr>
        <p:spPr bwMode="auto">
          <a:xfrm rot="11808112">
            <a:off x="6916738" y="2862263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6316" name="Line 28"/>
          <p:cNvSpPr>
            <a:spLocks noChangeShapeType="1"/>
          </p:cNvSpPr>
          <p:nvPr/>
        </p:nvSpPr>
        <p:spPr bwMode="auto">
          <a:xfrm rot="31312533">
            <a:off x="6621463" y="3228975"/>
            <a:ext cx="1066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96317" name="Group 29"/>
          <p:cNvGrpSpPr>
            <a:grpSpLocks/>
          </p:cNvGrpSpPr>
          <p:nvPr/>
        </p:nvGrpSpPr>
        <p:grpSpPr bwMode="auto">
          <a:xfrm>
            <a:off x="0" y="2659063"/>
            <a:ext cx="7596188" cy="285750"/>
            <a:chOff x="0" y="0"/>
            <a:chExt cx="4785" cy="180"/>
          </a:xfrm>
        </p:grpSpPr>
        <p:sp>
          <p:nvSpPr>
            <p:cNvPr id="396318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2813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6319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478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396320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828800"/>
            <a:ext cx="28575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7315" name="Picture 3" descr="0004-c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4105275"/>
          </a:xfrm>
          <a:noFill/>
          <a:ln/>
        </p:spPr>
      </p:pic>
      <p:pic>
        <p:nvPicPr>
          <p:cNvPr id="397316" name="Picture 4" descr="0007-b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94138"/>
            <a:ext cx="4211638" cy="2963862"/>
          </a:xfrm>
          <a:noFill/>
          <a:ln/>
        </p:spPr>
      </p:pic>
      <p:pic>
        <p:nvPicPr>
          <p:cNvPr id="397317" name="Picture 5" descr="0003-b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638" y="3495675"/>
            <a:ext cx="4932362" cy="3409950"/>
          </a:xfrm>
          <a:noFill/>
          <a:ln/>
        </p:spPr>
      </p:pic>
      <p:sp>
        <p:nvSpPr>
          <p:cNvPr id="397318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248400"/>
            <a:ext cx="585787" cy="5969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3581400" cy="609600"/>
          </a:xfrm>
        </p:spPr>
        <p:txBody>
          <a:bodyPr/>
          <a:lstStyle/>
          <a:p>
            <a:r>
              <a:rPr lang="es-MX" sz="3200">
                <a:solidFill>
                  <a:srgbClr val="FF9966"/>
                </a:solidFill>
              </a:rPr>
              <a:t>Café Orgánico</a:t>
            </a:r>
            <a:endParaRPr lang="en-US" sz="3200">
              <a:solidFill>
                <a:srgbClr val="FF9966"/>
              </a:solidFill>
            </a:endParaRPr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486400" y="2057400"/>
            <a:ext cx="26670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COINCA/VOLCAFE/</a:t>
            </a:r>
          </a:p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CECOVASA</a:t>
            </a:r>
          </a:p>
        </p:txBody>
      </p:sp>
      <p:sp>
        <p:nvSpPr>
          <p:cNvPr id="476164" name="AutoShape 4"/>
          <p:cNvSpPr>
            <a:spLocks noChangeArrowheads="1"/>
          </p:cNvSpPr>
          <p:nvPr/>
        </p:nvSpPr>
        <p:spPr bwMode="auto">
          <a:xfrm>
            <a:off x="4572000" y="1371600"/>
            <a:ext cx="2674938" cy="4556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PE" sz="1600" b="1">
                <a:solidFill>
                  <a:srgbClr val="000000"/>
                </a:solidFill>
                <a:latin typeface="Arial" pitchFamily="34" charset="0"/>
              </a:rPr>
              <a:t>Europa:Lavazza, Tchibo,</a:t>
            </a:r>
          </a:p>
          <a:p>
            <a:pPr algn="ctr" eaLnBrk="1" hangingPunct="1"/>
            <a:r>
              <a:rPr lang="es-MX" sz="1600"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Rucquoy Frëres</a:t>
            </a:r>
            <a:r>
              <a:rPr lang="es-ES" sz="16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685800" y="1905000"/>
            <a:ext cx="3657600" cy="46243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800" b="1" i="1">
                <a:latin typeface="Tahoma" pitchFamily="34" charset="0"/>
              </a:rPr>
              <a:t>Café: </a:t>
            </a:r>
            <a:r>
              <a:rPr lang="es-MX" sz="1800" b="1" i="1">
                <a:latin typeface="Tahoma" pitchFamily="34" charset="0"/>
              </a:rPr>
              <a:t>calidad+valor agregado=+precio</a:t>
            </a:r>
          </a:p>
          <a:p>
            <a:pPr>
              <a:spcBef>
                <a:spcPct val="50000"/>
              </a:spcBef>
            </a:pPr>
            <a:r>
              <a:rPr lang="es-ES" sz="1800">
                <a:latin typeface="Tahoma" pitchFamily="34" charset="0"/>
              </a:rPr>
              <a:t>Con</a:t>
            </a:r>
            <a:r>
              <a:rPr lang="es-MX" sz="1800">
                <a:latin typeface="Tahoma" pitchFamily="34" charset="0"/>
              </a:rPr>
              <a:t> “trader”</a:t>
            </a:r>
            <a:r>
              <a:rPr lang="es-ES" sz="1800">
                <a:latin typeface="Tahoma" pitchFamily="34" charset="0"/>
              </a:rPr>
              <a:t> </a:t>
            </a:r>
            <a:r>
              <a:rPr lang="es-PE" sz="1800">
                <a:latin typeface="Tahoma" pitchFamily="34" charset="0"/>
              </a:rPr>
              <a:t>Coinca</a:t>
            </a:r>
            <a:r>
              <a:rPr lang="es-ES" sz="1800">
                <a:latin typeface="Tahoma" pitchFamily="34" charset="0"/>
              </a:rPr>
              <a:t> </a:t>
            </a:r>
            <a:r>
              <a:rPr lang="es-MX" sz="1800">
                <a:latin typeface="Tahoma" pitchFamily="34" charset="0"/>
              </a:rPr>
              <a:t>y otros </a:t>
            </a:r>
            <a:r>
              <a:rPr lang="es-ES" sz="1800">
                <a:latin typeface="Tahoma" pitchFamily="34" charset="0"/>
              </a:rPr>
              <a:t>(</a:t>
            </a:r>
            <a:r>
              <a:rPr lang="es-MX" sz="1800">
                <a:latin typeface="Tahoma" pitchFamily="34" charset="0"/>
              </a:rPr>
              <a:t>+ de 30</a:t>
            </a:r>
            <a:r>
              <a:rPr lang="es-ES" sz="1800">
                <a:latin typeface="Tahoma" pitchFamily="34" charset="0"/>
              </a:rPr>
              <a:t> mill</a:t>
            </a:r>
            <a:r>
              <a:rPr lang="es-MX" sz="1800">
                <a:latin typeface="Tahoma" pitchFamily="34" charset="0"/>
              </a:rPr>
              <a:t>.</a:t>
            </a:r>
            <a:r>
              <a:rPr lang="es-ES" sz="1800">
                <a:latin typeface="Tahoma" pitchFamily="34" charset="0"/>
              </a:rPr>
              <a:t> de sacos), </a:t>
            </a:r>
            <a:r>
              <a:rPr lang="es-MX" sz="1800">
                <a:latin typeface="Tahoma" pitchFamily="34" charset="0"/>
              </a:rPr>
              <a:t>marketing de valor agregado: por certificación sostenible, de género, </a:t>
            </a:r>
            <a:r>
              <a:rPr lang="es-ES" sz="1800">
                <a:latin typeface="Tahoma" pitchFamily="34" charset="0"/>
              </a:rPr>
              <a:t>de calidad </a:t>
            </a:r>
            <a:r>
              <a:rPr lang="es-MX" sz="1800">
                <a:latin typeface="Tahoma" pitchFamily="34" charset="0"/>
              </a:rPr>
              <a:t>por mejora en post-cosecha por inversiones en beneficio y secado, </a:t>
            </a:r>
            <a:r>
              <a:rPr lang="es-ES" sz="1800">
                <a:latin typeface="Tahoma" pitchFamily="34" charset="0"/>
              </a:rPr>
              <a:t>accediendo </a:t>
            </a:r>
            <a:r>
              <a:rPr lang="es-MX" sz="1800">
                <a:latin typeface="Tahoma" pitchFamily="34" charset="0"/>
              </a:rPr>
              <a:t>al exigente mercado</a:t>
            </a:r>
            <a:r>
              <a:rPr lang="es-ES" sz="1800">
                <a:latin typeface="Tahoma" pitchFamily="34" charset="0"/>
              </a:rPr>
              <a:t> de cafés especiales (</a:t>
            </a:r>
            <a:r>
              <a:rPr lang="es-PE" sz="1800">
                <a:latin typeface="Tahoma" pitchFamily="34" charset="0"/>
              </a:rPr>
              <a:t>Starbucks-Usa,</a:t>
            </a:r>
            <a:r>
              <a:rPr lang="es-MX" sz="1800">
                <a:latin typeface="Tahoma" pitchFamily="34" charset="0"/>
              </a:rPr>
              <a:t> </a:t>
            </a:r>
            <a:r>
              <a:rPr lang="es-ES" sz="1800">
                <a:latin typeface="Tahoma" pitchFamily="34" charset="0"/>
              </a:rPr>
              <a:t>Sara Lee</a:t>
            </a:r>
            <a:r>
              <a:rPr lang="es-PE" sz="1800">
                <a:latin typeface="Tahoma" pitchFamily="34" charset="0"/>
              </a:rPr>
              <a:t>-Usa</a:t>
            </a:r>
            <a:r>
              <a:rPr lang="es-ES" sz="1800">
                <a:latin typeface="Tahoma" pitchFamily="34" charset="0"/>
              </a:rPr>
              <a:t>,</a:t>
            </a:r>
            <a:r>
              <a:rPr lang="es-PE" sz="1800">
                <a:latin typeface="Tahoma" pitchFamily="34" charset="0"/>
              </a:rPr>
              <a:t> </a:t>
            </a:r>
            <a:r>
              <a:rPr lang="es-MX" sz="1800">
                <a:latin typeface="Tahoma" pitchFamily="34" charset="0"/>
              </a:rPr>
              <a:t>Lavazza-Italia, </a:t>
            </a:r>
            <a:r>
              <a:rPr lang="es-PE" sz="1800">
                <a:latin typeface="Tahoma" pitchFamily="34" charset="0"/>
              </a:rPr>
              <a:t>Tchibo-Alemanía, </a:t>
            </a:r>
            <a:r>
              <a:rPr lang="es-ES" sz="1800">
                <a:latin typeface="Tahoma" pitchFamily="34" charset="0"/>
              </a:rPr>
              <a:t>etc.)</a:t>
            </a:r>
            <a:r>
              <a:rPr lang="es-MX" sz="1800">
                <a:latin typeface="Tahoma" pitchFamily="34" charset="0"/>
              </a:rPr>
              <a:t> con contratos de largo plazo y mejores precios. Zonas:  Chanchamayo, Villa Rica, Satipo, Pangoa, Oxapampa.</a:t>
            </a:r>
            <a:endParaRPr lang="es-ES" sz="1800">
              <a:latin typeface="Tahoma" pitchFamily="34" charset="0"/>
            </a:endParaRPr>
          </a:p>
        </p:txBody>
      </p:sp>
      <p:graphicFrame>
        <p:nvGraphicFramePr>
          <p:cNvPr id="476166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4876800" y="4114800"/>
          <a:ext cx="3962400" cy="2590800"/>
        </p:xfrm>
        <a:graphic>
          <a:graphicData uri="http://schemas.openxmlformats.org/presentationml/2006/ole">
            <p:oleObj spid="_x0000_s476166" name="Imagen de mapa de bits" r:id="rId3" imgW="2352381" imgH="1609524" progId="Paint.Picture">
              <p:embed/>
            </p:oleObj>
          </a:graphicData>
        </a:graphic>
      </p:graphicFrame>
      <p:sp>
        <p:nvSpPr>
          <p:cNvPr id="476167" name="AutoShape 7"/>
          <p:cNvSpPr>
            <a:spLocks noChangeArrowheads="1"/>
          </p:cNvSpPr>
          <p:nvPr/>
        </p:nvSpPr>
        <p:spPr bwMode="auto">
          <a:xfrm>
            <a:off x="6324600" y="685800"/>
            <a:ext cx="2667000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PE" sz="1600" b="1">
                <a:solidFill>
                  <a:srgbClr val="000000"/>
                </a:solidFill>
                <a:latin typeface="Arial" pitchFamily="34" charset="0"/>
              </a:rPr>
              <a:t>USA: Starbucks, Sara</a:t>
            </a:r>
          </a:p>
          <a:p>
            <a:pPr algn="ctr" eaLnBrk="1" hangingPunct="1"/>
            <a:r>
              <a:rPr lang="es-PE" sz="1600" b="1">
                <a:solidFill>
                  <a:srgbClr val="000000"/>
                </a:solidFill>
                <a:latin typeface="Arial" pitchFamily="34" charset="0"/>
              </a:rPr>
              <a:t> Lee</a:t>
            </a:r>
            <a:r>
              <a:rPr lang="es-PE" sz="1800" b="1">
                <a:solidFill>
                  <a:srgbClr val="000000"/>
                </a:solidFill>
                <a:latin typeface="Arial" pitchFamily="34" charset="0"/>
              </a:rPr>
              <a:t> (ATPDA)</a:t>
            </a:r>
            <a:endParaRPr lang="es-ES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5943600" y="31242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6169" name="Oval 9"/>
          <p:cNvSpPr>
            <a:spLocks noChangeArrowheads="1"/>
          </p:cNvSpPr>
          <p:nvPr/>
        </p:nvSpPr>
        <p:spPr bwMode="auto">
          <a:xfrm>
            <a:off x="5943600" y="32766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s-PE" sz="1600">
                <a:latin typeface="Tahoma" pitchFamily="34" charset="0"/>
              </a:rPr>
              <a:t>	</a:t>
            </a:r>
          </a:p>
          <a:p>
            <a:pPr algn="ctr" eaLnBrk="1" hangingPunct="1"/>
            <a:r>
              <a:rPr lang="es-PE" sz="1600" b="1">
                <a:latin typeface="Tahoma" pitchFamily="34" charset="0"/>
              </a:rPr>
              <a:t>				    Grupos de</a:t>
            </a:r>
          </a:p>
          <a:p>
            <a:pPr algn="ctr" eaLnBrk="1" hangingPunct="1"/>
            <a:r>
              <a:rPr lang="es-PE" sz="1600" b="1">
                <a:latin typeface="Tahoma" pitchFamily="34" charset="0"/>
              </a:rPr>
              <a:t>				  Productores</a:t>
            </a:r>
            <a:endParaRPr lang="es-ES" sz="1600" b="1">
              <a:latin typeface="Tahoma" pitchFamily="34" charset="0"/>
            </a:endParaRPr>
          </a:p>
        </p:txBody>
      </p:sp>
      <p:sp>
        <p:nvSpPr>
          <p:cNvPr id="476170" name="Oval 10"/>
          <p:cNvSpPr>
            <a:spLocks noChangeArrowheads="1"/>
          </p:cNvSpPr>
          <p:nvPr/>
        </p:nvSpPr>
        <p:spPr bwMode="auto">
          <a:xfrm>
            <a:off x="5943600" y="34290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6171" name="Oval 11"/>
          <p:cNvSpPr>
            <a:spLocks noChangeArrowheads="1"/>
          </p:cNvSpPr>
          <p:nvPr/>
        </p:nvSpPr>
        <p:spPr bwMode="auto">
          <a:xfrm>
            <a:off x="7239000" y="30480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6172" name="Oval 12"/>
          <p:cNvSpPr>
            <a:spLocks noChangeArrowheads="1"/>
          </p:cNvSpPr>
          <p:nvPr/>
        </p:nvSpPr>
        <p:spPr bwMode="auto">
          <a:xfrm>
            <a:off x="6934200" y="32004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6173" name="Oval 13"/>
          <p:cNvSpPr>
            <a:spLocks noChangeArrowheads="1"/>
          </p:cNvSpPr>
          <p:nvPr/>
        </p:nvSpPr>
        <p:spPr bwMode="auto">
          <a:xfrm>
            <a:off x="6705600" y="33528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6174" name="Line 14"/>
          <p:cNvSpPr>
            <a:spLocks noChangeShapeType="1"/>
          </p:cNvSpPr>
          <p:nvPr/>
        </p:nvSpPr>
        <p:spPr bwMode="auto">
          <a:xfrm flipH="1" flipV="1">
            <a:off x="7010400" y="29718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6175" name="Line 15"/>
          <p:cNvSpPr>
            <a:spLocks noChangeShapeType="1"/>
          </p:cNvSpPr>
          <p:nvPr/>
        </p:nvSpPr>
        <p:spPr bwMode="auto">
          <a:xfrm flipV="1">
            <a:off x="6172200" y="2895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6176" name="Line 16"/>
          <p:cNvSpPr>
            <a:spLocks noChangeShapeType="1"/>
          </p:cNvSpPr>
          <p:nvPr/>
        </p:nvSpPr>
        <p:spPr bwMode="auto">
          <a:xfrm flipH="1" flipV="1">
            <a:off x="5943600" y="1828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6177" name="Line 17"/>
          <p:cNvSpPr>
            <a:spLocks noChangeShapeType="1"/>
          </p:cNvSpPr>
          <p:nvPr/>
        </p:nvSpPr>
        <p:spPr bwMode="auto">
          <a:xfrm flipV="1">
            <a:off x="7467600" y="12192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74738"/>
            <a:ext cx="8229600" cy="578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7821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324600"/>
            <a:ext cx="609600" cy="5334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0211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447800"/>
            <a:ext cx="4548188" cy="4876800"/>
          </a:xfrm>
          <a:noFill/>
          <a:ln/>
        </p:spPr>
      </p:pic>
      <p:pic>
        <p:nvPicPr>
          <p:cNvPr id="60211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68825" y="1447800"/>
            <a:ext cx="4575175" cy="487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03139" name="Picture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044575"/>
            <a:ext cx="8382000" cy="5813425"/>
          </a:xfrm>
          <a:noFill/>
          <a:ln/>
        </p:spPr>
      </p:pic>
      <p:sp>
        <p:nvSpPr>
          <p:cNvPr id="60314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8213" y="6248400"/>
            <a:ext cx="585787" cy="5969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457200" y="19812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s-MX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El mejor espacio : el corredor económico</a:t>
            </a:r>
          </a:p>
          <a:p>
            <a:pPr marL="342900" indent="-3429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s-MX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El factor dinámico : la demanda  </a:t>
            </a:r>
          </a:p>
          <a:p>
            <a:pPr marL="342900" indent="-3429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s-MX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El agente dinamizador : la empresa privada demandante</a:t>
            </a:r>
          </a:p>
          <a:p>
            <a:pPr marL="342900" indent="-3429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s-MX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Una gran restricción : los altos costos de la información para hacer negocios </a:t>
            </a:r>
          </a:p>
          <a:p>
            <a:pPr marL="342900" indent="-342900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s-MX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La mayor oportunidad : mercados abriéndose (TLC), empresas dispuestas a hacer negocios con los pobres, capital social como institución del mercado</a:t>
            </a:r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1295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s-MX" sz="1800" b="1">
                <a:solidFill>
                  <a:schemeClr val="tx2"/>
                </a:solidFill>
                <a:latin typeface="Arial Black" pitchFamily="34" charset="0"/>
              </a:rPr>
              <a:t>Reflexiones a partir de la experiencia de PRA para el diseño de una estrategia inclusiva para la sierra y la selva rural del Perú</a:t>
            </a:r>
            <a:r>
              <a:rPr lang="es-MX" sz="2400" b="1">
                <a:solidFill>
                  <a:schemeClr val="tx2"/>
                </a:solidFill>
                <a:latin typeface="Arial Black" pitchFamily="34" charset="0"/>
              </a:rPr>
              <a:t>  </a:t>
            </a:r>
            <a:endParaRPr lang="es-ES" sz="2400" b="1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8575"/>
            <a:ext cx="7772400" cy="454025"/>
          </a:xfrm>
        </p:spPr>
        <p:txBody>
          <a:bodyPr/>
          <a:lstStyle/>
          <a:p>
            <a:pPr algn="ctr"/>
            <a:r>
              <a:rPr lang="es-MX" sz="1600">
                <a:latin typeface="Arial Black" pitchFamily="34" charset="0"/>
              </a:rPr>
              <a:t>Reflexiones a partir de la experiencia de PRA para el diseño de una estrategia inclusiva para la sierra y la selva rural del Perú</a:t>
            </a:r>
            <a:endParaRPr lang="es-ES" sz="1600">
              <a:latin typeface="Arial Black" pitchFamily="34" charset="0"/>
            </a:endParaRP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794750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s-PE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Existen ventajas comparativas en ciertas zonas de la sierra y selva rural que permitirían integrar éstas al mercado mundial y nacional ventajosamente.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s-PE" b="1">
              <a:solidFill>
                <a:srgbClr val="008000"/>
              </a:solidFill>
              <a:latin typeface="Tahoma" pitchFamily="34" charset="0"/>
              <a:ea typeface="ヒラギノ角ゴ Pro W3" pitchFamily="1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s-PE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Para lograr esto es necesario identificar principalmente el eslabón empresarial privado interesado en hacer negocios en estas áreas, pues es el que da autentica cohesión a toda la cadena “pequeño productor-mercado”  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s-PE" b="1">
              <a:solidFill>
                <a:srgbClr val="008000"/>
              </a:solidFill>
              <a:latin typeface="Tahoma" pitchFamily="34" charset="0"/>
              <a:ea typeface="ヒラギノ角ゴ Pro W3" pitchFamily="1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s-PE" b="1">
                <a:solidFill>
                  <a:srgbClr val="008000"/>
                </a:solidFill>
                <a:latin typeface="Tahoma" pitchFamily="34" charset="0"/>
                <a:ea typeface="ヒラギノ角ゴ Pro W3" pitchFamily="1" charset="-128"/>
              </a:rPr>
              <a:t>Mas que del “productos estrellas” se trata de identificar “agentes económicos estrellas” capaces de aprovechar estas ventajas y generar el empleo que los pobres necesitan.   </a:t>
            </a:r>
            <a:endParaRPr lang="es-ES" b="1">
              <a:solidFill>
                <a:srgbClr val="008000"/>
              </a:solidFill>
              <a:latin typeface="Tahoma" pitchFamily="34" charset="0"/>
              <a:ea typeface="ヒラギノ角ゴ Pro W3" pitchFamily="1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§"/>
            </a:pPr>
            <a:endParaRPr lang="es-ES" b="1">
              <a:solidFill>
                <a:srgbClr val="008000"/>
              </a:solidFill>
              <a:latin typeface="Tahoma" pitchFamily="34" charset="0"/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75"/>
            <a:ext cx="7772400" cy="1063625"/>
          </a:xfrm>
        </p:spPr>
        <p:txBody>
          <a:bodyPr/>
          <a:lstStyle/>
          <a:p>
            <a:pPr algn="ctr"/>
            <a:r>
              <a:rPr lang="es-PE">
                <a:latin typeface="Arial Black" pitchFamily="34" charset="0"/>
              </a:rPr>
              <a:t>Muchas Gracias !!!</a:t>
            </a:r>
            <a:br>
              <a:rPr lang="es-PE">
                <a:latin typeface="Arial Black" pitchFamily="34" charset="0"/>
              </a:rPr>
            </a:br>
            <a:r>
              <a:rPr lang="es-PE">
                <a:latin typeface="Arial Black" pitchFamily="34" charset="0"/>
              </a:rPr>
              <a:t/>
            </a:r>
            <a:br>
              <a:rPr lang="es-PE">
                <a:latin typeface="Arial Black" pitchFamily="34" charset="0"/>
              </a:rPr>
            </a:br>
            <a:r>
              <a:rPr lang="es-PE">
                <a:solidFill>
                  <a:srgbClr val="000066"/>
                </a:solidFill>
                <a:latin typeface="Arial Black" pitchFamily="34" charset="0"/>
              </a:rPr>
              <a:t>www.proyectopra.com</a:t>
            </a:r>
            <a:endParaRPr lang="es-ES">
              <a:solidFill>
                <a:srgbClr val="00006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8229600" cy="533400"/>
          </a:xfrm>
        </p:spPr>
        <p:txBody>
          <a:bodyPr/>
          <a:lstStyle/>
          <a:p>
            <a:pPr algn="ctr"/>
            <a:r>
              <a:rPr lang="es-MX" sz="3600" b="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Facilitación de Negocios</a:t>
            </a:r>
            <a:r>
              <a:rPr lang="es-MX" sz="2800">
                <a:solidFill>
                  <a:srgbClr val="003366"/>
                </a:solidFill>
                <a:latin typeface="Verdana" pitchFamily="34" charset="0"/>
                <a:ea typeface="ヒラギノ角ゴ Pro W3" pitchFamily="1" charset="-128"/>
              </a:rPr>
              <a:t>  </a:t>
            </a:r>
            <a:r>
              <a:rPr lang="es-MX" sz="1800" b="0"/>
              <a:t> </a:t>
            </a:r>
            <a:endParaRPr lang="es-ES" sz="1800" b="0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6324600" y="4267200"/>
            <a:ext cx="228600" cy="1219200"/>
          </a:xfrm>
          <a:prstGeom prst="rect">
            <a:avLst/>
          </a:prstGeom>
          <a:solidFill>
            <a:srgbClr val="F2F2D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62532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024063"/>
            <a:ext cx="8458200" cy="4833937"/>
          </a:xfrm>
          <a:noFill/>
          <a:ln/>
        </p:spPr>
      </p:pic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4572000" y="381000"/>
            <a:ext cx="4572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es-MX" sz="2400" b="1">
                <a:solidFill>
                  <a:srgbClr val="003366"/>
                </a:solidFill>
                <a:latin typeface="Verdana" pitchFamily="34" charset="0"/>
              </a:rPr>
              <a:t>4. ¿ Cómo trabajamos?</a:t>
            </a:r>
            <a:endParaRPr lang="es-ES" sz="2400" b="1">
              <a:solidFill>
                <a:srgbClr val="003366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ChangeArrowheads="1"/>
          </p:cNvSpPr>
          <p:nvPr/>
        </p:nvSpPr>
        <p:spPr bwMode="auto">
          <a:xfrm>
            <a:off x="76200" y="121920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s-ES_tradnl" sz="36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  <a:r>
              <a:rPr lang="es-ES_tradnl" sz="3600" b="1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Los Centros de Servicios Económicos</a:t>
            </a:r>
            <a:r>
              <a:rPr lang="es-ES_tradnl" sz="3600" b="1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  <a:endParaRPr lang="es-ES_tradnl" b="1">
              <a:solidFill>
                <a:srgbClr val="990000"/>
              </a:solidFill>
              <a:latin typeface="Verdana" pitchFamily="34" charset="0"/>
              <a:ea typeface="ヒラギノ角ゴ Pro W3" pitchFamily="1" charset="-128"/>
            </a:endParaRP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457200" y="2514600"/>
            <a:ext cx="838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1.</a:t>
            </a:r>
            <a:r>
              <a:rPr lang="es-ES_tradnl" sz="24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Facilitar Información al Sector Privado :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	Mercado y proveedores, “cerrar el trato”, construir confianza entre los agentes económicos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s-ES_tradnl" sz="2400">
              <a:solidFill>
                <a:srgbClr val="000066"/>
              </a:solidFill>
              <a:latin typeface="Verdana" pitchFamily="34" charset="0"/>
              <a:ea typeface="ヒラギノ角ゴ Pro W3" pitchFamily="1" charset="-128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2. Asistencia Técnica : calidad, productividad y aumentar competitividad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s-ES_tradnl" sz="2400">
              <a:solidFill>
                <a:srgbClr val="000066"/>
              </a:solidFill>
              <a:latin typeface="Verdana" pitchFamily="34" charset="0"/>
              <a:ea typeface="ヒラギノ角ゴ Pro W3" pitchFamily="1" charset="-128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3. Apoyar Organización de la Oferta Local: lograr volumen </a:t>
            </a:r>
          </a:p>
        </p:txBody>
      </p:sp>
      <p:pic>
        <p:nvPicPr>
          <p:cNvPr id="66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8025" y="0"/>
            <a:ext cx="2085975" cy="2667000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038600" y="0"/>
            <a:ext cx="525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s-ES_tradnl" sz="32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  <a:r>
              <a:rPr lang="es-ES_tradnl" sz="2400" b="1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Características Operativas </a:t>
            </a:r>
          </a:p>
          <a:p>
            <a:pPr algn="ctr"/>
            <a:r>
              <a:rPr lang="es-ES_tradnl" sz="2400" b="1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de los CSE </a:t>
            </a:r>
          </a:p>
        </p:txBody>
      </p:sp>
      <p:sp>
        <p:nvSpPr>
          <p:cNvPr id="667651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Contrato por resultados : presupuesto vs. metas de ventas, empleos e inversiones.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Perfil del gestor de negocios : sector privado; cartera de clientes y contactos.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Pago de incentivos por resultados.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Guía beneficio/costo en AT : 5 a 1, (PRA= 6.6)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Se apoyan negocios no sectores.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Se trabaja con clientes y planes de negocio por clientes, no sectores.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AutoNum type="arabicPeriod"/>
            </a:pPr>
            <a:r>
              <a:rPr lang="es-ES_tradnl" sz="2400">
                <a:solidFill>
                  <a:srgbClr val="000066"/>
                </a:solidFill>
                <a:latin typeface="Verdana" pitchFamily="34" charset="0"/>
                <a:ea typeface="ヒラギノ角ゴ Pro W3" pitchFamily="1" charset="-128"/>
              </a:rPr>
              <a:t>Monitoreo de sólo 3 indicadores (V, E, I) , monitoreo como instrumento gerencial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s-ES_tradnl" sz="2400">
              <a:solidFill>
                <a:srgbClr val="990000"/>
              </a:solidFill>
              <a:latin typeface="Verdana" pitchFamily="34" charset="0"/>
              <a:ea typeface="ヒラギノ角ゴ Pro W3" pitchFamily="1" charset="-128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s-ES_tradnl" sz="2400">
              <a:solidFill>
                <a:srgbClr val="990000"/>
              </a:solidFill>
              <a:latin typeface="Verdana" pitchFamily="34" charset="0"/>
              <a:ea typeface="ヒラギノ角ゴ Pro W3" pitchFamily="1" charset="-128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s-ES_tradnl" sz="2400">
              <a:solidFill>
                <a:srgbClr val="990000"/>
              </a:solidFill>
              <a:latin typeface="Verdana" pitchFamily="34" charset="0"/>
              <a:ea typeface="ヒラギノ角ゴ Pro W3" pitchFamily="1" charset="-128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es-ES_tradnl" sz="2400">
                <a:solidFill>
                  <a:srgbClr val="990000"/>
                </a:solidFill>
                <a:latin typeface="Verdana" pitchFamily="34" charset="0"/>
                <a:ea typeface="ヒラギノ角ゴ Pro W3" pitchFamily="1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38" name="Rectangle 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3339" name="Text Box 27"/>
          <p:cNvSpPr txBox="1">
            <a:spLocks noChangeArrowheads="1"/>
          </p:cNvSpPr>
          <p:nvPr/>
        </p:nvSpPr>
        <p:spPr bwMode="auto">
          <a:xfrm>
            <a:off x="0" y="0"/>
            <a:ext cx="9144000" cy="530225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tIns="10800" bIns="82800">
            <a:spAutoFit/>
          </a:bodyPr>
          <a:lstStyle/>
          <a:p>
            <a:pPr algn="ctr" eaLnBrk="1" hangingPunct="1"/>
            <a:r>
              <a:rPr lang="es-ES" sz="2300" b="1">
                <a:solidFill>
                  <a:schemeClr val="bg1"/>
                </a:solidFill>
                <a:latin typeface="Tahoma" pitchFamily="34" charset="0"/>
              </a:rPr>
              <a:t>Proyecto PRA:</a:t>
            </a:r>
            <a:r>
              <a:rPr lang="es-ES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s-ES" sz="1600">
                <a:solidFill>
                  <a:schemeClr val="bg1"/>
                </a:solidFill>
                <a:latin typeface="Tahoma" pitchFamily="34" charset="0"/>
              </a:rPr>
              <a:t>hacemos que los mercados y la inversión privada trabajen para los pobres</a:t>
            </a:r>
          </a:p>
        </p:txBody>
      </p:sp>
      <p:grpSp>
        <p:nvGrpSpPr>
          <p:cNvPr id="653340" name="Group 28"/>
          <p:cNvGrpSpPr>
            <a:grpSpLocks/>
          </p:cNvGrpSpPr>
          <p:nvPr/>
        </p:nvGrpSpPr>
        <p:grpSpPr bwMode="auto">
          <a:xfrm>
            <a:off x="0" y="708025"/>
            <a:ext cx="9144000" cy="6149975"/>
            <a:chOff x="0" y="432"/>
            <a:chExt cx="5760" cy="3874"/>
          </a:xfrm>
        </p:grpSpPr>
        <p:pic>
          <p:nvPicPr>
            <p:cNvPr id="653341" name="Picture 29" descr="diagram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0" y="1113"/>
              <a:ext cx="3947" cy="1916"/>
            </a:xfrm>
            <a:prstGeom prst="rect">
              <a:avLst/>
            </a:prstGeom>
            <a:noFill/>
          </p:spPr>
        </p:pic>
        <p:sp>
          <p:nvSpPr>
            <p:cNvPr id="653342" name="Text Box 30"/>
            <p:cNvSpPr txBox="1">
              <a:spLocks noChangeArrowheads="1"/>
            </p:cNvSpPr>
            <p:nvPr/>
          </p:nvSpPr>
          <p:spPr bwMode="auto">
            <a:xfrm>
              <a:off x="1202" y="931"/>
              <a:ext cx="30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solidFill>
                    <a:srgbClr val="FF0000"/>
                  </a:solidFill>
                  <a:latin typeface="Tahoma" pitchFamily="34" charset="0"/>
                </a:rPr>
                <a:t>Logros del Proyecto PRA entre el año 2000 y Sept. 2007</a:t>
              </a:r>
            </a:p>
          </p:txBody>
        </p:sp>
        <p:sp>
          <p:nvSpPr>
            <p:cNvPr id="653343" name="Text Box 31"/>
            <p:cNvSpPr txBox="1">
              <a:spLocks noChangeArrowheads="1"/>
            </p:cNvSpPr>
            <p:nvPr/>
          </p:nvSpPr>
          <p:spPr bwMode="auto">
            <a:xfrm>
              <a:off x="2426" y="1249"/>
              <a:ext cx="13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FF0000"/>
                  </a:solidFill>
                  <a:latin typeface="Arial" pitchFamily="34" charset="0"/>
                </a:rPr>
                <a:t>47,700 </a:t>
              </a:r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pequeños productores </a:t>
              </a:r>
            </a:p>
            <a:p>
              <a:pPr eaLnBrk="1" hangingPunct="1"/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articulados a cadenas de negocios</a:t>
              </a:r>
            </a:p>
          </p:txBody>
        </p:sp>
        <p:sp>
          <p:nvSpPr>
            <p:cNvPr id="653344" name="Text Box 32"/>
            <p:cNvSpPr txBox="1">
              <a:spLocks noChangeArrowheads="1"/>
            </p:cNvSpPr>
            <p:nvPr/>
          </p:nvSpPr>
          <p:spPr bwMode="auto">
            <a:xfrm>
              <a:off x="3515" y="1545"/>
              <a:ext cx="8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 i="1">
                  <a:solidFill>
                    <a:srgbClr val="FF0000"/>
                  </a:solidFill>
                  <a:latin typeface="Arial" pitchFamily="34" charset="0"/>
                </a:rPr>
                <a:t>220 </a:t>
              </a:r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empresas</a:t>
              </a:r>
            </a:p>
            <a:p>
              <a:pPr eaLnBrk="1" hangingPunct="1"/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clientes</a:t>
              </a:r>
            </a:p>
          </p:txBody>
        </p:sp>
        <p:sp>
          <p:nvSpPr>
            <p:cNvPr id="653345" name="Text Box 33"/>
            <p:cNvSpPr txBox="1">
              <a:spLocks noChangeArrowheads="1"/>
            </p:cNvSpPr>
            <p:nvPr/>
          </p:nvSpPr>
          <p:spPr bwMode="auto">
            <a:xfrm>
              <a:off x="4643" y="1987"/>
              <a:ext cx="10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 i="1">
                  <a:solidFill>
                    <a:srgbClr val="FF0000"/>
                  </a:solidFill>
                  <a:latin typeface="Arial" pitchFamily="34" charset="0"/>
                </a:rPr>
                <a:t>US $ 96’000,000</a:t>
              </a:r>
              <a:r>
                <a:rPr lang="en-US" sz="1400" i="1">
                  <a:solidFill>
                    <a:srgbClr val="FF0000"/>
                  </a:solidFill>
                  <a:latin typeface="Arial" pitchFamily="34" charset="0"/>
                </a:rPr>
                <a:t> </a:t>
              </a:r>
            </a:p>
            <a:p>
              <a:pPr eaLnBrk="1" hangingPunct="1"/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en exportaciones</a:t>
              </a:r>
            </a:p>
          </p:txBody>
        </p:sp>
        <p:sp>
          <p:nvSpPr>
            <p:cNvPr id="653346" name="Text Box 34"/>
            <p:cNvSpPr txBox="1">
              <a:spLocks noChangeArrowheads="1"/>
            </p:cNvSpPr>
            <p:nvPr/>
          </p:nvSpPr>
          <p:spPr bwMode="auto">
            <a:xfrm>
              <a:off x="4643" y="2321"/>
              <a:ext cx="84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 i="1">
                  <a:solidFill>
                    <a:srgbClr val="FF0000"/>
                  </a:solidFill>
                  <a:latin typeface="Arial" pitchFamily="34" charset="0"/>
                </a:rPr>
                <a:t>65,700</a:t>
              </a:r>
              <a:r>
                <a:rPr lang="en-US" sz="1600" b="1" i="1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nuevos </a:t>
              </a:r>
            </a:p>
            <a:p>
              <a:pPr eaLnBrk="1" hangingPunct="1"/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empleos generados</a:t>
              </a:r>
            </a:p>
          </p:txBody>
        </p:sp>
        <p:sp>
          <p:nvSpPr>
            <p:cNvPr id="653347" name="Text Box 35"/>
            <p:cNvSpPr txBox="1">
              <a:spLocks noChangeArrowheads="1"/>
            </p:cNvSpPr>
            <p:nvPr/>
          </p:nvSpPr>
          <p:spPr bwMode="auto">
            <a:xfrm>
              <a:off x="4643" y="2684"/>
              <a:ext cx="10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 b="1" i="1">
                  <a:solidFill>
                    <a:srgbClr val="FF0000"/>
                  </a:solidFill>
                  <a:latin typeface="Arial" pitchFamily="34" charset="0"/>
                </a:rPr>
                <a:t>US $ 211’400,000</a:t>
              </a:r>
              <a:r>
                <a:rPr lang="en-US" sz="1400" b="1">
                  <a:solidFill>
                    <a:srgbClr val="FF0000"/>
                  </a:solidFill>
                  <a:latin typeface="Arial" pitchFamily="34" charset="0"/>
                </a:rPr>
                <a:t> </a:t>
              </a:r>
            </a:p>
            <a:p>
              <a:pPr eaLnBrk="1" hangingPunct="1"/>
              <a:r>
                <a:rPr lang="en-US" sz="1000" i="1">
                  <a:solidFill>
                    <a:srgbClr val="FF0000"/>
                  </a:solidFill>
                  <a:latin typeface="Arial" pitchFamily="34" charset="0"/>
                </a:rPr>
                <a:t>en nuevas ventas</a:t>
              </a:r>
            </a:p>
          </p:txBody>
        </p:sp>
        <p:grpSp>
          <p:nvGrpSpPr>
            <p:cNvPr id="653348" name="Group 36"/>
            <p:cNvGrpSpPr>
              <a:grpSpLocks/>
            </p:cNvGrpSpPr>
            <p:nvPr/>
          </p:nvGrpSpPr>
          <p:grpSpPr bwMode="auto">
            <a:xfrm>
              <a:off x="158" y="3834"/>
              <a:ext cx="5457" cy="363"/>
              <a:chOff x="0" y="3871"/>
              <a:chExt cx="5742" cy="443"/>
            </a:xfrm>
          </p:grpSpPr>
          <p:pic>
            <p:nvPicPr>
              <p:cNvPr id="653349" name="Picture 37" descr="USAIDPERUPROYECTOPRA Y DEMA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871"/>
                <a:ext cx="3334" cy="443"/>
              </a:xfrm>
              <a:prstGeom prst="rect">
                <a:avLst/>
              </a:prstGeom>
              <a:noFill/>
            </p:spPr>
          </p:pic>
          <p:pic>
            <p:nvPicPr>
              <p:cNvPr id="653350" name="Picture 3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24" y="3884"/>
                <a:ext cx="635" cy="418"/>
              </a:xfrm>
              <a:prstGeom prst="rect">
                <a:avLst/>
              </a:prstGeom>
              <a:noFill/>
            </p:spPr>
          </p:pic>
          <p:pic>
            <p:nvPicPr>
              <p:cNvPr id="653351" name="Picture 3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95" y="3884"/>
                <a:ext cx="544" cy="402"/>
              </a:xfrm>
              <a:prstGeom prst="rect">
                <a:avLst/>
              </a:prstGeom>
              <a:noFill/>
            </p:spPr>
          </p:pic>
          <p:pic>
            <p:nvPicPr>
              <p:cNvPr id="653352" name="Picture 4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12" y="3923"/>
                <a:ext cx="930" cy="372"/>
              </a:xfrm>
              <a:prstGeom prst="rect">
                <a:avLst/>
              </a:prstGeom>
              <a:noFill/>
            </p:spPr>
          </p:pic>
        </p:grpSp>
        <p:sp>
          <p:nvSpPr>
            <p:cNvPr id="653353" name="Text Box 41"/>
            <p:cNvSpPr txBox="1">
              <a:spLocks noChangeArrowheads="1"/>
            </p:cNvSpPr>
            <p:nvPr/>
          </p:nvSpPr>
          <p:spPr bwMode="auto">
            <a:xfrm>
              <a:off x="0" y="4170"/>
              <a:ext cx="5760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r>
                <a:rPr lang="es-ES" sz="900" b="1" i="1">
                  <a:latin typeface="Arial" pitchFamily="34" charset="0"/>
                </a:rPr>
                <a:t>Una Alianza entre USAID/PERU, Sierra Exportadora, Cia. Minera Antamina y Cia. de Minas Buenaventura para la Reducción y el Alivio de la Pobreza</a:t>
              </a:r>
            </a:p>
          </p:txBody>
        </p:sp>
        <p:pic>
          <p:nvPicPr>
            <p:cNvPr id="653354" name="Picture 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3" y="3133"/>
              <a:ext cx="5539" cy="568"/>
            </a:xfrm>
            <a:prstGeom prst="rect">
              <a:avLst/>
            </a:prstGeom>
            <a:noFill/>
          </p:spPr>
        </p:pic>
        <p:sp>
          <p:nvSpPr>
            <p:cNvPr id="653355" name="Text Box 43"/>
            <p:cNvSpPr txBox="1">
              <a:spLocks noChangeArrowheads="1"/>
            </p:cNvSpPr>
            <p:nvPr/>
          </p:nvSpPr>
          <p:spPr bwMode="auto">
            <a:xfrm>
              <a:off x="113" y="432"/>
              <a:ext cx="231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s-PE" sz="14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Facilitando que las empresas privadas inviertan y hagan negocios con impacto social en el interior del país</a:t>
              </a:r>
              <a:endParaRPr lang="es-ES" sz="14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3356" name="Rectangle 44"/>
            <p:cNvSpPr>
              <a:spLocks noChangeArrowheads="1"/>
            </p:cNvSpPr>
            <p:nvPr/>
          </p:nvSpPr>
          <p:spPr bwMode="auto">
            <a:xfrm>
              <a:off x="113" y="2383"/>
              <a:ext cx="280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s-PE" sz="14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s-PE" sz="14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Organizando la oferta y ayudando a la transferencia del paquete tecnológico que permita alcanzar, a pequeños y medianos productores, la calidad que pide el mercado</a:t>
              </a:r>
              <a:endParaRPr lang="es-ES" sz="14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3357" name="Rectangle 45"/>
            <p:cNvSpPr>
              <a:spLocks noChangeArrowheads="1"/>
            </p:cNvSpPr>
            <p:nvPr/>
          </p:nvSpPr>
          <p:spPr bwMode="auto">
            <a:xfrm>
              <a:off x="3273" y="432"/>
              <a:ext cx="248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s-PE" sz="14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PE" sz="14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Compartiendo con el Estado y la empresa privada el esfuerzo por el desarrollo de los más pobres</a:t>
              </a:r>
              <a:endParaRPr lang="es-ES" sz="1400" b="1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53358" name="Picture 46" descr="Copia de PUNO JUNIO2005 0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931"/>
              <a:ext cx="908" cy="682"/>
            </a:xfrm>
            <a:prstGeom prst="rect">
              <a:avLst/>
            </a:prstGeom>
            <a:noFill/>
          </p:spPr>
        </p:pic>
        <p:pic>
          <p:nvPicPr>
            <p:cNvPr id="653359" name="Picture 47" descr="VISITA EMBAJADOR USA 03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" y="1641"/>
              <a:ext cx="908" cy="681"/>
            </a:xfrm>
            <a:prstGeom prst="rect">
              <a:avLst/>
            </a:prstGeom>
            <a:noFill/>
          </p:spPr>
        </p:pic>
        <p:pic>
          <p:nvPicPr>
            <p:cNvPr id="653360" name="Picture 48" descr="Ceremonia2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32" y="818"/>
              <a:ext cx="1270" cy="952"/>
            </a:xfrm>
            <a:prstGeom prst="rect">
              <a:avLst/>
            </a:prstGeom>
            <a:noFill/>
          </p:spPr>
        </p:pic>
        <p:pic>
          <p:nvPicPr>
            <p:cNvPr id="653361" name="Picture 49" descr="Jesusa Colina y mujeres de Cafe yanesha en secadora solar  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64" y="3109"/>
              <a:ext cx="907" cy="617"/>
            </a:xfrm>
            <a:prstGeom prst="rect">
              <a:avLst/>
            </a:prstGeom>
            <a:noFill/>
          </p:spPr>
        </p:pic>
        <p:pic>
          <p:nvPicPr>
            <p:cNvPr id="653362" name="Picture 50" descr="Produccin de prendas y accesorio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69" y="3119"/>
              <a:ext cx="771" cy="5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1720</Words>
  <Application>Microsoft Office PowerPoint</Application>
  <PresentationFormat>On-screen Show (4:3)</PresentationFormat>
  <Paragraphs>297</Paragraphs>
  <Slides>59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Times</vt:lpstr>
      <vt:lpstr>Arial</vt:lpstr>
      <vt:lpstr>Rockwell</vt:lpstr>
      <vt:lpstr>ヒラギノ角ゴ Pro W3</vt:lpstr>
      <vt:lpstr>Verdana</vt:lpstr>
      <vt:lpstr>Tahoma</vt:lpstr>
      <vt:lpstr>Wingdings</vt:lpstr>
      <vt:lpstr>Times New Roman</vt:lpstr>
      <vt:lpstr>Arial Black</vt:lpstr>
      <vt:lpstr>Monotype Sorts</vt:lpstr>
      <vt:lpstr>Blank</vt:lpstr>
      <vt:lpstr>Foto de Microsoft Photo Editor 3.0</vt:lpstr>
      <vt:lpstr>Fotografía de Microsoft Photo Editor 3.0</vt:lpstr>
      <vt:lpstr>Gráfico de Microsoft Excel</vt:lpstr>
      <vt:lpstr>Hoja de cálculo de Microsoft Office Excel</vt:lpstr>
      <vt:lpstr>Imagen de mapa de bits</vt:lpstr>
      <vt:lpstr>Gráfico de Microsoft Office Excel</vt:lpstr>
      <vt:lpstr>Slide 1</vt:lpstr>
      <vt:lpstr> 1. ¿Qué es el Proyecto PRA? </vt:lpstr>
      <vt:lpstr>Slide 3</vt:lpstr>
      <vt:lpstr>A partir de productos con demanda se busca generar negocios y atraer la inversión privada </vt:lpstr>
      <vt:lpstr>Slide 5</vt:lpstr>
      <vt:lpstr>Facilitación de Negocios   </vt:lpstr>
      <vt:lpstr>Slide 7</vt:lpstr>
      <vt:lpstr>Slide 8</vt:lpstr>
      <vt:lpstr>Slide 9</vt:lpstr>
      <vt:lpstr>Slide 10</vt:lpstr>
      <vt:lpstr>Exportaciones por producto, acumulado al 2007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Alcachofa con y sin espinas – CSE Huancayo/ Ancash /Huancavelica Ayacucho/Cusco 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Artesanía –  Ayacucho/Cusco/Puno/ Huancayo/Huancavelica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Café Orgánico</vt:lpstr>
      <vt:lpstr>Slide 53</vt:lpstr>
      <vt:lpstr>Slide 54</vt:lpstr>
      <vt:lpstr>Slide 55</vt:lpstr>
      <vt:lpstr>Slide 56</vt:lpstr>
      <vt:lpstr>Slide 57</vt:lpstr>
      <vt:lpstr>Reflexiones a partir de la experiencia de PRA para el diseño de una estrategia inclusiva para la sierra y la selva rural del Perú</vt:lpstr>
      <vt:lpstr>Muchas Gracias !!!  www.proyectopra.com</vt:lpstr>
    </vt:vector>
  </TitlesOfParts>
  <Company>PROYECTO PRA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ITURRIOS</dc:creator>
  <cp:lastModifiedBy>anarod</cp:lastModifiedBy>
  <cp:revision>248</cp:revision>
  <cp:lastPrinted>2004-09-30T16:41:33Z</cp:lastPrinted>
  <dcterms:created xsi:type="dcterms:W3CDTF">2004-09-17T20:07:42Z</dcterms:created>
  <dcterms:modified xsi:type="dcterms:W3CDTF">2010-07-14T05:32:03Z</dcterms:modified>
</cp:coreProperties>
</file>