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0" r:id="rId1"/>
  </p:sldMasterIdLst>
  <p:notesMasterIdLst>
    <p:notesMasterId r:id="rId15"/>
  </p:notesMasterIdLst>
  <p:handoutMasterIdLst>
    <p:handoutMasterId r:id="rId16"/>
  </p:handoutMasterIdLst>
  <p:sldIdLst>
    <p:sldId id="256" r:id="rId2"/>
    <p:sldId id="537" r:id="rId3"/>
    <p:sldId id="543" r:id="rId4"/>
    <p:sldId id="542" r:id="rId5"/>
    <p:sldId id="538" r:id="rId6"/>
    <p:sldId id="541" r:id="rId7"/>
    <p:sldId id="544" r:id="rId8"/>
    <p:sldId id="545" r:id="rId9"/>
    <p:sldId id="546" r:id="rId10"/>
    <p:sldId id="547" r:id="rId11"/>
    <p:sldId id="548" r:id="rId12"/>
    <p:sldId id="549" r:id="rId13"/>
    <p:sldId id="550" r:id="rId14"/>
  </p:sldIdLst>
  <p:sldSz cx="9144000" cy="6858000" type="screen4x3"/>
  <p:notesSz cx="6858000" cy="9144000"/>
  <p:embeddedFontLst>
    <p:embeddedFont>
      <p:font typeface="Tahoma" pitchFamily="34" charset="0"/>
      <p:regular r:id="rId17"/>
      <p:bold r:id="rId18"/>
    </p:embeddedFont>
  </p:embeddedFontLst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>
        <p:scale>
          <a:sx n="50" d="100"/>
          <a:sy n="50" d="100"/>
        </p:scale>
        <p:origin x="-1212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>
                <a:latin typeface="Tahoma" pitchFamily="34" charset="0"/>
              </a:defRPr>
            </a:lvl1pPr>
          </a:lstStyle>
          <a:p>
            <a:endParaRPr lang="es-ES"/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latin typeface="Tahoma" pitchFamily="34" charset="0"/>
              </a:defRPr>
            </a:lvl1pPr>
          </a:lstStyle>
          <a:p>
            <a:endParaRPr lang="es-ES"/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>
                <a:latin typeface="Tahoma" pitchFamily="34" charset="0"/>
              </a:defRPr>
            </a:lvl1pPr>
          </a:lstStyle>
          <a:p>
            <a:r>
              <a:rPr lang="es-ES"/>
              <a:t>EXPERIENCIAS DE ODEF EN EVALUACION DE IMPACTO</a:t>
            </a:r>
          </a:p>
        </p:txBody>
      </p:sp>
      <p:sp>
        <p:nvSpPr>
          <p:cNvPr id="372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latin typeface="Tahoma" pitchFamily="34" charset="0"/>
              </a:defRPr>
            </a:lvl1pPr>
          </a:lstStyle>
          <a:p>
            <a:fld id="{BDF8FF44-CA75-4D22-9FD7-780353AB10E0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10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Tx/>
              <a:buNone/>
              <a:defRPr sz="1200">
                <a:latin typeface="Tahoma" pitchFamily="34" charset="0"/>
              </a:defRPr>
            </a:lvl1pPr>
          </a:lstStyle>
          <a:p>
            <a:endParaRPr lang="es-ES"/>
          </a:p>
        </p:txBody>
      </p:sp>
      <p:sp>
        <p:nvSpPr>
          <p:cNvPr id="362511" name="Rectangle 15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2512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62513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200">
                <a:latin typeface="Tahoma" pitchFamily="34" charset="0"/>
              </a:defRPr>
            </a:lvl1pPr>
          </a:lstStyle>
          <a:p>
            <a:endParaRPr lang="es-ES"/>
          </a:p>
        </p:txBody>
      </p:sp>
      <p:sp>
        <p:nvSpPr>
          <p:cNvPr id="362514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FontTx/>
              <a:buNone/>
              <a:defRPr sz="1200">
                <a:latin typeface="Tahoma" pitchFamily="34" charset="0"/>
              </a:defRPr>
            </a:lvl1pPr>
          </a:lstStyle>
          <a:p>
            <a:endParaRPr lang="es-ES"/>
          </a:p>
        </p:txBody>
      </p:sp>
      <p:sp>
        <p:nvSpPr>
          <p:cNvPr id="362515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200">
                <a:latin typeface="Tahoma" pitchFamily="34" charset="0"/>
              </a:defRPr>
            </a:lvl1pPr>
          </a:lstStyle>
          <a:p>
            <a:fld id="{0BB764E9-B72F-41B2-A27C-780C8D0BFE41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FE5FC-13F1-4745-AAEB-DBB37123306E}" type="slidenum">
              <a:rPr lang="es-ES"/>
              <a:pPr/>
              <a:t>1</a:t>
            </a:fld>
            <a:endParaRPr lang="es-ES"/>
          </a:p>
        </p:txBody>
      </p:sp>
      <p:sp>
        <p:nvSpPr>
          <p:cNvPr id="391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Por lo general, las personas encargadas de realizar una presentación deben proporcionar material técnico a una audiencia que no suele estar familiarizada con el tema o el vocabulario. Este material suele ser complejo y excesivamente detallado. Para presentar material técnico de forma eficaz, tenga en cuenta las siguientes directrices de Dale Carnegie Training®.</a:t>
            </a:r>
          </a:p>
          <a:p>
            <a:r>
              <a:rPr lang="es-ES"/>
              <a:t> </a:t>
            </a:r>
          </a:p>
          <a:p>
            <a:r>
              <a:rPr lang="es-ES"/>
              <a:t>Evalúe la cantidad de tiempo disponible y organice el material.  Limite el área del tema que va a tratar en la presentación. Divida la presentación en segmentos definidos. Siga una progresión lógica sin desviarse del tema principal. Concluya la presentación con un resumen, repitiendo los pasos importantes o elaborando una conclusión lógica.</a:t>
            </a:r>
          </a:p>
          <a:p>
            <a:r>
              <a:rPr lang="es-ES"/>
              <a:t> </a:t>
            </a:r>
          </a:p>
          <a:p>
            <a:r>
              <a:rPr lang="es-ES"/>
              <a:t>Tenga siempre en mente a la audiencia. Por ejemplo, asegúrese de que los datos son claros y la información es relevante. Intente que el vocabulario y los detalles sean adecuados para la audiencia. Utilice pruebas para respaldar los puntos o procesos clave. Preste atención a las necesidades de los oyentes y conseguirá una audiencia más receptiva.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5078BA-6E0A-44FF-8C40-9B4DF57FAC59}" type="slidenum">
              <a:rPr lang="es-ES"/>
              <a:pPr/>
              <a:t>2</a:t>
            </a:fld>
            <a:endParaRPr lang="es-ES"/>
          </a:p>
        </p:txBody>
      </p:sp>
      <p:sp>
        <p:nvSpPr>
          <p:cNvPr id="39219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En la introducción, exponga la importancia del tema para la audiencia. Ofrezca un breve adelanto de la presentación y demuestre el valor que puede tener para los oyentes. Tenga en cuenta el interés y la experiencia de la audiencia en el tema a la hora de elegir el vocabulario, los ejemplos y las ilustraciones que va a utilizar. Céntrese en la importancia que tiene el tema para la audiencia y conseguirá que los oyentes estén más atentos.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EEFF3D-DB99-49C9-9E92-45A71501E0A9}" type="slidenum">
              <a:rPr lang="es-ES"/>
              <a:pPr/>
              <a:t>5</a:t>
            </a:fld>
            <a:endParaRPr lang="es-ES"/>
          </a:p>
        </p:txBody>
      </p:sp>
      <p:sp>
        <p:nvSpPr>
          <p:cNvPr id="393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Si tiene que exponer varios puntos, pasos o ideas importantes, utilice varias diapositivas. Considere si la audiencia va a poder comprender una nueva idea, aprender un proceso o recibir información más detallada de un concepto familiar. Respalde cada punto con una explicación adecuada. Cuando sea necesario, complete la presentación con datos técnicos en papel o en disco, por correo electrónico o a través de Internet. Desarrolle cada punto de forma que pueda establecer una comunicación con la audiencia.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48EFAC-2E0F-49E9-B452-A91E8F07AD7A}" type="slidenum">
              <a:rPr lang="es-ES"/>
              <a:pPr/>
              <a:t>6</a:t>
            </a:fld>
            <a:endParaRPr lang="es-ES"/>
          </a:p>
        </p:txBody>
      </p:sp>
      <p:sp>
        <p:nvSpPr>
          <p:cNvPr id="394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Elija la mejor conclusión para la audiencia y la presentación. Termine con un resumen, una oferta de opciones, una recomendación de una estrategia o un plan, o con el establecimiento de un objetivo. Intente no desviarse del tema principal durante la presentación y tendrá más posibilidades de alcanzar su objetivo.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AutoShape 1026"/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s-ES"/>
          </a:p>
        </p:txBody>
      </p:sp>
      <p:sp>
        <p:nvSpPr>
          <p:cNvPr id="390147" name="Rectangle 1027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s-ES"/>
          </a:p>
        </p:txBody>
      </p:sp>
      <p:sp>
        <p:nvSpPr>
          <p:cNvPr id="390148" name="Rectangle 1028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None/>
            </a:pPr>
            <a:endParaRPr lang="es-ES" altLang="en-US"/>
          </a:p>
        </p:txBody>
      </p:sp>
      <p:sp>
        <p:nvSpPr>
          <p:cNvPr id="390149" name="Rectangle 1029"/>
          <p:cNvSpPr>
            <a:spLocks noGrp="1" noChangeArrowheads="1"/>
          </p:cNvSpPr>
          <p:nvPr>
            <p:ph type="ctrTitle"/>
          </p:nvPr>
        </p:nvSpPr>
        <p:spPr>
          <a:xfrm>
            <a:off x="914400" y="18288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altLang="en-US"/>
              <a:t>Haga clic para modificar el estilo de título del patrón</a:t>
            </a:r>
          </a:p>
        </p:txBody>
      </p:sp>
      <p:sp>
        <p:nvSpPr>
          <p:cNvPr id="390150" name="Rectangle 1030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766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s-ES" altLang="en-US"/>
              <a:t>Haga clic para modificar el estilo de subtítulo del patrón</a:t>
            </a:r>
          </a:p>
        </p:txBody>
      </p:sp>
      <p:sp>
        <p:nvSpPr>
          <p:cNvPr id="390151" name="Rectangle 1031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90152" name="Rectangle 103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90153" name="Rectangle 103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A8C9120-4416-4E0D-8A69-80320F6AAFA5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32E2A-694A-4640-A1AA-A30F8582969A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609600"/>
            <a:ext cx="18859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5054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32562-CE64-482F-9A1A-0B36D15A44EF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915B0-BFFD-43EE-B3F5-2E58FFF91A25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18446-3F41-45BD-A75D-50F75A1B3AC5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56F2C-5D75-4154-A8C5-A365F182F0F5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B1329-D468-4810-AC23-AFF7F1C2DDCB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ED603-A58C-4CCC-B7C0-22EBA9C48294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B3A0B-5550-44C7-B9A9-1747D46BCC51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7AAB0-DA38-4A35-82AF-030ED5254C41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3A61E-051F-460B-BE26-10C2EB71E127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AutoShape 2"/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s-ES"/>
          </a:p>
        </p:txBody>
      </p:sp>
      <p:sp>
        <p:nvSpPr>
          <p:cNvPr id="389123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s-ES"/>
          </a:p>
        </p:txBody>
      </p:sp>
      <p:sp>
        <p:nvSpPr>
          <p:cNvPr id="389124" name="Rectangle 4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altLang="en-US"/>
          </a:p>
        </p:txBody>
      </p:sp>
      <p:sp>
        <p:nvSpPr>
          <p:cNvPr id="389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título del patrón</a:t>
            </a:r>
          </a:p>
        </p:txBody>
      </p:sp>
      <p:sp>
        <p:nvSpPr>
          <p:cNvPr id="389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86000"/>
            <a:ext cx="7543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 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  <a:p>
            <a:pPr lvl="3"/>
            <a:endParaRPr lang="es-ES" altLang="en-US" smtClean="0"/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/>
            </a:lvl1pPr>
          </a:lstStyle>
          <a:p>
            <a:endParaRPr lang="es-ES" altLang="en-US"/>
          </a:p>
        </p:txBody>
      </p:sp>
      <p:sp>
        <p:nvSpPr>
          <p:cNvPr id="38912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096000"/>
            <a:ext cx="43434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400"/>
            </a:lvl1pPr>
          </a:lstStyle>
          <a:p>
            <a:endParaRPr lang="es-ES" altLang="en-US"/>
          </a:p>
        </p:txBody>
      </p:sp>
      <p:sp>
        <p:nvSpPr>
          <p:cNvPr id="38912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/>
            </a:lvl1pPr>
          </a:lstStyle>
          <a:p>
            <a:fld id="{116FD8F4-B1F8-49A8-83B9-B8D2283F6463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60000"/>
        </a:spcBef>
        <a:spcAft>
          <a:spcPct val="0"/>
        </a:spcAft>
        <a:buClr>
          <a:schemeClr val="tx1"/>
        </a:buClr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40000"/>
        </a:spcBef>
        <a:spcAft>
          <a:spcPct val="0"/>
        </a:spcAft>
        <a:buClr>
          <a:schemeClr val="tx1"/>
        </a:buClr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3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6BC0854-EB32-474B-A0AD-BC0C88E89109}" type="slidenum">
              <a:rPr lang="es-ES" altLang="en-US"/>
              <a:pPr/>
              <a:t>1</a:t>
            </a:fld>
            <a:endParaRPr lang="es-ES" altLang="en-US"/>
          </a:p>
        </p:txBody>
      </p:sp>
      <p:sp>
        <p:nvSpPr>
          <p:cNvPr id="2098" name="Rectangle 50"/>
          <p:cNvSpPr>
            <a:spLocks noGrp="1" noChangeArrowheads="1"/>
          </p:cNvSpPr>
          <p:nvPr>
            <p:ph type="ctrTitle"/>
          </p:nvPr>
        </p:nvSpPr>
        <p:spPr>
          <a:xfrm>
            <a:off x="914400" y="1447800"/>
            <a:ext cx="7772400" cy="1524000"/>
          </a:xfrm>
        </p:spPr>
        <p:txBody>
          <a:bodyPr/>
          <a:lstStyle/>
          <a:p>
            <a:pPr algn="ctr"/>
            <a:r>
              <a:rPr lang="es-ES"/>
              <a:t>EXPERIENCIAS Y BUENAS PRACTICAS CON PROGRAMAS DE MICROCREDITO ORIENTADO A LOS POBRES</a:t>
            </a:r>
          </a:p>
        </p:txBody>
      </p:sp>
      <p:sp>
        <p:nvSpPr>
          <p:cNvPr id="2099" name="Rectangle 5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endParaRPr lang="es-ES"/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2286000" y="6248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FontTx/>
              <a:buNone/>
            </a:pPr>
            <a:r>
              <a:rPr kumimoji="1" lang="es-ES" altLang="en-US" sz="1200"/>
              <a:t>ORGANIZACIÓN DE DESARROLLO EMPRESARIAL FEMENINO.</a:t>
            </a:r>
            <a:endParaRPr kumimoji="1" lang="es-ES" alt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101" name="Picture 53" descr="A:\logo caratula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7400" y="4038600"/>
            <a:ext cx="2463800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91E4-57A0-4E59-A8AF-0CFF811F5C6D}" type="slidenum">
              <a:rPr lang="es-ES" altLang="en-US"/>
              <a:pPr/>
              <a:t>10</a:t>
            </a:fld>
            <a:endParaRPr lang="es-ES" altLang="en-US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Buenas prácticas y experiencias iniciando con asistencia técnica en áreas rurales</a:t>
            </a:r>
            <a:endParaRPr lang="en-GB"/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Habilitar (Invertir en) comunidades para que puedan recibir crédito.</a:t>
            </a:r>
          </a:p>
          <a:p>
            <a:r>
              <a:rPr lang="es-ES"/>
              <a:t>Capacitación y asistencia técnica para mejorar productividad y diversificar la producción.</a:t>
            </a:r>
          </a:p>
          <a:p>
            <a:r>
              <a:rPr lang="es-ES"/>
              <a:t>3 a 5 años para lograrlo.</a:t>
            </a:r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317F-366F-42A8-94E8-0C4A5B216671}" type="slidenum">
              <a:rPr lang="es-ES" altLang="en-US"/>
              <a:pPr/>
              <a:t>11</a:t>
            </a:fld>
            <a:endParaRPr lang="es-ES" altLang="en-US"/>
          </a:p>
        </p:txBody>
      </p:sp>
      <p:sp>
        <p:nvSpPr>
          <p:cNvPr id="411650" name="Text Box 2"/>
          <p:cNvSpPr txBox="1">
            <a:spLocks noChangeArrowheads="1"/>
          </p:cNvSpPr>
          <p:nvPr/>
        </p:nvSpPr>
        <p:spPr bwMode="auto">
          <a:xfrm>
            <a:off x="1050925" y="346075"/>
            <a:ext cx="3175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411651" name="Text Box 3"/>
          <p:cNvSpPr txBox="1">
            <a:spLocks noChangeArrowheads="1"/>
          </p:cNvSpPr>
          <p:nvPr/>
        </p:nvSpPr>
        <p:spPr bwMode="auto">
          <a:xfrm>
            <a:off x="604838" y="1676400"/>
            <a:ext cx="8539162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/>
              <a:t>No financiar agricultura con pago a vencimiento</a:t>
            </a:r>
          </a:p>
          <a:p>
            <a:endParaRPr lang="es-ES"/>
          </a:p>
          <a:p>
            <a:r>
              <a:rPr lang="es-ES"/>
              <a:t>Financiar la finca no cultivos.</a:t>
            </a:r>
          </a:p>
          <a:p>
            <a:endParaRPr lang="es-ES"/>
          </a:p>
          <a:p>
            <a:r>
              <a:rPr lang="es-ES"/>
              <a:t>No pretender que se independicen de inmediato.</a:t>
            </a:r>
          </a:p>
          <a:p>
            <a:endParaRPr lang="es-ES"/>
          </a:p>
          <a:p>
            <a:r>
              <a:rPr lang="es-ES"/>
              <a:t>Continuar con la capacitación en aspectos de administración de negocios</a:t>
            </a:r>
            <a:endParaRPr lang="en-GB"/>
          </a:p>
        </p:txBody>
      </p:sp>
      <p:sp>
        <p:nvSpPr>
          <p:cNvPr id="41165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/>
              <a:t> Buenas prácticas .......... (</a:t>
            </a:r>
            <a:r>
              <a:rPr lang="es-ES" sz="2400"/>
              <a:t>programa piloto</a:t>
            </a:r>
            <a:r>
              <a:rPr lang="es-ES"/>
              <a:t>)</a:t>
            </a:r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297B-F6D2-4836-B742-697764D95A3B}" type="slidenum">
              <a:rPr lang="es-ES" altLang="en-US"/>
              <a:pPr/>
              <a:t>12</a:t>
            </a:fld>
            <a:endParaRPr lang="es-ES" altLang="en-US"/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Ejemplos de casos exitosos en el área rural con la segunda estrategia.</a:t>
            </a:r>
            <a:endParaRPr lang="en-GB"/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Banco Comunal :  Los Naranjos</a:t>
            </a:r>
          </a:p>
          <a:p>
            <a:pPr lvl="1"/>
            <a:r>
              <a:rPr lang="es-ES"/>
              <a:t>15 familias socias</a:t>
            </a:r>
          </a:p>
          <a:p>
            <a:pPr lvl="1"/>
            <a:r>
              <a:rPr lang="es-ES"/>
              <a:t>Préstamo inicial $176.00 c/u ( 2001)</a:t>
            </a:r>
          </a:p>
          <a:p>
            <a:pPr lvl="1"/>
            <a:r>
              <a:rPr lang="es-ES"/>
              <a:t>Préstamo actual $364.00 c/u</a:t>
            </a:r>
          </a:p>
          <a:p>
            <a:pPr lvl="1"/>
            <a:r>
              <a:rPr lang="es-ES"/>
              <a:t>Cultivos iniciales: 3 cultivos</a:t>
            </a:r>
          </a:p>
          <a:p>
            <a:pPr lvl="1"/>
            <a:r>
              <a:rPr lang="es-ES"/>
              <a:t>Cultivos actuales: 7 cultivos</a:t>
            </a:r>
          </a:p>
          <a:p>
            <a:pPr lvl="1"/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BC5A-4347-42FB-A4F3-9F7929ED3A1F}" type="slidenum">
              <a:rPr lang="es-ES" altLang="en-US"/>
              <a:pPr/>
              <a:t>13</a:t>
            </a:fld>
            <a:endParaRPr lang="es-ES" altLang="en-US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Ejemplos de casos exitosos...</a:t>
            </a:r>
            <a:endParaRPr lang="en-GB"/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Banco Comunal 1 de Noviembre</a:t>
            </a:r>
          </a:p>
          <a:p>
            <a:pPr lvl="1"/>
            <a:r>
              <a:rPr lang="es-ES"/>
              <a:t>10 familias socias</a:t>
            </a:r>
          </a:p>
          <a:p>
            <a:pPr lvl="1"/>
            <a:r>
              <a:rPr lang="es-ES"/>
              <a:t>Préstamo inicial $153.00c/u ( 2000)</a:t>
            </a:r>
          </a:p>
          <a:p>
            <a:pPr lvl="1"/>
            <a:r>
              <a:rPr lang="es-ES"/>
              <a:t>Préstamo actual $382.00</a:t>
            </a:r>
          </a:p>
          <a:p>
            <a:pPr lvl="1"/>
            <a:r>
              <a:rPr lang="es-ES"/>
              <a:t>Cultivos iniciales : 2 cultivos</a:t>
            </a:r>
          </a:p>
          <a:p>
            <a:pPr lvl="1"/>
            <a:r>
              <a:rPr lang="es-ES"/>
              <a:t>Cultivos actuales: 6 cultivos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E4FD-7420-4C78-B90F-7C5E83E8EAF2}" type="slidenum">
              <a:rPr lang="es-ES" altLang="en-US"/>
              <a:pPr/>
              <a:t>2</a:t>
            </a:fld>
            <a:endParaRPr lang="es-ES" altLang="en-US"/>
          </a:p>
        </p:txBody>
      </p:sp>
      <p:sp>
        <p:nvSpPr>
          <p:cNvPr id="2928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INTRODUCCION</a:t>
            </a:r>
          </a:p>
        </p:txBody>
      </p:sp>
      <p:sp>
        <p:nvSpPr>
          <p:cNvPr id="2928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543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ODEF INICIO OPERACIONES EN 1985</a:t>
            </a:r>
          </a:p>
          <a:p>
            <a:pPr>
              <a:lnSpc>
                <a:spcPct val="90000"/>
              </a:lnSpc>
            </a:pPr>
            <a:r>
              <a:rPr lang="en-US"/>
              <a:t>INICIO PROGRAMA  CREDITO EN 1989</a:t>
            </a:r>
          </a:p>
          <a:p>
            <a:pPr>
              <a:lnSpc>
                <a:spcPct val="90000"/>
              </a:lnSpc>
            </a:pPr>
            <a:r>
              <a:rPr lang="en-US"/>
              <a:t>LOGRO AUTOSUFICIENCIA EN 1996</a:t>
            </a:r>
          </a:p>
          <a:p>
            <a:pPr>
              <a:lnSpc>
                <a:spcPct val="90000"/>
              </a:lnSpc>
            </a:pPr>
            <a:r>
              <a:rPr lang="en-US"/>
              <a:t>CLIENTES ACTIVOS 9,200</a:t>
            </a:r>
          </a:p>
          <a:p>
            <a:pPr>
              <a:lnSpc>
                <a:spcPct val="90000"/>
              </a:lnSpc>
            </a:pPr>
            <a:r>
              <a:rPr lang="en-US"/>
              <a:t>CARTERA ACTIVA US$ 5.2 MILLONES</a:t>
            </a:r>
            <a:endParaRPr lang="es-ES"/>
          </a:p>
          <a:p>
            <a:pPr>
              <a:lnSpc>
                <a:spcPct val="90000"/>
              </a:lnSpc>
            </a:pPr>
            <a:r>
              <a:rPr lang="es-ES"/>
              <a:t>60% DE LOS CLIENTES SON POBRES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232A0-3BB9-418D-8500-74ED31782A15}" type="slidenum">
              <a:rPr lang="es-ES" altLang="en-US"/>
              <a:pPr/>
              <a:t>3</a:t>
            </a:fld>
            <a:endParaRPr lang="es-ES" altLang="en-US"/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INTRODUCCION</a:t>
            </a:r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2286000"/>
            <a:ext cx="8686800" cy="3886200"/>
          </a:xfrm>
        </p:spPr>
        <p:txBody>
          <a:bodyPr/>
          <a:lstStyle/>
          <a:p>
            <a:r>
              <a:rPr lang="es-ES"/>
              <a:t>LAS PRACTICAS CREDITICIAS EN ODEF NO SIEMPRE HAN SIDO BUENAS PRACTICAS.</a:t>
            </a:r>
          </a:p>
          <a:p>
            <a:endParaRPr lang="es-ES"/>
          </a:p>
          <a:p>
            <a:r>
              <a:rPr lang="es-ES"/>
              <a:t>LAS EXPERIENCIAS E INTERCAMBIOS NOS HAN PERMITIDO PODER DISEÑAR LAS BUENAS PRACTICAS Y ESTRATEGIAS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F0B4-CF0F-4BD5-97DB-1EC4B073AA69}" type="slidenum">
              <a:rPr lang="es-ES" altLang="en-US"/>
              <a:pPr/>
              <a:t>4</a:t>
            </a:fld>
            <a:endParaRPr lang="es-ES" altLang="en-US"/>
          </a:p>
        </p:txBody>
      </p:sp>
      <p:sp>
        <p:nvSpPr>
          <p:cNvPr id="400386" name="Rectangle 61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/>
              <a:t>DOS ESTRATEGIAS PARA ATENDER CON CREDITO A LOS POBRES .</a:t>
            </a:r>
            <a:r>
              <a:rPr lang="es-ES"/>
              <a:t> </a:t>
            </a:r>
          </a:p>
        </p:txBody>
      </p:sp>
      <p:sp>
        <p:nvSpPr>
          <p:cNvPr id="400387" name="Rectangle 614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s-ES" sz="2400"/>
              <a:t>INICIAR CON CREDITO.</a:t>
            </a:r>
          </a:p>
          <a:p>
            <a:r>
              <a:rPr lang="es-ES" sz="2400" i="1"/>
              <a:t>En áreas urbanas y urbano marginal</a:t>
            </a:r>
          </a:p>
          <a:p>
            <a:r>
              <a:rPr lang="es-ES" sz="2400"/>
              <a:t>Financiar actividades que conocen, reforzando con capacitación.</a:t>
            </a:r>
          </a:p>
          <a:p>
            <a:pPr>
              <a:buFontTx/>
              <a:buNone/>
            </a:pPr>
            <a:endParaRPr lang="es-ES" sz="2400"/>
          </a:p>
        </p:txBody>
      </p:sp>
      <p:sp>
        <p:nvSpPr>
          <p:cNvPr id="400388" name="Rectangle 6148"/>
          <p:cNvSpPr>
            <a:spLocks noGrp="1" noChangeArrowheads="1"/>
          </p:cNvSpPr>
          <p:nvPr>
            <p:ph type="body" sz="half" idx="2"/>
          </p:nvPr>
        </p:nvSpPr>
        <p:spPr>
          <a:xfrm>
            <a:off x="4762500" y="2286000"/>
            <a:ext cx="3695700" cy="3962400"/>
          </a:xfrm>
        </p:spPr>
        <p:txBody>
          <a:bodyPr/>
          <a:lstStyle/>
          <a:p>
            <a:r>
              <a:rPr lang="es-ES" sz="2400"/>
              <a:t>INICIAR CON ASISTENCIA TECNICA.</a:t>
            </a:r>
          </a:p>
          <a:p>
            <a:r>
              <a:rPr lang="es-ES" sz="2400" i="1"/>
              <a:t>En área rural para créditos agropecuarios</a:t>
            </a:r>
          </a:p>
          <a:p>
            <a:r>
              <a:rPr lang="es-ES" sz="2400"/>
              <a:t>Enseñar técnicas y formas de producción, para apoyar luego con crédito.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794E-A4A1-4F91-B434-ADF543B1C533}" type="slidenum">
              <a:rPr lang="es-ES" altLang="en-US"/>
              <a:pPr/>
              <a:t>5</a:t>
            </a:fld>
            <a:endParaRPr lang="es-ES" altLang="en-US"/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Buenas prácticas y experiencias  iniciando con crédito ( Primera estrategia)</a:t>
            </a:r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600"/>
              <a:t>Iniciar a financiar actividades que las personas manejan.</a:t>
            </a:r>
          </a:p>
          <a:p>
            <a:r>
              <a:rPr lang="es-ES" sz="2600"/>
              <a:t>Iniciar a financiar montos pequeños.</a:t>
            </a:r>
          </a:p>
          <a:p>
            <a:r>
              <a:rPr lang="es-ES" sz="2600"/>
              <a:t>Indispensable la capacitación en manejo de préstamos, autoestima y género.</a:t>
            </a:r>
          </a:p>
          <a:p>
            <a:r>
              <a:rPr lang="es-ES" sz="2600"/>
              <a:t>En el corto plazo hacer préstamos de inversión social que permitan mejorar su calidad de vida.</a:t>
            </a:r>
          </a:p>
          <a:p>
            <a:endParaRPr lang="es-ES" sz="2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36C28-A417-445B-AE94-E7075283704D}" type="slidenum">
              <a:rPr lang="es-ES" altLang="en-US"/>
              <a:pPr/>
              <a:t>6</a:t>
            </a:fld>
            <a:endParaRPr lang="es-ES" altLang="en-US"/>
          </a:p>
        </p:txBody>
      </p:sp>
      <p:sp>
        <p:nvSpPr>
          <p:cNvPr id="3471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Ejemplos de casos exitosos con esta estrategia.</a:t>
            </a:r>
          </a:p>
        </p:txBody>
      </p:sp>
      <p:sp>
        <p:nvSpPr>
          <p:cNvPr id="3471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800" b="1"/>
              <a:t>Banco Comunal de La Mujer</a:t>
            </a:r>
            <a:r>
              <a:rPr lang="es-ES" sz="2600"/>
              <a:t>.</a:t>
            </a:r>
          </a:p>
          <a:p>
            <a:pPr>
              <a:lnSpc>
                <a:spcPct val="90000"/>
              </a:lnSpc>
            </a:pPr>
            <a:r>
              <a:rPr lang="es-ES" sz="3200"/>
              <a:t>Actividad: Elaboración de Cal</a:t>
            </a:r>
          </a:p>
          <a:p>
            <a:pPr lvl="1">
              <a:lnSpc>
                <a:spcPct val="90000"/>
              </a:lnSpc>
            </a:pPr>
            <a:r>
              <a:rPr lang="es-ES" sz="2000"/>
              <a:t>15 Socias</a:t>
            </a:r>
          </a:p>
          <a:p>
            <a:pPr lvl="1">
              <a:lnSpc>
                <a:spcPct val="90000"/>
              </a:lnSpc>
            </a:pPr>
            <a:r>
              <a:rPr lang="es-ES" sz="2200"/>
              <a:t>Primer préstamo $200.00 x persona (1997)</a:t>
            </a:r>
          </a:p>
          <a:p>
            <a:pPr lvl="1">
              <a:lnSpc>
                <a:spcPct val="90000"/>
              </a:lnSpc>
            </a:pPr>
            <a:r>
              <a:rPr lang="es-ES" sz="2200"/>
              <a:t>Préstamos actuales $2,700.00 x persona.</a:t>
            </a:r>
          </a:p>
          <a:p>
            <a:pPr lvl="1">
              <a:lnSpc>
                <a:spcPct val="90000"/>
              </a:lnSpc>
            </a:pPr>
            <a:r>
              <a:rPr lang="es-ES" sz="2200"/>
              <a:t>Ventas mensuales al inicio $400.00 x persona</a:t>
            </a:r>
          </a:p>
          <a:p>
            <a:pPr lvl="1">
              <a:lnSpc>
                <a:spcPct val="90000"/>
              </a:lnSpc>
            </a:pPr>
            <a:r>
              <a:rPr lang="es-ES" sz="2200"/>
              <a:t>Ventas mensuales actuales $3,125.00 x persona</a:t>
            </a:r>
          </a:p>
          <a:p>
            <a:pPr lvl="1">
              <a:lnSpc>
                <a:spcPct val="90000"/>
              </a:lnSpc>
            </a:pPr>
            <a:r>
              <a:rPr lang="es-ES" sz="2200"/>
              <a:t>( incremento en $2,725.00 las ventas mensuales)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7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7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7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47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47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7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7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47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85FB-763E-413E-954E-D3D7CBAB8CE1}" type="slidenum">
              <a:rPr lang="es-ES" altLang="en-US"/>
              <a:pPr/>
              <a:t>7</a:t>
            </a:fld>
            <a:endParaRPr lang="es-ES" altLang="en-US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Banco Comunal Pito Solo</a:t>
            </a:r>
            <a:endParaRPr lang="en-GB"/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/>
              <a:t>Actividad: Cría de peces</a:t>
            </a:r>
          </a:p>
          <a:p>
            <a:pPr>
              <a:lnSpc>
                <a:spcPct val="90000"/>
              </a:lnSpc>
            </a:pPr>
            <a:r>
              <a:rPr lang="es-ES" sz="2400"/>
              <a:t>17 Socios</a:t>
            </a:r>
          </a:p>
          <a:p>
            <a:pPr>
              <a:lnSpc>
                <a:spcPct val="90000"/>
              </a:lnSpc>
            </a:pPr>
            <a:r>
              <a:rPr lang="es-ES" sz="2400"/>
              <a:t>Primer préstamo $176.00 x persona (1999)</a:t>
            </a:r>
          </a:p>
          <a:p>
            <a:pPr>
              <a:lnSpc>
                <a:spcPct val="90000"/>
              </a:lnSpc>
            </a:pPr>
            <a:r>
              <a:rPr lang="es-ES" sz="2400"/>
              <a:t>Préstamo actual $ 1,125.00 x persona</a:t>
            </a:r>
          </a:p>
          <a:p>
            <a:pPr>
              <a:lnSpc>
                <a:spcPct val="90000"/>
              </a:lnSpc>
            </a:pPr>
            <a:r>
              <a:rPr lang="es-ES" sz="2400"/>
              <a:t>Ventas mensuales al inicio $2,823.00</a:t>
            </a:r>
          </a:p>
          <a:p>
            <a:pPr>
              <a:lnSpc>
                <a:spcPct val="90000"/>
              </a:lnSpc>
            </a:pPr>
            <a:r>
              <a:rPr lang="es-ES" sz="2400"/>
              <a:t>Ventas mensuales actuales $7,058.00</a:t>
            </a:r>
          </a:p>
          <a:p>
            <a:pPr>
              <a:lnSpc>
                <a:spcPct val="90000"/>
              </a:lnSpc>
            </a:pPr>
            <a:r>
              <a:rPr lang="es-ES"/>
              <a:t>( incremento de $4,235.00 en las ventas)</a:t>
            </a:r>
          </a:p>
          <a:p>
            <a:pPr>
              <a:lnSpc>
                <a:spcPct val="90000"/>
              </a:lnSpc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3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3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3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3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5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CFD2-948F-43AD-AE02-CAF623B58C28}" type="slidenum">
              <a:rPr lang="es-ES" altLang="en-US"/>
              <a:pPr/>
              <a:t>8</a:t>
            </a:fld>
            <a:endParaRPr lang="es-ES" altLang="en-US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C.I. Santos Chacón</a:t>
            </a:r>
            <a:endParaRPr lang="en-GB"/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Actividad: Fabricación de Artersanías.</a:t>
            </a:r>
          </a:p>
          <a:p>
            <a:pPr lvl="1"/>
            <a:r>
              <a:rPr lang="es-ES"/>
              <a:t>Primer préstamo $176.00 (1993)</a:t>
            </a:r>
          </a:p>
          <a:p>
            <a:pPr lvl="1"/>
            <a:r>
              <a:rPr lang="es-ES"/>
              <a:t>Préstamo actual $1,112.00</a:t>
            </a:r>
          </a:p>
          <a:p>
            <a:pPr lvl="1"/>
            <a:r>
              <a:rPr lang="es-ES"/>
              <a:t>Ventas mensuales al inicio $294.00</a:t>
            </a:r>
          </a:p>
          <a:p>
            <a:pPr lvl="1"/>
            <a:r>
              <a:rPr lang="es-ES"/>
              <a:t>Ventas mensuales actuales $2,647.00</a:t>
            </a:r>
          </a:p>
          <a:p>
            <a:pPr lvl="1"/>
            <a:r>
              <a:rPr lang="es-ES"/>
              <a:t>( incremento de $2,353.00 en las ventas)</a:t>
            </a:r>
          </a:p>
          <a:p>
            <a:pPr lvl="1"/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44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0FD8-2967-4912-BCDA-02C1ED6C4B60}" type="slidenum">
              <a:rPr lang="es-ES" altLang="en-US"/>
              <a:pPr/>
              <a:t>9</a:t>
            </a:fld>
            <a:endParaRPr lang="es-ES" altLang="en-US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C.I. Dilcia Odilia Guzmán</a:t>
            </a:r>
            <a:endParaRPr lang="en-GB"/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Actividad: Fábrica de Camisetas</a:t>
            </a:r>
          </a:p>
          <a:p>
            <a:pPr lvl="1">
              <a:buFontTx/>
              <a:buNone/>
            </a:pPr>
            <a:r>
              <a:rPr lang="es-ES"/>
              <a:t> *Primer préstamo $ 90.00 ( 1997 )</a:t>
            </a:r>
          </a:p>
          <a:p>
            <a:pPr lvl="1">
              <a:buFontTx/>
              <a:buNone/>
            </a:pPr>
            <a:r>
              <a:rPr lang="es-ES"/>
              <a:t> * Préstamo actual $625.00</a:t>
            </a:r>
          </a:p>
          <a:p>
            <a:pPr lvl="1">
              <a:buFontTx/>
              <a:buNone/>
            </a:pPr>
            <a:r>
              <a:rPr lang="es-ES"/>
              <a:t> * Ventas mensuales al inicio $ 150.00</a:t>
            </a:r>
          </a:p>
          <a:p>
            <a:pPr lvl="1">
              <a:buFontTx/>
              <a:buNone/>
            </a:pPr>
            <a:r>
              <a:rPr lang="es-ES"/>
              <a:t> * Ventas mensuales actuales $ 3,350.00</a:t>
            </a:r>
          </a:p>
          <a:p>
            <a:pPr lvl="1">
              <a:buFontTx/>
              <a:buNone/>
            </a:pPr>
            <a:r>
              <a:rPr lang="es-ES"/>
              <a:t>( incremento de $3,200.00 en las ventas)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ción de un informe técnico">
  <a:themeElements>
    <a:clrScheme name="Presentación de un informe técnico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Presentación de un informe técnic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resentación de un informe técnico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de un informe técnico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de un informe técnico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Office\Templates\3082\Presentación de un informe técnico.pot</Template>
  <TotalTime>863</TotalTime>
  <Words>842</Words>
  <Application>Microsoft Office PowerPoint</Application>
  <PresentationFormat>On-screen Show (4:3)</PresentationFormat>
  <Paragraphs>107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Times New Roman</vt:lpstr>
      <vt:lpstr>Arial</vt:lpstr>
      <vt:lpstr>Tahoma</vt:lpstr>
      <vt:lpstr>Presentación de un informe técnico</vt:lpstr>
      <vt:lpstr>EXPERIENCIAS Y BUENAS PRACTICAS CON PROGRAMAS DE MICROCREDITO ORIENTADO A LOS POBRES</vt:lpstr>
      <vt:lpstr>INTRODUCCION</vt:lpstr>
      <vt:lpstr>INTRODUCCION</vt:lpstr>
      <vt:lpstr>DOS ESTRATEGIAS PARA ATENDER CON CREDITO A LOS POBRES . </vt:lpstr>
      <vt:lpstr>Buenas prácticas y experiencias  iniciando con crédito ( Primera estrategia)</vt:lpstr>
      <vt:lpstr>Ejemplos de casos exitosos con esta estrategia.</vt:lpstr>
      <vt:lpstr>Banco Comunal Pito Solo</vt:lpstr>
      <vt:lpstr>C.I. Santos Chacón</vt:lpstr>
      <vt:lpstr>C.I. Dilcia Odilia Guzmán</vt:lpstr>
      <vt:lpstr>Buenas prácticas y experiencias iniciando con asistencia técnica en áreas rurales</vt:lpstr>
      <vt:lpstr> Buenas prácticas .......... (programa piloto)</vt:lpstr>
      <vt:lpstr>Ejemplos de casos exitosos en el área rural con la segunda estrategia.</vt:lpstr>
      <vt:lpstr>Ejemplos de casos exitosos...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>anarod</cp:lastModifiedBy>
  <cp:revision>27</cp:revision>
  <cp:lastPrinted>1601-01-01T00:00:00Z</cp:lastPrinted>
  <dcterms:created xsi:type="dcterms:W3CDTF">1601-01-01T00:00:00Z</dcterms:created>
  <dcterms:modified xsi:type="dcterms:W3CDTF">2010-07-12T00:24:14Z</dcterms:modified>
</cp:coreProperties>
</file>