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618" r:id="rId2"/>
    <p:sldId id="560" r:id="rId3"/>
    <p:sldId id="624" r:id="rId4"/>
    <p:sldId id="625" r:id="rId5"/>
    <p:sldId id="626" r:id="rId6"/>
    <p:sldId id="630" r:id="rId7"/>
    <p:sldId id="631" r:id="rId8"/>
    <p:sldId id="633" r:id="rId9"/>
    <p:sldId id="634" r:id="rId10"/>
    <p:sldId id="632" r:id="rId11"/>
    <p:sldId id="635" r:id="rId12"/>
    <p:sldId id="607" r:id="rId13"/>
    <p:sldId id="523" r:id="rId14"/>
    <p:sldId id="524" r:id="rId15"/>
    <p:sldId id="525" r:id="rId16"/>
    <p:sldId id="526" r:id="rId17"/>
    <p:sldId id="527" r:id="rId18"/>
    <p:sldId id="528" r:id="rId19"/>
    <p:sldId id="529" r:id="rId20"/>
    <p:sldId id="530" r:id="rId21"/>
    <p:sldId id="531" r:id="rId22"/>
    <p:sldId id="532" r:id="rId23"/>
    <p:sldId id="533" r:id="rId24"/>
    <p:sldId id="534" r:id="rId25"/>
    <p:sldId id="541" r:id="rId26"/>
    <p:sldId id="606" r:id="rId27"/>
    <p:sldId id="568" r:id="rId28"/>
    <p:sldId id="604" r:id="rId29"/>
    <p:sldId id="571" r:id="rId30"/>
    <p:sldId id="574" r:id="rId31"/>
    <p:sldId id="578" r:id="rId32"/>
    <p:sldId id="596" r:id="rId33"/>
    <p:sldId id="545" r:id="rId34"/>
    <p:sldId id="547" r:id="rId35"/>
    <p:sldId id="548" r:id="rId36"/>
    <p:sldId id="549" r:id="rId37"/>
    <p:sldId id="550" r:id="rId38"/>
    <p:sldId id="551" r:id="rId39"/>
    <p:sldId id="608" r:id="rId40"/>
    <p:sldId id="609" r:id="rId41"/>
    <p:sldId id="610" r:id="rId42"/>
    <p:sldId id="611" r:id="rId43"/>
    <p:sldId id="612" r:id="rId44"/>
    <p:sldId id="637" r:id="rId45"/>
    <p:sldId id="638" r:id="rId46"/>
    <p:sldId id="552" r:id="rId47"/>
    <p:sldId id="614" r:id="rId48"/>
    <p:sldId id="616" r:id="rId49"/>
    <p:sldId id="617" r:id="rId50"/>
    <p:sldId id="613" r:id="rId51"/>
    <p:sldId id="553" r:id="rId52"/>
    <p:sldId id="636" r:id="rId53"/>
    <p:sldId id="619" r:id="rId54"/>
    <p:sldId id="620" r:id="rId55"/>
    <p:sldId id="623" r:id="rId56"/>
    <p:sldId id="622" r:id="rId57"/>
  </p:sldIdLst>
  <p:sldSz cx="9144000" cy="6858000" type="screen4x3"/>
  <p:notesSz cx="6858000" cy="9144000"/>
  <p:embeddedFontLst>
    <p:embeddedFont>
      <p:font typeface="Tahoma" pitchFamily="34" charset="0"/>
      <p:regular r:id="rId60"/>
      <p:bold r:id="rId61"/>
    </p:embeddedFont>
  </p:embeddedFontLst>
  <p:defaultTextStyle>
    <a:defPPr>
      <a:defRPr lang="es-ES"/>
    </a:defPPr>
    <a:lvl1pPr algn="ctr" rtl="0" fontAlgn="base">
      <a:lnSpc>
        <a:spcPct val="80000"/>
      </a:lnSpc>
      <a:spcBef>
        <a:spcPct val="20000"/>
      </a:spcBef>
      <a:spcAft>
        <a:spcPct val="0"/>
      </a:spcAft>
      <a:defRPr sz="2800" i="1" kern="1200">
        <a:solidFill>
          <a:schemeClr val="accent2"/>
        </a:solidFill>
        <a:latin typeface="Arial" pitchFamily="34" charset="0"/>
        <a:ea typeface="+mn-ea"/>
        <a:cs typeface="+mn-cs"/>
      </a:defRPr>
    </a:lvl1pPr>
    <a:lvl2pPr marL="457200" algn="ctr" rtl="0" fontAlgn="base">
      <a:lnSpc>
        <a:spcPct val="80000"/>
      </a:lnSpc>
      <a:spcBef>
        <a:spcPct val="20000"/>
      </a:spcBef>
      <a:spcAft>
        <a:spcPct val="0"/>
      </a:spcAft>
      <a:defRPr sz="2800" i="1" kern="1200">
        <a:solidFill>
          <a:schemeClr val="accent2"/>
        </a:solidFill>
        <a:latin typeface="Arial" pitchFamily="34" charset="0"/>
        <a:ea typeface="+mn-ea"/>
        <a:cs typeface="+mn-cs"/>
      </a:defRPr>
    </a:lvl2pPr>
    <a:lvl3pPr marL="914400" algn="ctr" rtl="0" fontAlgn="base">
      <a:lnSpc>
        <a:spcPct val="80000"/>
      </a:lnSpc>
      <a:spcBef>
        <a:spcPct val="20000"/>
      </a:spcBef>
      <a:spcAft>
        <a:spcPct val="0"/>
      </a:spcAft>
      <a:defRPr sz="2800" i="1" kern="1200">
        <a:solidFill>
          <a:schemeClr val="accent2"/>
        </a:solidFill>
        <a:latin typeface="Arial" pitchFamily="34" charset="0"/>
        <a:ea typeface="+mn-ea"/>
        <a:cs typeface="+mn-cs"/>
      </a:defRPr>
    </a:lvl3pPr>
    <a:lvl4pPr marL="1371600" algn="ctr" rtl="0" fontAlgn="base">
      <a:lnSpc>
        <a:spcPct val="80000"/>
      </a:lnSpc>
      <a:spcBef>
        <a:spcPct val="20000"/>
      </a:spcBef>
      <a:spcAft>
        <a:spcPct val="0"/>
      </a:spcAft>
      <a:defRPr sz="2800" i="1" kern="1200">
        <a:solidFill>
          <a:schemeClr val="accent2"/>
        </a:solidFill>
        <a:latin typeface="Arial" pitchFamily="34" charset="0"/>
        <a:ea typeface="+mn-ea"/>
        <a:cs typeface="+mn-cs"/>
      </a:defRPr>
    </a:lvl4pPr>
    <a:lvl5pPr marL="1828800" algn="ctr" rtl="0" fontAlgn="base">
      <a:lnSpc>
        <a:spcPct val="80000"/>
      </a:lnSpc>
      <a:spcBef>
        <a:spcPct val="20000"/>
      </a:spcBef>
      <a:spcAft>
        <a:spcPct val="0"/>
      </a:spcAft>
      <a:defRPr sz="2800" i="1" kern="1200">
        <a:solidFill>
          <a:schemeClr val="accent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i="1" kern="1200">
        <a:solidFill>
          <a:schemeClr val="accent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i="1" kern="1200">
        <a:solidFill>
          <a:schemeClr val="accent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i="1" kern="1200">
        <a:solidFill>
          <a:schemeClr val="accent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i="1" kern="1200">
        <a:solidFill>
          <a:schemeClr val="accent2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E2A2FC"/>
    <a:srgbClr val="FF5050"/>
    <a:srgbClr val="9900CC"/>
    <a:srgbClr val="0000CC"/>
    <a:srgbClr val="336600"/>
    <a:srgbClr val="9933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98" autoAdjust="0"/>
  </p:normalViewPr>
  <p:slideViewPr>
    <p:cSldViewPr>
      <p:cViewPr>
        <p:scale>
          <a:sx n="75" d="100"/>
          <a:sy n="75" d="100"/>
        </p:scale>
        <p:origin x="-1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i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i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i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401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i="0">
                <a:solidFill>
                  <a:schemeClr val="tx1"/>
                </a:solidFill>
              </a:defRPr>
            </a:lvl1pPr>
          </a:lstStyle>
          <a:p>
            <a:fld id="{CBF9B7AE-22D3-4163-8927-85058E7A11D0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i="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i="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O" smtClean="0"/>
              <a:t>Haga clic para modificar el estilo de texto del patrón</a:t>
            </a:r>
          </a:p>
          <a:p>
            <a:pPr lvl="1"/>
            <a:r>
              <a:rPr lang="es-CO" smtClean="0"/>
              <a:t>Segundo nivel</a:t>
            </a:r>
          </a:p>
          <a:p>
            <a:pPr lvl="2"/>
            <a:r>
              <a:rPr lang="es-CO" smtClean="0"/>
              <a:t>Tercer nivel</a:t>
            </a:r>
          </a:p>
          <a:p>
            <a:pPr lvl="3"/>
            <a:r>
              <a:rPr lang="es-CO" smtClean="0"/>
              <a:t>Cuarto nivel</a:t>
            </a:r>
          </a:p>
          <a:p>
            <a:pPr lvl="4"/>
            <a:r>
              <a:rPr lang="es-CO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i="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i="0">
                <a:solidFill>
                  <a:schemeClr val="tx1"/>
                </a:solidFill>
              </a:defRPr>
            </a:lvl1pPr>
          </a:lstStyle>
          <a:p>
            <a:fld id="{F88F3210-643E-41F3-A2A3-9F23BA182D19}" type="slidenum">
              <a:rPr lang="es-CO"/>
              <a:pPr/>
              <a:t>‹#›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98B283-1465-46FD-857E-2D86E509C5F3}" type="slidenum">
              <a:rPr lang="es-CO"/>
              <a:pPr/>
              <a:t>30</a:t>
            </a:fld>
            <a:endParaRPr lang="es-CO"/>
          </a:p>
        </p:txBody>
      </p:sp>
      <p:sp>
        <p:nvSpPr>
          <p:cNvPr id="6256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28713" y="701675"/>
            <a:ext cx="4586287" cy="3440113"/>
          </a:xfrm>
          <a:ln/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51338"/>
            <a:ext cx="4997450" cy="41417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F19196-1546-4CE1-B505-B16E02E35D28}" type="slidenum">
              <a:rPr lang="es-CO"/>
              <a:pPr/>
              <a:t>31</a:t>
            </a:fld>
            <a:endParaRPr lang="es-CO"/>
          </a:p>
        </p:txBody>
      </p:sp>
      <p:sp>
        <p:nvSpPr>
          <p:cNvPr id="6318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28713" y="701675"/>
            <a:ext cx="4586287" cy="3440113"/>
          </a:xfrm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51338"/>
            <a:ext cx="4997450" cy="41417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0DE29-1A28-409B-BF2B-78ACC32CA0AC}" type="slidenum">
              <a:rPr lang="es-CO"/>
              <a:pPr/>
              <a:t>56</a:t>
            </a:fld>
            <a:endParaRPr lang="es-CO"/>
          </a:p>
        </p:txBody>
      </p:sp>
      <p:sp>
        <p:nvSpPr>
          <p:cNvPr id="71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47A11-9763-40E5-A7BE-079AD06C844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F6E-2E3E-49A1-A7D5-88F00247C1F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0EC1F-B466-4639-B3BA-71CFFF67F92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A2B0A-61CC-4C3F-8710-E009565D4B4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3C963-A762-4E6D-88A9-513271F3D60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D195D-44E9-4C94-A4BA-781BC9815DA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DED72-EADA-4376-885B-10D67AA7C2D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511D7-90C4-4C57-8F4C-11085C98DF9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A5F43-3101-4C50-B3BA-52BBD028ED4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B9083-AD63-4D0F-AD8F-1D48C68A419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D6F43-04FA-4554-A413-A7CB9112182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 i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i="0">
                <a:solidFill>
                  <a:schemeClr val="tx1"/>
                </a:solidFill>
              </a:defRPr>
            </a:lvl1pPr>
          </a:lstStyle>
          <a:p>
            <a:fld id="{41D4758F-8080-4A25-A652-DA0736107AC6}" type="slidenum">
              <a:rPr lang="es-ES"/>
              <a:pPr/>
              <a:t>‹#›</a:t>
            </a:fld>
            <a:endParaRPr lang="es-ES"/>
          </a:p>
        </p:txBody>
      </p:sp>
      <p:pic>
        <p:nvPicPr>
          <p:cNvPr id="1032" name="Picture 8" descr="back_blanco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aujoibarra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emf"/><Relationship Id="rId9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jescalante@araujoibarra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/>
          <a:p>
            <a:r>
              <a:rPr lang="es-ES" sz="1800" b="1"/>
              <a:t>TERCER TALLER DEL CLÚSTER FOMIN</a:t>
            </a:r>
            <a:br>
              <a:rPr lang="es-ES" sz="1800" b="1"/>
            </a:br>
            <a:r>
              <a:rPr lang="es-ES" sz="1800" b="1"/>
              <a:t>“FACILITANDO EL COMERCIO Y LAS INVERSIONES INTERNACIONALES”</a:t>
            </a:r>
            <a:r>
              <a:rPr lang="es-ES" sz="1800"/>
              <a:t> 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500438"/>
            <a:ext cx="7704137" cy="18970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_tradnl" sz="2000" b="1"/>
              <a:t>Experiencias que puedan servir para la identificación de Proyectos de Promoción Comercial y de Inversiones Internacionales</a:t>
            </a:r>
          </a:p>
          <a:p>
            <a:pPr algn="l">
              <a:lnSpc>
                <a:spcPct val="80000"/>
              </a:lnSpc>
            </a:pPr>
            <a:endParaRPr lang="es-ES_tradnl" sz="1800" b="1"/>
          </a:p>
          <a:p>
            <a:pPr>
              <a:lnSpc>
                <a:spcPct val="80000"/>
              </a:lnSpc>
            </a:pPr>
            <a:r>
              <a:rPr lang="es-MX" sz="2000"/>
              <a:t>Javier Escalante Siegert.</a:t>
            </a:r>
          </a:p>
          <a:p>
            <a:pPr>
              <a:lnSpc>
                <a:spcPct val="80000"/>
              </a:lnSpc>
            </a:pPr>
            <a:endParaRPr lang="es-MX" sz="1600"/>
          </a:p>
          <a:p>
            <a:pPr>
              <a:lnSpc>
                <a:spcPct val="80000"/>
              </a:lnSpc>
            </a:pPr>
            <a:r>
              <a:rPr lang="es-MX" sz="1600"/>
              <a:t>Cartagena, Diciembre 7 de 2007</a:t>
            </a:r>
            <a:endParaRPr lang="es-ES" sz="1600"/>
          </a:p>
        </p:txBody>
      </p:sp>
      <p:sp>
        <p:nvSpPr>
          <p:cNvPr id="707588" name="Line 4"/>
          <p:cNvSpPr>
            <a:spLocks noChangeShapeType="1"/>
          </p:cNvSpPr>
          <p:nvPr/>
        </p:nvSpPr>
        <p:spPr bwMode="auto">
          <a:xfrm>
            <a:off x="971550" y="3141663"/>
            <a:ext cx="70564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r>
              <a:rPr lang="es-ES">
                <a:solidFill>
                  <a:srgbClr val="FF5050"/>
                </a:solidFill>
              </a:rPr>
              <a:t>D. Para quién trabajamos</a:t>
            </a:r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ES" sz="1600"/>
              <a:t>Definir el perfil de nuestros “clientes” o beneficiarios de los servicios y proyectos, y estar atentos a identificar o promover el reconocimiento de sus necesidades en materia de proyectos.</a:t>
            </a:r>
          </a:p>
          <a:p>
            <a:pPr>
              <a:lnSpc>
                <a:spcPct val="80000"/>
              </a:lnSpc>
            </a:pPr>
            <a:endParaRPr lang="es-ES" sz="1600"/>
          </a:p>
          <a:p>
            <a:pPr>
              <a:lnSpc>
                <a:spcPct val="80000"/>
              </a:lnSpc>
            </a:pPr>
            <a:r>
              <a:rPr lang="es-ES" sz="1600"/>
              <a:t>Identificación</a:t>
            </a:r>
          </a:p>
          <a:p>
            <a:pPr lvl="1">
              <a:lnSpc>
                <a:spcPct val="80000"/>
              </a:lnSpc>
            </a:pPr>
            <a:r>
              <a:rPr lang="es-ES" sz="1400"/>
              <a:t>Reactiva. Demanda del servicio.</a:t>
            </a:r>
          </a:p>
          <a:p>
            <a:pPr lvl="1">
              <a:lnSpc>
                <a:spcPct val="80000"/>
              </a:lnSpc>
            </a:pPr>
            <a:r>
              <a:rPr lang="es-ES" sz="1400"/>
              <a:t>Proactiva. Oferta del servicio</a:t>
            </a:r>
          </a:p>
          <a:p>
            <a:pPr>
              <a:lnSpc>
                <a:spcPct val="80000"/>
              </a:lnSpc>
            </a:pPr>
            <a:endParaRPr lang="es-ES" sz="1600"/>
          </a:p>
          <a:p>
            <a:pPr>
              <a:lnSpc>
                <a:spcPct val="80000"/>
              </a:lnSpc>
            </a:pPr>
            <a:r>
              <a:rPr lang="es-ES" sz="1600"/>
              <a:t>En nuestro caso, el perfil de clientes y destinatarios de nuestros servicios ha evolucionado así</a:t>
            </a:r>
          </a:p>
          <a:p>
            <a:pPr lvl="1">
              <a:lnSpc>
                <a:spcPct val="80000"/>
              </a:lnSpc>
            </a:pPr>
            <a:r>
              <a:rPr lang="es-ES" sz="1400"/>
              <a:t>Inicialmente: Importadores de bienes</a:t>
            </a:r>
          </a:p>
          <a:p>
            <a:pPr lvl="1">
              <a:lnSpc>
                <a:spcPct val="80000"/>
              </a:lnSpc>
            </a:pPr>
            <a:r>
              <a:rPr lang="es-ES" sz="1400"/>
              <a:t>Transito hacia: Importadores y Exportadores</a:t>
            </a:r>
          </a:p>
          <a:p>
            <a:pPr lvl="1">
              <a:lnSpc>
                <a:spcPct val="80000"/>
              </a:lnSpc>
            </a:pPr>
            <a:r>
              <a:rPr lang="es-ES" sz="1400"/>
              <a:t>Hoy. Empresas y organizaciones que desarrollan o quieren desarrollar negocios internacionales de comercio e inversión</a:t>
            </a:r>
          </a:p>
          <a:p>
            <a:pPr lvl="1">
              <a:lnSpc>
                <a:spcPct val="80000"/>
              </a:lnSpc>
            </a:pPr>
            <a:r>
              <a:rPr lang="es-ES" sz="1400"/>
              <a:t>También: organizaciones de promoción / apoyo / regulación del comercio y la inversión</a:t>
            </a:r>
          </a:p>
          <a:p>
            <a:pPr>
              <a:lnSpc>
                <a:spcPct val="80000"/>
              </a:lnSpc>
            </a:pPr>
            <a:endParaRPr lang="es-ES" sz="1600"/>
          </a:p>
          <a:p>
            <a:pPr>
              <a:lnSpc>
                <a:spcPct val="80000"/>
              </a:lnSpc>
            </a:pPr>
            <a:r>
              <a:rPr lang="es-ES" sz="1600"/>
              <a:t>En un ámbito</a:t>
            </a:r>
          </a:p>
          <a:p>
            <a:pPr lvl="1">
              <a:lnSpc>
                <a:spcPct val="80000"/>
              </a:lnSpc>
            </a:pPr>
            <a:r>
              <a:rPr lang="es-ES" sz="1400"/>
              <a:t>Nacional </a:t>
            </a:r>
          </a:p>
          <a:p>
            <a:pPr lvl="1">
              <a:lnSpc>
                <a:spcPct val="80000"/>
              </a:lnSpc>
            </a:pPr>
            <a:r>
              <a:rPr lang="es-ES" sz="1400"/>
              <a:t>Internacional </a:t>
            </a:r>
          </a:p>
          <a:p>
            <a:pPr lvl="1">
              <a:lnSpc>
                <a:spcPct val="80000"/>
              </a:lnSpc>
            </a:pPr>
            <a:endParaRPr lang="es-ES" sz="1400"/>
          </a:p>
          <a:p>
            <a:pPr lvl="1">
              <a:lnSpc>
                <a:spcPct val="80000"/>
              </a:lnSpc>
              <a:buFontTx/>
              <a:buNone/>
            </a:pPr>
            <a:endParaRPr lang="es-ES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r>
              <a:rPr lang="es-ES">
                <a:solidFill>
                  <a:srgbClr val="FF5050"/>
                </a:solidFill>
              </a:rPr>
              <a:t>E. Qué ofrecemos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z="2800"/>
              <a:t>Servicios y proyectos que brinda o impulsa la organización</a:t>
            </a:r>
          </a:p>
          <a:p>
            <a:pPr>
              <a:lnSpc>
                <a:spcPct val="90000"/>
              </a:lnSpc>
            </a:pPr>
            <a:r>
              <a:rPr lang="es-ES" sz="2800"/>
              <a:t>En nuestro caso: </a:t>
            </a:r>
          </a:p>
          <a:p>
            <a:pPr lvl="1">
              <a:lnSpc>
                <a:spcPct val="90000"/>
              </a:lnSpc>
            </a:pPr>
            <a:r>
              <a:rPr lang="es-ES" sz="2400"/>
              <a:t>Primeros años: Asesoría Aduanera y Arancelaria</a:t>
            </a:r>
          </a:p>
          <a:p>
            <a:pPr lvl="1">
              <a:lnSpc>
                <a:spcPct val="90000"/>
              </a:lnSpc>
            </a:pPr>
            <a:r>
              <a:rPr lang="es-ES" sz="2400"/>
              <a:t>Hoy: Multiples Areas de Negocios</a:t>
            </a:r>
          </a:p>
          <a:p>
            <a:pPr lvl="2">
              <a:lnSpc>
                <a:spcPct val="90000"/>
              </a:lnSpc>
            </a:pPr>
            <a:r>
              <a:rPr lang="es-ES" sz="2000">
                <a:solidFill>
                  <a:srgbClr val="FF5050"/>
                </a:solidFill>
              </a:rPr>
              <a:t>Promoción del Comercio y las Inversiones</a:t>
            </a:r>
          </a:p>
          <a:p>
            <a:pPr lvl="2">
              <a:lnSpc>
                <a:spcPct val="90000"/>
              </a:lnSpc>
            </a:pPr>
            <a:r>
              <a:rPr lang="es-ES" sz="2000"/>
              <a:t>Planeación Fiscal y derecho tributario</a:t>
            </a:r>
          </a:p>
          <a:p>
            <a:pPr lvl="2">
              <a:lnSpc>
                <a:spcPct val="90000"/>
              </a:lnSpc>
            </a:pPr>
            <a:r>
              <a:rPr lang="es-ES" sz="2000"/>
              <a:t>Derecho Corporativo, Incorporación de sociedades extrajeras</a:t>
            </a:r>
          </a:p>
          <a:p>
            <a:pPr lvl="2">
              <a:lnSpc>
                <a:spcPct val="90000"/>
              </a:lnSpc>
            </a:pPr>
            <a:r>
              <a:rPr lang="es-ES" sz="2000"/>
              <a:t>Derecho y gestión aduanera y de comercio exterior</a:t>
            </a:r>
          </a:p>
          <a:p>
            <a:pPr lvl="2">
              <a:lnSpc>
                <a:spcPct val="90000"/>
              </a:lnSpc>
            </a:pPr>
            <a:r>
              <a:rPr lang="es-ES" sz="2000"/>
              <a:t>Gestión ambiental</a:t>
            </a:r>
          </a:p>
          <a:p>
            <a:pPr lvl="2">
              <a:lnSpc>
                <a:spcPct val="90000"/>
              </a:lnSpc>
            </a:pPr>
            <a:r>
              <a:rPr lang="es-ES" sz="2000"/>
              <a:t>…</a:t>
            </a:r>
          </a:p>
          <a:p>
            <a:pPr lvl="2">
              <a:lnSpc>
                <a:spcPct val="90000"/>
              </a:lnSpc>
            </a:pPr>
            <a:endParaRPr lang="es-ES" sz="2000"/>
          </a:p>
          <a:p>
            <a:pPr lvl="1">
              <a:lnSpc>
                <a:spcPct val="90000"/>
              </a:lnSpc>
            </a:pPr>
            <a:endParaRPr lang="es-ES" sz="2400"/>
          </a:p>
          <a:p>
            <a:pPr lvl="1">
              <a:lnSpc>
                <a:spcPct val="90000"/>
              </a:lnSpc>
            </a:pPr>
            <a:endParaRPr lang="es-E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/>
          <a:lstStyle/>
          <a:p>
            <a:r>
              <a:rPr lang="es-ES" sz="4000">
                <a:solidFill>
                  <a:srgbClr val="FF5050"/>
                </a:solidFill>
              </a:rPr>
              <a:t>Proyectos de promoción comercial y de inversiones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7225"/>
            <a:ext cx="8229600" cy="4525963"/>
          </a:xfrm>
        </p:spPr>
        <p:txBody>
          <a:bodyPr/>
          <a:lstStyle/>
          <a:p>
            <a:r>
              <a:rPr lang="es-ES" sz="2800"/>
              <a:t>Algunas líneas temáticas</a:t>
            </a:r>
          </a:p>
          <a:p>
            <a:pPr lvl="1"/>
            <a:r>
              <a:rPr lang="es-ES" sz="2400"/>
              <a:t>1. Información Comercial</a:t>
            </a:r>
          </a:p>
          <a:p>
            <a:pPr lvl="1"/>
            <a:r>
              <a:rPr lang="es-ES" sz="2400"/>
              <a:t>2. Misiones Comerciales y Exploratorias</a:t>
            </a:r>
          </a:p>
          <a:p>
            <a:pPr lvl="1"/>
            <a:r>
              <a:rPr lang="es-ES" sz="2400"/>
              <a:t>3. Foros y Seminarios</a:t>
            </a:r>
          </a:p>
          <a:p>
            <a:pPr lvl="1"/>
            <a:r>
              <a:rPr lang="es-ES" sz="2400"/>
              <a:t>4. Apoyo en procesos de negociación comercial internacional</a:t>
            </a:r>
          </a:p>
          <a:p>
            <a:pPr lvl="1"/>
            <a:r>
              <a:rPr lang="es-ES" sz="2400"/>
              <a:t>5. Apoyo a creación de nuevos Proyectos  Exportadores </a:t>
            </a:r>
          </a:p>
          <a:p>
            <a:pPr lvl="1"/>
            <a:r>
              <a:rPr lang="es-ES" sz="2400"/>
              <a:t>6. Promoción de Inversión Extranjera</a:t>
            </a:r>
          </a:p>
          <a:p>
            <a:pPr lvl="1"/>
            <a:r>
              <a:rPr lang="es-ES" sz="2400"/>
              <a:t>7. Creación de Clusters y Zonas Francas</a:t>
            </a:r>
          </a:p>
          <a:p>
            <a:pPr>
              <a:buFontTx/>
              <a:buNone/>
            </a:pPr>
            <a:endParaRPr lang="es-E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000" b="1">
                <a:solidFill>
                  <a:srgbClr val="FF5050"/>
                </a:solidFill>
              </a:rPr>
              <a:t>1. INFORMACION COMERCIAL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r>
              <a:rPr lang="es-ES" sz="4000" b="1">
                <a:solidFill>
                  <a:srgbClr val="FF5050"/>
                </a:solidFill>
              </a:rPr>
              <a:t>1. INFORMACION COMERCIAL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/>
              <a:t>1.1. “B.O.P. República Dominicana – EEUU”</a:t>
            </a:r>
          </a:p>
          <a:p>
            <a:pPr>
              <a:lnSpc>
                <a:spcPct val="90000"/>
              </a:lnSpc>
            </a:pPr>
            <a:endParaRPr lang="es-ES"/>
          </a:p>
          <a:p>
            <a:pPr>
              <a:lnSpc>
                <a:spcPct val="90000"/>
              </a:lnSpc>
            </a:pPr>
            <a:r>
              <a:rPr lang="es-ES"/>
              <a:t>1.2. “500 Nuevos Productos con posibilidades en el Mercado de Estados Unidos”</a:t>
            </a:r>
          </a:p>
          <a:p>
            <a:pPr>
              <a:lnSpc>
                <a:spcPct val="90000"/>
              </a:lnSpc>
            </a:pPr>
            <a:endParaRPr lang="es-ES"/>
          </a:p>
          <a:p>
            <a:pPr>
              <a:lnSpc>
                <a:spcPct val="90000"/>
              </a:lnSpc>
            </a:pPr>
            <a:r>
              <a:rPr lang="es-ES"/>
              <a:t>1.3. “Guía de Zonas Francas de América Latina”</a:t>
            </a:r>
          </a:p>
          <a:p>
            <a:pPr>
              <a:lnSpc>
                <a:spcPct val="90000"/>
              </a:lnSpc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796925"/>
          </a:xfrm>
        </p:spPr>
        <p:txBody>
          <a:bodyPr/>
          <a:lstStyle/>
          <a:p>
            <a:r>
              <a:rPr lang="es-ES" sz="2400" b="1">
                <a:solidFill>
                  <a:srgbClr val="FF5050"/>
                </a:solidFill>
              </a:rPr>
              <a:t>1.1. BOP: BUSINESS OPPORTUNITIES PROGRAM – REPUBLICA DOMINICANA – EEUU 2005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ES" sz="2000"/>
              <a:t>Programa financiado por USAID</a:t>
            </a:r>
          </a:p>
          <a:p>
            <a:pPr>
              <a:lnSpc>
                <a:spcPct val="80000"/>
              </a:lnSpc>
            </a:pPr>
            <a:endParaRPr lang="es-ES" sz="2000"/>
          </a:p>
          <a:p>
            <a:pPr>
              <a:lnSpc>
                <a:spcPct val="80000"/>
              </a:lnSpc>
            </a:pPr>
            <a:r>
              <a:rPr lang="es-ES" sz="2000"/>
              <a:t>Organismos promotores: </a:t>
            </a:r>
          </a:p>
          <a:p>
            <a:pPr lvl="1">
              <a:lnSpc>
                <a:spcPct val="80000"/>
              </a:lnSpc>
            </a:pPr>
            <a:r>
              <a:rPr lang="es-ES" sz="1800"/>
              <a:t>Consejo Nacional de Competitividad</a:t>
            </a:r>
          </a:p>
          <a:p>
            <a:pPr lvl="1">
              <a:lnSpc>
                <a:spcPct val="80000"/>
              </a:lnSpc>
            </a:pPr>
            <a:r>
              <a:rPr lang="es-ES" sz="1800"/>
              <a:t>Cámara Americana de Comercio de la República Dominicana (AMCHAM) </a:t>
            </a:r>
          </a:p>
          <a:p>
            <a:pPr lvl="1">
              <a:lnSpc>
                <a:spcPct val="80000"/>
              </a:lnSpc>
            </a:pPr>
            <a:endParaRPr lang="es-ES" sz="1800"/>
          </a:p>
          <a:p>
            <a:pPr>
              <a:lnSpc>
                <a:spcPct val="80000"/>
              </a:lnSpc>
            </a:pPr>
            <a:r>
              <a:rPr lang="es-ES" sz="2000"/>
              <a:t>Formato: Software contenido en un CD de fácil instalación y consulta. Demo: </a:t>
            </a:r>
            <a:r>
              <a:rPr lang="es-ES" sz="2000">
                <a:hlinkClick r:id="rId2"/>
              </a:rPr>
              <a:t>www.araujoibarra.com</a:t>
            </a:r>
            <a:r>
              <a:rPr lang="es-ES" sz="2000"/>
              <a:t> </a:t>
            </a:r>
          </a:p>
          <a:p>
            <a:pPr>
              <a:lnSpc>
                <a:spcPct val="80000"/>
              </a:lnSpc>
            </a:pPr>
            <a:endParaRPr lang="es-ES" sz="2000"/>
          </a:p>
          <a:p>
            <a:pPr>
              <a:lnSpc>
                <a:spcPct val="80000"/>
              </a:lnSpc>
            </a:pPr>
            <a:r>
              <a:rPr lang="es-ES" sz="2000"/>
              <a:t>Objetivos: </a:t>
            </a:r>
          </a:p>
          <a:p>
            <a:pPr lvl="1">
              <a:lnSpc>
                <a:spcPct val="80000"/>
              </a:lnSpc>
            </a:pPr>
            <a:r>
              <a:rPr lang="es-ES" sz="1800"/>
              <a:t>identificación de productos dominicanos con mayor potencial de éxito en el mercado norteamericano</a:t>
            </a:r>
          </a:p>
          <a:p>
            <a:pPr lvl="1">
              <a:lnSpc>
                <a:spcPct val="80000"/>
              </a:lnSpc>
            </a:pPr>
            <a:r>
              <a:rPr lang="es-ES" sz="1800"/>
              <a:t>Recopilación de información sobre el mercado de EEUU y difusión de la misma mediante un sencillo software de consulta</a:t>
            </a:r>
          </a:p>
          <a:p>
            <a:pPr lvl="1">
              <a:lnSpc>
                <a:spcPct val="80000"/>
              </a:lnSpc>
            </a:pPr>
            <a:endParaRPr lang="es-E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47750"/>
            <a:ext cx="8229600" cy="725488"/>
          </a:xfrm>
        </p:spPr>
        <p:txBody>
          <a:bodyPr/>
          <a:lstStyle/>
          <a:p>
            <a:r>
              <a:rPr lang="es-AR" sz="3200" b="1"/>
              <a:t>“Perspectivas para la identificación y ejecución  de proyectos efectivos e innovadores de desarrollo en la región”.</a:t>
            </a:r>
            <a:endParaRPr lang="es-ES" sz="2800" b="1"/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332038"/>
            <a:ext cx="8229600" cy="4525962"/>
          </a:xfrm>
        </p:spPr>
        <p:txBody>
          <a:bodyPr/>
          <a:lstStyle/>
          <a:p>
            <a:pPr marL="609600" indent="-609600"/>
            <a:r>
              <a:rPr lang="es-ES" b="1"/>
              <a:t>Directriz de la presentación:</a:t>
            </a:r>
            <a:endParaRPr lang="es-ES" sz="4000"/>
          </a:p>
          <a:p>
            <a:pPr marL="990600" lvl="1" indent="-533400"/>
            <a:r>
              <a:rPr lang="es-ES" sz="3600" i="1"/>
              <a:t>“¿Qué tipo de iniciativas podrían viabilizar un mejor proceso de internacionalización de empresas? Proporcionar ejemplos específicos basándose en la experiencia de su organización”.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65175"/>
            <a:ext cx="8424863" cy="5688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498" name="Group 2"/>
          <p:cNvGrpSpPr>
            <a:grpSpLocks/>
          </p:cNvGrpSpPr>
          <p:nvPr/>
        </p:nvGrpSpPr>
        <p:grpSpPr bwMode="auto">
          <a:xfrm>
            <a:off x="133350" y="2949575"/>
            <a:ext cx="8877300" cy="960438"/>
            <a:chOff x="0" y="0"/>
            <a:chExt cx="5592" cy="605"/>
          </a:xfrm>
        </p:grpSpPr>
        <p:sp>
          <p:nvSpPr>
            <p:cNvPr id="6184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587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185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592" cy="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s-ES" sz="1800" i="0">
                  <a:solidFill>
                    <a:schemeClr val="tx1"/>
                  </a:solidFill>
                </a:rPr>
                <a:t>  </a:t>
              </a:r>
              <a:r>
                <a:rPr lang="es-ES" sz="5700" i="0">
                  <a:solidFill>
                    <a:schemeClr val="tx1"/>
                  </a:solidFill>
                </a:rPr>
                <a:t> </a:t>
              </a:r>
              <a:r>
                <a:rPr lang="es-ES" sz="1800" i="0">
                  <a:solidFill>
                    <a:schemeClr val="tx1"/>
                  </a:solidFill>
                </a:rPr>
                <a:t>                 </a:t>
              </a:r>
            </a:p>
          </p:txBody>
        </p:sp>
      </p:grpSp>
      <p:sp>
        <p:nvSpPr>
          <p:cNvPr id="618501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8291512" cy="1152525"/>
          </a:xfrm>
        </p:spPr>
        <p:txBody>
          <a:bodyPr/>
          <a:lstStyle/>
          <a:p>
            <a:r>
              <a:rPr lang="es-ES" sz="3600" b="1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1.2. Proyecto “500 Nuevos Productos y Servicios con Potencial de Exportación a los EEUU”</a:t>
            </a:r>
            <a:endParaRPr lang="es-ES" sz="3600" b="1">
              <a:solidFill>
                <a:srgbClr val="FF5050"/>
              </a:solidFill>
            </a:endParaRPr>
          </a:p>
        </p:txBody>
      </p:sp>
      <p:sp>
        <p:nvSpPr>
          <p:cNvPr id="618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18488" cy="3744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/>
              <a:t>Objetivo: Identificar nuevos productos según  su potencial de demanda y oferta, caracterizar el mercado de importación, para brindar a los exportadores una herramienta de información para descubrir nuevas oportunidades de negocios que brinda el mercado de EEUU</a:t>
            </a:r>
          </a:p>
          <a:p>
            <a:pPr>
              <a:lnSpc>
                <a:spcPct val="90000"/>
              </a:lnSpc>
            </a:pPr>
            <a:endParaRPr lang="es-ES" sz="2800"/>
          </a:p>
          <a:p>
            <a:pPr>
              <a:lnSpc>
                <a:spcPct val="90000"/>
              </a:lnSpc>
            </a:pPr>
            <a:r>
              <a:rPr lang="es-ES" sz="2800"/>
              <a:t>Promotores y auspiciadores: diversas entidades del sector público y privado en Colombia: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250" name="Group 2"/>
          <p:cNvGrpSpPr>
            <a:grpSpLocks/>
          </p:cNvGrpSpPr>
          <p:nvPr/>
        </p:nvGrpSpPr>
        <p:grpSpPr bwMode="auto">
          <a:xfrm>
            <a:off x="133350" y="2949575"/>
            <a:ext cx="8877300" cy="960438"/>
            <a:chOff x="0" y="0"/>
            <a:chExt cx="5592" cy="605"/>
          </a:xfrm>
        </p:grpSpPr>
        <p:sp>
          <p:nvSpPr>
            <p:cNvPr id="6932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587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9325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592" cy="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s-ES" sz="1800" i="0">
                  <a:solidFill>
                    <a:schemeClr val="tx1"/>
                  </a:solidFill>
                </a:rPr>
                <a:t>  </a:t>
              </a:r>
              <a:r>
                <a:rPr lang="es-ES" sz="5700" i="0">
                  <a:solidFill>
                    <a:schemeClr val="tx1"/>
                  </a:solidFill>
                </a:rPr>
                <a:t> </a:t>
              </a:r>
              <a:r>
                <a:rPr lang="es-ES" sz="1800" i="0">
                  <a:solidFill>
                    <a:schemeClr val="tx1"/>
                  </a:solidFill>
                </a:rPr>
                <a:t>                 </a:t>
              </a:r>
            </a:p>
          </p:txBody>
        </p:sp>
      </p:grpSp>
      <p:grpSp>
        <p:nvGrpSpPr>
          <p:cNvPr id="693253" name="Group 5"/>
          <p:cNvGrpSpPr>
            <a:grpSpLocks/>
          </p:cNvGrpSpPr>
          <p:nvPr/>
        </p:nvGrpSpPr>
        <p:grpSpPr bwMode="auto">
          <a:xfrm>
            <a:off x="395288" y="4437063"/>
            <a:ext cx="7777162" cy="979487"/>
            <a:chOff x="340" y="482"/>
            <a:chExt cx="4899" cy="980"/>
          </a:xfrm>
        </p:grpSpPr>
        <p:pic>
          <p:nvPicPr>
            <p:cNvPr id="693254" name="Picture 6" descr="BANCÓLDEX"/>
            <p:cNvPicPr>
              <a:picLocks noChangeAspect="1" noChangeArrowheads="1"/>
            </p:cNvPicPr>
            <p:nvPr/>
          </p:nvPicPr>
          <p:blipFill>
            <a:blip r:embed="rId3" cstate="print"/>
            <a:srcRect r="60677" b="7233"/>
            <a:stretch>
              <a:fillRect/>
            </a:stretch>
          </p:blipFill>
          <p:spPr bwMode="auto">
            <a:xfrm>
              <a:off x="2245" y="1162"/>
              <a:ext cx="1104" cy="300"/>
            </a:xfrm>
            <a:prstGeom prst="rect">
              <a:avLst/>
            </a:prstGeom>
            <a:noFill/>
          </p:spPr>
        </p:pic>
        <p:pic>
          <p:nvPicPr>
            <p:cNvPr id="69325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01" y="549"/>
              <a:ext cx="1138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93256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 r="19424"/>
            <a:stretch>
              <a:fillRect/>
            </a:stretch>
          </p:blipFill>
          <p:spPr bwMode="auto">
            <a:xfrm>
              <a:off x="340" y="482"/>
              <a:ext cx="985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693257" name="Object 9"/>
            <p:cNvGraphicFramePr>
              <a:graphicFrameLocks noChangeAspect="1"/>
            </p:cNvGraphicFramePr>
            <p:nvPr/>
          </p:nvGraphicFramePr>
          <p:xfrm>
            <a:off x="1555" y="549"/>
            <a:ext cx="1123" cy="495"/>
          </p:xfrm>
          <a:graphic>
            <a:graphicData uri="http://schemas.openxmlformats.org/presentationml/2006/ole">
              <p:oleObj spid="_x0000_s693257" name="Imagen de mapa de bits" r:id="rId6" imgW="1533739" imgH="514422" progId="Paint.Picture">
                <p:embed/>
              </p:oleObj>
            </a:graphicData>
          </a:graphic>
        </p:graphicFrame>
        <p:pic>
          <p:nvPicPr>
            <p:cNvPr id="693258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 b="18321"/>
            <a:stretch>
              <a:fillRect/>
            </a:stretch>
          </p:blipFill>
          <p:spPr bwMode="auto">
            <a:xfrm>
              <a:off x="2828" y="549"/>
              <a:ext cx="1082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93259" name="Group 11"/>
          <p:cNvGrpSpPr>
            <a:grpSpLocks/>
          </p:cNvGrpSpPr>
          <p:nvPr/>
        </p:nvGrpSpPr>
        <p:grpSpPr bwMode="auto">
          <a:xfrm>
            <a:off x="388938" y="6048375"/>
            <a:ext cx="8359775" cy="404813"/>
            <a:chOff x="204" y="4020"/>
            <a:chExt cx="5266" cy="300"/>
          </a:xfrm>
        </p:grpSpPr>
        <p:pic>
          <p:nvPicPr>
            <p:cNvPr id="693260" name="Picture 12" descr="ANDI - Asociación Nacional de Empresarios de Colombi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58" y="4045"/>
              <a:ext cx="912" cy="275"/>
            </a:xfrm>
            <a:prstGeom prst="rect">
              <a:avLst/>
            </a:prstGeom>
            <a:noFill/>
          </p:spPr>
        </p:pic>
        <p:pic>
          <p:nvPicPr>
            <p:cNvPr id="693261" name="Picture 13" descr="Ministerio de Comercio Industria y comercio"/>
            <p:cNvPicPr>
              <a:picLocks noChangeAspect="1" noChangeArrowheads="1"/>
            </p:cNvPicPr>
            <p:nvPr/>
          </p:nvPicPr>
          <p:blipFill>
            <a:blip r:embed="rId9" cstate="print"/>
            <a:srcRect t="15237"/>
            <a:stretch>
              <a:fillRect/>
            </a:stretch>
          </p:blipFill>
          <p:spPr bwMode="auto">
            <a:xfrm>
              <a:off x="204" y="4020"/>
              <a:ext cx="1392" cy="300"/>
            </a:xfrm>
            <a:prstGeom prst="rect">
              <a:avLst/>
            </a:prstGeom>
            <a:noFill/>
          </p:spPr>
        </p:pic>
        <p:pic>
          <p:nvPicPr>
            <p:cNvPr id="693262" name="Picture 1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62" y="4020"/>
              <a:ext cx="96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93263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7400" y="5084763"/>
            <a:ext cx="1008063" cy="571500"/>
          </a:xfrm>
          <a:prstGeom prst="rect">
            <a:avLst/>
          </a:prstGeom>
          <a:noFill/>
        </p:spPr>
      </p:pic>
      <p:sp>
        <p:nvSpPr>
          <p:cNvPr id="693264" name="Rectangle 16"/>
          <p:cNvSpPr>
            <a:spLocks noChangeArrowheads="1"/>
          </p:cNvSpPr>
          <p:nvPr/>
        </p:nvSpPr>
        <p:spPr bwMode="auto">
          <a:xfrm>
            <a:off x="1116013" y="1358900"/>
            <a:ext cx="6624637" cy="989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b="1">
                <a:effectLst>
                  <a:outerShdw blurRad="38100" dist="38100" dir="2700000" algn="tl">
                    <a:srgbClr val="C0C0C0"/>
                  </a:outerShdw>
                </a:effectLst>
              </a:rPr>
              <a:t>Proyecto “500 Nuevos Productos”</a:t>
            </a:r>
          </a:p>
          <a:p>
            <a:pPr marL="342900" indent="-342900">
              <a:spcBef>
                <a:spcPct val="50000"/>
              </a:spcBef>
            </a:pPr>
            <a:r>
              <a:rPr lang="es-ES" b="1">
                <a:effectLst>
                  <a:outerShdw blurRad="38100" dist="38100" dir="2700000" algn="tl">
                    <a:srgbClr val="C0C0C0"/>
                  </a:outerShdw>
                </a:effectLst>
              </a:rPr>
              <a:t>Promotores y auspiciadores: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9600" cy="1008063"/>
          </a:xfrm>
        </p:spPr>
        <p:txBody>
          <a:bodyPr/>
          <a:lstStyle/>
          <a:p>
            <a:r>
              <a:rPr lang="es-ES" sz="3200" b="1">
                <a:solidFill>
                  <a:schemeClr val="accent2"/>
                </a:solidFill>
              </a:rPr>
              <a:t>Metodología de selección </a:t>
            </a:r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8447088" cy="5821363"/>
          </a:xfrm>
        </p:spPr>
        <p:txBody>
          <a:bodyPr/>
          <a:lstStyle/>
          <a:p>
            <a:pPr marL="609600" indent="-609600"/>
            <a:r>
              <a:rPr lang="es-MX" b="1"/>
              <a:t>Para la identificación de los productos se tuvieron en cuenta dos conjuntos de criterios: </a:t>
            </a:r>
          </a:p>
          <a:p>
            <a:pPr marL="990600" lvl="1" indent="-533400"/>
            <a:endParaRPr lang="es-MX" sz="1000" b="1"/>
          </a:p>
          <a:p>
            <a:pPr marL="990600" lvl="1" indent="-533400"/>
            <a:r>
              <a:rPr lang="es-MX" b="1"/>
              <a:t>Preselección según criterios de potencial de Demanda de EEUU (1500 prod.)</a:t>
            </a:r>
          </a:p>
          <a:p>
            <a:pPr marL="990600" lvl="1" indent="-533400"/>
            <a:endParaRPr lang="es-MX" b="1"/>
          </a:p>
          <a:p>
            <a:pPr marL="990600" lvl="1" indent="-533400"/>
            <a:r>
              <a:rPr lang="es-MX" b="1"/>
              <a:t>Selección final según criterios de potencial de Oferta de Colombia (500 productos)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/>
              <a:t> Preguntas básicas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r>
              <a:rPr lang="es-ES"/>
              <a:t>En la perspectiva de </a:t>
            </a:r>
          </a:p>
          <a:p>
            <a:endParaRPr lang="es-ES"/>
          </a:p>
          <a:p>
            <a:r>
              <a:rPr lang="es-ES"/>
              <a:t>A. Qué somos o qué queremos ser (misión)</a:t>
            </a:r>
          </a:p>
          <a:p>
            <a:r>
              <a:rPr lang="es-ES"/>
              <a:t>B. Cómo trabajamos (estructura)</a:t>
            </a:r>
          </a:p>
          <a:p>
            <a:r>
              <a:rPr lang="es-ES"/>
              <a:t>C. Con quien trabajamos (alianzas)</a:t>
            </a:r>
          </a:p>
          <a:p>
            <a:r>
              <a:rPr lang="es-ES"/>
              <a:t>D. Para quién trabajamos (“clientes”)</a:t>
            </a:r>
          </a:p>
          <a:p>
            <a:r>
              <a:rPr lang="es-ES"/>
              <a:t>E. Qué ofrecemos (tipo de servicios o proyectos)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8893175" cy="5483225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es-ES" sz="28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Criterios para la preselección de productos según criterios de </a:t>
            </a:r>
            <a:r>
              <a:rPr lang="es-ES" sz="2800" b="1" u="sng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DEMANDA </a:t>
            </a:r>
          </a:p>
          <a:p>
            <a:pPr marL="609600" indent="-609600" algn="ctr">
              <a:buFontTx/>
              <a:buNone/>
            </a:pPr>
            <a:endParaRPr lang="es-MX" sz="1000" u="sng">
              <a:latin typeface="Tahoma" pitchFamily="34" charset="0"/>
              <a:cs typeface="Tahoma" pitchFamily="34" charset="0"/>
            </a:endParaRPr>
          </a:p>
          <a:p>
            <a:pPr marL="609600" indent="-609600" algn="just"/>
            <a:r>
              <a:rPr lang="es-MX" sz="2400">
                <a:latin typeface="Tahoma" pitchFamily="34" charset="0"/>
                <a:cs typeface="Tahoma" pitchFamily="34" charset="0"/>
              </a:rPr>
              <a:t>Tamaño de mercado: Importaciones por productos &gt; US$10 millones en sectores agropecuario y agroindustrial,  y &gt; US$50 millones en Manufacturas</a:t>
            </a:r>
          </a:p>
          <a:p>
            <a:pPr marL="609600" indent="-609600" algn="just"/>
            <a:endParaRPr lang="es-MX" sz="1600">
              <a:latin typeface="Tahoma" pitchFamily="34" charset="0"/>
              <a:cs typeface="Tahoma" pitchFamily="34" charset="0"/>
            </a:endParaRPr>
          </a:p>
          <a:p>
            <a:pPr marL="609600" indent="-609600" algn="just"/>
            <a:r>
              <a:rPr lang="es-MX" sz="2400">
                <a:latin typeface="Tahoma" pitchFamily="34" charset="0"/>
                <a:cs typeface="Tahoma" pitchFamily="34" charset="0"/>
              </a:rPr>
              <a:t>Dinamismo: Crecimiento superior al promedio del sector</a:t>
            </a:r>
          </a:p>
          <a:p>
            <a:pPr marL="609600" indent="-609600" algn="just"/>
            <a:endParaRPr lang="es-MX" sz="1600">
              <a:latin typeface="Tahoma" pitchFamily="34" charset="0"/>
              <a:cs typeface="Tahoma" pitchFamily="34" charset="0"/>
            </a:endParaRPr>
          </a:p>
          <a:p>
            <a:pPr marL="609600" indent="-609600" algn="just"/>
            <a:r>
              <a:rPr lang="es-MX" sz="2400">
                <a:latin typeface="Tahoma" pitchFamily="34" charset="0"/>
                <a:cs typeface="Tahoma" pitchFamily="34" charset="0"/>
              </a:rPr>
              <a:t>Nuevos productos: Colombia no exporte más de US$500.000</a:t>
            </a:r>
          </a:p>
          <a:p>
            <a:pPr marL="609600" indent="-609600" algn="just"/>
            <a:endParaRPr lang="es-MX" sz="1400">
              <a:latin typeface="Tahoma" pitchFamily="34" charset="0"/>
              <a:cs typeface="Tahoma" pitchFamily="34" charset="0"/>
            </a:endParaRPr>
          </a:p>
          <a:p>
            <a:pPr marL="609600" indent="-609600" algn="just"/>
            <a:r>
              <a:rPr lang="es-MX" sz="2400">
                <a:latin typeface="Tahoma" pitchFamily="34" charset="0"/>
                <a:cs typeface="Tahoma" pitchFamily="34" charset="0"/>
              </a:rPr>
              <a:t>Experiencia exportadora de otros países: Que otros países en desarrollo también lo exporten a EEUU: CAFTA+RD, Malasia, Tailandia, Indonesia, Filipinas, Perú y Chile.</a:t>
            </a:r>
            <a:endParaRPr lang="es-ES" sz="2400">
              <a:latin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Text Box 2"/>
          <p:cNvSpPr txBox="1">
            <a:spLocks noChangeArrowheads="1"/>
          </p:cNvSpPr>
          <p:nvPr/>
        </p:nvSpPr>
        <p:spPr bwMode="auto">
          <a:xfrm>
            <a:off x="539750" y="2133600"/>
            <a:ext cx="8280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es-MX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endParaRPr lang="es-MX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908050"/>
            <a:ext cx="8362950" cy="936625"/>
          </a:xfrm>
        </p:spPr>
        <p:txBody>
          <a:bodyPr/>
          <a:lstStyle/>
          <a:p>
            <a:r>
              <a:rPr lang="es-ES" sz="2800">
                <a:solidFill>
                  <a:schemeClr val="hlink"/>
                </a:solidFill>
              </a:rPr>
              <a:t/>
            </a:r>
            <a:br>
              <a:rPr lang="es-ES" sz="2800">
                <a:solidFill>
                  <a:schemeClr val="hlink"/>
                </a:solidFill>
              </a:rPr>
            </a:br>
            <a:r>
              <a:rPr lang="es-ES" sz="28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Criterios para la selección final de productos según criterios de </a:t>
            </a:r>
            <a:r>
              <a:rPr lang="es-ES" sz="2800" b="1" u="sng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OFERTA</a:t>
            </a:r>
            <a:r>
              <a:rPr lang="es-ES" sz="28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s-ES" sz="3600" b="1" u="sng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ES" sz="3600" b="1">
              <a:solidFill>
                <a:schemeClr val="accent2"/>
              </a:solidFill>
            </a:endParaRPr>
          </a:p>
        </p:txBody>
      </p:sp>
      <p:sp>
        <p:nvSpPr>
          <p:cNvPr id="6307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s-MX" sz="1200" b="1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s-MX" sz="1600" b="1"/>
              <a:t>Oferta exportable actual de Colombia y de cada una de sus regiones</a:t>
            </a:r>
          </a:p>
          <a:p>
            <a:pPr lvl="1">
              <a:lnSpc>
                <a:spcPct val="80000"/>
              </a:lnSpc>
            </a:pPr>
            <a:r>
              <a:rPr lang="es-MX" sz="1400" b="1"/>
              <a:t>Exportaciones al mundo</a:t>
            </a:r>
          </a:p>
          <a:p>
            <a:pPr lvl="1">
              <a:lnSpc>
                <a:spcPct val="80000"/>
              </a:lnSpc>
            </a:pPr>
            <a:r>
              <a:rPr lang="es-MX" sz="1400" b="1"/>
              <a:t>Exportaciones a EEUU </a:t>
            </a:r>
            <a:endParaRPr lang="es-ES" sz="1400"/>
          </a:p>
          <a:p>
            <a:pPr>
              <a:lnSpc>
                <a:spcPct val="80000"/>
              </a:lnSpc>
            </a:pPr>
            <a:endParaRPr lang="es-MX" sz="1600" b="1"/>
          </a:p>
          <a:p>
            <a:pPr>
              <a:lnSpc>
                <a:spcPct val="80000"/>
              </a:lnSpc>
            </a:pPr>
            <a:r>
              <a:rPr lang="es-MX" sz="1600" b="1"/>
              <a:t>Existencia de producción nacional</a:t>
            </a:r>
          </a:p>
          <a:p>
            <a:pPr lvl="1">
              <a:lnSpc>
                <a:spcPct val="80000"/>
              </a:lnSpc>
            </a:pPr>
            <a:r>
              <a:rPr lang="es-MX" sz="1400" b="1"/>
              <a:t>Encuesta Anual Manufacturera / DANE</a:t>
            </a:r>
          </a:p>
          <a:p>
            <a:pPr lvl="1">
              <a:lnSpc>
                <a:spcPct val="80000"/>
              </a:lnSpc>
            </a:pPr>
            <a:r>
              <a:rPr lang="es-MX" sz="1400" b="1"/>
              <a:t>Registro de Productores Nacionales / Mincomercio</a:t>
            </a:r>
          </a:p>
          <a:p>
            <a:pPr>
              <a:lnSpc>
                <a:spcPct val="80000"/>
              </a:lnSpc>
            </a:pPr>
            <a:endParaRPr lang="es-MX" sz="1600" b="1"/>
          </a:p>
          <a:p>
            <a:pPr>
              <a:lnSpc>
                <a:spcPct val="80000"/>
              </a:lnSpc>
            </a:pPr>
            <a:r>
              <a:rPr lang="es-MX" sz="1600" b="1"/>
              <a:t>Encuestas, Entrevistas y Consultas a Gremios y entidades; Mesas sectoriales coordinadas por SENA</a:t>
            </a:r>
          </a:p>
          <a:p>
            <a:pPr>
              <a:lnSpc>
                <a:spcPct val="80000"/>
              </a:lnSpc>
            </a:pPr>
            <a:endParaRPr lang="es-MX" sz="1600" b="1"/>
          </a:p>
          <a:p>
            <a:pPr>
              <a:lnSpc>
                <a:spcPct val="80000"/>
              </a:lnSpc>
            </a:pPr>
            <a:r>
              <a:rPr lang="es-MX" sz="1600" b="1"/>
              <a:t>Agenda interna, planes de desarrollo, Planes Exportadores  y otros estudios regionales</a:t>
            </a:r>
          </a:p>
          <a:p>
            <a:pPr>
              <a:lnSpc>
                <a:spcPct val="80000"/>
              </a:lnSpc>
            </a:pPr>
            <a:endParaRPr lang="es-MX" sz="1600" b="1"/>
          </a:p>
          <a:p>
            <a:pPr>
              <a:lnSpc>
                <a:spcPct val="80000"/>
              </a:lnSpc>
            </a:pPr>
            <a:r>
              <a:rPr lang="es-MX" sz="1600" b="1"/>
              <a:t>Apuesta Exportadora Agropecuaria / Min. Agricultura</a:t>
            </a:r>
          </a:p>
          <a:p>
            <a:pPr>
              <a:lnSpc>
                <a:spcPct val="80000"/>
              </a:lnSpc>
            </a:pPr>
            <a:endParaRPr lang="es-E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Text Box 2"/>
          <p:cNvSpPr txBox="1">
            <a:spLocks noChangeArrowheads="1"/>
          </p:cNvSpPr>
          <p:nvPr/>
        </p:nvSpPr>
        <p:spPr bwMode="auto">
          <a:xfrm>
            <a:off x="827088" y="158750"/>
            <a:ext cx="7993062" cy="6135688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MX" b="1" i="0">
                <a:solidFill>
                  <a:schemeClr val="tx1"/>
                </a:solidFill>
              </a:rPr>
              <a:t>Para cada uno de los 590 productos se realizó un </a:t>
            </a:r>
            <a:r>
              <a:rPr lang="es-ES" b="1" i="0">
                <a:solidFill>
                  <a:schemeClr val="tx1"/>
                </a:solidFill>
              </a:rPr>
              <a:t>un detallado análisis de las importaciones de los Estados</a:t>
            </a:r>
            <a:r>
              <a:rPr lang="es-MX" b="1" i="0"/>
              <a:t> </a:t>
            </a:r>
            <a:r>
              <a:rPr lang="es-MX" b="1" i="0">
                <a:solidFill>
                  <a:schemeClr val="tx1"/>
                </a:solidFill>
              </a:rPr>
              <a:t>Unidos:</a:t>
            </a:r>
          </a:p>
          <a:p>
            <a:pPr marL="342900" indent="-342900">
              <a:lnSpc>
                <a:spcPct val="20000"/>
              </a:lnSpc>
              <a:spcBef>
                <a:spcPct val="50000"/>
              </a:spcBef>
            </a:pPr>
            <a:endParaRPr lang="es-MX" sz="2000" b="1" i="0">
              <a:solidFill>
                <a:schemeClr val="tx1"/>
              </a:solidFill>
            </a:endParaRPr>
          </a:p>
          <a:p>
            <a:pPr marL="342900" indent="-342900" algn="just">
              <a:spcBef>
                <a:spcPct val="50000"/>
              </a:spcBef>
              <a:buFontTx/>
              <a:buChar char="•"/>
            </a:pPr>
            <a:r>
              <a:rPr lang="es-MX" i="0">
                <a:solidFill>
                  <a:schemeClr val="tx1"/>
                </a:solidFill>
              </a:rPr>
              <a:t>Comportamiento de las importaciones 2001- 2005 en valor, volumen y precio promedio</a:t>
            </a:r>
          </a:p>
          <a:p>
            <a:pPr marL="342900" indent="-342900" algn="just">
              <a:spcBef>
                <a:spcPct val="50000"/>
              </a:spcBef>
              <a:buFontTx/>
              <a:buChar char="•"/>
            </a:pPr>
            <a:endParaRPr lang="es-MX" sz="700" i="0">
              <a:solidFill>
                <a:schemeClr val="tx1"/>
              </a:solidFill>
            </a:endParaRPr>
          </a:p>
          <a:p>
            <a:pPr marL="342900" indent="-342900" algn="just">
              <a:spcBef>
                <a:spcPct val="50000"/>
              </a:spcBef>
              <a:buFontTx/>
              <a:buChar char="•"/>
            </a:pPr>
            <a:r>
              <a:rPr lang="es-MX" i="0">
                <a:solidFill>
                  <a:schemeClr val="tx1"/>
                </a:solidFill>
              </a:rPr>
              <a:t>Condiciones arancelarias de acceso, preferencias otorgadas por EEUU, por país</a:t>
            </a:r>
          </a:p>
          <a:p>
            <a:pPr marL="342900" indent="-342900" algn="just">
              <a:spcBef>
                <a:spcPct val="50000"/>
              </a:spcBef>
              <a:buFontTx/>
              <a:buChar char="•"/>
            </a:pPr>
            <a:endParaRPr lang="es-MX" sz="1000" i="0">
              <a:solidFill>
                <a:schemeClr val="tx1"/>
              </a:solidFill>
            </a:endParaRPr>
          </a:p>
          <a:p>
            <a:pPr marL="342900" indent="-342900" algn="just">
              <a:spcBef>
                <a:spcPct val="50000"/>
              </a:spcBef>
              <a:buFontTx/>
              <a:buChar char="•"/>
            </a:pPr>
            <a:r>
              <a:rPr lang="es-MX" i="0">
                <a:solidFill>
                  <a:schemeClr val="tx1"/>
                </a:solidFill>
              </a:rPr>
              <a:t>Matriz de Competidores (Países proveedores de EEUU): Valor exportado, modo de transporte utilizado, fletes y precios</a:t>
            </a:r>
          </a:p>
          <a:p>
            <a:pPr marL="342900" indent="-342900" algn="just">
              <a:spcBef>
                <a:spcPct val="50000"/>
              </a:spcBef>
              <a:buFontTx/>
              <a:buChar char="•"/>
            </a:pPr>
            <a:endParaRPr lang="es-MX" sz="1000" i="0">
              <a:solidFill>
                <a:schemeClr val="tx1"/>
              </a:solidFill>
            </a:endParaRPr>
          </a:p>
          <a:p>
            <a:pPr marL="342900" indent="-342900" algn="just">
              <a:spcBef>
                <a:spcPct val="50000"/>
              </a:spcBef>
              <a:buFontTx/>
              <a:buChar char="•"/>
            </a:pPr>
            <a:r>
              <a:rPr lang="es-ES" i="0">
                <a:solidFill>
                  <a:schemeClr val="tx1"/>
                </a:solidFill>
              </a:rPr>
              <a:t>Guía para identificar y consultar las normas técnicas exigidas en EEUU y las barreras no arancelarias</a:t>
            </a:r>
            <a:r>
              <a:rPr lang="es-MX" i="0">
                <a:solidFill>
                  <a:schemeClr val="tx1"/>
                </a:solidFill>
              </a:rPr>
              <a:t> </a:t>
            </a:r>
            <a:endParaRPr lang="es-ES" i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08050"/>
            <a:ext cx="8362950" cy="936625"/>
          </a:xfrm>
        </p:spPr>
        <p:txBody>
          <a:bodyPr/>
          <a:lstStyle/>
          <a:p>
            <a:r>
              <a:rPr lang="es-ES" sz="4000" b="1">
                <a:solidFill>
                  <a:srgbClr val="FF5050"/>
                </a:solidFill>
              </a:rPr>
              <a:t>1.3. Portal “Zonas Francas de América Latina y El Caribe”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2400"/>
              <a:t>Financiación: Instituto para la Integración de América Latina y el Caribe del Banco Interamericano de Desarrollo (BID-INTAL) </a:t>
            </a:r>
          </a:p>
          <a:p>
            <a:pPr>
              <a:lnSpc>
                <a:spcPct val="80000"/>
              </a:lnSpc>
            </a:pPr>
            <a:endParaRPr lang="es-ES" sz="2400"/>
          </a:p>
          <a:p>
            <a:pPr>
              <a:lnSpc>
                <a:spcPct val="80000"/>
              </a:lnSpc>
            </a:pPr>
            <a:r>
              <a:rPr lang="es-ES" sz="2400"/>
              <a:t>Ejecutores: Araujo Ibarra + Comité de Zonas Francas de América Latina</a:t>
            </a:r>
          </a:p>
          <a:p>
            <a:pPr>
              <a:lnSpc>
                <a:spcPct val="80000"/>
              </a:lnSpc>
            </a:pPr>
            <a:endParaRPr lang="es-ES" sz="2400"/>
          </a:p>
          <a:p>
            <a:pPr>
              <a:lnSpc>
                <a:spcPct val="80000"/>
              </a:lnSpc>
            </a:pPr>
            <a:r>
              <a:rPr lang="es-ES" sz="2400"/>
              <a:t>Sitio: www.laguiazf.org</a:t>
            </a:r>
          </a:p>
          <a:p>
            <a:pPr>
              <a:lnSpc>
                <a:spcPct val="80000"/>
              </a:lnSpc>
            </a:pPr>
            <a:endParaRPr lang="es-ES" sz="2400"/>
          </a:p>
          <a:p>
            <a:pPr>
              <a:lnSpc>
                <a:spcPct val="80000"/>
              </a:lnSpc>
            </a:pPr>
            <a:r>
              <a:rPr lang="es-ES" sz="2400"/>
              <a:t>Objetivo: facilitar a los inversionistas el proceso de estudio, contacto y comparación de los procesos de inversión ya establecidos en las ZF de la región.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4000" b="1">
                <a:solidFill>
                  <a:srgbClr val="FF5050"/>
                </a:solidFill>
              </a:rPr>
              <a:t>2. MISIONES COMERCIALES/</a:t>
            </a:r>
            <a:br>
              <a:rPr lang="es-MX" sz="4000" b="1">
                <a:solidFill>
                  <a:srgbClr val="FF5050"/>
                </a:solidFill>
              </a:rPr>
            </a:br>
            <a:r>
              <a:rPr lang="es-MX" sz="4000" b="1">
                <a:solidFill>
                  <a:srgbClr val="FF5050"/>
                </a:solidFill>
              </a:rPr>
              <a:t>MISIONES EXPLORATORIAS</a:t>
            </a:r>
            <a:endParaRPr lang="es-ES" sz="4000" b="1">
              <a:solidFill>
                <a:srgbClr val="FF5050"/>
              </a:solidFill>
            </a:endParaRP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r>
              <a:rPr lang="es-ES" sz="4000">
                <a:solidFill>
                  <a:srgbClr val="FF5050"/>
                </a:solidFill>
              </a:rPr>
              <a:t>A. Qué somos o qué queremos ser</a:t>
            </a: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4637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2800"/>
              <a:t>Cómo se define a sí misma la organización</a:t>
            </a:r>
          </a:p>
          <a:p>
            <a:pPr>
              <a:lnSpc>
                <a:spcPct val="80000"/>
              </a:lnSpc>
            </a:pPr>
            <a:r>
              <a:rPr lang="es-ES" sz="2800"/>
              <a:t>Ajustar o redefinir la Misión</a:t>
            </a:r>
          </a:p>
          <a:p>
            <a:pPr>
              <a:lnSpc>
                <a:spcPct val="80000"/>
              </a:lnSpc>
            </a:pPr>
            <a:r>
              <a:rPr lang="es-ES" sz="2800"/>
              <a:t>En nuestro caso, ha sido un tránsito a lo largo de 37 años a través de distintas definiciones del objeto social principal: </a:t>
            </a:r>
          </a:p>
          <a:p>
            <a:pPr lvl="1">
              <a:lnSpc>
                <a:spcPct val="80000"/>
              </a:lnSpc>
            </a:pPr>
            <a:r>
              <a:rPr lang="es-ES" sz="2400"/>
              <a:t>Abogados Aduaneros</a:t>
            </a:r>
          </a:p>
          <a:p>
            <a:pPr lvl="1">
              <a:lnSpc>
                <a:spcPct val="80000"/>
              </a:lnSpc>
            </a:pPr>
            <a:r>
              <a:rPr lang="es-ES" sz="2400"/>
              <a:t>Asesores jurídicos en comercio exterior</a:t>
            </a:r>
          </a:p>
          <a:p>
            <a:pPr lvl="1">
              <a:lnSpc>
                <a:spcPct val="80000"/>
              </a:lnSpc>
            </a:pPr>
            <a:r>
              <a:rPr lang="es-ES" sz="2400"/>
              <a:t>Asesores Jurídicos y Económicos en Comercio Internacional</a:t>
            </a:r>
          </a:p>
          <a:p>
            <a:pPr lvl="1">
              <a:lnSpc>
                <a:spcPct val="80000"/>
              </a:lnSpc>
            </a:pPr>
            <a:r>
              <a:rPr lang="es-ES" sz="2400"/>
              <a:t>Consultores en Negocios Internacionales</a:t>
            </a:r>
          </a:p>
          <a:p>
            <a:pPr lvl="1">
              <a:lnSpc>
                <a:spcPct val="80000"/>
              </a:lnSpc>
            </a:pPr>
            <a:r>
              <a:rPr lang="es-ES" sz="2400"/>
              <a:t>Consultores en Negocios Internacionales y de Inversiones</a:t>
            </a:r>
          </a:p>
          <a:p>
            <a:pPr lvl="1">
              <a:lnSpc>
                <a:spcPct val="80000"/>
              </a:lnSpc>
            </a:pPr>
            <a:endParaRPr lang="es-ES" sz="2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796925"/>
          </a:xfrm>
        </p:spPr>
        <p:txBody>
          <a:bodyPr/>
          <a:lstStyle/>
          <a:p>
            <a:pPr marL="838200" indent="-838200"/>
            <a:r>
              <a:rPr lang="es-MX" sz="3200" b="1">
                <a:solidFill>
                  <a:srgbClr val="FF5050"/>
                </a:solidFill>
              </a:rPr>
              <a:t>Misiones Comerciales y Exploratorias</a:t>
            </a:r>
            <a:endParaRPr lang="es-ES" sz="4000" b="1">
              <a:solidFill>
                <a:srgbClr val="FF5050"/>
              </a:solidFill>
            </a:endParaRP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s-MX" sz="2400" b="1"/>
              <a:t>Misiones Comerciales a la China (2)</a:t>
            </a:r>
            <a:endParaRPr lang="en-US" sz="2400" b="1"/>
          </a:p>
          <a:p>
            <a:pPr marL="609600" indent="-609600">
              <a:lnSpc>
                <a:spcPct val="80000"/>
              </a:lnSpc>
            </a:pPr>
            <a:r>
              <a:rPr lang="en-US" sz="2400"/>
              <a:t>Lugar: Hong Kong, Cantón, Shanghai, Beijing. </a:t>
            </a:r>
            <a:r>
              <a:rPr lang="es-MX" sz="2400"/>
              <a:t>Octubre/06 y Abril/07</a:t>
            </a:r>
          </a:p>
          <a:p>
            <a:pPr marL="609600" indent="-609600">
              <a:lnSpc>
                <a:spcPct val="80000"/>
              </a:lnSpc>
            </a:pPr>
            <a:r>
              <a:rPr lang="es-MX" sz="2400"/>
              <a:t>Organizador: Araújo Ibarra + Cámara Ccio de Bogotá/ACOPI</a:t>
            </a:r>
          </a:p>
          <a:p>
            <a:pPr marL="609600" indent="-609600">
              <a:lnSpc>
                <a:spcPct val="80000"/>
              </a:lnSpc>
            </a:pPr>
            <a:r>
              <a:rPr lang="es-MX" sz="2400"/>
              <a:t>Participaron 50 empresarios de todo el país. </a:t>
            </a:r>
          </a:p>
          <a:p>
            <a:pPr marL="609600" indent="-609600">
              <a:lnSpc>
                <a:spcPct val="80000"/>
              </a:lnSpc>
            </a:pPr>
            <a:endParaRPr lang="es-MX" sz="24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s-MX" sz="2400" b="1"/>
              <a:t>Misión Comercial a Centroamérica </a:t>
            </a:r>
          </a:p>
          <a:p>
            <a:pPr marL="609600" indent="-609600">
              <a:lnSpc>
                <a:spcPct val="80000"/>
              </a:lnSpc>
            </a:pPr>
            <a:r>
              <a:rPr lang="es-MX" sz="2400"/>
              <a:t>Lugar: Guatemala, El Salvador, Costa Rica. Noviembre 4 al 11 de 2006</a:t>
            </a:r>
          </a:p>
          <a:p>
            <a:pPr marL="609600" indent="-609600">
              <a:lnSpc>
                <a:spcPct val="80000"/>
              </a:lnSpc>
            </a:pPr>
            <a:r>
              <a:rPr lang="es-MX" sz="2400"/>
              <a:t>Organizador: Araújo Ibarra + Cámara Ccio Colombo Centroamericana y del Caribe</a:t>
            </a:r>
          </a:p>
          <a:p>
            <a:pPr marL="609600" indent="-609600">
              <a:lnSpc>
                <a:spcPct val="80000"/>
              </a:lnSpc>
            </a:pPr>
            <a:r>
              <a:rPr lang="es-MX" sz="2400"/>
              <a:t>Participaron 38 empresarios de todo el país.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s-MX" sz="2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pPr marL="838200" indent="-838200"/>
            <a:r>
              <a:rPr lang="es-MX" sz="2800" b="1">
                <a:solidFill>
                  <a:srgbClr val="FF5050"/>
                </a:solidFill>
              </a:rPr>
              <a:t>Misiones Comerciales y Exploratorias (cont.)</a:t>
            </a:r>
            <a:endParaRPr lang="es-ES" sz="2800" b="1">
              <a:solidFill>
                <a:srgbClr val="FF5050"/>
              </a:solidFill>
            </a:endParaRP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s-MX" sz="2000" b="1"/>
              <a:t>Misión Logística a Miami – Feria Air Cargo Show </a:t>
            </a:r>
          </a:p>
          <a:p>
            <a:pPr marL="609600" indent="-609600">
              <a:lnSpc>
                <a:spcPct val="80000"/>
              </a:lnSpc>
            </a:pPr>
            <a:r>
              <a:rPr lang="es-MX" sz="2000"/>
              <a:t>Lugar: Miami, USA. Noviembre  4 al 9 de 2007. </a:t>
            </a:r>
          </a:p>
          <a:p>
            <a:pPr marL="609600" indent="-609600">
              <a:lnSpc>
                <a:spcPct val="80000"/>
              </a:lnSpc>
            </a:pPr>
            <a:r>
              <a:rPr lang="es-MX" sz="2000"/>
              <a:t>Organizador: Araújo Ibarra + AMCHAM</a:t>
            </a:r>
          </a:p>
          <a:p>
            <a:pPr marL="609600" indent="-609600">
              <a:lnSpc>
                <a:spcPct val="80000"/>
              </a:lnSpc>
            </a:pPr>
            <a:r>
              <a:rPr lang="es-MX" sz="2000"/>
              <a:t>Participaron 18 Gerentes de empresas de los sectores Logístico y Manufacturero.</a:t>
            </a:r>
          </a:p>
          <a:p>
            <a:pPr marL="609600" indent="-609600">
              <a:lnSpc>
                <a:spcPct val="80000"/>
              </a:lnSpc>
            </a:pPr>
            <a:r>
              <a:rPr lang="es-MX" sz="2000"/>
              <a:t>Se visitaron el Puerto, Aeropuerto y la Zona Libre de Miami, los principales operadores logísticos de la Zona y la IX versión del Air Cargo Show.</a:t>
            </a:r>
          </a:p>
          <a:p>
            <a:pPr marL="609600" indent="-609600">
              <a:lnSpc>
                <a:spcPct val="80000"/>
              </a:lnSpc>
            </a:pPr>
            <a:endParaRPr lang="es-MX" sz="20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s-MX" sz="2000" b="1"/>
              <a:t>Misión de Actualización Logística a España. Feria SIL. </a:t>
            </a:r>
          </a:p>
          <a:p>
            <a:pPr marL="609600" indent="-609600">
              <a:lnSpc>
                <a:spcPct val="80000"/>
              </a:lnSpc>
            </a:pPr>
            <a:r>
              <a:rPr lang="es-MX" sz="2000"/>
              <a:t>Lugar: Barcelona, Zaragoza, Madrid. Junio 2 al 10 de 2007. </a:t>
            </a:r>
          </a:p>
          <a:p>
            <a:pPr marL="609600" indent="-609600">
              <a:lnSpc>
                <a:spcPct val="80000"/>
              </a:lnSpc>
            </a:pPr>
            <a:r>
              <a:rPr lang="es-MX" sz="2000"/>
              <a:t>Organizador: Araújo Ibarra + ACOLOG</a:t>
            </a:r>
          </a:p>
          <a:p>
            <a:pPr marL="609600" indent="-609600">
              <a:lnSpc>
                <a:spcPct val="80000"/>
              </a:lnSpc>
            </a:pPr>
            <a:r>
              <a:rPr lang="es-MX" sz="2000"/>
              <a:t>Participaron 30 Presidentes y Gerentes de empresas de los sectores Logístico, Inmobiliario, Construcción y Servicios.</a:t>
            </a:r>
          </a:p>
          <a:p>
            <a:pPr marL="609600" indent="-609600">
              <a:lnSpc>
                <a:spcPct val="80000"/>
              </a:lnSpc>
            </a:pPr>
            <a:r>
              <a:rPr lang="es-MX" sz="2000"/>
              <a:t>Se visitaron la Zona de Actividades Logísticas (ZAL) y el Puerto de Barcelona, la Feria SIL, el complejo Plaza Zaragoza, el Aeropuerto de Madrid (Terminales de Carga de Iberia) y los principales operadores logísticos ubicados en Madrid. </a:t>
            </a:r>
            <a:endParaRPr lang="es-ES" sz="20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000" b="1">
                <a:solidFill>
                  <a:srgbClr val="FF5050"/>
                </a:solidFill>
              </a:rPr>
              <a:t>3. FOROS Y SEMINARIOS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s-MX" sz="4000" b="1">
                <a:solidFill>
                  <a:srgbClr val="FF5050"/>
                </a:solidFill>
              </a:rPr>
              <a:t>Foros y Seminarios</a:t>
            </a:r>
            <a:endParaRPr lang="es-ES" sz="4000" b="1">
              <a:solidFill>
                <a:srgbClr val="FF5050"/>
              </a:solidFill>
            </a:endParaRP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MX" b="1"/>
              <a:t>Foro de Exportaciones al Gran Caribe</a:t>
            </a:r>
          </a:p>
          <a:p>
            <a:pPr marL="609600" indent="-609600">
              <a:lnSpc>
                <a:spcPct val="90000"/>
              </a:lnSpc>
            </a:pPr>
            <a:r>
              <a:rPr lang="es-MX"/>
              <a:t>Lugar: Bogotá, Noviembre 27 de 2007</a:t>
            </a:r>
          </a:p>
          <a:p>
            <a:pPr marL="609600" indent="-609600">
              <a:lnSpc>
                <a:spcPct val="90000"/>
              </a:lnSpc>
            </a:pPr>
            <a:r>
              <a:rPr lang="es-MX"/>
              <a:t>Organizador: Invest in Bogotá, Secretaría de Desarrollo Económico de la Alcaldía Mayor de Bogotá	</a:t>
            </a:r>
          </a:p>
          <a:p>
            <a:pPr marL="609600" indent="-609600">
              <a:lnSpc>
                <a:spcPct val="90000"/>
              </a:lnSpc>
            </a:pPr>
            <a:r>
              <a:rPr lang="es-MX"/>
              <a:t>Participaron 120 empresarios de Bogotá interesados en conocer las características y oportunidades de negocios en los mercados del Gran Caribe.</a:t>
            </a: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3600" b="1">
                <a:solidFill>
                  <a:srgbClr val="FF5050"/>
                </a:solidFill>
              </a:rPr>
              <a:t>4. APOYO A LOS PROCESOS DE NEGOCIACIÓN DE ACUERDOS COMERCIALES INTERNACIONALES</a:t>
            </a:r>
            <a:endParaRPr lang="es-ES" sz="3600" b="1">
              <a:solidFill>
                <a:srgbClr val="FF5050"/>
              </a:solidFill>
            </a:endParaRP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796925"/>
          </a:xfrm>
        </p:spPr>
        <p:txBody>
          <a:bodyPr/>
          <a:lstStyle/>
          <a:p>
            <a:pPr marL="838200" indent="-838200"/>
            <a:r>
              <a:rPr lang="es-MX" sz="3200" b="1">
                <a:solidFill>
                  <a:srgbClr val="FF5050"/>
                </a:solidFill>
              </a:rPr>
              <a:t>5. Apoyo a la negociación de acuerdos comerciales internacionales</a:t>
            </a:r>
            <a:endParaRPr lang="es-ES" sz="4000" b="1">
              <a:solidFill>
                <a:srgbClr val="FF5050"/>
              </a:solidFill>
            </a:endParaRP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/>
            <a:r>
              <a:rPr lang="es-MX"/>
              <a:t>Definición de posiciones ofensivas y defensivas</a:t>
            </a:r>
          </a:p>
          <a:p>
            <a:pPr marL="609600" indent="-609600"/>
            <a:r>
              <a:rPr lang="es-MX"/>
              <a:t>Acompañamiento o representación (“cuarto de al lado”)</a:t>
            </a:r>
          </a:p>
          <a:p>
            <a:pPr marL="609600" indent="-609600"/>
            <a:r>
              <a:rPr lang="es-MX"/>
              <a:t>Comprensión de asuntos claves de la negociación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3600" b="1">
                <a:solidFill>
                  <a:srgbClr val="FF5050"/>
                </a:solidFill>
              </a:rPr>
              <a:t>5. APOYO A LA CREACIÓN DE NUEVOS PROYECTOS EXPORTADORES</a:t>
            </a:r>
            <a:endParaRPr lang="es-ES" sz="3600" b="1">
              <a:solidFill>
                <a:srgbClr val="FF5050"/>
              </a:solidFill>
            </a:endParaRP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796925"/>
          </a:xfrm>
        </p:spPr>
        <p:txBody>
          <a:bodyPr/>
          <a:lstStyle/>
          <a:p>
            <a:pPr marL="838200" indent="-838200"/>
            <a:r>
              <a:rPr lang="es-MX" sz="3200" b="1">
                <a:solidFill>
                  <a:srgbClr val="FF5050"/>
                </a:solidFill>
              </a:rPr>
              <a:t>5. Apoyo a creación de nuevos Proyectos exportadores</a:t>
            </a:r>
            <a:endParaRPr lang="es-ES" sz="4000" b="1">
              <a:solidFill>
                <a:srgbClr val="FF5050"/>
              </a:solidFill>
            </a:endParaRP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/>
            <a:r>
              <a:rPr lang="es-MX" sz="2800"/>
              <a:t>Programa de Desarrollo Empresarial de la FUNDACIÓN COOMEVA</a:t>
            </a:r>
          </a:p>
          <a:p>
            <a:pPr marL="609600" indent="-609600"/>
            <a:r>
              <a:rPr lang="es-MX" sz="2800"/>
              <a:t>ARAUJO IBARRA: firma consultora</a:t>
            </a:r>
          </a:p>
          <a:p>
            <a:pPr marL="609600" indent="-609600"/>
            <a:r>
              <a:rPr lang="es-MX" sz="2800"/>
              <a:t>Cobertura: nacional, Asociados de Coomeva</a:t>
            </a:r>
          </a:p>
          <a:p>
            <a:pPr marL="609600" indent="-609600"/>
            <a:r>
              <a:rPr lang="es-MX" sz="2800"/>
              <a:t>Objetivo general: Promover la creación de unidades empresariales exportadoras, mediante el apoyo a proyectos asociativos orientados a aprovechar el potencial de exportación al mercado de los Estados Unidos, en bienes y en el sector salud.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r>
              <a:rPr lang="es-ES"/>
              <a:t>Fases del Programa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s-MX" sz="1800"/>
          </a:p>
          <a:p>
            <a:pPr>
              <a:lnSpc>
                <a:spcPct val="80000"/>
              </a:lnSpc>
            </a:pPr>
            <a:r>
              <a:rPr lang="es-MX" sz="1800" b="1"/>
              <a:t>Primera Fase: </a:t>
            </a:r>
          </a:p>
          <a:p>
            <a:pPr lvl="1">
              <a:lnSpc>
                <a:spcPct val="80000"/>
              </a:lnSpc>
            </a:pPr>
            <a:r>
              <a:rPr lang="es-MX" sz="1600"/>
              <a:t>Quince (15) proyectos, uno será del sector salud. </a:t>
            </a:r>
          </a:p>
          <a:p>
            <a:pPr lvl="1">
              <a:lnSpc>
                <a:spcPct val="80000"/>
              </a:lnSpc>
            </a:pPr>
            <a:r>
              <a:rPr lang="es-MX" sz="1600"/>
              <a:t>Apoyos brindados a cada proyecto: </a:t>
            </a:r>
          </a:p>
          <a:p>
            <a:pPr lvl="2">
              <a:lnSpc>
                <a:spcPct val="80000"/>
              </a:lnSpc>
            </a:pPr>
            <a:r>
              <a:rPr lang="es-MX" sz="1400"/>
              <a:t>Investigación sobre el potencial del mercado de los Estados Unidos</a:t>
            </a:r>
          </a:p>
          <a:p>
            <a:pPr lvl="2">
              <a:lnSpc>
                <a:spcPct val="80000"/>
              </a:lnSpc>
            </a:pPr>
            <a:r>
              <a:rPr lang="es-MX" sz="1400"/>
              <a:t>Asesoría en la Formulación del Plan de Negocio.  </a:t>
            </a:r>
          </a:p>
          <a:p>
            <a:pPr>
              <a:lnSpc>
                <a:spcPct val="80000"/>
              </a:lnSpc>
            </a:pPr>
            <a:endParaRPr lang="es-MX" sz="1800"/>
          </a:p>
          <a:p>
            <a:pPr>
              <a:lnSpc>
                <a:spcPct val="80000"/>
              </a:lnSpc>
            </a:pPr>
            <a:r>
              <a:rPr lang="es-MX" sz="1800" b="1"/>
              <a:t>Segunda Fase: </a:t>
            </a:r>
          </a:p>
          <a:p>
            <a:pPr lvl="1">
              <a:lnSpc>
                <a:spcPct val="80000"/>
              </a:lnSpc>
            </a:pPr>
            <a:r>
              <a:rPr lang="es-MX" sz="1600"/>
              <a:t>Cinco (5) proyectos</a:t>
            </a:r>
          </a:p>
          <a:p>
            <a:pPr lvl="1">
              <a:lnSpc>
                <a:spcPct val="80000"/>
              </a:lnSpc>
            </a:pPr>
            <a:r>
              <a:rPr lang="es-MX" sz="1600"/>
              <a:t>Apoyos brindados a cada proyecto: </a:t>
            </a:r>
          </a:p>
          <a:p>
            <a:pPr lvl="2">
              <a:lnSpc>
                <a:spcPct val="80000"/>
              </a:lnSpc>
            </a:pPr>
            <a:r>
              <a:rPr lang="es-ES" sz="1400"/>
              <a:t>Estudios de Mercado Sectoriales (in situ)</a:t>
            </a:r>
          </a:p>
          <a:p>
            <a:pPr lvl="2">
              <a:lnSpc>
                <a:spcPct val="80000"/>
              </a:lnSpc>
            </a:pPr>
            <a:r>
              <a:rPr lang="es-ES" sz="1400"/>
              <a:t>Coordinación y acompañamiento en la participación en una feria en Estados Unidos</a:t>
            </a:r>
          </a:p>
          <a:p>
            <a:pPr lvl="2">
              <a:lnSpc>
                <a:spcPct val="80000"/>
              </a:lnSpc>
            </a:pPr>
            <a:r>
              <a:rPr lang="es-ES" sz="1400"/>
              <a:t>Asesoría en preparación de material promocional</a:t>
            </a:r>
          </a:p>
          <a:p>
            <a:pPr lvl="2">
              <a:lnSpc>
                <a:spcPct val="80000"/>
              </a:lnSpc>
            </a:pPr>
            <a:r>
              <a:rPr lang="es-ES" sz="1400"/>
              <a:t>Apoyo para la participación en una Rueda de Negocios de Proexport</a:t>
            </a:r>
          </a:p>
          <a:p>
            <a:pPr lvl="2">
              <a:lnSpc>
                <a:spcPct val="80000"/>
              </a:lnSpc>
            </a:pPr>
            <a:r>
              <a:rPr lang="es-ES" sz="1400"/>
              <a:t>Asesoría individual a los asociados. </a:t>
            </a:r>
          </a:p>
          <a:p>
            <a:pPr lvl="2">
              <a:lnSpc>
                <a:spcPct val="80000"/>
              </a:lnSpc>
            </a:pPr>
            <a:r>
              <a:rPr lang="es-ES" sz="1400"/>
              <a:t>Aporte económico. </a:t>
            </a:r>
          </a:p>
          <a:p>
            <a:pPr lvl="2">
              <a:lnSpc>
                <a:spcPct val="80000"/>
              </a:lnSpc>
            </a:pPr>
            <a:endParaRPr lang="es-ES" sz="1400"/>
          </a:p>
          <a:p>
            <a:pPr>
              <a:lnSpc>
                <a:spcPct val="80000"/>
              </a:lnSpc>
            </a:pPr>
            <a:r>
              <a:rPr lang="es-MX" sz="1800" b="1"/>
              <a:t>Tercera Fase:</a:t>
            </a:r>
          </a:p>
          <a:p>
            <a:pPr lvl="1">
              <a:lnSpc>
                <a:spcPct val="80000"/>
              </a:lnSpc>
            </a:pPr>
            <a:r>
              <a:rPr lang="es-MX" sz="1600" b="1"/>
              <a:t>Cluster salud, en Zona Franca </a:t>
            </a:r>
          </a:p>
          <a:p>
            <a:pPr lvl="2">
              <a:lnSpc>
                <a:spcPct val="80000"/>
              </a:lnSpc>
              <a:buFontTx/>
              <a:buNone/>
            </a:pPr>
            <a:endParaRPr lang="es-ES" sz="14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r>
              <a:rPr lang="es-ES" sz="4000"/>
              <a:t>A quién está dirigido el Programa</a:t>
            </a:r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MX" sz="1800"/>
              <a:t>Personas y empresas asociadas de COOMEVA, interesados en crear o fortalecer empresas con potencial exportador. (180.000 personas naturales y jurídicas)</a:t>
            </a:r>
          </a:p>
          <a:p>
            <a:pPr>
              <a:lnSpc>
                <a:spcPct val="80000"/>
              </a:lnSpc>
            </a:pPr>
            <a:endParaRPr lang="es-MX" sz="1800"/>
          </a:p>
          <a:p>
            <a:pPr>
              <a:lnSpc>
                <a:spcPct val="80000"/>
              </a:lnSpc>
            </a:pPr>
            <a:r>
              <a:rPr lang="es-MX" sz="1800"/>
              <a:t>Requisitos específicos para participar: </a:t>
            </a:r>
          </a:p>
          <a:p>
            <a:pPr lvl="1">
              <a:lnSpc>
                <a:spcPct val="80000"/>
              </a:lnSpc>
            </a:pPr>
            <a:endParaRPr lang="es-MX" sz="1600"/>
          </a:p>
          <a:p>
            <a:pPr lvl="1">
              <a:lnSpc>
                <a:spcPct val="80000"/>
              </a:lnSpc>
            </a:pPr>
            <a:r>
              <a:rPr lang="es-MX" sz="1600"/>
              <a:t>Ser un socio activo de COOMEVA.</a:t>
            </a:r>
          </a:p>
          <a:p>
            <a:pPr lvl="1">
              <a:lnSpc>
                <a:spcPct val="80000"/>
              </a:lnSpc>
            </a:pPr>
            <a:endParaRPr lang="es-MX" sz="1600"/>
          </a:p>
          <a:p>
            <a:pPr lvl="1">
              <a:lnSpc>
                <a:spcPct val="80000"/>
              </a:lnSpc>
            </a:pPr>
            <a:r>
              <a:rPr lang="es-MX" sz="1600"/>
              <a:t>Que alguno de los productos o servicios que el Asociado identifica como de su interés mediante la Encuesta anexa, sea seleccionado por el Comité Directivo del Proyecto. </a:t>
            </a:r>
          </a:p>
          <a:p>
            <a:pPr lvl="1">
              <a:lnSpc>
                <a:spcPct val="80000"/>
              </a:lnSpc>
            </a:pPr>
            <a:endParaRPr lang="es-MX" sz="1600"/>
          </a:p>
          <a:p>
            <a:pPr lvl="1">
              <a:lnSpc>
                <a:spcPct val="80000"/>
              </a:lnSpc>
            </a:pPr>
            <a:r>
              <a:rPr lang="es-MX" sz="1600"/>
              <a:t>Comprometerse a hacer el aporte mínimo de capital que se defina para cada proyecto (en inicio de la Fase 2 del Programa).</a:t>
            </a:r>
          </a:p>
          <a:p>
            <a:pPr lvl="1">
              <a:lnSpc>
                <a:spcPct val="80000"/>
              </a:lnSpc>
            </a:pPr>
            <a:endParaRPr lang="es-MX" sz="1600"/>
          </a:p>
          <a:p>
            <a:pPr lvl="1">
              <a:lnSpc>
                <a:spcPct val="80000"/>
              </a:lnSpc>
            </a:pPr>
            <a:r>
              <a:rPr lang="es-MX" sz="1600"/>
              <a:t>Estar dispuesto a vincularse a un proyecto asociativo, es decir, con participación de varios asociados.</a:t>
            </a:r>
          </a:p>
          <a:p>
            <a:pPr lvl="1">
              <a:lnSpc>
                <a:spcPct val="80000"/>
              </a:lnSpc>
            </a:pPr>
            <a:endParaRPr lang="es-MX" sz="1600"/>
          </a:p>
          <a:p>
            <a:pPr lvl="1">
              <a:lnSpc>
                <a:spcPct val="80000"/>
              </a:lnSpc>
            </a:pPr>
            <a:r>
              <a:rPr lang="es-MX" sz="1600"/>
              <a:t>Demás condiciones que fije el Comité Directivo del Proyecto.</a:t>
            </a:r>
            <a:endParaRPr lang="es-ES"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r>
              <a:rPr lang="es-ES">
                <a:solidFill>
                  <a:srgbClr val="FF5050"/>
                </a:solidFill>
              </a:rPr>
              <a:t>B. Cómo trabajar (estructura)</a:t>
            </a:r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800"/>
              <a:t>El replanteamiento de la Misión y los objetivos de la organización con miras a estar en condiciones de desarrollar nuevos proyectos innovadores y eficaces implica cambios en materia de:</a:t>
            </a:r>
          </a:p>
          <a:p>
            <a:pPr lvl="1"/>
            <a:r>
              <a:rPr lang="es-ES" sz="2400"/>
              <a:t>B.1  Estructura jurídica y organizacional</a:t>
            </a:r>
          </a:p>
          <a:p>
            <a:pPr lvl="1"/>
            <a:r>
              <a:rPr lang="es-ES" sz="2400"/>
              <a:t>B.2  Tamaño de la organización</a:t>
            </a:r>
          </a:p>
          <a:p>
            <a:pPr lvl="1"/>
            <a:r>
              <a:rPr lang="es-ES" sz="2400"/>
              <a:t>B.3  Perfil de profesionales</a:t>
            </a:r>
          </a:p>
          <a:p>
            <a:pPr lvl="1"/>
            <a:r>
              <a:rPr lang="es-ES" sz="2400"/>
              <a:t>B.4  Cobertura Regional</a:t>
            </a:r>
          </a:p>
          <a:p>
            <a:pPr lvl="1"/>
            <a:r>
              <a:rPr lang="es-ES" sz="2400"/>
              <a:t>B.5  Sistemas de Trabajo</a:t>
            </a:r>
          </a:p>
          <a:p>
            <a:pPr lvl="1"/>
            <a:endParaRPr lang="es-ES" sz="2400"/>
          </a:p>
          <a:p>
            <a:pPr lvl="1"/>
            <a:endParaRPr lang="es-ES" sz="24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4000" b="1">
                <a:solidFill>
                  <a:srgbClr val="FF5050"/>
                </a:solidFill>
              </a:rPr>
              <a:t>6. PROMOCION DE ATRACCION DE INVERSIÓN EXTRANJERA</a:t>
            </a:r>
            <a:endParaRPr lang="es-ES" sz="4000" b="1">
              <a:solidFill>
                <a:srgbClr val="FF5050"/>
              </a:solidFill>
            </a:endParaRPr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8975"/>
            <a:ext cx="8229600" cy="868363"/>
          </a:xfrm>
        </p:spPr>
        <p:txBody>
          <a:bodyPr/>
          <a:lstStyle/>
          <a:p>
            <a:pPr marL="838200" indent="-838200"/>
            <a:r>
              <a:rPr lang="es-MX" sz="4000">
                <a:solidFill>
                  <a:srgbClr val="FF5050"/>
                </a:solidFill>
              </a:rPr>
              <a:t>Foros de Inversión Extranjera</a:t>
            </a:r>
            <a:endParaRPr lang="es-ES" sz="4000">
              <a:solidFill>
                <a:srgbClr val="FF0000"/>
              </a:solidFill>
            </a:endParaRP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44663"/>
            <a:ext cx="8229600" cy="4852987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s-MX" sz="1600" b="1"/>
              <a:t>Primer Simposio para Inversionistas Extranjeros: “Bogotá Región Dinámica para Invertir y Exportar”</a:t>
            </a:r>
            <a:endParaRPr lang="es-MX" sz="1600"/>
          </a:p>
          <a:p>
            <a:pPr marL="609600" indent="-609600">
              <a:lnSpc>
                <a:spcPct val="80000"/>
              </a:lnSpc>
            </a:pPr>
            <a:r>
              <a:rPr lang="es-MX" sz="1600"/>
              <a:t>Lugar: Bogotá, Noviembre 22 y 23 de 2007</a:t>
            </a:r>
          </a:p>
          <a:p>
            <a:pPr marL="609600" indent="-609600">
              <a:lnSpc>
                <a:spcPct val="80000"/>
              </a:lnSpc>
            </a:pPr>
            <a:r>
              <a:rPr lang="es-MX" sz="1600"/>
              <a:t>Organizador: Invest in Bogotá, Secretaria de Desarrollo Económico de la Alcaldía Mayor de Bogotá	</a:t>
            </a:r>
          </a:p>
          <a:p>
            <a:pPr marL="609600" indent="-609600">
              <a:lnSpc>
                <a:spcPct val="80000"/>
              </a:lnSpc>
            </a:pPr>
            <a:r>
              <a:rPr lang="es-MX" sz="1600"/>
              <a:t>Participaron 15 hombres de negocios peruanos y venezolanos, interesados en invertir en Colombia. </a:t>
            </a:r>
          </a:p>
          <a:p>
            <a:pPr marL="609600" indent="-609600">
              <a:lnSpc>
                <a:spcPct val="80000"/>
              </a:lnSpc>
            </a:pPr>
            <a:r>
              <a:rPr lang="es-MX" sz="1600"/>
              <a:t>Se coordinaron más de 50 citas de negocios.</a:t>
            </a:r>
            <a:endParaRPr lang="es-MX" sz="1600" b="1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s-MX" sz="1600" b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s-MX" sz="1600" b="1"/>
              <a:t>Primer Simposio Sinergias Económicas Colombo-Venezolanas. </a:t>
            </a:r>
            <a:endParaRPr lang="es-MX" sz="1600"/>
          </a:p>
          <a:p>
            <a:pPr marL="609600" indent="-609600">
              <a:lnSpc>
                <a:spcPct val="80000"/>
              </a:lnSpc>
            </a:pPr>
            <a:r>
              <a:rPr lang="es-MX" sz="1600"/>
              <a:t>Lugar: Bogotá, Junio 20 y 21 de 2007. </a:t>
            </a:r>
          </a:p>
          <a:p>
            <a:pPr marL="609600" indent="-609600">
              <a:lnSpc>
                <a:spcPct val="80000"/>
              </a:lnSpc>
            </a:pPr>
            <a:r>
              <a:rPr lang="es-MX" sz="1600"/>
              <a:t>Organizador: Araújo Ibarra + I-CAN Venezuela	</a:t>
            </a:r>
          </a:p>
          <a:p>
            <a:pPr marL="609600" indent="-609600">
              <a:lnSpc>
                <a:spcPct val="80000"/>
              </a:lnSpc>
            </a:pPr>
            <a:r>
              <a:rPr lang="es-MX" sz="1600"/>
              <a:t>Participaron 20 hombres de negocios venezolanos, interesados en invertir en Colombia. </a:t>
            </a:r>
          </a:p>
          <a:p>
            <a:pPr marL="609600" indent="-609600">
              <a:lnSpc>
                <a:spcPct val="80000"/>
              </a:lnSpc>
            </a:pPr>
            <a:r>
              <a:rPr lang="es-MX" sz="1600"/>
              <a:t>Se coordinaron más de 200 citas de negocios.</a:t>
            </a:r>
            <a:endParaRPr lang="es-MX" sz="1600" b="1"/>
          </a:p>
          <a:p>
            <a:pPr marL="609600" indent="-609600">
              <a:lnSpc>
                <a:spcPct val="80000"/>
              </a:lnSpc>
            </a:pPr>
            <a:endParaRPr lang="es-MX" sz="1600" b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s-MX" sz="1600" b="1"/>
              <a:t>Foro de Inversiones y Cooperación Colombo-Hispano. ICEX – España. </a:t>
            </a:r>
            <a:endParaRPr lang="es-MX" sz="1600"/>
          </a:p>
          <a:p>
            <a:pPr marL="609600" indent="-609600">
              <a:lnSpc>
                <a:spcPct val="80000"/>
              </a:lnSpc>
            </a:pPr>
            <a:r>
              <a:rPr lang="es-MX" sz="1600"/>
              <a:t>Lugar: Bogotá, marzo 5 y 6 de 2007. </a:t>
            </a:r>
          </a:p>
          <a:p>
            <a:pPr marL="609600" indent="-609600">
              <a:lnSpc>
                <a:spcPct val="80000"/>
              </a:lnSpc>
            </a:pPr>
            <a:r>
              <a:rPr lang="es-MX" sz="1600"/>
              <a:t>Organizador: Instituto Español de Comercio Exterior – ICEX, Embajada de España en Colombia, Proexport</a:t>
            </a:r>
          </a:p>
          <a:p>
            <a:pPr marL="609600" indent="-609600">
              <a:lnSpc>
                <a:spcPct val="80000"/>
              </a:lnSpc>
            </a:pPr>
            <a:r>
              <a:rPr lang="es-MX" sz="1600"/>
              <a:t>Participaron 30 empresarios españoles. </a:t>
            </a:r>
          </a:p>
          <a:p>
            <a:pPr marL="609600" indent="-609600">
              <a:lnSpc>
                <a:spcPct val="80000"/>
              </a:lnSpc>
            </a:pPr>
            <a:r>
              <a:rPr lang="es-MX" sz="1600"/>
              <a:t>Se coordinaron más de 300 citas de negocios.</a:t>
            </a:r>
            <a:endParaRPr lang="es-ES" sz="16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8975"/>
            <a:ext cx="8229600" cy="868363"/>
          </a:xfrm>
        </p:spPr>
        <p:txBody>
          <a:bodyPr/>
          <a:lstStyle/>
          <a:p>
            <a:pPr marL="838200" indent="-838200"/>
            <a:r>
              <a:rPr lang="es-MX" sz="4000">
                <a:solidFill>
                  <a:srgbClr val="FF5050"/>
                </a:solidFill>
              </a:rPr>
              <a:t>Guías Sectoriales de Inversión</a:t>
            </a:r>
            <a:endParaRPr lang="es-ES" sz="4000">
              <a:solidFill>
                <a:srgbClr val="FF0000"/>
              </a:solidFill>
            </a:endParaRP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44663"/>
            <a:ext cx="8229600" cy="4852987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s-MX" sz="1600" b="1"/>
              <a:t>Publicaciones especilizadas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s-MX" sz="1600" b="1"/>
          </a:p>
          <a:p>
            <a:pPr marL="609600" indent="-609600">
              <a:lnSpc>
                <a:spcPct val="80000"/>
              </a:lnSpc>
            </a:pPr>
            <a:r>
              <a:rPr lang="es-MX" sz="1600"/>
              <a:t>Proyecto para la Agencia de Promoción de Inversiones de la Alcáldía de Medellín</a:t>
            </a:r>
            <a:endParaRPr lang="es-MX" sz="1600" b="1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s-MX" sz="1600" b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s-MX" sz="1600" b="1"/>
              <a:t>Portales internet para ciudades y regiones</a:t>
            </a:r>
            <a:endParaRPr lang="es-MX" sz="1600"/>
          </a:p>
          <a:p>
            <a:pPr marL="609600" indent="-609600">
              <a:lnSpc>
                <a:spcPct val="80000"/>
              </a:lnSpc>
            </a:pPr>
            <a:endParaRPr lang="es-MX" sz="1600"/>
          </a:p>
          <a:p>
            <a:pPr marL="609600" indent="-609600">
              <a:lnSpc>
                <a:spcPct val="80000"/>
              </a:lnSpc>
            </a:pPr>
            <a:r>
              <a:rPr lang="es-MX" sz="1600"/>
              <a:t>Departamento de Caldas</a:t>
            </a:r>
          </a:p>
          <a:p>
            <a:pPr marL="609600" indent="-609600">
              <a:lnSpc>
                <a:spcPct val="80000"/>
              </a:lnSpc>
            </a:pPr>
            <a:r>
              <a:rPr lang="es-MX" sz="1600"/>
              <a:t>Cartagena</a:t>
            </a:r>
          </a:p>
          <a:p>
            <a:pPr marL="609600" indent="-609600">
              <a:lnSpc>
                <a:spcPct val="80000"/>
              </a:lnSpc>
            </a:pPr>
            <a:endParaRPr lang="es-MX" sz="1600" b="1"/>
          </a:p>
          <a:p>
            <a:pPr marL="609600" indent="-609600">
              <a:lnSpc>
                <a:spcPct val="80000"/>
              </a:lnSpc>
            </a:pPr>
            <a:endParaRPr lang="es-MX" sz="1600" b="1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4000" b="1">
                <a:solidFill>
                  <a:srgbClr val="FF5050"/>
                </a:solidFill>
              </a:rPr>
              <a:t>7. CLUSTERS Y ZONAS FRANCAS</a:t>
            </a:r>
            <a:endParaRPr lang="es-ES" sz="4000" b="1">
              <a:solidFill>
                <a:srgbClr val="FF5050"/>
              </a:solidFill>
            </a:endParaRP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796925"/>
          </a:xfrm>
        </p:spPr>
        <p:txBody>
          <a:bodyPr/>
          <a:lstStyle/>
          <a:p>
            <a:pPr marL="838200" indent="-838200"/>
            <a:r>
              <a:rPr lang="es-MX" sz="3200" b="1">
                <a:solidFill>
                  <a:srgbClr val="FF5050"/>
                </a:solidFill>
              </a:rPr>
              <a:t>Clusters y Zonas Francas</a:t>
            </a:r>
            <a:endParaRPr lang="es-ES" sz="4000" b="1">
              <a:solidFill>
                <a:srgbClr val="FF5050"/>
              </a:solidFill>
            </a:endParaRP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MX" sz="3600" b="1"/>
              <a:t>Promotores de la creación de varias  Zonas Francas en Colombia:</a:t>
            </a:r>
          </a:p>
          <a:p>
            <a:pPr marL="990600" lvl="1" indent="-533400">
              <a:lnSpc>
                <a:spcPct val="90000"/>
              </a:lnSpc>
            </a:pPr>
            <a:endParaRPr lang="es-MX" sz="3200" b="1"/>
          </a:p>
          <a:p>
            <a:pPr marL="990600" lvl="1" indent="-533400">
              <a:lnSpc>
                <a:spcPct val="90000"/>
              </a:lnSpc>
            </a:pPr>
            <a:r>
              <a:rPr lang="es-MX" sz="3200" b="1"/>
              <a:t>Zona Franca de Bogotá</a:t>
            </a:r>
            <a:endParaRPr lang="es-ES" sz="3200" b="1"/>
          </a:p>
          <a:p>
            <a:pPr marL="990600" lvl="1" indent="-533400">
              <a:lnSpc>
                <a:spcPct val="90000"/>
              </a:lnSpc>
            </a:pPr>
            <a:r>
              <a:rPr lang="en-GB" sz="3200" b="1"/>
              <a:t>Zona Franca La Candelaria (Cartagena)</a:t>
            </a:r>
          </a:p>
          <a:p>
            <a:pPr marL="990600" lvl="1" indent="-533400">
              <a:lnSpc>
                <a:spcPct val="90000"/>
              </a:lnSpc>
            </a:pPr>
            <a:r>
              <a:rPr lang="en-GB" sz="3200" b="1"/>
              <a:t>Zona Franca del Pacífico</a:t>
            </a:r>
          </a:p>
          <a:p>
            <a:pPr marL="990600" lvl="1" indent="-533400">
              <a:lnSpc>
                <a:spcPct val="90000"/>
              </a:lnSpc>
            </a:pPr>
            <a:r>
              <a:rPr lang="en-GB" sz="3200" b="1"/>
              <a:t>Zona Franca del Valle de Aburrá (en proceso)</a:t>
            </a:r>
            <a:endParaRPr lang="es-ES" sz="3200" b="1"/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s-MX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796925"/>
          </a:xfrm>
        </p:spPr>
        <p:txBody>
          <a:bodyPr/>
          <a:lstStyle/>
          <a:p>
            <a:pPr marL="838200" indent="-838200"/>
            <a:r>
              <a:rPr lang="es-MX" sz="3200" b="1">
                <a:solidFill>
                  <a:srgbClr val="FF5050"/>
                </a:solidFill>
              </a:rPr>
              <a:t>Clusters y Zonas Francas (cont.)</a:t>
            </a:r>
            <a:endParaRPr lang="es-ES" sz="4000" b="1">
              <a:solidFill>
                <a:srgbClr val="FF5050"/>
              </a:solidFill>
            </a:endParaRP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s-MX" b="1"/>
              <a:t>Cluster Sector plástico</a:t>
            </a:r>
          </a:p>
          <a:p>
            <a:pPr marL="609600" indent="-609600"/>
            <a:r>
              <a:rPr lang="es-ES"/>
              <a:t>Zona Industrial Especializada de Acoplásticos: Nuevo cluster del sector, en Cartagena. </a:t>
            </a:r>
          </a:p>
          <a:p>
            <a:pPr marL="609600" indent="-609600"/>
            <a:r>
              <a:rPr lang="es-ES"/>
              <a:t>Proyecto iniciado en 2007</a:t>
            </a:r>
          </a:p>
          <a:p>
            <a:pPr marL="609600" indent="-609600"/>
            <a:r>
              <a:rPr lang="es-ES"/>
              <a:t>10 empresas en la ZF La Candelaria. </a:t>
            </a:r>
            <a:endParaRPr lang="es-MX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ChangeArrowheads="1"/>
          </p:cNvSpPr>
          <p:nvPr/>
        </p:nvSpPr>
        <p:spPr bwMode="auto">
          <a:xfrm>
            <a:off x="1595438" y="692150"/>
            <a:ext cx="5835650" cy="57435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/>
            <a:endParaRPr lang="es-MX" sz="2400" b="1" i="0">
              <a:solidFill>
                <a:srgbClr val="FF0000"/>
              </a:solidFill>
            </a:endParaRPr>
          </a:p>
          <a:p>
            <a:pPr marL="609600" indent="-609600"/>
            <a:endParaRPr lang="es-MX" sz="2400" b="1" i="0">
              <a:solidFill>
                <a:srgbClr val="FF0000"/>
              </a:solidFill>
            </a:endParaRPr>
          </a:p>
          <a:p>
            <a:pPr marL="609600" indent="-609600"/>
            <a:r>
              <a:rPr lang="es-MX" sz="2400" b="1" i="0">
                <a:solidFill>
                  <a:srgbClr val="FF0000"/>
                </a:solidFill>
              </a:rPr>
              <a:t>Muchas gracias por su atención¡</a:t>
            </a:r>
          </a:p>
          <a:p>
            <a:pPr marL="609600" indent="-609600"/>
            <a:endParaRPr lang="es-MX" sz="2400" b="1" i="0">
              <a:solidFill>
                <a:srgbClr val="FF0000"/>
              </a:solidFill>
            </a:endParaRPr>
          </a:p>
          <a:p>
            <a:pPr marL="609600" indent="-609600"/>
            <a:endParaRPr lang="es-MX" sz="2400" b="1" i="0">
              <a:solidFill>
                <a:srgbClr val="FF0000"/>
              </a:solidFill>
            </a:endParaRPr>
          </a:p>
          <a:p>
            <a:pPr marL="609600" indent="-609600"/>
            <a:endParaRPr lang="es-MX" sz="2400" b="1" i="0">
              <a:solidFill>
                <a:srgbClr val="FF0000"/>
              </a:solidFill>
            </a:endParaRPr>
          </a:p>
          <a:p>
            <a:pPr marL="609600" indent="-609600"/>
            <a:r>
              <a:rPr lang="es-MX" sz="2400" b="1" i="0">
                <a:solidFill>
                  <a:srgbClr val="FF0000"/>
                </a:solidFill>
              </a:rPr>
              <a:t>Javier Escalante Siegert</a:t>
            </a:r>
            <a:r>
              <a:rPr lang="es-ES" sz="2400" b="1" i="0">
                <a:solidFill>
                  <a:srgbClr val="FF0000"/>
                </a:solidFill>
              </a:rPr>
              <a:t> </a:t>
            </a:r>
          </a:p>
          <a:p>
            <a:pPr marL="609600" indent="-609600"/>
            <a:endParaRPr lang="es-ES" sz="2400" b="1" i="0">
              <a:solidFill>
                <a:schemeClr val="tx1"/>
              </a:solidFill>
            </a:endParaRPr>
          </a:p>
          <a:p>
            <a:pPr marL="609600" indent="-609600"/>
            <a:r>
              <a:rPr lang="es-ES" sz="2400" b="1" i="0">
                <a:solidFill>
                  <a:schemeClr val="tx1"/>
                </a:solidFill>
              </a:rPr>
              <a:t>Gerente Regional </a:t>
            </a:r>
          </a:p>
          <a:p>
            <a:pPr marL="609600" indent="-609600"/>
            <a:r>
              <a:rPr lang="es-ES" sz="2000" b="1" i="0">
                <a:solidFill>
                  <a:schemeClr val="tx1"/>
                </a:solidFill>
              </a:rPr>
              <a:t>Araujo Ibarra, Medellín</a:t>
            </a:r>
          </a:p>
          <a:p>
            <a:pPr marL="609600" indent="-609600"/>
            <a:r>
              <a:rPr lang="es-ES" sz="2000" b="1" i="0">
                <a:solidFill>
                  <a:schemeClr val="tx1"/>
                </a:solidFill>
                <a:hlinkClick r:id="rId3"/>
              </a:rPr>
              <a:t>jescalante@araujoibarra.com</a:t>
            </a:r>
            <a:endParaRPr lang="es-ES" sz="2000" b="1" i="0">
              <a:solidFill>
                <a:schemeClr val="tx1"/>
              </a:solidFill>
            </a:endParaRPr>
          </a:p>
          <a:p>
            <a:pPr marL="609600" indent="-609600"/>
            <a:r>
              <a:rPr lang="es-ES" sz="2000" b="1" i="0">
                <a:solidFill>
                  <a:schemeClr val="tx1"/>
                </a:solidFill>
              </a:rPr>
              <a:t>www.araujoibarra.com</a:t>
            </a:r>
          </a:p>
          <a:p>
            <a:pPr marL="609600" indent="-609600"/>
            <a:endParaRPr lang="es-ES" sz="2000" b="1" i="0">
              <a:solidFill>
                <a:schemeClr val="tx1"/>
              </a:solidFill>
            </a:endParaRPr>
          </a:p>
          <a:p>
            <a:pPr marL="609600" indent="-609600"/>
            <a:endParaRPr lang="es-ES" sz="2000" b="1" i="0">
              <a:solidFill>
                <a:schemeClr val="tx1"/>
              </a:solidFill>
            </a:endParaRPr>
          </a:p>
          <a:p>
            <a:pPr marL="609600" indent="-609600"/>
            <a:r>
              <a:rPr lang="es-ES" sz="2000" b="1" i="0">
                <a:solidFill>
                  <a:schemeClr val="tx1"/>
                </a:solidFill>
              </a:rPr>
              <a:t>Telefax (574) 3525521</a:t>
            </a:r>
          </a:p>
          <a:p>
            <a:pPr marL="609600" indent="-609600"/>
            <a:r>
              <a:rPr lang="es-ES" sz="2000" b="1" i="0">
                <a:solidFill>
                  <a:schemeClr val="tx1"/>
                </a:solidFill>
              </a:rPr>
              <a:t>Cel. 300 656 2611</a:t>
            </a:r>
          </a:p>
          <a:p>
            <a:pPr marL="609600" indent="-609600"/>
            <a:endParaRPr lang="es-ES" sz="2000" b="1" i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r>
              <a:rPr lang="es-ES">
                <a:solidFill>
                  <a:srgbClr val="FF5050"/>
                </a:solidFill>
              </a:rPr>
              <a:t>B. Cómo trabajar (cont.)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ES" sz="1800" u="sng"/>
              <a:t>B.2 Estructura jurídica y organizacional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1800"/>
              <a:t>		Sociedad familiar </a:t>
            </a:r>
            <a:r>
              <a:rPr lang="es-ES" sz="1800">
                <a:sym typeface="Wingdings" pitchFamily="2" charset="2"/>
              </a:rPr>
              <a:t> Sociedad anónima</a:t>
            </a:r>
            <a:endParaRPr lang="es-ES" sz="1800"/>
          </a:p>
          <a:p>
            <a:pPr>
              <a:lnSpc>
                <a:spcPct val="80000"/>
              </a:lnSpc>
              <a:buFontTx/>
              <a:buNone/>
            </a:pPr>
            <a:r>
              <a:rPr lang="es-ES" sz="1800"/>
              <a:t>		Simple </a:t>
            </a:r>
            <a:r>
              <a:rPr lang="es-ES" sz="1800">
                <a:sym typeface="Wingdings" pitchFamily="2" charset="2"/>
              </a:rPr>
              <a:t> Vertical  Unidades de Negocio</a:t>
            </a:r>
            <a:endParaRPr lang="es-ES" sz="1800"/>
          </a:p>
          <a:p>
            <a:pPr>
              <a:lnSpc>
                <a:spcPct val="80000"/>
              </a:lnSpc>
            </a:pPr>
            <a:endParaRPr lang="es-ES" sz="1800"/>
          </a:p>
          <a:p>
            <a:pPr>
              <a:lnSpc>
                <a:spcPct val="80000"/>
              </a:lnSpc>
            </a:pPr>
            <a:r>
              <a:rPr lang="es-ES" sz="1800" u="sng"/>
              <a:t>B.1. Tamaño de la organización</a:t>
            </a:r>
          </a:p>
          <a:p>
            <a:pPr lvl="1">
              <a:lnSpc>
                <a:spcPct val="80000"/>
              </a:lnSpc>
            </a:pPr>
            <a:r>
              <a:rPr lang="es-ES" sz="1600"/>
              <a:t>Crecimiento de planta de personal. 2 </a:t>
            </a:r>
            <a:r>
              <a:rPr lang="es-ES" sz="1600">
                <a:sym typeface="Wingdings" pitchFamily="2" charset="2"/>
              </a:rPr>
              <a:t> 60 profesionales</a:t>
            </a:r>
            <a:endParaRPr lang="es-ES" sz="1600"/>
          </a:p>
          <a:p>
            <a:pPr lvl="1">
              <a:lnSpc>
                <a:spcPct val="80000"/>
              </a:lnSpc>
            </a:pPr>
            <a:endParaRPr lang="es-ES" sz="1600"/>
          </a:p>
          <a:p>
            <a:pPr>
              <a:lnSpc>
                <a:spcPct val="80000"/>
              </a:lnSpc>
            </a:pPr>
            <a:r>
              <a:rPr lang="es-ES" sz="1800" u="sng"/>
              <a:t>B.3 Perfil de profesionales</a:t>
            </a:r>
          </a:p>
          <a:p>
            <a:pPr lvl="1">
              <a:lnSpc>
                <a:spcPct val="80000"/>
              </a:lnSpc>
            </a:pPr>
            <a:r>
              <a:rPr lang="es-ES" sz="1600"/>
              <a:t>Abogados </a:t>
            </a:r>
            <a:r>
              <a:rPr lang="es-ES" sz="1600">
                <a:sym typeface="Wingdings" pitchFamily="2" charset="2"/>
              </a:rPr>
              <a:t>Equipos interdisciplinarios</a:t>
            </a:r>
            <a:r>
              <a:rPr lang="es-ES" sz="1600" u="sng"/>
              <a:t> </a:t>
            </a:r>
          </a:p>
          <a:p>
            <a:pPr lvl="1">
              <a:lnSpc>
                <a:spcPct val="80000"/>
              </a:lnSpc>
            </a:pPr>
            <a:endParaRPr lang="es-ES" sz="1600" u="sng"/>
          </a:p>
          <a:p>
            <a:pPr>
              <a:lnSpc>
                <a:spcPct val="80000"/>
              </a:lnSpc>
            </a:pPr>
            <a:r>
              <a:rPr lang="es-ES" sz="1800" u="sng"/>
              <a:t>B.4 Cobertura Regional</a:t>
            </a:r>
          </a:p>
          <a:p>
            <a:pPr lvl="1">
              <a:lnSpc>
                <a:spcPct val="80000"/>
              </a:lnSpc>
            </a:pPr>
            <a:r>
              <a:rPr lang="es-ES" sz="1600"/>
              <a:t>Sede unica y central </a:t>
            </a:r>
            <a:r>
              <a:rPr lang="es-ES" sz="1600">
                <a:sym typeface="Wingdings" pitchFamily="2" charset="2"/>
              </a:rPr>
              <a:t>Cobertura con Oficinas Regionales</a:t>
            </a:r>
            <a:r>
              <a:rPr lang="es-ES" sz="1600"/>
              <a:t> </a:t>
            </a:r>
          </a:p>
          <a:p>
            <a:pPr lvl="1">
              <a:lnSpc>
                <a:spcPct val="80000"/>
              </a:lnSpc>
            </a:pPr>
            <a:endParaRPr lang="es-ES" sz="1600"/>
          </a:p>
          <a:p>
            <a:pPr>
              <a:lnSpc>
                <a:spcPct val="80000"/>
              </a:lnSpc>
            </a:pPr>
            <a:r>
              <a:rPr lang="es-ES" sz="1800" u="sng"/>
              <a:t>B.5. Sistemas de Trabajo</a:t>
            </a:r>
          </a:p>
          <a:p>
            <a:pPr lvl="1">
              <a:lnSpc>
                <a:spcPct val="80000"/>
              </a:lnSpc>
            </a:pPr>
            <a:r>
              <a:rPr lang="es-ES" sz="1600"/>
              <a:t>Procesos simples &gt; Sistematización, acreditación en calidad (en proceso)</a:t>
            </a:r>
          </a:p>
          <a:p>
            <a:pPr lvl="1">
              <a:lnSpc>
                <a:spcPct val="80000"/>
              </a:lnSpc>
            </a:pPr>
            <a:endParaRPr lang="es-ES"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r>
              <a:rPr lang="es-ES">
                <a:solidFill>
                  <a:srgbClr val="FF5050"/>
                </a:solidFill>
              </a:rPr>
              <a:t>C. Con quién trabajar (alianzas)</a:t>
            </a:r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ES" sz="2800"/>
              <a:t>El desarrollo de nuevos proyectos basándose en los recursos propios tiene sus limitaciones. Es necesaria la realización de alianzas. </a:t>
            </a:r>
          </a:p>
          <a:p>
            <a:pPr>
              <a:lnSpc>
                <a:spcPct val="80000"/>
              </a:lnSpc>
            </a:pPr>
            <a:r>
              <a:rPr lang="es-ES" sz="2800"/>
              <a:t>En nuestro caso: </a:t>
            </a:r>
          </a:p>
          <a:p>
            <a:pPr lvl="1">
              <a:lnSpc>
                <a:spcPct val="80000"/>
              </a:lnSpc>
            </a:pPr>
            <a:r>
              <a:rPr lang="es-ES" sz="2400"/>
              <a:t>Con otros consultores o firmas de consultoría nacionales</a:t>
            </a:r>
          </a:p>
          <a:p>
            <a:pPr lvl="1">
              <a:lnSpc>
                <a:spcPct val="80000"/>
              </a:lnSpc>
            </a:pPr>
            <a:r>
              <a:rPr lang="es-ES" sz="2400"/>
              <a:t>Corresponsalías</a:t>
            </a:r>
          </a:p>
          <a:p>
            <a:pPr lvl="1">
              <a:lnSpc>
                <a:spcPct val="80000"/>
              </a:lnSpc>
            </a:pPr>
            <a:r>
              <a:rPr lang="es-ES" sz="2400"/>
              <a:t>Asociados externos</a:t>
            </a:r>
          </a:p>
          <a:p>
            <a:pPr lvl="1">
              <a:lnSpc>
                <a:spcPct val="80000"/>
              </a:lnSpc>
            </a:pPr>
            <a:r>
              <a:rPr lang="es-ES" sz="2400"/>
              <a:t>Alianzas estratégicas</a:t>
            </a:r>
          </a:p>
          <a:p>
            <a:pPr>
              <a:lnSpc>
                <a:spcPct val="80000"/>
              </a:lnSpc>
            </a:pPr>
            <a:r>
              <a:rPr lang="es-ES" sz="2800"/>
              <a:t>Alternativas al esquema y estructura de trabajo firmas internacionales de consultoría (red de n oficinas en diversos países)</a:t>
            </a:r>
          </a:p>
          <a:p>
            <a:pPr>
              <a:lnSpc>
                <a:spcPct val="80000"/>
              </a:lnSpc>
            </a:pPr>
            <a:endParaRPr lang="es-ES" sz="2800"/>
          </a:p>
          <a:p>
            <a:pPr lvl="1">
              <a:lnSpc>
                <a:spcPct val="80000"/>
              </a:lnSpc>
            </a:pPr>
            <a:endParaRPr lang="es-ES" sz="2400"/>
          </a:p>
          <a:p>
            <a:pPr lvl="1">
              <a:lnSpc>
                <a:spcPct val="80000"/>
              </a:lnSpc>
            </a:pPr>
            <a:endParaRPr lang="es-ES" sz="2400"/>
          </a:p>
          <a:p>
            <a:pPr lvl="1">
              <a:lnSpc>
                <a:spcPct val="80000"/>
              </a:lnSpc>
            </a:pPr>
            <a:endParaRPr lang="es-ES" sz="2400"/>
          </a:p>
          <a:p>
            <a:pPr lvl="1">
              <a:lnSpc>
                <a:spcPct val="80000"/>
              </a:lnSpc>
            </a:pPr>
            <a:endParaRPr lang="es-E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r>
              <a:rPr lang="es-ES">
                <a:solidFill>
                  <a:srgbClr val="FF5050"/>
                </a:solidFill>
              </a:rPr>
              <a:t>C. Con quién trabajar (cont.)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/>
              <a:t>Ambito de las alianzas y corresponsalías</a:t>
            </a:r>
          </a:p>
          <a:p>
            <a:pPr lvl="1">
              <a:lnSpc>
                <a:spcPct val="90000"/>
              </a:lnSpc>
            </a:pPr>
            <a:r>
              <a:rPr lang="es-ES"/>
              <a:t>Organismos nacionales de promoción de comercio e inversiones v.g. Proexport, MCIT, …</a:t>
            </a:r>
          </a:p>
          <a:p>
            <a:pPr lvl="1">
              <a:lnSpc>
                <a:spcPct val="90000"/>
              </a:lnSpc>
            </a:pPr>
            <a:r>
              <a:rPr lang="es-ES"/>
              <a:t>Organismos privados: v.g. Camaras de Comercio, gremios o asociaciones del sector privado, ONGs, otros </a:t>
            </a:r>
          </a:p>
          <a:p>
            <a:pPr lvl="1">
              <a:lnSpc>
                <a:spcPct val="90000"/>
              </a:lnSpc>
            </a:pPr>
            <a:r>
              <a:rPr lang="es-ES"/>
              <a:t>Con entidades y organismos internacionales v.g. CCI, BM, BID, Asociación Mundial de Zonas Francas, …</a:t>
            </a:r>
          </a:p>
          <a:p>
            <a:pPr lvl="1">
              <a:lnSpc>
                <a:spcPct val="90000"/>
              </a:lnSpc>
            </a:pPr>
            <a:endParaRPr lang="es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r>
              <a:rPr lang="es-ES">
                <a:solidFill>
                  <a:srgbClr val="FF5050"/>
                </a:solidFill>
              </a:rPr>
              <a:t>C. Con quién trabajar (cont.)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ES" sz="2800"/>
              <a:t>Sinergias: cada cual aporta</a:t>
            </a:r>
          </a:p>
          <a:p>
            <a:pPr lvl="1">
              <a:lnSpc>
                <a:spcPct val="80000"/>
              </a:lnSpc>
            </a:pPr>
            <a:r>
              <a:rPr lang="es-ES" sz="2400"/>
              <a:t>Lo mejor que sabe hacer</a:t>
            </a:r>
          </a:p>
          <a:p>
            <a:pPr lvl="1">
              <a:lnSpc>
                <a:spcPct val="80000"/>
              </a:lnSpc>
            </a:pPr>
            <a:r>
              <a:rPr lang="es-ES" sz="2400"/>
              <a:t>Su capacidad de convocatoria</a:t>
            </a:r>
          </a:p>
          <a:p>
            <a:pPr lvl="1">
              <a:lnSpc>
                <a:spcPct val="80000"/>
              </a:lnSpc>
            </a:pPr>
            <a:r>
              <a:rPr lang="es-ES" sz="2400"/>
              <a:t>Sus recursos financieros (“tengo fondos para financiar un proyecto que ustedes diseñan y ejecutan”</a:t>
            </a:r>
          </a:p>
          <a:p>
            <a:pPr>
              <a:lnSpc>
                <a:spcPct val="80000"/>
              </a:lnSpc>
            </a:pPr>
            <a:r>
              <a:rPr lang="es-ES" sz="2800"/>
              <a:t>Clara definición de </a:t>
            </a:r>
          </a:p>
          <a:p>
            <a:pPr lvl="1">
              <a:lnSpc>
                <a:spcPct val="80000"/>
              </a:lnSpc>
            </a:pPr>
            <a:r>
              <a:rPr lang="es-ES" sz="2400"/>
              <a:t>Expectativas</a:t>
            </a:r>
          </a:p>
          <a:p>
            <a:pPr lvl="1">
              <a:lnSpc>
                <a:spcPct val="80000"/>
              </a:lnSpc>
            </a:pPr>
            <a:r>
              <a:rPr lang="es-ES" sz="2400"/>
              <a:t>Roles</a:t>
            </a:r>
          </a:p>
          <a:p>
            <a:pPr lvl="1">
              <a:lnSpc>
                <a:spcPct val="80000"/>
              </a:lnSpc>
            </a:pPr>
            <a:r>
              <a:rPr lang="es-ES" sz="2400"/>
              <a:t>Participacionbes</a:t>
            </a:r>
          </a:p>
          <a:p>
            <a:pPr lvl="1">
              <a:lnSpc>
                <a:spcPct val="80000"/>
              </a:lnSpc>
            </a:pPr>
            <a:r>
              <a:rPr lang="es-ES" sz="2400"/>
              <a:t>Plasmado en una carta o memorando de entendimiento, acuerdo, o contrato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48000"/>
          </a:schemeClr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48000"/>
          </a:schemeClr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4920</TotalTime>
  <Words>2101</Words>
  <Application>Microsoft Office PowerPoint</Application>
  <PresentationFormat>On-screen Show (4:3)</PresentationFormat>
  <Paragraphs>320</Paragraphs>
  <Slides>56</Slides>
  <Notes>3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Wingdings</vt:lpstr>
      <vt:lpstr>Tahoma</vt:lpstr>
      <vt:lpstr>Times New Roman</vt:lpstr>
      <vt:lpstr>Diseño predeterminado</vt:lpstr>
      <vt:lpstr>Imagen de mapa de bits</vt:lpstr>
      <vt:lpstr>TERCER TALLER DEL CLÚSTER FOMIN “FACILITANDO EL COMERCIO Y LAS INVERSIONES INTERNACIONALES” </vt:lpstr>
      <vt:lpstr>“Perspectivas para la identificación y ejecución  de proyectos efectivos e innovadores de desarrollo en la región”.</vt:lpstr>
      <vt:lpstr> Preguntas básicas</vt:lpstr>
      <vt:lpstr>A. Qué somos o qué queremos ser</vt:lpstr>
      <vt:lpstr>B. Cómo trabajar (estructura)</vt:lpstr>
      <vt:lpstr>B. Cómo trabajar (cont.)</vt:lpstr>
      <vt:lpstr>C. Con quién trabajar (alianzas)</vt:lpstr>
      <vt:lpstr>C. Con quién trabajar (cont.)</vt:lpstr>
      <vt:lpstr>C. Con quién trabajar (cont.)</vt:lpstr>
      <vt:lpstr>D. Para quién trabajamos</vt:lpstr>
      <vt:lpstr>E. Qué ofrecemos</vt:lpstr>
      <vt:lpstr>Proyectos de promoción comercial y de inversiones</vt:lpstr>
      <vt:lpstr>1. INFORMACION COMERCIAL</vt:lpstr>
      <vt:lpstr>1. INFORMACION COMERCIAL</vt:lpstr>
      <vt:lpstr>1.1. BOP: BUSINESS OPPORTUNITIES PROGRAM – REPUBLICA DOMINICANA – EEUU 2005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1.2. Proyecto “500 Nuevos Productos y Servicios con Potencial de Exportación a los EEUU”</vt:lpstr>
      <vt:lpstr>Slide 28</vt:lpstr>
      <vt:lpstr>Metodología de selección </vt:lpstr>
      <vt:lpstr>Slide 30</vt:lpstr>
      <vt:lpstr> Criterios para la selección final de productos según criterios de OFERTA: </vt:lpstr>
      <vt:lpstr>Slide 32</vt:lpstr>
      <vt:lpstr>Slide 33</vt:lpstr>
      <vt:lpstr>1.3. Portal “Zonas Francas de América Latina y El Caribe”</vt:lpstr>
      <vt:lpstr>Slide 35</vt:lpstr>
      <vt:lpstr>Slide 36</vt:lpstr>
      <vt:lpstr>Slide 37</vt:lpstr>
      <vt:lpstr>Slide 38</vt:lpstr>
      <vt:lpstr>2. MISIONES COMERCIALES/ MISIONES EXPLORATORIAS</vt:lpstr>
      <vt:lpstr>Misiones Comerciales y Exploratorias</vt:lpstr>
      <vt:lpstr>Misiones Comerciales y Exploratorias (cont.)</vt:lpstr>
      <vt:lpstr>3. FOROS Y SEMINARIOS</vt:lpstr>
      <vt:lpstr>Foros y Seminarios</vt:lpstr>
      <vt:lpstr>4. APOYO A LOS PROCESOS DE NEGOCIACIÓN DE ACUERDOS COMERCIALES INTERNACIONALES</vt:lpstr>
      <vt:lpstr>5. Apoyo a la negociación de acuerdos comerciales internacionales</vt:lpstr>
      <vt:lpstr>5. APOYO A LA CREACIÓN DE NUEVOS PROYECTOS EXPORTADORES</vt:lpstr>
      <vt:lpstr>5. Apoyo a creación de nuevos Proyectos exportadores</vt:lpstr>
      <vt:lpstr>Fases del Programa</vt:lpstr>
      <vt:lpstr>A quién está dirigido el Programa</vt:lpstr>
      <vt:lpstr>6. PROMOCION DE ATRACCION DE INVERSIÓN EXTRANJERA</vt:lpstr>
      <vt:lpstr>Foros de Inversión Extranjera</vt:lpstr>
      <vt:lpstr>Guías Sectoriales de Inversión</vt:lpstr>
      <vt:lpstr>7. CLUSTERS Y ZONAS FRANCAS</vt:lpstr>
      <vt:lpstr>Clusters y Zonas Francas</vt:lpstr>
      <vt:lpstr>Clusters y Zonas Francas (cont.)</vt:lpstr>
      <vt:lpstr>Slide 56</vt:lpstr>
    </vt:vector>
  </TitlesOfParts>
  <Company>Araujo Ibarra &amp; Asociados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Preferred Customer</dc:creator>
  <cp:lastModifiedBy>anarod</cp:lastModifiedBy>
  <cp:revision>220</cp:revision>
  <dcterms:created xsi:type="dcterms:W3CDTF">2006-06-15T15:26:19Z</dcterms:created>
  <dcterms:modified xsi:type="dcterms:W3CDTF">2010-07-12T06:58:37Z</dcterms:modified>
</cp:coreProperties>
</file>