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6" r:id="rId7"/>
    <p:sldId id="274" r:id="rId8"/>
    <p:sldId id="275" r:id="rId9"/>
    <p:sldId id="276" r:id="rId10"/>
    <p:sldId id="277" r:id="rId11"/>
    <p:sldId id="278" r:id="rId12"/>
    <p:sldId id="279" r:id="rId13"/>
    <p:sldId id="265" r:id="rId14"/>
    <p:sldId id="267" r:id="rId15"/>
    <p:sldId id="270" r:id="rId16"/>
    <p:sldId id="269" r:id="rId17"/>
    <p:sldId id="271" r:id="rId18"/>
    <p:sldId id="268" r:id="rId19"/>
    <p:sldId id="272" r:id="rId20"/>
  </p:sldIdLst>
  <p:sldSz cx="9144000" cy="6858000" type="screen4x3"/>
  <p:notesSz cx="6858000" cy="9144000"/>
  <p:embeddedFontLst>
    <p:embeddedFont>
      <p:font typeface="Tahoma" pitchFamily="34" charset="0"/>
      <p:regular r:id="rId22"/>
      <p:bold r:id="rId23"/>
    </p:embeddedFont>
  </p:embeddedFont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0DBCD4-0217-4FFA-BAFF-6AB1C1052CD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/>
              <a:t>22 Noviembre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/>
              <a:t>Reunión Subregional CONO SUR, Santiago, Chile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2D4B5-F02D-4A33-A010-603AED11AD7B}" type="slidenum">
              <a:rPr lang="es-CL"/>
              <a:pPr/>
              <a:t>‹#›</a:t>
            </a:fld>
            <a:r>
              <a:rPr lang="es-CL"/>
              <a:t> / 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/>
              <a:t>22 Noviembre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/>
              <a:t>Reunión Subregional CONO SUR, Santiago, Chile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D8E51-5017-4C6C-B76D-803B0CF96119}" type="slidenum">
              <a:rPr lang="es-CL"/>
              <a:pPr/>
              <a:t>‹#›</a:t>
            </a:fld>
            <a:r>
              <a:rPr lang="es-CL"/>
              <a:t> / 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/>
              <a:t>22 Noviembre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/>
              <a:t>Reunión Subregional CONO SUR, Santiago, Chile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E4760-44DF-4763-9E83-C2493E06C882}" type="slidenum">
              <a:rPr lang="es-CL"/>
              <a:pPr/>
              <a:t>‹#›</a:t>
            </a:fld>
            <a:r>
              <a:rPr lang="es-CL"/>
              <a:t> / 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/>
              <a:t>22 Noviembre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/>
              <a:t>Reunión Subregional CONO SUR, Santiago, Chile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C98B0-21AA-491B-B1FB-E3B78301F841}" type="slidenum">
              <a:rPr lang="es-CL"/>
              <a:pPr/>
              <a:t>‹#›</a:t>
            </a:fld>
            <a:r>
              <a:rPr lang="es-CL"/>
              <a:t> / 19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/>
              <a:t>22 Noviembre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/>
              <a:t>Reunión Subregional CONO SUR, Santiago, Chile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66891-895B-4B44-88A7-7CB33F9B3F78}" type="slidenum">
              <a:rPr lang="es-CL"/>
              <a:pPr/>
              <a:t>‹#›</a:t>
            </a:fld>
            <a:r>
              <a:rPr lang="es-CL"/>
              <a:t> / 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/>
              <a:t>22 Noviembre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/>
              <a:t>Reunión Subregional CONO SUR, Santiago, Chile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64A0E-1543-4C68-A385-C2C01A8ED2DA}" type="slidenum">
              <a:rPr lang="es-CL"/>
              <a:pPr/>
              <a:t>‹#›</a:t>
            </a:fld>
            <a:r>
              <a:rPr lang="es-CL"/>
              <a:t> / 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/>
              <a:t>22 Noviembre 2004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/>
              <a:t>Reunión Subregional CONO SUR, Santiago, Chile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59061-528B-4FDF-8541-B5D6809E31C7}" type="slidenum">
              <a:rPr lang="es-CL"/>
              <a:pPr/>
              <a:t>‹#›</a:t>
            </a:fld>
            <a:r>
              <a:rPr lang="es-CL"/>
              <a:t> / 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/>
              <a:t>22 Noviembre 2004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/>
              <a:t>Reunión Subregional CONO SUR, Santiago, Chile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62959-19F6-49B3-BEA8-CD7A85F724C9}" type="slidenum">
              <a:rPr lang="es-CL"/>
              <a:pPr/>
              <a:t>‹#›</a:t>
            </a:fld>
            <a:r>
              <a:rPr lang="es-CL"/>
              <a:t> / 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/>
              <a:t>22 Noviembre 2004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/>
              <a:t>Reunión Subregional CONO SUR, Santiago, Chile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18B99-AADE-40F6-836B-C11A741BE66B}" type="slidenum">
              <a:rPr lang="es-CL"/>
              <a:pPr/>
              <a:t>‹#›</a:t>
            </a:fld>
            <a:r>
              <a:rPr lang="es-CL"/>
              <a:t> / 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/>
              <a:t>22 Noviembre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/>
              <a:t>Reunión Subregional CONO SUR, Santiago, Chile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2BD1B-6E4B-468F-B43C-54D80DFF51A5}" type="slidenum">
              <a:rPr lang="es-CL"/>
              <a:pPr/>
              <a:t>‹#›</a:t>
            </a:fld>
            <a:r>
              <a:rPr lang="es-CL"/>
              <a:t> / 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/>
              <a:t>22 Noviembre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/>
              <a:t>Reunión Subregional CONO SUR, Santiago, Chile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CB5E9-0716-4F5A-81C0-33D9C4AB6777}" type="slidenum">
              <a:rPr lang="es-CL"/>
              <a:pPr/>
              <a:t>‹#›</a:t>
            </a:fld>
            <a:r>
              <a:rPr lang="es-CL"/>
              <a:t> / 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smtClean="0"/>
              <a:t>Haga clic para modificar el estilo de texto del patrón</a:t>
            </a:r>
          </a:p>
          <a:p>
            <a:pPr lvl="1"/>
            <a:r>
              <a:rPr lang="es-CL" smtClean="0"/>
              <a:t>Segundo nivel</a:t>
            </a:r>
          </a:p>
          <a:p>
            <a:pPr lvl="2"/>
            <a:r>
              <a:rPr lang="es-CL" smtClean="0"/>
              <a:t>Tercer nivel</a:t>
            </a:r>
          </a:p>
          <a:p>
            <a:pPr lvl="3"/>
            <a:r>
              <a:rPr lang="es-CL" smtClean="0"/>
              <a:t>Cuarto nivel</a:t>
            </a:r>
          </a:p>
          <a:p>
            <a:pPr lvl="4"/>
            <a:r>
              <a:rPr lang="es-C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4590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r>
              <a:rPr lang="es-CL"/>
              <a:t>22 Noviembre 2004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7675" y="6245225"/>
            <a:ext cx="45370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latin typeface="+mn-lt"/>
              </a:defRPr>
            </a:lvl1pPr>
          </a:lstStyle>
          <a:p>
            <a:r>
              <a:rPr lang="es-CL"/>
              <a:t>Reunión Subregional CONO SUR, Santiago, Chile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245225"/>
            <a:ext cx="10906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331C4C2-077A-4DC8-B532-CB7C8A457E63}" type="slidenum">
              <a:rPr lang="es-CL"/>
              <a:pPr/>
              <a:t>‹#›</a:t>
            </a:fld>
            <a:r>
              <a:rPr lang="es-CL"/>
              <a:t> / 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ffla.net/" TargetMode="External"/><Relationship Id="rId7" Type="http://schemas.openxmlformats.org/officeDocument/2006/relationships/hyperlink" Target="http://www.ceda.org.ec/documentos/memorias_espanol.pdf" TargetMode="External"/><Relationship Id="rId2" Type="http://schemas.openxmlformats.org/officeDocument/2006/relationships/hyperlink" Target="http://www.farn.org.ar/grupozapallar/docs/historiadelgz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numa.org/foroalc/esp/" TargetMode="External"/><Relationship Id="rId5" Type="http://schemas.openxmlformats.org/officeDocument/2006/relationships/hyperlink" Target="http://www.unep-unctad.org/cbtf/index" TargetMode="External"/><Relationship Id="rId4" Type="http://schemas.openxmlformats.org/officeDocument/2006/relationships/hyperlink" Target="http://www.ictsd.org/issarea/environment/partnerships/sagenda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Office_Excel_Chart2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22 Noviembre 2004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/>
              <a:t>Reunión Subregional CONO SUR, Santiago, Chile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56F4-0E30-4B1C-974C-4847476554DB}" type="slidenum">
              <a:rPr lang="es-CL"/>
              <a:pPr/>
              <a:t>1</a:t>
            </a:fld>
            <a:r>
              <a:rPr lang="es-CL"/>
              <a:t> / 19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00213"/>
            <a:ext cx="7772400" cy="2233612"/>
          </a:xfrm>
        </p:spPr>
        <p:txBody>
          <a:bodyPr/>
          <a:lstStyle/>
          <a:p>
            <a:r>
              <a:rPr lang="es-MX" sz="2400"/>
              <a:t>Red de Medio Ambiente</a:t>
            </a:r>
            <a:br>
              <a:rPr lang="es-MX" sz="2400"/>
            </a:br>
            <a:r>
              <a:rPr lang="es-MX" sz="2400"/>
              <a:t>Reunión Subregional Cono Sur</a:t>
            </a:r>
            <a:br>
              <a:rPr lang="es-MX" sz="2400"/>
            </a:br>
            <a:r>
              <a:rPr lang="es-MX" sz="2800"/>
              <a:t/>
            </a:r>
            <a:br>
              <a:rPr lang="es-MX" sz="2800"/>
            </a:br>
            <a:r>
              <a:rPr lang="es-MX" sz="2400" b="1"/>
              <a:t>Experiencia y prioridades sobre comercio y medio ambiente en la región</a:t>
            </a:r>
            <a:endParaRPr lang="es-ES" sz="1600" b="1"/>
          </a:p>
        </p:txBody>
      </p:sp>
      <p:pic>
        <p:nvPicPr>
          <p:cNvPr id="2098" name="Picture 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15888"/>
            <a:ext cx="914400" cy="1152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2843213" y="476250"/>
            <a:ext cx="4968875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s-MX" b="1">
                <a:latin typeface="Courier New" pitchFamily="49" charset="0"/>
              </a:rPr>
              <a:t>Banco Interamericano de Desarrollo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s-ES" b="1">
                <a:latin typeface="Courier New" pitchFamily="49" charset="0"/>
              </a:rPr>
              <a:t>Diálogo Regional de Políticas </a:t>
            </a:r>
          </a:p>
        </p:txBody>
      </p:sp>
      <p:sp>
        <p:nvSpPr>
          <p:cNvPr id="2100" name="Rectangle 52"/>
          <p:cNvSpPr>
            <a:spLocks noChangeArrowheads="1"/>
          </p:cNvSpPr>
          <p:nvPr/>
        </p:nvSpPr>
        <p:spPr bwMode="auto">
          <a:xfrm>
            <a:off x="1444625" y="4227513"/>
            <a:ext cx="66357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s-MX">
              <a:solidFill>
                <a:schemeClr val="tx2"/>
              </a:solidFill>
            </a:endParaRPr>
          </a:p>
          <a:p>
            <a:pPr algn="ctr"/>
            <a:r>
              <a:rPr lang="es-MX">
                <a:solidFill>
                  <a:schemeClr val="tx2"/>
                </a:solidFill>
              </a:rPr>
              <a:t>Nicola Borregaard (consultora BID para MERCOSUR y CHILE) </a:t>
            </a:r>
          </a:p>
          <a:p>
            <a:pPr algn="ctr"/>
            <a:r>
              <a:rPr lang="es-MX">
                <a:solidFill>
                  <a:schemeClr val="tx2"/>
                </a:solidFill>
              </a:rPr>
              <a:t>Hernán Blanco (consultor BID para CAN)</a:t>
            </a:r>
            <a:endParaRPr lang="es-ES">
              <a:solidFill>
                <a:schemeClr val="tx2"/>
              </a:solidFill>
            </a:endParaRPr>
          </a:p>
        </p:txBody>
      </p:sp>
      <p:pic>
        <p:nvPicPr>
          <p:cNvPr id="2101" name="Picture 53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685800" y="3886200"/>
            <a:ext cx="822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22 Noviembre 2004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/>
              <a:t>Reunión Subregional CONO SUR, Santiago, Chile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718F-E9C9-4B67-88AA-9562D4209551}" type="slidenum">
              <a:rPr lang="es-CL"/>
              <a:pPr/>
              <a:t>10</a:t>
            </a:fld>
            <a:r>
              <a:rPr lang="es-CL"/>
              <a:t> / 19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s-ES" sz="4000">
                <a:cs typeface="Tahoma" pitchFamily="34" charset="0"/>
              </a:rPr>
              <a:t>Integración comercial y tema ambiental</a:t>
            </a:r>
            <a:r>
              <a:rPr lang="es-ES"/>
              <a:t>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2362200" cy="4114800"/>
          </a:xfrm>
        </p:spPr>
        <p:txBody>
          <a:bodyPr/>
          <a:lstStyle/>
          <a:p>
            <a:pPr marL="198438" indent="-198438">
              <a:lnSpc>
                <a:spcPct val="90000"/>
              </a:lnSpc>
              <a:buFontTx/>
              <a:buNone/>
            </a:pPr>
            <a:r>
              <a:rPr lang="es-ES_tradnl" sz="1800" b="1"/>
              <a:t>ALADI</a:t>
            </a:r>
          </a:p>
          <a:p>
            <a:pPr marL="198438" indent="-198438">
              <a:lnSpc>
                <a:spcPct val="90000"/>
              </a:lnSpc>
            </a:pPr>
            <a:r>
              <a:rPr lang="es-ES" sz="1800">
                <a:cs typeface="Tahoma" pitchFamily="34" charset="0"/>
              </a:rPr>
              <a:t>Tratado de Montevideo 1980</a:t>
            </a:r>
          </a:p>
          <a:p>
            <a:pPr marL="198438" indent="-198438">
              <a:lnSpc>
                <a:spcPct val="90000"/>
              </a:lnSpc>
            </a:pPr>
            <a:r>
              <a:rPr lang="es-ES" sz="1800">
                <a:cs typeface="Tahoma" pitchFamily="34" charset="0"/>
              </a:rPr>
              <a:t>marco o "paraguas" institucional y normativo de la integraci</a:t>
            </a:r>
            <a:r>
              <a:rPr lang="es-ES" sz="1800">
                <a:latin typeface="Times New Roman"/>
                <a:cs typeface="Tahoma" pitchFamily="34" charset="0"/>
              </a:rPr>
              <a:t>ó</a:t>
            </a:r>
            <a:r>
              <a:rPr lang="es-ES" sz="1800">
                <a:cs typeface="Tahoma" pitchFamily="34" charset="0"/>
              </a:rPr>
              <a:t>n regional</a:t>
            </a:r>
            <a:r>
              <a:rPr lang="es-ES" sz="1800"/>
              <a:t> </a:t>
            </a:r>
          </a:p>
          <a:p>
            <a:pPr marL="198438" indent="-198438">
              <a:lnSpc>
                <a:spcPct val="90000"/>
              </a:lnSpc>
            </a:pPr>
            <a:r>
              <a:rPr lang="es-ES" sz="1800">
                <a:cs typeface="Tahoma" pitchFamily="34" charset="0"/>
              </a:rPr>
              <a:t>Art. 10-14: acuerdos regionales o parciales </a:t>
            </a:r>
            <a:r>
              <a:rPr lang="es-ES" sz="1800" b="1">
                <a:cs typeface="Tahoma" pitchFamily="34" charset="0"/>
              </a:rPr>
              <a:t>pueden abarcar, entre otras, materias de preservaci</a:t>
            </a:r>
            <a:r>
              <a:rPr lang="es-ES" sz="1800" b="1">
                <a:latin typeface="Times New Roman"/>
                <a:cs typeface="Tahoma" pitchFamily="34" charset="0"/>
              </a:rPr>
              <a:t>ó</a:t>
            </a:r>
            <a:r>
              <a:rPr lang="es-ES" sz="1800" b="1">
                <a:cs typeface="Tahoma" pitchFamily="34" charset="0"/>
              </a:rPr>
              <a:t>n del medio ambiente</a:t>
            </a:r>
            <a:endParaRPr lang="es-ES" sz="1800" b="1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705600" y="1219200"/>
            <a:ext cx="2438400" cy="4114800"/>
          </a:xfrm>
        </p:spPr>
        <p:txBody>
          <a:bodyPr/>
          <a:lstStyle/>
          <a:p>
            <a:pPr marL="198438" indent="-198438">
              <a:lnSpc>
                <a:spcPct val="90000"/>
              </a:lnSpc>
              <a:buFontTx/>
              <a:buNone/>
            </a:pPr>
            <a:r>
              <a:rPr lang="es-ES_tradnl" sz="1800" b="1"/>
              <a:t>Chile</a:t>
            </a:r>
          </a:p>
          <a:p>
            <a:pPr marL="198438" indent="-198438">
              <a:lnSpc>
                <a:spcPct val="90000"/>
              </a:lnSpc>
            </a:pPr>
            <a:r>
              <a:rPr lang="es-ES" sz="1800">
                <a:cs typeface="Times New Roman" pitchFamily="18" charset="0"/>
              </a:rPr>
              <a:t>En acuerdos hasta mitad de los 90: ampliar, diversificar y facilitar el intercambio comercial y estimular inversiones </a:t>
            </a:r>
          </a:p>
          <a:p>
            <a:pPr marL="198438" indent="-198438">
              <a:lnSpc>
                <a:spcPct val="90000"/>
              </a:lnSpc>
            </a:pPr>
            <a:r>
              <a:rPr lang="es-ES" sz="1800">
                <a:cs typeface="Times New Roman" pitchFamily="18" charset="0"/>
              </a:rPr>
              <a:t>Para Mercosur existían, al mismo tiempo, propósitos de acercamiento político</a:t>
            </a:r>
          </a:p>
          <a:p>
            <a:pPr marL="198438" indent="-198438">
              <a:lnSpc>
                <a:spcPct val="90000"/>
              </a:lnSpc>
            </a:pPr>
            <a:r>
              <a:rPr lang="es-ES" sz="1800">
                <a:cs typeface="Times New Roman" pitchFamily="18" charset="0"/>
              </a:rPr>
              <a:t>Acuerdos recientes:</a:t>
            </a:r>
          </a:p>
          <a:p>
            <a:pPr marL="198438" indent="-198438">
              <a:lnSpc>
                <a:spcPct val="90000"/>
              </a:lnSpc>
              <a:buFontTx/>
              <a:buNone/>
            </a:pPr>
            <a:r>
              <a:rPr lang="es-ES" sz="1800">
                <a:cs typeface="Times New Roman" pitchFamily="18" charset="0"/>
              </a:rPr>
              <a:t>   </a:t>
            </a:r>
            <a:r>
              <a:rPr lang="es-ES" sz="1800" b="1">
                <a:cs typeface="Times New Roman" pitchFamily="18" charset="0"/>
              </a:rPr>
              <a:t>integran tema ambiental explícitamente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2667000" y="1219200"/>
            <a:ext cx="3886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s-ES_tradnl" sz="2000" b="1">
                <a:latin typeface="Tahoma" pitchFamily="34" charset="0"/>
              </a:rPr>
              <a:t>Mercosur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ES" sz="2000">
                <a:latin typeface="Tahoma" pitchFamily="34" charset="0"/>
              </a:rPr>
              <a:t>Tratado de Asunci</a:t>
            </a:r>
            <a:r>
              <a:rPr lang="es-ES" sz="2000">
                <a:latin typeface="Times New Roman"/>
              </a:rPr>
              <a:t>ó</a:t>
            </a:r>
            <a:r>
              <a:rPr lang="es-ES" sz="2000">
                <a:latin typeface="Tahoma" pitchFamily="34" charset="0"/>
              </a:rPr>
              <a:t>n 1991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ES" sz="2000">
                <a:latin typeface="Tahoma" pitchFamily="34" charset="0"/>
                <a:cs typeface="Tahoma" pitchFamily="34" charset="0"/>
              </a:rPr>
              <a:t>Vocaci</a:t>
            </a:r>
            <a:r>
              <a:rPr lang="es-ES" sz="2000">
                <a:latin typeface="Times New Roman"/>
                <a:cs typeface="Tahoma" pitchFamily="34" charset="0"/>
              </a:rPr>
              <a:t>ó</a:t>
            </a:r>
            <a:r>
              <a:rPr lang="es-ES" sz="2000">
                <a:latin typeface="Tahoma" pitchFamily="34" charset="0"/>
                <a:cs typeface="Tahoma" pitchFamily="34" charset="0"/>
              </a:rPr>
              <a:t>n regional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ES" sz="2000">
                <a:latin typeface="Tahoma" pitchFamily="34" charset="0"/>
                <a:cs typeface="Tahoma" pitchFamily="34" charset="0"/>
              </a:rPr>
              <a:t>Afiliaci</a:t>
            </a:r>
            <a:r>
              <a:rPr lang="es-ES" sz="2000">
                <a:latin typeface="Times New Roman"/>
                <a:cs typeface="Tahoma" pitchFamily="34" charset="0"/>
              </a:rPr>
              <a:t>ó</a:t>
            </a:r>
            <a:r>
              <a:rPr lang="es-ES" sz="2000">
                <a:latin typeface="Tahoma" pitchFamily="34" charset="0"/>
                <a:cs typeface="Tahoma" pitchFamily="34" charset="0"/>
              </a:rPr>
              <a:t>n de Bolivia y Chile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ES" sz="2000">
                <a:latin typeface="Tahoma" pitchFamily="34" charset="0"/>
                <a:cs typeface="Tahoma" pitchFamily="34" charset="0"/>
              </a:rPr>
              <a:t>Acuerdo con CAN, otros en negociaci</a:t>
            </a:r>
            <a:r>
              <a:rPr lang="es-ES" sz="2000">
                <a:latin typeface="Times New Roman"/>
                <a:cs typeface="Tahoma" pitchFamily="34" charset="0"/>
              </a:rPr>
              <a:t>ó</a:t>
            </a:r>
            <a:r>
              <a:rPr lang="es-ES" sz="2000">
                <a:latin typeface="Tahoma" pitchFamily="34" charset="0"/>
                <a:cs typeface="Tahoma" pitchFamily="34" charset="0"/>
              </a:rPr>
              <a:t>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ES" sz="2000">
                <a:latin typeface="Tahoma" pitchFamily="34" charset="0"/>
                <a:cs typeface="Tahoma" pitchFamily="34" charset="0"/>
              </a:rPr>
              <a:t>objetivo aumentar el grado de eficiencia y competitividad de las econom</a:t>
            </a:r>
            <a:r>
              <a:rPr lang="es-ES" sz="2000">
                <a:latin typeface="Times New Roman"/>
                <a:cs typeface="Tahoma" pitchFamily="34" charset="0"/>
              </a:rPr>
              <a:t>í</a:t>
            </a:r>
            <a:r>
              <a:rPr lang="es-ES" sz="2000">
                <a:latin typeface="Tahoma" pitchFamily="34" charset="0"/>
                <a:cs typeface="Tahoma" pitchFamily="34" charset="0"/>
              </a:rPr>
              <a:t>as </a:t>
            </a:r>
            <a:r>
              <a:rPr lang="es-ES" sz="2000" b="1">
                <a:latin typeface="Tahoma" pitchFamily="34" charset="0"/>
                <a:cs typeface="Tahoma" pitchFamily="34" charset="0"/>
              </a:rPr>
              <a:t>mediante, entre otros, el aprovechamiento eficaz de los recursos disponibles, la preservaci</a:t>
            </a:r>
            <a:r>
              <a:rPr lang="es-ES" sz="2000" b="1">
                <a:latin typeface="Times New Roman"/>
                <a:cs typeface="Tahoma" pitchFamily="34" charset="0"/>
              </a:rPr>
              <a:t>ó</a:t>
            </a:r>
            <a:r>
              <a:rPr lang="es-ES" sz="2000" b="1">
                <a:latin typeface="Tahoma" pitchFamily="34" charset="0"/>
                <a:cs typeface="Tahoma" pitchFamily="34" charset="0"/>
              </a:rPr>
              <a:t>n del medio ambiente</a:t>
            </a:r>
            <a:endParaRPr lang="es-ES" sz="2000"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s-ES" sz="200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9158" name="Picture 6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457200" y="1066800"/>
            <a:ext cx="822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22 Noviembre 2004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/>
              <a:t>Reunión Subregional CONO SUR, Santiago, Chile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22E4-7FA5-4589-BEF2-838AE39E504C}" type="slidenum">
              <a:rPr lang="es-CL"/>
              <a:pPr/>
              <a:t>11</a:t>
            </a:fld>
            <a:r>
              <a:rPr lang="es-CL"/>
              <a:t> / 19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Mercosur y medio ambiente</a:t>
            </a:r>
            <a:endParaRPr lang="es-E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Subgrupo 6</a:t>
            </a:r>
          </a:p>
          <a:p>
            <a:r>
              <a:rPr lang="es-ES_tradnl"/>
              <a:t>Acuerdo Marco de Medio Ambiente</a:t>
            </a:r>
          </a:p>
          <a:p>
            <a:pPr lvl="1"/>
            <a:r>
              <a:rPr lang="es-ES">
                <a:solidFill>
                  <a:srgbClr val="000000"/>
                </a:solidFill>
                <a:cs typeface="Tahoma" pitchFamily="34" charset="0"/>
              </a:rPr>
              <a:t>gestión sustentable de los recursos naturales</a:t>
            </a:r>
          </a:p>
          <a:p>
            <a:pPr lvl="1"/>
            <a:r>
              <a:rPr lang="es-ES">
                <a:solidFill>
                  <a:srgbClr val="000000"/>
                </a:solidFill>
                <a:cs typeface="Tahoma" pitchFamily="34" charset="0"/>
              </a:rPr>
              <a:t>calidad de vida y planeamiento ambiental</a:t>
            </a:r>
          </a:p>
          <a:p>
            <a:pPr lvl="1"/>
            <a:r>
              <a:rPr lang="es-ES">
                <a:solidFill>
                  <a:srgbClr val="000000"/>
                </a:solidFill>
                <a:cs typeface="Tahoma" pitchFamily="34" charset="0"/>
              </a:rPr>
              <a:t>instrumentos de política ambiental</a:t>
            </a:r>
          </a:p>
          <a:p>
            <a:pPr lvl="1"/>
            <a:r>
              <a:rPr lang="es-ES">
                <a:cs typeface="Times New Roman" pitchFamily="18" charset="0"/>
              </a:rPr>
              <a:t>actividades productivas ambientalmente sustentables</a:t>
            </a:r>
            <a:r>
              <a:rPr lang="es-ES"/>
              <a:t> </a:t>
            </a:r>
            <a:endParaRPr lang="es-ES_tradnl"/>
          </a:p>
          <a:p>
            <a:r>
              <a:rPr lang="es-ES"/>
              <a:t>Inclusión del tema en acuerdo con UE</a:t>
            </a:r>
          </a:p>
        </p:txBody>
      </p:sp>
      <p:pic>
        <p:nvPicPr>
          <p:cNvPr id="50180" name="Picture 4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457200" y="1295400"/>
            <a:ext cx="822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22 Noviembre 2004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/>
              <a:t>Reunión Subregional CONO SUR, Santiago, Chile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A20D-8EA6-4B5D-A5A2-EB76EE703FCC}" type="slidenum">
              <a:rPr lang="es-CL"/>
              <a:pPr/>
              <a:t>12</a:t>
            </a:fld>
            <a:r>
              <a:rPr lang="es-CL"/>
              <a:t> / 19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Chile, sus acuerdos comerciales y el tema ambiental</a:t>
            </a:r>
            <a:r>
              <a:rPr lang="es-ES_tradnl"/>
              <a:t> </a:t>
            </a:r>
            <a:endParaRPr lang="es-E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Tx/>
              <a:buChar char="•"/>
            </a:pPr>
            <a:r>
              <a:rPr lang="es-ES" sz="2400">
                <a:cs typeface="Times New Roman" pitchFamily="18" charset="0"/>
              </a:rPr>
              <a:t>UE: se incluyó un capítulo de cooperación ambiental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s-ES" sz="2400">
                <a:cs typeface="Times New Roman" pitchFamily="18" charset="0"/>
              </a:rPr>
              <a:t>Canadá: se acordó un Acuerdo Ambiental Paralelo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s-ES" sz="2400">
                <a:cs typeface="Times New Roman" pitchFamily="18" charset="0"/>
              </a:rPr>
              <a:t>EEUU: se incluyó el tema ambiental en el Acuerdo mismo, refiriéndose básicamente al tema de la fiscalización de la regulación ambiental, así como en un anexo sobre cooperación ambiental. 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s-ES" sz="2400">
                <a:cs typeface="Times New Roman" pitchFamily="18" charset="0"/>
              </a:rPr>
              <a:t>Los temas de la cooperación ambiental en los tres Acuerdos reflejan un rango muy amplio, pero hay varios temas que los Acuerdos tienen en común. 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s-ES" sz="2400">
                <a:cs typeface="Times New Roman" pitchFamily="18" charset="0"/>
              </a:rPr>
              <a:t>La mayoría de los temas se refiere a intercambio de experiencias en gestión ambiental y de recursos naturales, y pocos son temas directamente comerciales. </a:t>
            </a:r>
            <a:endParaRPr lang="es-ES"/>
          </a:p>
        </p:txBody>
      </p:sp>
      <p:pic>
        <p:nvPicPr>
          <p:cNvPr id="51204" name="Picture 4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457200" y="1447800"/>
            <a:ext cx="822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22 Noviembre 2004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/>
              <a:t>Reunión Subregional CONO SUR, Santiago, Chile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8D46-A053-44D2-B134-AA91C85D7911}" type="slidenum">
              <a:rPr lang="es-CL"/>
              <a:pPr/>
              <a:t>13</a:t>
            </a:fld>
            <a:r>
              <a:rPr lang="es-CL"/>
              <a:t> / 19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Iniciativas inter y extra gubernamentales</a:t>
            </a:r>
            <a:endParaRPr lang="es-ES" sz="40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sz="2400"/>
              <a:t>Grupo Zapallar: </a:t>
            </a:r>
            <a:r>
              <a:rPr lang="es-CL" sz="1800">
                <a:hlinkClick r:id="rId2"/>
              </a:rPr>
              <a:t>www.farn.org.ar/grupozapallar/docs/historiadelgz.pdf</a:t>
            </a:r>
            <a:r>
              <a:rPr lang="es-ES" sz="1800"/>
              <a:t>; </a:t>
            </a:r>
            <a:r>
              <a:rPr lang="es-ES" sz="1800">
                <a:hlinkClick r:id="rId3"/>
              </a:rPr>
              <a:t>www.ffla.net</a:t>
            </a:r>
            <a:endParaRPr lang="es-ES" sz="1800"/>
          </a:p>
          <a:p>
            <a:pPr>
              <a:lnSpc>
                <a:spcPct val="90000"/>
              </a:lnSpc>
            </a:pPr>
            <a:r>
              <a:rPr lang="es-ES" sz="2400"/>
              <a:t>Grupo de Trabajo de las Américas en Desarrollo y Medio Ambiente </a:t>
            </a:r>
            <a:r>
              <a:rPr lang="es-ES" sz="1800"/>
              <a:t>http://ase.tufts.edu/gdae/WorkingGroup.htm</a:t>
            </a:r>
            <a:r>
              <a:rPr lang="es-ES" sz="2400"/>
              <a:t> </a:t>
            </a:r>
          </a:p>
          <a:p>
            <a:pPr>
              <a:lnSpc>
                <a:spcPct val="90000"/>
              </a:lnSpc>
            </a:pPr>
            <a:r>
              <a:rPr lang="es-ES" sz="2400"/>
              <a:t>Southern Agenda </a:t>
            </a:r>
            <a:r>
              <a:rPr lang="es-ES" sz="1800">
                <a:hlinkClick r:id="rId4"/>
              </a:rPr>
              <a:t>http://www.ictsd.org/issarea/environment/partnerships/sagenda/</a:t>
            </a:r>
            <a:endParaRPr lang="es-ES" sz="1800"/>
          </a:p>
          <a:p>
            <a:pPr>
              <a:lnSpc>
                <a:spcPct val="90000"/>
              </a:lnSpc>
            </a:pPr>
            <a:r>
              <a:rPr lang="en-US" sz="2400"/>
              <a:t>UNCTAD-PNUMA-CBTF (capacity building for trade and environment) </a:t>
            </a:r>
            <a:r>
              <a:rPr lang="en-US" sz="1800">
                <a:hlinkClick r:id="rId5"/>
              </a:rPr>
              <a:t>www.unep-unctad.org/cbtf/index</a:t>
            </a:r>
            <a:endParaRPr lang="en-US" sz="1800"/>
          </a:p>
          <a:p>
            <a:pPr>
              <a:lnSpc>
                <a:spcPct val="90000"/>
              </a:lnSpc>
            </a:pPr>
            <a:r>
              <a:rPr lang="es-ES" sz="2400"/>
              <a:t>Foro de ministros de medio ambiente, PNUMA </a:t>
            </a:r>
            <a:r>
              <a:rPr lang="es-ES" sz="1800">
                <a:hlinkClick r:id="rId6"/>
              </a:rPr>
              <a:t>http://www.pnuma.org/foroalc/esp/</a:t>
            </a:r>
            <a:r>
              <a:rPr lang="es-ES" sz="1800"/>
              <a:t>  </a:t>
            </a:r>
          </a:p>
          <a:p>
            <a:pPr>
              <a:lnSpc>
                <a:spcPct val="90000"/>
              </a:lnSpc>
            </a:pPr>
            <a:r>
              <a:rPr lang="es-ES" sz="2400"/>
              <a:t>Foros paralelos a negociaciones </a:t>
            </a:r>
            <a:r>
              <a:rPr lang="es-ES" sz="1800">
                <a:hlinkClick r:id="rId7"/>
              </a:rPr>
              <a:t>http://www.ceda.org.ec/documentos/memorias_espanol.pdf</a:t>
            </a:r>
            <a:r>
              <a:rPr lang="es-ES" sz="1800"/>
              <a:t> </a:t>
            </a:r>
            <a:endParaRPr lang="es-ES" sz="2400"/>
          </a:p>
        </p:txBody>
      </p:sp>
      <p:pic>
        <p:nvPicPr>
          <p:cNvPr id="35844" name="Picture 4" descr="paint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381000" y="1371600"/>
            <a:ext cx="822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22 Noviembre 2004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/>
              <a:t>Reunión Subregional CONO SUR, Santiago, Chile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A587-0F26-449B-93C2-5F895FB34BDC}" type="slidenum">
              <a:rPr lang="es-CL"/>
              <a:pPr/>
              <a:t>14</a:t>
            </a:fld>
            <a:r>
              <a:rPr lang="es-CL"/>
              <a:t> / 19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Panoramas nacionales en comercio y medio ambiente … </a:t>
            </a:r>
            <a:endParaRPr lang="es-ES" sz="40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52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2400" b="1"/>
              <a:t>Situaciones nacionales especiales</a:t>
            </a:r>
          </a:p>
          <a:p>
            <a:pPr lvl="1">
              <a:lnSpc>
                <a:spcPct val="90000"/>
              </a:lnSpc>
            </a:pPr>
            <a:r>
              <a:rPr lang="es-MX" sz="2400"/>
              <a:t>Chile y el “efecto ALCAN” (combinado con Chile-Canadá) </a:t>
            </a:r>
          </a:p>
          <a:p>
            <a:pPr lvl="1">
              <a:lnSpc>
                <a:spcPct val="90000"/>
              </a:lnSpc>
            </a:pPr>
            <a:r>
              <a:rPr lang="es-MX" sz="2400"/>
              <a:t>Brasil como negociador vs. otros como tomadores de decisiones </a:t>
            </a:r>
          </a:p>
          <a:p>
            <a:pPr>
              <a:lnSpc>
                <a:spcPct val="90000"/>
              </a:lnSpc>
            </a:pPr>
            <a:r>
              <a:rPr lang="es-MX" sz="2400" b="1"/>
              <a:t>Destaca la importancia del Mercosur para orientar y alimentar el tema comercio-medio ambiente</a:t>
            </a:r>
            <a:r>
              <a:rPr lang="es-MX" sz="2800"/>
              <a:t> </a:t>
            </a:r>
          </a:p>
          <a:p>
            <a:pPr lvl="1">
              <a:lnSpc>
                <a:spcPct val="90000"/>
              </a:lnSpc>
            </a:pPr>
            <a:r>
              <a:rPr lang="es-MX" sz="2400"/>
              <a:t>Se siente que se debe entrar en una etapa que busca avances concretos, aterrizando las 4 áreas centrales </a:t>
            </a:r>
          </a:p>
          <a:p>
            <a:pPr lvl="1">
              <a:lnSpc>
                <a:spcPct val="90000"/>
              </a:lnSpc>
            </a:pPr>
            <a:r>
              <a:rPr lang="es-MX" sz="2400"/>
              <a:t>Se acordó en última reunión de Ministros trabajar el tema de la harmonización de regulación (¿incluye normas, certificación? incluye reconocimiento mútuo?)  </a:t>
            </a:r>
            <a:endParaRPr lang="es-ES" sz="2400"/>
          </a:p>
          <a:p>
            <a:pPr lvl="1">
              <a:lnSpc>
                <a:spcPct val="90000"/>
              </a:lnSpc>
            </a:pPr>
            <a:endParaRPr lang="es-MX" sz="2400"/>
          </a:p>
        </p:txBody>
      </p:sp>
      <p:pic>
        <p:nvPicPr>
          <p:cNvPr id="37892" name="Picture 4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381000" y="1371600"/>
            <a:ext cx="822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22 Noviembre 2004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/>
              <a:t>Reunión Subregional CONO SUR, Santiago, Chile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0EB0-4DDF-405C-86A9-BB203F391428}" type="slidenum">
              <a:rPr lang="es-CL"/>
              <a:pPr/>
              <a:t>15</a:t>
            </a:fld>
            <a:r>
              <a:rPr lang="es-CL"/>
              <a:t> / 19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… Panoramas nacionales …</a:t>
            </a:r>
            <a:endParaRPr lang="es-E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352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2400" b="1"/>
              <a:t>Se diferencian bien los elementos de amenaza y oportunidades</a:t>
            </a:r>
            <a:r>
              <a:rPr lang="es-MX" sz="2800"/>
              <a:t> </a:t>
            </a:r>
          </a:p>
          <a:p>
            <a:pPr lvl="1">
              <a:lnSpc>
                <a:spcPct val="90000"/>
              </a:lnSpc>
            </a:pPr>
            <a:r>
              <a:rPr lang="es-MX" sz="2400"/>
              <a:t>Comercio-ambiente como problema/riesgo</a:t>
            </a:r>
          </a:p>
          <a:p>
            <a:pPr lvl="2">
              <a:lnSpc>
                <a:spcPct val="90000"/>
              </a:lnSpc>
            </a:pPr>
            <a:r>
              <a:rPr lang="es-ES" sz="1800"/>
              <a:t>Que existe </a:t>
            </a:r>
            <a:r>
              <a:rPr lang="es-ES" sz="1800" b="1"/>
              <a:t>proteccionismo encubierto por regulaciones ambientales</a:t>
            </a:r>
            <a:r>
              <a:rPr lang="es-ES" sz="1800"/>
              <a:t> (antiguamente) – ahora: que los </a:t>
            </a:r>
            <a:r>
              <a:rPr lang="es-ES" sz="1800" b="1"/>
              <a:t>requerimientos ambientales voluntarios</a:t>
            </a:r>
            <a:r>
              <a:rPr lang="es-ES" sz="1800"/>
              <a:t> se vuelven cada vez más importantes y no se sabe cómo enfrentarlos (ausencia de reglas)</a:t>
            </a:r>
          </a:p>
          <a:p>
            <a:pPr lvl="2">
              <a:lnSpc>
                <a:spcPct val="90000"/>
              </a:lnSpc>
            </a:pPr>
            <a:r>
              <a:rPr lang="es-ES" sz="1800"/>
              <a:t>Que las inversiones extranjeras pueden tener </a:t>
            </a:r>
            <a:r>
              <a:rPr lang="es-ES" sz="1800" b="1"/>
              <a:t>efectos ambientales negativos</a:t>
            </a:r>
            <a:r>
              <a:rPr lang="es-ES" sz="1800"/>
              <a:t> significativos.</a:t>
            </a:r>
          </a:p>
          <a:p>
            <a:pPr lvl="2">
              <a:lnSpc>
                <a:spcPct val="90000"/>
              </a:lnSpc>
            </a:pPr>
            <a:r>
              <a:rPr lang="es-ES" sz="1800"/>
              <a:t>Que existe una endémica </a:t>
            </a:r>
            <a:r>
              <a:rPr lang="es-ES" sz="1800" b="1"/>
              <a:t>debilidad institucional</a:t>
            </a:r>
            <a:r>
              <a:rPr lang="es-ES" sz="1800"/>
              <a:t>, legislativa y de fiscalización, especialmente en cuanto a temas ambientales. </a:t>
            </a:r>
          </a:p>
          <a:p>
            <a:pPr lvl="2">
              <a:lnSpc>
                <a:spcPct val="90000"/>
              </a:lnSpc>
            </a:pPr>
            <a:r>
              <a:rPr lang="es-ES" sz="1800"/>
              <a:t>Que </a:t>
            </a:r>
            <a:r>
              <a:rPr lang="es-ES" sz="1800" b="1"/>
              <a:t>no existen visiones nacionales </a:t>
            </a:r>
            <a:r>
              <a:rPr lang="es-ES" sz="1800"/>
              <a:t>ni subregionales sobre comercio-ambiente</a:t>
            </a:r>
          </a:p>
          <a:p>
            <a:pPr lvl="2">
              <a:lnSpc>
                <a:spcPct val="90000"/>
              </a:lnSpc>
            </a:pPr>
            <a:r>
              <a:rPr lang="es-ES" sz="1800"/>
              <a:t>Que no existen </a:t>
            </a:r>
            <a:r>
              <a:rPr lang="es-ES" sz="1800" b="1"/>
              <a:t>mecanismos apropiados </a:t>
            </a:r>
            <a:r>
              <a:rPr lang="es-ES" sz="1800"/>
              <a:t>para darle un seguimiento a los acuerdos comerciales y sus efectos.</a:t>
            </a:r>
          </a:p>
          <a:p>
            <a:pPr lvl="2">
              <a:lnSpc>
                <a:spcPct val="90000"/>
              </a:lnSpc>
            </a:pPr>
            <a:r>
              <a:rPr lang="es-ES" sz="1800"/>
              <a:t>Que existe un conflicto potencial entre AMUMAs y reglas comerciales</a:t>
            </a:r>
          </a:p>
        </p:txBody>
      </p:sp>
      <p:pic>
        <p:nvPicPr>
          <p:cNvPr id="40964" name="Picture 4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457200" y="1143000"/>
            <a:ext cx="822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22 Noviembre 2004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/>
              <a:t>Reunión Subregional CONO SUR, Santiago, Chile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506B-6E5B-4054-A01A-4289C5D8AB53}" type="slidenum">
              <a:rPr lang="es-CL"/>
              <a:pPr/>
              <a:t>16</a:t>
            </a:fld>
            <a:r>
              <a:rPr lang="es-CL"/>
              <a:t> / 19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… Panoramas nacionales … </a:t>
            </a:r>
            <a:endParaRPr lang="es-E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400" b="1"/>
              <a:t>Comercio-ambiente como oportunidad:</a:t>
            </a:r>
          </a:p>
          <a:p>
            <a:pPr lvl="1"/>
            <a:r>
              <a:rPr lang="es-ES" sz="2000"/>
              <a:t>Que existen grandes potenciales no utilizados, especialmente en la producción y comercialización de </a:t>
            </a:r>
            <a:r>
              <a:rPr lang="es-ES" sz="2000" b="1"/>
              <a:t>bienes y servicios ambientales</a:t>
            </a:r>
            <a:r>
              <a:rPr lang="es-ES" sz="2000"/>
              <a:t> (al respecto se utilizan los conceptos de biocomercio, mercados verdes y novel food) y en el ecoturismo.</a:t>
            </a:r>
          </a:p>
          <a:p>
            <a:pPr lvl="1"/>
            <a:r>
              <a:rPr lang="es-ES" sz="2000"/>
              <a:t>Que se puede lograr mayor protección ambiental a través de la integración del tema comercial en AMUMAs</a:t>
            </a:r>
          </a:p>
          <a:p>
            <a:pPr lvl="1"/>
            <a:r>
              <a:rPr lang="es-ES" sz="2000"/>
              <a:t>En tema de subsidios agrícolas puede ser un elemento más para la argumentación en contra de os subsidios</a:t>
            </a:r>
          </a:p>
          <a:p>
            <a:r>
              <a:rPr lang="es-MX" sz="2400"/>
              <a:t>A pesar de numerosos problemas o preocupaciones, existe una visión positiva sobre el vínculo comercio-ambiente</a:t>
            </a:r>
            <a:endParaRPr lang="es-ES" sz="2400"/>
          </a:p>
          <a:p>
            <a:endParaRPr lang="es-ES" sz="2400"/>
          </a:p>
        </p:txBody>
      </p:sp>
      <p:pic>
        <p:nvPicPr>
          <p:cNvPr id="39940" name="Picture 4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457200" y="1295400"/>
            <a:ext cx="822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22 Noviembre 2004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/>
              <a:t>Reunión Subregional CONO SUR, Santiago, Chile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B10C-AC93-4439-90B3-683A459D2069}" type="slidenum">
              <a:rPr lang="es-CL"/>
              <a:pPr/>
              <a:t>17</a:t>
            </a:fld>
            <a:r>
              <a:rPr lang="es-CL"/>
              <a:t> / 19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… Panoramas nacionales</a:t>
            </a:r>
            <a:endParaRPr lang="es-E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2400"/>
              <a:t>Experiencias destacables:</a:t>
            </a:r>
          </a:p>
          <a:p>
            <a:pPr lvl="1">
              <a:lnSpc>
                <a:spcPct val="80000"/>
              </a:lnSpc>
            </a:pPr>
            <a:r>
              <a:rPr lang="es-ES_tradnl" sz="2000"/>
              <a:t>Estructura organizacional Brasil y Chile </a:t>
            </a:r>
          </a:p>
          <a:p>
            <a:pPr lvl="1">
              <a:lnSpc>
                <a:spcPct val="80000"/>
              </a:lnSpc>
            </a:pPr>
            <a:r>
              <a:rPr lang="es-ES_tradnl" sz="2000"/>
              <a:t>Integración del tema en la Agenda Ambiental de Argentina</a:t>
            </a:r>
          </a:p>
          <a:p>
            <a:pPr lvl="1">
              <a:lnSpc>
                <a:spcPct val="80000"/>
              </a:lnSpc>
            </a:pPr>
            <a:r>
              <a:rPr lang="es-ES_tradnl" sz="2000"/>
              <a:t>Evaluaciones ambientales y de sostenibilidad (Brasil, Chile, OEA)</a:t>
            </a:r>
          </a:p>
          <a:p>
            <a:pPr lvl="1">
              <a:lnSpc>
                <a:spcPct val="80000"/>
              </a:lnSpc>
            </a:pPr>
            <a:r>
              <a:rPr lang="es-ES_tradnl" sz="2000"/>
              <a:t>Apoyo a negociación en Brasil (ambiental y comercial)</a:t>
            </a:r>
          </a:p>
          <a:p>
            <a:pPr lvl="1">
              <a:lnSpc>
                <a:spcPct val="80000"/>
              </a:lnSpc>
            </a:pPr>
            <a:r>
              <a:rPr lang="es-ES_tradnl" sz="2000"/>
              <a:t>Consejos Nacionales de Producción Limpia en varios países de la región</a:t>
            </a:r>
          </a:p>
          <a:p>
            <a:pPr lvl="1">
              <a:lnSpc>
                <a:spcPct val="80000"/>
              </a:lnSpc>
            </a:pPr>
            <a:r>
              <a:rPr lang="es-ES_tradnl" sz="2000"/>
              <a:t>Comité de Medio Ambiente en organismo de normalización en Argentina </a:t>
            </a:r>
          </a:p>
          <a:p>
            <a:pPr lvl="1">
              <a:lnSpc>
                <a:spcPct val="80000"/>
              </a:lnSpc>
            </a:pPr>
            <a:r>
              <a:rPr lang="es-ES_tradnl" sz="2000"/>
              <a:t>Mucho interés de todos en tema de ecoetiquetado - “Uruguay Natural” - ¿qué se ha hecho?</a:t>
            </a:r>
          </a:p>
          <a:p>
            <a:pPr lvl="1">
              <a:lnSpc>
                <a:spcPct val="80000"/>
              </a:lnSpc>
            </a:pPr>
            <a:r>
              <a:rPr lang="es-ES_tradnl" sz="2000"/>
              <a:t>Chile: comité de inversiones con participación de ONGs</a:t>
            </a:r>
          </a:p>
          <a:p>
            <a:pPr lvl="1">
              <a:lnSpc>
                <a:spcPct val="80000"/>
              </a:lnSpc>
            </a:pPr>
            <a:r>
              <a:rPr lang="es-ES_tradnl" sz="2000"/>
              <a:t>Inclusión del tema de RSC en acuerdo Chile-EEUU</a:t>
            </a:r>
          </a:p>
          <a:p>
            <a:pPr lvl="1">
              <a:lnSpc>
                <a:spcPct val="80000"/>
              </a:lnSpc>
            </a:pPr>
            <a:endParaRPr lang="es-ES_tradnl" sz="2000"/>
          </a:p>
          <a:p>
            <a:pPr lvl="1">
              <a:lnSpc>
                <a:spcPct val="80000"/>
              </a:lnSpc>
            </a:pPr>
            <a:endParaRPr lang="es-ES" sz="2000"/>
          </a:p>
        </p:txBody>
      </p:sp>
      <p:pic>
        <p:nvPicPr>
          <p:cNvPr id="41988" name="Picture 4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457200" y="1219200"/>
            <a:ext cx="822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22 Noviembre 2004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/>
              <a:t>Reunión Subregional CONO SUR, Santiago, Chile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C787-4E4A-4EE1-85EF-4D9D544F9B7C}" type="slidenum">
              <a:rPr lang="es-CL"/>
              <a:pPr/>
              <a:t>18</a:t>
            </a:fld>
            <a:r>
              <a:rPr lang="es-CL"/>
              <a:t> / 19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Temas prioritarios</a:t>
            </a:r>
            <a:endParaRPr lang="es-E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MX" sz="2800"/>
              <a:t>Más relevante en la mayoría de los países:</a:t>
            </a:r>
          </a:p>
          <a:p>
            <a:pPr lvl="1">
              <a:lnSpc>
                <a:spcPct val="80000"/>
              </a:lnSpc>
            </a:pPr>
            <a:r>
              <a:rPr lang="es-MX" sz="2400"/>
              <a:t>Es difícil definirlo. Aparentemente se mencionaron los temas que no tienen otros foros muy claramente definidos: los Bienes y Servicios Ambientales así como normas ambientales, evaluaciones de sustentabilidad. </a:t>
            </a:r>
          </a:p>
          <a:p>
            <a:pPr lvl="1">
              <a:lnSpc>
                <a:spcPct val="80000"/>
              </a:lnSpc>
            </a:pPr>
            <a:r>
              <a:rPr lang="es-MX" sz="2400"/>
              <a:t>Cambio climático y bioseguridad se mencionan también, pero por otra parte son los dos temas en los que los paises de la región se sienten más avanzados </a:t>
            </a:r>
          </a:p>
          <a:p>
            <a:pPr lvl="1">
              <a:lnSpc>
                <a:spcPct val="80000"/>
              </a:lnSpc>
            </a:pPr>
            <a:r>
              <a:rPr lang="es-MX" sz="2400"/>
              <a:t>Como dos temas adicionales importantes se sienten: Subsidios agrícolas y su vínculo ambiental (tema de caja verde, tema de efectos ambientales de subsidios agrícolas), y los potenciales conflictos entre AMUMAs y acuerdos comerciales  </a:t>
            </a:r>
            <a:endParaRPr lang="es-ES" sz="2400"/>
          </a:p>
        </p:txBody>
      </p:sp>
      <p:pic>
        <p:nvPicPr>
          <p:cNvPr id="38916" name="Picture 4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457200" y="1295400"/>
            <a:ext cx="822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22 Noviembre 2004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/>
              <a:t>Reunión Subregional CONO SUR, Santiago, Chile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E4BE-3EA0-4620-843B-75BE6E34C2FC}" type="slidenum">
              <a:rPr lang="es-CL"/>
              <a:pPr/>
              <a:t>19</a:t>
            </a:fld>
            <a:r>
              <a:rPr lang="es-CL"/>
              <a:t> / 19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Para la discusión</a:t>
            </a:r>
            <a:endParaRPr lang="es-E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Relevancia/veracidad</a:t>
            </a:r>
          </a:p>
          <a:p>
            <a:r>
              <a:rPr lang="es-MX"/>
              <a:t>FODA generales sobre cómo los países del Cono Sur enfrentan los temas comercio-ambiente</a:t>
            </a:r>
          </a:p>
          <a:p>
            <a:r>
              <a:rPr lang="es-MX"/>
              <a:t>Similitudes y diferencias entre los países del Cono Sur</a:t>
            </a:r>
            <a:endParaRPr lang="es-ES"/>
          </a:p>
        </p:txBody>
      </p:sp>
      <p:pic>
        <p:nvPicPr>
          <p:cNvPr id="43012" name="Picture 4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457200" y="1295400"/>
            <a:ext cx="822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22 Noviembre 2004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/>
              <a:t>Reunión Subregional CONO SUR, Santiago, Chile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2135-7678-4207-B61C-FC411D174C52}" type="slidenum">
              <a:rPr lang="es-CL"/>
              <a:pPr/>
              <a:t>2</a:t>
            </a:fld>
            <a:r>
              <a:rPr lang="es-CL"/>
              <a:t> / 19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/>
              <a:t>El documento (todavía no finalizado)</a:t>
            </a:r>
            <a:endParaRPr lang="es-ES" sz="36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11200" indent="-711200">
              <a:lnSpc>
                <a:spcPct val="90000"/>
              </a:lnSpc>
              <a:buFontTx/>
              <a:buAutoNum type="romanUcPeriod"/>
            </a:pPr>
            <a:r>
              <a:rPr lang="es-MX" sz="2400"/>
              <a:t>Introducción</a:t>
            </a:r>
          </a:p>
          <a:p>
            <a:pPr marL="711200" indent="-711200">
              <a:lnSpc>
                <a:spcPct val="90000"/>
              </a:lnSpc>
              <a:buFontTx/>
              <a:buAutoNum type="romanUcPeriod"/>
            </a:pPr>
            <a:r>
              <a:rPr lang="es-MX" sz="2400"/>
              <a:t>Negociaciones en la OMC y el tema ambiental</a:t>
            </a:r>
          </a:p>
          <a:p>
            <a:pPr marL="711200" indent="-711200">
              <a:lnSpc>
                <a:spcPct val="90000"/>
              </a:lnSpc>
              <a:buFontTx/>
              <a:buAutoNum type="romanUcPeriod"/>
            </a:pPr>
            <a:r>
              <a:rPr lang="es-MX" sz="2400"/>
              <a:t>Acuerdos subregionales y el tema ambiental</a:t>
            </a:r>
          </a:p>
          <a:p>
            <a:pPr marL="711200" indent="-711200">
              <a:lnSpc>
                <a:spcPct val="90000"/>
              </a:lnSpc>
              <a:buFontTx/>
              <a:buAutoNum type="romanUcPeriod"/>
            </a:pPr>
            <a:r>
              <a:rPr lang="es-MX" sz="2400"/>
              <a:t>Iniciativas regionales (extra gubernamentales)</a:t>
            </a:r>
          </a:p>
          <a:p>
            <a:pPr marL="711200" indent="-711200">
              <a:lnSpc>
                <a:spcPct val="90000"/>
              </a:lnSpc>
              <a:buFontTx/>
              <a:buAutoNum type="romanUcPeriod"/>
            </a:pPr>
            <a:r>
              <a:rPr lang="es-MX" sz="2400"/>
              <a:t>Fichas de temas prioritarios: </a:t>
            </a:r>
          </a:p>
          <a:p>
            <a:pPr marL="1066800" lvl="1" indent="-609600">
              <a:lnSpc>
                <a:spcPct val="90000"/>
              </a:lnSpc>
            </a:pPr>
            <a:r>
              <a:rPr lang="es-MX" sz="2000"/>
              <a:t>Bienes y servicios ambientales</a:t>
            </a:r>
          </a:p>
          <a:p>
            <a:pPr marL="1066800" lvl="1" indent="-609600">
              <a:lnSpc>
                <a:spcPct val="90000"/>
              </a:lnSpc>
            </a:pPr>
            <a:r>
              <a:rPr lang="es-MX" sz="2000"/>
              <a:t>Evaluaciones ambientales o de la sustentabilidad</a:t>
            </a:r>
          </a:p>
          <a:p>
            <a:pPr marL="1066800" lvl="1" indent="-609600">
              <a:lnSpc>
                <a:spcPct val="90000"/>
              </a:lnSpc>
            </a:pPr>
            <a:r>
              <a:rPr lang="es-MX" sz="2000"/>
              <a:t>Normas internacionales y reglamentos técnicos</a:t>
            </a:r>
          </a:p>
          <a:p>
            <a:pPr marL="1066800" lvl="1" indent="-609600">
              <a:lnSpc>
                <a:spcPct val="90000"/>
              </a:lnSpc>
            </a:pPr>
            <a:r>
              <a:rPr lang="es-MX" sz="2000"/>
              <a:t>Inversiones</a:t>
            </a:r>
          </a:p>
          <a:p>
            <a:pPr marL="1066800" lvl="1" indent="-609600">
              <a:lnSpc>
                <a:spcPct val="90000"/>
              </a:lnSpc>
            </a:pPr>
            <a:r>
              <a:rPr lang="es-MX" sz="2000"/>
              <a:t>Asuntos relacionados con la biodiversidad</a:t>
            </a:r>
          </a:p>
          <a:p>
            <a:pPr marL="1066800" lvl="1" indent="-609600">
              <a:lnSpc>
                <a:spcPct val="90000"/>
              </a:lnSpc>
            </a:pPr>
            <a:r>
              <a:rPr lang="es-MX" sz="2000"/>
              <a:t>Mecanismos de desarrollo limpio – bonos de carbono</a:t>
            </a:r>
            <a:endParaRPr lang="es-ES" sz="2000"/>
          </a:p>
        </p:txBody>
      </p:sp>
      <p:pic>
        <p:nvPicPr>
          <p:cNvPr id="24580" name="Picture 4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457200" y="1219200"/>
            <a:ext cx="822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22 Noviembre 2004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/>
              <a:t>Reunión Subregional CONO SUR, Santiago, Chile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8E97-D744-4F12-886D-6FBD33BA8534}" type="slidenum">
              <a:rPr lang="es-CL"/>
              <a:pPr/>
              <a:t>3</a:t>
            </a:fld>
            <a:r>
              <a:rPr lang="es-CL"/>
              <a:t> / 19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Contenidos</a:t>
            </a:r>
            <a:endParaRPr lang="es-E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s-MX"/>
              <a:t>La OMC y el medio ambiente</a:t>
            </a:r>
          </a:p>
          <a:p>
            <a:pPr marL="609600" indent="-609600">
              <a:buFontTx/>
              <a:buAutoNum type="arabicPeriod"/>
            </a:pPr>
            <a:r>
              <a:rPr lang="es-MX"/>
              <a:t>Los acuerdos regionales y subregionales y el medio ambiente</a:t>
            </a:r>
          </a:p>
          <a:p>
            <a:pPr marL="609600" indent="-609600">
              <a:buFontTx/>
              <a:buAutoNum type="arabicPeriod"/>
            </a:pPr>
            <a:r>
              <a:rPr lang="es-MX"/>
              <a:t>Iniciativas en comercio y ambiente</a:t>
            </a:r>
          </a:p>
          <a:p>
            <a:pPr marL="609600" indent="-609600">
              <a:buFontTx/>
              <a:buAutoNum type="arabicPeriod"/>
            </a:pPr>
            <a:r>
              <a:rPr lang="es-MX"/>
              <a:t>Panoramas nacionales en comercio y ambiente</a:t>
            </a:r>
          </a:p>
          <a:p>
            <a:pPr marL="609600" indent="-609600">
              <a:buFontTx/>
              <a:buAutoNum type="arabicPeriod"/>
            </a:pPr>
            <a:r>
              <a:rPr lang="es-MX"/>
              <a:t>Temas prioritarios para la subregión</a:t>
            </a:r>
            <a:endParaRPr lang="es-ES"/>
          </a:p>
        </p:txBody>
      </p:sp>
      <p:pic>
        <p:nvPicPr>
          <p:cNvPr id="25604" name="Picture 4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533400" y="1295400"/>
            <a:ext cx="822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22 Noviembre 2004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/>
              <a:t>Reunión Subregional CONO SUR, Santiago, Chile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EB2F-B58C-4B7C-ADB2-660FBE28EC58}" type="slidenum">
              <a:rPr lang="es-CL"/>
              <a:pPr/>
              <a:t>4</a:t>
            </a:fld>
            <a:r>
              <a:rPr lang="es-CL"/>
              <a:t> / 19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La OMC y el medio ambiente …</a:t>
            </a:r>
            <a:endParaRPr lang="es-E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s-MX" sz="2400"/>
              <a:t>Mandato o declaración de DOHA (noviembre 2001)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r>
              <a:rPr lang="es-ES" sz="2000"/>
              <a:t>Mejorar la relación entre las reglas de la OMC y las obligaciones comerciales específicas que contienen los AMUMAs.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r>
              <a:rPr lang="es-ES" sz="2000"/>
              <a:t>La reducción o eliminación de barreras arancelarias o no arancelarias a bienes y servicios ambientales.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r>
              <a:rPr lang="es-ES" sz="2000"/>
              <a:t>El efecto de medidas ambientales sobre el acceso a mercados.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r>
              <a:rPr lang="es-ES" sz="2000"/>
              <a:t>Las provisiones relevantes del acuerdo sobre derechos de propiedad intelectual.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r>
              <a:rPr lang="es-ES" sz="2000"/>
              <a:t>El ecoetiquetado con propósitos ambientales.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r>
              <a:rPr lang="es-ES" sz="2000"/>
              <a:t>La construcción de capacidades, especialmente en lo relativo a evaluaciones ambientales o de la sustentabilidad</a:t>
            </a:r>
          </a:p>
        </p:txBody>
      </p:sp>
      <p:pic>
        <p:nvPicPr>
          <p:cNvPr id="26628" name="Picture 4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457200" y="1219200"/>
            <a:ext cx="822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22 Noviembre 2004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/>
              <a:t>Reunión Subregional CONO SUR, Santiago, Chile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FA0D-99D7-4C0E-B077-8ADA7DD2D1FD}" type="slidenum">
              <a:rPr lang="es-CL"/>
              <a:pPr/>
              <a:t>5</a:t>
            </a:fld>
            <a:r>
              <a:rPr lang="es-CL"/>
              <a:t> / 19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… La OMC … </a:t>
            </a:r>
            <a:endParaRPr lang="es-E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MX" sz="2800"/>
              <a:t>Plazo de negociación: originalmente enero 2005, pero se acordó aplazarlo</a:t>
            </a:r>
          </a:p>
          <a:p>
            <a:pPr>
              <a:lnSpc>
                <a:spcPct val="80000"/>
              </a:lnSpc>
            </a:pPr>
            <a:r>
              <a:rPr lang="es-MX" sz="2800"/>
              <a:t>En reunión ministerial de Cancún (septiembre 2003) no hubo avance en temas ambientales</a:t>
            </a:r>
          </a:p>
          <a:p>
            <a:pPr>
              <a:lnSpc>
                <a:spcPct val="80000"/>
              </a:lnSpc>
            </a:pPr>
            <a:r>
              <a:rPr lang="es-MX" sz="2800"/>
              <a:t>Luego de Cancún: Agenda de desarrollo de DOHA (“paquete de julio 2004”)</a:t>
            </a:r>
          </a:p>
          <a:p>
            <a:pPr lvl="1">
              <a:lnSpc>
                <a:spcPct val="80000"/>
              </a:lnSpc>
            </a:pPr>
            <a:r>
              <a:rPr lang="es-MX" sz="2400"/>
              <a:t>Agricultura, acceso a mercados para productos no agrícolas, desarrollo (TED y asistencia técnica), facilitación del comercio (temas Singapur) y servicios</a:t>
            </a:r>
          </a:p>
          <a:p>
            <a:pPr>
              <a:lnSpc>
                <a:spcPct val="80000"/>
              </a:lnSpc>
            </a:pPr>
            <a:r>
              <a:rPr lang="es-MX" sz="2800"/>
              <a:t>Prácticamente ningún progreso en temas ambientales hasta ahora; papel marginal</a:t>
            </a:r>
            <a:endParaRPr lang="es-ES" sz="2800"/>
          </a:p>
        </p:txBody>
      </p:sp>
      <p:pic>
        <p:nvPicPr>
          <p:cNvPr id="27652" name="Picture 4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457200" y="1295400"/>
            <a:ext cx="822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22 Noviembre 2004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/>
              <a:t>Reunión Subregional CONO SUR, Santiago, Chile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B168-D422-4419-BB0C-AB17D9733D43}" type="slidenum">
              <a:rPr lang="es-CL"/>
              <a:pPr/>
              <a:t>6</a:t>
            </a:fld>
            <a:r>
              <a:rPr lang="es-CL"/>
              <a:t> / 19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… La OMC</a:t>
            </a:r>
            <a:endParaRPr lang="es-E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sz="2800"/>
              <a:t>Posiciones de los países de la región sudamericana</a:t>
            </a:r>
          </a:p>
          <a:p>
            <a:pPr lvl="1">
              <a:lnSpc>
                <a:spcPct val="90000"/>
              </a:lnSpc>
            </a:pPr>
            <a:r>
              <a:rPr lang="es-MX" sz="2400"/>
              <a:t>Reducción o eliminación de subsidios agrícolas de los países industrializados</a:t>
            </a:r>
          </a:p>
          <a:p>
            <a:pPr lvl="1">
              <a:lnSpc>
                <a:spcPct val="90000"/>
              </a:lnSpc>
            </a:pPr>
            <a:r>
              <a:rPr lang="es-MX" sz="2400"/>
              <a:t>En general, tema ambiental supeditado a otros objetivos de la agenda de negociación</a:t>
            </a:r>
          </a:p>
          <a:p>
            <a:pPr lvl="2">
              <a:lnSpc>
                <a:spcPct val="90000"/>
              </a:lnSpc>
            </a:pPr>
            <a:r>
              <a:rPr lang="es-MX" sz="2000"/>
              <a:t>Resistencia a ir demasiado lejos con principio precautorio </a:t>
            </a:r>
          </a:p>
          <a:p>
            <a:pPr lvl="2">
              <a:lnSpc>
                <a:spcPct val="90000"/>
              </a:lnSpc>
            </a:pPr>
            <a:r>
              <a:rPr lang="es-MX" sz="2000"/>
              <a:t>Énfasis en que algunos temas se tratan mejor en el nivel bilateral que multilateral</a:t>
            </a:r>
          </a:p>
          <a:p>
            <a:pPr lvl="2">
              <a:lnSpc>
                <a:spcPct val="90000"/>
              </a:lnSpc>
            </a:pPr>
            <a:r>
              <a:rPr lang="es-MX" sz="2000"/>
              <a:t>Eliminación de subsidios sería beneficiosa para el medio ambiente</a:t>
            </a:r>
          </a:p>
          <a:p>
            <a:pPr lvl="2">
              <a:lnSpc>
                <a:spcPct val="90000"/>
              </a:lnSpc>
            </a:pPr>
            <a:r>
              <a:rPr lang="es-MX" sz="2000"/>
              <a:t>Necesidades de asistencia técnica</a:t>
            </a:r>
            <a:endParaRPr lang="es-ES" sz="2000"/>
          </a:p>
        </p:txBody>
      </p:sp>
      <p:pic>
        <p:nvPicPr>
          <p:cNvPr id="36868" name="Picture 4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457200" y="1295400"/>
            <a:ext cx="822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22 Noviembre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/>
              <a:t>Reunión Subregional CONO SUR, Santiago, Chile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F54F0-84D5-4CF7-B1B3-57BD07EF3A4B}" type="slidenum">
              <a:rPr lang="es-CL"/>
              <a:pPr/>
              <a:t>7</a:t>
            </a:fld>
            <a:r>
              <a:rPr lang="es-CL"/>
              <a:t> / 19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52600"/>
            <a:ext cx="8229600" cy="1143000"/>
          </a:xfrm>
        </p:spPr>
        <p:txBody>
          <a:bodyPr/>
          <a:lstStyle/>
          <a:p>
            <a:r>
              <a:rPr lang="es-ES_tradnl"/>
              <a:t>CONO SUR: recordando algunos datos básicos</a:t>
            </a:r>
            <a:endParaRPr lang="es-ES"/>
          </a:p>
        </p:txBody>
      </p:sp>
      <p:pic>
        <p:nvPicPr>
          <p:cNvPr id="46084" name="Picture 4" descr="paint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>
          <a:xfrm>
            <a:off x="457200" y="3200400"/>
            <a:ext cx="8229600" cy="228600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22 Noviembre 2004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/>
              <a:t>Reunión Subregional CONO SUR, Santiago, Chile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0337-4964-4D53-BDA6-2AF75795214E}" type="slidenum">
              <a:rPr lang="es-CL"/>
              <a:pPr/>
              <a:t>8</a:t>
            </a:fld>
            <a:r>
              <a:rPr lang="es-CL"/>
              <a:t> / 19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3810000" cy="1143000"/>
          </a:xfrm>
        </p:spPr>
        <p:txBody>
          <a:bodyPr/>
          <a:lstStyle/>
          <a:p>
            <a:r>
              <a:rPr lang="es-ES_tradnl" sz="3600"/>
              <a:t>Datos socioeconómicos básicos</a:t>
            </a:r>
            <a:endParaRPr lang="es-ES" sz="3600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824038" y="2119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0" y="4191000"/>
          <a:ext cx="6553200" cy="3048000"/>
        </p:xfrm>
        <a:graphic>
          <a:graphicData uri="http://schemas.openxmlformats.org/presentationml/2006/ole">
            <p:oleObj spid="_x0000_s47108" r:id="rId3" imgW="5495925" imgH="2619375" progId="Excel.Chart.8">
              <p:embed/>
            </p:oleObj>
          </a:graphicData>
        </a:graphic>
      </p:graphicFrame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240030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3886200" y="0"/>
          <a:ext cx="5257800" cy="4267200"/>
        </p:xfrm>
        <a:graphic>
          <a:graphicData uri="http://schemas.openxmlformats.org/presentationml/2006/ole">
            <p:oleObj spid="_x0000_s47110" r:id="rId4" imgW="4343400" imgH="3638550" progId="Excel.Chart.8">
              <p:embed/>
            </p:oleObj>
          </a:graphicData>
        </a:graphic>
      </p:graphicFrame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981200" y="3883025"/>
            <a:ext cx="1155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latin typeface="Times New Roman" pitchFamily="18" charset="0"/>
              </a:rPr>
              <a:t>PIB (US$)</a:t>
            </a:r>
            <a:endParaRPr lang="es-ES">
              <a:latin typeface="Times New Roman" pitchFamily="18" charset="0"/>
            </a:endParaRPr>
          </a:p>
        </p:txBody>
      </p:sp>
      <p:pic>
        <p:nvPicPr>
          <p:cNvPr id="47112" name="Picture 8" descr="pain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0" y="2286000"/>
            <a:ext cx="38862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22 Noviembre 2004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/>
              <a:t>Reunión Subregional CONO SUR, Santiago, Chile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DE05-8E0E-4588-9549-4730A1F190B9}" type="slidenum">
              <a:rPr lang="es-CL"/>
              <a:pPr/>
              <a:t>9</a:t>
            </a:fld>
            <a:r>
              <a:rPr lang="es-CL"/>
              <a:t> / 19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3886200" cy="1143000"/>
          </a:xfrm>
        </p:spPr>
        <p:txBody>
          <a:bodyPr/>
          <a:lstStyle/>
          <a:p>
            <a:r>
              <a:rPr lang="es-ES_tradnl" sz="3600"/>
              <a:t>Estructura exportadora</a:t>
            </a:r>
            <a:endParaRPr lang="es-ES" sz="3600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376488" y="2085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0" y="3455988"/>
          <a:ext cx="5562600" cy="3402012"/>
        </p:xfrm>
        <a:graphic>
          <a:graphicData uri="http://schemas.openxmlformats.org/presentationml/2006/ole">
            <p:oleObj spid="_x0000_s48132" r:id="rId3" imgW="4391025" imgH="2686050" progId="Excel.Chart.8">
              <p:embed/>
            </p:oleObj>
          </a:graphicData>
        </a:graphic>
      </p:graphicFrame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0"/>
            <a:ext cx="6248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286000" y="6172200"/>
            <a:ext cx="1082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latin typeface="Times New Roman" pitchFamily="18" charset="0"/>
              </a:rPr>
              <a:t>Chile 1997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5181600" y="0"/>
            <a:ext cx="32766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600">
                <a:latin typeface="Times New Roman" pitchFamily="18" charset="0"/>
              </a:rPr>
              <a:t>Mercsour 2000</a:t>
            </a:r>
            <a:endParaRPr lang="es-ES" sz="1600">
              <a:latin typeface="Times New Roman" pitchFamily="18" charset="0"/>
            </a:endParaRP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3581400" y="228600"/>
            <a:ext cx="533400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8137" name="Picture 9" descr="pain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0" y="2139950"/>
            <a:ext cx="3657600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2165</TotalTime>
  <Words>1537</Words>
  <Application>Microsoft Office PowerPoint</Application>
  <PresentationFormat>On-screen Show (4:3)</PresentationFormat>
  <Paragraphs>188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Tahoma</vt:lpstr>
      <vt:lpstr>Courier New</vt:lpstr>
      <vt:lpstr>Times New Roman</vt:lpstr>
      <vt:lpstr>Diseño predeterminado</vt:lpstr>
      <vt:lpstr>Gráfico de Microsoft Excel</vt:lpstr>
      <vt:lpstr>Red de Medio Ambiente Reunión Subregional Cono Sur  Experiencia y prioridades sobre comercio y medio ambiente en la región</vt:lpstr>
      <vt:lpstr>El documento (todavía no finalizado)</vt:lpstr>
      <vt:lpstr>Contenidos</vt:lpstr>
      <vt:lpstr>La OMC y el medio ambiente …</vt:lpstr>
      <vt:lpstr>… La OMC … </vt:lpstr>
      <vt:lpstr>… La OMC</vt:lpstr>
      <vt:lpstr>CONO SUR: recordando algunos datos básicos</vt:lpstr>
      <vt:lpstr>Datos socioeconómicos básicos</vt:lpstr>
      <vt:lpstr>Estructura exportadora</vt:lpstr>
      <vt:lpstr>Integración comercial y tema ambiental </vt:lpstr>
      <vt:lpstr>Mercosur y medio ambiente</vt:lpstr>
      <vt:lpstr>Chile, sus acuerdos comerciales y el tema ambiental </vt:lpstr>
      <vt:lpstr>Iniciativas inter y extra gubernamentales</vt:lpstr>
      <vt:lpstr>Panoramas nacionales en comercio y medio ambiente … </vt:lpstr>
      <vt:lpstr>… Panoramas nacionales …</vt:lpstr>
      <vt:lpstr>… Panoramas nacionales … </vt:lpstr>
      <vt:lpstr>… Panoramas nacionales</vt:lpstr>
      <vt:lpstr>Temas prioritarios</vt:lpstr>
      <vt:lpstr>Para la discusión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Perspectives on the EU Sustainable Development Policy </dc:title>
  <dc:creator>Hernán Blanco</dc:creator>
  <cp:lastModifiedBy>anarod</cp:lastModifiedBy>
  <cp:revision>88</cp:revision>
  <dcterms:created xsi:type="dcterms:W3CDTF">2004-10-04T15:57:36Z</dcterms:created>
  <dcterms:modified xsi:type="dcterms:W3CDTF">2010-07-11T22:36:51Z</dcterms:modified>
</cp:coreProperties>
</file>