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7" r:id="rId2"/>
    <p:sldId id="349" r:id="rId3"/>
    <p:sldId id="370" r:id="rId4"/>
    <p:sldId id="371" r:id="rId5"/>
    <p:sldId id="373" r:id="rId6"/>
    <p:sldId id="372" r:id="rId7"/>
    <p:sldId id="374" r:id="rId8"/>
    <p:sldId id="375" r:id="rId9"/>
    <p:sldId id="376" r:id="rId10"/>
    <p:sldId id="379" r:id="rId11"/>
    <p:sldId id="380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81" r:id="rId22"/>
    <p:sldId id="382" r:id="rId23"/>
  </p:sldIdLst>
  <p:sldSz cx="9144000" cy="6858000" type="screen4x3"/>
  <p:notesSz cx="6858000" cy="9144000"/>
  <p:embeddedFontLst>
    <p:embeddedFont>
      <p:font typeface="Garamond" pitchFamily="18" charset="0"/>
      <p:regular r:id="rId26"/>
      <p:bold r:id="rId27"/>
      <p:italic r:id="rId28"/>
    </p:embeddedFont>
    <p:embeddedFont>
      <p:font typeface="Lucida Sans" pitchFamily="34" charset="0"/>
      <p:regular r:id="rId29"/>
      <p:bold r:id="rId30"/>
      <p:italic r:id="rId31"/>
      <p:boldItalic r:id="rId32"/>
    </p:embeddedFont>
  </p:embeddedFontLst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99CC"/>
    <a:srgbClr val="FF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1" autoAdjust="0"/>
    <p:restoredTop sz="94660"/>
  </p:normalViewPr>
  <p:slideViewPr>
    <p:cSldViewPr>
      <p:cViewPr varScale="1">
        <p:scale>
          <a:sx n="63" d="100"/>
          <a:sy n="63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fld id="{04E97DC1-013B-459F-AEBD-C232BCB9872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endParaRPr lang="es-MX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s-MX"/>
          </a:p>
        </p:txBody>
      </p:sp>
      <p:sp>
        <p:nvSpPr>
          <p:cNvPr id="901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endParaRPr lang="es-MX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fld id="{319ED32E-3A35-4697-9115-3E2BCD7E160C}" type="slidenum">
              <a:rPr lang="es-MX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F3E3BF-1CE7-4989-B993-D2876E8571A2}" type="slidenum">
              <a:rPr lang="es-MX"/>
              <a:pPr/>
              <a:t>1</a:t>
            </a:fld>
            <a:endParaRPr lang="es-MX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840715-1BEB-45BA-92D1-1D4B0A8A2F2B}" type="slidenum">
              <a:rPr lang="es-MX"/>
              <a:pPr/>
              <a:t>2</a:t>
            </a:fld>
            <a:endParaRPr lang="es-MX"/>
          </a:p>
        </p:txBody>
      </p:sp>
      <p:sp>
        <p:nvSpPr>
          <p:cNvPr id="181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4F0A0C-82F6-4FB2-828F-20509750EEB1}" type="slidenum">
              <a:rPr lang="es-MX"/>
              <a:pPr/>
              <a:t>22</a:t>
            </a:fld>
            <a:endParaRPr lang="es-MX"/>
          </a:p>
        </p:txBody>
      </p:sp>
      <p:sp>
        <p:nvSpPr>
          <p:cNvPr id="226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s-ES" altLang="en-US"/>
              <a:t>Haga clic para cambiar el estilo de título	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 altLang="en-US"/>
              <a:t>Haga clic para modificar el estilo de subtítulo del patrón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587B4C0-B59D-4561-902E-A632BD8B184E}" type="slidenum">
              <a:rPr lang="es-ES" altLang="en-US"/>
              <a:pPr/>
              <a:t>‹#›</a:t>
            </a:fld>
            <a:endParaRPr lang="es-ES" altLang="en-US"/>
          </a:p>
        </p:txBody>
      </p:sp>
      <p:sp>
        <p:nvSpPr>
          <p:cNvPr id="5223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250C7-4235-412C-A8CE-63A0D592623A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C1927-DB56-4698-AF29-97DC7544085A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4C6BB-0807-49DB-B589-3B7A3E8CF622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7391B-00D8-49AD-BE9D-5EF0BA77C6CB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64810-0BE4-4B47-AAD8-32FEA9C9B5BD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1D495-7BBD-43F0-8F45-818ABB559119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41A95-7F37-4431-9F1A-A5A64547A829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D330A-6536-4987-BC3C-88CB06A878F5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C31CD-368D-4DCE-A791-D4B0BCDA8659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4153E-6498-4279-B1A2-044D709CDABB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+mj-lt"/>
              </a:defRPr>
            </a:lvl1pPr>
          </a:lstStyle>
          <a:p>
            <a:endParaRPr lang="es-ES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j-lt"/>
              </a:defRPr>
            </a:lvl1pPr>
          </a:lstStyle>
          <a:p>
            <a:endParaRPr lang="es-ES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j-lt"/>
              </a:defRPr>
            </a:lvl1pPr>
          </a:lstStyle>
          <a:p>
            <a:fld id="{54147F46-8604-4CD3-A8A9-13232F84491F}" type="slidenum">
              <a:rPr lang="es-ES" altLang="en-US"/>
              <a:pPr/>
              <a:t>‹#›</a:t>
            </a:fld>
            <a:endParaRPr lang="es-ES" altLang="en-US"/>
          </a:p>
        </p:txBody>
      </p:sp>
      <p:sp>
        <p:nvSpPr>
          <p:cNvPr id="5120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contigo.gob.mx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2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16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image" Target="../media/image18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188913"/>
            <a:ext cx="2763838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50825" y="1557338"/>
            <a:ext cx="864235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buClr>
                <a:schemeClr val="accent2"/>
              </a:buClr>
            </a:pPr>
            <a:endParaRPr lang="es-MX" sz="4000">
              <a:solidFill>
                <a:schemeClr val="tx2"/>
              </a:solidFill>
              <a:latin typeface="Garamond" pitchFamily="18" charset="0"/>
            </a:endParaRPr>
          </a:p>
          <a:p>
            <a:pPr algn="ctr" eaLnBrk="0" hangingPunct="0">
              <a:buClr>
                <a:schemeClr val="accent2"/>
              </a:buClr>
            </a:pPr>
            <a:r>
              <a:rPr lang="es-MX" sz="4000">
                <a:solidFill>
                  <a:schemeClr val="tx2"/>
                </a:solidFill>
                <a:latin typeface="Garamond" pitchFamily="18" charset="0"/>
              </a:rPr>
              <a:t>Evaluación del Programa de Abasto de Leche (Liconsa): Un Caso Exitoso</a:t>
            </a:r>
          </a:p>
          <a:p>
            <a:pPr algn="ctr" eaLnBrk="0" hangingPunct="0">
              <a:buClr>
                <a:schemeClr val="accent2"/>
              </a:buClr>
            </a:pPr>
            <a:endParaRPr lang="es-MX" sz="4000">
              <a:solidFill>
                <a:schemeClr val="tx2"/>
              </a:solidFill>
              <a:latin typeface="Garamond" pitchFamily="18" charset="0"/>
            </a:endParaRPr>
          </a:p>
          <a:p>
            <a:pPr algn="ctr" eaLnBrk="0" hangingPunct="0">
              <a:buClr>
                <a:schemeClr val="accent2"/>
              </a:buClr>
            </a:pPr>
            <a:r>
              <a:rPr lang="es-MX" sz="3600">
                <a:solidFill>
                  <a:schemeClr val="tx2"/>
                </a:solidFill>
                <a:latin typeface="Garamond" pitchFamily="18" charset="0"/>
              </a:rPr>
              <a:t>Secretaría de Desarrollo Social</a:t>
            </a:r>
          </a:p>
          <a:p>
            <a:pPr algn="ctr" eaLnBrk="0" hangingPunct="0">
              <a:buClr>
                <a:schemeClr val="accent2"/>
              </a:buClr>
            </a:pPr>
            <a:r>
              <a:rPr lang="es-MX" sz="3600">
                <a:solidFill>
                  <a:schemeClr val="tx2"/>
                </a:solidFill>
                <a:latin typeface="Garamond" pitchFamily="18" charset="0"/>
              </a:rPr>
              <a:t>MÉXICO</a:t>
            </a:r>
          </a:p>
          <a:p>
            <a:pPr algn="ctr" eaLnBrk="0" hangingPunct="0">
              <a:buClr>
                <a:schemeClr val="accent2"/>
              </a:buClr>
            </a:pPr>
            <a:endParaRPr lang="es-MX" sz="3600">
              <a:solidFill>
                <a:schemeClr val="tx2"/>
              </a:solidFill>
              <a:latin typeface="Garamond" pitchFamily="18" charset="0"/>
            </a:endParaRPr>
          </a:p>
          <a:p>
            <a:pPr algn="r" eaLnBrk="0" hangingPunct="0">
              <a:buClr>
                <a:schemeClr val="accent2"/>
              </a:buClr>
            </a:pPr>
            <a:r>
              <a:rPr lang="es-MX" sz="2800" i="1">
                <a:solidFill>
                  <a:schemeClr val="tx2"/>
                </a:solidFill>
                <a:latin typeface="Garamond" pitchFamily="18" charset="0"/>
              </a:rPr>
              <a:t>Gonzalo Hernández Licona</a:t>
            </a:r>
            <a:endParaRPr lang="es-ES" sz="2800" i="1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3076" name="Picture 4" descr="contigo5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3200" y="5229225"/>
            <a:ext cx="2251075" cy="1306513"/>
          </a:xfrm>
          <a:prstGeom prst="rect">
            <a:avLst/>
          </a:prstGeom>
          <a:noFill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8313" y="260350"/>
            <a:ext cx="28575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Metodología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                  Sin programa      Con programa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Consumo            X                          9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(litros)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Precio por          $7.0                    $3.5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litro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Ahorro inicial= X($7-$3.5)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Incremento en el consumo= 9-X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Resultados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4968875"/>
          </a:xfrm>
        </p:spPr>
        <p:txBody>
          <a:bodyPr/>
          <a:lstStyle/>
          <a:p>
            <a:r>
              <a:rPr lang="en-GB" sz="2400"/>
              <a:t>Se hicieron encuestas a famlias beneficiarias y no beneficiarias de las mismas localidades</a:t>
            </a:r>
          </a:p>
          <a:p>
            <a:r>
              <a:rPr lang="en-GB" sz="2400"/>
              <a:t>Mediante el método de pareo (</a:t>
            </a:r>
            <a:r>
              <a:rPr lang="en-GB" sz="2400" i="1"/>
              <a:t>matching</a:t>
            </a:r>
            <a:r>
              <a:rPr lang="en-GB" sz="2400"/>
              <a:t>) se eligieron a las familias no beneficiarias más parecidas a las beneficiarias.</a:t>
            </a:r>
          </a:p>
          <a:p>
            <a:r>
              <a:rPr lang="en-GB" sz="2400"/>
              <a:t>Las características de todas las familias se agrupan en un indicador puntual de la probabilidad de participación en el programa</a:t>
            </a:r>
          </a:p>
          <a:p>
            <a:r>
              <a:rPr lang="en-GB" sz="2400"/>
              <a:t>X = 7.7 litros</a:t>
            </a:r>
          </a:p>
          <a:p>
            <a:r>
              <a:rPr lang="en-GB" sz="2400"/>
              <a:t>Ahorro=13 dólares al mes (aprox. 4% del ingreso familiar de la familia promedio)</a:t>
            </a:r>
          </a:p>
          <a:p>
            <a:r>
              <a:rPr lang="en-GB" sz="2400"/>
              <a:t>Aumento en consumo 18%...</a:t>
            </a:r>
          </a:p>
          <a:p>
            <a:r>
              <a:rPr lang="en-GB" sz="2400"/>
              <a:t>..los más pobres 50%</a:t>
            </a:r>
          </a:p>
          <a:p>
            <a:endParaRPr lang="en-GB" sz="240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Evaluación de la Fortificación de leche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Los objetivos fueron: </a:t>
            </a:r>
          </a:p>
          <a:p>
            <a:pPr lvl="1"/>
            <a:r>
              <a:rPr lang="en-GB"/>
              <a:t>Analizar si la leche fortificada tenía efecto sobre la anemia de los niños</a:t>
            </a:r>
          </a:p>
          <a:p>
            <a:pPr lvl="1"/>
            <a:r>
              <a:rPr lang="en-GB"/>
              <a:t>Evaluar qué le sucedía a la abosorción de hierro si la leche se calentaba, se mezclaba con otros alimentos o si se dejaba a la intemperie</a:t>
            </a:r>
          </a:p>
          <a:p>
            <a:r>
              <a:rPr lang="en-GB"/>
              <a:t>Se contrató directamente al Instituto Nacional de Salud Pública para esta evaluación, con un costo de $420,000 dólares.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611188" y="1268413"/>
            <a:ext cx="8064500" cy="484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rgbClr val="FFCC00"/>
              </a:buClr>
              <a:buSzPct val="80000"/>
              <a:buFont typeface="Wingdings" pitchFamily="2" charset="2"/>
              <a:buChar char="q"/>
            </a:pPr>
            <a:endParaRPr lang="es-ES" sz="2000" b="0">
              <a:latin typeface="Lucida Sans" pitchFamily="34" charset="0"/>
            </a:endParaRPr>
          </a:p>
          <a:p>
            <a:pPr>
              <a:buClr>
                <a:srgbClr val="FFCC00"/>
              </a:buClr>
              <a:buFont typeface="Wingdings" pitchFamily="2" charset="2"/>
              <a:buChar char="q"/>
            </a:pPr>
            <a:r>
              <a:rPr lang="es-ES" sz="2000" b="0">
                <a:latin typeface="Lucida Sans" pitchFamily="34" charset="0"/>
              </a:rPr>
              <a:t> </a:t>
            </a:r>
            <a:r>
              <a:rPr lang="es-ES" sz="2200" b="0">
                <a:latin typeface="Lucida Sans" pitchFamily="34" charset="0"/>
              </a:rPr>
              <a:t>La leche LICONSA  frecuentemente forma parte del desayuno o la cena (huevo, tortillas, frijoles); las madres le agregan saborizantes (chocolate), que disminuyen la absorción de hierro.</a:t>
            </a:r>
          </a:p>
          <a:p>
            <a:pPr>
              <a:buClr>
                <a:srgbClr val="FFCC00"/>
              </a:buClr>
              <a:buFont typeface="Wingdings" pitchFamily="2" charset="2"/>
              <a:buChar char="q"/>
            </a:pPr>
            <a:endParaRPr lang="es-ES" sz="2200" b="0">
              <a:latin typeface="Lucida Sans" pitchFamily="34" charset="0"/>
            </a:endParaRPr>
          </a:p>
          <a:p>
            <a:pPr>
              <a:buClr>
                <a:srgbClr val="FFCC00"/>
              </a:buClr>
              <a:buFont typeface="Wingdings" pitchFamily="2" charset="2"/>
              <a:buChar char="q"/>
            </a:pPr>
            <a:r>
              <a:rPr lang="es-ES" sz="2200" b="0">
                <a:latin typeface="Lucida Sans" pitchFamily="34" charset="0"/>
              </a:rPr>
              <a:t>La calientan, la hierven o la almacenan por períodos largos  lo cual destruye la vitamina C.</a:t>
            </a:r>
          </a:p>
          <a:p>
            <a:pPr>
              <a:buClr>
                <a:srgbClr val="FFCC00"/>
              </a:buClr>
              <a:buFont typeface="Wingdings" pitchFamily="2" charset="2"/>
              <a:buChar char="q"/>
            </a:pPr>
            <a:endParaRPr lang="es-ES" sz="2200" b="0">
              <a:latin typeface="Lucida Sans" pitchFamily="34" charset="0"/>
            </a:endParaRPr>
          </a:p>
          <a:p>
            <a:pPr>
              <a:buClr>
                <a:srgbClr val="FFCC00"/>
              </a:buClr>
              <a:buFont typeface="Wingdings" pitchFamily="2" charset="2"/>
              <a:buChar char="q"/>
            </a:pPr>
            <a:r>
              <a:rPr lang="es-ES" sz="2200" b="0">
                <a:latin typeface="Lucida Sans" pitchFamily="34" charset="0"/>
              </a:rPr>
              <a:t>Debido a lo anterior, se  estudió científicamente la absorción del hierro agregado a la leche, así como el efecto de la temperatura y el tiempo de almacenamiento sobre las concentraciones de vitamina C agregada a la leche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="0">
              <a:latin typeface="Times New Roman" pitchFamily="18" charset="0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574675" y="333375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400">
                <a:solidFill>
                  <a:schemeClr val="tx2"/>
                </a:solidFill>
              </a:rPr>
              <a:t>Algunas prácticas familiares y la absorción de hierro</a:t>
            </a:r>
            <a:endParaRPr 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323850" y="1341438"/>
            <a:ext cx="8351838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Clr>
                <a:srgbClr val="FFCC00"/>
              </a:buClr>
              <a:buFont typeface="Wingdings" pitchFamily="2" charset="2"/>
              <a:buNone/>
            </a:pPr>
            <a:r>
              <a:rPr lang="es-ES" sz="2400" b="0" baseline="-25000">
                <a:latin typeface="Lucida Sans" pitchFamily="34" charset="0"/>
              </a:rPr>
              <a:t>	</a:t>
            </a:r>
          </a:p>
          <a:p>
            <a:pPr marL="457200" indent="-457200">
              <a:buClr>
                <a:srgbClr val="FFCC00"/>
              </a:buClr>
              <a:buFont typeface="Wingdings" pitchFamily="2" charset="2"/>
              <a:buChar char="§"/>
            </a:pPr>
            <a:r>
              <a:rPr lang="es-ES" sz="2600" b="0"/>
              <a:t>La absorción se evaluó marcando la leche con dos formas de hierro diferentes a la normal (Fe</a:t>
            </a:r>
            <a:r>
              <a:rPr lang="es-ES" sz="2600" b="0" baseline="30000"/>
              <a:t>57 </a:t>
            </a:r>
            <a:r>
              <a:rPr lang="es-ES" sz="2600" b="0"/>
              <a:t>y Fe </a:t>
            </a:r>
            <a:r>
              <a:rPr lang="es-ES" sz="2600" b="0" baseline="30000"/>
              <a:t>58</a:t>
            </a:r>
            <a:r>
              <a:rPr lang="es-ES" sz="2600" b="0"/>
              <a:t>).</a:t>
            </a:r>
          </a:p>
          <a:p>
            <a:pPr marL="457200" indent="-457200">
              <a:buClr>
                <a:srgbClr val="FFCC00"/>
              </a:buClr>
              <a:buFont typeface="Wingdings" pitchFamily="2" charset="2"/>
              <a:buChar char="§"/>
            </a:pPr>
            <a:endParaRPr lang="es-ES" sz="2600" b="0"/>
          </a:p>
          <a:p>
            <a:pPr marL="457200" indent="-457200">
              <a:buClr>
                <a:srgbClr val="FFCC00"/>
              </a:buClr>
              <a:buFont typeface="Wingdings" pitchFamily="2" charset="2"/>
              <a:buChar char="§"/>
            </a:pPr>
            <a:r>
              <a:rPr lang="es-ES" sz="2600" b="0"/>
              <a:t>Absorción = Incorporación de hierro a los glóbulos rojos.</a:t>
            </a:r>
          </a:p>
          <a:p>
            <a:pPr marL="457200" indent="-457200">
              <a:buClr>
                <a:srgbClr val="FFCC00"/>
              </a:buClr>
              <a:buFont typeface="Wingdings" pitchFamily="2" charset="2"/>
              <a:buNone/>
            </a:pPr>
            <a:endParaRPr lang="es-ES" sz="2600" b="0"/>
          </a:p>
          <a:p>
            <a:pPr marL="457200" indent="-457200">
              <a:buClr>
                <a:srgbClr val="FFCC00"/>
              </a:buClr>
              <a:buFont typeface="Wingdings" pitchFamily="2" charset="2"/>
              <a:buChar char="§"/>
            </a:pPr>
            <a:r>
              <a:rPr lang="es-ES" sz="2600" b="0"/>
              <a:t>De esta manera se mide la cantidad de hierro que pasó desde la leche hasta los glóbulos rojos de la sangre. Dimensiona la posibilidad de corregir la anemia.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="0">
              <a:latin typeface="Times New Roman" pitchFamily="18" charset="0"/>
            </a:endParaRP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611188" y="407988"/>
            <a:ext cx="3622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800">
                <a:solidFill>
                  <a:schemeClr val="tx2"/>
                </a:solidFill>
              </a:rPr>
              <a:t>Absorción </a:t>
            </a:r>
            <a:r>
              <a:rPr lang="es-ES" sz="3200">
                <a:solidFill>
                  <a:schemeClr val="tx2"/>
                </a:solidFill>
              </a:rPr>
              <a:t>de</a:t>
            </a:r>
            <a:r>
              <a:rPr lang="es-ES" sz="2800">
                <a:solidFill>
                  <a:schemeClr val="tx2"/>
                </a:solidFill>
              </a:rPr>
              <a:t> hierro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0" y="112713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3000">
                <a:latin typeface="Lucida Sans" pitchFamily="34" charset="0"/>
              </a:rPr>
              <a:t>    Resultados</a:t>
            </a:r>
          </a:p>
        </p:txBody>
      </p:sp>
      <p:sp>
        <p:nvSpPr>
          <p:cNvPr id="230403" name="Text Box 3"/>
          <p:cNvSpPr txBox="1">
            <a:spLocks noChangeArrowheads="1"/>
          </p:cNvSpPr>
          <p:nvPr/>
        </p:nvSpPr>
        <p:spPr bwMode="auto">
          <a:xfrm>
            <a:off x="304800" y="685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="0">
              <a:latin typeface="Times New Roman" pitchFamily="18" charset="0"/>
            </a:endParaRP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2225675" y="1812925"/>
            <a:ext cx="1778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Lucida Sans" pitchFamily="34" charset="0"/>
              </a:rPr>
              <a:t>18</a:t>
            </a:r>
            <a:endParaRPr lang="es-ES" sz="240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2473325" y="1909763"/>
            <a:ext cx="4719638" cy="368617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639763" y="762000"/>
            <a:ext cx="7864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400">
                <a:solidFill>
                  <a:srgbClr val="FF00FF"/>
                </a:solidFill>
                <a:latin typeface="Lucida Sans" pitchFamily="34" charset="0"/>
              </a:rPr>
              <a:t>Absorción de hierro, ajustada al 40% de absorción de la dosis de referencia</a:t>
            </a:r>
          </a:p>
        </p:txBody>
      </p:sp>
      <p:sp>
        <p:nvSpPr>
          <p:cNvPr id="230407" name="Text Box 7"/>
          <p:cNvSpPr txBox="1">
            <a:spLocks noChangeArrowheads="1"/>
          </p:cNvSpPr>
          <p:nvPr/>
        </p:nvSpPr>
        <p:spPr bwMode="auto">
          <a:xfrm>
            <a:off x="3581400" y="2286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0">
                <a:latin typeface="Times New Roman" pitchFamily="18" charset="0"/>
                <a:cs typeface="Times New Roman" pitchFamily="18" charset="0"/>
              </a:rPr>
              <a:t>(ANCOVA; </a:t>
            </a:r>
            <a:r>
              <a:rPr lang="en-US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p&lt;0.151)</a:t>
            </a:r>
            <a:endParaRPr lang="en-US" b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0408" name="Line 8"/>
          <p:cNvSpPr>
            <a:spLocks noChangeShapeType="1"/>
          </p:cNvSpPr>
          <p:nvPr/>
        </p:nvSpPr>
        <p:spPr bwMode="auto">
          <a:xfrm>
            <a:off x="2484438" y="3937000"/>
            <a:ext cx="495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>
            <a:off x="1371600" y="65532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10" name="Text Box 10"/>
          <p:cNvSpPr txBox="1">
            <a:spLocks noChangeArrowheads="1"/>
          </p:cNvSpPr>
          <p:nvPr/>
        </p:nvSpPr>
        <p:spPr bwMode="auto">
          <a:xfrm>
            <a:off x="2411413" y="6381750"/>
            <a:ext cx="30972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0">
                <a:latin typeface="Times New Roman" pitchFamily="18" charset="0"/>
              </a:rPr>
              <a:t>= </a:t>
            </a:r>
            <a:r>
              <a:rPr lang="es-MX" sz="1600" b="0"/>
              <a:t>Absorción mínima deseada</a:t>
            </a:r>
            <a:endParaRPr lang="en-US" sz="1600" b="0"/>
          </a:p>
        </p:txBody>
      </p:sp>
      <p:sp>
        <p:nvSpPr>
          <p:cNvPr id="230411" name="AutoShape 11"/>
          <p:cNvSpPr>
            <a:spLocks noChangeAspect="1" noChangeArrowheads="1" noTextEdit="1"/>
          </p:cNvSpPr>
          <p:nvPr/>
        </p:nvSpPr>
        <p:spPr bwMode="auto">
          <a:xfrm>
            <a:off x="762000" y="1714500"/>
            <a:ext cx="7572375" cy="46672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8B66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12" name="Rectangle 12"/>
          <p:cNvSpPr>
            <a:spLocks noChangeArrowheads="1"/>
          </p:cNvSpPr>
          <p:nvPr/>
        </p:nvSpPr>
        <p:spPr bwMode="auto">
          <a:xfrm>
            <a:off x="811213" y="1649413"/>
            <a:ext cx="7473950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041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688" y="4625975"/>
            <a:ext cx="50212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414" name="Freeform 14"/>
          <p:cNvSpPr>
            <a:spLocks/>
          </p:cNvSpPr>
          <p:nvPr/>
        </p:nvSpPr>
        <p:spPr bwMode="auto">
          <a:xfrm>
            <a:off x="2462213" y="4635500"/>
            <a:ext cx="5021262" cy="168275"/>
          </a:xfrm>
          <a:custGeom>
            <a:avLst/>
            <a:gdLst/>
            <a:ahLst/>
            <a:cxnLst>
              <a:cxn ang="0">
                <a:pos x="0" y="106"/>
              </a:cxn>
              <a:cxn ang="0">
                <a:pos x="137" y="0"/>
              </a:cxn>
              <a:cxn ang="0">
                <a:pos x="3163" y="0"/>
              </a:cxn>
              <a:cxn ang="0">
                <a:pos x="3026" y="106"/>
              </a:cxn>
              <a:cxn ang="0">
                <a:pos x="0" y="106"/>
              </a:cxn>
            </a:cxnLst>
            <a:rect l="0" t="0" r="r" b="b"/>
            <a:pathLst>
              <a:path w="3163" h="106">
                <a:moveTo>
                  <a:pt x="0" y="106"/>
                </a:moveTo>
                <a:lnTo>
                  <a:pt x="137" y="0"/>
                </a:lnTo>
                <a:lnTo>
                  <a:pt x="3163" y="0"/>
                </a:lnTo>
                <a:lnTo>
                  <a:pt x="3026" y="106"/>
                </a:lnTo>
                <a:lnTo>
                  <a:pt x="0" y="10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041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2688" y="1747838"/>
            <a:ext cx="217487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416" name="Freeform 16"/>
          <p:cNvSpPr>
            <a:spLocks/>
          </p:cNvSpPr>
          <p:nvPr/>
        </p:nvSpPr>
        <p:spPr bwMode="auto">
          <a:xfrm>
            <a:off x="2462213" y="1758950"/>
            <a:ext cx="217487" cy="3044825"/>
          </a:xfrm>
          <a:custGeom>
            <a:avLst/>
            <a:gdLst/>
            <a:ahLst/>
            <a:cxnLst>
              <a:cxn ang="0">
                <a:pos x="0" y="1918"/>
              </a:cxn>
              <a:cxn ang="0">
                <a:pos x="0" y="106"/>
              </a:cxn>
              <a:cxn ang="0">
                <a:pos x="137" y="0"/>
              </a:cxn>
              <a:cxn ang="0">
                <a:pos x="137" y="1812"/>
              </a:cxn>
              <a:cxn ang="0">
                <a:pos x="0" y="1918"/>
              </a:cxn>
            </a:cxnLst>
            <a:rect l="0" t="0" r="r" b="b"/>
            <a:pathLst>
              <a:path w="137" h="1918">
                <a:moveTo>
                  <a:pt x="0" y="1918"/>
                </a:moveTo>
                <a:lnTo>
                  <a:pt x="0" y="106"/>
                </a:lnTo>
                <a:lnTo>
                  <a:pt x="137" y="0"/>
                </a:lnTo>
                <a:lnTo>
                  <a:pt x="137" y="1812"/>
                </a:lnTo>
                <a:lnTo>
                  <a:pt x="0" y="191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0417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70175" y="1747838"/>
            <a:ext cx="4794250" cy="286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418" name="Rectangle 18"/>
          <p:cNvSpPr>
            <a:spLocks noChangeArrowheads="1"/>
          </p:cNvSpPr>
          <p:nvPr/>
        </p:nvSpPr>
        <p:spPr bwMode="auto">
          <a:xfrm>
            <a:off x="2679700" y="1758950"/>
            <a:ext cx="48037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19" name="Freeform 19"/>
          <p:cNvSpPr>
            <a:spLocks/>
          </p:cNvSpPr>
          <p:nvPr/>
        </p:nvSpPr>
        <p:spPr bwMode="auto">
          <a:xfrm>
            <a:off x="2462213" y="4635500"/>
            <a:ext cx="5021262" cy="168275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2" y="0"/>
              </a:cxn>
              <a:cxn ang="0">
                <a:pos x="508" y="0"/>
              </a:cxn>
            </a:cxnLst>
            <a:rect l="0" t="0" r="r" b="b"/>
            <a:pathLst>
              <a:path w="508" h="17">
                <a:moveTo>
                  <a:pt x="0" y="17"/>
                </a:moveTo>
                <a:lnTo>
                  <a:pt x="22" y="0"/>
                </a:lnTo>
                <a:lnTo>
                  <a:pt x="508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20" name="Freeform 20"/>
          <p:cNvSpPr>
            <a:spLocks/>
          </p:cNvSpPr>
          <p:nvPr/>
        </p:nvSpPr>
        <p:spPr bwMode="auto">
          <a:xfrm>
            <a:off x="2462213" y="4319588"/>
            <a:ext cx="5021262" cy="168275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2" y="0"/>
              </a:cxn>
              <a:cxn ang="0">
                <a:pos x="508" y="0"/>
              </a:cxn>
            </a:cxnLst>
            <a:rect l="0" t="0" r="r" b="b"/>
            <a:pathLst>
              <a:path w="508" h="17">
                <a:moveTo>
                  <a:pt x="0" y="17"/>
                </a:moveTo>
                <a:lnTo>
                  <a:pt x="22" y="0"/>
                </a:lnTo>
                <a:lnTo>
                  <a:pt x="508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21" name="Freeform 21"/>
          <p:cNvSpPr>
            <a:spLocks/>
          </p:cNvSpPr>
          <p:nvPr/>
        </p:nvSpPr>
        <p:spPr bwMode="auto">
          <a:xfrm>
            <a:off x="2462213" y="4003675"/>
            <a:ext cx="5021262" cy="157163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22" y="0"/>
              </a:cxn>
              <a:cxn ang="0">
                <a:pos x="508" y="0"/>
              </a:cxn>
            </a:cxnLst>
            <a:rect l="0" t="0" r="r" b="b"/>
            <a:pathLst>
              <a:path w="508" h="16">
                <a:moveTo>
                  <a:pt x="0" y="16"/>
                </a:moveTo>
                <a:lnTo>
                  <a:pt x="22" y="0"/>
                </a:lnTo>
                <a:lnTo>
                  <a:pt x="508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22" name="Freeform 22"/>
          <p:cNvSpPr>
            <a:spLocks/>
          </p:cNvSpPr>
          <p:nvPr/>
        </p:nvSpPr>
        <p:spPr bwMode="auto">
          <a:xfrm>
            <a:off x="2462213" y="3676650"/>
            <a:ext cx="5021262" cy="168275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2" y="0"/>
              </a:cxn>
              <a:cxn ang="0">
                <a:pos x="508" y="0"/>
              </a:cxn>
            </a:cxnLst>
            <a:rect l="0" t="0" r="r" b="b"/>
            <a:pathLst>
              <a:path w="508" h="17">
                <a:moveTo>
                  <a:pt x="0" y="17"/>
                </a:moveTo>
                <a:lnTo>
                  <a:pt x="22" y="0"/>
                </a:lnTo>
                <a:lnTo>
                  <a:pt x="508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23" name="Freeform 23"/>
          <p:cNvSpPr>
            <a:spLocks/>
          </p:cNvSpPr>
          <p:nvPr/>
        </p:nvSpPr>
        <p:spPr bwMode="auto">
          <a:xfrm>
            <a:off x="2462213" y="3360738"/>
            <a:ext cx="5021262" cy="168275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2" y="0"/>
              </a:cxn>
              <a:cxn ang="0">
                <a:pos x="508" y="0"/>
              </a:cxn>
            </a:cxnLst>
            <a:rect l="0" t="0" r="r" b="b"/>
            <a:pathLst>
              <a:path w="508" h="17">
                <a:moveTo>
                  <a:pt x="0" y="17"/>
                </a:moveTo>
                <a:lnTo>
                  <a:pt x="22" y="0"/>
                </a:lnTo>
                <a:lnTo>
                  <a:pt x="508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24" name="Freeform 24"/>
          <p:cNvSpPr>
            <a:spLocks/>
          </p:cNvSpPr>
          <p:nvPr/>
        </p:nvSpPr>
        <p:spPr bwMode="auto">
          <a:xfrm>
            <a:off x="2462213" y="3033713"/>
            <a:ext cx="5021262" cy="168275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2" y="0"/>
              </a:cxn>
              <a:cxn ang="0">
                <a:pos x="508" y="0"/>
              </a:cxn>
            </a:cxnLst>
            <a:rect l="0" t="0" r="r" b="b"/>
            <a:pathLst>
              <a:path w="508" h="17">
                <a:moveTo>
                  <a:pt x="0" y="17"/>
                </a:moveTo>
                <a:lnTo>
                  <a:pt x="22" y="0"/>
                </a:lnTo>
                <a:lnTo>
                  <a:pt x="508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25" name="Freeform 25"/>
          <p:cNvSpPr>
            <a:spLocks/>
          </p:cNvSpPr>
          <p:nvPr/>
        </p:nvSpPr>
        <p:spPr bwMode="auto">
          <a:xfrm>
            <a:off x="2462213" y="2717800"/>
            <a:ext cx="5021262" cy="168275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2" y="0"/>
              </a:cxn>
              <a:cxn ang="0">
                <a:pos x="508" y="0"/>
              </a:cxn>
            </a:cxnLst>
            <a:rect l="0" t="0" r="r" b="b"/>
            <a:pathLst>
              <a:path w="508" h="17">
                <a:moveTo>
                  <a:pt x="0" y="17"/>
                </a:moveTo>
                <a:lnTo>
                  <a:pt x="22" y="0"/>
                </a:lnTo>
                <a:lnTo>
                  <a:pt x="508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26" name="Freeform 26"/>
          <p:cNvSpPr>
            <a:spLocks/>
          </p:cNvSpPr>
          <p:nvPr/>
        </p:nvSpPr>
        <p:spPr bwMode="auto">
          <a:xfrm>
            <a:off x="2462213" y="2401888"/>
            <a:ext cx="5021262" cy="157162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22" y="0"/>
              </a:cxn>
              <a:cxn ang="0">
                <a:pos x="508" y="0"/>
              </a:cxn>
            </a:cxnLst>
            <a:rect l="0" t="0" r="r" b="b"/>
            <a:pathLst>
              <a:path w="508" h="16">
                <a:moveTo>
                  <a:pt x="0" y="16"/>
                </a:moveTo>
                <a:lnTo>
                  <a:pt x="22" y="0"/>
                </a:lnTo>
                <a:lnTo>
                  <a:pt x="508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27" name="Freeform 27"/>
          <p:cNvSpPr>
            <a:spLocks/>
          </p:cNvSpPr>
          <p:nvPr/>
        </p:nvSpPr>
        <p:spPr bwMode="auto">
          <a:xfrm>
            <a:off x="2462213" y="2074863"/>
            <a:ext cx="5021262" cy="168275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2" y="0"/>
              </a:cxn>
              <a:cxn ang="0">
                <a:pos x="508" y="0"/>
              </a:cxn>
            </a:cxnLst>
            <a:rect l="0" t="0" r="r" b="b"/>
            <a:pathLst>
              <a:path w="508" h="17">
                <a:moveTo>
                  <a:pt x="0" y="17"/>
                </a:moveTo>
                <a:lnTo>
                  <a:pt x="22" y="0"/>
                </a:lnTo>
                <a:lnTo>
                  <a:pt x="508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28" name="Freeform 28"/>
          <p:cNvSpPr>
            <a:spLocks/>
          </p:cNvSpPr>
          <p:nvPr/>
        </p:nvSpPr>
        <p:spPr bwMode="auto">
          <a:xfrm>
            <a:off x="2462213" y="1758950"/>
            <a:ext cx="5021262" cy="168275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2" y="0"/>
              </a:cxn>
              <a:cxn ang="0">
                <a:pos x="508" y="0"/>
              </a:cxn>
            </a:cxnLst>
            <a:rect l="0" t="0" r="r" b="b"/>
            <a:pathLst>
              <a:path w="508" h="17">
                <a:moveTo>
                  <a:pt x="0" y="17"/>
                </a:moveTo>
                <a:lnTo>
                  <a:pt x="22" y="0"/>
                </a:lnTo>
                <a:lnTo>
                  <a:pt x="508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29" name="Freeform 29"/>
          <p:cNvSpPr>
            <a:spLocks/>
          </p:cNvSpPr>
          <p:nvPr/>
        </p:nvSpPr>
        <p:spPr bwMode="auto">
          <a:xfrm>
            <a:off x="2462213" y="4635500"/>
            <a:ext cx="5021262" cy="168275"/>
          </a:xfrm>
          <a:custGeom>
            <a:avLst/>
            <a:gdLst/>
            <a:ahLst/>
            <a:cxnLst>
              <a:cxn ang="0">
                <a:pos x="3163" y="0"/>
              </a:cxn>
              <a:cxn ang="0">
                <a:pos x="3026" y="106"/>
              </a:cxn>
              <a:cxn ang="0">
                <a:pos x="0" y="106"/>
              </a:cxn>
              <a:cxn ang="0">
                <a:pos x="137" y="0"/>
              </a:cxn>
              <a:cxn ang="0">
                <a:pos x="3163" y="0"/>
              </a:cxn>
            </a:cxnLst>
            <a:rect l="0" t="0" r="r" b="b"/>
            <a:pathLst>
              <a:path w="3163" h="106">
                <a:moveTo>
                  <a:pt x="3163" y="0"/>
                </a:moveTo>
                <a:lnTo>
                  <a:pt x="3026" y="106"/>
                </a:lnTo>
                <a:lnTo>
                  <a:pt x="0" y="106"/>
                </a:lnTo>
                <a:lnTo>
                  <a:pt x="137" y="0"/>
                </a:lnTo>
                <a:lnTo>
                  <a:pt x="3163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30" name="Freeform 30"/>
          <p:cNvSpPr>
            <a:spLocks/>
          </p:cNvSpPr>
          <p:nvPr/>
        </p:nvSpPr>
        <p:spPr bwMode="auto">
          <a:xfrm>
            <a:off x="2462213" y="1758950"/>
            <a:ext cx="217487" cy="3044825"/>
          </a:xfrm>
          <a:custGeom>
            <a:avLst/>
            <a:gdLst/>
            <a:ahLst/>
            <a:cxnLst>
              <a:cxn ang="0">
                <a:pos x="0" y="1918"/>
              </a:cxn>
              <a:cxn ang="0">
                <a:pos x="0" y="106"/>
              </a:cxn>
              <a:cxn ang="0">
                <a:pos x="137" y="0"/>
              </a:cxn>
              <a:cxn ang="0">
                <a:pos x="137" y="1812"/>
              </a:cxn>
              <a:cxn ang="0">
                <a:pos x="0" y="1918"/>
              </a:cxn>
            </a:cxnLst>
            <a:rect l="0" t="0" r="r" b="b"/>
            <a:pathLst>
              <a:path w="137" h="1918">
                <a:moveTo>
                  <a:pt x="0" y="1918"/>
                </a:moveTo>
                <a:lnTo>
                  <a:pt x="0" y="106"/>
                </a:lnTo>
                <a:lnTo>
                  <a:pt x="137" y="0"/>
                </a:lnTo>
                <a:lnTo>
                  <a:pt x="137" y="1812"/>
                </a:lnTo>
                <a:lnTo>
                  <a:pt x="0" y="191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31" name="Rectangle 31"/>
          <p:cNvSpPr>
            <a:spLocks noChangeArrowheads="1"/>
          </p:cNvSpPr>
          <p:nvPr/>
        </p:nvSpPr>
        <p:spPr bwMode="auto">
          <a:xfrm>
            <a:off x="2679700" y="1758950"/>
            <a:ext cx="4803775" cy="2876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0432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0288" y="3043238"/>
            <a:ext cx="227012" cy="175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433" name="Freeform 33"/>
          <p:cNvSpPr>
            <a:spLocks/>
          </p:cNvSpPr>
          <p:nvPr/>
        </p:nvSpPr>
        <p:spPr bwMode="auto">
          <a:xfrm>
            <a:off x="3579813" y="3054350"/>
            <a:ext cx="227012" cy="1749425"/>
          </a:xfrm>
          <a:custGeom>
            <a:avLst/>
            <a:gdLst/>
            <a:ahLst/>
            <a:cxnLst>
              <a:cxn ang="0">
                <a:pos x="0" y="1102"/>
              </a:cxn>
              <a:cxn ang="0">
                <a:pos x="0" y="105"/>
              </a:cxn>
              <a:cxn ang="0">
                <a:pos x="143" y="0"/>
              </a:cxn>
              <a:cxn ang="0">
                <a:pos x="143" y="996"/>
              </a:cxn>
              <a:cxn ang="0">
                <a:pos x="0" y="1102"/>
              </a:cxn>
            </a:cxnLst>
            <a:rect l="0" t="0" r="r" b="b"/>
            <a:pathLst>
              <a:path w="143" h="1102">
                <a:moveTo>
                  <a:pt x="0" y="1102"/>
                </a:moveTo>
                <a:lnTo>
                  <a:pt x="0" y="105"/>
                </a:lnTo>
                <a:lnTo>
                  <a:pt x="143" y="0"/>
                </a:lnTo>
                <a:lnTo>
                  <a:pt x="143" y="996"/>
                </a:lnTo>
                <a:lnTo>
                  <a:pt x="0" y="1102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0434" name="Picture 3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36875" y="3211513"/>
            <a:ext cx="622300" cy="15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435" name="Rectangle 35"/>
          <p:cNvSpPr>
            <a:spLocks noChangeArrowheads="1"/>
          </p:cNvSpPr>
          <p:nvPr/>
        </p:nvSpPr>
        <p:spPr bwMode="auto">
          <a:xfrm>
            <a:off x="2946400" y="3221038"/>
            <a:ext cx="633413" cy="1582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0436" name="Picture 3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36875" y="3043238"/>
            <a:ext cx="8604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437" name="Freeform 37"/>
          <p:cNvSpPr>
            <a:spLocks/>
          </p:cNvSpPr>
          <p:nvPr/>
        </p:nvSpPr>
        <p:spPr bwMode="auto">
          <a:xfrm>
            <a:off x="2946400" y="3054350"/>
            <a:ext cx="860425" cy="166688"/>
          </a:xfrm>
          <a:custGeom>
            <a:avLst/>
            <a:gdLst/>
            <a:ahLst/>
            <a:cxnLst>
              <a:cxn ang="0">
                <a:pos x="399" y="105"/>
              </a:cxn>
              <a:cxn ang="0">
                <a:pos x="542" y="0"/>
              </a:cxn>
              <a:cxn ang="0">
                <a:pos x="137" y="0"/>
              </a:cxn>
              <a:cxn ang="0">
                <a:pos x="0" y="105"/>
              </a:cxn>
              <a:cxn ang="0">
                <a:pos x="399" y="105"/>
              </a:cxn>
            </a:cxnLst>
            <a:rect l="0" t="0" r="r" b="b"/>
            <a:pathLst>
              <a:path w="542" h="105">
                <a:moveTo>
                  <a:pt x="399" y="105"/>
                </a:moveTo>
                <a:lnTo>
                  <a:pt x="542" y="0"/>
                </a:lnTo>
                <a:lnTo>
                  <a:pt x="137" y="0"/>
                </a:lnTo>
                <a:lnTo>
                  <a:pt x="0" y="105"/>
                </a:lnTo>
                <a:lnTo>
                  <a:pt x="399" y="10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38" name="Rectangle 38"/>
          <p:cNvSpPr>
            <a:spLocks noChangeArrowheads="1"/>
          </p:cNvSpPr>
          <p:nvPr/>
        </p:nvSpPr>
        <p:spPr bwMode="auto">
          <a:xfrm>
            <a:off x="3184525" y="2852738"/>
            <a:ext cx="355600" cy="376237"/>
          </a:xfrm>
          <a:prstGeom prst="rect">
            <a:avLst/>
          </a:prstGeom>
          <a:solidFill>
            <a:srgbClr val="3333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39" name="Rectangle 39"/>
          <p:cNvSpPr>
            <a:spLocks noChangeArrowheads="1"/>
          </p:cNvSpPr>
          <p:nvPr/>
        </p:nvSpPr>
        <p:spPr bwMode="auto">
          <a:xfrm>
            <a:off x="3203575" y="2924175"/>
            <a:ext cx="282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600">
                <a:solidFill>
                  <a:srgbClr val="FFFFFF"/>
                </a:solidFill>
              </a:rPr>
              <a:t>9.9</a:t>
            </a:r>
            <a:endParaRPr lang="es-ES" sz="2400" b="0">
              <a:latin typeface="Times New Roman" pitchFamily="18" charset="0"/>
            </a:endParaRPr>
          </a:p>
        </p:txBody>
      </p:sp>
      <p:pic>
        <p:nvPicPr>
          <p:cNvPr id="230440" name="Picture 4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70488" y="3360738"/>
            <a:ext cx="217487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441" name="Freeform 41"/>
          <p:cNvSpPr>
            <a:spLocks/>
          </p:cNvSpPr>
          <p:nvPr/>
        </p:nvSpPr>
        <p:spPr bwMode="auto">
          <a:xfrm>
            <a:off x="5181600" y="3370263"/>
            <a:ext cx="217488" cy="1433512"/>
          </a:xfrm>
          <a:custGeom>
            <a:avLst/>
            <a:gdLst/>
            <a:ahLst/>
            <a:cxnLst>
              <a:cxn ang="0">
                <a:pos x="0" y="903"/>
              </a:cxn>
              <a:cxn ang="0">
                <a:pos x="0" y="106"/>
              </a:cxn>
              <a:cxn ang="0">
                <a:pos x="137" y="0"/>
              </a:cxn>
              <a:cxn ang="0">
                <a:pos x="137" y="797"/>
              </a:cxn>
              <a:cxn ang="0">
                <a:pos x="0" y="903"/>
              </a:cxn>
            </a:cxnLst>
            <a:rect l="0" t="0" r="r" b="b"/>
            <a:pathLst>
              <a:path w="137" h="903">
                <a:moveTo>
                  <a:pt x="0" y="903"/>
                </a:moveTo>
                <a:lnTo>
                  <a:pt x="0" y="106"/>
                </a:lnTo>
                <a:lnTo>
                  <a:pt x="137" y="0"/>
                </a:lnTo>
                <a:lnTo>
                  <a:pt x="137" y="797"/>
                </a:lnTo>
                <a:lnTo>
                  <a:pt x="0" y="90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0442" name="Picture 4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38663" y="3529013"/>
            <a:ext cx="622300" cy="125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443" name="Rectangle 43"/>
          <p:cNvSpPr>
            <a:spLocks noChangeArrowheads="1"/>
          </p:cNvSpPr>
          <p:nvPr/>
        </p:nvSpPr>
        <p:spPr bwMode="auto">
          <a:xfrm>
            <a:off x="4548188" y="3538538"/>
            <a:ext cx="633412" cy="1265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0444" name="Picture 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38663" y="3360738"/>
            <a:ext cx="8493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445" name="Freeform 45"/>
          <p:cNvSpPr>
            <a:spLocks/>
          </p:cNvSpPr>
          <p:nvPr/>
        </p:nvSpPr>
        <p:spPr bwMode="auto">
          <a:xfrm>
            <a:off x="4548188" y="3370263"/>
            <a:ext cx="850900" cy="168275"/>
          </a:xfrm>
          <a:custGeom>
            <a:avLst/>
            <a:gdLst/>
            <a:ahLst/>
            <a:cxnLst>
              <a:cxn ang="0">
                <a:pos x="399" y="106"/>
              </a:cxn>
              <a:cxn ang="0">
                <a:pos x="536" y="0"/>
              </a:cxn>
              <a:cxn ang="0">
                <a:pos x="137" y="0"/>
              </a:cxn>
              <a:cxn ang="0">
                <a:pos x="0" y="106"/>
              </a:cxn>
              <a:cxn ang="0">
                <a:pos x="399" y="106"/>
              </a:cxn>
            </a:cxnLst>
            <a:rect l="0" t="0" r="r" b="b"/>
            <a:pathLst>
              <a:path w="536" h="106">
                <a:moveTo>
                  <a:pt x="399" y="106"/>
                </a:moveTo>
                <a:lnTo>
                  <a:pt x="536" y="0"/>
                </a:lnTo>
                <a:lnTo>
                  <a:pt x="137" y="0"/>
                </a:lnTo>
                <a:lnTo>
                  <a:pt x="0" y="106"/>
                </a:lnTo>
                <a:lnTo>
                  <a:pt x="399" y="106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46" name="Rectangle 46"/>
          <p:cNvSpPr>
            <a:spLocks noChangeArrowheads="1"/>
          </p:cNvSpPr>
          <p:nvPr/>
        </p:nvSpPr>
        <p:spPr bwMode="auto">
          <a:xfrm>
            <a:off x="4784725" y="3192463"/>
            <a:ext cx="357188" cy="374650"/>
          </a:xfrm>
          <a:prstGeom prst="rect">
            <a:avLst/>
          </a:prstGeom>
          <a:solidFill>
            <a:srgbClr val="3333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47" name="Rectangle 47"/>
          <p:cNvSpPr>
            <a:spLocks noChangeArrowheads="1"/>
          </p:cNvSpPr>
          <p:nvPr/>
        </p:nvSpPr>
        <p:spPr bwMode="auto">
          <a:xfrm>
            <a:off x="4865688" y="3260725"/>
            <a:ext cx="282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600">
                <a:solidFill>
                  <a:srgbClr val="FFFFFF"/>
                </a:solidFill>
              </a:rPr>
              <a:t>7.9</a:t>
            </a:r>
            <a:endParaRPr lang="es-ES" sz="2400" b="0">
              <a:latin typeface="Times New Roman" pitchFamily="18" charset="0"/>
            </a:endParaRPr>
          </a:p>
        </p:txBody>
      </p:sp>
      <p:pic>
        <p:nvPicPr>
          <p:cNvPr id="230448" name="Picture 4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72275" y="4329113"/>
            <a:ext cx="2174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449" name="Freeform 49"/>
          <p:cNvSpPr>
            <a:spLocks/>
          </p:cNvSpPr>
          <p:nvPr/>
        </p:nvSpPr>
        <p:spPr bwMode="auto">
          <a:xfrm>
            <a:off x="6781800" y="4338638"/>
            <a:ext cx="217488" cy="465137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100"/>
              </a:cxn>
              <a:cxn ang="0">
                <a:pos x="137" y="0"/>
              </a:cxn>
              <a:cxn ang="0">
                <a:pos x="137" y="187"/>
              </a:cxn>
              <a:cxn ang="0">
                <a:pos x="0" y="293"/>
              </a:cxn>
            </a:cxnLst>
            <a:rect l="0" t="0" r="r" b="b"/>
            <a:pathLst>
              <a:path w="137" h="293">
                <a:moveTo>
                  <a:pt x="0" y="293"/>
                </a:moveTo>
                <a:lnTo>
                  <a:pt x="0" y="100"/>
                </a:lnTo>
                <a:lnTo>
                  <a:pt x="137" y="0"/>
                </a:lnTo>
                <a:lnTo>
                  <a:pt x="137" y="187"/>
                </a:lnTo>
                <a:lnTo>
                  <a:pt x="0" y="29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0450" name="Picture 5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29338" y="4487863"/>
            <a:ext cx="63341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451" name="Rectangle 51"/>
          <p:cNvSpPr>
            <a:spLocks noChangeArrowheads="1"/>
          </p:cNvSpPr>
          <p:nvPr/>
        </p:nvSpPr>
        <p:spPr bwMode="auto">
          <a:xfrm>
            <a:off x="6140450" y="4497388"/>
            <a:ext cx="641350" cy="306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0452" name="Picture 5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29338" y="4329113"/>
            <a:ext cx="86042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453" name="Freeform 53"/>
          <p:cNvSpPr>
            <a:spLocks/>
          </p:cNvSpPr>
          <p:nvPr/>
        </p:nvSpPr>
        <p:spPr bwMode="auto">
          <a:xfrm>
            <a:off x="6140450" y="4338638"/>
            <a:ext cx="858838" cy="158750"/>
          </a:xfrm>
          <a:custGeom>
            <a:avLst/>
            <a:gdLst/>
            <a:ahLst/>
            <a:cxnLst>
              <a:cxn ang="0">
                <a:pos x="404" y="100"/>
              </a:cxn>
              <a:cxn ang="0">
                <a:pos x="541" y="0"/>
              </a:cxn>
              <a:cxn ang="0">
                <a:pos x="143" y="0"/>
              </a:cxn>
              <a:cxn ang="0">
                <a:pos x="0" y="100"/>
              </a:cxn>
              <a:cxn ang="0">
                <a:pos x="404" y="100"/>
              </a:cxn>
            </a:cxnLst>
            <a:rect l="0" t="0" r="r" b="b"/>
            <a:pathLst>
              <a:path w="541" h="100">
                <a:moveTo>
                  <a:pt x="404" y="100"/>
                </a:moveTo>
                <a:lnTo>
                  <a:pt x="541" y="0"/>
                </a:lnTo>
                <a:lnTo>
                  <a:pt x="143" y="0"/>
                </a:lnTo>
                <a:lnTo>
                  <a:pt x="0" y="100"/>
                </a:lnTo>
                <a:lnTo>
                  <a:pt x="404" y="1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54" name="Rectangle 54"/>
          <p:cNvSpPr>
            <a:spLocks noChangeArrowheads="1"/>
          </p:cNvSpPr>
          <p:nvPr/>
        </p:nvSpPr>
        <p:spPr bwMode="auto">
          <a:xfrm>
            <a:off x="6386513" y="4160838"/>
            <a:ext cx="355600" cy="376237"/>
          </a:xfrm>
          <a:prstGeom prst="rect">
            <a:avLst/>
          </a:prstGeom>
          <a:solidFill>
            <a:srgbClr val="3333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55" name="Rectangle 55"/>
          <p:cNvSpPr>
            <a:spLocks noChangeArrowheads="1"/>
          </p:cNvSpPr>
          <p:nvPr/>
        </p:nvSpPr>
        <p:spPr bwMode="auto">
          <a:xfrm>
            <a:off x="6450013" y="4230688"/>
            <a:ext cx="282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600">
                <a:solidFill>
                  <a:srgbClr val="FFFFFF"/>
                </a:solidFill>
              </a:rPr>
              <a:t>1.9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56" name="Line 56"/>
          <p:cNvSpPr>
            <a:spLocks noChangeShapeType="1"/>
          </p:cNvSpPr>
          <p:nvPr/>
        </p:nvSpPr>
        <p:spPr bwMode="auto">
          <a:xfrm flipV="1">
            <a:off x="2462213" y="1927225"/>
            <a:ext cx="1587" cy="2876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57" name="Line 57"/>
          <p:cNvSpPr>
            <a:spLocks noChangeShapeType="1"/>
          </p:cNvSpPr>
          <p:nvPr/>
        </p:nvSpPr>
        <p:spPr bwMode="auto">
          <a:xfrm flipH="1">
            <a:off x="2403475" y="4803775"/>
            <a:ext cx="587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58" name="Line 58"/>
          <p:cNvSpPr>
            <a:spLocks noChangeShapeType="1"/>
          </p:cNvSpPr>
          <p:nvPr/>
        </p:nvSpPr>
        <p:spPr bwMode="auto">
          <a:xfrm flipH="1">
            <a:off x="2403475" y="4487863"/>
            <a:ext cx="587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59" name="Line 59"/>
          <p:cNvSpPr>
            <a:spLocks noChangeShapeType="1"/>
          </p:cNvSpPr>
          <p:nvPr/>
        </p:nvSpPr>
        <p:spPr bwMode="auto">
          <a:xfrm flipH="1">
            <a:off x="2403475" y="4160838"/>
            <a:ext cx="587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60" name="Line 60"/>
          <p:cNvSpPr>
            <a:spLocks noChangeShapeType="1"/>
          </p:cNvSpPr>
          <p:nvPr/>
        </p:nvSpPr>
        <p:spPr bwMode="auto">
          <a:xfrm flipH="1">
            <a:off x="2403475" y="3844925"/>
            <a:ext cx="587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61" name="Line 61"/>
          <p:cNvSpPr>
            <a:spLocks noChangeShapeType="1"/>
          </p:cNvSpPr>
          <p:nvPr/>
        </p:nvSpPr>
        <p:spPr bwMode="auto">
          <a:xfrm flipH="1">
            <a:off x="2403475" y="3529013"/>
            <a:ext cx="587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62" name="Line 62"/>
          <p:cNvSpPr>
            <a:spLocks noChangeShapeType="1"/>
          </p:cNvSpPr>
          <p:nvPr/>
        </p:nvSpPr>
        <p:spPr bwMode="auto">
          <a:xfrm flipH="1">
            <a:off x="2403475" y="3201988"/>
            <a:ext cx="587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63" name="Line 63"/>
          <p:cNvSpPr>
            <a:spLocks noChangeShapeType="1"/>
          </p:cNvSpPr>
          <p:nvPr/>
        </p:nvSpPr>
        <p:spPr bwMode="auto">
          <a:xfrm flipH="1">
            <a:off x="2403475" y="2886075"/>
            <a:ext cx="587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64" name="Line 64"/>
          <p:cNvSpPr>
            <a:spLocks noChangeShapeType="1"/>
          </p:cNvSpPr>
          <p:nvPr/>
        </p:nvSpPr>
        <p:spPr bwMode="auto">
          <a:xfrm flipH="1">
            <a:off x="2403475" y="2559050"/>
            <a:ext cx="587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65" name="Line 65"/>
          <p:cNvSpPr>
            <a:spLocks noChangeShapeType="1"/>
          </p:cNvSpPr>
          <p:nvPr/>
        </p:nvSpPr>
        <p:spPr bwMode="auto">
          <a:xfrm flipH="1">
            <a:off x="2403475" y="2243138"/>
            <a:ext cx="587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66" name="Line 66"/>
          <p:cNvSpPr>
            <a:spLocks noChangeShapeType="1"/>
          </p:cNvSpPr>
          <p:nvPr/>
        </p:nvSpPr>
        <p:spPr bwMode="auto">
          <a:xfrm flipH="1">
            <a:off x="2403475" y="1927225"/>
            <a:ext cx="587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67" name="Rectangle 67"/>
          <p:cNvSpPr>
            <a:spLocks noChangeArrowheads="1"/>
          </p:cNvSpPr>
          <p:nvPr/>
        </p:nvSpPr>
        <p:spPr bwMode="auto">
          <a:xfrm>
            <a:off x="2306638" y="4684713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600"/>
              <a:t>0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68" name="Rectangle 68"/>
          <p:cNvSpPr>
            <a:spLocks noChangeArrowheads="1"/>
          </p:cNvSpPr>
          <p:nvPr/>
        </p:nvSpPr>
        <p:spPr bwMode="auto">
          <a:xfrm>
            <a:off x="2306638" y="4368800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600"/>
              <a:t>2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69" name="Rectangle 69"/>
          <p:cNvSpPr>
            <a:spLocks noChangeArrowheads="1"/>
          </p:cNvSpPr>
          <p:nvPr/>
        </p:nvSpPr>
        <p:spPr bwMode="auto">
          <a:xfrm>
            <a:off x="2306638" y="4041775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600"/>
              <a:t>4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70" name="Rectangle 70"/>
          <p:cNvSpPr>
            <a:spLocks noChangeArrowheads="1"/>
          </p:cNvSpPr>
          <p:nvPr/>
        </p:nvSpPr>
        <p:spPr bwMode="auto">
          <a:xfrm>
            <a:off x="2306638" y="3725863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600"/>
              <a:t>6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71" name="Rectangle 71"/>
          <p:cNvSpPr>
            <a:spLocks noChangeArrowheads="1"/>
          </p:cNvSpPr>
          <p:nvPr/>
        </p:nvSpPr>
        <p:spPr bwMode="auto">
          <a:xfrm>
            <a:off x="2306638" y="3409950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600"/>
              <a:t>8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72" name="Rectangle 72"/>
          <p:cNvSpPr>
            <a:spLocks noChangeArrowheads="1"/>
          </p:cNvSpPr>
          <p:nvPr/>
        </p:nvSpPr>
        <p:spPr bwMode="auto">
          <a:xfrm>
            <a:off x="2195513" y="3082925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600"/>
              <a:t>10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73" name="Rectangle 73"/>
          <p:cNvSpPr>
            <a:spLocks noChangeArrowheads="1"/>
          </p:cNvSpPr>
          <p:nvPr/>
        </p:nvSpPr>
        <p:spPr bwMode="auto">
          <a:xfrm>
            <a:off x="2195513" y="2767013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600"/>
              <a:t>12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74" name="Rectangle 74"/>
          <p:cNvSpPr>
            <a:spLocks noChangeArrowheads="1"/>
          </p:cNvSpPr>
          <p:nvPr/>
        </p:nvSpPr>
        <p:spPr bwMode="auto">
          <a:xfrm>
            <a:off x="2195513" y="2439988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600"/>
              <a:t>14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75" name="Rectangle 75"/>
          <p:cNvSpPr>
            <a:spLocks noChangeArrowheads="1"/>
          </p:cNvSpPr>
          <p:nvPr/>
        </p:nvSpPr>
        <p:spPr bwMode="auto">
          <a:xfrm>
            <a:off x="2195513" y="2124075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600"/>
              <a:t>16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76" name="Rectangle 76"/>
          <p:cNvSpPr>
            <a:spLocks noChangeArrowheads="1"/>
          </p:cNvSpPr>
          <p:nvPr/>
        </p:nvSpPr>
        <p:spPr bwMode="auto">
          <a:xfrm>
            <a:off x="2257425" y="1808163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600">
                <a:solidFill>
                  <a:srgbClr val="FFFFFF"/>
                </a:solidFill>
              </a:rPr>
              <a:t>18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77" name="Rectangle 77"/>
          <p:cNvSpPr>
            <a:spLocks noChangeArrowheads="1"/>
          </p:cNvSpPr>
          <p:nvPr/>
        </p:nvSpPr>
        <p:spPr bwMode="auto">
          <a:xfrm rot="16200000">
            <a:off x="397669" y="3128169"/>
            <a:ext cx="22526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100"/>
              <a:t>Absorción Hierro 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78" name="Rectangle 78"/>
          <p:cNvSpPr>
            <a:spLocks noChangeArrowheads="1"/>
          </p:cNvSpPr>
          <p:nvPr/>
        </p:nvSpPr>
        <p:spPr bwMode="auto">
          <a:xfrm rot="16200000">
            <a:off x="1651794" y="3101181"/>
            <a:ext cx="4143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100">
                <a:solidFill>
                  <a:srgbClr val="FFFFFF"/>
                </a:solidFill>
              </a:rPr>
              <a:t>(%)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79" name="Line 79"/>
          <p:cNvSpPr>
            <a:spLocks noChangeShapeType="1"/>
          </p:cNvSpPr>
          <p:nvPr/>
        </p:nvSpPr>
        <p:spPr bwMode="auto">
          <a:xfrm>
            <a:off x="2462213" y="4803775"/>
            <a:ext cx="48037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80" name="Line 80"/>
          <p:cNvSpPr>
            <a:spLocks noChangeShapeType="1"/>
          </p:cNvSpPr>
          <p:nvPr/>
        </p:nvSpPr>
        <p:spPr bwMode="auto">
          <a:xfrm>
            <a:off x="2462213" y="4803775"/>
            <a:ext cx="1587" cy="587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81" name="Line 81"/>
          <p:cNvSpPr>
            <a:spLocks noChangeShapeType="1"/>
          </p:cNvSpPr>
          <p:nvPr/>
        </p:nvSpPr>
        <p:spPr bwMode="auto">
          <a:xfrm>
            <a:off x="4064000" y="4803775"/>
            <a:ext cx="1588" cy="587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82" name="Line 82"/>
          <p:cNvSpPr>
            <a:spLocks noChangeShapeType="1"/>
          </p:cNvSpPr>
          <p:nvPr/>
        </p:nvSpPr>
        <p:spPr bwMode="auto">
          <a:xfrm>
            <a:off x="5665788" y="4803775"/>
            <a:ext cx="1587" cy="587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83" name="Line 83"/>
          <p:cNvSpPr>
            <a:spLocks noChangeShapeType="1"/>
          </p:cNvSpPr>
          <p:nvPr/>
        </p:nvSpPr>
        <p:spPr bwMode="auto">
          <a:xfrm>
            <a:off x="7265988" y="4803775"/>
            <a:ext cx="1587" cy="587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84" name="Rectangle 84"/>
          <p:cNvSpPr>
            <a:spLocks noChangeArrowheads="1"/>
          </p:cNvSpPr>
          <p:nvPr/>
        </p:nvSpPr>
        <p:spPr bwMode="auto">
          <a:xfrm>
            <a:off x="3036888" y="4922838"/>
            <a:ext cx="660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/>
              <a:t>Leche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85" name="Rectangle 85"/>
          <p:cNvSpPr>
            <a:spLocks noChangeArrowheads="1"/>
          </p:cNvSpPr>
          <p:nvPr/>
        </p:nvSpPr>
        <p:spPr bwMode="auto">
          <a:xfrm>
            <a:off x="2547938" y="5208588"/>
            <a:ext cx="1625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/>
              <a:t>fortificada sola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86" name="Rectangle 86"/>
          <p:cNvSpPr>
            <a:spLocks noChangeArrowheads="1"/>
          </p:cNvSpPr>
          <p:nvPr/>
        </p:nvSpPr>
        <p:spPr bwMode="auto">
          <a:xfrm>
            <a:off x="4629150" y="4922838"/>
            <a:ext cx="660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/>
              <a:t>Leche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87" name="Rectangle 87"/>
          <p:cNvSpPr>
            <a:spLocks noChangeArrowheads="1"/>
          </p:cNvSpPr>
          <p:nvPr/>
        </p:nvSpPr>
        <p:spPr bwMode="auto">
          <a:xfrm>
            <a:off x="4402138" y="5208588"/>
            <a:ext cx="1104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/>
              <a:t>fortificada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88" name="Rectangle 88"/>
          <p:cNvSpPr>
            <a:spLocks noChangeArrowheads="1"/>
          </p:cNvSpPr>
          <p:nvPr/>
        </p:nvSpPr>
        <p:spPr bwMode="auto">
          <a:xfrm>
            <a:off x="4240213" y="5495925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/>
              <a:t>c/chocolate +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89" name="Rectangle 89"/>
          <p:cNvSpPr>
            <a:spLocks noChangeArrowheads="1"/>
          </p:cNvSpPr>
          <p:nvPr/>
        </p:nvSpPr>
        <p:spPr bwMode="auto">
          <a:xfrm>
            <a:off x="4430713" y="57832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/>
              <a:t>desayuno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90" name="Rectangle 90"/>
          <p:cNvSpPr>
            <a:spLocks noChangeArrowheads="1"/>
          </p:cNvSpPr>
          <p:nvPr/>
        </p:nvSpPr>
        <p:spPr bwMode="auto">
          <a:xfrm>
            <a:off x="6064250" y="4922838"/>
            <a:ext cx="1003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/>
              <a:t>Leche no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91" name="Rectangle 91"/>
          <p:cNvSpPr>
            <a:spLocks noChangeArrowheads="1"/>
          </p:cNvSpPr>
          <p:nvPr/>
        </p:nvSpPr>
        <p:spPr bwMode="auto">
          <a:xfrm>
            <a:off x="6003925" y="5208588"/>
            <a:ext cx="1104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/>
              <a:t>fortificada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0492" name="Line 92"/>
          <p:cNvSpPr>
            <a:spLocks noChangeShapeType="1"/>
          </p:cNvSpPr>
          <p:nvPr/>
        </p:nvSpPr>
        <p:spPr bwMode="auto">
          <a:xfrm>
            <a:off x="2700338" y="3860800"/>
            <a:ext cx="424815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0" y="142875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3000">
                <a:latin typeface="Lucida Sans" pitchFamily="34" charset="0"/>
              </a:rPr>
              <a:t>    Resultados</a:t>
            </a:r>
          </a:p>
        </p:txBody>
      </p:sp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292100" y="685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="0">
              <a:latin typeface="Times New Roman" pitchFamily="18" charset="0"/>
            </a:endParaRP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2214563" y="1812925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Lucida Sans" pitchFamily="34" charset="0"/>
              </a:rPr>
              <a:t>18</a:t>
            </a:r>
            <a:endParaRPr lang="es-ES" sz="240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2114550" y="1909763"/>
            <a:ext cx="5430838" cy="368617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41275" y="762000"/>
            <a:ext cx="9050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400">
                <a:solidFill>
                  <a:srgbClr val="FF00FF"/>
                </a:solidFill>
                <a:latin typeface="Lucida Sans" pitchFamily="34" charset="0"/>
              </a:rPr>
              <a:t>Pérdida de vitamina C por calentamiento</a:t>
            </a:r>
          </a:p>
        </p:txBody>
      </p:sp>
      <p:sp>
        <p:nvSpPr>
          <p:cNvPr id="231431" name="Line 7"/>
          <p:cNvSpPr>
            <a:spLocks noChangeShapeType="1"/>
          </p:cNvSpPr>
          <p:nvPr/>
        </p:nvSpPr>
        <p:spPr bwMode="auto">
          <a:xfrm>
            <a:off x="1295400" y="6553200"/>
            <a:ext cx="1141413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32" name="Text Box 8"/>
          <p:cNvSpPr txBox="1">
            <a:spLocks noChangeArrowheads="1"/>
          </p:cNvSpPr>
          <p:nvPr/>
        </p:nvSpPr>
        <p:spPr bwMode="auto">
          <a:xfrm>
            <a:off x="2484438" y="6381750"/>
            <a:ext cx="3565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0">
                <a:latin typeface="Times New Roman" pitchFamily="18" charset="0"/>
              </a:rPr>
              <a:t>= </a:t>
            </a:r>
            <a:r>
              <a:rPr lang="es-MX" sz="1600" b="0"/>
              <a:t>Pérdida límite 85%</a:t>
            </a:r>
            <a:endParaRPr lang="en-US" sz="1600" b="0"/>
          </a:p>
        </p:txBody>
      </p:sp>
      <p:sp>
        <p:nvSpPr>
          <p:cNvPr id="231433" name="Line 9"/>
          <p:cNvSpPr>
            <a:spLocks noChangeShapeType="1"/>
          </p:cNvSpPr>
          <p:nvPr/>
        </p:nvSpPr>
        <p:spPr bwMode="auto">
          <a:xfrm>
            <a:off x="1768475" y="2576513"/>
            <a:ext cx="6462713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34" name="AutoShape 10"/>
          <p:cNvSpPr>
            <a:spLocks noChangeAspect="1" noChangeArrowheads="1" noTextEdit="1"/>
          </p:cNvSpPr>
          <p:nvPr/>
        </p:nvSpPr>
        <p:spPr bwMode="auto">
          <a:xfrm>
            <a:off x="179388" y="1425575"/>
            <a:ext cx="8713787" cy="48831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8B66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35" name="Rectangle 11"/>
          <p:cNvSpPr>
            <a:spLocks noChangeArrowheads="1"/>
          </p:cNvSpPr>
          <p:nvPr/>
        </p:nvSpPr>
        <p:spPr bwMode="auto">
          <a:xfrm>
            <a:off x="236538" y="1477963"/>
            <a:ext cx="8599487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143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5097463"/>
            <a:ext cx="6164263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37" name="Freeform 13"/>
          <p:cNvSpPr>
            <a:spLocks/>
          </p:cNvSpPr>
          <p:nvPr/>
        </p:nvSpPr>
        <p:spPr bwMode="auto">
          <a:xfrm>
            <a:off x="2011363" y="5108575"/>
            <a:ext cx="6165850" cy="103188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86" y="0"/>
              </a:cxn>
              <a:cxn ang="0">
                <a:pos x="3884" y="0"/>
              </a:cxn>
              <a:cxn ang="0">
                <a:pos x="3798" y="65"/>
              </a:cxn>
              <a:cxn ang="0">
                <a:pos x="0" y="65"/>
              </a:cxn>
            </a:cxnLst>
            <a:rect l="0" t="0" r="r" b="b"/>
            <a:pathLst>
              <a:path w="3884" h="65">
                <a:moveTo>
                  <a:pt x="0" y="65"/>
                </a:moveTo>
                <a:lnTo>
                  <a:pt x="86" y="0"/>
                </a:lnTo>
                <a:lnTo>
                  <a:pt x="3884" y="0"/>
                </a:lnTo>
                <a:lnTo>
                  <a:pt x="3798" y="65"/>
                </a:lnTo>
                <a:lnTo>
                  <a:pt x="0" y="6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143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2139950"/>
            <a:ext cx="136525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39" name="Freeform 15"/>
          <p:cNvSpPr>
            <a:spLocks/>
          </p:cNvSpPr>
          <p:nvPr/>
        </p:nvSpPr>
        <p:spPr bwMode="auto">
          <a:xfrm>
            <a:off x="2011363" y="2149475"/>
            <a:ext cx="136525" cy="3062288"/>
          </a:xfrm>
          <a:custGeom>
            <a:avLst/>
            <a:gdLst/>
            <a:ahLst/>
            <a:cxnLst>
              <a:cxn ang="0">
                <a:pos x="0" y="1929"/>
              </a:cxn>
              <a:cxn ang="0">
                <a:pos x="0" y="65"/>
              </a:cxn>
              <a:cxn ang="0">
                <a:pos x="86" y="0"/>
              </a:cxn>
              <a:cxn ang="0">
                <a:pos x="86" y="1864"/>
              </a:cxn>
              <a:cxn ang="0">
                <a:pos x="0" y="1929"/>
              </a:cxn>
            </a:cxnLst>
            <a:rect l="0" t="0" r="r" b="b"/>
            <a:pathLst>
              <a:path w="86" h="1929">
                <a:moveTo>
                  <a:pt x="0" y="1929"/>
                </a:moveTo>
                <a:lnTo>
                  <a:pt x="0" y="65"/>
                </a:lnTo>
                <a:lnTo>
                  <a:pt x="86" y="0"/>
                </a:lnTo>
                <a:lnTo>
                  <a:pt x="86" y="1864"/>
                </a:lnTo>
                <a:lnTo>
                  <a:pt x="0" y="192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1440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6775" y="2139950"/>
            <a:ext cx="6016625" cy="294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41" name="Rectangle 17"/>
          <p:cNvSpPr>
            <a:spLocks noChangeArrowheads="1"/>
          </p:cNvSpPr>
          <p:nvPr/>
        </p:nvSpPr>
        <p:spPr bwMode="auto">
          <a:xfrm>
            <a:off x="2147888" y="2149475"/>
            <a:ext cx="6029325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42" name="Freeform 18"/>
          <p:cNvSpPr>
            <a:spLocks/>
          </p:cNvSpPr>
          <p:nvPr/>
        </p:nvSpPr>
        <p:spPr bwMode="auto">
          <a:xfrm>
            <a:off x="2011363" y="5108575"/>
            <a:ext cx="6165850" cy="103188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2" y="0"/>
              </a:cxn>
              <a:cxn ang="0">
                <a:pos x="542" y="0"/>
              </a:cxn>
            </a:cxnLst>
            <a:rect l="0" t="0" r="r" b="b"/>
            <a:pathLst>
              <a:path w="542" h="10">
                <a:moveTo>
                  <a:pt x="0" y="10"/>
                </a:moveTo>
                <a:lnTo>
                  <a:pt x="12" y="0"/>
                </a:lnTo>
                <a:lnTo>
                  <a:pt x="542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43" name="Freeform 19"/>
          <p:cNvSpPr>
            <a:spLocks/>
          </p:cNvSpPr>
          <p:nvPr/>
        </p:nvSpPr>
        <p:spPr bwMode="auto">
          <a:xfrm>
            <a:off x="2011363" y="4518025"/>
            <a:ext cx="6165850" cy="1047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2" y="0"/>
              </a:cxn>
              <a:cxn ang="0">
                <a:pos x="542" y="0"/>
              </a:cxn>
            </a:cxnLst>
            <a:rect l="0" t="0" r="r" b="b"/>
            <a:pathLst>
              <a:path w="542" h="10">
                <a:moveTo>
                  <a:pt x="0" y="10"/>
                </a:moveTo>
                <a:lnTo>
                  <a:pt x="12" y="0"/>
                </a:lnTo>
                <a:lnTo>
                  <a:pt x="542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44" name="Freeform 20"/>
          <p:cNvSpPr>
            <a:spLocks/>
          </p:cNvSpPr>
          <p:nvPr/>
        </p:nvSpPr>
        <p:spPr bwMode="auto">
          <a:xfrm>
            <a:off x="2011363" y="3929063"/>
            <a:ext cx="6165850" cy="103187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2" y="0"/>
              </a:cxn>
              <a:cxn ang="0">
                <a:pos x="542" y="0"/>
              </a:cxn>
            </a:cxnLst>
            <a:rect l="0" t="0" r="r" b="b"/>
            <a:pathLst>
              <a:path w="542" h="10">
                <a:moveTo>
                  <a:pt x="0" y="10"/>
                </a:moveTo>
                <a:lnTo>
                  <a:pt x="12" y="0"/>
                </a:lnTo>
                <a:lnTo>
                  <a:pt x="542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45" name="Freeform 21"/>
          <p:cNvSpPr>
            <a:spLocks/>
          </p:cNvSpPr>
          <p:nvPr/>
        </p:nvSpPr>
        <p:spPr bwMode="auto">
          <a:xfrm>
            <a:off x="2011363" y="3328988"/>
            <a:ext cx="6165850" cy="103187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2" y="0"/>
              </a:cxn>
              <a:cxn ang="0">
                <a:pos x="542" y="0"/>
              </a:cxn>
            </a:cxnLst>
            <a:rect l="0" t="0" r="r" b="b"/>
            <a:pathLst>
              <a:path w="542" h="10">
                <a:moveTo>
                  <a:pt x="0" y="10"/>
                </a:moveTo>
                <a:lnTo>
                  <a:pt x="12" y="0"/>
                </a:lnTo>
                <a:lnTo>
                  <a:pt x="542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46" name="Freeform 22"/>
          <p:cNvSpPr>
            <a:spLocks/>
          </p:cNvSpPr>
          <p:nvPr/>
        </p:nvSpPr>
        <p:spPr bwMode="auto">
          <a:xfrm>
            <a:off x="2011363" y="2740025"/>
            <a:ext cx="6165850" cy="103188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2" y="0"/>
              </a:cxn>
              <a:cxn ang="0">
                <a:pos x="542" y="0"/>
              </a:cxn>
            </a:cxnLst>
            <a:rect l="0" t="0" r="r" b="b"/>
            <a:pathLst>
              <a:path w="542" h="10">
                <a:moveTo>
                  <a:pt x="0" y="10"/>
                </a:moveTo>
                <a:lnTo>
                  <a:pt x="12" y="0"/>
                </a:lnTo>
                <a:lnTo>
                  <a:pt x="542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47" name="Freeform 23"/>
          <p:cNvSpPr>
            <a:spLocks/>
          </p:cNvSpPr>
          <p:nvPr/>
        </p:nvSpPr>
        <p:spPr bwMode="auto">
          <a:xfrm>
            <a:off x="2011363" y="2149475"/>
            <a:ext cx="6165850" cy="103188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2" y="0"/>
              </a:cxn>
              <a:cxn ang="0">
                <a:pos x="542" y="0"/>
              </a:cxn>
            </a:cxnLst>
            <a:rect l="0" t="0" r="r" b="b"/>
            <a:pathLst>
              <a:path w="542" h="10">
                <a:moveTo>
                  <a:pt x="0" y="10"/>
                </a:moveTo>
                <a:lnTo>
                  <a:pt x="12" y="0"/>
                </a:lnTo>
                <a:lnTo>
                  <a:pt x="542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48" name="Freeform 24"/>
          <p:cNvSpPr>
            <a:spLocks/>
          </p:cNvSpPr>
          <p:nvPr/>
        </p:nvSpPr>
        <p:spPr bwMode="auto">
          <a:xfrm>
            <a:off x="2011363" y="5108575"/>
            <a:ext cx="6165850" cy="103188"/>
          </a:xfrm>
          <a:custGeom>
            <a:avLst/>
            <a:gdLst/>
            <a:ahLst/>
            <a:cxnLst>
              <a:cxn ang="0">
                <a:pos x="3884" y="0"/>
              </a:cxn>
              <a:cxn ang="0">
                <a:pos x="3798" y="65"/>
              </a:cxn>
              <a:cxn ang="0">
                <a:pos x="0" y="65"/>
              </a:cxn>
              <a:cxn ang="0">
                <a:pos x="86" y="0"/>
              </a:cxn>
              <a:cxn ang="0">
                <a:pos x="3884" y="0"/>
              </a:cxn>
            </a:cxnLst>
            <a:rect l="0" t="0" r="r" b="b"/>
            <a:pathLst>
              <a:path w="3884" h="65">
                <a:moveTo>
                  <a:pt x="3884" y="0"/>
                </a:moveTo>
                <a:lnTo>
                  <a:pt x="3798" y="65"/>
                </a:lnTo>
                <a:lnTo>
                  <a:pt x="0" y="65"/>
                </a:lnTo>
                <a:lnTo>
                  <a:pt x="86" y="0"/>
                </a:lnTo>
                <a:lnTo>
                  <a:pt x="3884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49" name="Freeform 25"/>
          <p:cNvSpPr>
            <a:spLocks/>
          </p:cNvSpPr>
          <p:nvPr/>
        </p:nvSpPr>
        <p:spPr bwMode="auto">
          <a:xfrm>
            <a:off x="2011363" y="2149475"/>
            <a:ext cx="136525" cy="3062288"/>
          </a:xfrm>
          <a:custGeom>
            <a:avLst/>
            <a:gdLst/>
            <a:ahLst/>
            <a:cxnLst>
              <a:cxn ang="0">
                <a:pos x="0" y="1929"/>
              </a:cxn>
              <a:cxn ang="0">
                <a:pos x="0" y="65"/>
              </a:cxn>
              <a:cxn ang="0">
                <a:pos x="86" y="0"/>
              </a:cxn>
              <a:cxn ang="0">
                <a:pos x="86" y="1864"/>
              </a:cxn>
              <a:cxn ang="0">
                <a:pos x="0" y="1929"/>
              </a:cxn>
            </a:cxnLst>
            <a:rect l="0" t="0" r="r" b="b"/>
            <a:pathLst>
              <a:path w="86" h="1929">
                <a:moveTo>
                  <a:pt x="0" y="1929"/>
                </a:moveTo>
                <a:lnTo>
                  <a:pt x="0" y="65"/>
                </a:lnTo>
                <a:lnTo>
                  <a:pt x="86" y="0"/>
                </a:lnTo>
                <a:lnTo>
                  <a:pt x="86" y="1864"/>
                </a:lnTo>
                <a:lnTo>
                  <a:pt x="0" y="1929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50" name="Rectangle 26"/>
          <p:cNvSpPr>
            <a:spLocks noChangeArrowheads="1"/>
          </p:cNvSpPr>
          <p:nvPr/>
        </p:nvSpPr>
        <p:spPr bwMode="auto">
          <a:xfrm>
            <a:off x="2147888" y="2149475"/>
            <a:ext cx="6029325" cy="295910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1451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9550" y="2655888"/>
            <a:ext cx="149225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52" name="Freeform 28"/>
          <p:cNvSpPr>
            <a:spLocks/>
          </p:cNvSpPr>
          <p:nvPr/>
        </p:nvSpPr>
        <p:spPr bwMode="auto">
          <a:xfrm>
            <a:off x="2762250" y="2667000"/>
            <a:ext cx="147638" cy="2544763"/>
          </a:xfrm>
          <a:custGeom>
            <a:avLst/>
            <a:gdLst/>
            <a:ahLst/>
            <a:cxnLst>
              <a:cxn ang="0">
                <a:pos x="0" y="1603"/>
              </a:cxn>
              <a:cxn ang="0">
                <a:pos x="0" y="65"/>
              </a:cxn>
              <a:cxn ang="0">
                <a:pos x="93" y="0"/>
              </a:cxn>
              <a:cxn ang="0">
                <a:pos x="93" y="1538"/>
              </a:cxn>
              <a:cxn ang="0">
                <a:pos x="0" y="1603"/>
              </a:cxn>
            </a:cxnLst>
            <a:rect l="0" t="0" r="r" b="b"/>
            <a:pathLst>
              <a:path w="93" h="1603">
                <a:moveTo>
                  <a:pt x="0" y="1603"/>
                </a:moveTo>
                <a:lnTo>
                  <a:pt x="0" y="65"/>
                </a:lnTo>
                <a:lnTo>
                  <a:pt x="93" y="0"/>
                </a:lnTo>
                <a:lnTo>
                  <a:pt x="93" y="1538"/>
                </a:lnTo>
                <a:lnTo>
                  <a:pt x="0" y="160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1453" name="Picture 2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17750" y="2760663"/>
            <a:ext cx="420688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54" name="Rectangle 30"/>
          <p:cNvSpPr>
            <a:spLocks noChangeArrowheads="1"/>
          </p:cNvSpPr>
          <p:nvPr/>
        </p:nvSpPr>
        <p:spPr bwMode="auto">
          <a:xfrm>
            <a:off x="2328863" y="2770188"/>
            <a:ext cx="433387" cy="2441575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1455" name="Picture 3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17750" y="2655888"/>
            <a:ext cx="58102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56" name="Freeform 32"/>
          <p:cNvSpPr>
            <a:spLocks/>
          </p:cNvSpPr>
          <p:nvPr/>
        </p:nvSpPr>
        <p:spPr bwMode="auto">
          <a:xfrm>
            <a:off x="2328863" y="2667000"/>
            <a:ext cx="581025" cy="103188"/>
          </a:xfrm>
          <a:custGeom>
            <a:avLst/>
            <a:gdLst/>
            <a:ahLst/>
            <a:cxnLst>
              <a:cxn ang="0">
                <a:pos x="273" y="65"/>
              </a:cxn>
              <a:cxn ang="0">
                <a:pos x="366" y="0"/>
              </a:cxn>
              <a:cxn ang="0">
                <a:pos x="93" y="0"/>
              </a:cxn>
              <a:cxn ang="0">
                <a:pos x="0" y="65"/>
              </a:cxn>
              <a:cxn ang="0">
                <a:pos x="273" y="65"/>
              </a:cxn>
            </a:cxnLst>
            <a:rect l="0" t="0" r="r" b="b"/>
            <a:pathLst>
              <a:path w="366" h="65">
                <a:moveTo>
                  <a:pt x="273" y="65"/>
                </a:moveTo>
                <a:lnTo>
                  <a:pt x="366" y="0"/>
                </a:lnTo>
                <a:lnTo>
                  <a:pt x="93" y="0"/>
                </a:lnTo>
                <a:lnTo>
                  <a:pt x="0" y="65"/>
                </a:lnTo>
                <a:lnTo>
                  <a:pt x="273" y="65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57" name="Freeform 33"/>
          <p:cNvSpPr>
            <a:spLocks/>
          </p:cNvSpPr>
          <p:nvPr/>
        </p:nvSpPr>
        <p:spPr bwMode="auto">
          <a:xfrm>
            <a:off x="3194050" y="2355850"/>
            <a:ext cx="147638" cy="2855913"/>
          </a:xfrm>
          <a:custGeom>
            <a:avLst/>
            <a:gdLst/>
            <a:ahLst/>
            <a:cxnLst>
              <a:cxn ang="0">
                <a:pos x="0" y="1799"/>
              </a:cxn>
              <a:cxn ang="0">
                <a:pos x="0" y="66"/>
              </a:cxn>
              <a:cxn ang="0">
                <a:pos x="93" y="0"/>
              </a:cxn>
              <a:cxn ang="0">
                <a:pos x="93" y="1734"/>
              </a:cxn>
              <a:cxn ang="0">
                <a:pos x="0" y="1799"/>
              </a:cxn>
            </a:cxnLst>
            <a:rect l="0" t="0" r="r" b="b"/>
            <a:pathLst>
              <a:path w="93" h="1799">
                <a:moveTo>
                  <a:pt x="0" y="1799"/>
                </a:moveTo>
                <a:lnTo>
                  <a:pt x="0" y="66"/>
                </a:lnTo>
                <a:lnTo>
                  <a:pt x="93" y="0"/>
                </a:lnTo>
                <a:lnTo>
                  <a:pt x="93" y="1734"/>
                </a:lnTo>
                <a:lnTo>
                  <a:pt x="0" y="1799"/>
                </a:lnTo>
                <a:close/>
              </a:path>
            </a:pathLst>
          </a:custGeom>
          <a:solidFill>
            <a:srgbClr val="1A1A66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58" name="Rectangle 34"/>
          <p:cNvSpPr>
            <a:spLocks noChangeArrowheads="1"/>
          </p:cNvSpPr>
          <p:nvPr/>
        </p:nvSpPr>
        <p:spPr bwMode="auto">
          <a:xfrm>
            <a:off x="2762250" y="2460625"/>
            <a:ext cx="431800" cy="2751138"/>
          </a:xfrm>
          <a:prstGeom prst="rect">
            <a:avLst/>
          </a:prstGeom>
          <a:solidFill>
            <a:srgbClr val="3333CC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59" name="Freeform 35"/>
          <p:cNvSpPr>
            <a:spLocks/>
          </p:cNvSpPr>
          <p:nvPr/>
        </p:nvSpPr>
        <p:spPr bwMode="auto">
          <a:xfrm>
            <a:off x="2762250" y="2355850"/>
            <a:ext cx="579438" cy="104775"/>
          </a:xfrm>
          <a:custGeom>
            <a:avLst/>
            <a:gdLst/>
            <a:ahLst/>
            <a:cxnLst>
              <a:cxn ang="0">
                <a:pos x="272" y="66"/>
              </a:cxn>
              <a:cxn ang="0">
                <a:pos x="365" y="0"/>
              </a:cxn>
              <a:cxn ang="0">
                <a:pos x="93" y="0"/>
              </a:cxn>
              <a:cxn ang="0">
                <a:pos x="0" y="66"/>
              </a:cxn>
              <a:cxn ang="0">
                <a:pos x="272" y="66"/>
              </a:cxn>
            </a:cxnLst>
            <a:rect l="0" t="0" r="r" b="b"/>
            <a:pathLst>
              <a:path w="365" h="66">
                <a:moveTo>
                  <a:pt x="272" y="66"/>
                </a:moveTo>
                <a:lnTo>
                  <a:pt x="365" y="0"/>
                </a:lnTo>
                <a:lnTo>
                  <a:pt x="93" y="0"/>
                </a:lnTo>
                <a:lnTo>
                  <a:pt x="0" y="66"/>
                </a:lnTo>
                <a:lnTo>
                  <a:pt x="272" y="66"/>
                </a:lnTo>
                <a:close/>
              </a:path>
            </a:pathLst>
          </a:custGeom>
          <a:solidFill>
            <a:srgbClr val="262699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60" name="Rectangle 36"/>
          <p:cNvSpPr>
            <a:spLocks noChangeArrowheads="1"/>
          </p:cNvSpPr>
          <p:nvPr/>
        </p:nvSpPr>
        <p:spPr bwMode="auto">
          <a:xfrm>
            <a:off x="2268538" y="2908300"/>
            <a:ext cx="493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82.6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31461" name="Rectangle 37"/>
          <p:cNvSpPr>
            <a:spLocks noChangeArrowheads="1"/>
          </p:cNvSpPr>
          <p:nvPr/>
        </p:nvSpPr>
        <p:spPr bwMode="auto">
          <a:xfrm>
            <a:off x="2843213" y="2733675"/>
            <a:ext cx="3111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FF6600"/>
                </a:solidFill>
              </a:rPr>
              <a:t>93</a:t>
            </a:r>
            <a:endParaRPr lang="es-ES" sz="2400" b="0">
              <a:latin typeface="Times New Roman" pitchFamily="18" charset="0"/>
            </a:endParaRPr>
          </a:p>
        </p:txBody>
      </p:sp>
      <p:pic>
        <p:nvPicPr>
          <p:cNvPr id="231462" name="Picture 3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51325" y="2698750"/>
            <a:ext cx="149225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63" name="Freeform 39"/>
          <p:cNvSpPr>
            <a:spLocks/>
          </p:cNvSpPr>
          <p:nvPr/>
        </p:nvSpPr>
        <p:spPr bwMode="auto">
          <a:xfrm>
            <a:off x="4264025" y="2708275"/>
            <a:ext cx="147638" cy="2503488"/>
          </a:xfrm>
          <a:custGeom>
            <a:avLst/>
            <a:gdLst/>
            <a:ahLst/>
            <a:cxnLst>
              <a:cxn ang="0">
                <a:pos x="0" y="1577"/>
              </a:cxn>
              <a:cxn ang="0">
                <a:pos x="0" y="65"/>
              </a:cxn>
              <a:cxn ang="0">
                <a:pos x="93" y="0"/>
              </a:cxn>
              <a:cxn ang="0">
                <a:pos x="93" y="1512"/>
              </a:cxn>
              <a:cxn ang="0">
                <a:pos x="0" y="1577"/>
              </a:cxn>
            </a:cxnLst>
            <a:rect l="0" t="0" r="r" b="b"/>
            <a:pathLst>
              <a:path w="93" h="1577">
                <a:moveTo>
                  <a:pt x="0" y="1577"/>
                </a:moveTo>
                <a:lnTo>
                  <a:pt x="0" y="65"/>
                </a:lnTo>
                <a:lnTo>
                  <a:pt x="93" y="0"/>
                </a:lnTo>
                <a:lnTo>
                  <a:pt x="93" y="1512"/>
                </a:lnTo>
                <a:lnTo>
                  <a:pt x="0" y="157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1464" name="Picture 4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9525" y="2801938"/>
            <a:ext cx="420688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65" name="Rectangle 41"/>
          <p:cNvSpPr>
            <a:spLocks noChangeArrowheads="1"/>
          </p:cNvSpPr>
          <p:nvPr/>
        </p:nvSpPr>
        <p:spPr bwMode="auto">
          <a:xfrm>
            <a:off x="3830638" y="2811463"/>
            <a:ext cx="433387" cy="240030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1466" name="Picture 4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19525" y="2698750"/>
            <a:ext cx="581025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67" name="Freeform 43"/>
          <p:cNvSpPr>
            <a:spLocks/>
          </p:cNvSpPr>
          <p:nvPr/>
        </p:nvSpPr>
        <p:spPr bwMode="auto">
          <a:xfrm>
            <a:off x="3830638" y="2708275"/>
            <a:ext cx="581025" cy="103188"/>
          </a:xfrm>
          <a:custGeom>
            <a:avLst/>
            <a:gdLst/>
            <a:ahLst/>
            <a:cxnLst>
              <a:cxn ang="0">
                <a:pos x="273" y="65"/>
              </a:cxn>
              <a:cxn ang="0">
                <a:pos x="366" y="0"/>
              </a:cxn>
              <a:cxn ang="0">
                <a:pos x="93" y="0"/>
              </a:cxn>
              <a:cxn ang="0">
                <a:pos x="0" y="65"/>
              </a:cxn>
              <a:cxn ang="0">
                <a:pos x="273" y="65"/>
              </a:cxn>
            </a:cxnLst>
            <a:rect l="0" t="0" r="r" b="b"/>
            <a:pathLst>
              <a:path w="366" h="65">
                <a:moveTo>
                  <a:pt x="273" y="65"/>
                </a:moveTo>
                <a:lnTo>
                  <a:pt x="366" y="0"/>
                </a:lnTo>
                <a:lnTo>
                  <a:pt x="93" y="0"/>
                </a:lnTo>
                <a:lnTo>
                  <a:pt x="0" y="65"/>
                </a:lnTo>
                <a:lnTo>
                  <a:pt x="273" y="65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68" name="Freeform 44"/>
          <p:cNvSpPr>
            <a:spLocks/>
          </p:cNvSpPr>
          <p:nvPr/>
        </p:nvSpPr>
        <p:spPr bwMode="auto">
          <a:xfrm>
            <a:off x="4695825" y="2419350"/>
            <a:ext cx="147638" cy="2792413"/>
          </a:xfrm>
          <a:custGeom>
            <a:avLst/>
            <a:gdLst/>
            <a:ahLst/>
            <a:cxnLst>
              <a:cxn ang="0">
                <a:pos x="0" y="1759"/>
              </a:cxn>
              <a:cxn ang="0">
                <a:pos x="0" y="65"/>
              </a:cxn>
              <a:cxn ang="0">
                <a:pos x="93" y="0"/>
              </a:cxn>
              <a:cxn ang="0">
                <a:pos x="93" y="1694"/>
              </a:cxn>
              <a:cxn ang="0">
                <a:pos x="0" y="1759"/>
              </a:cxn>
            </a:cxnLst>
            <a:rect l="0" t="0" r="r" b="b"/>
            <a:pathLst>
              <a:path w="93" h="1759">
                <a:moveTo>
                  <a:pt x="0" y="1759"/>
                </a:moveTo>
                <a:lnTo>
                  <a:pt x="0" y="65"/>
                </a:lnTo>
                <a:lnTo>
                  <a:pt x="93" y="0"/>
                </a:lnTo>
                <a:lnTo>
                  <a:pt x="93" y="1694"/>
                </a:lnTo>
                <a:lnTo>
                  <a:pt x="0" y="1759"/>
                </a:lnTo>
                <a:close/>
              </a:path>
            </a:pathLst>
          </a:custGeom>
          <a:solidFill>
            <a:srgbClr val="1A1A66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69" name="Rectangle 45"/>
          <p:cNvSpPr>
            <a:spLocks noChangeArrowheads="1"/>
          </p:cNvSpPr>
          <p:nvPr/>
        </p:nvSpPr>
        <p:spPr bwMode="auto">
          <a:xfrm>
            <a:off x="4264025" y="2522538"/>
            <a:ext cx="431800" cy="2689225"/>
          </a:xfrm>
          <a:prstGeom prst="rect">
            <a:avLst/>
          </a:prstGeom>
          <a:solidFill>
            <a:srgbClr val="3333CC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70" name="Freeform 46"/>
          <p:cNvSpPr>
            <a:spLocks/>
          </p:cNvSpPr>
          <p:nvPr/>
        </p:nvSpPr>
        <p:spPr bwMode="auto">
          <a:xfrm>
            <a:off x="4264025" y="2419350"/>
            <a:ext cx="579438" cy="103188"/>
          </a:xfrm>
          <a:custGeom>
            <a:avLst/>
            <a:gdLst/>
            <a:ahLst/>
            <a:cxnLst>
              <a:cxn ang="0">
                <a:pos x="272" y="65"/>
              </a:cxn>
              <a:cxn ang="0">
                <a:pos x="365" y="0"/>
              </a:cxn>
              <a:cxn ang="0">
                <a:pos x="93" y="0"/>
              </a:cxn>
              <a:cxn ang="0">
                <a:pos x="0" y="65"/>
              </a:cxn>
              <a:cxn ang="0">
                <a:pos x="272" y="65"/>
              </a:cxn>
            </a:cxnLst>
            <a:rect l="0" t="0" r="r" b="b"/>
            <a:pathLst>
              <a:path w="365" h="65">
                <a:moveTo>
                  <a:pt x="272" y="65"/>
                </a:moveTo>
                <a:lnTo>
                  <a:pt x="365" y="0"/>
                </a:lnTo>
                <a:lnTo>
                  <a:pt x="93" y="0"/>
                </a:lnTo>
                <a:lnTo>
                  <a:pt x="0" y="65"/>
                </a:lnTo>
                <a:lnTo>
                  <a:pt x="272" y="65"/>
                </a:lnTo>
                <a:close/>
              </a:path>
            </a:pathLst>
          </a:custGeom>
          <a:solidFill>
            <a:srgbClr val="262699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71" name="Rectangle 47"/>
          <p:cNvSpPr>
            <a:spLocks noChangeArrowheads="1"/>
          </p:cNvSpPr>
          <p:nvPr/>
        </p:nvSpPr>
        <p:spPr bwMode="auto">
          <a:xfrm>
            <a:off x="3924300" y="2949575"/>
            <a:ext cx="3111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000000"/>
                </a:solidFill>
              </a:rPr>
              <a:t>81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1472" name="Rectangle 48"/>
          <p:cNvSpPr>
            <a:spLocks noChangeArrowheads="1"/>
          </p:cNvSpPr>
          <p:nvPr/>
        </p:nvSpPr>
        <p:spPr bwMode="auto">
          <a:xfrm>
            <a:off x="4356100" y="2878138"/>
            <a:ext cx="3111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FF6600"/>
                </a:solidFill>
              </a:rPr>
              <a:t>91</a:t>
            </a:r>
            <a:endParaRPr lang="es-ES" sz="2400" b="0">
              <a:latin typeface="Times New Roman" pitchFamily="18" charset="0"/>
            </a:endParaRPr>
          </a:p>
        </p:txBody>
      </p:sp>
      <p:pic>
        <p:nvPicPr>
          <p:cNvPr id="231473" name="Picture 4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64213" y="2852738"/>
            <a:ext cx="14922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74" name="Freeform 50"/>
          <p:cNvSpPr>
            <a:spLocks/>
          </p:cNvSpPr>
          <p:nvPr/>
        </p:nvSpPr>
        <p:spPr bwMode="auto">
          <a:xfrm>
            <a:off x="5776913" y="2863850"/>
            <a:ext cx="147637" cy="2347913"/>
          </a:xfrm>
          <a:custGeom>
            <a:avLst/>
            <a:gdLst/>
            <a:ahLst/>
            <a:cxnLst>
              <a:cxn ang="0">
                <a:pos x="0" y="1479"/>
              </a:cxn>
              <a:cxn ang="0">
                <a:pos x="0" y="58"/>
              </a:cxn>
              <a:cxn ang="0">
                <a:pos x="93" y="0"/>
              </a:cxn>
              <a:cxn ang="0">
                <a:pos x="93" y="1414"/>
              </a:cxn>
              <a:cxn ang="0">
                <a:pos x="0" y="1479"/>
              </a:cxn>
            </a:cxnLst>
            <a:rect l="0" t="0" r="r" b="b"/>
            <a:pathLst>
              <a:path w="93" h="1479">
                <a:moveTo>
                  <a:pt x="0" y="1479"/>
                </a:moveTo>
                <a:lnTo>
                  <a:pt x="0" y="58"/>
                </a:lnTo>
                <a:lnTo>
                  <a:pt x="93" y="0"/>
                </a:lnTo>
                <a:lnTo>
                  <a:pt x="93" y="1414"/>
                </a:lnTo>
                <a:lnTo>
                  <a:pt x="0" y="1479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1475" name="Picture 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32413" y="2946400"/>
            <a:ext cx="420687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76" name="Rectangle 52"/>
          <p:cNvSpPr>
            <a:spLocks noChangeArrowheads="1"/>
          </p:cNvSpPr>
          <p:nvPr/>
        </p:nvSpPr>
        <p:spPr bwMode="auto">
          <a:xfrm>
            <a:off x="5343525" y="2955925"/>
            <a:ext cx="433388" cy="2255838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1477" name="Picture 5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32413" y="2852738"/>
            <a:ext cx="581025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78" name="Freeform 54"/>
          <p:cNvSpPr>
            <a:spLocks/>
          </p:cNvSpPr>
          <p:nvPr/>
        </p:nvSpPr>
        <p:spPr bwMode="auto">
          <a:xfrm>
            <a:off x="5343525" y="2863850"/>
            <a:ext cx="581025" cy="92075"/>
          </a:xfrm>
          <a:custGeom>
            <a:avLst/>
            <a:gdLst/>
            <a:ahLst/>
            <a:cxnLst>
              <a:cxn ang="0">
                <a:pos x="273" y="58"/>
              </a:cxn>
              <a:cxn ang="0">
                <a:pos x="366" y="0"/>
              </a:cxn>
              <a:cxn ang="0">
                <a:pos x="93" y="0"/>
              </a:cxn>
              <a:cxn ang="0">
                <a:pos x="0" y="58"/>
              </a:cxn>
              <a:cxn ang="0">
                <a:pos x="273" y="58"/>
              </a:cxn>
            </a:cxnLst>
            <a:rect l="0" t="0" r="r" b="b"/>
            <a:pathLst>
              <a:path w="366" h="58">
                <a:moveTo>
                  <a:pt x="273" y="58"/>
                </a:moveTo>
                <a:lnTo>
                  <a:pt x="366" y="0"/>
                </a:lnTo>
                <a:lnTo>
                  <a:pt x="93" y="0"/>
                </a:lnTo>
                <a:lnTo>
                  <a:pt x="0" y="58"/>
                </a:lnTo>
                <a:lnTo>
                  <a:pt x="273" y="58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79" name="Freeform 55"/>
          <p:cNvSpPr>
            <a:spLocks/>
          </p:cNvSpPr>
          <p:nvPr/>
        </p:nvSpPr>
        <p:spPr bwMode="auto">
          <a:xfrm>
            <a:off x="6208713" y="2563813"/>
            <a:ext cx="147637" cy="2647950"/>
          </a:xfrm>
          <a:custGeom>
            <a:avLst/>
            <a:gdLst/>
            <a:ahLst/>
            <a:cxnLst>
              <a:cxn ang="0">
                <a:pos x="0" y="1668"/>
              </a:cxn>
              <a:cxn ang="0">
                <a:pos x="0" y="65"/>
              </a:cxn>
              <a:cxn ang="0">
                <a:pos x="93" y="0"/>
              </a:cxn>
              <a:cxn ang="0">
                <a:pos x="93" y="1603"/>
              </a:cxn>
              <a:cxn ang="0">
                <a:pos x="0" y="1668"/>
              </a:cxn>
            </a:cxnLst>
            <a:rect l="0" t="0" r="r" b="b"/>
            <a:pathLst>
              <a:path w="93" h="1668">
                <a:moveTo>
                  <a:pt x="0" y="1668"/>
                </a:moveTo>
                <a:lnTo>
                  <a:pt x="0" y="65"/>
                </a:lnTo>
                <a:lnTo>
                  <a:pt x="93" y="0"/>
                </a:lnTo>
                <a:lnTo>
                  <a:pt x="93" y="1603"/>
                </a:lnTo>
                <a:lnTo>
                  <a:pt x="0" y="1668"/>
                </a:lnTo>
                <a:close/>
              </a:path>
            </a:pathLst>
          </a:custGeom>
          <a:solidFill>
            <a:srgbClr val="1A1A66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80" name="Rectangle 56"/>
          <p:cNvSpPr>
            <a:spLocks noChangeArrowheads="1"/>
          </p:cNvSpPr>
          <p:nvPr/>
        </p:nvSpPr>
        <p:spPr bwMode="auto">
          <a:xfrm>
            <a:off x="5776913" y="2667000"/>
            <a:ext cx="431800" cy="2544763"/>
          </a:xfrm>
          <a:prstGeom prst="rect">
            <a:avLst/>
          </a:prstGeom>
          <a:solidFill>
            <a:srgbClr val="3333CC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81" name="Freeform 57"/>
          <p:cNvSpPr>
            <a:spLocks/>
          </p:cNvSpPr>
          <p:nvPr/>
        </p:nvSpPr>
        <p:spPr bwMode="auto">
          <a:xfrm>
            <a:off x="5776913" y="2563813"/>
            <a:ext cx="579437" cy="103187"/>
          </a:xfrm>
          <a:custGeom>
            <a:avLst/>
            <a:gdLst/>
            <a:ahLst/>
            <a:cxnLst>
              <a:cxn ang="0">
                <a:pos x="272" y="65"/>
              </a:cxn>
              <a:cxn ang="0">
                <a:pos x="365" y="0"/>
              </a:cxn>
              <a:cxn ang="0">
                <a:pos x="93" y="0"/>
              </a:cxn>
              <a:cxn ang="0">
                <a:pos x="0" y="65"/>
              </a:cxn>
              <a:cxn ang="0">
                <a:pos x="272" y="65"/>
              </a:cxn>
            </a:cxnLst>
            <a:rect l="0" t="0" r="r" b="b"/>
            <a:pathLst>
              <a:path w="365" h="65">
                <a:moveTo>
                  <a:pt x="272" y="65"/>
                </a:moveTo>
                <a:lnTo>
                  <a:pt x="365" y="0"/>
                </a:lnTo>
                <a:lnTo>
                  <a:pt x="93" y="0"/>
                </a:lnTo>
                <a:lnTo>
                  <a:pt x="0" y="65"/>
                </a:lnTo>
                <a:lnTo>
                  <a:pt x="272" y="65"/>
                </a:lnTo>
                <a:close/>
              </a:path>
            </a:pathLst>
          </a:custGeom>
          <a:solidFill>
            <a:srgbClr val="262699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82" name="Rectangle 58"/>
          <p:cNvSpPr>
            <a:spLocks noChangeArrowheads="1"/>
          </p:cNvSpPr>
          <p:nvPr/>
        </p:nvSpPr>
        <p:spPr bwMode="auto">
          <a:xfrm>
            <a:off x="5435600" y="2949575"/>
            <a:ext cx="3111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000000"/>
                </a:solidFill>
              </a:rPr>
              <a:t>76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1483" name="Rectangle 59"/>
          <p:cNvSpPr>
            <a:spLocks noChangeArrowheads="1"/>
          </p:cNvSpPr>
          <p:nvPr/>
        </p:nvSpPr>
        <p:spPr bwMode="auto">
          <a:xfrm>
            <a:off x="5867400" y="2806700"/>
            <a:ext cx="3111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FF6600"/>
                </a:solidFill>
              </a:rPr>
              <a:t>86</a:t>
            </a:r>
            <a:endParaRPr lang="es-ES" sz="2400" b="0">
              <a:latin typeface="Times New Roman" pitchFamily="18" charset="0"/>
            </a:endParaRPr>
          </a:p>
        </p:txBody>
      </p:sp>
      <p:pic>
        <p:nvPicPr>
          <p:cNvPr id="231484" name="Picture 6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65988" y="2967038"/>
            <a:ext cx="147637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85" name="Freeform 61"/>
          <p:cNvSpPr>
            <a:spLocks/>
          </p:cNvSpPr>
          <p:nvPr/>
        </p:nvSpPr>
        <p:spPr bwMode="auto">
          <a:xfrm>
            <a:off x="7277100" y="2976563"/>
            <a:ext cx="149225" cy="2235200"/>
          </a:xfrm>
          <a:custGeom>
            <a:avLst/>
            <a:gdLst/>
            <a:ahLst/>
            <a:cxnLst>
              <a:cxn ang="0">
                <a:pos x="0" y="1408"/>
              </a:cxn>
              <a:cxn ang="0">
                <a:pos x="0" y="66"/>
              </a:cxn>
              <a:cxn ang="0">
                <a:pos x="94" y="0"/>
              </a:cxn>
              <a:cxn ang="0">
                <a:pos x="94" y="1343"/>
              </a:cxn>
              <a:cxn ang="0">
                <a:pos x="0" y="1408"/>
              </a:cxn>
            </a:cxnLst>
            <a:rect l="0" t="0" r="r" b="b"/>
            <a:pathLst>
              <a:path w="94" h="1408">
                <a:moveTo>
                  <a:pt x="0" y="1408"/>
                </a:moveTo>
                <a:lnTo>
                  <a:pt x="0" y="66"/>
                </a:lnTo>
                <a:lnTo>
                  <a:pt x="94" y="0"/>
                </a:lnTo>
                <a:lnTo>
                  <a:pt x="94" y="1343"/>
                </a:lnTo>
                <a:lnTo>
                  <a:pt x="0" y="1408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1486" name="Picture 6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834188" y="3070225"/>
            <a:ext cx="420687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87" name="Rectangle 63"/>
          <p:cNvSpPr>
            <a:spLocks noChangeArrowheads="1"/>
          </p:cNvSpPr>
          <p:nvPr/>
        </p:nvSpPr>
        <p:spPr bwMode="auto">
          <a:xfrm>
            <a:off x="6845300" y="3081338"/>
            <a:ext cx="431800" cy="2130425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1488" name="Picture 6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34188" y="2967038"/>
            <a:ext cx="579437" cy="10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89" name="Freeform 65"/>
          <p:cNvSpPr>
            <a:spLocks/>
          </p:cNvSpPr>
          <p:nvPr/>
        </p:nvSpPr>
        <p:spPr bwMode="auto">
          <a:xfrm>
            <a:off x="6845300" y="2976563"/>
            <a:ext cx="581025" cy="104775"/>
          </a:xfrm>
          <a:custGeom>
            <a:avLst/>
            <a:gdLst/>
            <a:ahLst/>
            <a:cxnLst>
              <a:cxn ang="0">
                <a:pos x="272" y="66"/>
              </a:cxn>
              <a:cxn ang="0">
                <a:pos x="366" y="0"/>
              </a:cxn>
              <a:cxn ang="0">
                <a:pos x="93" y="0"/>
              </a:cxn>
              <a:cxn ang="0">
                <a:pos x="0" y="66"/>
              </a:cxn>
              <a:cxn ang="0">
                <a:pos x="272" y="66"/>
              </a:cxn>
            </a:cxnLst>
            <a:rect l="0" t="0" r="r" b="b"/>
            <a:pathLst>
              <a:path w="366" h="66">
                <a:moveTo>
                  <a:pt x="272" y="66"/>
                </a:moveTo>
                <a:lnTo>
                  <a:pt x="366" y="0"/>
                </a:lnTo>
                <a:lnTo>
                  <a:pt x="93" y="0"/>
                </a:lnTo>
                <a:lnTo>
                  <a:pt x="0" y="66"/>
                </a:lnTo>
                <a:lnTo>
                  <a:pt x="272" y="66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90" name="Freeform 66"/>
          <p:cNvSpPr>
            <a:spLocks/>
          </p:cNvSpPr>
          <p:nvPr/>
        </p:nvSpPr>
        <p:spPr bwMode="auto">
          <a:xfrm>
            <a:off x="7710488" y="2708275"/>
            <a:ext cx="147637" cy="2503488"/>
          </a:xfrm>
          <a:custGeom>
            <a:avLst/>
            <a:gdLst/>
            <a:ahLst/>
            <a:cxnLst>
              <a:cxn ang="0">
                <a:pos x="0" y="1577"/>
              </a:cxn>
              <a:cxn ang="0">
                <a:pos x="0" y="65"/>
              </a:cxn>
              <a:cxn ang="0">
                <a:pos x="93" y="0"/>
              </a:cxn>
              <a:cxn ang="0">
                <a:pos x="93" y="1512"/>
              </a:cxn>
              <a:cxn ang="0">
                <a:pos x="0" y="1577"/>
              </a:cxn>
            </a:cxnLst>
            <a:rect l="0" t="0" r="r" b="b"/>
            <a:pathLst>
              <a:path w="93" h="1577">
                <a:moveTo>
                  <a:pt x="0" y="1577"/>
                </a:moveTo>
                <a:lnTo>
                  <a:pt x="0" y="65"/>
                </a:lnTo>
                <a:lnTo>
                  <a:pt x="93" y="0"/>
                </a:lnTo>
                <a:lnTo>
                  <a:pt x="93" y="1512"/>
                </a:lnTo>
                <a:lnTo>
                  <a:pt x="0" y="1577"/>
                </a:lnTo>
                <a:close/>
              </a:path>
            </a:pathLst>
          </a:custGeom>
          <a:solidFill>
            <a:srgbClr val="1A1A66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91" name="Rectangle 67"/>
          <p:cNvSpPr>
            <a:spLocks noChangeArrowheads="1"/>
          </p:cNvSpPr>
          <p:nvPr/>
        </p:nvSpPr>
        <p:spPr bwMode="auto">
          <a:xfrm>
            <a:off x="7277100" y="2811463"/>
            <a:ext cx="433388" cy="2400300"/>
          </a:xfrm>
          <a:prstGeom prst="rect">
            <a:avLst/>
          </a:prstGeom>
          <a:solidFill>
            <a:srgbClr val="3333CC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92" name="Freeform 68"/>
          <p:cNvSpPr>
            <a:spLocks/>
          </p:cNvSpPr>
          <p:nvPr/>
        </p:nvSpPr>
        <p:spPr bwMode="auto">
          <a:xfrm>
            <a:off x="7277100" y="2708275"/>
            <a:ext cx="581025" cy="103188"/>
          </a:xfrm>
          <a:custGeom>
            <a:avLst/>
            <a:gdLst/>
            <a:ahLst/>
            <a:cxnLst>
              <a:cxn ang="0">
                <a:pos x="273" y="65"/>
              </a:cxn>
              <a:cxn ang="0">
                <a:pos x="366" y="0"/>
              </a:cxn>
              <a:cxn ang="0">
                <a:pos x="94" y="0"/>
              </a:cxn>
              <a:cxn ang="0">
                <a:pos x="0" y="65"/>
              </a:cxn>
              <a:cxn ang="0">
                <a:pos x="273" y="65"/>
              </a:cxn>
            </a:cxnLst>
            <a:rect l="0" t="0" r="r" b="b"/>
            <a:pathLst>
              <a:path w="366" h="65">
                <a:moveTo>
                  <a:pt x="273" y="65"/>
                </a:moveTo>
                <a:lnTo>
                  <a:pt x="366" y="0"/>
                </a:lnTo>
                <a:lnTo>
                  <a:pt x="94" y="0"/>
                </a:lnTo>
                <a:lnTo>
                  <a:pt x="0" y="65"/>
                </a:lnTo>
                <a:lnTo>
                  <a:pt x="273" y="65"/>
                </a:lnTo>
                <a:close/>
              </a:path>
            </a:pathLst>
          </a:custGeom>
          <a:solidFill>
            <a:srgbClr val="262699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93" name="Rectangle 69"/>
          <p:cNvSpPr>
            <a:spLocks noChangeArrowheads="1"/>
          </p:cNvSpPr>
          <p:nvPr/>
        </p:nvSpPr>
        <p:spPr bwMode="auto">
          <a:xfrm>
            <a:off x="6877050" y="3165475"/>
            <a:ext cx="3111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000000"/>
                </a:solidFill>
              </a:rPr>
              <a:t>72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1494" name="Rectangle 70"/>
          <p:cNvSpPr>
            <a:spLocks noChangeArrowheads="1"/>
          </p:cNvSpPr>
          <p:nvPr/>
        </p:nvSpPr>
        <p:spPr bwMode="auto">
          <a:xfrm>
            <a:off x="7380288" y="2878138"/>
            <a:ext cx="3111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FF6600"/>
                </a:solidFill>
              </a:rPr>
              <a:t>81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1495" name="Line 71"/>
          <p:cNvSpPr>
            <a:spLocks noChangeShapeType="1"/>
          </p:cNvSpPr>
          <p:nvPr/>
        </p:nvSpPr>
        <p:spPr bwMode="auto">
          <a:xfrm flipV="1">
            <a:off x="2011363" y="2252663"/>
            <a:ext cx="1587" cy="2959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96" name="Line 72"/>
          <p:cNvSpPr>
            <a:spLocks noChangeShapeType="1"/>
          </p:cNvSpPr>
          <p:nvPr/>
        </p:nvSpPr>
        <p:spPr bwMode="auto">
          <a:xfrm flipH="1">
            <a:off x="1954213" y="5211763"/>
            <a:ext cx="5715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97" name="Line 73"/>
          <p:cNvSpPr>
            <a:spLocks noChangeShapeType="1"/>
          </p:cNvSpPr>
          <p:nvPr/>
        </p:nvSpPr>
        <p:spPr bwMode="auto">
          <a:xfrm flipH="1">
            <a:off x="1954213" y="4622800"/>
            <a:ext cx="5715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98" name="Line 74"/>
          <p:cNvSpPr>
            <a:spLocks noChangeShapeType="1"/>
          </p:cNvSpPr>
          <p:nvPr/>
        </p:nvSpPr>
        <p:spPr bwMode="auto">
          <a:xfrm flipH="1">
            <a:off x="1954213" y="4032250"/>
            <a:ext cx="5715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99" name="Line 75"/>
          <p:cNvSpPr>
            <a:spLocks noChangeShapeType="1"/>
          </p:cNvSpPr>
          <p:nvPr/>
        </p:nvSpPr>
        <p:spPr bwMode="auto">
          <a:xfrm flipH="1">
            <a:off x="1954213" y="3432175"/>
            <a:ext cx="5715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500" name="Line 76"/>
          <p:cNvSpPr>
            <a:spLocks noChangeShapeType="1"/>
          </p:cNvSpPr>
          <p:nvPr/>
        </p:nvSpPr>
        <p:spPr bwMode="auto">
          <a:xfrm flipH="1">
            <a:off x="1954213" y="2843213"/>
            <a:ext cx="5715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501" name="Line 77"/>
          <p:cNvSpPr>
            <a:spLocks noChangeShapeType="1"/>
          </p:cNvSpPr>
          <p:nvPr/>
        </p:nvSpPr>
        <p:spPr bwMode="auto">
          <a:xfrm flipH="1">
            <a:off x="1954213" y="2252663"/>
            <a:ext cx="5715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502" name="Rectangle 78"/>
          <p:cNvSpPr>
            <a:spLocks noChangeArrowheads="1"/>
          </p:cNvSpPr>
          <p:nvPr/>
        </p:nvSpPr>
        <p:spPr bwMode="auto">
          <a:xfrm>
            <a:off x="1924050" y="5087938"/>
            <a:ext cx="1206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700">
                <a:solidFill>
                  <a:srgbClr val="FFFFFF"/>
                </a:solidFill>
              </a:rPr>
              <a:t>0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1503" name="Rectangle 79"/>
          <p:cNvSpPr>
            <a:spLocks noChangeArrowheads="1"/>
          </p:cNvSpPr>
          <p:nvPr/>
        </p:nvSpPr>
        <p:spPr bwMode="auto">
          <a:xfrm>
            <a:off x="1739900" y="4497388"/>
            <a:ext cx="2413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700"/>
              <a:t>20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1504" name="Rectangle 80"/>
          <p:cNvSpPr>
            <a:spLocks noChangeArrowheads="1"/>
          </p:cNvSpPr>
          <p:nvPr/>
        </p:nvSpPr>
        <p:spPr bwMode="auto">
          <a:xfrm>
            <a:off x="1739900" y="3908425"/>
            <a:ext cx="2413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700"/>
              <a:t>40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1505" name="Rectangle 81"/>
          <p:cNvSpPr>
            <a:spLocks noChangeArrowheads="1"/>
          </p:cNvSpPr>
          <p:nvPr/>
        </p:nvSpPr>
        <p:spPr bwMode="auto">
          <a:xfrm>
            <a:off x="1739900" y="3308350"/>
            <a:ext cx="2413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700"/>
              <a:t>60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1506" name="Rectangle 82"/>
          <p:cNvSpPr>
            <a:spLocks noChangeArrowheads="1"/>
          </p:cNvSpPr>
          <p:nvPr/>
        </p:nvSpPr>
        <p:spPr bwMode="auto">
          <a:xfrm>
            <a:off x="1739900" y="2719388"/>
            <a:ext cx="2413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700"/>
              <a:t>80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1507" name="Rectangle 83"/>
          <p:cNvSpPr>
            <a:spLocks noChangeArrowheads="1"/>
          </p:cNvSpPr>
          <p:nvPr/>
        </p:nvSpPr>
        <p:spPr bwMode="auto">
          <a:xfrm>
            <a:off x="1619250" y="2128838"/>
            <a:ext cx="3619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700"/>
              <a:t>100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1508" name="Rectangle 84"/>
          <p:cNvSpPr>
            <a:spLocks noChangeArrowheads="1"/>
          </p:cNvSpPr>
          <p:nvPr/>
        </p:nvSpPr>
        <p:spPr bwMode="auto">
          <a:xfrm rot="16200000">
            <a:off x="593726" y="3367087"/>
            <a:ext cx="11668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/>
              <a:t>ug/L o %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1509" name="Line 85"/>
          <p:cNvSpPr>
            <a:spLocks noChangeShapeType="1"/>
          </p:cNvSpPr>
          <p:nvPr/>
        </p:nvSpPr>
        <p:spPr bwMode="auto">
          <a:xfrm>
            <a:off x="2011363" y="5211763"/>
            <a:ext cx="602932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510" name="Line 86"/>
          <p:cNvSpPr>
            <a:spLocks noChangeShapeType="1"/>
          </p:cNvSpPr>
          <p:nvPr/>
        </p:nvSpPr>
        <p:spPr bwMode="auto">
          <a:xfrm>
            <a:off x="2011363" y="5211763"/>
            <a:ext cx="1587" cy="523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511" name="Line 87"/>
          <p:cNvSpPr>
            <a:spLocks noChangeShapeType="1"/>
          </p:cNvSpPr>
          <p:nvPr/>
        </p:nvSpPr>
        <p:spPr bwMode="auto">
          <a:xfrm>
            <a:off x="3513138" y="5211763"/>
            <a:ext cx="1587" cy="523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512" name="Line 88"/>
          <p:cNvSpPr>
            <a:spLocks noChangeShapeType="1"/>
          </p:cNvSpPr>
          <p:nvPr/>
        </p:nvSpPr>
        <p:spPr bwMode="auto">
          <a:xfrm>
            <a:off x="5026025" y="5211763"/>
            <a:ext cx="1588" cy="523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513" name="Line 89"/>
          <p:cNvSpPr>
            <a:spLocks noChangeShapeType="1"/>
          </p:cNvSpPr>
          <p:nvPr/>
        </p:nvSpPr>
        <p:spPr bwMode="auto">
          <a:xfrm>
            <a:off x="6527800" y="5211763"/>
            <a:ext cx="1588" cy="523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514" name="Line 90"/>
          <p:cNvSpPr>
            <a:spLocks noChangeShapeType="1"/>
          </p:cNvSpPr>
          <p:nvPr/>
        </p:nvSpPr>
        <p:spPr bwMode="auto">
          <a:xfrm>
            <a:off x="8040688" y="5211763"/>
            <a:ext cx="1587" cy="523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515" name="Rectangle 91"/>
          <p:cNvSpPr>
            <a:spLocks noChangeArrowheads="1"/>
          </p:cNvSpPr>
          <p:nvPr/>
        </p:nvSpPr>
        <p:spPr bwMode="auto">
          <a:xfrm>
            <a:off x="2832100" y="5326063"/>
            <a:ext cx="134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900"/>
              <a:t>4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1516" name="Rectangle 92"/>
          <p:cNvSpPr>
            <a:spLocks noChangeArrowheads="1"/>
          </p:cNvSpPr>
          <p:nvPr/>
        </p:nvSpPr>
        <p:spPr bwMode="auto">
          <a:xfrm>
            <a:off x="4265613" y="5326063"/>
            <a:ext cx="269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900"/>
              <a:t>60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1517" name="Rectangle 93"/>
          <p:cNvSpPr>
            <a:spLocks noChangeArrowheads="1"/>
          </p:cNvSpPr>
          <p:nvPr/>
        </p:nvSpPr>
        <p:spPr bwMode="auto">
          <a:xfrm>
            <a:off x="5778500" y="5326063"/>
            <a:ext cx="269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900"/>
              <a:t>80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1518" name="Rectangle 94"/>
          <p:cNvSpPr>
            <a:spLocks noChangeArrowheads="1"/>
          </p:cNvSpPr>
          <p:nvPr/>
        </p:nvSpPr>
        <p:spPr bwMode="auto">
          <a:xfrm>
            <a:off x="7280275" y="5326063"/>
            <a:ext cx="269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900"/>
              <a:t>91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1519" name="Rectangle 95"/>
          <p:cNvSpPr>
            <a:spLocks noChangeArrowheads="1"/>
          </p:cNvSpPr>
          <p:nvPr/>
        </p:nvSpPr>
        <p:spPr bwMode="auto">
          <a:xfrm>
            <a:off x="4162425" y="5718175"/>
            <a:ext cx="2398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/>
              <a:t>Grados centígrados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1520" name="Rectangle 96"/>
          <p:cNvSpPr>
            <a:spLocks noChangeArrowheads="1"/>
          </p:cNvSpPr>
          <p:nvPr/>
        </p:nvSpPr>
        <p:spPr bwMode="auto">
          <a:xfrm>
            <a:off x="1727200" y="1508125"/>
            <a:ext cx="5595938" cy="414338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1521" name="Picture 9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806575" y="1631950"/>
            <a:ext cx="169863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522" name="Rectangle 98"/>
          <p:cNvSpPr>
            <a:spLocks noChangeArrowheads="1"/>
          </p:cNvSpPr>
          <p:nvPr/>
        </p:nvSpPr>
        <p:spPr bwMode="auto">
          <a:xfrm>
            <a:off x="1817688" y="1643063"/>
            <a:ext cx="182562" cy="16510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523" name="Rectangle 99"/>
          <p:cNvSpPr>
            <a:spLocks noChangeArrowheads="1"/>
          </p:cNvSpPr>
          <p:nvPr/>
        </p:nvSpPr>
        <p:spPr bwMode="auto">
          <a:xfrm>
            <a:off x="2124075" y="1560513"/>
            <a:ext cx="281781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000000"/>
                </a:solidFill>
              </a:rPr>
              <a:t>Concentración (ug/L)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1524" name="Rectangle 100"/>
          <p:cNvSpPr>
            <a:spLocks noChangeArrowheads="1"/>
          </p:cNvSpPr>
          <p:nvPr/>
        </p:nvSpPr>
        <p:spPr bwMode="auto">
          <a:xfrm>
            <a:off x="5378450" y="1643063"/>
            <a:ext cx="180975" cy="165100"/>
          </a:xfrm>
          <a:prstGeom prst="rect">
            <a:avLst/>
          </a:prstGeom>
          <a:solidFill>
            <a:srgbClr val="3333CC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525" name="Rectangle 101"/>
          <p:cNvSpPr>
            <a:spLocks noChangeArrowheads="1"/>
          </p:cNvSpPr>
          <p:nvPr/>
        </p:nvSpPr>
        <p:spPr bwMode="auto">
          <a:xfrm>
            <a:off x="5724525" y="1560513"/>
            <a:ext cx="143033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000000"/>
                </a:solidFill>
              </a:rPr>
              <a:t>Porcentaje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1526" name="Line 102"/>
          <p:cNvSpPr>
            <a:spLocks noChangeShapeType="1"/>
          </p:cNvSpPr>
          <p:nvPr/>
        </p:nvSpPr>
        <p:spPr bwMode="auto">
          <a:xfrm>
            <a:off x="2051050" y="2636838"/>
            <a:ext cx="6265863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0" y="44450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3000">
                <a:latin typeface="Lucida Sans" pitchFamily="34" charset="0"/>
              </a:rPr>
              <a:t>    Resultados</a:t>
            </a:r>
          </a:p>
        </p:txBody>
      </p:sp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304800" y="685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="0">
              <a:latin typeface="Times New Roman" pitchFamily="18" charset="0"/>
            </a:endParaRPr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639763" y="549275"/>
            <a:ext cx="7864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400">
                <a:solidFill>
                  <a:srgbClr val="FF00FF"/>
                </a:solidFill>
                <a:latin typeface="Lucida Sans" pitchFamily="34" charset="0"/>
              </a:rPr>
              <a:t>Pérdida de vitamina C debido al tipo de conservación</a:t>
            </a:r>
          </a:p>
        </p:txBody>
      </p:sp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2225675" y="1957388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Lucida Sans" pitchFamily="34" charset="0"/>
              </a:rPr>
              <a:t>18</a:t>
            </a:r>
            <a:endParaRPr lang="es-ES" sz="240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232454" name="Rectangle 6"/>
          <p:cNvSpPr>
            <a:spLocks noChangeArrowheads="1"/>
          </p:cNvSpPr>
          <p:nvPr/>
        </p:nvSpPr>
        <p:spPr bwMode="auto">
          <a:xfrm>
            <a:off x="2473325" y="2054225"/>
            <a:ext cx="4719638" cy="368617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55" name="Line 7"/>
          <p:cNvSpPr>
            <a:spLocks noChangeShapeType="1"/>
          </p:cNvSpPr>
          <p:nvPr/>
        </p:nvSpPr>
        <p:spPr bwMode="auto">
          <a:xfrm>
            <a:off x="1371600" y="6697663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56" name="Text Box 8"/>
          <p:cNvSpPr txBox="1">
            <a:spLocks noChangeArrowheads="1"/>
          </p:cNvSpPr>
          <p:nvPr/>
        </p:nvSpPr>
        <p:spPr bwMode="auto">
          <a:xfrm>
            <a:off x="2411413" y="6526213"/>
            <a:ext cx="30972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0">
                <a:latin typeface="Times New Roman" pitchFamily="18" charset="0"/>
              </a:rPr>
              <a:t>= </a:t>
            </a:r>
            <a:r>
              <a:rPr lang="es-MX" sz="1600" b="0"/>
              <a:t>Pérdida límite 85%</a:t>
            </a:r>
            <a:endParaRPr lang="en-US" sz="1600" b="0"/>
          </a:p>
        </p:txBody>
      </p:sp>
      <p:sp>
        <p:nvSpPr>
          <p:cNvPr id="232457" name="Line 9"/>
          <p:cNvSpPr>
            <a:spLocks noChangeShapeType="1"/>
          </p:cNvSpPr>
          <p:nvPr/>
        </p:nvSpPr>
        <p:spPr bwMode="auto">
          <a:xfrm>
            <a:off x="1908175" y="2687638"/>
            <a:ext cx="64087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58" name="AutoShape 10"/>
          <p:cNvSpPr>
            <a:spLocks noChangeAspect="1" noChangeArrowheads="1" noTextEdit="1"/>
          </p:cNvSpPr>
          <p:nvPr/>
        </p:nvSpPr>
        <p:spPr bwMode="auto">
          <a:xfrm>
            <a:off x="0" y="1412875"/>
            <a:ext cx="9144000" cy="49561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8B66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59" name="Rectangle 11"/>
          <p:cNvSpPr>
            <a:spLocks noChangeArrowheads="1"/>
          </p:cNvSpPr>
          <p:nvPr/>
        </p:nvSpPr>
        <p:spPr bwMode="auto">
          <a:xfrm>
            <a:off x="60325" y="1465263"/>
            <a:ext cx="9023350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2460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0088" y="5076825"/>
            <a:ext cx="6350000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2461" name="Freeform 13"/>
          <p:cNvSpPr>
            <a:spLocks/>
          </p:cNvSpPr>
          <p:nvPr/>
        </p:nvSpPr>
        <p:spPr bwMode="auto">
          <a:xfrm>
            <a:off x="1981200" y="5087938"/>
            <a:ext cx="6351588" cy="104775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98" y="0"/>
              </a:cxn>
              <a:cxn ang="0">
                <a:pos x="4001" y="0"/>
              </a:cxn>
              <a:cxn ang="0">
                <a:pos x="3903" y="66"/>
              </a:cxn>
              <a:cxn ang="0">
                <a:pos x="0" y="66"/>
              </a:cxn>
            </a:cxnLst>
            <a:rect l="0" t="0" r="r" b="b"/>
            <a:pathLst>
              <a:path w="4001" h="66">
                <a:moveTo>
                  <a:pt x="0" y="66"/>
                </a:moveTo>
                <a:lnTo>
                  <a:pt x="98" y="0"/>
                </a:lnTo>
                <a:lnTo>
                  <a:pt x="4001" y="0"/>
                </a:lnTo>
                <a:lnTo>
                  <a:pt x="3903" y="66"/>
                </a:lnTo>
                <a:lnTo>
                  <a:pt x="0" y="6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246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0088" y="2136775"/>
            <a:ext cx="153987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2463" name="Freeform 15"/>
          <p:cNvSpPr>
            <a:spLocks/>
          </p:cNvSpPr>
          <p:nvPr/>
        </p:nvSpPr>
        <p:spPr bwMode="auto">
          <a:xfrm>
            <a:off x="1981200" y="2147888"/>
            <a:ext cx="155575" cy="3044825"/>
          </a:xfrm>
          <a:custGeom>
            <a:avLst/>
            <a:gdLst/>
            <a:ahLst/>
            <a:cxnLst>
              <a:cxn ang="0">
                <a:pos x="0" y="1918"/>
              </a:cxn>
              <a:cxn ang="0">
                <a:pos x="0" y="66"/>
              </a:cxn>
              <a:cxn ang="0">
                <a:pos x="98" y="0"/>
              </a:cxn>
              <a:cxn ang="0">
                <a:pos x="98" y="1852"/>
              </a:cxn>
              <a:cxn ang="0">
                <a:pos x="0" y="1918"/>
              </a:cxn>
            </a:cxnLst>
            <a:rect l="0" t="0" r="r" b="b"/>
            <a:pathLst>
              <a:path w="98" h="1918">
                <a:moveTo>
                  <a:pt x="0" y="1918"/>
                </a:moveTo>
                <a:lnTo>
                  <a:pt x="0" y="66"/>
                </a:lnTo>
                <a:lnTo>
                  <a:pt x="98" y="0"/>
                </a:lnTo>
                <a:lnTo>
                  <a:pt x="98" y="1852"/>
                </a:lnTo>
                <a:lnTo>
                  <a:pt x="0" y="191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2464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4075" y="2136775"/>
            <a:ext cx="6184900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2465" name="Rectangle 17"/>
          <p:cNvSpPr>
            <a:spLocks noChangeArrowheads="1"/>
          </p:cNvSpPr>
          <p:nvPr/>
        </p:nvSpPr>
        <p:spPr bwMode="auto">
          <a:xfrm>
            <a:off x="2136775" y="2147888"/>
            <a:ext cx="6196013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66" name="Freeform 18"/>
          <p:cNvSpPr>
            <a:spLocks/>
          </p:cNvSpPr>
          <p:nvPr/>
        </p:nvSpPr>
        <p:spPr bwMode="auto">
          <a:xfrm>
            <a:off x="1981200" y="5087938"/>
            <a:ext cx="6351588" cy="1047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3" y="0"/>
              </a:cxn>
              <a:cxn ang="0">
                <a:pos x="532" y="0"/>
              </a:cxn>
            </a:cxnLst>
            <a:rect l="0" t="0" r="r" b="b"/>
            <a:pathLst>
              <a:path w="532" h="10">
                <a:moveTo>
                  <a:pt x="0" y="10"/>
                </a:moveTo>
                <a:lnTo>
                  <a:pt x="13" y="0"/>
                </a:lnTo>
                <a:lnTo>
                  <a:pt x="532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67" name="Freeform 19"/>
          <p:cNvSpPr>
            <a:spLocks/>
          </p:cNvSpPr>
          <p:nvPr/>
        </p:nvSpPr>
        <p:spPr bwMode="auto">
          <a:xfrm>
            <a:off x="1981200" y="4500563"/>
            <a:ext cx="6351588" cy="1047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3" y="0"/>
              </a:cxn>
              <a:cxn ang="0">
                <a:pos x="532" y="0"/>
              </a:cxn>
            </a:cxnLst>
            <a:rect l="0" t="0" r="r" b="b"/>
            <a:pathLst>
              <a:path w="532" h="10">
                <a:moveTo>
                  <a:pt x="0" y="10"/>
                </a:moveTo>
                <a:lnTo>
                  <a:pt x="13" y="0"/>
                </a:lnTo>
                <a:lnTo>
                  <a:pt x="532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68" name="Freeform 20"/>
          <p:cNvSpPr>
            <a:spLocks/>
          </p:cNvSpPr>
          <p:nvPr/>
        </p:nvSpPr>
        <p:spPr bwMode="auto">
          <a:xfrm>
            <a:off x="1981200" y="3911600"/>
            <a:ext cx="6351588" cy="1047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3" y="0"/>
              </a:cxn>
              <a:cxn ang="0">
                <a:pos x="532" y="0"/>
              </a:cxn>
            </a:cxnLst>
            <a:rect l="0" t="0" r="r" b="b"/>
            <a:pathLst>
              <a:path w="532" h="10">
                <a:moveTo>
                  <a:pt x="0" y="10"/>
                </a:moveTo>
                <a:lnTo>
                  <a:pt x="13" y="0"/>
                </a:lnTo>
                <a:lnTo>
                  <a:pt x="532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69" name="Freeform 21"/>
          <p:cNvSpPr>
            <a:spLocks/>
          </p:cNvSpPr>
          <p:nvPr/>
        </p:nvSpPr>
        <p:spPr bwMode="auto">
          <a:xfrm>
            <a:off x="1981200" y="3324225"/>
            <a:ext cx="6351588" cy="1047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3" y="0"/>
              </a:cxn>
              <a:cxn ang="0">
                <a:pos x="532" y="0"/>
              </a:cxn>
            </a:cxnLst>
            <a:rect l="0" t="0" r="r" b="b"/>
            <a:pathLst>
              <a:path w="532" h="10">
                <a:moveTo>
                  <a:pt x="0" y="10"/>
                </a:moveTo>
                <a:lnTo>
                  <a:pt x="13" y="0"/>
                </a:lnTo>
                <a:lnTo>
                  <a:pt x="532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70" name="Freeform 22"/>
          <p:cNvSpPr>
            <a:spLocks/>
          </p:cNvSpPr>
          <p:nvPr/>
        </p:nvSpPr>
        <p:spPr bwMode="auto">
          <a:xfrm>
            <a:off x="1981200" y="2735263"/>
            <a:ext cx="6351588" cy="106362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3" y="0"/>
              </a:cxn>
              <a:cxn ang="0">
                <a:pos x="532" y="0"/>
              </a:cxn>
            </a:cxnLst>
            <a:rect l="0" t="0" r="r" b="b"/>
            <a:pathLst>
              <a:path w="532" h="10">
                <a:moveTo>
                  <a:pt x="0" y="10"/>
                </a:moveTo>
                <a:lnTo>
                  <a:pt x="13" y="0"/>
                </a:lnTo>
                <a:lnTo>
                  <a:pt x="532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71" name="Freeform 23"/>
          <p:cNvSpPr>
            <a:spLocks/>
          </p:cNvSpPr>
          <p:nvPr/>
        </p:nvSpPr>
        <p:spPr bwMode="auto">
          <a:xfrm>
            <a:off x="1981200" y="2147888"/>
            <a:ext cx="6351588" cy="1047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3" y="0"/>
              </a:cxn>
              <a:cxn ang="0">
                <a:pos x="532" y="0"/>
              </a:cxn>
            </a:cxnLst>
            <a:rect l="0" t="0" r="r" b="b"/>
            <a:pathLst>
              <a:path w="532" h="10">
                <a:moveTo>
                  <a:pt x="0" y="10"/>
                </a:moveTo>
                <a:lnTo>
                  <a:pt x="13" y="0"/>
                </a:lnTo>
                <a:lnTo>
                  <a:pt x="532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72" name="Freeform 24"/>
          <p:cNvSpPr>
            <a:spLocks/>
          </p:cNvSpPr>
          <p:nvPr/>
        </p:nvSpPr>
        <p:spPr bwMode="auto">
          <a:xfrm>
            <a:off x="1981200" y="5087938"/>
            <a:ext cx="6351588" cy="104775"/>
          </a:xfrm>
          <a:custGeom>
            <a:avLst/>
            <a:gdLst/>
            <a:ahLst/>
            <a:cxnLst>
              <a:cxn ang="0">
                <a:pos x="4001" y="0"/>
              </a:cxn>
              <a:cxn ang="0">
                <a:pos x="3903" y="66"/>
              </a:cxn>
              <a:cxn ang="0">
                <a:pos x="0" y="66"/>
              </a:cxn>
              <a:cxn ang="0">
                <a:pos x="98" y="0"/>
              </a:cxn>
              <a:cxn ang="0">
                <a:pos x="4001" y="0"/>
              </a:cxn>
            </a:cxnLst>
            <a:rect l="0" t="0" r="r" b="b"/>
            <a:pathLst>
              <a:path w="4001" h="66">
                <a:moveTo>
                  <a:pt x="4001" y="0"/>
                </a:moveTo>
                <a:lnTo>
                  <a:pt x="3903" y="66"/>
                </a:lnTo>
                <a:lnTo>
                  <a:pt x="0" y="66"/>
                </a:lnTo>
                <a:lnTo>
                  <a:pt x="98" y="0"/>
                </a:lnTo>
                <a:lnTo>
                  <a:pt x="4001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73" name="Freeform 25"/>
          <p:cNvSpPr>
            <a:spLocks/>
          </p:cNvSpPr>
          <p:nvPr/>
        </p:nvSpPr>
        <p:spPr bwMode="auto">
          <a:xfrm>
            <a:off x="1981200" y="2147888"/>
            <a:ext cx="155575" cy="3044825"/>
          </a:xfrm>
          <a:custGeom>
            <a:avLst/>
            <a:gdLst/>
            <a:ahLst/>
            <a:cxnLst>
              <a:cxn ang="0">
                <a:pos x="0" y="1918"/>
              </a:cxn>
              <a:cxn ang="0">
                <a:pos x="0" y="66"/>
              </a:cxn>
              <a:cxn ang="0">
                <a:pos x="98" y="0"/>
              </a:cxn>
              <a:cxn ang="0">
                <a:pos x="98" y="1852"/>
              </a:cxn>
              <a:cxn ang="0">
                <a:pos x="0" y="1918"/>
              </a:cxn>
            </a:cxnLst>
            <a:rect l="0" t="0" r="r" b="b"/>
            <a:pathLst>
              <a:path w="98" h="1918">
                <a:moveTo>
                  <a:pt x="0" y="1918"/>
                </a:moveTo>
                <a:lnTo>
                  <a:pt x="0" y="66"/>
                </a:lnTo>
                <a:lnTo>
                  <a:pt x="98" y="0"/>
                </a:lnTo>
                <a:lnTo>
                  <a:pt x="98" y="1852"/>
                </a:lnTo>
                <a:lnTo>
                  <a:pt x="0" y="191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74" name="Rectangle 26"/>
          <p:cNvSpPr>
            <a:spLocks noChangeArrowheads="1"/>
          </p:cNvSpPr>
          <p:nvPr/>
        </p:nvSpPr>
        <p:spPr bwMode="auto">
          <a:xfrm>
            <a:off x="2136775" y="2147888"/>
            <a:ext cx="6196013" cy="29400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2475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6375" y="2284413"/>
            <a:ext cx="153988" cy="289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2476" name="Freeform 28"/>
          <p:cNvSpPr>
            <a:spLocks/>
          </p:cNvSpPr>
          <p:nvPr/>
        </p:nvSpPr>
        <p:spPr bwMode="auto">
          <a:xfrm>
            <a:off x="2757488" y="2295525"/>
            <a:ext cx="155575" cy="2897188"/>
          </a:xfrm>
          <a:custGeom>
            <a:avLst/>
            <a:gdLst/>
            <a:ahLst/>
            <a:cxnLst>
              <a:cxn ang="0">
                <a:pos x="0" y="1825"/>
              </a:cxn>
              <a:cxn ang="0">
                <a:pos x="0" y="66"/>
              </a:cxn>
              <a:cxn ang="0">
                <a:pos x="98" y="0"/>
              </a:cxn>
              <a:cxn ang="0">
                <a:pos x="98" y="1759"/>
              </a:cxn>
              <a:cxn ang="0">
                <a:pos x="0" y="1825"/>
              </a:cxn>
            </a:cxnLst>
            <a:rect l="0" t="0" r="r" b="b"/>
            <a:pathLst>
              <a:path w="98" h="1825">
                <a:moveTo>
                  <a:pt x="0" y="1825"/>
                </a:moveTo>
                <a:lnTo>
                  <a:pt x="0" y="66"/>
                </a:lnTo>
                <a:lnTo>
                  <a:pt x="98" y="0"/>
                </a:lnTo>
                <a:lnTo>
                  <a:pt x="98" y="1759"/>
                </a:lnTo>
                <a:lnTo>
                  <a:pt x="0" y="182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2477" name="Picture 2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03463" y="2389188"/>
            <a:ext cx="430212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2478" name="Rectangle 30"/>
          <p:cNvSpPr>
            <a:spLocks noChangeArrowheads="1"/>
          </p:cNvSpPr>
          <p:nvPr/>
        </p:nvSpPr>
        <p:spPr bwMode="auto">
          <a:xfrm>
            <a:off x="2316163" y="2400300"/>
            <a:ext cx="441325" cy="2792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2479" name="Picture 3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03463" y="2284413"/>
            <a:ext cx="596900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2480" name="Freeform 32"/>
          <p:cNvSpPr>
            <a:spLocks/>
          </p:cNvSpPr>
          <p:nvPr/>
        </p:nvSpPr>
        <p:spPr bwMode="auto">
          <a:xfrm>
            <a:off x="2316163" y="2295525"/>
            <a:ext cx="596900" cy="104775"/>
          </a:xfrm>
          <a:custGeom>
            <a:avLst/>
            <a:gdLst/>
            <a:ahLst/>
            <a:cxnLst>
              <a:cxn ang="0">
                <a:pos x="278" y="66"/>
              </a:cxn>
              <a:cxn ang="0">
                <a:pos x="376" y="0"/>
              </a:cxn>
              <a:cxn ang="0">
                <a:pos x="98" y="0"/>
              </a:cxn>
              <a:cxn ang="0">
                <a:pos x="0" y="66"/>
              </a:cxn>
              <a:cxn ang="0">
                <a:pos x="278" y="66"/>
              </a:cxn>
            </a:cxnLst>
            <a:rect l="0" t="0" r="r" b="b"/>
            <a:pathLst>
              <a:path w="376" h="66">
                <a:moveTo>
                  <a:pt x="278" y="66"/>
                </a:moveTo>
                <a:lnTo>
                  <a:pt x="376" y="0"/>
                </a:lnTo>
                <a:lnTo>
                  <a:pt x="98" y="0"/>
                </a:lnTo>
                <a:lnTo>
                  <a:pt x="0" y="66"/>
                </a:lnTo>
                <a:lnTo>
                  <a:pt x="278" y="6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81" name="Freeform 33"/>
          <p:cNvSpPr>
            <a:spLocks/>
          </p:cNvSpPr>
          <p:nvPr/>
        </p:nvSpPr>
        <p:spPr bwMode="auto">
          <a:xfrm>
            <a:off x="3198813" y="2357438"/>
            <a:ext cx="155575" cy="2835275"/>
          </a:xfrm>
          <a:custGeom>
            <a:avLst/>
            <a:gdLst/>
            <a:ahLst/>
            <a:cxnLst>
              <a:cxn ang="0">
                <a:pos x="0" y="1786"/>
              </a:cxn>
              <a:cxn ang="0">
                <a:pos x="0" y="66"/>
              </a:cxn>
              <a:cxn ang="0">
                <a:pos x="98" y="0"/>
              </a:cxn>
              <a:cxn ang="0">
                <a:pos x="98" y="1720"/>
              </a:cxn>
              <a:cxn ang="0">
                <a:pos x="0" y="1786"/>
              </a:cxn>
            </a:cxnLst>
            <a:rect l="0" t="0" r="r" b="b"/>
            <a:pathLst>
              <a:path w="98" h="1786">
                <a:moveTo>
                  <a:pt x="0" y="1786"/>
                </a:moveTo>
                <a:lnTo>
                  <a:pt x="0" y="66"/>
                </a:lnTo>
                <a:lnTo>
                  <a:pt x="98" y="0"/>
                </a:lnTo>
                <a:lnTo>
                  <a:pt x="98" y="1720"/>
                </a:lnTo>
                <a:lnTo>
                  <a:pt x="0" y="1786"/>
                </a:lnTo>
                <a:close/>
              </a:path>
            </a:pathLst>
          </a:custGeom>
          <a:solidFill>
            <a:srgbClr val="1A1A66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82" name="Rectangle 34"/>
          <p:cNvSpPr>
            <a:spLocks noChangeArrowheads="1"/>
          </p:cNvSpPr>
          <p:nvPr/>
        </p:nvSpPr>
        <p:spPr bwMode="auto">
          <a:xfrm>
            <a:off x="2757488" y="2462213"/>
            <a:ext cx="441325" cy="2730500"/>
          </a:xfrm>
          <a:prstGeom prst="rect">
            <a:avLst/>
          </a:prstGeom>
          <a:solidFill>
            <a:srgbClr val="3333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83" name="Freeform 35"/>
          <p:cNvSpPr>
            <a:spLocks/>
          </p:cNvSpPr>
          <p:nvPr/>
        </p:nvSpPr>
        <p:spPr bwMode="auto">
          <a:xfrm>
            <a:off x="2757488" y="2357438"/>
            <a:ext cx="596900" cy="104775"/>
          </a:xfrm>
          <a:custGeom>
            <a:avLst/>
            <a:gdLst/>
            <a:ahLst/>
            <a:cxnLst>
              <a:cxn ang="0">
                <a:pos x="278" y="66"/>
              </a:cxn>
              <a:cxn ang="0">
                <a:pos x="376" y="0"/>
              </a:cxn>
              <a:cxn ang="0">
                <a:pos x="98" y="0"/>
              </a:cxn>
              <a:cxn ang="0">
                <a:pos x="0" y="66"/>
              </a:cxn>
              <a:cxn ang="0">
                <a:pos x="278" y="66"/>
              </a:cxn>
            </a:cxnLst>
            <a:rect l="0" t="0" r="r" b="b"/>
            <a:pathLst>
              <a:path w="376" h="66">
                <a:moveTo>
                  <a:pt x="278" y="66"/>
                </a:moveTo>
                <a:lnTo>
                  <a:pt x="376" y="0"/>
                </a:lnTo>
                <a:lnTo>
                  <a:pt x="98" y="0"/>
                </a:lnTo>
                <a:lnTo>
                  <a:pt x="0" y="66"/>
                </a:lnTo>
                <a:lnTo>
                  <a:pt x="278" y="66"/>
                </a:lnTo>
                <a:close/>
              </a:path>
            </a:pathLst>
          </a:custGeom>
          <a:solidFill>
            <a:srgbClr val="262699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84" name="Rectangle 36"/>
          <p:cNvSpPr>
            <a:spLocks noChangeArrowheads="1"/>
          </p:cNvSpPr>
          <p:nvPr/>
        </p:nvSpPr>
        <p:spPr bwMode="auto">
          <a:xfrm>
            <a:off x="2316163" y="2733675"/>
            <a:ext cx="3111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000000"/>
                </a:solidFill>
              </a:rPr>
              <a:t>95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485" name="Rectangle 37"/>
          <p:cNvSpPr>
            <a:spLocks noChangeArrowheads="1"/>
          </p:cNvSpPr>
          <p:nvPr/>
        </p:nvSpPr>
        <p:spPr bwMode="auto">
          <a:xfrm>
            <a:off x="2947988" y="2060575"/>
            <a:ext cx="5445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FF6600"/>
                </a:solidFill>
              </a:rPr>
              <a:t>92.9</a:t>
            </a:r>
            <a:endParaRPr lang="es-ES" sz="2400" b="0">
              <a:latin typeface="Times New Roman" pitchFamily="18" charset="0"/>
            </a:endParaRPr>
          </a:p>
        </p:txBody>
      </p:sp>
      <p:pic>
        <p:nvPicPr>
          <p:cNvPr id="232486" name="Picture 3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97363" y="2620963"/>
            <a:ext cx="142875" cy="25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2487" name="Freeform 39"/>
          <p:cNvSpPr>
            <a:spLocks/>
          </p:cNvSpPr>
          <p:nvPr/>
        </p:nvSpPr>
        <p:spPr bwMode="auto">
          <a:xfrm>
            <a:off x="4310063" y="2630488"/>
            <a:ext cx="142875" cy="2562225"/>
          </a:xfrm>
          <a:custGeom>
            <a:avLst/>
            <a:gdLst/>
            <a:ahLst/>
            <a:cxnLst>
              <a:cxn ang="0">
                <a:pos x="0" y="1614"/>
              </a:cxn>
              <a:cxn ang="0">
                <a:pos x="0" y="66"/>
              </a:cxn>
              <a:cxn ang="0">
                <a:pos x="90" y="0"/>
              </a:cxn>
              <a:cxn ang="0">
                <a:pos x="90" y="1548"/>
              </a:cxn>
              <a:cxn ang="0">
                <a:pos x="0" y="1614"/>
              </a:cxn>
            </a:cxnLst>
            <a:rect l="0" t="0" r="r" b="b"/>
            <a:pathLst>
              <a:path w="90" h="1614">
                <a:moveTo>
                  <a:pt x="0" y="1614"/>
                </a:moveTo>
                <a:lnTo>
                  <a:pt x="0" y="66"/>
                </a:lnTo>
                <a:lnTo>
                  <a:pt x="90" y="0"/>
                </a:lnTo>
                <a:lnTo>
                  <a:pt x="90" y="1548"/>
                </a:lnTo>
                <a:lnTo>
                  <a:pt x="0" y="161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2488" name="Picture 4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6038" y="2725738"/>
            <a:ext cx="430212" cy="244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2489" name="Rectangle 41"/>
          <p:cNvSpPr>
            <a:spLocks noChangeArrowheads="1"/>
          </p:cNvSpPr>
          <p:nvPr/>
        </p:nvSpPr>
        <p:spPr bwMode="auto">
          <a:xfrm>
            <a:off x="3867150" y="2735263"/>
            <a:ext cx="442913" cy="2457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2490" name="Picture 4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6038" y="2620963"/>
            <a:ext cx="584200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2491" name="Freeform 43"/>
          <p:cNvSpPr>
            <a:spLocks/>
          </p:cNvSpPr>
          <p:nvPr/>
        </p:nvSpPr>
        <p:spPr bwMode="auto">
          <a:xfrm>
            <a:off x="3867150" y="2630488"/>
            <a:ext cx="585788" cy="104775"/>
          </a:xfrm>
          <a:custGeom>
            <a:avLst/>
            <a:gdLst/>
            <a:ahLst/>
            <a:cxnLst>
              <a:cxn ang="0">
                <a:pos x="279" y="66"/>
              </a:cxn>
              <a:cxn ang="0">
                <a:pos x="369" y="0"/>
              </a:cxn>
              <a:cxn ang="0">
                <a:pos x="91" y="0"/>
              </a:cxn>
              <a:cxn ang="0">
                <a:pos x="0" y="66"/>
              </a:cxn>
              <a:cxn ang="0">
                <a:pos x="279" y="66"/>
              </a:cxn>
            </a:cxnLst>
            <a:rect l="0" t="0" r="r" b="b"/>
            <a:pathLst>
              <a:path w="369" h="66">
                <a:moveTo>
                  <a:pt x="279" y="66"/>
                </a:moveTo>
                <a:lnTo>
                  <a:pt x="369" y="0"/>
                </a:lnTo>
                <a:lnTo>
                  <a:pt x="91" y="0"/>
                </a:lnTo>
                <a:lnTo>
                  <a:pt x="0" y="66"/>
                </a:lnTo>
                <a:lnTo>
                  <a:pt x="279" y="6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92" name="Freeform 44"/>
          <p:cNvSpPr>
            <a:spLocks/>
          </p:cNvSpPr>
          <p:nvPr/>
        </p:nvSpPr>
        <p:spPr bwMode="auto">
          <a:xfrm>
            <a:off x="4751388" y="2441575"/>
            <a:ext cx="155575" cy="2751138"/>
          </a:xfrm>
          <a:custGeom>
            <a:avLst/>
            <a:gdLst/>
            <a:ahLst/>
            <a:cxnLst>
              <a:cxn ang="0">
                <a:pos x="0" y="1733"/>
              </a:cxn>
              <a:cxn ang="0">
                <a:pos x="0" y="60"/>
              </a:cxn>
              <a:cxn ang="0">
                <a:pos x="98" y="0"/>
              </a:cxn>
              <a:cxn ang="0">
                <a:pos x="98" y="1667"/>
              </a:cxn>
              <a:cxn ang="0">
                <a:pos x="0" y="1733"/>
              </a:cxn>
            </a:cxnLst>
            <a:rect l="0" t="0" r="r" b="b"/>
            <a:pathLst>
              <a:path w="98" h="1733">
                <a:moveTo>
                  <a:pt x="0" y="1733"/>
                </a:moveTo>
                <a:lnTo>
                  <a:pt x="0" y="60"/>
                </a:lnTo>
                <a:lnTo>
                  <a:pt x="98" y="0"/>
                </a:lnTo>
                <a:lnTo>
                  <a:pt x="98" y="1667"/>
                </a:lnTo>
                <a:lnTo>
                  <a:pt x="0" y="1733"/>
                </a:lnTo>
                <a:close/>
              </a:path>
            </a:pathLst>
          </a:custGeom>
          <a:solidFill>
            <a:srgbClr val="1A1A66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93" name="Rectangle 45"/>
          <p:cNvSpPr>
            <a:spLocks noChangeArrowheads="1"/>
          </p:cNvSpPr>
          <p:nvPr/>
        </p:nvSpPr>
        <p:spPr bwMode="auto">
          <a:xfrm>
            <a:off x="4310063" y="2536825"/>
            <a:ext cx="441325" cy="2655888"/>
          </a:xfrm>
          <a:prstGeom prst="rect">
            <a:avLst/>
          </a:prstGeom>
          <a:solidFill>
            <a:srgbClr val="3333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94" name="Freeform 46"/>
          <p:cNvSpPr>
            <a:spLocks/>
          </p:cNvSpPr>
          <p:nvPr/>
        </p:nvSpPr>
        <p:spPr bwMode="auto">
          <a:xfrm>
            <a:off x="4310063" y="2441575"/>
            <a:ext cx="596900" cy="95250"/>
          </a:xfrm>
          <a:custGeom>
            <a:avLst/>
            <a:gdLst/>
            <a:ahLst/>
            <a:cxnLst>
              <a:cxn ang="0">
                <a:pos x="278" y="60"/>
              </a:cxn>
              <a:cxn ang="0">
                <a:pos x="376" y="0"/>
              </a:cxn>
              <a:cxn ang="0">
                <a:pos x="90" y="0"/>
              </a:cxn>
              <a:cxn ang="0">
                <a:pos x="0" y="60"/>
              </a:cxn>
              <a:cxn ang="0">
                <a:pos x="278" y="60"/>
              </a:cxn>
            </a:cxnLst>
            <a:rect l="0" t="0" r="r" b="b"/>
            <a:pathLst>
              <a:path w="376" h="60">
                <a:moveTo>
                  <a:pt x="278" y="60"/>
                </a:moveTo>
                <a:lnTo>
                  <a:pt x="376" y="0"/>
                </a:lnTo>
                <a:lnTo>
                  <a:pt x="90" y="0"/>
                </a:lnTo>
                <a:lnTo>
                  <a:pt x="0" y="60"/>
                </a:lnTo>
                <a:lnTo>
                  <a:pt x="278" y="60"/>
                </a:lnTo>
                <a:close/>
              </a:path>
            </a:pathLst>
          </a:custGeom>
          <a:solidFill>
            <a:srgbClr val="262699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95" name="Rectangle 47"/>
          <p:cNvSpPr>
            <a:spLocks noChangeArrowheads="1"/>
          </p:cNvSpPr>
          <p:nvPr/>
        </p:nvSpPr>
        <p:spPr bwMode="auto">
          <a:xfrm>
            <a:off x="3708400" y="2349500"/>
            <a:ext cx="5445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000000"/>
                </a:solidFill>
              </a:rPr>
              <a:t>83.5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496" name="Rectangle 48"/>
          <p:cNvSpPr>
            <a:spLocks noChangeArrowheads="1"/>
          </p:cNvSpPr>
          <p:nvPr/>
        </p:nvSpPr>
        <p:spPr bwMode="auto">
          <a:xfrm>
            <a:off x="4541838" y="2133600"/>
            <a:ext cx="5445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FF6600"/>
                </a:solidFill>
              </a:rPr>
              <a:t>90.1</a:t>
            </a:r>
            <a:endParaRPr lang="es-ES" sz="2400" b="0">
              <a:latin typeface="Times New Roman" pitchFamily="18" charset="0"/>
            </a:endParaRPr>
          </a:p>
        </p:txBody>
      </p:sp>
      <p:pic>
        <p:nvPicPr>
          <p:cNvPr id="232497" name="Picture 4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49938" y="2862263"/>
            <a:ext cx="142875" cy="231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2498" name="Freeform 50"/>
          <p:cNvSpPr>
            <a:spLocks/>
          </p:cNvSpPr>
          <p:nvPr/>
        </p:nvSpPr>
        <p:spPr bwMode="auto">
          <a:xfrm>
            <a:off x="5861050" y="2871788"/>
            <a:ext cx="142875" cy="2320925"/>
          </a:xfrm>
          <a:custGeom>
            <a:avLst/>
            <a:gdLst/>
            <a:ahLst/>
            <a:cxnLst>
              <a:cxn ang="0">
                <a:pos x="0" y="1462"/>
              </a:cxn>
              <a:cxn ang="0">
                <a:pos x="0" y="67"/>
              </a:cxn>
              <a:cxn ang="0">
                <a:pos x="90" y="0"/>
              </a:cxn>
              <a:cxn ang="0">
                <a:pos x="90" y="1396"/>
              </a:cxn>
              <a:cxn ang="0">
                <a:pos x="0" y="1462"/>
              </a:cxn>
            </a:cxnLst>
            <a:rect l="0" t="0" r="r" b="b"/>
            <a:pathLst>
              <a:path w="90" h="1462">
                <a:moveTo>
                  <a:pt x="0" y="1462"/>
                </a:moveTo>
                <a:lnTo>
                  <a:pt x="0" y="67"/>
                </a:lnTo>
                <a:lnTo>
                  <a:pt x="90" y="0"/>
                </a:lnTo>
                <a:lnTo>
                  <a:pt x="90" y="1396"/>
                </a:lnTo>
                <a:lnTo>
                  <a:pt x="0" y="146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2499" name="Picture 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95913" y="2967038"/>
            <a:ext cx="441325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2500" name="Rectangle 52"/>
          <p:cNvSpPr>
            <a:spLocks noChangeArrowheads="1"/>
          </p:cNvSpPr>
          <p:nvPr/>
        </p:nvSpPr>
        <p:spPr bwMode="auto">
          <a:xfrm>
            <a:off x="5407025" y="2978150"/>
            <a:ext cx="454025" cy="22145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2501" name="Picture 5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913" y="2862263"/>
            <a:ext cx="596900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2502" name="Freeform 54"/>
          <p:cNvSpPr>
            <a:spLocks/>
          </p:cNvSpPr>
          <p:nvPr/>
        </p:nvSpPr>
        <p:spPr bwMode="auto">
          <a:xfrm>
            <a:off x="5407025" y="2871788"/>
            <a:ext cx="596900" cy="106362"/>
          </a:xfrm>
          <a:custGeom>
            <a:avLst/>
            <a:gdLst/>
            <a:ahLst/>
            <a:cxnLst>
              <a:cxn ang="0">
                <a:pos x="286" y="67"/>
              </a:cxn>
              <a:cxn ang="0">
                <a:pos x="376" y="0"/>
              </a:cxn>
              <a:cxn ang="0">
                <a:pos x="98" y="0"/>
              </a:cxn>
              <a:cxn ang="0">
                <a:pos x="0" y="67"/>
              </a:cxn>
              <a:cxn ang="0">
                <a:pos x="286" y="67"/>
              </a:cxn>
            </a:cxnLst>
            <a:rect l="0" t="0" r="r" b="b"/>
            <a:pathLst>
              <a:path w="376" h="67">
                <a:moveTo>
                  <a:pt x="286" y="67"/>
                </a:moveTo>
                <a:lnTo>
                  <a:pt x="376" y="0"/>
                </a:lnTo>
                <a:lnTo>
                  <a:pt x="98" y="0"/>
                </a:lnTo>
                <a:lnTo>
                  <a:pt x="0" y="67"/>
                </a:lnTo>
                <a:lnTo>
                  <a:pt x="286" y="67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03" name="Freeform 55"/>
          <p:cNvSpPr>
            <a:spLocks/>
          </p:cNvSpPr>
          <p:nvPr/>
        </p:nvSpPr>
        <p:spPr bwMode="auto">
          <a:xfrm>
            <a:off x="6302375" y="2336800"/>
            <a:ext cx="144463" cy="2855913"/>
          </a:xfrm>
          <a:custGeom>
            <a:avLst/>
            <a:gdLst/>
            <a:ahLst/>
            <a:cxnLst>
              <a:cxn ang="0">
                <a:pos x="0" y="1799"/>
              </a:cxn>
              <a:cxn ang="0">
                <a:pos x="0" y="66"/>
              </a:cxn>
              <a:cxn ang="0">
                <a:pos x="91" y="0"/>
              </a:cxn>
              <a:cxn ang="0">
                <a:pos x="91" y="1733"/>
              </a:cxn>
              <a:cxn ang="0">
                <a:pos x="0" y="1799"/>
              </a:cxn>
            </a:cxnLst>
            <a:rect l="0" t="0" r="r" b="b"/>
            <a:pathLst>
              <a:path w="91" h="1799">
                <a:moveTo>
                  <a:pt x="0" y="1799"/>
                </a:moveTo>
                <a:lnTo>
                  <a:pt x="0" y="66"/>
                </a:lnTo>
                <a:lnTo>
                  <a:pt x="91" y="0"/>
                </a:lnTo>
                <a:lnTo>
                  <a:pt x="91" y="1733"/>
                </a:lnTo>
                <a:lnTo>
                  <a:pt x="0" y="1799"/>
                </a:lnTo>
                <a:close/>
              </a:path>
            </a:pathLst>
          </a:custGeom>
          <a:solidFill>
            <a:srgbClr val="1A1A66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04" name="Rectangle 56"/>
          <p:cNvSpPr>
            <a:spLocks noChangeArrowheads="1"/>
          </p:cNvSpPr>
          <p:nvPr/>
        </p:nvSpPr>
        <p:spPr bwMode="auto">
          <a:xfrm>
            <a:off x="5861050" y="2441575"/>
            <a:ext cx="441325" cy="2751138"/>
          </a:xfrm>
          <a:prstGeom prst="rect">
            <a:avLst/>
          </a:prstGeom>
          <a:solidFill>
            <a:srgbClr val="3333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05" name="Freeform 57"/>
          <p:cNvSpPr>
            <a:spLocks/>
          </p:cNvSpPr>
          <p:nvPr/>
        </p:nvSpPr>
        <p:spPr bwMode="auto">
          <a:xfrm>
            <a:off x="5861050" y="2336800"/>
            <a:ext cx="585788" cy="104775"/>
          </a:xfrm>
          <a:custGeom>
            <a:avLst/>
            <a:gdLst/>
            <a:ahLst/>
            <a:cxnLst>
              <a:cxn ang="0">
                <a:pos x="278" y="66"/>
              </a:cxn>
              <a:cxn ang="0">
                <a:pos x="369" y="0"/>
              </a:cxn>
              <a:cxn ang="0">
                <a:pos x="90" y="0"/>
              </a:cxn>
              <a:cxn ang="0">
                <a:pos x="0" y="66"/>
              </a:cxn>
              <a:cxn ang="0">
                <a:pos x="278" y="66"/>
              </a:cxn>
            </a:cxnLst>
            <a:rect l="0" t="0" r="r" b="b"/>
            <a:pathLst>
              <a:path w="369" h="66">
                <a:moveTo>
                  <a:pt x="278" y="66"/>
                </a:moveTo>
                <a:lnTo>
                  <a:pt x="369" y="0"/>
                </a:lnTo>
                <a:lnTo>
                  <a:pt x="90" y="0"/>
                </a:lnTo>
                <a:lnTo>
                  <a:pt x="0" y="66"/>
                </a:lnTo>
                <a:lnTo>
                  <a:pt x="278" y="66"/>
                </a:lnTo>
                <a:close/>
              </a:path>
            </a:pathLst>
          </a:custGeom>
          <a:solidFill>
            <a:srgbClr val="262699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06" name="Rectangle 58"/>
          <p:cNvSpPr>
            <a:spLocks noChangeArrowheads="1"/>
          </p:cNvSpPr>
          <p:nvPr/>
        </p:nvSpPr>
        <p:spPr bwMode="auto">
          <a:xfrm>
            <a:off x="5292725" y="3094038"/>
            <a:ext cx="54451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000000"/>
                </a:solidFill>
              </a:rPr>
              <a:t>75.4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507" name="Rectangle 59"/>
          <p:cNvSpPr>
            <a:spLocks noChangeArrowheads="1"/>
          </p:cNvSpPr>
          <p:nvPr/>
        </p:nvSpPr>
        <p:spPr bwMode="auto">
          <a:xfrm>
            <a:off x="6475413" y="2133600"/>
            <a:ext cx="5445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FF6600"/>
                </a:solidFill>
              </a:rPr>
              <a:t>93.6</a:t>
            </a:r>
            <a:endParaRPr lang="es-ES" sz="2400" b="0">
              <a:latin typeface="Times New Roman" pitchFamily="18" charset="0"/>
            </a:endParaRPr>
          </a:p>
        </p:txBody>
      </p:sp>
      <p:pic>
        <p:nvPicPr>
          <p:cNvPr id="232508" name="Picture 6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89813" y="2998788"/>
            <a:ext cx="153987" cy="218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2509" name="Freeform 61"/>
          <p:cNvSpPr>
            <a:spLocks/>
          </p:cNvSpPr>
          <p:nvPr/>
        </p:nvSpPr>
        <p:spPr bwMode="auto">
          <a:xfrm>
            <a:off x="7400925" y="3008313"/>
            <a:ext cx="155575" cy="2184400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60"/>
              </a:cxn>
              <a:cxn ang="0">
                <a:pos x="98" y="0"/>
              </a:cxn>
              <a:cxn ang="0">
                <a:pos x="98" y="1310"/>
              </a:cxn>
              <a:cxn ang="0">
                <a:pos x="0" y="1376"/>
              </a:cxn>
            </a:cxnLst>
            <a:rect l="0" t="0" r="r" b="b"/>
            <a:pathLst>
              <a:path w="98" h="1376">
                <a:moveTo>
                  <a:pt x="0" y="1376"/>
                </a:moveTo>
                <a:lnTo>
                  <a:pt x="0" y="60"/>
                </a:lnTo>
                <a:lnTo>
                  <a:pt x="98" y="0"/>
                </a:lnTo>
                <a:lnTo>
                  <a:pt x="98" y="1310"/>
                </a:lnTo>
                <a:lnTo>
                  <a:pt x="0" y="137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2510" name="Picture 6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46900" y="3092450"/>
            <a:ext cx="430213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2511" name="Rectangle 63"/>
          <p:cNvSpPr>
            <a:spLocks noChangeArrowheads="1"/>
          </p:cNvSpPr>
          <p:nvPr/>
        </p:nvSpPr>
        <p:spPr bwMode="auto">
          <a:xfrm>
            <a:off x="6959600" y="3103563"/>
            <a:ext cx="441325" cy="2089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2512" name="Picture 6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46900" y="2998788"/>
            <a:ext cx="596900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2513" name="Freeform 65"/>
          <p:cNvSpPr>
            <a:spLocks/>
          </p:cNvSpPr>
          <p:nvPr/>
        </p:nvSpPr>
        <p:spPr bwMode="auto">
          <a:xfrm>
            <a:off x="6959600" y="3008313"/>
            <a:ext cx="596900" cy="95250"/>
          </a:xfrm>
          <a:custGeom>
            <a:avLst/>
            <a:gdLst/>
            <a:ahLst/>
            <a:cxnLst>
              <a:cxn ang="0">
                <a:pos x="278" y="60"/>
              </a:cxn>
              <a:cxn ang="0">
                <a:pos x="376" y="0"/>
              </a:cxn>
              <a:cxn ang="0">
                <a:pos x="98" y="0"/>
              </a:cxn>
              <a:cxn ang="0">
                <a:pos x="0" y="60"/>
              </a:cxn>
              <a:cxn ang="0">
                <a:pos x="278" y="60"/>
              </a:cxn>
            </a:cxnLst>
            <a:rect l="0" t="0" r="r" b="b"/>
            <a:pathLst>
              <a:path w="376" h="60">
                <a:moveTo>
                  <a:pt x="278" y="60"/>
                </a:moveTo>
                <a:lnTo>
                  <a:pt x="376" y="0"/>
                </a:lnTo>
                <a:lnTo>
                  <a:pt x="98" y="0"/>
                </a:lnTo>
                <a:lnTo>
                  <a:pt x="0" y="60"/>
                </a:lnTo>
                <a:lnTo>
                  <a:pt x="278" y="6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14" name="Freeform 66"/>
          <p:cNvSpPr>
            <a:spLocks/>
          </p:cNvSpPr>
          <p:nvPr/>
        </p:nvSpPr>
        <p:spPr bwMode="auto">
          <a:xfrm>
            <a:off x="7842250" y="2514600"/>
            <a:ext cx="155575" cy="2678113"/>
          </a:xfrm>
          <a:custGeom>
            <a:avLst/>
            <a:gdLst/>
            <a:ahLst/>
            <a:cxnLst>
              <a:cxn ang="0">
                <a:pos x="0" y="1687"/>
              </a:cxn>
              <a:cxn ang="0">
                <a:pos x="0" y="67"/>
              </a:cxn>
              <a:cxn ang="0">
                <a:pos x="98" y="0"/>
              </a:cxn>
              <a:cxn ang="0">
                <a:pos x="98" y="1621"/>
              </a:cxn>
              <a:cxn ang="0">
                <a:pos x="0" y="1687"/>
              </a:cxn>
            </a:cxnLst>
            <a:rect l="0" t="0" r="r" b="b"/>
            <a:pathLst>
              <a:path w="98" h="1687">
                <a:moveTo>
                  <a:pt x="0" y="1687"/>
                </a:moveTo>
                <a:lnTo>
                  <a:pt x="0" y="67"/>
                </a:lnTo>
                <a:lnTo>
                  <a:pt x="98" y="0"/>
                </a:lnTo>
                <a:lnTo>
                  <a:pt x="98" y="1621"/>
                </a:lnTo>
                <a:lnTo>
                  <a:pt x="0" y="1687"/>
                </a:lnTo>
                <a:close/>
              </a:path>
            </a:pathLst>
          </a:custGeom>
          <a:solidFill>
            <a:srgbClr val="1A1A66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15" name="Rectangle 67"/>
          <p:cNvSpPr>
            <a:spLocks noChangeArrowheads="1"/>
          </p:cNvSpPr>
          <p:nvPr/>
        </p:nvSpPr>
        <p:spPr bwMode="auto">
          <a:xfrm>
            <a:off x="7400925" y="2620963"/>
            <a:ext cx="441325" cy="2571750"/>
          </a:xfrm>
          <a:prstGeom prst="rect">
            <a:avLst/>
          </a:prstGeom>
          <a:solidFill>
            <a:srgbClr val="3333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16" name="Freeform 68"/>
          <p:cNvSpPr>
            <a:spLocks/>
          </p:cNvSpPr>
          <p:nvPr/>
        </p:nvSpPr>
        <p:spPr bwMode="auto">
          <a:xfrm>
            <a:off x="7400925" y="2514600"/>
            <a:ext cx="596900" cy="106363"/>
          </a:xfrm>
          <a:custGeom>
            <a:avLst/>
            <a:gdLst/>
            <a:ahLst/>
            <a:cxnLst>
              <a:cxn ang="0">
                <a:pos x="278" y="67"/>
              </a:cxn>
              <a:cxn ang="0">
                <a:pos x="376" y="0"/>
              </a:cxn>
              <a:cxn ang="0">
                <a:pos x="98" y="0"/>
              </a:cxn>
              <a:cxn ang="0">
                <a:pos x="0" y="67"/>
              </a:cxn>
              <a:cxn ang="0">
                <a:pos x="278" y="67"/>
              </a:cxn>
            </a:cxnLst>
            <a:rect l="0" t="0" r="r" b="b"/>
            <a:pathLst>
              <a:path w="376" h="67">
                <a:moveTo>
                  <a:pt x="278" y="67"/>
                </a:moveTo>
                <a:lnTo>
                  <a:pt x="376" y="0"/>
                </a:lnTo>
                <a:lnTo>
                  <a:pt x="98" y="0"/>
                </a:lnTo>
                <a:lnTo>
                  <a:pt x="0" y="67"/>
                </a:lnTo>
                <a:lnTo>
                  <a:pt x="278" y="67"/>
                </a:lnTo>
                <a:close/>
              </a:path>
            </a:pathLst>
          </a:custGeom>
          <a:solidFill>
            <a:srgbClr val="262699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17" name="Rectangle 69"/>
          <p:cNvSpPr>
            <a:spLocks noChangeArrowheads="1"/>
          </p:cNvSpPr>
          <p:nvPr/>
        </p:nvSpPr>
        <p:spPr bwMode="auto">
          <a:xfrm>
            <a:off x="6804025" y="2709863"/>
            <a:ext cx="54451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000000"/>
                </a:solidFill>
              </a:rPr>
              <a:t>70.9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518" name="Rectangle 70"/>
          <p:cNvSpPr>
            <a:spLocks noChangeArrowheads="1"/>
          </p:cNvSpPr>
          <p:nvPr/>
        </p:nvSpPr>
        <p:spPr bwMode="auto">
          <a:xfrm>
            <a:off x="7632700" y="2205038"/>
            <a:ext cx="54451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FF6600"/>
                </a:solidFill>
              </a:rPr>
              <a:t>87.4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519" name="Line 71"/>
          <p:cNvSpPr>
            <a:spLocks noChangeShapeType="1"/>
          </p:cNvSpPr>
          <p:nvPr/>
        </p:nvSpPr>
        <p:spPr bwMode="auto">
          <a:xfrm flipV="1">
            <a:off x="1981200" y="2252663"/>
            <a:ext cx="1588" cy="2940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20" name="Line 72"/>
          <p:cNvSpPr>
            <a:spLocks noChangeShapeType="1"/>
          </p:cNvSpPr>
          <p:nvPr/>
        </p:nvSpPr>
        <p:spPr bwMode="auto">
          <a:xfrm flipH="1">
            <a:off x="1922463" y="5192713"/>
            <a:ext cx="587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21" name="Line 73"/>
          <p:cNvSpPr>
            <a:spLocks noChangeShapeType="1"/>
          </p:cNvSpPr>
          <p:nvPr/>
        </p:nvSpPr>
        <p:spPr bwMode="auto">
          <a:xfrm flipH="1">
            <a:off x="1922463" y="4605338"/>
            <a:ext cx="587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22" name="Line 74"/>
          <p:cNvSpPr>
            <a:spLocks noChangeShapeType="1"/>
          </p:cNvSpPr>
          <p:nvPr/>
        </p:nvSpPr>
        <p:spPr bwMode="auto">
          <a:xfrm flipH="1">
            <a:off x="1922463" y="4016375"/>
            <a:ext cx="587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23" name="Line 75"/>
          <p:cNvSpPr>
            <a:spLocks noChangeShapeType="1"/>
          </p:cNvSpPr>
          <p:nvPr/>
        </p:nvSpPr>
        <p:spPr bwMode="auto">
          <a:xfrm flipH="1">
            <a:off x="1922463" y="3429000"/>
            <a:ext cx="587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24" name="Line 76"/>
          <p:cNvSpPr>
            <a:spLocks noChangeShapeType="1"/>
          </p:cNvSpPr>
          <p:nvPr/>
        </p:nvSpPr>
        <p:spPr bwMode="auto">
          <a:xfrm flipH="1">
            <a:off x="1922463" y="2841625"/>
            <a:ext cx="587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25" name="Line 77"/>
          <p:cNvSpPr>
            <a:spLocks noChangeShapeType="1"/>
          </p:cNvSpPr>
          <p:nvPr/>
        </p:nvSpPr>
        <p:spPr bwMode="auto">
          <a:xfrm flipH="1">
            <a:off x="1922463" y="2252663"/>
            <a:ext cx="587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26" name="Rectangle 78"/>
          <p:cNvSpPr>
            <a:spLocks noChangeArrowheads="1"/>
          </p:cNvSpPr>
          <p:nvPr/>
        </p:nvSpPr>
        <p:spPr bwMode="auto">
          <a:xfrm>
            <a:off x="1897063" y="5067300"/>
            <a:ext cx="1206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700">
                <a:solidFill>
                  <a:srgbClr val="FFFFFF"/>
                </a:solidFill>
              </a:rPr>
              <a:t>0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527" name="Rectangle 79"/>
          <p:cNvSpPr>
            <a:spLocks noChangeArrowheads="1"/>
          </p:cNvSpPr>
          <p:nvPr/>
        </p:nvSpPr>
        <p:spPr bwMode="auto">
          <a:xfrm>
            <a:off x="1657350" y="4478338"/>
            <a:ext cx="2413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700"/>
              <a:t>20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528" name="Rectangle 80"/>
          <p:cNvSpPr>
            <a:spLocks noChangeArrowheads="1"/>
          </p:cNvSpPr>
          <p:nvPr/>
        </p:nvSpPr>
        <p:spPr bwMode="auto">
          <a:xfrm>
            <a:off x="1657350" y="3890963"/>
            <a:ext cx="2413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700"/>
              <a:t>40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529" name="Rectangle 81"/>
          <p:cNvSpPr>
            <a:spLocks noChangeArrowheads="1"/>
          </p:cNvSpPr>
          <p:nvPr/>
        </p:nvSpPr>
        <p:spPr bwMode="auto">
          <a:xfrm>
            <a:off x="1657350" y="3303588"/>
            <a:ext cx="2413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700"/>
              <a:t>60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530" name="Rectangle 82"/>
          <p:cNvSpPr>
            <a:spLocks noChangeArrowheads="1"/>
          </p:cNvSpPr>
          <p:nvPr/>
        </p:nvSpPr>
        <p:spPr bwMode="auto">
          <a:xfrm>
            <a:off x="1657350" y="2714625"/>
            <a:ext cx="2413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700"/>
              <a:t>80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531" name="Rectangle 83"/>
          <p:cNvSpPr>
            <a:spLocks noChangeArrowheads="1"/>
          </p:cNvSpPr>
          <p:nvPr/>
        </p:nvSpPr>
        <p:spPr bwMode="auto">
          <a:xfrm>
            <a:off x="1547813" y="2127250"/>
            <a:ext cx="3619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700"/>
              <a:t>100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532" name="Rectangle 84"/>
          <p:cNvSpPr>
            <a:spLocks noChangeArrowheads="1"/>
          </p:cNvSpPr>
          <p:nvPr/>
        </p:nvSpPr>
        <p:spPr bwMode="auto">
          <a:xfrm rot="16200000">
            <a:off x="454025" y="3208338"/>
            <a:ext cx="129063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/>
              <a:t>Porciento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533" name="Line 85"/>
          <p:cNvSpPr>
            <a:spLocks noChangeShapeType="1"/>
          </p:cNvSpPr>
          <p:nvPr/>
        </p:nvSpPr>
        <p:spPr bwMode="auto">
          <a:xfrm>
            <a:off x="1981200" y="5192713"/>
            <a:ext cx="61960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34" name="Line 86"/>
          <p:cNvSpPr>
            <a:spLocks noChangeShapeType="1"/>
          </p:cNvSpPr>
          <p:nvPr/>
        </p:nvSpPr>
        <p:spPr bwMode="auto">
          <a:xfrm>
            <a:off x="1862138" y="5192713"/>
            <a:ext cx="1587" cy="52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35" name="Line 87"/>
          <p:cNvSpPr>
            <a:spLocks noChangeShapeType="1"/>
          </p:cNvSpPr>
          <p:nvPr/>
        </p:nvSpPr>
        <p:spPr bwMode="auto">
          <a:xfrm>
            <a:off x="3533775" y="5192713"/>
            <a:ext cx="1588" cy="52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36" name="Line 88"/>
          <p:cNvSpPr>
            <a:spLocks noChangeShapeType="1"/>
          </p:cNvSpPr>
          <p:nvPr/>
        </p:nvSpPr>
        <p:spPr bwMode="auto">
          <a:xfrm>
            <a:off x="5084763" y="5192713"/>
            <a:ext cx="1587" cy="52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37" name="Line 89"/>
          <p:cNvSpPr>
            <a:spLocks noChangeShapeType="1"/>
          </p:cNvSpPr>
          <p:nvPr/>
        </p:nvSpPr>
        <p:spPr bwMode="auto">
          <a:xfrm>
            <a:off x="6624638" y="5192713"/>
            <a:ext cx="1587" cy="52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38" name="Line 90"/>
          <p:cNvSpPr>
            <a:spLocks noChangeShapeType="1"/>
          </p:cNvSpPr>
          <p:nvPr/>
        </p:nvSpPr>
        <p:spPr bwMode="auto">
          <a:xfrm>
            <a:off x="8177213" y="5192713"/>
            <a:ext cx="1587" cy="52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39" name="Rectangle 91"/>
          <p:cNvSpPr>
            <a:spLocks noChangeArrowheads="1"/>
          </p:cNvSpPr>
          <p:nvPr/>
        </p:nvSpPr>
        <p:spPr bwMode="auto">
          <a:xfrm>
            <a:off x="2836863" y="5308600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900"/>
              <a:t>0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540" name="Rectangle 92"/>
          <p:cNvSpPr>
            <a:spLocks noChangeArrowheads="1"/>
          </p:cNvSpPr>
          <p:nvPr/>
        </p:nvSpPr>
        <p:spPr bwMode="auto">
          <a:xfrm>
            <a:off x="4325938" y="5308600"/>
            <a:ext cx="269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900"/>
              <a:t>12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541" name="Rectangle 93"/>
          <p:cNvSpPr>
            <a:spLocks noChangeArrowheads="1"/>
          </p:cNvSpPr>
          <p:nvPr/>
        </p:nvSpPr>
        <p:spPr bwMode="auto">
          <a:xfrm>
            <a:off x="5876925" y="5308600"/>
            <a:ext cx="269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900"/>
              <a:t>24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542" name="Rectangle 94"/>
          <p:cNvSpPr>
            <a:spLocks noChangeArrowheads="1"/>
          </p:cNvSpPr>
          <p:nvPr/>
        </p:nvSpPr>
        <p:spPr bwMode="auto">
          <a:xfrm>
            <a:off x="7416800" y="5308600"/>
            <a:ext cx="269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900"/>
              <a:t>48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543" name="Rectangle 95"/>
          <p:cNvSpPr>
            <a:spLocks noChangeArrowheads="1"/>
          </p:cNvSpPr>
          <p:nvPr/>
        </p:nvSpPr>
        <p:spPr bwMode="auto">
          <a:xfrm>
            <a:off x="4914900" y="5738813"/>
            <a:ext cx="7921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/>
              <a:t>Horas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544" name="Rectangle 96"/>
          <p:cNvSpPr>
            <a:spLocks noChangeArrowheads="1"/>
          </p:cNvSpPr>
          <p:nvPr/>
        </p:nvSpPr>
        <p:spPr bwMode="auto">
          <a:xfrm>
            <a:off x="1277938" y="1497013"/>
            <a:ext cx="6577012" cy="4191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2545" name="Picture 9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360488" y="1622425"/>
            <a:ext cx="179387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2546" name="Rectangle 98"/>
          <p:cNvSpPr>
            <a:spLocks noChangeArrowheads="1"/>
          </p:cNvSpPr>
          <p:nvPr/>
        </p:nvSpPr>
        <p:spPr bwMode="auto">
          <a:xfrm>
            <a:off x="1373188" y="1633538"/>
            <a:ext cx="190500" cy="168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47" name="Rectangle 99"/>
          <p:cNvSpPr>
            <a:spLocks noChangeArrowheads="1"/>
          </p:cNvSpPr>
          <p:nvPr/>
        </p:nvSpPr>
        <p:spPr bwMode="auto">
          <a:xfrm>
            <a:off x="1763713" y="1549400"/>
            <a:ext cx="300037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000000"/>
                </a:solidFill>
              </a:rPr>
              <a:t>Temperatura ambiente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548" name="Rectangle 100"/>
          <p:cNvSpPr>
            <a:spLocks noChangeArrowheads="1"/>
          </p:cNvSpPr>
          <p:nvPr/>
        </p:nvSpPr>
        <p:spPr bwMode="auto">
          <a:xfrm>
            <a:off x="5359400" y="1633538"/>
            <a:ext cx="192088" cy="168275"/>
          </a:xfrm>
          <a:prstGeom prst="rect">
            <a:avLst/>
          </a:prstGeom>
          <a:solidFill>
            <a:srgbClr val="3333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49" name="Rectangle 101"/>
          <p:cNvSpPr>
            <a:spLocks noChangeArrowheads="1"/>
          </p:cNvSpPr>
          <p:nvPr/>
        </p:nvSpPr>
        <p:spPr bwMode="auto">
          <a:xfrm>
            <a:off x="5724525" y="1549400"/>
            <a:ext cx="18034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200">
                <a:solidFill>
                  <a:srgbClr val="000000"/>
                </a:solidFill>
              </a:rPr>
              <a:t>Refrigeración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232550" name="Line 102"/>
          <p:cNvSpPr>
            <a:spLocks noChangeShapeType="1"/>
          </p:cNvSpPr>
          <p:nvPr/>
        </p:nvSpPr>
        <p:spPr bwMode="auto">
          <a:xfrm>
            <a:off x="2051050" y="2636838"/>
            <a:ext cx="6265863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304800" y="685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="0">
              <a:latin typeface="Times New Roman" pitchFamily="18" charset="0"/>
            </a:endParaRP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400">
                <a:solidFill>
                  <a:schemeClr val="tx2"/>
                </a:solidFill>
                <a:latin typeface="Lucida Sans" pitchFamily="34" charset="0"/>
              </a:rPr>
              <a:t>Medición de los efectos bajo condiciones normales de operación del programa  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250825" y="1628775"/>
            <a:ext cx="84963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rgbClr val="FFCC00"/>
              </a:buClr>
              <a:buFont typeface="Wingdings" pitchFamily="2" charset="2"/>
              <a:buChar char="§"/>
            </a:pPr>
            <a:r>
              <a:rPr lang="es-MX" sz="2200" b="0">
                <a:latin typeface="Lucida Sans" pitchFamily="34" charset="0"/>
                <a:cs typeface="Times New Roman" pitchFamily="18" charset="0"/>
              </a:rPr>
              <a:t>Los niños recibieron 2 vasos diarios de leche fortificada o sin fortificar durante 12 meses.</a:t>
            </a:r>
          </a:p>
          <a:p>
            <a:pPr algn="just">
              <a:lnSpc>
                <a:spcPct val="130000"/>
              </a:lnSpc>
              <a:buClr>
                <a:srgbClr val="FFCC00"/>
              </a:buClr>
              <a:buFont typeface="Wingdings" pitchFamily="2" charset="2"/>
              <a:buChar char="§"/>
            </a:pPr>
            <a:endParaRPr lang="es-MX" sz="2200" b="0">
              <a:latin typeface="Lucida Sans" pitchFamily="34" charset="0"/>
              <a:cs typeface="Times New Roman" pitchFamily="18" charset="0"/>
            </a:endParaRPr>
          </a:p>
          <a:p>
            <a:pPr algn="just">
              <a:lnSpc>
                <a:spcPct val="130000"/>
              </a:lnSpc>
              <a:buClr>
                <a:srgbClr val="FFCC00"/>
              </a:buClr>
              <a:buFont typeface="Wingdings" pitchFamily="2" charset="2"/>
              <a:buChar char="§"/>
            </a:pPr>
            <a:r>
              <a:rPr lang="es-MX" sz="2200">
                <a:latin typeface="Lucida Sans" pitchFamily="34" charset="0"/>
                <a:cs typeface="Times New Roman" pitchFamily="18" charset="0"/>
              </a:rPr>
              <a:t>Indicadores a evaluar:</a:t>
            </a:r>
            <a:r>
              <a:rPr lang="es-MX" sz="2200" b="0">
                <a:latin typeface="Lucida Sans" pitchFamily="34" charset="0"/>
                <a:cs typeface="Times New Roman" pitchFamily="18" charset="0"/>
              </a:rPr>
              <a:t> Prevalencia de anemia, de deficiencia de hierro, zinc, vitamina C y ácido fólico.</a:t>
            </a:r>
          </a:p>
          <a:p>
            <a:pPr algn="just">
              <a:lnSpc>
                <a:spcPct val="130000"/>
              </a:lnSpc>
              <a:buClr>
                <a:srgbClr val="FFCC00"/>
              </a:buClr>
              <a:buFont typeface="Wingdings" pitchFamily="2" charset="2"/>
              <a:buNone/>
            </a:pPr>
            <a:endParaRPr lang="es-MX" sz="2200" b="0">
              <a:latin typeface="Lucida Sans" pitchFamily="34" charset="0"/>
              <a:cs typeface="Times New Roman" pitchFamily="18" charset="0"/>
            </a:endParaRPr>
          </a:p>
          <a:p>
            <a:pPr algn="just">
              <a:lnSpc>
                <a:spcPct val="130000"/>
              </a:lnSpc>
              <a:buClr>
                <a:srgbClr val="FFCC00"/>
              </a:buClr>
              <a:buFont typeface="Wingdings" pitchFamily="2" charset="2"/>
              <a:buChar char="§"/>
            </a:pPr>
            <a:r>
              <a:rPr lang="es-MX" sz="2200" b="0">
                <a:latin typeface="Lucida Sans" pitchFamily="34" charset="0"/>
                <a:cs typeface="Times New Roman" pitchFamily="18" charset="0"/>
              </a:rPr>
              <a:t>Después de 6 meses, se mejoró la anemia de los niños de 12 a 30 meses de edad en un 26%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="0">
              <a:latin typeface="Times New Roman" pitchFamily="18" charset="0"/>
            </a:endParaRPr>
          </a:p>
        </p:txBody>
      </p:sp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179388" y="260350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3000">
                <a:latin typeface="Lucida Sans" pitchFamily="34" charset="0"/>
              </a:rPr>
              <a:t> </a:t>
            </a:r>
            <a:r>
              <a:rPr lang="es-ES" sz="3000">
                <a:solidFill>
                  <a:schemeClr val="tx2"/>
                </a:solidFill>
                <a:latin typeface="Lucida Sans" pitchFamily="34" charset="0"/>
              </a:rPr>
              <a:t>Resultados</a:t>
            </a:r>
          </a:p>
        </p:txBody>
      </p:sp>
      <p:sp>
        <p:nvSpPr>
          <p:cNvPr id="234500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="0">
              <a:latin typeface="Times New Roman" pitchFamily="18" charset="0"/>
            </a:endParaRP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0" y="2514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CC00"/>
              </a:buClr>
              <a:buFont typeface="Wingdings" pitchFamily="2" charset="2"/>
              <a:buChar char="§"/>
            </a:pPr>
            <a:endParaRPr lang="en-US" sz="2000" b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234502" name="Text Box 6"/>
          <p:cNvSpPr txBox="1">
            <a:spLocks noChangeArrowheads="1"/>
          </p:cNvSpPr>
          <p:nvPr/>
        </p:nvSpPr>
        <p:spPr bwMode="auto">
          <a:xfrm>
            <a:off x="323850" y="981075"/>
            <a:ext cx="8569325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CC00"/>
              </a:buClr>
              <a:buFont typeface="Wingdings" pitchFamily="2" charset="2"/>
              <a:buChar char="§"/>
            </a:pPr>
            <a:endParaRPr lang="es-ES" sz="2200" b="0">
              <a:latin typeface="Lucida Sans" pitchFamily="34" charset="0"/>
            </a:endParaRPr>
          </a:p>
          <a:p>
            <a:pPr>
              <a:buClr>
                <a:srgbClr val="FFCC00"/>
              </a:buClr>
              <a:buFont typeface="Wingdings" pitchFamily="2" charset="2"/>
              <a:buChar char="§"/>
            </a:pPr>
            <a:r>
              <a:rPr lang="es-ES" sz="2200" b="0">
                <a:latin typeface="Lucida Sans" pitchFamily="34" charset="0"/>
              </a:rPr>
              <a:t> Proyectando los datos de esta evaluación a los 5 millones de beneficiarios de Liconsa, 279,164 niños dejaron de ser anémicos en 6 meses.</a:t>
            </a:r>
          </a:p>
          <a:p>
            <a:pPr>
              <a:buClr>
                <a:srgbClr val="FFCC00"/>
              </a:buClr>
              <a:buFont typeface="Wingdings" pitchFamily="2" charset="2"/>
              <a:buChar char="§"/>
            </a:pPr>
            <a:endParaRPr lang="es-ES" sz="2200" b="0">
              <a:latin typeface="Lucida Sans" pitchFamily="34" charset="0"/>
            </a:endParaRPr>
          </a:p>
          <a:p>
            <a:pPr>
              <a:buClr>
                <a:srgbClr val="FFCC00"/>
              </a:buClr>
              <a:buFont typeface="Wingdings" pitchFamily="2" charset="2"/>
              <a:buChar char="§"/>
            </a:pPr>
            <a:r>
              <a:rPr lang="es-ES" sz="2200" b="0">
                <a:latin typeface="Lucida Sans" pitchFamily="34" charset="0"/>
              </a:rPr>
              <a:t> El programa cambió el rumbo de su futuro en: crecimiento físico, capacidad de pensamiento creativo,  enfermedades</a:t>
            </a:r>
          </a:p>
          <a:p>
            <a:pPr>
              <a:buClr>
                <a:srgbClr val="FFCC00"/>
              </a:buClr>
              <a:buFont typeface="Wingdings" pitchFamily="2" charset="2"/>
              <a:buChar char="§"/>
            </a:pPr>
            <a:endParaRPr lang="es-ES" sz="2200" b="0">
              <a:latin typeface="Lucida Sans" pitchFamily="34" charset="0"/>
            </a:endParaRPr>
          </a:p>
          <a:p>
            <a:pPr>
              <a:buClr>
                <a:srgbClr val="FFCC00"/>
              </a:buClr>
              <a:buFont typeface="Wingdings" pitchFamily="2" charset="2"/>
              <a:buChar char="§"/>
            </a:pPr>
            <a:r>
              <a:rPr lang="es-ES" sz="2200" b="0">
                <a:latin typeface="Lucida Sans" pitchFamily="34" charset="0"/>
              </a:rPr>
              <a:t> Cada niño recuperado de la anemia costó $.07 dólares en los 6 meses de fortificación.</a:t>
            </a:r>
          </a:p>
          <a:p>
            <a:pPr>
              <a:buClr>
                <a:srgbClr val="FFCC00"/>
              </a:buClr>
              <a:buFont typeface="Wingdings" pitchFamily="2" charset="2"/>
              <a:buNone/>
            </a:pPr>
            <a:r>
              <a:rPr lang="es-ES" sz="2200" b="0">
                <a:latin typeface="Lucida Sans" pitchFamily="34" charset="0"/>
              </a:rPr>
              <a:t> </a:t>
            </a:r>
          </a:p>
          <a:p>
            <a:pPr>
              <a:buClr>
                <a:srgbClr val="FFCC00"/>
              </a:buClr>
              <a:buFont typeface="Wingdings" pitchFamily="2" charset="2"/>
              <a:buChar char="§"/>
            </a:pPr>
            <a:r>
              <a:rPr lang="es-ES" sz="2200" b="0">
                <a:latin typeface="Lucida Sans" pitchFamily="34" charset="0"/>
              </a:rPr>
              <a:t> El costo de esta evaluación fue de $0.005 por litro de leche distribuida por Liconsa en 12 meses. </a:t>
            </a:r>
          </a:p>
          <a:p>
            <a:pPr>
              <a:buClr>
                <a:srgbClr val="FFCC00"/>
              </a:buClr>
              <a:buFont typeface="Wingdings" pitchFamily="2" charset="2"/>
              <a:buChar char="§"/>
            </a:pPr>
            <a:endParaRPr lang="es-ES" sz="2200" b="0">
              <a:latin typeface="Lucida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8600"/>
            <a:ext cx="8353425" cy="823913"/>
          </a:xfrm>
        </p:spPr>
        <p:txBody>
          <a:bodyPr/>
          <a:lstStyle/>
          <a:p>
            <a:r>
              <a:rPr lang="es-ES_tradnl" sz="3200" b="1"/>
              <a:t>La Evaluación: herramienta </a:t>
            </a:r>
            <a:r>
              <a:rPr lang="es-ES_tradnl" sz="3200" b="1" i="1"/>
              <a:t>idónea</a:t>
            </a:r>
            <a:r>
              <a:rPr lang="es-ES_tradnl" sz="3200" b="1"/>
              <a:t> en el diseño de Política Social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2350" cy="547211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es-ES_tradnl" sz="2400">
              <a:latin typeface="Garamond" pitchFamily="18" charset="0"/>
            </a:endParaRPr>
          </a:p>
          <a:p>
            <a:pPr algn="just"/>
            <a:r>
              <a:rPr lang="es-ES_tradnl" sz="3200">
                <a:latin typeface="Garamond" pitchFamily="18" charset="0"/>
              </a:rPr>
              <a:t>¿Por qué Evaluar?</a:t>
            </a:r>
          </a:p>
          <a:p>
            <a:pPr lvl="1" algn="just"/>
            <a:r>
              <a:rPr lang="es-ES_tradnl" sz="2400">
                <a:latin typeface="Garamond" pitchFamily="18" charset="0"/>
              </a:rPr>
              <a:t>Apoyar el conocimiento y </a:t>
            </a:r>
            <a:r>
              <a:rPr lang="es-ES_tradnl" sz="2400" b="1">
                <a:latin typeface="Garamond" pitchFamily="18" charset="0"/>
              </a:rPr>
              <a:t>aprendizaje</a:t>
            </a:r>
            <a:r>
              <a:rPr lang="es-ES_tradnl" sz="2400">
                <a:latin typeface="Garamond" pitchFamily="18" charset="0"/>
              </a:rPr>
              <a:t> sobre programas</a:t>
            </a:r>
          </a:p>
          <a:p>
            <a:pPr lvl="1" algn="just"/>
            <a:r>
              <a:rPr lang="es-ES_tradnl" sz="2400" b="1">
                <a:latin typeface="Garamond" pitchFamily="18" charset="0"/>
              </a:rPr>
              <a:t>Mejorar</a:t>
            </a:r>
            <a:r>
              <a:rPr lang="es-ES_tradnl" sz="2400">
                <a:latin typeface="Garamond" pitchFamily="18" charset="0"/>
              </a:rPr>
              <a:t> programas y determinar su</a:t>
            </a:r>
            <a:r>
              <a:rPr lang="es-ES_tradnl" sz="2400" b="1">
                <a:latin typeface="Garamond" pitchFamily="18" charset="0"/>
              </a:rPr>
              <a:t> pertinencia</a:t>
            </a:r>
            <a:endParaRPr lang="es-ES_tradnl" sz="2400">
              <a:latin typeface="Garamond" pitchFamily="18" charset="0"/>
            </a:endParaRPr>
          </a:p>
          <a:p>
            <a:pPr lvl="1" algn="just"/>
            <a:r>
              <a:rPr lang="es-ES_tradnl" sz="2400">
                <a:latin typeface="Garamond" pitchFamily="18" charset="0"/>
              </a:rPr>
              <a:t>La presentación de </a:t>
            </a:r>
            <a:r>
              <a:rPr lang="es-ES_tradnl" sz="2400" b="1">
                <a:latin typeface="Garamond" pitchFamily="18" charset="0"/>
              </a:rPr>
              <a:t>resultados</a:t>
            </a:r>
            <a:r>
              <a:rPr lang="es-ES_tradnl" sz="2400">
                <a:latin typeface="Garamond" pitchFamily="18" charset="0"/>
              </a:rPr>
              <a:t> sobre el programa favorece su permanencia</a:t>
            </a:r>
          </a:p>
          <a:p>
            <a:pPr lvl="1" algn="just"/>
            <a:r>
              <a:rPr lang="es-ES_tradnl" sz="2400">
                <a:latin typeface="Garamond" pitchFamily="18" charset="0"/>
              </a:rPr>
              <a:t>Mejorar la discusión sobre política social al incluir elementos más </a:t>
            </a:r>
            <a:r>
              <a:rPr lang="es-ES_tradnl" sz="2400" b="1">
                <a:latin typeface="Garamond" pitchFamily="18" charset="0"/>
              </a:rPr>
              <a:t>objetivos</a:t>
            </a:r>
            <a:r>
              <a:rPr lang="es-ES_tradnl" sz="2400">
                <a:latin typeface="Garamond" pitchFamily="18" charset="0"/>
              </a:rPr>
              <a:t> y técnicos </a:t>
            </a:r>
          </a:p>
          <a:p>
            <a:pPr lvl="1" algn="just"/>
            <a:r>
              <a:rPr lang="es-ES_tradnl" sz="2500">
                <a:latin typeface="Garamond" pitchFamily="18" charset="0"/>
              </a:rPr>
              <a:t>Tener recomendaciones que se </a:t>
            </a:r>
            <a:r>
              <a:rPr lang="es-ES_tradnl" sz="2500" b="1">
                <a:latin typeface="Garamond" pitchFamily="18" charset="0"/>
              </a:rPr>
              <a:t>utilicen en el diseño de la Política Social</a:t>
            </a:r>
            <a:endParaRPr lang="es-ES_tradnl" b="1">
              <a:latin typeface="Garamond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en-GB" sz="3800"/>
              <a:t>Recomendaciones que se busca realizar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Campaña de mejores prácticas del manejo de leche liconsa</a:t>
            </a:r>
          </a:p>
          <a:p>
            <a:pPr lvl="1"/>
            <a:r>
              <a:rPr lang="en-GB"/>
              <a:t>Hervir el agua, no la leche</a:t>
            </a:r>
          </a:p>
          <a:p>
            <a:pPr lvl="1"/>
            <a:r>
              <a:rPr lang="en-GB"/>
              <a:t>No dejarla a la intemperie por más de 12 horas</a:t>
            </a:r>
          </a:p>
          <a:p>
            <a:r>
              <a:rPr lang="en-GB"/>
              <a:t>Se está introduciendo la leche fortificada en otros programas sociales</a:t>
            </a:r>
          </a:p>
          <a:p>
            <a:r>
              <a:rPr lang="en-GB"/>
              <a:t>Se está focalizando mejor…</a:t>
            </a:r>
          </a:p>
          <a:p>
            <a:r>
              <a:rPr lang="en-GB"/>
              <a:t>…pero cuidando la escala</a:t>
            </a:r>
          </a:p>
          <a:p>
            <a:endParaRPr lang="en-GB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es-MX" sz="3200" b="1"/>
              <a:t>Evaluación de Impacto 1</a:t>
            </a:r>
            <a:endParaRPr lang="es-ES" sz="3200" b="1"/>
          </a:p>
        </p:txBody>
      </p:sp>
      <p:sp>
        <p:nvSpPr>
          <p:cNvPr id="224259" name="Line 3"/>
          <p:cNvSpPr>
            <a:spLocks noChangeShapeType="1"/>
          </p:cNvSpPr>
          <p:nvPr/>
        </p:nvSpPr>
        <p:spPr bwMode="auto">
          <a:xfrm>
            <a:off x="971550" y="1341438"/>
            <a:ext cx="0" cy="4319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0" name="Line 4"/>
          <p:cNvSpPr>
            <a:spLocks noChangeShapeType="1"/>
          </p:cNvSpPr>
          <p:nvPr/>
        </p:nvSpPr>
        <p:spPr bwMode="auto">
          <a:xfrm>
            <a:off x="971550" y="5661025"/>
            <a:ext cx="720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1" name="Line 5"/>
          <p:cNvSpPr>
            <a:spLocks noChangeShapeType="1"/>
          </p:cNvSpPr>
          <p:nvPr/>
        </p:nvSpPr>
        <p:spPr bwMode="auto">
          <a:xfrm>
            <a:off x="4211638" y="1700213"/>
            <a:ext cx="0" cy="39608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2" name="Freeform 6"/>
          <p:cNvSpPr>
            <a:spLocks/>
          </p:cNvSpPr>
          <p:nvPr/>
        </p:nvSpPr>
        <p:spPr bwMode="auto">
          <a:xfrm>
            <a:off x="973138" y="3621088"/>
            <a:ext cx="3214687" cy="541337"/>
          </a:xfrm>
          <a:custGeom>
            <a:avLst/>
            <a:gdLst/>
            <a:ahLst/>
            <a:cxnLst>
              <a:cxn ang="0">
                <a:pos x="0" y="320"/>
              </a:cxn>
              <a:cxn ang="0">
                <a:pos x="242" y="311"/>
              </a:cxn>
              <a:cxn ang="0">
                <a:pos x="270" y="292"/>
              </a:cxn>
              <a:cxn ang="0">
                <a:pos x="372" y="255"/>
              </a:cxn>
              <a:cxn ang="0">
                <a:pos x="892" y="246"/>
              </a:cxn>
              <a:cxn ang="0">
                <a:pos x="1106" y="162"/>
              </a:cxn>
              <a:cxn ang="0">
                <a:pos x="1366" y="125"/>
              </a:cxn>
              <a:cxn ang="0">
                <a:pos x="1505" y="88"/>
              </a:cxn>
              <a:cxn ang="0">
                <a:pos x="1812" y="23"/>
              </a:cxn>
              <a:cxn ang="0">
                <a:pos x="1886" y="32"/>
              </a:cxn>
              <a:cxn ang="0">
                <a:pos x="1914" y="42"/>
              </a:cxn>
              <a:cxn ang="0">
                <a:pos x="1979" y="4"/>
              </a:cxn>
              <a:cxn ang="0">
                <a:pos x="2025" y="4"/>
              </a:cxn>
            </a:cxnLst>
            <a:rect l="0" t="0" r="r" b="b"/>
            <a:pathLst>
              <a:path w="2025" h="341">
                <a:moveTo>
                  <a:pt x="0" y="320"/>
                </a:moveTo>
                <a:cubicBezTo>
                  <a:pt x="101" y="341"/>
                  <a:pt x="71" y="340"/>
                  <a:pt x="242" y="311"/>
                </a:cubicBezTo>
                <a:cubicBezTo>
                  <a:pt x="253" y="309"/>
                  <a:pt x="260" y="297"/>
                  <a:pt x="270" y="292"/>
                </a:cubicBezTo>
                <a:cubicBezTo>
                  <a:pt x="301" y="276"/>
                  <a:pt x="338" y="264"/>
                  <a:pt x="372" y="255"/>
                </a:cubicBezTo>
                <a:cubicBezTo>
                  <a:pt x="560" y="262"/>
                  <a:pt x="707" y="278"/>
                  <a:pt x="892" y="246"/>
                </a:cubicBezTo>
                <a:cubicBezTo>
                  <a:pt x="972" y="232"/>
                  <a:pt x="1026" y="176"/>
                  <a:pt x="1106" y="162"/>
                </a:cubicBezTo>
                <a:cubicBezTo>
                  <a:pt x="1179" y="115"/>
                  <a:pt x="1288" y="129"/>
                  <a:pt x="1366" y="125"/>
                </a:cubicBezTo>
                <a:cubicBezTo>
                  <a:pt x="1413" y="110"/>
                  <a:pt x="1457" y="97"/>
                  <a:pt x="1505" y="88"/>
                </a:cubicBezTo>
                <a:cubicBezTo>
                  <a:pt x="1590" y="30"/>
                  <a:pt x="1715" y="30"/>
                  <a:pt x="1812" y="23"/>
                </a:cubicBezTo>
                <a:cubicBezTo>
                  <a:pt x="1837" y="26"/>
                  <a:pt x="1862" y="27"/>
                  <a:pt x="1886" y="32"/>
                </a:cubicBezTo>
                <a:cubicBezTo>
                  <a:pt x="1896" y="34"/>
                  <a:pt x="1904" y="43"/>
                  <a:pt x="1914" y="42"/>
                </a:cubicBezTo>
                <a:cubicBezTo>
                  <a:pt x="1985" y="32"/>
                  <a:pt x="1920" y="19"/>
                  <a:pt x="1979" y="4"/>
                </a:cubicBezTo>
                <a:cubicBezTo>
                  <a:pt x="1994" y="0"/>
                  <a:pt x="2010" y="4"/>
                  <a:pt x="2025" y="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3" name="Line 7"/>
          <p:cNvSpPr>
            <a:spLocks noChangeShapeType="1"/>
          </p:cNvSpPr>
          <p:nvPr/>
        </p:nvSpPr>
        <p:spPr bwMode="auto">
          <a:xfrm>
            <a:off x="971550" y="292417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4" name="Freeform 8"/>
          <p:cNvSpPr>
            <a:spLocks/>
          </p:cNvSpPr>
          <p:nvPr/>
        </p:nvSpPr>
        <p:spPr bwMode="auto">
          <a:xfrm>
            <a:off x="4203700" y="2506663"/>
            <a:ext cx="1887538" cy="1106487"/>
          </a:xfrm>
          <a:custGeom>
            <a:avLst/>
            <a:gdLst/>
            <a:ahLst/>
            <a:cxnLst>
              <a:cxn ang="0">
                <a:pos x="0" y="697"/>
              </a:cxn>
              <a:cxn ang="0">
                <a:pos x="111" y="651"/>
              </a:cxn>
              <a:cxn ang="0">
                <a:pos x="148" y="614"/>
              </a:cxn>
              <a:cxn ang="0">
                <a:pos x="269" y="558"/>
              </a:cxn>
              <a:cxn ang="0">
                <a:pos x="334" y="530"/>
              </a:cxn>
              <a:cxn ang="0">
                <a:pos x="399" y="483"/>
              </a:cxn>
              <a:cxn ang="0">
                <a:pos x="520" y="456"/>
              </a:cxn>
              <a:cxn ang="0">
                <a:pos x="669" y="409"/>
              </a:cxn>
              <a:cxn ang="0">
                <a:pos x="752" y="353"/>
              </a:cxn>
              <a:cxn ang="0">
                <a:pos x="808" y="316"/>
              </a:cxn>
              <a:cxn ang="0">
                <a:pos x="836" y="298"/>
              </a:cxn>
              <a:cxn ang="0">
                <a:pos x="1012" y="168"/>
              </a:cxn>
              <a:cxn ang="0">
                <a:pos x="1059" y="93"/>
              </a:cxn>
              <a:cxn ang="0">
                <a:pos x="1087" y="75"/>
              </a:cxn>
              <a:cxn ang="0">
                <a:pos x="1189" y="0"/>
              </a:cxn>
            </a:cxnLst>
            <a:rect l="0" t="0" r="r" b="b"/>
            <a:pathLst>
              <a:path w="1189" h="697">
                <a:moveTo>
                  <a:pt x="0" y="697"/>
                </a:moveTo>
                <a:cubicBezTo>
                  <a:pt x="41" y="684"/>
                  <a:pt x="71" y="664"/>
                  <a:pt x="111" y="651"/>
                </a:cubicBezTo>
                <a:cubicBezTo>
                  <a:pt x="128" y="603"/>
                  <a:pt x="108" y="637"/>
                  <a:pt x="148" y="614"/>
                </a:cubicBezTo>
                <a:cubicBezTo>
                  <a:pt x="204" y="582"/>
                  <a:pt x="209" y="573"/>
                  <a:pt x="269" y="558"/>
                </a:cubicBezTo>
                <a:cubicBezTo>
                  <a:pt x="290" y="547"/>
                  <a:pt x="314" y="543"/>
                  <a:pt x="334" y="530"/>
                </a:cubicBezTo>
                <a:cubicBezTo>
                  <a:pt x="395" y="490"/>
                  <a:pt x="326" y="511"/>
                  <a:pt x="399" y="483"/>
                </a:cubicBezTo>
                <a:cubicBezTo>
                  <a:pt x="436" y="469"/>
                  <a:pt x="481" y="462"/>
                  <a:pt x="520" y="456"/>
                </a:cubicBezTo>
                <a:cubicBezTo>
                  <a:pt x="566" y="425"/>
                  <a:pt x="615" y="419"/>
                  <a:pt x="669" y="409"/>
                </a:cubicBezTo>
                <a:cubicBezTo>
                  <a:pt x="698" y="380"/>
                  <a:pt x="718" y="372"/>
                  <a:pt x="752" y="353"/>
                </a:cubicBezTo>
                <a:cubicBezTo>
                  <a:pt x="772" y="342"/>
                  <a:pt x="789" y="328"/>
                  <a:pt x="808" y="316"/>
                </a:cubicBezTo>
                <a:cubicBezTo>
                  <a:pt x="817" y="310"/>
                  <a:pt x="836" y="298"/>
                  <a:pt x="836" y="298"/>
                </a:cubicBezTo>
                <a:cubicBezTo>
                  <a:pt x="874" y="239"/>
                  <a:pt x="945" y="190"/>
                  <a:pt x="1012" y="168"/>
                </a:cubicBezTo>
                <a:cubicBezTo>
                  <a:pt x="1076" y="124"/>
                  <a:pt x="1002" y="183"/>
                  <a:pt x="1059" y="93"/>
                </a:cubicBezTo>
                <a:cubicBezTo>
                  <a:pt x="1065" y="84"/>
                  <a:pt x="1078" y="81"/>
                  <a:pt x="1087" y="75"/>
                </a:cubicBezTo>
                <a:cubicBezTo>
                  <a:pt x="1121" y="51"/>
                  <a:pt x="1162" y="31"/>
                  <a:pt x="1189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5" name="Freeform 9"/>
          <p:cNvSpPr>
            <a:spLocks/>
          </p:cNvSpPr>
          <p:nvPr/>
        </p:nvSpPr>
        <p:spPr bwMode="auto">
          <a:xfrm>
            <a:off x="4203700" y="3024188"/>
            <a:ext cx="1873250" cy="603250"/>
          </a:xfrm>
          <a:custGeom>
            <a:avLst/>
            <a:gdLst/>
            <a:ahLst/>
            <a:cxnLst>
              <a:cxn ang="0">
                <a:pos x="0" y="380"/>
              </a:cxn>
              <a:cxn ang="0">
                <a:pos x="278" y="325"/>
              </a:cxn>
              <a:cxn ang="0">
                <a:pos x="687" y="241"/>
              </a:cxn>
              <a:cxn ang="0">
                <a:pos x="762" y="204"/>
              </a:cxn>
              <a:cxn ang="0">
                <a:pos x="827" y="167"/>
              </a:cxn>
              <a:cxn ang="0">
                <a:pos x="910" y="139"/>
              </a:cxn>
              <a:cxn ang="0">
                <a:pos x="1031" y="92"/>
              </a:cxn>
              <a:cxn ang="0">
                <a:pos x="1124" y="37"/>
              </a:cxn>
              <a:cxn ang="0">
                <a:pos x="1180" y="0"/>
              </a:cxn>
            </a:cxnLst>
            <a:rect l="0" t="0" r="r" b="b"/>
            <a:pathLst>
              <a:path w="1180" h="380">
                <a:moveTo>
                  <a:pt x="0" y="380"/>
                </a:moveTo>
                <a:cubicBezTo>
                  <a:pt x="97" y="373"/>
                  <a:pt x="186" y="356"/>
                  <a:pt x="278" y="325"/>
                </a:cubicBezTo>
                <a:cubicBezTo>
                  <a:pt x="403" y="233"/>
                  <a:pt x="525" y="252"/>
                  <a:pt x="687" y="241"/>
                </a:cubicBezTo>
                <a:cubicBezTo>
                  <a:pt x="778" y="180"/>
                  <a:pt x="632" y="275"/>
                  <a:pt x="762" y="204"/>
                </a:cubicBezTo>
                <a:cubicBezTo>
                  <a:pt x="861" y="150"/>
                  <a:pt x="750" y="194"/>
                  <a:pt x="827" y="167"/>
                </a:cubicBezTo>
                <a:cubicBezTo>
                  <a:pt x="855" y="157"/>
                  <a:pt x="910" y="139"/>
                  <a:pt x="910" y="139"/>
                </a:cubicBezTo>
                <a:cubicBezTo>
                  <a:pt x="951" y="98"/>
                  <a:pt x="970" y="101"/>
                  <a:pt x="1031" y="92"/>
                </a:cubicBezTo>
                <a:cubicBezTo>
                  <a:pt x="1104" y="40"/>
                  <a:pt x="1071" y="54"/>
                  <a:pt x="1124" y="37"/>
                </a:cubicBezTo>
                <a:cubicBezTo>
                  <a:pt x="1138" y="27"/>
                  <a:pt x="1180" y="12"/>
                  <a:pt x="1180" y="0"/>
                </a:cubicBezTo>
              </a:path>
            </a:pathLst>
          </a:custGeom>
          <a:noFill/>
          <a:ln w="28575" cmpd="sng">
            <a:solidFill>
              <a:srgbClr val="00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6" name="Freeform 10"/>
          <p:cNvSpPr>
            <a:spLocks/>
          </p:cNvSpPr>
          <p:nvPr/>
        </p:nvSpPr>
        <p:spPr bwMode="auto">
          <a:xfrm>
            <a:off x="973138" y="3881438"/>
            <a:ext cx="5087937" cy="498475"/>
          </a:xfrm>
          <a:custGeom>
            <a:avLst/>
            <a:gdLst/>
            <a:ahLst/>
            <a:cxnLst>
              <a:cxn ang="0">
                <a:pos x="0" y="286"/>
              </a:cxn>
              <a:cxn ang="0">
                <a:pos x="130" y="277"/>
              </a:cxn>
              <a:cxn ang="0">
                <a:pos x="344" y="314"/>
              </a:cxn>
              <a:cxn ang="0">
                <a:pos x="567" y="296"/>
              </a:cxn>
              <a:cxn ang="0">
                <a:pos x="641" y="277"/>
              </a:cxn>
              <a:cxn ang="0">
                <a:pos x="669" y="268"/>
              </a:cxn>
              <a:cxn ang="0">
                <a:pos x="743" y="258"/>
              </a:cxn>
              <a:cxn ang="0">
                <a:pos x="790" y="249"/>
              </a:cxn>
              <a:cxn ang="0">
                <a:pos x="1134" y="258"/>
              </a:cxn>
              <a:cxn ang="0">
                <a:pos x="1226" y="240"/>
              </a:cxn>
              <a:cxn ang="0">
                <a:pos x="1357" y="231"/>
              </a:cxn>
              <a:cxn ang="0">
                <a:pos x="1440" y="203"/>
              </a:cxn>
              <a:cxn ang="0">
                <a:pos x="1487" y="166"/>
              </a:cxn>
              <a:cxn ang="0">
                <a:pos x="1552" y="119"/>
              </a:cxn>
              <a:cxn ang="0">
                <a:pos x="1765" y="156"/>
              </a:cxn>
              <a:cxn ang="0">
                <a:pos x="1886" y="147"/>
              </a:cxn>
              <a:cxn ang="0">
                <a:pos x="1970" y="119"/>
              </a:cxn>
              <a:cxn ang="0">
                <a:pos x="2118" y="110"/>
              </a:cxn>
              <a:cxn ang="0">
                <a:pos x="2211" y="91"/>
              </a:cxn>
              <a:cxn ang="0">
                <a:pos x="2332" y="110"/>
              </a:cxn>
              <a:cxn ang="0">
                <a:pos x="2499" y="54"/>
              </a:cxn>
              <a:cxn ang="0">
                <a:pos x="2759" y="36"/>
              </a:cxn>
              <a:cxn ang="0">
                <a:pos x="3020" y="17"/>
              </a:cxn>
              <a:cxn ang="0">
                <a:pos x="3205" y="36"/>
              </a:cxn>
            </a:cxnLst>
            <a:rect l="0" t="0" r="r" b="b"/>
            <a:pathLst>
              <a:path w="3205" h="314">
                <a:moveTo>
                  <a:pt x="0" y="286"/>
                </a:moveTo>
                <a:cubicBezTo>
                  <a:pt x="43" y="283"/>
                  <a:pt x="87" y="277"/>
                  <a:pt x="130" y="277"/>
                </a:cubicBezTo>
                <a:cubicBezTo>
                  <a:pt x="201" y="277"/>
                  <a:pt x="274" y="305"/>
                  <a:pt x="344" y="314"/>
                </a:cubicBezTo>
                <a:cubicBezTo>
                  <a:pt x="418" y="307"/>
                  <a:pt x="493" y="306"/>
                  <a:pt x="567" y="296"/>
                </a:cubicBezTo>
                <a:cubicBezTo>
                  <a:pt x="592" y="293"/>
                  <a:pt x="617" y="285"/>
                  <a:pt x="641" y="277"/>
                </a:cubicBezTo>
                <a:cubicBezTo>
                  <a:pt x="650" y="274"/>
                  <a:pt x="659" y="270"/>
                  <a:pt x="669" y="268"/>
                </a:cubicBezTo>
                <a:cubicBezTo>
                  <a:pt x="693" y="263"/>
                  <a:pt x="718" y="262"/>
                  <a:pt x="743" y="258"/>
                </a:cubicBezTo>
                <a:cubicBezTo>
                  <a:pt x="759" y="256"/>
                  <a:pt x="774" y="252"/>
                  <a:pt x="790" y="249"/>
                </a:cubicBezTo>
                <a:cubicBezTo>
                  <a:pt x="916" y="258"/>
                  <a:pt x="1006" y="266"/>
                  <a:pt x="1134" y="258"/>
                </a:cubicBezTo>
                <a:cubicBezTo>
                  <a:pt x="1165" y="252"/>
                  <a:pt x="1195" y="244"/>
                  <a:pt x="1226" y="240"/>
                </a:cubicBezTo>
                <a:cubicBezTo>
                  <a:pt x="1269" y="235"/>
                  <a:pt x="1314" y="238"/>
                  <a:pt x="1357" y="231"/>
                </a:cubicBezTo>
                <a:cubicBezTo>
                  <a:pt x="1386" y="226"/>
                  <a:pt x="1440" y="203"/>
                  <a:pt x="1440" y="203"/>
                </a:cubicBezTo>
                <a:cubicBezTo>
                  <a:pt x="1456" y="191"/>
                  <a:pt x="1471" y="178"/>
                  <a:pt x="1487" y="166"/>
                </a:cubicBezTo>
                <a:cubicBezTo>
                  <a:pt x="1508" y="150"/>
                  <a:pt x="1552" y="119"/>
                  <a:pt x="1552" y="119"/>
                </a:cubicBezTo>
                <a:cubicBezTo>
                  <a:pt x="1629" y="125"/>
                  <a:pt x="1693" y="133"/>
                  <a:pt x="1765" y="156"/>
                </a:cubicBezTo>
                <a:cubicBezTo>
                  <a:pt x="1805" y="153"/>
                  <a:pt x="1846" y="152"/>
                  <a:pt x="1886" y="147"/>
                </a:cubicBezTo>
                <a:cubicBezTo>
                  <a:pt x="1938" y="141"/>
                  <a:pt x="1893" y="124"/>
                  <a:pt x="1970" y="119"/>
                </a:cubicBezTo>
                <a:cubicBezTo>
                  <a:pt x="2019" y="116"/>
                  <a:pt x="2069" y="113"/>
                  <a:pt x="2118" y="110"/>
                </a:cubicBezTo>
                <a:cubicBezTo>
                  <a:pt x="2149" y="105"/>
                  <a:pt x="2179" y="91"/>
                  <a:pt x="2211" y="91"/>
                </a:cubicBezTo>
                <a:cubicBezTo>
                  <a:pt x="2240" y="91"/>
                  <a:pt x="2299" y="104"/>
                  <a:pt x="2332" y="110"/>
                </a:cubicBezTo>
                <a:cubicBezTo>
                  <a:pt x="2402" y="99"/>
                  <a:pt x="2438" y="65"/>
                  <a:pt x="2499" y="54"/>
                </a:cubicBezTo>
                <a:cubicBezTo>
                  <a:pt x="2576" y="41"/>
                  <a:pt x="2694" y="39"/>
                  <a:pt x="2759" y="36"/>
                </a:cubicBezTo>
                <a:cubicBezTo>
                  <a:pt x="2897" y="0"/>
                  <a:pt x="2780" y="5"/>
                  <a:pt x="3020" y="17"/>
                </a:cubicBezTo>
                <a:cubicBezTo>
                  <a:pt x="3096" y="36"/>
                  <a:pt x="3106" y="36"/>
                  <a:pt x="3205" y="36"/>
                </a:cubicBezTo>
              </a:path>
            </a:pathLst>
          </a:custGeom>
          <a:noFill/>
          <a:ln w="28575" cmpd="sng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7" name="AutoShape 11"/>
          <p:cNvSpPr>
            <a:spLocks/>
          </p:cNvSpPr>
          <p:nvPr/>
        </p:nvSpPr>
        <p:spPr bwMode="auto">
          <a:xfrm>
            <a:off x="3779838" y="2492375"/>
            <a:ext cx="144462" cy="1152525"/>
          </a:xfrm>
          <a:prstGeom prst="leftBrace">
            <a:avLst>
              <a:gd name="adj1" fmla="val 664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8" name="Text Box 12"/>
          <p:cNvSpPr txBox="1">
            <a:spLocks noChangeArrowheads="1"/>
          </p:cNvSpPr>
          <p:nvPr/>
        </p:nvSpPr>
        <p:spPr bwMode="auto">
          <a:xfrm>
            <a:off x="3635375" y="29241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X</a:t>
            </a:r>
            <a:endParaRPr lang="es-ES"/>
          </a:p>
        </p:txBody>
      </p:sp>
      <p:sp>
        <p:nvSpPr>
          <p:cNvPr id="224269" name="AutoShape 13"/>
          <p:cNvSpPr>
            <a:spLocks/>
          </p:cNvSpPr>
          <p:nvPr/>
        </p:nvSpPr>
        <p:spPr bwMode="auto">
          <a:xfrm>
            <a:off x="6156325" y="2492375"/>
            <a:ext cx="71438" cy="576263"/>
          </a:xfrm>
          <a:prstGeom prst="rightBrace">
            <a:avLst>
              <a:gd name="adj1" fmla="val 6722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70" name="AutoShape 14"/>
          <p:cNvSpPr>
            <a:spLocks/>
          </p:cNvSpPr>
          <p:nvPr/>
        </p:nvSpPr>
        <p:spPr bwMode="auto">
          <a:xfrm>
            <a:off x="6300788" y="2492375"/>
            <a:ext cx="71437" cy="1441450"/>
          </a:xfrm>
          <a:prstGeom prst="rightBrace">
            <a:avLst>
              <a:gd name="adj1" fmla="val 16814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71" name="Text Box 15"/>
          <p:cNvSpPr txBox="1">
            <a:spLocks noChangeArrowheads="1"/>
          </p:cNvSpPr>
          <p:nvPr/>
        </p:nvSpPr>
        <p:spPr bwMode="auto">
          <a:xfrm>
            <a:off x="6156325" y="30686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X</a:t>
            </a:r>
            <a:endParaRPr lang="es-ES"/>
          </a:p>
        </p:txBody>
      </p:sp>
      <p:sp>
        <p:nvSpPr>
          <p:cNvPr id="224272" name="Text Box 16"/>
          <p:cNvSpPr txBox="1">
            <a:spLocks noChangeArrowheads="1"/>
          </p:cNvSpPr>
          <p:nvPr/>
        </p:nvSpPr>
        <p:spPr bwMode="auto">
          <a:xfrm>
            <a:off x="6877050" y="573405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tiempo</a:t>
            </a:r>
            <a:endParaRPr lang="es-ES"/>
          </a:p>
        </p:txBody>
      </p:sp>
      <p:sp>
        <p:nvSpPr>
          <p:cNvPr id="224273" name="Text Box 17"/>
          <p:cNvSpPr txBox="1">
            <a:spLocks noChangeArrowheads="1"/>
          </p:cNvSpPr>
          <p:nvPr/>
        </p:nvSpPr>
        <p:spPr bwMode="auto">
          <a:xfrm>
            <a:off x="468313" y="1557338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Y</a:t>
            </a:r>
            <a:endParaRPr lang="es-ES"/>
          </a:p>
        </p:txBody>
      </p:sp>
      <p:sp>
        <p:nvSpPr>
          <p:cNvPr id="224274" name="Text Box 18"/>
          <p:cNvSpPr txBox="1">
            <a:spLocks noChangeArrowheads="1"/>
          </p:cNvSpPr>
          <p:nvPr/>
        </p:nvSpPr>
        <p:spPr bwMode="auto">
          <a:xfrm>
            <a:off x="468313" y="2781300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Y*</a:t>
            </a:r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4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4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4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4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4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4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2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24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 animBg="1"/>
      <p:bldP spid="224263" grpId="0" animBg="1"/>
      <p:bldP spid="224264" grpId="0" animBg="1"/>
      <p:bldP spid="224265" grpId="0" animBg="1"/>
      <p:bldP spid="224266" grpId="0" animBg="1"/>
      <p:bldP spid="224267" grpId="0" animBg="1"/>
      <p:bldP spid="224268" grpId="0"/>
      <p:bldP spid="224269" grpId="0" animBg="1"/>
      <p:bldP spid="224270" grpId="0" animBg="1"/>
      <p:bldP spid="224271" grpId="0"/>
      <p:bldP spid="2242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03262"/>
          </a:xfrm>
        </p:spPr>
        <p:txBody>
          <a:bodyPr/>
          <a:lstStyle/>
          <a:p>
            <a:r>
              <a:rPr lang="es-MX" sz="3200" b="1"/>
              <a:t>Evaluación de Impacto 2 </a:t>
            </a:r>
            <a:endParaRPr lang="es-ES" sz="3200" b="1"/>
          </a:p>
        </p:txBody>
      </p:sp>
      <p:sp>
        <p:nvSpPr>
          <p:cNvPr id="225283" name="Line 3"/>
          <p:cNvSpPr>
            <a:spLocks noChangeShapeType="1"/>
          </p:cNvSpPr>
          <p:nvPr/>
        </p:nvSpPr>
        <p:spPr bwMode="auto">
          <a:xfrm>
            <a:off x="971550" y="1341438"/>
            <a:ext cx="0" cy="4319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284" name="Line 4"/>
          <p:cNvSpPr>
            <a:spLocks noChangeShapeType="1"/>
          </p:cNvSpPr>
          <p:nvPr/>
        </p:nvSpPr>
        <p:spPr bwMode="auto">
          <a:xfrm>
            <a:off x="971550" y="5661025"/>
            <a:ext cx="720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285" name="Line 5"/>
          <p:cNvSpPr>
            <a:spLocks noChangeShapeType="1"/>
          </p:cNvSpPr>
          <p:nvPr/>
        </p:nvSpPr>
        <p:spPr bwMode="auto">
          <a:xfrm>
            <a:off x="4211638" y="1700213"/>
            <a:ext cx="0" cy="39608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286" name="Freeform 6"/>
          <p:cNvSpPr>
            <a:spLocks/>
          </p:cNvSpPr>
          <p:nvPr/>
        </p:nvSpPr>
        <p:spPr bwMode="auto">
          <a:xfrm>
            <a:off x="971550" y="3213100"/>
            <a:ext cx="3214688" cy="541338"/>
          </a:xfrm>
          <a:custGeom>
            <a:avLst/>
            <a:gdLst/>
            <a:ahLst/>
            <a:cxnLst>
              <a:cxn ang="0">
                <a:pos x="0" y="320"/>
              </a:cxn>
              <a:cxn ang="0">
                <a:pos x="242" y="311"/>
              </a:cxn>
              <a:cxn ang="0">
                <a:pos x="270" y="292"/>
              </a:cxn>
              <a:cxn ang="0">
                <a:pos x="372" y="255"/>
              </a:cxn>
              <a:cxn ang="0">
                <a:pos x="892" y="246"/>
              </a:cxn>
              <a:cxn ang="0">
                <a:pos x="1106" y="162"/>
              </a:cxn>
              <a:cxn ang="0">
                <a:pos x="1366" y="125"/>
              </a:cxn>
              <a:cxn ang="0">
                <a:pos x="1505" y="88"/>
              </a:cxn>
              <a:cxn ang="0">
                <a:pos x="1812" y="23"/>
              </a:cxn>
              <a:cxn ang="0">
                <a:pos x="1886" y="32"/>
              </a:cxn>
              <a:cxn ang="0">
                <a:pos x="1914" y="42"/>
              </a:cxn>
              <a:cxn ang="0">
                <a:pos x="1979" y="4"/>
              </a:cxn>
              <a:cxn ang="0">
                <a:pos x="2025" y="4"/>
              </a:cxn>
            </a:cxnLst>
            <a:rect l="0" t="0" r="r" b="b"/>
            <a:pathLst>
              <a:path w="2025" h="341">
                <a:moveTo>
                  <a:pt x="0" y="320"/>
                </a:moveTo>
                <a:cubicBezTo>
                  <a:pt x="101" y="341"/>
                  <a:pt x="71" y="340"/>
                  <a:pt x="242" y="311"/>
                </a:cubicBezTo>
                <a:cubicBezTo>
                  <a:pt x="253" y="309"/>
                  <a:pt x="260" y="297"/>
                  <a:pt x="270" y="292"/>
                </a:cubicBezTo>
                <a:cubicBezTo>
                  <a:pt x="301" y="276"/>
                  <a:pt x="338" y="264"/>
                  <a:pt x="372" y="255"/>
                </a:cubicBezTo>
                <a:cubicBezTo>
                  <a:pt x="560" y="262"/>
                  <a:pt x="707" y="278"/>
                  <a:pt x="892" y="246"/>
                </a:cubicBezTo>
                <a:cubicBezTo>
                  <a:pt x="972" y="232"/>
                  <a:pt x="1026" y="176"/>
                  <a:pt x="1106" y="162"/>
                </a:cubicBezTo>
                <a:cubicBezTo>
                  <a:pt x="1179" y="115"/>
                  <a:pt x="1288" y="129"/>
                  <a:pt x="1366" y="125"/>
                </a:cubicBezTo>
                <a:cubicBezTo>
                  <a:pt x="1413" y="110"/>
                  <a:pt x="1457" y="97"/>
                  <a:pt x="1505" y="88"/>
                </a:cubicBezTo>
                <a:cubicBezTo>
                  <a:pt x="1590" y="30"/>
                  <a:pt x="1715" y="30"/>
                  <a:pt x="1812" y="23"/>
                </a:cubicBezTo>
                <a:cubicBezTo>
                  <a:pt x="1837" y="26"/>
                  <a:pt x="1862" y="27"/>
                  <a:pt x="1886" y="32"/>
                </a:cubicBezTo>
                <a:cubicBezTo>
                  <a:pt x="1896" y="34"/>
                  <a:pt x="1904" y="43"/>
                  <a:pt x="1914" y="42"/>
                </a:cubicBezTo>
                <a:cubicBezTo>
                  <a:pt x="1985" y="32"/>
                  <a:pt x="1920" y="19"/>
                  <a:pt x="1979" y="4"/>
                </a:cubicBezTo>
                <a:cubicBezTo>
                  <a:pt x="1994" y="0"/>
                  <a:pt x="2010" y="4"/>
                  <a:pt x="2025" y="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6877050" y="573405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tiempo</a:t>
            </a:r>
            <a:endParaRPr lang="es-ES"/>
          </a:p>
        </p:txBody>
      </p:sp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468313" y="1557338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Y</a:t>
            </a:r>
            <a:endParaRPr lang="es-ES"/>
          </a:p>
        </p:txBody>
      </p:sp>
      <p:sp>
        <p:nvSpPr>
          <p:cNvPr id="225289" name="Freeform 9"/>
          <p:cNvSpPr>
            <a:spLocks/>
          </p:cNvSpPr>
          <p:nvPr/>
        </p:nvSpPr>
        <p:spPr bwMode="auto">
          <a:xfrm>
            <a:off x="4211638" y="3213100"/>
            <a:ext cx="2060575" cy="606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7" y="11"/>
              </a:cxn>
              <a:cxn ang="0">
                <a:pos x="196" y="58"/>
              </a:cxn>
              <a:cxn ang="0">
                <a:pos x="300" y="69"/>
              </a:cxn>
              <a:cxn ang="0">
                <a:pos x="403" y="104"/>
              </a:cxn>
              <a:cxn ang="0">
                <a:pos x="495" y="138"/>
              </a:cxn>
              <a:cxn ang="0">
                <a:pos x="714" y="173"/>
              </a:cxn>
              <a:cxn ang="0">
                <a:pos x="818" y="230"/>
              </a:cxn>
              <a:cxn ang="0">
                <a:pos x="853" y="265"/>
              </a:cxn>
              <a:cxn ang="0">
                <a:pos x="956" y="242"/>
              </a:cxn>
              <a:cxn ang="0">
                <a:pos x="1118" y="288"/>
              </a:cxn>
              <a:cxn ang="0">
                <a:pos x="1152" y="299"/>
              </a:cxn>
              <a:cxn ang="0">
                <a:pos x="1210" y="334"/>
              </a:cxn>
              <a:cxn ang="0">
                <a:pos x="1290" y="380"/>
              </a:cxn>
            </a:cxnLst>
            <a:rect l="0" t="0" r="r" b="b"/>
            <a:pathLst>
              <a:path w="1298" h="382">
                <a:moveTo>
                  <a:pt x="0" y="0"/>
                </a:moveTo>
                <a:cubicBezTo>
                  <a:pt x="42" y="4"/>
                  <a:pt x="85" y="5"/>
                  <a:pt x="127" y="11"/>
                </a:cubicBezTo>
                <a:cubicBezTo>
                  <a:pt x="234" y="26"/>
                  <a:pt x="74" y="18"/>
                  <a:pt x="196" y="58"/>
                </a:cubicBezTo>
                <a:cubicBezTo>
                  <a:pt x="229" y="69"/>
                  <a:pt x="265" y="65"/>
                  <a:pt x="300" y="69"/>
                </a:cubicBezTo>
                <a:cubicBezTo>
                  <a:pt x="334" y="81"/>
                  <a:pt x="369" y="92"/>
                  <a:pt x="403" y="104"/>
                </a:cubicBezTo>
                <a:cubicBezTo>
                  <a:pt x="432" y="147"/>
                  <a:pt x="445" y="156"/>
                  <a:pt x="495" y="138"/>
                </a:cubicBezTo>
                <a:cubicBezTo>
                  <a:pt x="581" y="145"/>
                  <a:pt x="638" y="146"/>
                  <a:pt x="714" y="173"/>
                </a:cubicBezTo>
                <a:cubicBezTo>
                  <a:pt x="751" y="209"/>
                  <a:pt x="771" y="215"/>
                  <a:pt x="818" y="230"/>
                </a:cubicBezTo>
                <a:cubicBezTo>
                  <a:pt x="830" y="242"/>
                  <a:pt x="837" y="261"/>
                  <a:pt x="853" y="265"/>
                </a:cubicBezTo>
                <a:cubicBezTo>
                  <a:pt x="875" y="270"/>
                  <a:pt x="930" y="251"/>
                  <a:pt x="956" y="242"/>
                </a:cubicBezTo>
                <a:cubicBezTo>
                  <a:pt x="1014" y="253"/>
                  <a:pt x="1062" y="270"/>
                  <a:pt x="1118" y="288"/>
                </a:cubicBezTo>
                <a:cubicBezTo>
                  <a:pt x="1129" y="292"/>
                  <a:pt x="1152" y="299"/>
                  <a:pt x="1152" y="299"/>
                </a:cubicBezTo>
                <a:cubicBezTo>
                  <a:pt x="1203" y="352"/>
                  <a:pt x="1143" y="297"/>
                  <a:pt x="1210" y="334"/>
                </a:cubicBezTo>
                <a:cubicBezTo>
                  <a:pt x="1298" y="382"/>
                  <a:pt x="1249" y="380"/>
                  <a:pt x="1290" y="38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290" name="AutoShape 10"/>
          <p:cNvSpPr>
            <a:spLocks/>
          </p:cNvSpPr>
          <p:nvPr/>
        </p:nvSpPr>
        <p:spPr bwMode="auto">
          <a:xfrm>
            <a:off x="6227763" y="3141663"/>
            <a:ext cx="142875" cy="647700"/>
          </a:xfrm>
          <a:prstGeom prst="rightBrace">
            <a:avLst>
              <a:gd name="adj1" fmla="val 3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91" name="Freeform 11"/>
          <p:cNvSpPr>
            <a:spLocks/>
          </p:cNvSpPr>
          <p:nvPr/>
        </p:nvSpPr>
        <p:spPr bwMode="auto">
          <a:xfrm>
            <a:off x="4140200" y="3213100"/>
            <a:ext cx="2066925" cy="129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" y="24"/>
              </a:cxn>
              <a:cxn ang="0">
                <a:pos x="150" y="58"/>
              </a:cxn>
              <a:cxn ang="0">
                <a:pos x="230" y="162"/>
              </a:cxn>
              <a:cxn ang="0">
                <a:pos x="277" y="219"/>
              </a:cxn>
              <a:cxn ang="0">
                <a:pos x="288" y="254"/>
              </a:cxn>
              <a:cxn ang="0">
                <a:pos x="369" y="323"/>
              </a:cxn>
              <a:cxn ang="0">
                <a:pos x="392" y="358"/>
              </a:cxn>
              <a:cxn ang="0">
                <a:pos x="611" y="381"/>
              </a:cxn>
              <a:cxn ang="0">
                <a:pos x="691" y="461"/>
              </a:cxn>
              <a:cxn ang="0">
                <a:pos x="703" y="496"/>
              </a:cxn>
              <a:cxn ang="0">
                <a:pos x="956" y="565"/>
              </a:cxn>
              <a:cxn ang="0">
                <a:pos x="1037" y="634"/>
              </a:cxn>
              <a:cxn ang="0">
                <a:pos x="1279" y="772"/>
              </a:cxn>
              <a:cxn ang="0">
                <a:pos x="1302" y="818"/>
              </a:cxn>
            </a:cxnLst>
            <a:rect l="0" t="0" r="r" b="b"/>
            <a:pathLst>
              <a:path w="1302" h="818">
                <a:moveTo>
                  <a:pt x="0" y="0"/>
                </a:moveTo>
                <a:cubicBezTo>
                  <a:pt x="27" y="9"/>
                  <a:pt x="55" y="13"/>
                  <a:pt x="81" y="24"/>
                </a:cubicBezTo>
                <a:cubicBezTo>
                  <a:pt x="211" y="81"/>
                  <a:pt x="25" y="19"/>
                  <a:pt x="150" y="58"/>
                </a:cubicBezTo>
                <a:cubicBezTo>
                  <a:pt x="205" y="141"/>
                  <a:pt x="177" y="107"/>
                  <a:pt x="230" y="162"/>
                </a:cubicBezTo>
                <a:cubicBezTo>
                  <a:pt x="262" y="251"/>
                  <a:pt x="215" y="140"/>
                  <a:pt x="277" y="219"/>
                </a:cubicBezTo>
                <a:cubicBezTo>
                  <a:pt x="285" y="229"/>
                  <a:pt x="283" y="243"/>
                  <a:pt x="288" y="254"/>
                </a:cubicBezTo>
                <a:cubicBezTo>
                  <a:pt x="307" y="294"/>
                  <a:pt x="329" y="310"/>
                  <a:pt x="369" y="323"/>
                </a:cubicBezTo>
                <a:cubicBezTo>
                  <a:pt x="377" y="335"/>
                  <a:pt x="379" y="354"/>
                  <a:pt x="392" y="358"/>
                </a:cubicBezTo>
                <a:cubicBezTo>
                  <a:pt x="462" y="381"/>
                  <a:pt x="538" y="373"/>
                  <a:pt x="611" y="381"/>
                </a:cubicBezTo>
                <a:cubicBezTo>
                  <a:pt x="671" y="401"/>
                  <a:pt x="638" y="382"/>
                  <a:pt x="691" y="461"/>
                </a:cubicBezTo>
                <a:cubicBezTo>
                  <a:pt x="698" y="471"/>
                  <a:pt x="694" y="487"/>
                  <a:pt x="703" y="496"/>
                </a:cubicBezTo>
                <a:cubicBezTo>
                  <a:pt x="772" y="565"/>
                  <a:pt x="866" y="555"/>
                  <a:pt x="956" y="565"/>
                </a:cubicBezTo>
                <a:cubicBezTo>
                  <a:pt x="1018" y="584"/>
                  <a:pt x="995" y="598"/>
                  <a:pt x="1037" y="634"/>
                </a:cubicBezTo>
                <a:cubicBezTo>
                  <a:pt x="1095" y="684"/>
                  <a:pt x="1204" y="749"/>
                  <a:pt x="1279" y="772"/>
                </a:cubicBezTo>
                <a:cubicBezTo>
                  <a:pt x="1292" y="812"/>
                  <a:pt x="1281" y="799"/>
                  <a:pt x="1302" y="818"/>
                </a:cubicBez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292" name="AutoShape 12"/>
          <p:cNvSpPr>
            <a:spLocks noChangeArrowheads="1"/>
          </p:cNvSpPr>
          <p:nvPr/>
        </p:nvSpPr>
        <p:spPr bwMode="auto">
          <a:xfrm>
            <a:off x="6372225" y="3284538"/>
            <a:ext cx="287338" cy="431800"/>
          </a:xfrm>
          <a:prstGeom prst="downArrow">
            <a:avLst>
              <a:gd name="adj1" fmla="val 50000"/>
              <a:gd name="adj2" fmla="val 3756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93" name="AutoShape 13"/>
          <p:cNvSpPr>
            <a:spLocks/>
          </p:cNvSpPr>
          <p:nvPr/>
        </p:nvSpPr>
        <p:spPr bwMode="auto">
          <a:xfrm>
            <a:off x="6227763" y="3789363"/>
            <a:ext cx="73025" cy="720725"/>
          </a:xfrm>
          <a:prstGeom prst="rightBrace">
            <a:avLst>
              <a:gd name="adj1" fmla="val 822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94" name="AutoShape 14"/>
          <p:cNvSpPr>
            <a:spLocks noChangeArrowheads="1"/>
          </p:cNvSpPr>
          <p:nvPr/>
        </p:nvSpPr>
        <p:spPr bwMode="auto">
          <a:xfrm>
            <a:off x="6372225" y="3860800"/>
            <a:ext cx="288925" cy="576263"/>
          </a:xfrm>
          <a:prstGeom prst="upArrow">
            <a:avLst>
              <a:gd name="adj1" fmla="val 50000"/>
              <a:gd name="adj2" fmla="val 498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95" name="Text Box 15"/>
          <p:cNvSpPr txBox="1">
            <a:spLocks noChangeArrowheads="1"/>
          </p:cNvSpPr>
          <p:nvPr/>
        </p:nvSpPr>
        <p:spPr bwMode="auto">
          <a:xfrm>
            <a:off x="6732588" y="3860800"/>
            <a:ext cx="11509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200">
                <a:solidFill>
                  <a:srgbClr val="00CC00"/>
                </a:solidFill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5" grpId="0" animBg="1"/>
      <p:bldP spid="225289" grpId="0" animBg="1"/>
      <p:bldP spid="225290" grpId="0" animBg="1"/>
      <p:bldP spid="225291" grpId="0" animBg="1"/>
      <p:bldP spid="225292" grpId="0" animBg="1"/>
      <p:bldP spid="225293" grpId="0" animBg="1"/>
      <p:bldP spid="225294" grpId="0" animBg="1"/>
      <p:bldP spid="2252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35975" cy="1063625"/>
          </a:xfrm>
        </p:spPr>
        <p:txBody>
          <a:bodyPr/>
          <a:lstStyle/>
          <a:p>
            <a:r>
              <a:rPr lang="es-MX" sz="3200" b="1"/>
              <a:t>¿Qué se necesita para un buen trabajo de evaluación?</a:t>
            </a:r>
            <a:endParaRPr lang="es-ES" sz="3200" b="1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893175" cy="5113338"/>
          </a:xfrm>
        </p:spPr>
        <p:txBody>
          <a:bodyPr/>
          <a:lstStyle/>
          <a:p>
            <a:r>
              <a:rPr lang="es-MX" sz="2800"/>
              <a:t>Términos de referencia: Saber qué queremos medir</a:t>
            </a:r>
          </a:p>
          <a:p>
            <a:r>
              <a:rPr lang="es-MX" sz="2800"/>
              <a:t>Contratar evaluadores de calidad</a:t>
            </a:r>
          </a:p>
          <a:p>
            <a:r>
              <a:rPr lang="es-MX" sz="2800"/>
              <a:t>Contar con métodos científicos</a:t>
            </a:r>
          </a:p>
          <a:p>
            <a:r>
              <a:rPr lang="es-MX" sz="2800"/>
              <a:t>Supervisar la operación de la evaluación</a:t>
            </a:r>
          </a:p>
          <a:p>
            <a:pPr lvl="1"/>
            <a:r>
              <a:rPr lang="es-MX" sz="2400"/>
              <a:t>Monitoreo de la evaluación, flujo de información con todos los involucrados</a:t>
            </a:r>
          </a:p>
          <a:p>
            <a:r>
              <a:rPr lang="es-MX" sz="2800"/>
              <a:t>Obtener resultados</a:t>
            </a:r>
          </a:p>
          <a:p>
            <a:pPr lvl="1"/>
            <a:r>
              <a:rPr lang="es-MX" sz="2400"/>
              <a:t>Mediano plazo y finales</a:t>
            </a:r>
          </a:p>
          <a:p>
            <a:r>
              <a:rPr lang="es-MX" sz="2800"/>
              <a:t>Utilizar los resultados para mejorar la política social</a:t>
            </a:r>
          </a:p>
          <a:p>
            <a:endParaRPr lang="es-ES" sz="280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287338" y="404813"/>
            <a:ext cx="88566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3000">
                <a:solidFill>
                  <a:schemeClr val="tx2"/>
                </a:solidFill>
                <a:latin typeface="Lucida Sans" pitchFamily="34" charset="0"/>
              </a:rPr>
              <a:t>  Programa de abasto de leche Liconsa</a:t>
            </a:r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304800" y="685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="0">
              <a:latin typeface="Times New Roman" pitchFamily="18" charset="0"/>
            </a:endParaRP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430213" y="981075"/>
            <a:ext cx="8462962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CC00"/>
              </a:buClr>
              <a:buFont typeface="Wingdings" pitchFamily="2" charset="2"/>
              <a:buChar char="§"/>
            </a:pPr>
            <a:r>
              <a:rPr lang="es-ES" sz="2400" b="0">
                <a:latin typeface="Lucida Sans" pitchFamily="34" charset="0"/>
              </a:rPr>
              <a:t> </a:t>
            </a:r>
            <a:r>
              <a:rPr lang="es-ES" sz="2400" b="0"/>
              <a:t>El programa empezó en 1945 como La Asociación Lechera Nacional, se convierte en LICONSA en 1994.</a:t>
            </a:r>
          </a:p>
          <a:p>
            <a:pPr>
              <a:buClr>
                <a:srgbClr val="FFCC00"/>
              </a:buClr>
              <a:buFont typeface="Wingdings" pitchFamily="2" charset="2"/>
              <a:buChar char="§"/>
            </a:pPr>
            <a:endParaRPr lang="es-ES" sz="2400" b="0"/>
          </a:p>
          <a:p>
            <a:pPr>
              <a:buClr>
                <a:srgbClr val="FFCC00"/>
              </a:buClr>
              <a:buFont typeface="Wingdings" pitchFamily="2" charset="2"/>
              <a:buChar char="§"/>
            </a:pPr>
            <a:r>
              <a:rPr lang="es-ES" sz="2400" b="0"/>
              <a:t> Los beneficiarios son familias en pobreza alimentaria de zonas urbanas con niños menores de 12 años y madres embarazadas.</a:t>
            </a:r>
          </a:p>
          <a:p>
            <a:pPr>
              <a:buClr>
                <a:srgbClr val="FFCC00"/>
              </a:buClr>
              <a:buFont typeface="Wingdings" pitchFamily="2" charset="2"/>
              <a:buChar char="§"/>
            </a:pPr>
            <a:endParaRPr lang="es-ES" sz="2400" b="0"/>
          </a:p>
          <a:p>
            <a:pPr>
              <a:buClr>
                <a:srgbClr val="FFCC00"/>
              </a:buClr>
              <a:buFont typeface="Wingdings" pitchFamily="2" charset="2"/>
              <a:buChar char="§"/>
            </a:pPr>
            <a:r>
              <a:rPr lang="es-ES" sz="2400" b="0"/>
              <a:t>La familia tiene derecho a comprar aproximadamente 9 litros de leche a la semana, a un precio menor (la mitad) que el del mercado. Desde 1998 no hay subsidios.</a:t>
            </a:r>
          </a:p>
          <a:p>
            <a:pPr>
              <a:buClr>
                <a:srgbClr val="FFCC00"/>
              </a:buClr>
              <a:buFont typeface="Wingdings" pitchFamily="2" charset="2"/>
              <a:buChar char="§"/>
            </a:pPr>
            <a:endParaRPr lang="es-ES" sz="2400" b="0"/>
          </a:p>
          <a:p>
            <a:pPr>
              <a:buClr>
                <a:srgbClr val="FFCC00"/>
              </a:buClr>
              <a:buFont typeface="Wingdings" pitchFamily="2" charset="2"/>
              <a:buChar char="§"/>
            </a:pPr>
            <a:r>
              <a:rPr lang="es-ES" sz="2400" b="0"/>
              <a:t>La leche distribuida por este programa se fortificó con vitaminas A y D de acuerdo a la normatividad sanitaria vigente a partir de 1970.</a:t>
            </a:r>
            <a:endParaRPr lang="es-ES" sz="2400" b="0" i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="0">
              <a:latin typeface="Times New Roman" pitchFamily="18" charset="0"/>
            </a:endParaRPr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85693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CC00"/>
              </a:buClr>
              <a:buFont typeface="Wingdings" pitchFamily="2" charset="2"/>
              <a:buChar char="§"/>
            </a:pPr>
            <a:r>
              <a:rPr lang="es-ES" sz="2400" b="0">
                <a:latin typeface="Lucida Sans" pitchFamily="34" charset="0"/>
              </a:rPr>
              <a:t> </a:t>
            </a:r>
            <a:r>
              <a:rPr lang="es-ES" sz="2400" b="0"/>
              <a:t>En 1999, 50% de los niños entre 12 y 24 meses y 20% de los escolares mexicanos sufrían de anemia, la mayor parte de ellos por deficiencia de hierro.</a:t>
            </a:r>
          </a:p>
          <a:p>
            <a:pPr>
              <a:buClr>
                <a:srgbClr val="FFCC00"/>
              </a:buClr>
              <a:buFont typeface="Wingdings" pitchFamily="2" charset="2"/>
              <a:buChar char="§"/>
            </a:pPr>
            <a:endParaRPr lang="es-ES" sz="2400" b="0"/>
          </a:p>
          <a:p>
            <a:pPr>
              <a:buClr>
                <a:srgbClr val="FFCC00"/>
              </a:buClr>
              <a:buFont typeface="Wingdings" pitchFamily="2" charset="2"/>
              <a:buChar char="§"/>
            </a:pPr>
            <a:r>
              <a:rPr lang="es-ES" sz="2400" b="0"/>
              <a:t>La anemia y la deficiencia de hierro cuando ocurren durante los dos primeros años de vida, tienen efectos adversos en el desarrollo físico y mental y en la capacidad para defenderse de las infecciones.</a:t>
            </a:r>
          </a:p>
          <a:p>
            <a:pPr>
              <a:buClr>
                <a:srgbClr val="FFCC00"/>
              </a:buClr>
              <a:buFont typeface="Wingdings" pitchFamily="2" charset="2"/>
              <a:buChar char="§"/>
            </a:pPr>
            <a:endParaRPr lang="es-ES" sz="2400" b="0">
              <a:latin typeface="Lucida Sans" pitchFamily="34" charset="0"/>
            </a:endParaRPr>
          </a:p>
          <a:p>
            <a:pPr>
              <a:buClr>
                <a:srgbClr val="FFCC00"/>
              </a:buClr>
              <a:buFont typeface="Wingdings" pitchFamily="2" charset="2"/>
              <a:buChar char="§"/>
            </a:pPr>
            <a:r>
              <a:rPr lang="es-ES" sz="2400" b="0"/>
              <a:t>Como consecuencia los niños tienen talla baja, más infecciones, bajo rendimiento escolar y puede afectar el desarrollo mental</a:t>
            </a:r>
            <a:r>
              <a:rPr lang="es-ES" sz="2400" b="0" i="1">
                <a:latin typeface="Lucida Sans" pitchFamily="34" charset="0"/>
              </a:rPr>
              <a:t>                 </a:t>
            </a:r>
            <a:endParaRPr lang="es-ES" sz="1600" b="0" i="1">
              <a:latin typeface="Lucida Sans" pitchFamily="34" charset="0"/>
            </a:endParaRP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468313" y="404813"/>
            <a:ext cx="72723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700">
                <a:solidFill>
                  <a:schemeClr val="tx2"/>
                </a:solidFill>
                <a:latin typeface="Lucida Sans" pitchFamily="34" charset="0"/>
              </a:rPr>
              <a:t>Anemia y deficiencia de hierro en niños </a:t>
            </a:r>
          </a:p>
          <a:p>
            <a:r>
              <a:rPr lang="es-ES" sz="2700">
                <a:solidFill>
                  <a:schemeClr val="tx2"/>
                </a:solidFill>
                <a:latin typeface="Lucida Sans" pitchFamily="34" charset="0"/>
              </a:rPr>
              <a:t>Mexicanos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-252413" y="363538"/>
            <a:ext cx="9144001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3000">
                <a:latin typeface="Lucida Sans" pitchFamily="34" charset="0"/>
              </a:rPr>
              <a:t>     </a:t>
            </a:r>
            <a:r>
              <a:rPr lang="es-ES" sz="3000">
                <a:solidFill>
                  <a:schemeClr val="tx2"/>
                </a:solidFill>
                <a:latin typeface="Lucida Sans" pitchFamily="34" charset="0"/>
              </a:rPr>
              <a:t>La leche Liconsa se fortificó en 2002 </a:t>
            </a:r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534400" cy="34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rgbClr val="FFCC00"/>
              </a:buClr>
              <a:buFont typeface="Wingdings" pitchFamily="2" charset="2"/>
              <a:buChar char="§"/>
            </a:pPr>
            <a:r>
              <a:rPr lang="es-ES" sz="2300" b="0">
                <a:latin typeface="Lucida Sans" pitchFamily="34" charset="0"/>
              </a:rPr>
              <a:t> </a:t>
            </a:r>
            <a:r>
              <a:rPr lang="es-ES" sz="2400" b="0"/>
              <a:t>En abril de 2002 se fortificó la leche distribuida por el Programa de Abasto Social de leche de Liconsa con hierro, además de otros minerales y vitaminas.</a:t>
            </a:r>
          </a:p>
          <a:p>
            <a:pPr algn="just">
              <a:lnSpc>
                <a:spcPct val="130000"/>
              </a:lnSpc>
              <a:buClr>
                <a:srgbClr val="FFCC00"/>
              </a:buClr>
              <a:buFont typeface="Wingdings" pitchFamily="2" charset="2"/>
              <a:buChar char="§"/>
            </a:pPr>
            <a:endParaRPr lang="es-ES" sz="2400" b="0"/>
          </a:p>
          <a:p>
            <a:pPr algn="just">
              <a:lnSpc>
                <a:spcPct val="130000"/>
              </a:lnSpc>
              <a:buClr>
                <a:srgbClr val="FFCC00"/>
              </a:buClr>
              <a:buFont typeface="Wingdings" pitchFamily="2" charset="2"/>
              <a:buChar char="§"/>
            </a:pPr>
            <a:r>
              <a:rPr lang="es-ES" sz="2400" b="0"/>
              <a:t>Su distribución comenzó a  partir de agosto 2002 y se finalizó en todos los estados en 2004</a:t>
            </a:r>
          </a:p>
          <a:p>
            <a:pPr algn="just">
              <a:lnSpc>
                <a:spcPct val="130000"/>
              </a:lnSpc>
              <a:buClr>
                <a:srgbClr val="FFCC00"/>
              </a:buClr>
              <a:buFont typeface="Wingdings" pitchFamily="2" charset="2"/>
              <a:buChar char="§"/>
            </a:pPr>
            <a:endParaRPr lang="es-ES" sz="2400" b="0"/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="0"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180975" y="115888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MX" sz="2800">
                <a:solidFill>
                  <a:schemeClr val="tx2"/>
                </a:solidFill>
              </a:rPr>
              <a:t>  Niveles</a:t>
            </a:r>
            <a:r>
              <a:rPr lang="es-MX" sz="3200">
                <a:solidFill>
                  <a:srgbClr val="FF00FF"/>
                </a:solidFill>
              </a:rPr>
              <a:t> </a:t>
            </a:r>
            <a:r>
              <a:rPr lang="es-MX" sz="3200">
                <a:solidFill>
                  <a:schemeClr val="tx2"/>
                </a:solidFill>
              </a:rPr>
              <a:t>de fortificación de la leche Liconsa</a:t>
            </a:r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4876800" y="19050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>
                <a:solidFill>
                  <a:srgbClr val="FF0000"/>
                </a:solidFill>
                <a:latin typeface="Times New Roman" pitchFamily="18" charset="0"/>
              </a:rPr>
              <a:t>Anemia, desarrollo físico y mental</a:t>
            </a:r>
            <a:r>
              <a:rPr lang="es-MX">
                <a:solidFill>
                  <a:srgbClr val="FF9900"/>
                </a:solidFill>
                <a:latin typeface="Times New Roman" pitchFamily="18" charset="0"/>
              </a:rPr>
              <a:t> </a:t>
            </a:r>
            <a:endParaRPr lang="en-US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3505200" y="38100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12997" name="Line 5"/>
          <p:cNvSpPr>
            <a:spLocks noChangeShapeType="1"/>
          </p:cNvSpPr>
          <p:nvPr/>
        </p:nvSpPr>
        <p:spPr bwMode="auto">
          <a:xfrm flipH="1">
            <a:off x="3276600" y="21336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267200" y="26670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>
                <a:solidFill>
                  <a:srgbClr val="663300"/>
                </a:solidFill>
                <a:latin typeface="Times New Roman" pitchFamily="18" charset="0"/>
              </a:rPr>
              <a:t>Crecimiento, defensa contra las infecciones</a:t>
            </a:r>
            <a:endParaRPr lang="en-US">
              <a:solidFill>
                <a:srgbClr val="663300"/>
              </a:solidFill>
              <a:latin typeface="Times New Roman" pitchFamily="18" charset="0"/>
            </a:endParaRPr>
          </a:p>
        </p:txBody>
      </p:sp>
      <p:sp>
        <p:nvSpPr>
          <p:cNvPr id="212999" name="Line 7"/>
          <p:cNvSpPr>
            <a:spLocks noChangeShapeType="1"/>
          </p:cNvSpPr>
          <p:nvPr/>
        </p:nvSpPr>
        <p:spPr bwMode="auto">
          <a:xfrm flipH="1">
            <a:off x="3276600" y="2895600"/>
            <a:ext cx="838200" cy="0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4800600" y="35814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>
                <a:solidFill>
                  <a:srgbClr val="FF6600"/>
                </a:solidFill>
                <a:latin typeface="Times New Roman" pitchFamily="18" charset="0"/>
              </a:rPr>
              <a:t>Favorece la absorción de hierro</a:t>
            </a:r>
            <a:endParaRPr lang="en-US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13001" name="Line 9"/>
          <p:cNvSpPr>
            <a:spLocks noChangeShapeType="1"/>
          </p:cNvSpPr>
          <p:nvPr/>
        </p:nvSpPr>
        <p:spPr bwMode="auto">
          <a:xfrm flipH="1">
            <a:off x="3352800" y="37973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6172200" y="4267200"/>
            <a:ext cx="297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>
                <a:latin typeface="Times New Roman" pitchFamily="18" charset="0"/>
              </a:rPr>
              <a:t>Malformaciones congénitas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213003" name="Line 11"/>
          <p:cNvSpPr>
            <a:spLocks noChangeShapeType="1"/>
          </p:cNvSpPr>
          <p:nvPr/>
        </p:nvSpPr>
        <p:spPr bwMode="auto">
          <a:xfrm flipH="1">
            <a:off x="5283200" y="44577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004" name="Rectangle 12"/>
          <p:cNvSpPr>
            <a:spLocks noChangeArrowheads="1"/>
          </p:cNvSpPr>
          <p:nvPr/>
        </p:nvSpPr>
        <p:spPr bwMode="auto">
          <a:xfrm>
            <a:off x="2016125" y="1917700"/>
            <a:ext cx="6462713" cy="343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05" name="Line 13"/>
          <p:cNvSpPr>
            <a:spLocks noChangeShapeType="1"/>
          </p:cNvSpPr>
          <p:nvPr/>
        </p:nvSpPr>
        <p:spPr bwMode="auto">
          <a:xfrm>
            <a:off x="2943225" y="1917700"/>
            <a:ext cx="1588" cy="3433763"/>
          </a:xfrm>
          <a:prstGeom prst="line">
            <a:avLst/>
          </a:prstGeom>
          <a:noFill/>
          <a:ln w="11113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06" name="Line 14"/>
          <p:cNvSpPr>
            <a:spLocks noChangeShapeType="1"/>
          </p:cNvSpPr>
          <p:nvPr/>
        </p:nvSpPr>
        <p:spPr bwMode="auto">
          <a:xfrm>
            <a:off x="3857625" y="1917700"/>
            <a:ext cx="1588" cy="3433763"/>
          </a:xfrm>
          <a:prstGeom prst="line">
            <a:avLst/>
          </a:prstGeom>
          <a:noFill/>
          <a:ln w="11113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07" name="Line 15"/>
          <p:cNvSpPr>
            <a:spLocks noChangeShapeType="1"/>
          </p:cNvSpPr>
          <p:nvPr/>
        </p:nvSpPr>
        <p:spPr bwMode="auto">
          <a:xfrm>
            <a:off x="4784725" y="1917700"/>
            <a:ext cx="1588" cy="3433763"/>
          </a:xfrm>
          <a:prstGeom prst="line">
            <a:avLst/>
          </a:prstGeom>
          <a:noFill/>
          <a:ln w="11113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08" name="Line 16"/>
          <p:cNvSpPr>
            <a:spLocks noChangeShapeType="1"/>
          </p:cNvSpPr>
          <p:nvPr/>
        </p:nvSpPr>
        <p:spPr bwMode="auto">
          <a:xfrm>
            <a:off x="5710238" y="1917700"/>
            <a:ext cx="1587" cy="3433763"/>
          </a:xfrm>
          <a:prstGeom prst="line">
            <a:avLst/>
          </a:prstGeom>
          <a:noFill/>
          <a:ln w="11113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09" name="Line 17"/>
          <p:cNvSpPr>
            <a:spLocks noChangeShapeType="1"/>
          </p:cNvSpPr>
          <p:nvPr/>
        </p:nvSpPr>
        <p:spPr bwMode="auto">
          <a:xfrm>
            <a:off x="6637338" y="1917700"/>
            <a:ext cx="1587" cy="3433763"/>
          </a:xfrm>
          <a:prstGeom prst="line">
            <a:avLst/>
          </a:prstGeom>
          <a:noFill/>
          <a:ln w="11113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10" name="Line 18"/>
          <p:cNvSpPr>
            <a:spLocks noChangeShapeType="1"/>
          </p:cNvSpPr>
          <p:nvPr/>
        </p:nvSpPr>
        <p:spPr bwMode="auto">
          <a:xfrm>
            <a:off x="7553325" y="1917700"/>
            <a:ext cx="1588" cy="3433763"/>
          </a:xfrm>
          <a:prstGeom prst="line">
            <a:avLst/>
          </a:prstGeom>
          <a:noFill/>
          <a:ln w="11113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11" name="Line 19"/>
          <p:cNvSpPr>
            <a:spLocks noChangeShapeType="1"/>
          </p:cNvSpPr>
          <p:nvPr/>
        </p:nvSpPr>
        <p:spPr bwMode="auto">
          <a:xfrm>
            <a:off x="8478838" y="1917700"/>
            <a:ext cx="1587" cy="3433763"/>
          </a:xfrm>
          <a:prstGeom prst="line">
            <a:avLst/>
          </a:prstGeom>
          <a:noFill/>
          <a:ln w="11113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12" name="Rectangle 20"/>
          <p:cNvSpPr>
            <a:spLocks noChangeArrowheads="1"/>
          </p:cNvSpPr>
          <p:nvPr/>
        </p:nvSpPr>
        <p:spPr bwMode="auto">
          <a:xfrm>
            <a:off x="2016125" y="1917700"/>
            <a:ext cx="6659563" cy="3433763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13" name="Rectangle 21"/>
          <p:cNvSpPr>
            <a:spLocks noChangeArrowheads="1"/>
          </p:cNvSpPr>
          <p:nvPr/>
        </p:nvSpPr>
        <p:spPr bwMode="auto">
          <a:xfrm>
            <a:off x="2016125" y="5010150"/>
            <a:ext cx="207963" cy="196850"/>
          </a:xfrm>
          <a:prstGeom prst="rect">
            <a:avLst/>
          </a:prstGeom>
          <a:solidFill>
            <a:srgbClr val="00CC99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14" name="Rectangle 22"/>
          <p:cNvSpPr>
            <a:spLocks noChangeArrowheads="1"/>
          </p:cNvSpPr>
          <p:nvPr/>
        </p:nvSpPr>
        <p:spPr bwMode="auto">
          <a:xfrm>
            <a:off x="2016125" y="4316413"/>
            <a:ext cx="2768600" cy="209550"/>
          </a:xfrm>
          <a:prstGeom prst="rect">
            <a:avLst/>
          </a:prstGeom>
          <a:solidFill>
            <a:srgbClr val="00CC99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15" name="Rectangle 23"/>
          <p:cNvSpPr>
            <a:spLocks noChangeArrowheads="1"/>
          </p:cNvSpPr>
          <p:nvPr/>
        </p:nvSpPr>
        <p:spPr bwMode="auto">
          <a:xfrm>
            <a:off x="2016125" y="3633788"/>
            <a:ext cx="784225" cy="196850"/>
          </a:xfrm>
          <a:prstGeom prst="rect">
            <a:avLst/>
          </a:prstGeom>
          <a:solidFill>
            <a:srgbClr val="00CC99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16" name="Rectangle 24"/>
          <p:cNvSpPr>
            <a:spLocks noChangeArrowheads="1"/>
          </p:cNvSpPr>
          <p:nvPr/>
        </p:nvSpPr>
        <p:spPr bwMode="auto">
          <a:xfrm>
            <a:off x="2016125" y="2940050"/>
            <a:ext cx="185738" cy="209550"/>
          </a:xfrm>
          <a:prstGeom prst="rect">
            <a:avLst/>
          </a:prstGeom>
          <a:solidFill>
            <a:srgbClr val="00CC99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17" name="Rectangle 25"/>
          <p:cNvSpPr>
            <a:spLocks noChangeArrowheads="1"/>
          </p:cNvSpPr>
          <p:nvPr/>
        </p:nvSpPr>
        <p:spPr bwMode="auto">
          <a:xfrm>
            <a:off x="2016125" y="2259013"/>
            <a:ext cx="22225" cy="195262"/>
          </a:xfrm>
          <a:prstGeom prst="rect">
            <a:avLst/>
          </a:prstGeom>
          <a:solidFill>
            <a:srgbClr val="00CC99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18" name="Rectangle 26"/>
          <p:cNvSpPr>
            <a:spLocks noChangeArrowheads="1"/>
          </p:cNvSpPr>
          <p:nvPr/>
        </p:nvSpPr>
        <p:spPr bwMode="auto">
          <a:xfrm>
            <a:off x="2016125" y="4813300"/>
            <a:ext cx="207963" cy="196850"/>
          </a:xfrm>
          <a:prstGeom prst="rect">
            <a:avLst/>
          </a:prstGeom>
          <a:solidFill>
            <a:srgbClr val="3333CC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19" name="Rectangle 27"/>
          <p:cNvSpPr>
            <a:spLocks noChangeArrowheads="1"/>
          </p:cNvSpPr>
          <p:nvPr/>
        </p:nvSpPr>
        <p:spPr bwMode="auto">
          <a:xfrm>
            <a:off x="2016125" y="4119563"/>
            <a:ext cx="3694113" cy="196850"/>
          </a:xfrm>
          <a:prstGeom prst="rect">
            <a:avLst/>
          </a:prstGeom>
          <a:solidFill>
            <a:srgbClr val="3333CC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20" name="Rectangle 28"/>
          <p:cNvSpPr>
            <a:spLocks noChangeArrowheads="1"/>
          </p:cNvSpPr>
          <p:nvPr/>
        </p:nvSpPr>
        <p:spPr bwMode="auto">
          <a:xfrm>
            <a:off x="2016125" y="3438525"/>
            <a:ext cx="5537200" cy="195263"/>
          </a:xfrm>
          <a:prstGeom prst="rect">
            <a:avLst/>
          </a:prstGeom>
          <a:solidFill>
            <a:srgbClr val="3333CC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21" name="Rectangle 29"/>
          <p:cNvSpPr>
            <a:spLocks noChangeArrowheads="1"/>
          </p:cNvSpPr>
          <p:nvPr/>
        </p:nvSpPr>
        <p:spPr bwMode="auto">
          <a:xfrm>
            <a:off x="2016125" y="2743200"/>
            <a:ext cx="611188" cy="196850"/>
          </a:xfrm>
          <a:prstGeom prst="rect">
            <a:avLst/>
          </a:prstGeom>
          <a:solidFill>
            <a:srgbClr val="3333CC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22" name="Rectangle 30"/>
          <p:cNvSpPr>
            <a:spLocks noChangeArrowheads="1"/>
          </p:cNvSpPr>
          <p:nvPr/>
        </p:nvSpPr>
        <p:spPr bwMode="auto">
          <a:xfrm>
            <a:off x="2016125" y="2062163"/>
            <a:ext cx="611188" cy="196850"/>
          </a:xfrm>
          <a:prstGeom prst="rect">
            <a:avLst/>
          </a:prstGeom>
          <a:solidFill>
            <a:srgbClr val="3333CC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23" name="Line 31"/>
          <p:cNvSpPr>
            <a:spLocks noChangeShapeType="1"/>
          </p:cNvSpPr>
          <p:nvPr/>
        </p:nvSpPr>
        <p:spPr bwMode="auto">
          <a:xfrm>
            <a:off x="2016125" y="5351463"/>
            <a:ext cx="646271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24" name="Line 32"/>
          <p:cNvSpPr>
            <a:spLocks noChangeShapeType="1"/>
          </p:cNvSpPr>
          <p:nvPr/>
        </p:nvSpPr>
        <p:spPr bwMode="auto">
          <a:xfrm flipV="1">
            <a:off x="2016125" y="5351463"/>
            <a:ext cx="1588" cy="1047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25" name="Line 33"/>
          <p:cNvSpPr>
            <a:spLocks noChangeShapeType="1"/>
          </p:cNvSpPr>
          <p:nvPr/>
        </p:nvSpPr>
        <p:spPr bwMode="auto">
          <a:xfrm flipV="1">
            <a:off x="2943225" y="5351463"/>
            <a:ext cx="1588" cy="1047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26" name="Line 34"/>
          <p:cNvSpPr>
            <a:spLocks noChangeShapeType="1"/>
          </p:cNvSpPr>
          <p:nvPr/>
        </p:nvSpPr>
        <p:spPr bwMode="auto">
          <a:xfrm flipV="1">
            <a:off x="3857625" y="5351463"/>
            <a:ext cx="1588" cy="1047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27" name="Line 35"/>
          <p:cNvSpPr>
            <a:spLocks noChangeShapeType="1"/>
          </p:cNvSpPr>
          <p:nvPr/>
        </p:nvSpPr>
        <p:spPr bwMode="auto">
          <a:xfrm flipV="1">
            <a:off x="4784725" y="5351463"/>
            <a:ext cx="1588" cy="1047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28" name="Line 36"/>
          <p:cNvSpPr>
            <a:spLocks noChangeShapeType="1"/>
          </p:cNvSpPr>
          <p:nvPr/>
        </p:nvSpPr>
        <p:spPr bwMode="auto">
          <a:xfrm flipV="1">
            <a:off x="5710238" y="5351463"/>
            <a:ext cx="1587" cy="1047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29" name="Line 37"/>
          <p:cNvSpPr>
            <a:spLocks noChangeShapeType="1"/>
          </p:cNvSpPr>
          <p:nvPr/>
        </p:nvSpPr>
        <p:spPr bwMode="auto">
          <a:xfrm flipV="1">
            <a:off x="6637338" y="5351463"/>
            <a:ext cx="1587" cy="1047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30" name="Line 38"/>
          <p:cNvSpPr>
            <a:spLocks noChangeShapeType="1"/>
          </p:cNvSpPr>
          <p:nvPr/>
        </p:nvSpPr>
        <p:spPr bwMode="auto">
          <a:xfrm flipV="1">
            <a:off x="7553325" y="5351463"/>
            <a:ext cx="1588" cy="1047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31" name="Line 39"/>
          <p:cNvSpPr>
            <a:spLocks noChangeShapeType="1"/>
          </p:cNvSpPr>
          <p:nvPr/>
        </p:nvSpPr>
        <p:spPr bwMode="auto">
          <a:xfrm flipV="1">
            <a:off x="8478838" y="5351463"/>
            <a:ext cx="1587" cy="1047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32" name="Line 40"/>
          <p:cNvSpPr>
            <a:spLocks noChangeShapeType="1"/>
          </p:cNvSpPr>
          <p:nvPr/>
        </p:nvSpPr>
        <p:spPr bwMode="auto">
          <a:xfrm>
            <a:off x="2016125" y="1917700"/>
            <a:ext cx="1588" cy="3433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33" name="Line 41"/>
          <p:cNvSpPr>
            <a:spLocks noChangeShapeType="1"/>
          </p:cNvSpPr>
          <p:nvPr/>
        </p:nvSpPr>
        <p:spPr bwMode="auto">
          <a:xfrm>
            <a:off x="1928813" y="5351463"/>
            <a:ext cx="87312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34" name="Line 42"/>
          <p:cNvSpPr>
            <a:spLocks noChangeShapeType="1"/>
          </p:cNvSpPr>
          <p:nvPr/>
        </p:nvSpPr>
        <p:spPr bwMode="auto">
          <a:xfrm>
            <a:off x="1928813" y="4668838"/>
            <a:ext cx="87312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35" name="Line 43"/>
          <p:cNvSpPr>
            <a:spLocks noChangeShapeType="1"/>
          </p:cNvSpPr>
          <p:nvPr/>
        </p:nvSpPr>
        <p:spPr bwMode="auto">
          <a:xfrm>
            <a:off x="1928813" y="3975100"/>
            <a:ext cx="87312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36" name="Line 44"/>
          <p:cNvSpPr>
            <a:spLocks noChangeShapeType="1"/>
          </p:cNvSpPr>
          <p:nvPr/>
        </p:nvSpPr>
        <p:spPr bwMode="auto">
          <a:xfrm>
            <a:off x="1928813" y="3294063"/>
            <a:ext cx="87312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37" name="Line 45"/>
          <p:cNvSpPr>
            <a:spLocks noChangeShapeType="1"/>
          </p:cNvSpPr>
          <p:nvPr/>
        </p:nvSpPr>
        <p:spPr bwMode="auto">
          <a:xfrm>
            <a:off x="1928813" y="2598738"/>
            <a:ext cx="87312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38" name="Line 46"/>
          <p:cNvSpPr>
            <a:spLocks noChangeShapeType="1"/>
          </p:cNvSpPr>
          <p:nvPr/>
        </p:nvSpPr>
        <p:spPr bwMode="auto">
          <a:xfrm>
            <a:off x="1928813" y="1917700"/>
            <a:ext cx="87312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39" name="Rectangle 47"/>
          <p:cNvSpPr>
            <a:spLocks noChangeArrowheads="1"/>
          </p:cNvSpPr>
          <p:nvPr/>
        </p:nvSpPr>
        <p:spPr bwMode="auto">
          <a:xfrm>
            <a:off x="2427288" y="4995863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4.5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40" name="Rectangle 48"/>
          <p:cNvSpPr>
            <a:spLocks noChangeArrowheads="1"/>
          </p:cNvSpPr>
          <p:nvPr/>
        </p:nvSpPr>
        <p:spPr bwMode="auto">
          <a:xfrm>
            <a:off x="4859338" y="4292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60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41" name="Rectangle 49"/>
          <p:cNvSpPr>
            <a:spLocks noChangeArrowheads="1"/>
          </p:cNvSpPr>
          <p:nvPr/>
        </p:nvSpPr>
        <p:spPr bwMode="auto">
          <a:xfrm>
            <a:off x="2843213" y="36290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17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42" name="Rectangle 50"/>
          <p:cNvSpPr>
            <a:spLocks noChangeArrowheads="1"/>
          </p:cNvSpPr>
          <p:nvPr/>
        </p:nvSpPr>
        <p:spPr bwMode="auto">
          <a:xfrm>
            <a:off x="2339975" y="290830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4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43" name="Rectangle 51"/>
          <p:cNvSpPr>
            <a:spLocks noChangeArrowheads="1"/>
          </p:cNvSpPr>
          <p:nvPr/>
        </p:nvSpPr>
        <p:spPr bwMode="auto">
          <a:xfrm>
            <a:off x="2195513" y="2260600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0.4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44" name="Rectangle 52"/>
          <p:cNvSpPr>
            <a:spLocks noChangeArrowheads="1"/>
          </p:cNvSpPr>
          <p:nvPr/>
        </p:nvSpPr>
        <p:spPr bwMode="auto">
          <a:xfrm>
            <a:off x="2427288" y="4721225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4.5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45" name="Rectangle 53"/>
          <p:cNvSpPr>
            <a:spLocks noChangeArrowheads="1"/>
          </p:cNvSpPr>
          <p:nvPr/>
        </p:nvSpPr>
        <p:spPr bwMode="auto">
          <a:xfrm>
            <a:off x="5795963" y="40274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80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46" name="Rectangle 54"/>
          <p:cNvSpPr>
            <a:spLocks noChangeArrowheads="1"/>
          </p:cNvSpPr>
          <p:nvPr/>
        </p:nvSpPr>
        <p:spPr bwMode="auto">
          <a:xfrm>
            <a:off x="7596188" y="3411538"/>
            <a:ext cx="423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120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47" name="Rectangle 55"/>
          <p:cNvSpPr>
            <a:spLocks noChangeArrowheads="1"/>
          </p:cNvSpPr>
          <p:nvPr/>
        </p:nvSpPr>
        <p:spPr bwMode="auto">
          <a:xfrm>
            <a:off x="2700338" y="2651125"/>
            <a:ext cx="493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13.2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48" name="Rectangle 56"/>
          <p:cNvSpPr>
            <a:spLocks noChangeArrowheads="1"/>
          </p:cNvSpPr>
          <p:nvPr/>
        </p:nvSpPr>
        <p:spPr bwMode="auto">
          <a:xfrm>
            <a:off x="2700338" y="1971675"/>
            <a:ext cx="493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13.2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49" name="Rectangle 57"/>
          <p:cNvSpPr>
            <a:spLocks noChangeArrowheads="1"/>
          </p:cNvSpPr>
          <p:nvPr/>
        </p:nvSpPr>
        <p:spPr bwMode="auto">
          <a:xfrm>
            <a:off x="2071688" y="5653088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0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50" name="Rectangle 58"/>
          <p:cNvSpPr>
            <a:spLocks noChangeArrowheads="1"/>
          </p:cNvSpPr>
          <p:nvPr/>
        </p:nvSpPr>
        <p:spPr bwMode="auto">
          <a:xfrm>
            <a:off x="2932113" y="56530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20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51" name="Rectangle 59"/>
          <p:cNvSpPr>
            <a:spLocks noChangeArrowheads="1"/>
          </p:cNvSpPr>
          <p:nvPr/>
        </p:nvSpPr>
        <p:spPr bwMode="auto">
          <a:xfrm>
            <a:off x="3848100" y="56530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40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52" name="Rectangle 60"/>
          <p:cNvSpPr>
            <a:spLocks noChangeArrowheads="1"/>
          </p:cNvSpPr>
          <p:nvPr/>
        </p:nvSpPr>
        <p:spPr bwMode="auto">
          <a:xfrm>
            <a:off x="4775200" y="56530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60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53" name="Rectangle 61"/>
          <p:cNvSpPr>
            <a:spLocks noChangeArrowheads="1"/>
          </p:cNvSpPr>
          <p:nvPr/>
        </p:nvSpPr>
        <p:spPr bwMode="auto">
          <a:xfrm>
            <a:off x="5700713" y="56530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80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54" name="Rectangle 62"/>
          <p:cNvSpPr>
            <a:spLocks noChangeArrowheads="1"/>
          </p:cNvSpPr>
          <p:nvPr/>
        </p:nvSpPr>
        <p:spPr bwMode="auto">
          <a:xfrm>
            <a:off x="6561138" y="5653088"/>
            <a:ext cx="423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100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55" name="Rectangle 63"/>
          <p:cNvSpPr>
            <a:spLocks noChangeArrowheads="1"/>
          </p:cNvSpPr>
          <p:nvPr/>
        </p:nvSpPr>
        <p:spPr bwMode="auto">
          <a:xfrm>
            <a:off x="7477125" y="5653088"/>
            <a:ext cx="423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120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56" name="Rectangle 64"/>
          <p:cNvSpPr>
            <a:spLocks noChangeArrowheads="1"/>
          </p:cNvSpPr>
          <p:nvPr/>
        </p:nvSpPr>
        <p:spPr bwMode="auto">
          <a:xfrm>
            <a:off x="8404225" y="5653088"/>
            <a:ext cx="423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140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57" name="Rectangle 65"/>
          <p:cNvSpPr>
            <a:spLocks noChangeArrowheads="1"/>
          </p:cNvSpPr>
          <p:nvPr/>
        </p:nvSpPr>
        <p:spPr bwMode="auto">
          <a:xfrm>
            <a:off x="606425" y="4827588"/>
            <a:ext cx="1311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Vitamina D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58" name="Rectangle 66"/>
          <p:cNvSpPr>
            <a:spLocks noChangeArrowheads="1"/>
          </p:cNvSpPr>
          <p:nvPr/>
        </p:nvSpPr>
        <p:spPr bwMode="auto">
          <a:xfrm>
            <a:off x="371475" y="4132263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Ácido Fólico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59" name="Rectangle 67"/>
          <p:cNvSpPr>
            <a:spLocks noChangeArrowheads="1"/>
          </p:cNvSpPr>
          <p:nvPr/>
        </p:nvSpPr>
        <p:spPr bwMode="auto">
          <a:xfrm>
            <a:off x="606425" y="3451225"/>
            <a:ext cx="1311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Vitamina C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60" name="Rectangle 68"/>
          <p:cNvSpPr>
            <a:spLocks noChangeArrowheads="1"/>
          </p:cNvSpPr>
          <p:nvPr/>
        </p:nvSpPr>
        <p:spPr bwMode="auto">
          <a:xfrm>
            <a:off x="1406525" y="2770188"/>
            <a:ext cx="522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Zinc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61" name="Rectangle 69"/>
          <p:cNvSpPr>
            <a:spLocks noChangeArrowheads="1"/>
          </p:cNvSpPr>
          <p:nvPr/>
        </p:nvSpPr>
        <p:spPr bwMode="auto">
          <a:xfrm>
            <a:off x="1181100" y="2074863"/>
            <a:ext cx="747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Hierro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62" name="Rectangle 70"/>
          <p:cNvSpPr>
            <a:spLocks noChangeArrowheads="1"/>
          </p:cNvSpPr>
          <p:nvPr/>
        </p:nvSpPr>
        <p:spPr bwMode="auto">
          <a:xfrm>
            <a:off x="4770438" y="6216650"/>
            <a:ext cx="1212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mg o ug/L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63" name="Rectangle 71"/>
          <p:cNvSpPr>
            <a:spLocks noChangeArrowheads="1"/>
          </p:cNvSpPr>
          <p:nvPr/>
        </p:nvSpPr>
        <p:spPr bwMode="auto">
          <a:xfrm>
            <a:off x="2146300" y="1433513"/>
            <a:ext cx="163513" cy="195262"/>
          </a:xfrm>
          <a:prstGeom prst="rect">
            <a:avLst/>
          </a:prstGeom>
          <a:solidFill>
            <a:srgbClr val="00CC99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64" name="Rectangle 72"/>
          <p:cNvSpPr>
            <a:spLocks noChangeArrowheads="1"/>
          </p:cNvSpPr>
          <p:nvPr/>
        </p:nvSpPr>
        <p:spPr bwMode="auto">
          <a:xfrm>
            <a:off x="2555875" y="1354138"/>
            <a:ext cx="2268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Leche sin fortificar</a:t>
            </a:r>
            <a:endParaRPr lang="es-ES" sz="2000" b="0">
              <a:latin typeface="Times New Roman" pitchFamily="18" charset="0"/>
            </a:endParaRPr>
          </a:p>
        </p:txBody>
      </p:sp>
      <p:sp>
        <p:nvSpPr>
          <p:cNvPr id="213065" name="Rectangle 73"/>
          <p:cNvSpPr>
            <a:spLocks noChangeArrowheads="1"/>
          </p:cNvSpPr>
          <p:nvPr/>
        </p:nvSpPr>
        <p:spPr bwMode="auto">
          <a:xfrm>
            <a:off x="5743575" y="1433513"/>
            <a:ext cx="163513" cy="195262"/>
          </a:xfrm>
          <a:prstGeom prst="rect">
            <a:avLst/>
          </a:prstGeom>
          <a:solidFill>
            <a:srgbClr val="3333CC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66" name="Rectangle 74"/>
          <p:cNvSpPr>
            <a:spLocks noChangeArrowheads="1"/>
          </p:cNvSpPr>
          <p:nvPr/>
        </p:nvSpPr>
        <p:spPr bwMode="auto">
          <a:xfrm>
            <a:off x="6034088" y="1354138"/>
            <a:ext cx="2030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2000">
                <a:solidFill>
                  <a:srgbClr val="000000"/>
                </a:solidFill>
              </a:rPr>
              <a:t>Leche fortificada</a:t>
            </a:r>
            <a:endParaRPr lang="es-ES" sz="2000" b="0"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Evaluación </a:t>
            </a:r>
            <a:r>
              <a:rPr lang="en-GB" i="1"/>
              <a:t>exitosa</a:t>
            </a:r>
            <a:r>
              <a:rPr lang="en-GB"/>
              <a:t> porque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/>
              <a:t>Se tuvo en mente una evaluación de impacto</a:t>
            </a:r>
          </a:p>
          <a:p>
            <a:pPr>
              <a:lnSpc>
                <a:spcPct val="80000"/>
              </a:lnSpc>
            </a:pPr>
            <a:r>
              <a:rPr lang="en-GB" sz="2600"/>
              <a:t>El programa quiso hacer y financiar en parte la evaluación</a:t>
            </a:r>
          </a:p>
          <a:p>
            <a:pPr>
              <a:lnSpc>
                <a:spcPct val="80000"/>
              </a:lnSpc>
            </a:pPr>
            <a:r>
              <a:rPr lang="en-GB" sz="2600"/>
              <a:t>Se pudo hacer una evaluación científica, estimando el </a:t>
            </a:r>
            <a:r>
              <a:rPr lang="en-GB" sz="2600" i="1"/>
              <a:t>contrafactual</a:t>
            </a:r>
          </a:p>
          <a:p>
            <a:pPr>
              <a:lnSpc>
                <a:spcPct val="80000"/>
              </a:lnSpc>
            </a:pPr>
            <a:r>
              <a:rPr lang="en-GB" sz="2600"/>
              <a:t>Se contrataron a buenos evaluadores externos</a:t>
            </a:r>
          </a:p>
          <a:p>
            <a:pPr>
              <a:lnSpc>
                <a:spcPct val="80000"/>
              </a:lnSpc>
            </a:pPr>
            <a:r>
              <a:rPr lang="en-GB" sz="2600"/>
              <a:t>La operación de las evaluaciones fueron estrechamente supervisadas</a:t>
            </a:r>
          </a:p>
          <a:p>
            <a:pPr>
              <a:lnSpc>
                <a:spcPct val="80000"/>
              </a:lnSpc>
            </a:pPr>
            <a:r>
              <a:rPr lang="en-GB" sz="2600"/>
              <a:t>Se obtuvieron resultados positivos</a:t>
            </a:r>
          </a:p>
          <a:p>
            <a:pPr>
              <a:lnSpc>
                <a:spcPct val="80000"/>
              </a:lnSpc>
            </a:pPr>
            <a:r>
              <a:rPr lang="en-GB" sz="2600"/>
              <a:t>Se desprendieron recomendaciones precisas</a:t>
            </a:r>
          </a:p>
          <a:p>
            <a:pPr>
              <a:lnSpc>
                <a:spcPct val="80000"/>
              </a:lnSpc>
            </a:pPr>
            <a:r>
              <a:rPr lang="en-GB" sz="2600"/>
              <a:t>Se busca implementarlas en este año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60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en-GB"/>
              <a:t>Evaluación de impacto económico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4530725"/>
          </a:xfrm>
        </p:spPr>
        <p:txBody>
          <a:bodyPr/>
          <a:lstStyle/>
          <a:p>
            <a:r>
              <a:rPr lang="en-GB" sz="2800"/>
              <a:t>El objetivo fue estimar cuánto era la transferencia de ingreso y si ésta se traducía en aumento de consumo de leche</a:t>
            </a:r>
          </a:p>
          <a:p>
            <a:r>
              <a:rPr lang="en-GB" sz="2800"/>
              <a:t>Se contrató por concurso al Tecnológico de Monterrey ($127,000 dólares)</a:t>
            </a:r>
          </a:p>
          <a:p>
            <a:r>
              <a:rPr lang="en-GB" sz="2800"/>
              <a:t>Se requiere saber cuánto hubiera sido el consumo de leche sin la presencia del programa (</a:t>
            </a:r>
            <a:r>
              <a:rPr lang="en-GB" sz="2800" i="1"/>
              <a:t>contrafactual</a:t>
            </a:r>
            <a:r>
              <a:rPr lang="en-GB" sz="2800"/>
              <a:t>)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orde">
  <a:themeElements>
    <a:clrScheme name="Borde 15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009999"/>
      </a:hlink>
      <a:folHlink>
        <a:srgbClr val="009999"/>
      </a:folHlink>
    </a:clrScheme>
    <a:fontScheme name="Bord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ord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10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FFFF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11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12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5F5F5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13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0033CC"/>
        </a:hlink>
        <a:folHlink>
          <a:srgbClr val="00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14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3366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15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2749</TotalTime>
  <Words>1239</Words>
  <Application>Microsoft Office PowerPoint</Application>
  <PresentationFormat>On-screen Show (4:3)</PresentationFormat>
  <Paragraphs>239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Times New Roman</vt:lpstr>
      <vt:lpstr>Garamond</vt:lpstr>
      <vt:lpstr>Arial</vt:lpstr>
      <vt:lpstr>Wingdings</vt:lpstr>
      <vt:lpstr>Lucida Sans</vt:lpstr>
      <vt:lpstr>Borde</vt:lpstr>
      <vt:lpstr>Slide 1</vt:lpstr>
      <vt:lpstr>La Evaluación: herramienta idónea en el diseño de Política Social</vt:lpstr>
      <vt:lpstr>¿Qué se necesita para un buen trabajo de evaluación?</vt:lpstr>
      <vt:lpstr>Slide 4</vt:lpstr>
      <vt:lpstr>Slide 5</vt:lpstr>
      <vt:lpstr>Slide 6</vt:lpstr>
      <vt:lpstr>Slide 7</vt:lpstr>
      <vt:lpstr>Evaluación exitosa porque</vt:lpstr>
      <vt:lpstr>Evaluación de impacto económico</vt:lpstr>
      <vt:lpstr>Metodología</vt:lpstr>
      <vt:lpstr>Resultados</vt:lpstr>
      <vt:lpstr>Evaluación de la Fortificación de leche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Recomendaciones que se busca realizar</vt:lpstr>
      <vt:lpstr>Evaluación de Impacto 1</vt:lpstr>
      <vt:lpstr>Evaluación de Impacto 2 </vt:lpstr>
    </vt:vector>
  </TitlesOfParts>
  <Company>sedesol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sedesol</dc:creator>
  <cp:lastModifiedBy>anarod</cp:lastModifiedBy>
  <cp:revision>369</cp:revision>
  <dcterms:created xsi:type="dcterms:W3CDTF">2002-09-05T01:45:27Z</dcterms:created>
  <dcterms:modified xsi:type="dcterms:W3CDTF">2010-07-11T22:16:08Z</dcterms:modified>
</cp:coreProperties>
</file>