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Override19.xml" ContentType="application/vnd.openxmlformats-officedocument.themeOverride+xml"/>
  <Override PartName="/ppt/theme/themeOverride17.xml" ContentType="application/vnd.openxmlformats-officedocument.themeOverrid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heme/themeOverride18.xml" ContentType="application/vnd.openxmlformats-officedocument.themeOverride+xml"/>
  <Override PartName="/ppt/theme/themeOverride1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  <p:sldMasterId id="2147483712" r:id="rId2"/>
  </p:sldMasterIdLst>
  <p:sldIdLst>
    <p:sldId id="256" r:id="rId3"/>
    <p:sldId id="279" r:id="rId4"/>
    <p:sldId id="337" r:id="rId5"/>
    <p:sldId id="272" r:id="rId6"/>
    <p:sldId id="273" r:id="rId7"/>
    <p:sldId id="352" r:id="rId8"/>
    <p:sldId id="353" r:id="rId9"/>
    <p:sldId id="289" r:id="rId10"/>
    <p:sldId id="269" r:id="rId11"/>
    <p:sldId id="298" r:id="rId12"/>
    <p:sldId id="308" r:id="rId13"/>
    <p:sldId id="309" r:id="rId14"/>
    <p:sldId id="312" r:id="rId15"/>
    <p:sldId id="314" r:id="rId16"/>
    <p:sldId id="316" r:id="rId17"/>
    <p:sldId id="317" r:id="rId18"/>
    <p:sldId id="319" r:id="rId19"/>
    <p:sldId id="321" r:id="rId20"/>
    <p:sldId id="354" r:id="rId21"/>
    <p:sldId id="324" r:id="rId22"/>
    <p:sldId id="327" r:id="rId23"/>
    <p:sldId id="349" r:id="rId24"/>
    <p:sldId id="331" r:id="rId25"/>
    <p:sldId id="333" r:id="rId26"/>
    <p:sldId id="341" r:id="rId27"/>
    <p:sldId id="343" r:id="rId28"/>
    <p:sldId id="344" r:id="rId29"/>
  </p:sldIdLst>
  <p:sldSz cx="9144000" cy="6858000" type="screen4x3"/>
  <p:notesSz cx="6858000" cy="9144000"/>
  <p:embeddedFontLst>
    <p:embeddedFont>
      <p:font typeface="Haettenschweiler" pitchFamily="34" charset="0"/>
      <p:regular r:id="rId30"/>
    </p:embeddedFont>
    <p:embeddedFont>
      <p:font typeface="Monotype Corsiva" pitchFamily="66" charset="0"/>
      <p:italic r:id="rId31"/>
    </p:embeddedFont>
    <p:embeddedFont>
      <p:font typeface="Impact" pitchFamily="34" charset="0"/>
      <p:regular r:id="rId32"/>
    </p:embeddedFont>
    <p:embeddedFont>
      <p:font typeface="Georgia" pitchFamily="18" charset="0"/>
      <p:regular r:id="rId33"/>
      <p:bold r:id="rId34"/>
      <p:italic r:id="rId35"/>
      <p:boldItalic r:id="rId36"/>
    </p:embeddedFont>
    <p:embeddedFont>
      <p:font typeface="Comic Sans MS" pitchFamily="66" charset="0"/>
      <p:regular r:id="rId37"/>
      <p:bold r:id="rId38"/>
    </p:embeddedFont>
    <p:embeddedFont>
      <p:font typeface="Tahoma" pitchFamily="34" charset="0"/>
      <p:regular r:id="rId39"/>
      <p:bold r:id="rId40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3300"/>
    <a:srgbClr val="99CCFF"/>
    <a:srgbClr val="006600"/>
    <a:srgbClr val="FF9900"/>
    <a:srgbClr val="008000"/>
    <a:srgbClr val="00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8946" autoAdjust="0"/>
  </p:normalViewPr>
  <p:slideViewPr>
    <p:cSldViewPr>
      <p:cViewPr varScale="1">
        <p:scale>
          <a:sx n="68" d="100"/>
          <a:sy n="68" d="100"/>
        </p:scale>
        <p:origin x="-654" y="-96"/>
      </p:cViewPr>
      <p:guideLst>
        <p:guide orient="horz" pos="2160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0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5.fntdata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2.fntdata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9763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9763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5E81AE-F995-4E12-B87B-16978CC9BAEE}" type="slidenum">
              <a:rPr lang="es-ES"/>
              <a:pPr/>
              <a:t>‹#›</a:t>
            </a:fld>
            <a:endParaRPr lang="es-ES"/>
          </a:p>
        </p:txBody>
      </p:sp>
      <p:grpSp>
        <p:nvGrpSpPr>
          <p:cNvPr id="19763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19763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800"/>
            </a:p>
          </p:txBody>
        </p:sp>
        <p:sp>
          <p:nvSpPr>
            <p:cNvPr id="19764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9764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9764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/>
              <a:ahLst/>
              <a:cxnLst>
                <a:cxn ang="0">
                  <a:pos x="1000" y="1000"/>
                </a:cxn>
                <a:cxn ang="0">
                  <a:pos x="0" y="1000"/>
                </a:cxn>
                <a:cxn ang="0">
                  <a:pos x="0" y="0"/>
                </a:cxn>
                <a:cxn ang="0">
                  <a:pos x="1000" y="0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764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" y="0"/>
                </a:cxn>
                <a:cxn ang="0">
                  <a:pos x="1000" y="1000"/>
                </a:cxn>
                <a:cxn ang="0">
                  <a:pos x="0" y="1000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76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4431F-8BE5-4AD4-A507-53297FE25E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B3562-D345-426C-9321-B22F51DBFB0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E6A77-522E-4B02-BBED-26F1172B6F8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5E5D-DC5F-40A4-A4D2-4BDDB98E54E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4C7C9-59ED-4AA2-B7B2-0A883857A7C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44AA8-9F57-421E-9331-56992921507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6D8DC-345D-490F-866D-648AA8E2B3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A0AC3-4BB6-4F4D-A6FC-A779D3F90A1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DCC2E-A055-4724-AF4E-D04BAB486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2E098-9045-4D5D-B6BE-FD36A081B14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F35A9-3E7A-416D-8D11-84D17AEAE2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9009C-949A-4116-9D1D-204FDCC32E4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22DA9-AD02-49F8-B011-0FAA11A3CB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449DF-4E4F-4212-BB6B-4A71130920C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129FF4-CCAE-4444-8311-5E7BFDD1BB5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076CA-4AD1-44B3-B3EA-C7476466974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2930B-420F-4FB8-92B8-990E2AC9DEB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DF911-F8C4-46FC-AE00-8215F3878B5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E319-5E00-4808-84FF-1261453D87D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1FEC6-087F-47CA-8C4A-218EA33E420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C2368-BB0C-4066-ACCC-65B1673955A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8BE06-DEDB-4E1F-BCB1-02A594FC766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50000">
              <a:schemeClr val="bg1"/>
            </a:gs>
            <a:gs pos="100000">
              <a:srgbClr val="66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661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S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19661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3747F5B-DBBE-4FB4-B685-F3FABA59E821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19661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61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50000">
              <a:schemeClr val="bg1"/>
            </a:gs>
            <a:gs pos="100000">
              <a:srgbClr val="66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18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218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218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17C9DF-34D5-45CB-A815-173DD321612A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9.xml"/><Relationship Id="rId5" Type="http://schemas.openxmlformats.org/officeDocument/2006/relationships/oleObject" Target="../embeddings/Microsoft_Office_Excel_Chart2.xls"/><Relationship Id="rId4" Type="http://schemas.openxmlformats.org/officeDocument/2006/relationships/oleObject" Target="../embeddings/Microsoft_Office_Excel_Chart1.xls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1.xml"/><Relationship Id="rId4" Type="http://schemas.openxmlformats.org/officeDocument/2006/relationships/oleObject" Target="../embeddings/Microsoft_Office_Excel_Chart3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2.xml"/><Relationship Id="rId4" Type="http://schemas.openxmlformats.org/officeDocument/2006/relationships/oleObject" Target="../embeddings/Microsoft_Office_Excel_Chart4.xls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14.xml"/><Relationship Id="rId4" Type="http://schemas.openxmlformats.org/officeDocument/2006/relationships/oleObject" Target="../embeddings/Microsoft_Office_Excel_Chart5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5.xml"/><Relationship Id="rId4" Type="http://schemas.openxmlformats.org/officeDocument/2006/relationships/oleObject" Target="../embeddings/Microsoft_Office_Excel_Chart6.xls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7.xml"/><Relationship Id="rId5" Type="http://schemas.openxmlformats.org/officeDocument/2006/relationships/oleObject" Target="../embeddings/Microsoft_Office_Excel_Chart8.xls"/><Relationship Id="rId4" Type="http://schemas.openxmlformats.org/officeDocument/2006/relationships/oleObject" Target="../embeddings/Microsoft_Office_Excel_Chart7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9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Excel_97-2003_Worksheet10.xls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2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6" Type="http://schemas.openxmlformats.org/officeDocument/2006/relationships/slide" Target="slide19.xml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950" y="6453188"/>
            <a:ext cx="2987675" cy="47625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s-ES" sz="1000" b="1">
                <a:solidFill>
                  <a:schemeClr val="tx2"/>
                </a:solidFill>
              </a:rPr>
              <a:t>UNIVERSIDAD DE ANTIOQUIA</a:t>
            </a:r>
          </a:p>
          <a:p>
            <a:pPr algn="ctr">
              <a:lnSpc>
                <a:spcPct val="80000"/>
              </a:lnSpc>
            </a:pPr>
            <a:r>
              <a:rPr lang="es-ES" sz="1000" b="1">
                <a:solidFill>
                  <a:schemeClr val="tx2"/>
                </a:solidFill>
              </a:rPr>
              <a:t>FACULTAD NACIONAL DE SALUD PÚBLICA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013325"/>
            <a:ext cx="10572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3276600" y="5157788"/>
            <a:ext cx="3240088" cy="1479550"/>
            <a:chOff x="113" y="1728"/>
            <a:chExt cx="1996" cy="947"/>
          </a:xfrm>
        </p:grpSpPr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174" y="1798"/>
              <a:ext cx="1895" cy="658"/>
              <a:chOff x="174" y="1798"/>
              <a:chExt cx="1895" cy="658"/>
            </a:xfrm>
          </p:grpSpPr>
          <p:sp>
            <p:nvSpPr>
              <p:cNvPr id="2057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19" y="2018"/>
                <a:ext cx="1405" cy="42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chemeClr val="hlink"/>
                    </a:solidFill>
                    <a:latin typeface="Haettenschweiler"/>
                  </a:rPr>
                  <a:t>onvivenci</a:t>
                </a:r>
              </a:p>
            </p:txBody>
          </p:sp>
          <p:sp>
            <p:nvSpPr>
              <p:cNvPr id="2058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174" y="1798"/>
                <a:ext cx="224" cy="65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5400" kern="10" normalizeH="1"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chemeClr val="hlink"/>
                    </a:solidFill>
                    <a:latin typeface="Haettenschweiler"/>
                  </a:rPr>
                  <a:t>C</a:t>
                </a:r>
              </a:p>
            </p:txBody>
          </p:sp>
          <p:sp>
            <p:nvSpPr>
              <p:cNvPr id="2059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45" y="1798"/>
                <a:ext cx="224" cy="65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5400" kern="10" normalizeH="1"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chemeClr val="hlink"/>
                    </a:solidFill>
                    <a:latin typeface="Haettenschweiler"/>
                  </a:rPr>
                  <a:t>A</a:t>
                </a:r>
              </a:p>
            </p:txBody>
          </p:sp>
        </p:grpSp>
        <p:sp>
          <p:nvSpPr>
            <p:cNvPr id="206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744" y="2104"/>
              <a:ext cx="1345" cy="399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Monotype Corsiva"/>
                </a:rPr>
                <a:t>Ciudadana</a:t>
              </a:r>
            </a:p>
          </p:txBody>
        </p:sp>
        <p:sp>
          <p:nvSpPr>
            <p:cNvPr id="206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459" y="1893"/>
              <a:ext cx="1345" cy="9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PROGRAMA DE</a:t>
              </a:r>
            </a:p>
          </p:txBody>
        </p:sp>
        <p:grpSp>
          <p:nvGrpSpPr>
            <p:cNvPr id="2062" name="Group 14"/>
            <p:cNvGrpSpPr>
              <a:grpSpLocks/>
            </p:cNvGrpSpPr>
            <p:nvPr/>
          </p:nvGrpSpPr>
          <p:grpSpPr bwMode="auto">
            <a:xfrm>
              <a:off x="113" y="2518"/>
              <a:ext cx="1996" cy="157"/>
              <a:chOff x="476" y="2204"/>
              <a:chExt cx="4264" cy="319"/>
            </a:xfrm>
          </p:grpSpPr>
          <p:sp>
            <p:nvSpPr>
              <p:cNvPr id="2063" name="Text Box 15"/>
              <p:cNvSpPr txBox="1">
                <a:spLocks noChangeArrowheads="1"/>
              </p:cNvSpPr>
              <p:nvPr/>
            </p:nvSpPr>
            <p:spPr bwMode="auto">
              <a:xfrm>
                <a:off x="476" y="2204"/>
                <a:ext cx="4264" cy="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1000" b="1"/>
                  <a:t>CONTRATO MEDELLÍN – BID 1088/OC-CO</a:t>
                </a:r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auto">
              <a:xfrm>
                <a:off x="657" y="2205"/>
                <a:ext cx="390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auto">
              <a:xfrm>
                <a:off x="657" y="2478"/>
                <a:ext cx="390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66" name="Line 18"/>
            <p:cNvSpPr>
              <a:spLocks noChangeShapeType="1"/>
            </p:cNvSpPr>
            <p:nvPr/>
          </p:nvSpPr>
          <p:spPr bwMode="auto">
            <a:xfrm>
              <a:off x="195" y="1728"/>
              <a:ext cx="1833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835150" y="3860800"/>
            <a:ext cx="5903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/>
              <a:t>CONTRATO 4500001047 DE 2003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25538"/>
            <a:ext cx="8424863" cy="1920875"/>
          </a:xfrm>
          <a:gradFill rotWithShape="1">
            <a:gsLst>
              <a:gs pos="0">
                <a:schemeClr val="bg1">
                  <a:gamma/>
                  <a:tint val="63529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</p:spPr>
        <p:txBody>
          <a:bodyPr/>
          <a:lstStyle/>
          <a:p>
            <a:pPr algn="ctr"/>
            <a:r>
              <a:rPr lang="es-ES" sz="2800" b="1">
                <a:solidFill>
                  <a:schemeClr val="tx1"/>
                </a:solidFill>
                <a:latin typeface="Times New Roman" pitchFamily="18" charset="0"/>
              </a:rPr>
              <a:t>EVALUACIÓN </a:t>
            </a:r>
            <a:br>
              <a:rPr lang="es-ES" sz="28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es-ES" sz="2400" b="1">
                <a:solidFill>
                  <a:schemeClr val="tx1"/>
                </a:solidFill>
                <a:latin typeface="Times New Roman" pitchFamily="18" charset="0"/>
              </a:rPr>
              <a:t>MODELO PREVENCIÓN TEMPRANA DE LA AGRESIÓN</a:t>
            </a:r>
            <a:r>
              <a:rPr lang="es-ES" sz="2800" b="1">
                <a:solidFill>
                  <a:schemeClr val="tx1"/>
                </a:solidFill>
                <a:latin typeface="Times New Roman" pitchFamily="18" charset="0"/>
              </a:rPr>
              <a:t> </a:t>
            </a:r>
            <a:br>
              <a:rPr lang="es-ES" sz="2800" b="1">
                <a:solidFill>
                  <a:schemeClr val="tx1"/>
                </a:solidFill>
                <a:latin typeface="Times New Roman" pitchFamily="18" charset="0"/>
              </a:rPr>
            </a:br>
            <a:r>
              <a:rPr lang="es-ES" sz="2800" b="1">
                <a:solidFill>
                  <a:schemeClr val="tx1"/>
                </a:solidFill>
                <a:latin typeface="Times New Roman" pitchFamily="18" charset="0"/>
              </a:rPr>
              <a:t> II APLICACIÓN</a:t>
            </a:r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1363" y="5068888"/>
            <a:ext cx="1944687" cy="1608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WordArt 4"/>
          <p:cNvSpPr>
            <a:spLocks noChangeArrowheads="1" noChangeShapeType="1" noTextEdit="1"/>
          </p:cNvSpPr>
          <p:nvPr/>
        </p:nvSpPr>
        <p:spPr bwMode="auto">
          <a:xfrm>
            <a:off x="1258888" y="260350"/>
            <a:ext cx="9145587" cy="532923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chemeClr val="accent1"/>
                    </a:gs>
                    <a:gs pos="50000">
                      <a:schemeClr val="accent2"/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atin typeface="Impact"/>
              </a:rPr>
              <a:t>RESULTADOS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26" name="Group 6"/>
          <p:cNvGrpSpPr>
            <a:grpSpLocks/>
          </p:cNvGrpSpPr>
          <p:nvPr/>
        </p:nvGrpSpPr>
        <p:grpSpPr bwMode="auto">
          <a:xfrm>
            <a:off x="511175" y="2133600"/>
            <a:ext cx="8382000" cy="2808288"/>
            <a:chOff x="322" y="1344"/>
            <a:chExt cx="5280" cy="1769"/>
          </a:xfrm>
        </p:grpSpPr>
        <p:sp>
          <p:nvSpPr>
            <p:cNvPr id="133122" name="WordArt 2"/>
            <p:cNvSpPr>
              <a:spLocks noChangeArrowheads="1" noChangeShapeType="1" noTextEdit="1"/>
            </p:cNvSpPr>
            <p:nvPr/>
          </p:nvSpPr>
          <p:spPr bwMode="auto">
            <a:xfrm>
              <a:off x="322" y="1344"/>
              <a:ext cx="5280" cy="14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4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Asistencia de Padres y </a:t>
              </a:r>
            </a:p>
            <a:p>
              <a:pPr algn="ctr"/>
              <a:r>
                <a:rPr lang="es-ES" sz="24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Maestros a la Capacitación</a:t>
              </a:r>
              <a:endParaRPr lang="en-US" sz="24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endParaRPr>
            </a:p>
          </p:txBody>
        </p:sp>
        <p:grpSp>
          <p:nvGrpSpPr>
            <p:cNvPr id="133125" name="Group 5"/>
            <p:cNvGrpSpPr>
              <a:grpSpLocks/>
            </p:cNvGrpSpPr>
            <p:nvPr/>
          </p:nvGrpSpPr>
          <p:grpSpPr bwMode="auto">
            <a:xfrm>
              <a:off x="1837" y="2931"/>
              <a:ext cx="2993" cy="182"/>
              <a:chOff x="1837" y="2931"/>
              <a:chExt cx="2993" cy="182"/>
            </a:xfrm>
          </p:grpSpPr>
          <p:sp>
            <p:nvSpPr>
              <p:cNvPr id="133123" name="Rectangle 3"/>
              <p:cNvSpPr>
                <a:spLocks noChangeArrowheads="1"/>
              </p:cNvSpPr>
              <p:nvPr/>
            </p:nvSpPr>
            <p:spPr bwMode="auto">
              <a:xfrm>
                <a:off x="1837" y="2931"/>
                <a:ext cx="2767" cy="91"/>
              </a:xfrm>
              <a:prstGeom prst="rect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124" name="Rectangle 4"/>
              <p:cNvSpPr>
                <a:spLocks noChangeArrowheads="1"/>
              </p:cNvSpPr>
              <p:nvPr/>
            </p:nvSpPr>
            <p:spPr bwMode="auto">
              <a:xfrm>
                <a:off x="2063" y="3022"/>
                <a:ext cx="2767" cy="91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AutoShape 2"/>
          <p:cNvSpPr>
            <a:spLocks noChangeArrowheads="1"/>
          </p:cNvSpPr>
          <p:nvPr/>
        </p:nvSpPr>
        <p:spPr bwMode="auto">
          <a:xfrm>
            <a:off x="323850" y="476250"/>
            <a:ext cx="3168650" cy="1657350"/>
          </a:xfrm>
          <a:prstGeom prst="roundRect">
            <a:avLst>
              <a:gd name="adj" fmla="val 21667"/>
            </a:avLst>
          </a:prstGeom>
          <a:solidFill>
            <a:srgbClr val="FF9900"/>
          </a:solidFill>
          <a:ln w="19050" algn="ctr">
            <a:solidFill>
              <a:srgbClr val="99CCFF"/>
            </a:solidFill>
            <a:round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/>
          <a:lstStyle/>
          <a:p>
            <a:pPr algn="ctr"/>
            <a:r>
              <a:rPr lang="es-MX" sz="24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Asistencia de DOCENTES al proceso de capacitación</a:t>
            </a:r>
            <a:endParaRPr lang="es-ES" sz="2400" b="1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4154" name="AutoShape 10"/>
          <p:cNvSpPr>
            <a:spLocks noChangeArrowheads="1"/>
          </p:cNvSpPr>
          <p:nvPr/>
        </p:nvSpPr>
        <p:spPr bwMode="auto">
          <a:xfrm>
            <a:off x="5292725" y="4005263"/>
            <a:ext cx="3635375" cy="1439862"/>
          </a:xfrm>
          <a:prstGeom prst="roundRect">
            <a:avLst>
              <a:gd name="adj" fmla="val 21667"/>
            </a:avLst>
          </a:prstGeom>
          <a:solidFill>
            <a:srgbClr val="FF9900"/>
          </a:solidFill>
          <a:ln w="19050" algn="ctr">
            <a:solidFill>
              <a:srgbClr val="99CCFF"/>
            </a:solidFill>
            <a:round/>
            <a:headEnd/>
            <a:tailEnd/>
          </a:ln>
          <a:effectLst>
            <a:outerShdw dist="35921" dir="2700000" algn="ctr" rotWithShape="0">
              <a:srgbClr val="990000"/>
            </a:outerShdw>
          </a:effectLst>
        </p:spPr>
        <p:txBody>
          <a:bodyPr/>
          <a:lstStyle/>
          <a:p>
            <a:pPr algn="ctr"/>
            <a:r>
              <a:rPr lang="es-MX" sz="24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Asistencia de PADRES al proceso de capacitación</a:t>
            </a:r>
            <a:endParaRPr lang="es-ES" sz="2400" b="1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34157" name="Object 13"/>
          <p:cNvGraphicFramePr>
            <a:graphicFrameLocks noChangeAspect="1"/>
          </p:cNvGraphicFramePr>
          <p:nvPr/>
        </p:nvGraphicFramePr>
        <p:xfrm>
          <a:off x="3563938" y="260350"/>
          <a:ext cx="5580062" cy="2700338"/>
        </p:xfrm>
        <a:graphic>
          <a:graphicData uri="http://schemas.openxmlformats.org/presentationml/2006/ole">
            <p:oleObj spid="_x0000_s134157" name="Gráfico" r:id="rId4" imgW="3600450" imgH="1743075" progId="Excel.Chart.8">
              <p:embed/>
            </p:oleObj>
          </a:graphicData>
        </a:graphic>
      </p:graphicFrame>
      <p:graphicFrame>
        <p:nvGraphicFramePr>
          <p:cNvPr id="134159" name="Object 15"/>
          <p:cNvGraphicFramePr>
            <a:graphicFrameLocks noChangeAspect="1"/>
          </p:cNvGraphicFramePr>
          <p:nvPr/>
        </p:nvGraphicFramePr>
        <p:xfrm>
          <a:off x="0" y="3527425"/>
          <a:ext cx="5219700" cy="2589213"/>
        </p:xfrm>
        <a:graphic>
          <a:graphicData uri="http://schemas.openxmlformats.org/presentationml/2006/ole">
            <p:oleObj spid="_x0000_s134159" name="Gráfico" r:id="rId5" imgW="3495675" imgH="1733550" progId="Excel.Char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WordArt 2"/>
          <p:cNvSpPr>
            <a:spLocks noChangeArrowheads="1" noChangeShapeType="1" noTextEdit="1"/>
          </p:cNvSpPr>
          <p:nvPr/>
        </p:nvSpPr>
        <p:spPr bwMode="auto">
          <a:xfrm>
            <a:off x="1187450" y="1773238"/>
            <a:ext cx="7200900" cy="2374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RESULTADOS</a:t>
            </a:r>
          </a:p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PAC PADRES</a:t>
            </a:r>
          </a:p>
        </p:txBody>
      </p:sp>
      <p:grpSp>
        <p:nvGrpSpPr>
          <p:cNvPr id="137219" name="Group 3"/>
          <p:cNvGrpSpPr>
            <a:grpSpLocks/>
          </p:cNvGrpSpPr>
          <p:nvPr/>
        </p:nvGrpSpPr>
        <p:grpSpPr bwMode="auto">
          <a:xfrm>
            <a:off x="2916238" y="4652963"/>
            <a:ext cx="4751387" cy="288925"/>
            <a:chOff x="1837" y="2931"/>
            <a:chExt cx="2993" cy="182"/>
          </a:xfrm>
        </p:grpSpPr>
        <p:sp>
          <p:nvSpPr>
            <p:cNvPr id="137220" name="Rectangle 4"/>
            <p:cNvSpPr>
              <a:spLocks noChangeArrowheads="1"/>
            </p:cNvSpPr>
            <p:nvPr/>
          </p:nvSpPr>
          <p:spPr bwMode="auto">
            <a:xfrm>
              <a:off x="1837" y="2931"/>
              <a:ext cx="2767" cy="91"/>
            </a:xfrm>
            <a:prstGeom prst="rect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221" name="Rectangle 5"/>
            <p:cNvSpPr>
              <a:spLocks noChangeArrowheads="1"/>
            </p:cNvSpPr>
            <p:nvPr/>
          </p:nvSpPr>
          <p:spPr bwMode="auto">
            <a:xfrm>
              <a:off x="2063" y="3022"/>
              <a:ext cx="2767" cy="9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266" name="Object 2"/>
          <p:cNvGraphicFramePr>
            <a:graphicFrameLocks noChangeAspect="1"/>
          </p:cNvGraphicFramePr>
          <p:nvPr>
            <p:ph idx="1"/>
          </p:nvPr>
        </p:nvGraphicFramePr>
        <p:xfrm>
          <a:off x="468313" y="398463"/>
          <a:ext cx="8280400" cy="4543425"/>
        </p:xfrm>
        <a:graphic>
          <a:graphicData uri="http://schemas.openxmlformats.org/presentationml/2006/ole">
            <p:oleObj spid="_x0000_s139266" name="Gráfico" r:id="rId4" imgW="3533775" imgH="2466975" progId="Excel.Chart.8">
              <p:embed/>
            </p:oleObj>
          </a:graphicData>
        </a:graphic>
      </p:graphicFrame>
      <p:sp>
        <p:nvSpPr>
          <p:cNvPr id="139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5300663"/>
            <a:ext cx="8229600" cy="1371600"/>
          </a:xfrm>
          <a:noFill/>
          <a:ln/>
        </p:spPr>
        <p:txBody>
          <a:bodyPr anchor="b"/>
          <a:lstStyle/>
          <a:p>
            <a:pPr>
              <a:lnSpc>
                <a:spcPct val="140000"/>
              </a:lnSpc>
            </a:pPr>
            <a:r>
              <a:rPr lang="es-ES" sz="1700">
                <a:solidFill>
                  <a:schemeClr val="tx1"/>
                </a:solidFill>
              </a:rPr>
              <a:t/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 b="1">
                <a:solidFill>
                  <a:schemeClr val="tx1"/>
                </a:solidFill>
              </a:rPr>
              <a:t>Dominios</a:t>
            </a:r>
            <a:r>
              <a:rPr lang="es-ES" sz="1700">
                <a:solidFill>
                  <a:schemeClr val="tx1"/>
                </a:solidFill>
              </a:rPr>
              <a:t/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>
                <a:solidFill>
                  <a:schemeClr val="tx1"/>
                </a:solidFill>
              </a:rPr>
              <a:t>1.Manejo más adecuado de la autoridad en padres y cuidadores. </a:t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>
                <a:solidFill>
                  <a:schemeClr val="tx1"/>
                </a:solidFill>
              </a:rPr>
              <a:t>2.Mayores competencias comprensivas en padres y cuidadores.</a:t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>
                <a:solidFill>
                  <a:schemeClr val="tx1"/>
                </a:solidFill>
              </a:rPr>
              <a:t>3.Dinámica familiar positiva.</a:t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>
                <a:solidFill>
                  <a:schemeClr val="tx1"/>
                </a:solidFill>
              </a:rPr>
              <a:t>4.Avances en las habilidades sociales de los niños.</a:t>
            </a:r>
          </a:p>
        </p:txBody>
      </p:sp>
      <p:sp>
        <p:nvSpPr>
          <p:cNvPr id="139268" name="Oval 4"/>
          <p:cNvSpPr>
            <a:spLocks noChangeArrowheads="1"/>
          </p:cNvSpPr>
          <p:nvPr/>
        </p:nvSpPr>
        <p:spPr bwMode="auto">
          <a:xfrm>
            <a:off x="2339975" y="765175"/>
            <a:ext cx="936625" cy="3603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 b="1">
                <a:solidFill>
                  <a:schemeClr val="bg1"/>
                </a:solidFill>
              </a:rPr>
              <a:t>p = 0.031</a:t>
            </a:r>
          </a:p>
        </p:txBody>
      </p:sp>
      <p:sp>
        <p:nvSpPr>
          <p:cNvPr id="139269" name="Oval 5"/>
          <p:cNvSpPr>
            <a:spLocks noChangeArrowheads="1"/>
          </p:cNvSpPr>
          <p:nvPr/>
        </p:nvSpPr>
        <p:spPr bwMode="auto">
          <a:xfrm>
            <a:off x="3851275" y="1052513"/>
            <a:ext cx="936625" cy="3603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 b="1">
                <a:solidFill>
                  <a:schemeClr val="bg1"/>
                </a:solidFill>
              </a:rPr>
              <a:t>p = 0.043</a:t>
            </a:r>
          </a:p>
        </p:txBody>
      </p:sp>
      <p:sp>
        <p:nvSpPr>
          <p:cNvPr id="139270" name="AutoShape 6"/>
          <p:cNvSpPr>
            <a:spLocks noChangeArrowheads="1"/>
          </p:cNvSpPr>
          <p:nvPr/>
        </p:nvSpPr>
        <p:spPr bwMode="auto">
          <a:xfrm rot="8619357">
            <a:off x="2557463" y="1123950"/>
            <a:ext cx="142875" cy="288925"/>
          </a:xfrm>
          <a:prstGeom prst="curvedLeftArrow">
            <a:avLst>
              <a:gd name="adj1" fmla="val 40444"/>
              <a:gd name="adj2" fmla="val 80889"/>
              <a:gd name="adj3" fmla="val 33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271" name="AutoShape 7"/>
          <p:cNvSpPr>
            <a:spLocks noChangeArrowheads="1"/>
          </p:cNvSpPr>
          <p:nvPr/>
        </p:nvSpPr>
        <p:spPr bwMode="auto">
          <a:xfrm rot="8619357">
            <a:off x="3978275" y="1431925"/>
            <a:ext cx="142875" cy="288925"/>
          </a:xfrm>
          <a:prstGeom prst="curvedLeftArrow">
            <a:avLst>
              <a:gd name="adj1" fmla="val 40444"/>
              <a:gd name="adj2" fmla="val 80889"/>
              <a:gd name="adj3" fmla="val 33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272" name="Oval 8"/>
          <p:cNvSpPr>
            <a:spLocks noChangeArrowheads="1"/>
          </p:cNvSpPr>
          <p:nvPr/>
        </p:nvSpPr>
        <p:spPr bwMode="auto">
          <a:xfrm>
            <a:off x="5435600" y="836613"/>
            <a:ext cx="936625" cy="3603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 b="1">
                <a:solidFill>
                  <a:srgbClr val="FF0000"/>
                </a:solidFill>
              </a:rPr>
              <a:t>p = 0.004</a:t>
            </a:r>
          </a:p>
        </p:txBody>
      </p:sp>
      <p:sp>
        <p:nvSpPr>
          <p:cNvPr id="139273" name="AutoShape 9"/>
          <p:cNvSpPr>
            <a:spLocks noChangeArrowheads="1"/>
          </p:cNvSpPr>
          <p:nvPr/>
        </p:nvSpPr>
        <p:spPr bwMode="auto">
          <a:xfrm rot="19419357">
            <a:off x="5922963" y="1268413"/>
            <a:ext cx="142875" cy="288925"/>
          </a:xfrm>
          <a:prstGeom prst="curvedLeftArrow">
            <a:avLst>
              <a:gd name="adj1" fmla="val 40444"/>
              <a:gd name="adj2" fmla="val 80889"/>
              <a:gd name="adj3" fmla="val 33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00663"/>
            <a:ext cx="9144000" cy="1371600"/>
          </a:xfrm>
          <a:noFill/>
          <a:ln/>
        </p:spPr>
        <p:txBody>
          <a:bodyPr anchor="b"/>
          <a:lstStyle/>
          <a:p>
            <a:pPr>
              <a:lnSpc>
                <a:spcPct val="140000"/>
              </a:lnSpc>
            </a:pPr>
            <a:r>
              <a:rPr lang="es-ES" sz="1700" b="1">
                <a:solidFill>
                  <a:schemeClr val="tx1"/>
                </a:solidFill>
              </a:rPr>
              <a:t>Dominios</a:t>
            </a:r>
            <a:r>
              <a:rPr lang="es-ES" sz="1700">
                <a:solidFill>
                  <a:schemeClr val="tx1"/>
                </a:solidFill>
              </a:rPr>
              <a:t> </a:t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>
                <a:solidFill>
                  <a:schemeClr val="tx1"/>
                </a:solidFill>
              </a:rPr>
              <a:t>1.Disminución de actitudes y comportamientos de agresión o violencia en padres</a:t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>
                <a:solidFill>
                  <a:schemeClr val="tx1"/>
                </a:solidFill>
              </a:rPr>
              <a:t>2. Manifestaciones de violencia intrafamiliar en el hogar</a:t>
            </a:r>
            <a:br>
              <a:rPr lang="es-ES" sz="1700">
                <a:solidFill>
                  <a:schemeClr val="tx1"/>
                </a:solidFill>
              </a:rPr>
            </a:br>
            <a:r>
              <a:rPr lang="es-ES" sz="1700">
                <a:solidFill>
                  <a:schemeClr val="tx1"/>
                </a:solidFill>
              </a:rPr>
              <a:t>3. Disminución de comportamientos de agresión o violencia en los niños</a:t>
            </a:r>
          </a:p>
        </p:txBody>
      </p:sp>
      <p:graphicFrame>
        <p:nvGraphicFramePr>
          <p:cNvPr id="141315" name="Object 3"/>
          <p:cNvGraphicFramePr>
            <a:graphicFrameLocks noChangeAspect="1"/>
          </p:cNvGraphicFramePr>
          <p:nvPr>
            <p:ph idx="1"/>
          </p:nvPr>
        </p:nvGraphicFramePr>
        <p:xfrm>
          <a:off x="395288" y="449263"/>
          <a:ext cx="8280400" cy="4419600"/>
        </p:xfrm>
        <a:graphic>
          <a:graphicData uri="http://schemas.openxmlformats.org/presentationml/2006/ole">
            <p:oleObj spid="_x0000_s141315" name="Gráfico" r:id="rId4" imgW="3552825" imgH="2247900" progId="Excel.Chart.8">
              <p:embed/>
            </p:oleObj>
          </a:graphicData>
        </a:graphic>
      </p:graphicFrame>
      <p:sp>
        <p:nvSpPr>
          <p:cNvPr id="141316" name="Oval 4"/>
          <p:cNvSpPr>
            <a:spLocks noChangeArrowheads="1"/>
          </p:cNvSpPr>
          <p:nvPr/>
        </p:nvSpPr>
        <p:spPr bwMode="auto">
          <a:xfrm>
            <a:off x="6300788" y="692150"/>
            <a:ext cx="936625" cy="3603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 b="1">
                <a:solidFill>
                  <a:schemeClr val="bg1"/>
                </a:solidFill>
              </a:rPr>
              <a:t>p = 0.011</a:t>
            </a:r>
          </a:p>
        </p:txBody>
      </p:sp>
      <p:sp>
        <p:nvSpPr>
          <p:cNvPr id="141317" name="AutoShape 5"/>
          <p:cNvSpPr>
            <a:spLocks noChangeArrowheads="1"/>
          </p:cNvSpPr>
          <p:nvPr/>
        </p:nvSpPr>
        <p:spPr bwMode="auto">
          <a:xfrm rot="12980643" flipH="1">
            <a:off x="6735763" y="1071563"/>
            <a:ext cx="141287" cy="303212"/>
          </a:xfrm>
          <a:prstGeom prst="curvedLeftArrow">
            <a:avLst>
              <a:gd name="adj1" fmla="val 42921"/>
              <a:gd name="adj2" fmla="val 85843"/>
              <a:gd name="adj3" fmla="val 33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WordArt 2"/>
          <p:cNvSpPr>
            <a:spLocks noChangeArrowheads="1" noChangeShapeType="1" noTextEdit="1"/>
          </p:cNvSpPr>
          <p:nvPr/>
        </p:nvSpPr>
        <p:spPr bwMode="auto">
          <a:xfrm>
            <a:off x="971550" y="1844675"/>
            <a:ext cx="7200900" cy="2374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RESULTADOS</a:t>
            </a:r>
          </a:p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PAC MAESTROS</a:t>
            </a:r>
          </a:p>
        </p:txBody>
      </p:sp>
      <p:grpSp>
        <p:nvGrpSpPr>
          <p:cNvPr id="142339" name="Group 3"/>
          <p:cNvGrpSpPr>
            <a:grpSpLocks/>
          </p:cNvGrpSpPr>
          <p:nvPr/>
        </p:nvGrpSpPr>
        <p:grpSpPr bwMode="auto">
          <a:xfrm>
            <a:off x="2916238" y="4652963"/>
            <a:ext cx="4751387" cy="288925"/>
            <a:chOff x="1837" y="2931"/>
            <a:chExt cx="2993" cy="182"/>
          </a:xfrm>
        </p:grpSpPr>
        <p:sp>
          <p:nvSpPr>
            <p:cNvPr id="142340" name="Rectangle 4"/>
            <p:cNvSpPr>
              <a:spLocks noChangeArrowheads="1"/>
            </p:cNvSpPr>
            <p:nvPr/>
          </p:nvSpPr>
          <p:spPr bwMode="auto">
            <a:xfrm>
              <a:off x="1837" y="2931"/>
              <a:ext cx="2767" cy="91"/>
            </a:xfrm>
            <a:prstGeom prst="rect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341" name="Rectangle 5"/>
            <p:cNvSpPr>
              <a:spLocks noChangeArrowheads="1"/>
            </p:cNvSpPr>
            <p:nvPr/>
          </p:nvSpPr>
          <p:spPr bwMode="auto">
            <a:xfrm>
              <a:off x="2063" y="3022"/>
              <a:ext cx="2767" cy="9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386" name="Object 2"/>
          <p:cNvGraphicFramePr>
            <a:graphicFrameLocks noChangeAspect="1"/>
          </p:cNvGraphicFramePr>
          <p:nvPr/>
        </p:nvGraphicFramePr>
        <p:xfrm>
          <a:off x="304800" y="457200"/>
          <a:ext cx="8534400" cy="4595813"/>
        </p:xfrm>
        <a:graphic>
          <a:graphicData uri="http://schemas.openxmlformats.org/presentationml/2006/ole">
            <p:oleObj spid="_x0000_s144386" name="Gráfico" r:id="rId4" imgW="3600688" imgH="2048113" progId="Excel.Chart.8">
              <p:embed/>
            </p:oleObj>
          </a:graphicData>
        </a:graphic>
      </p:graphicFrame>
      <p:sp>
        <p:nvSpPr>
          <p:cNvPr id="144387" name="Oval 3"/>
          <p:cNvSpPr>
            <a:spLocks noChangeArrowheads="1"/>
          </p:cNvSpPr>
          <p:nvPr/>
        </p:nvSpPr>
        <p:spPr bwMode="auto">
          <a:xfrm>
            <a:off x="2743200" y="685800"/>
            <a:ext cx="936625" cy="3603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 b="1">
                <a:solidFill>
                  <a:schemeClr val="bg1"/>
                </a:solidFill>
              </a:rPr>
              <a:t>p = 0.0</a:t>
            </a:r>
            <a:r>
              <a:rPr lang="es-MX" sz="1400" b="1">
                <a:solidFill>
                  <a:schemeClr val="bg1"/>
                </a:solidFill>
              </a:rPr>
              <a:t>07</a:t>
            </a:r>
            <a:endParaRPr lang="es-ES" sz="1400" b="1">
              <a:solidFill>
                <a:schemeClr val="bg1"/>
              </a:solidFill>
            </a:endParaRPr>
          </a:p>
        </p:txBody>
      </p:sp>
      <p:sp>
        <p:nvSpPr>
          <p:cNvPr id="144388" name="AutoShape 4"/>
          <p:cNvSpPr>
            <a:spLocks noChangeArrowheads="1"/>
          </p:cNvSpPr>
          <p:nvPr/>
        </p:nvSpPr>
        <p:spPr bwMode="auto">
          <a:xfrm rot="8619357">
            <a:off x="2960688" y="1044575"/>
            <a:ext cx="142875" cy="288925"/>
          </a:xfrm>
          <a:prstGeom prst="curvedLeftArrow">
            <a:avLst>
              <a:gd name="adj1" fmla="val 40444"/>
              <a:gd name="adj2" fmla="val 80889"/>
              <a:gd name="adj3" fmla="val 33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89" name="Oval 5"/>
          <p:cNvSpPr>
            <a:spLocks noChangeArrowheads="1"/>
          </p:cNvSpPr>
          <p:nvPr/>
        </p:nvSpPr>
        <p:spPr bwMode="auto">
          <a:xfrm>
            <a:off x="4397375" y="800100"/>
            <a:ext cx="936625" cy="3603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 b="1">
                <a:solidFill>
                  <a:schemeClr val="bg1"/>
                </a:solidFill>
              </a:rPr>
              <a:t>p = 0.0</a:t>
            </a:r>
            <a:r>
              <a:rPr lang="es-MX" sz="1400" b="1">
                <a:solidFill>
                  <a:schemeClr val="bg1"/>
                </a:solidFill>
              </a:rPr>
              <a:t>04</a:t>
            </a:r>
            <a:endParaRPr lang="es-ES" sz="1400" b="1">
              <a:solidFill>
                <a:schemeClr val="bg1"/>
              </a:solidFill>
            </a:endParaRPr>
          </a:p>
        </p:txBody>
      </p:sp>
      <p:sp>
        <p:nvSpPr>
          <p:cNvPr id="144390" name="AutoShape 6"/>
          <p:cNvSpPr>
            <a:spLocks noChangeArrowheads="1"/>
          </p:cNvSpPr>
          <p:nvPr/>
        </p:nvSpPr>
        <p:spPr bwMode="auto">
          <a:xfrm rot="8619357">
            <a:off x="4614863" y="1158875"/>
            <a:ext cx="142875" cy="288925"/>
          </a:xfrm>
          <a:prstGeom prst="curvedLeftArrow">
            <a:avLst>
              <a:gd name="adj1" fmla="val 40444"/>
              <a:gd name="adj2" fmla="val 80889"/>
              <a:gd name="adj3" fmla="val 33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5334000"/>
            <a:ext cx="8229600" cy="1371600"/>
          </a:xfrm>
          <a:noFill/>
          <a:ln/>
        </p:spPr>
        <p:txBody>
          <a:bodyPr anchor="b"/>
          <a:lstStyle/>
          <a:p>
            <a:pPr>
              <a:lnSpc>
                <a:spcPct val="140000"/>
              </a:lnSpc>
            </a:pPr>
            <a:r>
              <a:rPr lang="es-ES" sz="1900">
                <a:solidFill>
                  <a:schemeClr val="tx1"/>
                </a:solidFill>
              </a:rPr>
              <a:t/>
            </a:r>
            <a:br>
              <a:rPr lang="es-ES" sz="1900">
                <a:solidFill>
                  <a:schemeClr val="tx1"/>
                </a:solidFill>
              </a:rPr>
            </a:br>
            <a:r>
              <a:rPr lang="es-ES" sz="1900" b="1">
                <a:solidFill>
                  <a:schemeClr val="tx1"/>
                </a:solidFill>
              </a:rPr>
              <a:t>Dominios</a:t>
            </a:r>
            <a:r>
              <a:rPr lang="es-ES" sz="1900">
                <a:solidFill>
                  <a:schemeClr val="tx1"/>
                </a:solidFill>
              </a:rPr>
              <a:t/>
            </a:r>
            <a:br>
              <a:rPr lang="es-ES" sz="1900">
                <a:solidFill>
                  <a:schemeClr val="tx1"/>
                </a:solidFill>
              </a:rPr>
            </a:br>
            <a:r>
              <a:rPr lang="es-ES" sz="1900">
                <a:solidFill>
                  <a:schemeClr val="tx1"/>
                </a:solidFill>
              </a:rPr>
              <a:t>1.Manejo más adecuado de la autoridad en </a:t>
            </a:r>
            <a:r>
              <a:rPr lang="es-MX" sz="1900">
                <a:solidFill>
                  <a:schemeClr val="tx1"/>
                </a:solidFill>
              </a:rPr>
              <a:t>maestros y jardineras</a:t>
            </a:r>
            <a:r>
              <a:rPr lang="es-ES" sz="1900">
                <a:solidFill>
                  <a:schemeClr val="tx1"/>
                </a:solidFill>
              </a:rPr>
              <a:t>. 2.Mayores competencias comprensivas en </a:t>
            </a:r>
            <a:r>
              <a:rPr lang="es-MX" sz="1900">
                <a:solidFill>
                  <a:schemeClr val="tx1"/>
                </a:solidFill>
              </a:rPr>
              <a:t>maestros y jardineras</a:t>
            </a:r>
            <a:r>
              <a:rPr lang="es-ES" sz="1900">
                <a:solidFill>
                  <a:schemeClr val="tx1"/>
                </a:solidFill>
              </a:rPr>
              <a:t>.</a:t>
            </a:r>
            <a:br>
              <a:rPr lang="es-ES" sz="1900">
                <a:solidFill>
                  <a:schemeClr val="tx1"/>
                </a:solidFill>
              </a:rPr>
            </a:br>
            <a:r>
              <a:rPr lang="es-ES" sz="1900">
                <a:solidFill>
                  <a:schemeClr val="tx1"/>
                </a:solidFill>
              </a:rPr>
              <a:t>3. </a:t>
            </a:r>
            <a:r>
              <a:rPr lang="es-ES" sz="1900">
                <a:solidFill>
                  <a:schemeClr val="tx1"/>
                </a:solidFill>
                <a:cs typeface="Times New Roman" pitchFamily="18" charset="0"/>
              </a:rPr>
              <a:t>Diálogo y prosocialidad en el estilo de relación de los docentes</a:t>
            </a:r>
            <a:r>
              <a:rPr lang="es-ES" sz="1900">
                <a:solidFill>
                  <a:schemeClr val="tx1"/>
                </a:solidFill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434" name="Object 2"/>
          <p:cNvGraphicFramePr>
            <a:graphicFrameLocks noChangeAspect="1"/>
          </p:cNvGraphicFramePr>
          <p:nvPr/>
        </p:nvGraphicFramePr>
        <p:xfrm>
          <a:off x="533400" y="506413"/>
          <a:ext cx="7848600" cy="4341812"/>
        </p:xfrm>
        <a:graphic>
          <a:graphicData uri="http://schemas.openxmlformats.org/presentationml/2006/ole">
            <p:oleObj spid="_x0000_s146434" name="Gráfico" r:id="rId4" imgW="3610213" imgH="2057638" progId="Excel.Chart.8">
              <p:embed/>
            </p:oleObj>
          </a:graphicData>
        </a:graphic>
      </p:graphicFrame>
      <p:sp>
        <p:nvSpPr>
          <p:cNvPr id="146435" name="Oval 3"/>
          <p:cNvSpPr>
            <a:spLocks noChangeArrowheads="1"/>
          </p:cNvSpPr>
          <p:nvPr/>
        </p:nvSpPr>
        <p:spPr bwMode="auto">
          <a:xfrm>
            <a:off x="3886200" y="762000"/>
            <a:ext cx="936625" cy="3603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 b="1">
                <a:solidFill>
                  <a:schemeClr val="bg1"/>
                </a:solidFill>
              </a:rPr>
              <a:t>p = 0.0</a:t>
            </a:r>
            <a:r>
              <a:rPr lang="es-MX" sz="1400" b="1">
                <a:solidFill>
                  <a:schemeClr val="bg1"/>
                </a:solidFill>
              </a:rPr>
              <a:t>00</a:t>
            </a:r>
            <a:endParaRPr lang="es-ES" sz="1400" b="1">
              <a:solidFill>
                <a:schemeClr val="bg1"/>
              </a:solidFill>
            </a:endParaRPr>
          </a:p>
        </p:txBody>
      </p:sp>
      <p:sp>
        <p:nvSpPr>
          <p:cNvPr id="146436" name="AutoShape 4"/>
          <p:cNvSpPr>
            <a:spLocks noChangeArrowheads="1"/>
          </p:cNvSpPr>
          <p:nvPr/>
        </p:nvSpPr>
        <p:spPr bwMode="auto">
          <a:xfrm rot="12980643" flipH="1">
            <a:off x="4194175" y="1228725"/>
            <a:ext cx="152400" cy="454025"/>
          </a:xfrm>
          <a:prstGeom prst="curvedLeftArrow">
            <a:avLst>
              <a:gd name="adj1" fmla="val 59583"/>
              <a:gd name="adj2" fmla="val 119167"/>
              <a:gd name="adj3" fmla="val 33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228600" y="5257800"/>
            <a:ext cx="8686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lnSpc>
                <a:spcPct val="140000"/>
              </a:lnSpc>
            </a:pPr>
            <a:r>
              <a:rPr lang="es-ES" sz="1900" b="1"/>
              <a:t>Dominios</a:t>
            </a:r>
            <a:r>
              <a:rPr lang="es-ES" sz="1900"/>
              <a:t> </a:t>
            </a:r>
            <a:br>
              <a:rPr lang="es-ES" sz="1900"/>
            </a:br>
            <a:r>
              <a:rPr lang="es-ES" sz="1900"/>
              <a:t>1. </a:t>
            </a:r>
            <a:r>
              <a:rPr lang="es-ES" sz="1900">
                <a:cs typeface="Times New Roman" pitchFamily="18" charset="0"/>
              </a:rPr>
              <a:t>Actitudes y comportamientos de agresión o violencia de los docentes hacia los niños y niñas</a:t>
            </a:r>
            <a:r>
              <a:rPr lang="es-ES" sz="1900"/>
              <a:t> </a:t>
            </a:r>
            <a:r>
              <a:rPr lang="es-MX" sz="1900"/>
              <a:t>.</a:t>
            </a:r>
            <a:r>
              <a:rPr lang="es-ES" sz="1900"/>
              <a:t/>
            </a:r>
            <a:br>
              <a:rPr lang="es-ES" sz="1900"/>
            </a:br>
            <a:r>
              <a:rPr lang="es-ES" sz="1900"/>
              <a:t>2. </a:t>
            </a:r>
            <a:r>
              <a:rPr lang="es-ES" sz="1900">
                <a:cs typeface="Times New Roman" pitchFamily="18" charset="0"/>
              </a:rPr>
              <a:t>Comportamientos agresivos de los docentes para el abordaje de conflictos</a:t>
            </a:r>
            <a:endParaRPr lang="es-ES" sz="19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52500"/>
            <a:ext cx="8229600" cy="2620963"/>
          </a:xfrm>
          <a:solidFill>
            <a:schemeClr val="bg1"/>
          </a:solidFill>
          <a:ln cap="flat" algn="ctr">
            <a:solidFill>
              <a:srgbClr val="FF9900"/>
            </a:solidFill>
          </a:ln>
          <a:effectLst>
            <a:prstShdw prst="shdw13" dist="152928" dir="13701988">
              <a:srgbClr val="FF9900">
                <a:alpha val="50000"/>
              </a:srgbClr>
            </a:prstShdw>
          </a:effectLst>
        </p:spPr>
        <p:txBody>
          <a:bodyPr/>
          <a:lstStyle/>
          <a:p>
            <a:pPr algn="just">
              <a:spcBef>
                <a:spcPct val="0"/>
              </a:spcBef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2400"/>
              <a:t>La metodología más valorada por los docentes y la que más emplearon en los encuentros de la capacitación es aquella que permite movimiento, en el sentido de que posibilita reflexionar y actuar, ya sea desde el punto de vista físico, intelectual y/o emocional, con la posibilidad de pensar, opinar, construir, participar.</a:t>
            </a:r>
          </a:p>
        </p:txBody>
      </p:sp>
      <p:sp>
        <p:nvSpPr>
          <p:cNvPr id="242692" name="Rectangle 4"/>
          <p:cNvSpPr>
            <a:spLocks noChangeArrowheads="1"/>
          </p:cNvSpPr>
          <p:nvPr/>
        </p:nvSpPr>
        <p:spPr bwMode="auto">
          <a:xfrm>
            <a:off x="611188" y="4076700"/>
            <a:ext cx="8281987" cy="2160588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FF9900"/>
            </a:solidFill>
            <a:miter lim="800000"/>
            <a:headEnd/>
            <a:tailEnd/>
          </a:ln>
          <a:effectLst>
            <a:prstShdw prst="shdw13" dist="152928" dir="13701988">
              <a:srgbClr val="FF9900">
                <a:alpha val="50000"/>
              </a:srgbClr>
            </a:prstShdw>
          </a:effectLst>
        </p:spPr>
        <p:txBody>
          <a:bodyPr/>
          <a:lstStyle/>
          <a:p>
            <a:pPr marL="342900" indent="-342900" algn="just"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2400"/>
              <a:t>Los padres y maestros describen ampliamente como el Proyecto les permitió el desarrollo de actitudes de reflexión, comprensión, escucha y valoración del niño; y de habilidades, como el diálogo, nuevas formas de corregir al niño y mayor acercamiento a sus vivencias.</a:t>
            </a:r>
          </a:p>
        </p:txBody>
      </p:sp>
      <p:sp>
        <p:nvSpPr>
          <p:cNvPr id="242693" name="Text Box 5"/>
          <p:cNvSpPr txBox="1">
            <a:spLocks noChangeArrowheads="1"/>
          </p:cNvSpPr>
          <p:nvPr/>
        </p:nvSpPr>
        <p:spPr bwMode="auto">
          <a:xfrm>
            <a:off x="790575" y="325438"/>
            <a:ext cx="7813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s-ES" sz="1800" b="1">
                <a:solidFill>
                  <a:srgbClr val="000099"/>
                </a:solidFill>
              </a:rPr>
              <a:t>… DESDE EL COMPONENTE CUALITATIVO: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1547813" y="0"/>
            <a:ext cx="8496300" cy="49418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chemeClr val="accent1"/>
                    </a:gs>
                    <a:gs pos="50000">
                      <a:schemeClr val="accent2"/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atin typeface="Impact"/>
              </a:rPr>
              <a:t>lA INTERVENCIÓN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WordArt 2"/>
          <p:cNvSpPr>
            <a:spLocks noChangeArrowheads="1" noChangeShapeType="1" noTextEdit="1"/>
          </p:cNvSpPr>
          <p:nvPr/>
        </p:nvSpPr>
        <p:spPr bwMode="auto">
          <a:xfrm>
            <a:off x="1619250" y="1196975"/>
            <a:ext cx="6048375" cy="287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RESULTADOS </a:t>
            </a:r>
          </a:p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COPRAG</a:t>
            </a:r>
          </a:p>
        </p:txBody>
      </p:sp>
      <p:grpSp>
        <p:nvGrpSpPr>
          <p:cNvPr id="149507" name="Group 3"/>
          <p:cNvGrpSpPr>
            <a:grpSpLocks/>
          </p:cNvGrpSpPr>
          <p:nvPr/>
        </p:nvGrpSpPr>
        <p:grpSpPr bwMode="auto">
          <a:xfrm>
            <a:off x="2916238" y="4652963"/>
            <a:ext cx="4751387" cy="288925"/>
            <a:chOff x="1837" y="2931"/>
            <a:chExt cx="2993" cy="182"/>
          </a:xfrm>
        </p:grpSpPr>
        <p:sp>
          <p:nvSpPr>
            <p:cNvPr id="149508" name="Rectangle 4"/>
            <p:cNvSpPr>
              <a:spLocks noChangeArrowheads="1"/>
            </p:cNvSpPr>
            <p:nvPr/>
          </p:nvSpPr>
          <p:spPr bwMode="auto">
            <a:xfrm>
              <a:off x="1837" y="2931"/>
              <a:ext cx="2767" cy="91"/>
            </a:xfrm>
            <a:prstGeom prst="rect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509" name="Rectangle 5"/>
            <p:cNvSpPr>
              <a:spLocks noChangeArrowheads="1"/>
            </p:cNvSpPr>
            <p:nvPr/>
          </p:nvSpPr>
          <p:spPr bwMode="auto">
            <a:xfrm>
              <a:off x="2063" y="3022"/>
              <a:ext cx="2767" cy="9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0" y="2147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2579" name="Object 3"/>
          <p:cNvGraphicFramePr>
            <a:graphicFrameLocks noChangeAspect="1"/>
          </p:cNvGraphicFramePr>
          <p:nvPr/>
        </p:nvGraphicFramePr>
        <p:xfrm>
          <a:off x="142875" y="1225550"/>
          <a:ext cx="6516688" cy="2563813"/>
        </p:xfrm>
        <a:graphic>
          <a:graphicData uri="http://schemas.openxmlformats.org/presentationml/2006/ole">
            <p:oleObj spid="_x0000_s152579" name="Gráfico" r:id="rId4" imgW="5257800" imgH="2305050" progId="Excel.Chart.8">
              <p:embed/>
            </p:oleObj>
          </a:graphicData>
        </a:graphic>
      </p:graphicFrame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2582" name="Object 6"/>
          <p:cNvGraphicFramePr>
            <a:graphicFrameLocks noChangeAspect="1"/>
          </p:cNvGraphicFramePr>
          <p:nvPr/>
        </p:nvGraphicFramePr>
        <p:xfrm>
          <a:off x="2916238" y="4105275"/>
          <a:ext cx="5688012" cy="2779713"/>
        </p:xfrm>
        <a:graphic>
          <a:graphicData uri="http://schemas.openxmlformats.org/presentationml/2006/ole">
            <p:oleObj spid="_x0000_s152582" name="Gráfico" r:id="rId5" imgW="5029200" imgH="2457450" progId="Excel.Chart.8">
              <p:embed/>
            </p:oleObj>
          </a:graphicData>
        </a:graphic>
      </p:graphicFrame>
      <p:grpSp>
        <p:nvGrpSpPr>
          <p:cNvPr id="152583" name="Group 7"/>
          <p:cNvGrpSpPr>
            <a:grpSpLocks/>
          </p:cNvGrpSpPr>
          <p:nvPr/>
        </p:nvGrpSpPr>
        <p:grpSpPr bwMode="auto">
          <a:xfrm>
            <a:off x="6227763" y="4573588"/>
            <a:ext cx="1600200" cy="800100"/>
            <a:chOff x="6741" y="11137"/>
            <a:chExt cx="2520" cy="1260"/>
          </a:xfrm>
        </p:grpSpPr>
        <p:sp>
          <p:nvSpPr>
            <p:cNvPr id="152584" name="Oval 8"/>
            <p:cNvSpPr>
              <a:spLocks noChangeArrowheads="1"/>
            </p:cNvSpPr>
            <p:nvPr/>
          </p:nvSpPr>
          <p:spPr bwMode="auto">
            <a:xfrm>
              <a:off x="7461" y="11482"/>
              <a:ext cx="180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s-ES" sz="800" b="1">
                  <a:solidFill>
                    <a:srgbClr val="FF0000"/>
                  </a:solidFill>
                </a:rPr>
                <a:t>Significativa</a:t>
              </a:r>
              <a:endParaRPr lang="es-ES" sz="1800"/>
            </a:p>
          </p:txBody>
        </p:sp>
        <p:sp>
          <p:nvSpPr>
            <p:cNvPr id="152585" name="AutoShape 9"/>
            <p:cNvSpPr>
              <a:spLocks/>
            </p:cNvSpPr>
            <p:nvPr/>
          </p:nvSpPr>
          <p:spPr bwMode="auto">
            <a:xfrm>
              <a:off x="7101" y="11137"/>
              <a:ext cx="180" cy="1260"/>
            </a:xfrm>
            <a:prstGeom prst="rightBrace">
              <a:avLst>
                <a:gd name="adj1" fmla="val 5833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586" name="Line 10"/>
            <p:cNvSpPr>
              <a:spLocks noChangeShapeType="1"/>
            </p:cNvSpPr>
            <p:nvPr/>
          </p:nvSpPr>
          <p:spPr bwMode="auto">
            <a:xfrm>
              <a:off x="6741" y="11137"/>
              <a:ext cx="10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2587" name="Text Box 11"/>
          <p:cNvSpPr txBox="1">
            <a:spLocks noChangeArrowheads="1"/>
          </p:cNvSpPr>
          <p:nvPr/>
        </p:nvSpPr>
        <p:spPr bwMode="auto">
          <a:xfrm>
            <a:off x="358775" y="333375"/>
            <a:ext cx="8424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sz="2400" b="1">
                <a:solidFill>
                  <a:srgbClr val="000099"/>
                </a:solidFill>
              </a:rPr>
              <a:t>Prevalencia de indicadores de resultado en los niños antes y después de la intervención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3640138" y="2076450"/>
            <a:ext cx="7937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1" name="Rectangle 3"/>
          <p:cNvSpPr>
            <a:spLocks noChangeArrowheads="1"/>
          </p:cNvSpPr>
          <p:nvPr/>
        </p:nvSpPr>
        <p:spPr bwMode="auto">
          <a:xfrm>
            <a:off x="831850" y="2257425"/>
            <a:ext cx="2808288" cy="4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3640138" y="2257425"/>
            <a:ext cx="796925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4437063" y="2257425"/>
            <a:ext cx="3175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4" name="Rectangle 6"/>
          <p:cNvSpPr>
            <a:spLocks noChangeArrowheads="1"/>
          </p:cNvSpPr>
          <p:nvPr/>
        </p:nvSpPr>
        <p:spPr bwMode="auto">
          <a:xfrm>
            <a:off x="4440238" y="2257425"/>
            <a:ext cx="796925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5" name="Rectangle 7"/>
          <p:cNvSpPr>
            <a:spLocks noChangeArrowheads="1"/>
          </p:cNvSpPr>
          <p:nvPr/>
        </p:nvSpPr>
        <p:spPr bwMode="auto">
          <a:xfrm>
            <a:off x="5237163" y="2257425"/>
            <a:ext cx="4762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6" name="Rectangle 8"/>
          <p:cNvSpPr>
            <a:spLocks noChangeArrowheads="1"/>
          </p:cNvSpPr>
          <p:nvPr/>
        </p:nvSpPr>
        <p:spPr bwMode="auto">
          <a:xfrm>
            <a:off x="5241925" y="2257425"/>
            <a:ext cx="793750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7" name="Rectangle 9"/>
          <p:cNvSpPr>
            <a:spLocks noChangeArrowheads="1"/>
          </p:cNvSpPr>
          <p:nvPr/>
        </p:nvSpPr>
        <p:spPr bwMode="auto">
          <a:xfrm>
            <a:off x="6035675" y="2257425"/>
            <a:ext cx="3175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8" name="Rectangle 10"/>
          <p:cNvSpPr>
            <a:spLocks noChangeArrowheads="1"/>
          </p:cNvSpPr>
          <p:nvPr/>
        </p:nvSpPr>
        <p:spPr bwMode="auto">
          <a:xfrm>
            <a:off x="6038850" y="2257425"/>
            <a:ext cx="796925" cy="47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7339" name="Text Box 11"/>
          <p:cNvSpPr txBox="1">
            <a:spLocks noChangeArrowheads="1"/>
          </p:cNvSpPr>
          <p:nvPr/>
        </p:nvSpPr>
        <p:spPr bwMode="auto">
          <a:xfrm>
            <a:off x="166688" y="3052763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ctr"/>
            <a:r>
              <a:rPr lang="es-MX" sz="1400" b="1"/>
              <a:t>Prevalencia de </a:t>
            </a:r>
            <a:r>
              <a:rPr lang="es-MX" sz="1400" b="1">
                <a:solidFill>
                  <a:srgbClr val="FF0000"/>
                </a:solidFill>
              </a:rPr>
              <a:t>indicadores de resultado</a:t>
            </a:r>
            <a:r>
              <a:rPr lang="es-MX" sz="1400" b="1"/>
              <a:t> antes y después de la intervención</a:t>
            </a:r>
            <a:endParaRPr lang="es-ES_tradnl" sz="1800" b="1">
              <a:latin typeface="Times New Roman" pitchFamily="18" charset="0"/>
            </a:endParaRPr>
          </a:p>
        </p:txBody>
      </p:sp>
      <p:graphicFrame>
        <p:nvGraphicFramePr>
          <p:cNvPr id="227340" name="Object 12"/>
          <p:cNvGraphicFramePr>
            <a:graphicFrameLocks noChangeAspect="1"/>
          </p:cNvGraphicFramePr>
          <p:nvPr/>
        </p:nvGraphicFramePr>
        <p:xfrm>
          <a:off x="0" y="0"/>
          <a:ext cx="7451725" cy="3068638"/>
        </p:xfrm>
        <a:graphic>
          <a:graphicData uri="http://schemas.openxmlformats.org/presentationml/2006/ole">
            <p:oleObj spid="_x0000_s227340" name="Hoja de cálculo" r:id="rId3" imgW="5105400" imgH="2581275" progId="Excel.Sheet.8">
              <p:embed/>
            </p:oleObj>
          </a:graphicData>
        </a:graphic>
      </p:graphicFrame>
      <p:graphicFrame>
        <p:nvGraphicFramePr>
          <p:cNvPr id="227361" name="Object 33"/>
          <p:cNvGraphicFramePr>
            <a:graphicFrameLocks noChangeAspect="1"/>
          </p:cNvGraphicFramePr>
          <p:nvPr/>
        </p:nvGraphicFramePr>
        <p:xfrm>
          <a:off x="1547813" y="3321050"/>
          <a:ext cx="7596187" cy="3371850"/>
        </p:xfrm>
        <a:graphic>
          <a:graphicData uri="http://schemas.openxmlformats.org/presentationml/2006/ole">
            <p:oleObj spid="_x0000_s227361" name="Hoja de cálculo" r:id="rId4" imgW="5172075" imgH="1943100" progId="Excel.Sheet.8">
              <p:embed/>
            </p:oleObj>
          </a:graphicData>
        </a:graphic>
      </p:graphicFrame>
      <p:sp>
        <p:nvSpPr>
          <p:cNvPr id="227367" name="Text Box 39"/>
          <p:cNvSpPr txBox="1">
            <a:spLocks noChangeArrowheads="1"/>
          </p:cNvSpPr>
          <p:nvPr/>
        </p:nvSpPr>
        <p:spPr bwMode="auto">
          <a:xfrm>
            <a:off x="8027988" y="476250"/>
            <a:ext cx="360362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b="1">
                <a:solidFill>
                  <a:srgbClr val="333399"/>
                </a:solidFill>
              </a:rPr>
              <a:t>Niñas</a:t>
            </a:r>
            <a:endParaRPr lang="es-ES" sz="2800" b="1">
              <a:solidFill>
                <a:srgbClr val="333399"/>
              </a:solidFill>
            </a:endParaRPr>
          </a:p>
        </p:txBody>
      </p:sp>
      <p:sp>
        <p:nvSpPr>
          <p:cNvPr id="227368" name="Text Box 40"/>
          <p:cNvSpPr txBox="1">
            <a:spLocks noChangeArrowheads="1"/>
          </p:cNvSpPr>
          <p:nvPr/>
        </p:nvSpPr>
        <p:spPr bwMode="auto">
          <a:xfrm>
            <a:off x="755650" y="3716338"/>
            <a:ext cx="4318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 b="1">
                <a:solidFill>
                  <a:srgbClr val="CC3300"/>
                </a:solidFill>
              </a:rPr>
              <a:t>Niños</a:t>
            </a:r>
            <a:endParaRPr lang="es-ES" sz="2800" b="1">
              <a:solidFill>
                <a:srgbClr val="CC3300"/>
              </a:solidFill>
            </a:endParaRPr>
          </a:p>
        </p:txBody>
      </p:sp>
      <p:sp>
        <p:nvSpPr>
          <p:cNvPr id="227342" name="Text Box 14"/>
          <p:cNvSpPr txBox="1">
            <a:spLocks noChangeArrowheads="1"/>
          </p:cNvSpPr>
          <p:nvPr/>
        </p:nvSpPr>
        <p:spPr bwMode="auto">
          <a:xfrm>
            <a:off x="6318250" y="633413"/>
            <a:ext cx="990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1200">
                <a:solidFill>
                  <a:srgbClr val="CC3300"/>
                </a:solidFill>
              </a:rPr>
              <a:t>P 0.001</a:t>
            </a:r>
          </a:p>
        </p:txBody>
      </p:sp>
      <p:sp>
        <p:nvSpPr>
          <p:cNvPr id="227369" name="Text Box 41"/>
          <p:cNvSpPr txBox="1">
            <a:spLocks noChangeArrowheads="1"/>
          </p:cNvSpPr>
          <p:nvPr/>
        </p:nvSpPr>
        <p:spPr bwMode="auto">
          <a:xfrm>
            <a:off x="4808538" y="5645150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solidFill>
                  <a:srgbClr val="CC3300"/>
                </a:solidFill>
              </a:rPr>
              <a:t>P 0.005</a:t>
            </a:r>
          </a:p>
        </p:txBody>
      </p:sp>
      <p:sp>
        <p:nvSpPr>
          <p:cNvPr id="227370" name="Text Box 42"/>
          <p:cNvSpPr txBox="1">
            <a:spLocks noChangeArrowheads="1"/>
          </p:cNvSpPr>
          <p:nvPr/>
        </p:nvSpPr>
        <p:spPr bwMode="auto">
          <a:xfrm>
            <a:off x="4800600" y="4552950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solidFill>
                  <a:srgbClr val="CC3300"/>
                </a:solidFill>
              </a:rPr>
              <a:t>P 0.026</a:t>
            </a:r>
          </a:p>
        </p:txBody>
      </p:sp>
      <p:sp>
        <p:nvSpPr>
          <p:cNvPr id="227371" name="Text Box 43"/>
          <p:cNvSpPr txBox="1">
            <a:spLocks noChangeArrowheads="1"/>
          </p:cNvSpPr>
          <p:nvPr/>
        </p:nvSpPr>
        <p:spPr bwMode="auto">
          <a:xfrm>
            <a:off x="4806950" y="4918075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solidFill>
                  <a:srgbClr val="CC3300"/>
                </a:solidFill>
              </a:rPr>
              <a:t>P 0.038</a:t>
            </a:r>
          </a:p>
        </p:txBody>
      </p:sp>
      <p:sp>
        <p:nvSpPr>
          <p:cNvPr id="227372" name="Text Box 44"/>
          <p:cNvSpPr txBox="1">
            <a:spLocks noChangeArrowheads="1"/>
          </p:cNvSpPr>
          <p:nvPr/>
        </p:nvSpPr>
        <p:spPr bwMode="auto">
          <a:xfrm>
            <a:off x="4808538" y="5278438"/>
            <a:ext cx="990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solidFill>
                  <a:srgbClr val="CC3300"/>
                </a:solidFill>
              </a:rPr>
              <a:t>P 0.013</a:t>
            </a:r>
          </a:p>
        </p:txBody>
      </p:sp>
      <p:sp>
        <p:nvSpPr>
          <p:cNvPr id="227373" name="Text Box 45"/>
          <p:cNvSpPr txBox="1">
            <a:spLocks noChangeArrowheads="1"/>
          </p:cNvSpPr>
          <p:nvPr/>
        </p:nvSpPr>
        <p:spPr bwMode="auto">
          <a:xfrm>
            <a:off x="5651500" y="3552825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solidFill>
                  <a:srgbClr val="CC3300"/>
                </a:solidFill>
              </a:rPr>
              <a:t>P 0.000</a:t>
            </a:r>
          </a:p>
        </p:txBody>
      </p:sp>
      <p:sp>
        <p:nvSpPr>
          <p:cNvPr id="227374" name="Text Box 46"/>
          <p:cNvSpPr txBox="1">
            <a:spLocks noChangeArrowheads="1"/>
          </p:cNvSpPr>
          <p:nvPr/>
        </p:nvSpPr>
        <p:spPr bwMode="auto">
          <a:xfrm>
            <a:off x="8194675" y="4046538"/>
            <a:ext cx="990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200">
                <a:solidFill>
                  <a:srgbClr val="CC3300"/>
                </a:solidFill>
              </a:rPr>
              <a:t>P 0.001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0" y="620713"/>
            <a:ext cx="9229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b="1">
                <a:solidFill>
                  <a:srgbClr val="000099"/>
                </a:solidFill>
              </a:rPr>
              <a:t>IMPACTO DE LA INTERVENCIÓN EN NIÑOS CON ALGÚN PROBLEMA DETECTADO </a:t>
            </a:r>
            <a:endParaRPr lang="es-ES">
              <a:solidFill>
                <a:srgbClr val="000099"/>
              </a:solidFill>
            </a:endParaRPr>
          </a:p>
          <a:p>
            <a:pPr algn="ctr"/>
            <a:r>
              <a:rPr lang="es-ES" b="1">
                <a:solidFill>
                  <a:srgbClr val="000099"/>
                </a:solidFill>
              </a:rPr>
              <a:t>(IMPACTO "TERAPÉUTICO")</a:t>
            </a:r>
          </a:p>
        </p:txBody>
      </p:sp>
      <p:graphicFrame>
        <p:nvGraphicFramePr>
          <p:cNvPr id="156764" name="Group 92"/>
          <p:cNvGraphicFramePr>
            <a:graphicFrameLocks noGrp="1"/>
          </p:cNvGraphicFramePr>
          <p:nvPr/>
        </p:nvGraphicFramePr>
        <p:xfrm>
          <a:off x="395288" y="2493963"/>
          <a:ext cx="8353425" cy="4176712"/>
        </p:xfrm>
        <a:graphic>
          <a:graphicData uri="http://schemas.openxmlformats.org/drawingml/2006/table">
            <a:tbl>
              <a:tblPr/>
              <a:tblGrid>
                <a:gridCol w="2600325"/>
                <a:gridCol w="974725"/>
                <a:gridCol w="639762"/>
                <a:gridCol w="1041400"/>
                <a:gridCol w="576263"/>
                <a:gridCol w="744537"/>
                <a:gridCol w="938213"/>
                <a:gridCol w="8382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n=699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Intervención completa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Intervención incompleta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RR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IC 95%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Valor p*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Dominio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frecuencia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frecuencia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Agresión directa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9,7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1,286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0,79-2,09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0,316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Agresión indirecta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6,0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4,9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1.223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0,65-2,29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0,531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Agresión total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12,4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9,6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1,291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0,84-1,98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0,246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Hiperactividad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6,2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1,261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0,73-2,17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0,408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Depresión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4,1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4,0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1,028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0,49-2,14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0,942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Prosocialidad baja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53,9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197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43,9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1,229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1,06-1,43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0,009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Bajo rendimiento escolar (n=574)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17,4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19,6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0,885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0,64-1,22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0,455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*Chi cuadrado de independencia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6758" name="Text Box 86"/>
          <p:cNvSpPr txBox="1">
            <a:spLocks noChangeArrowheads="1"/>
          </p:cNvSpPr>
          <p:nvPr/>
        </p:nvSpPr>
        <p:spPr bwMode="auto">
          <a:xfrm>
            <a:off x="590550" y="1758950"/>
            <a:ext cx="7869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1800" b="1"/>
              <a:t>Frecuencia de indicadores de resultado en los niños expuestos a la intervención completa e incompleta</a:t>
            </a:r>
            <a:endParaRPr lang="es-ES" sz="1800" b="1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804" name="Group 84"/>
          <p:cNvGraphicFramePr>
            <a:graphicFrameLocks noGrp="1"/>
          </p:cNvGraphicFramePr>
          <p:nvPr/>
        </p:nvGraphicFramePr>
        <p:xfrm>
          <a:off x="250825" y="2516188"/>
          <a:ext cx="8761413" cy="4014787"/>
        </p:xfrm>
        <a:graphic>
          <a:graphicData uri="http://schemas.openxmlformats.org/drawingml/2006/table">
            <a:tbl>
              <a:tblPr/>
              <a:tblGrid>
                <a:gridCol w="1820863"/>
                <a:gridCol w="1069975"/>
                <a:gridCol w="587375"/>
                <a:gridCol w="1250950"/>
                <a:gridCol w="717550"/>
                <a:gridCol w="1011237"/>
                <a:gridCol w="1389063"/>
                <a:gridCol w="914400"/>
              </a:tblGrid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n=699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Intervención completa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Intervención incompleta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RR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IC 95%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Valor p*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Dominio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frecuencia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%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frecuencia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%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Agresión directa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2,0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0,469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0,159-1,385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0,140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Agresión indirecta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0,307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0,070-1,353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0,070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Agresión total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28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3,3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0,427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0,178-1,024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0,030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Hiperactividad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0,569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0,189-1,720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0,290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Depresión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3,1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0,369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0,143-0,952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Prosocialidad baja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8,4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1,495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1,071-2,086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0,020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Bajo rendimiento escolar (n=671)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8,5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0,642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0,408-1,011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0,046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1625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*Chi cuadrado de independencia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8798" name="Rectangle 78"/>
          <p:cNvSpPr>
            <a:spLocks noChangeArrowheads="1"/>
          </p:cNvSpPr>
          <p:nvPr/>
        </p:nvSpPr>
        <p:spPr bwMode="auto">
          <a:xfrm>
            <a:off x="-66675" y="549275"/>
            <a:ext cx="927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sz="1800" b="1">
                <a:solidFill>
                  <a:srgbClr val="000099"/>
                </a:solidFill>
              </a:rPr>
              <a:t>IMPACTO DE LA INTERVENCIÓN EN NIÑOS SIN NINGÚN PROBLEMA DETECTADO </a:t>
            </a:r>
            <a:endParaRPr lang="es-ES" sz="1800">
              <a:solidFill>
                <a:srgbClr val="000099"/>
              </a:solidFill>
            </a:endParaRPr>
          </a:p>
          <a:p>
            <a:pPr algn="ctr"/>
            <a:r>
              <a:rPr lang="es-ES" sz="1800" b="1">
                <a:solidFill>
                  <a:srgbClr val="000099"/>
                </a:solidFill>
              </a:rPr>
              <a:t>(IMPACTO PREVENTIVO)</a:t>
            </a:r>
          </a:p>
        </p:txBody>
      </p:sp>
      <p:sp>
        <p:nvSpPr>
          <p:cNvPr id="158799" name="Rectangle 79"/>
          <p:cNvSpPr>
            <a:spLocks noChangeArrowheads="1"/>
          </p:cNvSpPr>
          <p:nvPr/>
        </p:nvSpPr>
        <p:spPr bwMode="auto">
          <a:xfrm>
            <a:off x="250825" y="1635125"/>
            <a:ext cx="849788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1800" b="1"/>
              <a:t>Incidencia de indicadores de resultado en los niños expuestos a la intervención completa e incompleta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63575" y="115888"/>
            <a:ext cx="8229600" cy="576262"/>
          </a:xfrm>
        </p:spPr>
        <p:txBody>
          <a:bodyPr/>
          <a:lstStyle/>
          <a:p>
            <a:r>
              <a:rPr lang="es-ES_tradnl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" pitchFamily="34" charset="0"/>
              </a:rPr>
              <a:t>CONCLUSIONES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323850" y="1214438"/>
            <a:ext cx="8458200" cy="5313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 algn="just">
              <a:spcAft>
                <a:spcPct val="50000"/>
              </a:spcAft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1800">
                <a:latin typeface="Comic Sans MS" pitchFamily="66" charset="0"/>
              </a:rPr>
              <a:t>El Programa permitió </a:t>
            </a:r>
            <a:r>
              <a:rPr lang="es-ES" sz="1800" b="1">
                <a:solidFill>
                  <a:srgbClr val="FF9900"/>
                </a:solidFill>
                <a:latin typeface="Comic Sans MS" pitchFamily="66" charset="0"/>
              </a:rPr>
              <a:t>prevenir la aparición de casos nuevos en los dominios de agresión total, depresión y bajo rendimiento escolar</a:t>
            </a:r>
            <a:r>
              <a:rPr lang="es-ES" sz="1800">
                <a:latin typeface="Comic Sans MS" pitchFamily="66" charset="0"/>
              </a:rPr>
              <a:t>.</a:t>
            </a:r>
          </a:p>
          <a:p>
            <a:pPr marL="266700" indent="-266700" algn="just">
              <a:spcAft>
                <a:spcPct val="50000"/>
              </a:spcAft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1800"/>
              <a:t>El Programa evaluado </a:t>
            </a:r>
            <a:r>
              <a:rPr lang="es-ES" sz="1800" b="1">
                <a:solidFill>
                  <a:srgbClr val="FF9900"/>
                </a:solidFill>
              </a:rPr>
              <a:t>no logra disminuir la prevalencias de casos de agresión</a:t>
            </a:r>
            <a:r>
              <a:rPr lang="es-ES" sz="1800"/>
              <a:t>, información que es coherente con la clara demanda desde diversas fuentes, de </a:t>
            </a:r>
            <a:r>
              <a:rPr lang="es-ES" sz="1800" b="1">
                <a:solidFill>
                  <a:srgbClr val="FF9900"/>
                </a:solidFill>
              </a:rPr>
              <a:t>requerir el acceso a servicios de atención secundaria para los niños y las familias con problemáticas de agresión</a:t>
            </a:r>
            <a:r>
              <a:rPr lang="es-ES" sz="1800"/>
              <a:t>. </a:t>
            </a:r>
            <a:endParaRPr lang="es-ES" sz="1800">
              <a:latin typeface="Comic Sans MS" pitchFamily="66" charset="0"/>
            </a:endParaRPr>
          </a:p>
          <a:p>
            <a:pPr marL="266700" indent="-266700" algn="just">
              <a:spcAft>
                <a:spcPct val="50000"/>
              </a:spcAft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1800">
                <a:latin typeface="Comic Sans MS" pitchFamily="66" charset="0"/>
              </a:rPr>
              <a:t>De acuerdo con los Cuestionario de Percepciones, Actitudes y Comportamientos de </a:t>
            </a:r>
            <a:r>
              <a:rPr lang="es-ES" sz="1800" b="1">
                <a:solidFill>
                  <a:srgbClr val="FF9900"/>
                </a:solidFill>
                <a:latin typeface="Comic Sans MS" pitchFamily="66" charset="0"/>
              </a:rPr>
              <a:t>maestros y padres</a:t>
            </a:r>
            <a:r>
              <a:rPr lang="es-ES" sz="1800">
                <a:latin typeface="Comic Sans MS" pitchFamily="66" charset="0"/>
              </a:rPr>
              <a:t>, con base en su autopercepción, </a:t>
            </a:r>
            <a:r>
              <a:rPr lang="es-ES" sz="1800" b="1">
                <a:solidFill>
                  <a:srgbClr val="FF9900"/>
                </a:solidFill>
                <a:latin typeface="Comic Sans MS" pitchFamily="66" charset="0"/>
              </a:rPr>
              <a:t>mejoraron las pautas de crianza y educación, en aspectos como manejo adecuado de la autoridad y disminución de comportamientos agresivos</a:t>
            </a:r>
            <a:r>
              <a:rPr lang="es-ES" sz="1800">
                <a:latin typeface="Comic Sans MS" pitchFamily="66" charset="0"/>
              </a:rPr>
              <a:t>.</a:t>
            </a:r>
          </a:p>
          <a:p>
            <a:pPr marL="266700" indent="-266700" algn="just">
              <a:spcAft>
                <a:spcPct val="50000"/>
              </a:spcAft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1800"/>
              <a:t>Las </a:t>
            </a:r>
            <a:r>
              <a:rPr lang="es-ES" sz="1800" b="1">
                <a:solidFill>
                  <a:srgbClr val="FF9900"/>
                </a:solidFill>
              </a:rPr>
              <a:t>deficiencias en el seguimiento</a:t>
            </a:r>
            <a:r>
              <a:rPr lang="es-ES" sz="1800"/>
              <a:t> y evaluación del Proyecto, llevó a </a:t>
            </a:r>
            <a:r>
              <a:rPr lang="es-ES" sz="1800" b="1">
                <a:solidFill>
                  <a:srgbClr val="FF9900"/>
                </a:solidFill>
              </a:rPr>
              <a:t>producir información improductiva</a:t>
            </a:r>
            <a:r>
              <a:rPr lang="es-ES" sz="1800"/>
              <a:t>, con base en indicadores poco claros e información de baja calidad.</a:t>
            </a:r>
          </a:p>
          <a:p>
            <a:pPr marL="266700" indent="-266700" algn="just">
              <a:spcAft>
                <a:spcPct val="50000"/>
              </a:spcAft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1800"/>
              <a:t>Por parte de las universidades ejecutoras, </a:t>
            </a:r>
            <a:r>
              <a:rPr lang="es-ES" sz="1800" b="1">
                <a:solidFill>
                  <a:srgbClr val="FF9900"/>
                </a:solidFill>
              </a:rPr>
              <a:t>no hubo articulación</a:t>
            </a:r>
            <a:r>
              <a:rPr lang="es-ES" sz="1800"/>
              <a:t> en los procesos de </a:t>
            </a:r>
            <a:r>
              <a:rPr lang="es-ES" sz="1800" b="1">
                <a:solidFill>
                  <a:srgbClr val="FF9900"/>
                </a:solidFill>
              </a:rPr>
              <a:t>extensión e investigación</a:t>
            </a:r>
            <a:r>
              <a:rPr lang="es-ES" sz="1800"/>
              <a:t> que permitiera construir nuevos conocimientos y comprensión de la realidad, para intervenirla de manera más pertinente.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9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9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9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63575" y="274638"/>
            <a:ext cx="8229600" cy="571500"/>
          </a:xfrm>
        </p:spPr>
        <p:txBody>
          <a:bodyPr/>
          <a:lstStyle/>
          <a:p>
            <a:r>
              <a:rPr lang="es-ES_tradnl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" pitchFamily="34" charset="0"/>
              </a:rPr>
              <a:t>RECOMENDACIONES</a:t>
            </a:r>
          </a:p>
        </p:txBody>
      </p:sp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179388" y="1104900"/>
            <a:ext cx="8820150" cy="557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 algn="just">
              <a:buClr>
                <a:srgbClr val="DE6306"/>
              </a:buClr>
              <a:buFont typeface="Wingdings" pitchFamily="2" charset="2"/>
              <a:buNone/>
            </a:pPr>
            <a:r>
              <a:rPr lang="es-ES" sz="2000">
                <a:latin typeface="Comic Sans MS" pitchFamily="66" charset="0"/>
              </a:rPr>
              <a:t>Durante todo el proceso de evaluación se percibió la gran necesidad e importancia de:</a:t>
            </a: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endParaRPr lang="es-ES" sz="2000">
              <a:latin typeface="Comic Sans MS" pitchFamily="66" charset="0"/>
            </a:endParaRP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2000">
                <a:latin typeface="Comic Sans MS" pitchFamily="66" charset="0"/>
              </a:rPr>
              <a:t>Darle continuidad al programa, es decir, realimentar el proceso, para favorecer su institucionalización en la comunidad educativa; </a:t>
            </a: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endParaRPr lang="es-ES" sz="2000">
              <a:latin typeface="Comic Sans MS" pitchFamily="66" charset="0"/>
            </a:endParaRP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2000">
                <a:latin typeface="Comic Sans MS" pitchFamily="66" charset="0"/>
              </a:rPr>
              <a:t>Gestionar, con el sector salud la prevención secundaria y terciaria de los casos detectados.</a:t>
            </a: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endParaRPr lang="es-ES" sz="2000">
              <a:latin typeface="Comic Sans MS" pitchFamily="66" charset="0"/>
            </a:endParaRP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2000">
                <a:latin typeface="Comic Sans MS" pitchFamily="66" charset="0"/>
              </a:rPr>
              <a:t>Estudiar y hacerle un seguimiento al trabajo con familias para el desarrollo de estrategias más pertinentes y eficientes al convocarlas y abordarlas;</a:t>
            </a: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endParaRPr lang="es-ES" sz="2000">
              <a:latin typeface="Comic Sans MS" pitchFamily="66" charset="0"/>
            </a:endParaRP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2000">
                <a:latin typeface="Comic Sans MS" pitchFamily="66" charset="0"/>
              </a:rPr>
              <a:t>Plantear en cada aplicación del Modelo un diseño metodológico para su evaluación y seguimiento;</a:t>
            </a: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endParaRPr lang="es-ES" sz="2000">
              <a:latin typeface="Comic Sans MS" pitchFamily="66" charset="0"/>
            </a:endParaRPr>
          </a:p>
          <a:p>
            <a:pPr marL="266700" indent="-266700" algn="just">
              <a:buClr>
                <a:srgbClr val="DE6306"/>
              </a:buClr>
              <a:buFont typeface="Wingdings" pitchFamily="2" charset="2"/>
              <a:buChar char="Ø"/>
            </a:pPr>
            <a:r>
              <a:rPr lang="es-ES" sz="2000">
                <a:latin typeface="Comic Sans MS" pitchFamily="66" charset="0"/>
              </a:rPr>
              <a:t>Incluir en la intervención, un proceso de investigación que realimente y cualifique el Modelo.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1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1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1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1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1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11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WordArt 2"/>
          <p:cNvSpPr>
            <a:spLocks noChangeArrowheads="1" noChangeShapeType="1" noTextEdit="1"/>
          </p:cNvSpPr>
          <p:nvPr/>
        </p:nvSpPr>
        <p:spPr bwMode="auto">
          <a:xfrm>
            <a:off x="971550" y="1341438"/>
            <a:ext cx="7129463" cy="32400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7277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Gracias....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9875"/>
            <a:ext cx="8229600" cy="1143000"/>
          </a:xfrm>
          <a:noFill/>
          <a:ln/>
        </p:spPr>
        <p:txBody>
          <a:bodyPr/>
          <a:lstStyle/>
          <a:p>
            <a:r>
              <a:rPr lang="es-MX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" pitchFamily="34" charset="0"/>
              </a:rPr>
              <a:t>PREVENCIÓN TEMPRANA</a:t>
            </a:r>
            <a:br>
              <a:rPr lang="es-MX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" pitchFamily="34" charset="0"/>
              </a:rPr>
            </a:br>
            <a:r>
              <a:rPr lang="es-MX" sz="36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" pitchFamily="34" charset="0"/>
              </a:rPr>
              <a:t> DE LA AGRESIÓN</a:t>
            </a:r>
            <a:endParaRPr lang="es-ES" sz="36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lbertus" pitchFamily="34" charset="0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3950" y="1700213"/>
            <a:ext cx="4787900" cy="533400"/>
          </a:xfrm>
        </p:spPr>
        <p:txBody>
          <a:bodyPr/>
          <a:lstStyle/>
          <a:p>
            <a:pPr>
              <a:buFontTx/>
              <a:buNone/>
            </a:pPr>
            <a:r>
              <a:rPr lang="es-MX" sz="2800">
                <a:latin typeface="Georgia" pitchFamily="18" charset="0"/>
              </a:rPr>
              <a:t>Ejecución:  año 2000 a 2005</a:t>
            </a:r>
            <a:endParaRPr lang="es-ES" sz="2800">
              <a:latin typeface="Georgia" pitchFamily="18" charset="0"/>
            </a:endParaRPr>
          </a:p>
        </p:txBody>
      </p:sp>
      <p:sp>
        <p:nvSpPr>
          <p:cNvPr id="162837" name="Text Box 21"/>
          <p:cNvSpPr txBox="1">
            <a:spLocks noChangeArrowheads="1"/>
          </p:cNvSpPr>
          <p:nvPr/>
        </p:nvSpPr>
        <p:spPr bwMode="auto">
          <a:xfrm>
            <a:off x="1187450" y="2784475"/>
            <a:ext cx="7129463" cy="33083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  <a:effectLst>
            <a:prstShdw prst="shdw13" dist="165588" dir="12748272">
              <a:srgbClr val="3333CC">
                <a:alpha val="50000"/>
              </a:srgbClr>
            </a:prstShdw>
          </a:effectLst>
        </p:spPr>
        <p:txBody>
          <a:bodyPr>
            <a:spAutoFit/>
          </a:bodyPr>
          <a:lstStyle/>
          <a:p>
            <a:pPr marL="182563" indent="-182563" algn="ctr">
              <a:lnSpc>
                <a:spcPct val="150000"/>
              </a:lnSpc>
            </a:pPr>
            <a:r>
              <a:rPr lang="es-MX" sz="2800">
                <a:latin typeface="Comic Sans MS" pitchFamily="66" charset="0"/>
              </a:rPr>
              <a:t>2.681 docentes y jardineras</a:t>
            </a:r>
          </a:p>
          <a:p>
            <a:pPr marL="182563" indent="-182563" algn="ctr">
              <a:lnSpc>
                <a:spcPct val="150000"/>
              </a:lnSpc>
            </a:pPr>
            <a:r>
              <a:rPr lang="es-MX" sz="2800">
                <a:latin typeface="Comic Sans MS" pitchFamily="66" charset="0"/>
              </a:rPr>
              <a:t>31.505 padres de familia o cuidadores</a:t>
            </a:r>
          </a:p>
          <a:p>
            <a:pPr marL="182563" indent="-182563" algn="ctr">
              <a:lnSpc>
                <a:spcPct val="150000"/>
              </a:lnSpc>
            </a:pPr>
            <a:r>
              <a:rPr lang="es-MX" sz="2800">
                <a:latin typeface="Comic Sans MS" pitchFamily="66" charset="0"/>
              </a:rPr>
              <a:t>53.000 niños y niñas</a:t>
            </a:r>
          </a:p>
          <a:p>
            <a:pPr marL="182563" indent="-182563" algn="ctr">
              <a:lnSpc>
                <a:spcPct val="150000"/>
              </a:lnSpc>
            </a:pPr>
            <a:r>
              <a:rPr lang="es-MX" sz="2800">
                <a:latin typeface="Comic Sans MS" pitchFamily="66" charset="0"/>
              </a:rPr>
              <a:t>$4.100’000.000 inversión</a:t>
            </a:r>
          </a:p>
          <a:p>
            <a:pPr marL="182563" indent="-182563" algn="ctr">
              <a:lnSpc>
                <a:spcPct val="150000"/>
              </a:lnSpc>
            </a:pPr>
            <a:r>
              <a:rPr lang="es-MX" sz="2800">
                <a:solidFill>
                  <a:srgbClr val="FF9900"/>
                </a:solidFill>
                <a:latin typeface="Comic Sans MS" pitchFamily="66" charset="0"/>
              </a:rPr>
              <a:t>$77.358 por niño o niña</a:t>
            </a:r>
            <a:endParaRPr lang="es-ES" sz="2800">
              <a:solidFill>
                <a:srgbClr val="FF9900"/>
              </a:solidFill>
              <a:latin typeface="Comic Sans MS" pitchFamily="66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433388" y="476250"/>
            <a:ext cx="8675687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3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PROCESO METODOLÓGICO DEL MODELO</a:t>
            </a:r>
          </a:p>
          <a:p>
            <a:pPr algn="ctr">
              <a:spcBef>
                <a:spcPct val="50000"/>
              </a:spcBef>
            </a:pPr>
            <a:r>
              <a:rPr lang="es-MX" sz="2600" b="1">
                <a:solidFill>
                  <a:srgbClr val="FF9900"/>
                </a:solidFill>
                <a:latin typeface="Times New Roman" pitchFamily="18" charset="0"/>
              </a:rPr>
              <a:t>Padres o cuidadores – Niño – Docentes o Jardineras</a:t>
            </a:r>
            <a:endParaRPr lang="es-ES" sz="2600" b="1">
              <a:solidFill>
                <a:srgbClr val="FF9900"/>
              </a:solidFill>
              <a:latin typeface="Times New Roman" pitchFamily="18" charset="0"/>
            </a:endParaRPr>
          </a:p>
        </p:txBody>
      </p:sp>
      <p:grpSp>
        <p:nvGrpSpPr>
          <p:cNvPr id="67608" name="Group 24"/>
          <p:cNvGrpSpPr>
            <a:grpSpLocks/>
          </p:cNvGrpSpPr>
          <p:nvPr/>
        </p:nvGrpSpPr>
        <p:grpSpPr bwMode="auto">
          <a:xfrm>
            <a:off x="900113" y="2492375"/>
            <a:ext cx="7669212" cy="3887788"/>
            <a:chOff x="567" y="1570"/>
            <a:chExt cx="4831" cy="2449"/>
          </a:xfrm>
        </p:grpSpPr>
        <p:cxnSp>
          <p:nvCxnSpPr>
            <p:cNvPr id="67588" name="AutoShape 4"/>
            <p:cNvCxnSpPr>
              <a:cxnSpLocks noChangeShapeType="1"/>
              <a:stCxn id="67595" idx="1"/>
              <a:endCxn id="67590" idx="1"/>
            </p:cNvCxnSpPr>
            <p:nvPr/>
          </p:nvCxnSpPr>
          <p:spPr bwMode="auto">
            <a:xfrm rot="10800000">
              <a:off x="567" y="1774"/>
              <a:ext cx="670" cy="1475"/>
            </a:xfrm>
            <a:prstGeom prst="bentConnector3">
              <a:avLst>
                <a:gd name="adj1" fmla="val 121491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67590" name="AutoShape 6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567" y="1570"/>
              <a:ext cx="1493" cy="408"/>
            </a:xfrm>
            <a:prstGeom prst="flowChartProcess">
              <a:avLst/>
            </a:prstGeom>
            <a:gradFill rotWithShape="0">
              <a:gsLst>
                <a:gs pos="0">
                  <a:srgbClr val="679ACD"/>
                </a:gs>
                <a:gs pos="50000">
                  <a:schemeClr val="bg1"/>
                </a:gs>
                <a:gs pos="100000">
                  <a:srgbClr val="679AC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1. Sensibilización</a:t>
              </a:r>
              <a:endParaRPr lang="es-ES" sz="1800" b="1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67591" name="AutoShape 7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187" y="1570"/>
              <a:ext cx="1266" cy="408"/>
            </a:xfrm>
            <a:prstGeom prst="flowChartProcess">
              <a:avLst/>
            </a:prstGeom>
            <a:gradFill rotWithShape="0">
              <a:gsLst>
                <a:gs pos="0">
                  <a:srgbClr val="679ACD"/>
                </a:gs>
                <a:gs pos="50000">
                  <a:schemeClr val="bg1"/>
                </a:gs>
                <a:gs pos="100000">
                  <a:srgbClr val="679AC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2. Capacitación</a:t>
              </a:r>
              <a:endParaRPr lang="es-ES" sz="1800" b="1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67592" name="AutoShape 8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589" y="1570"/>
              <a:ext cx="1809" cy="408"/>
            </a:xfrm>
            <a:prstGeom prst="flowChartProcess">
              <a:avLst/>
            </a:prstGeom>
            <a:gradFill rotWithShape="0">
              <a:gsLst>
                <a:gs pos="0">
                  <a:srgbClr val="679ACD"/>
                </a:gs>
                <a:gs pos="50000">
                  <a:schemeClr val="bg1"/>
                </a:gs>
                <a:gs pos="100000">
                  <a:srgbClr val="679AC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5. Institucionalización</a:t>
              </a:r>
            </a:p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del Modelo</a:t>
              </a:r>
              <a:endParaRPr lang="es-ES" sz="1800" b="1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67593" name="AutoShape 9">
              <a:hlinkClick r:id="rId6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11" y="2341"/>
              <a:ext cx="1809" cy="408"/>
            </a:xfrm>
            <a:prstGeom prst="flowChartProcess">
              <a:avLst/>
            </a:prstGeom>
            <a:gradFill rotWithShape="0">
              <a:gsLst>
                <a:gs pos="0">
                  <a:srgbClr val="679ACD"/>
                </a:gs>
                <a:gs pos="50000">
                  <a:schemeClr val="bg1"/>
                </a:gs>
                <a:gs pos="100000">
                  <a:srgbClr val="679AC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3. Grupo de apoyo a </a:t>
              </a:r>
            </a:p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la labor docente</a:t>
              </a:r>
              <a:endParaRPr lang="es-ES" sz="1800" b="1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67594" name="AutoShape 10">
              <a:hlinkClick r:id="rId7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317" y="2341"/>
              <a:ext cx="1674" cy="408"/>
            </a:xfrm>
            <a:prstGeom prst="flowChartProcess">
              <a:avLst/>
            </a:prstGeom>
            <a:gradFill rotWithShape="0">
              <a:gsLst>
                <a:gs pos="0">
                  <a:srgbClr val="679ACD"/>
                </a:gs>
                <a:gs pos="50000">
                  <a:schemeClr val="bg1"/>
                </a:gs>
                <a:gs pos="100000">
                  <a:srgbClr val="679AC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4. Asesoría a las </a:t>
              </a:r>
            </a:p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familias</a:t>
              </a:r>
              <a:endParaRPr lang="es-ES" sz="1800" b="1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67595" name="AutoShape 11"/>
            <p:cNvSpPr>
              <a:spLocks noChangeArrowheads="1"/>
            </p:cNvSpPr>
            <p:nvPr/>
          </p:nvSpPr>
          <p:spPr bwMode="auto">
            <a:xfrm>
              <a:off x="1237" y="3067"/>
              <a:ext cx="3392" cy="363"/>
            </a:xfrm>
            <a:prstGeom prst="flowChartProcess">
              <a:avLst/>
            </a:prstGeom>
            <a:gradFill rotWithShape="0">
              <a:gsLst>
                <a:gs pos="0">
                  <a:srgbClr val="679ACD"/>
                </a:gs>
                <a:gs pos="50000">
                  <a:schemeClr val="bg1"/>
                </a:gs>
                <a:gs pos="100000">
                  <a:srgbClr val="679AC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6. Evaluación, Seguimiento y Monitoreo</a:t>
              </a:r>
              <a:endParaRPr lang="es-ES" sz="1800" b="1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sp>
          <p:nvSpPr>
            <p:cNvPr id="67596" name="AutoShape 12">
              <a:hlinkClick r:id="rId8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463" y="3747"/>
              <a:ext cx="2940" cy="272"/>
            </a:xfrm>
            <a:prstGeom prst="flowChartProcess">
              <a:avLst/>
            </a:prstGeom>
            <a:gradFill rotWithShape="0">
              <a:gsLst>
                <a:gs pos="0">
                  <a:srgbClr val="679ACD"/>
                </a:gs>
                <a:gs pos="50000">
                  <a:schemeClr val="bg1"/>
                </a:gs>
                <a:gs pos="100000">
                  <a:srgbClr val="679ACD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s-MX" sz="1800" b="1">
                  <a:solidFill>
                    <a:srgbClr val="0000CC"/>
                  </a:solidFill>
                  <a:latin typeface="Comic Sans MS" pitchFamily="66" charset="0"/>
                </a:rPr>
                <a:t>7. Acciones complementarias</a:t>
              </a:r>
              <a:endParaRPr lang="es-ES" sz="1800" b="1">
                <a:solidFill>
                  <a:srgbClr val="0000CC"/>
                </a:solidFill>
                <a:latin typeface="Comic Sans MS" pitchFamily="66" charset="0"/>
              </a:endParaRPr>
            </a:p>
          </p:txBody>
        </p:sp>
        <p:cxnSp>
          <p:nvCxnSpPr>
            <p:cNvPr id="67597" name="AutoShape 13"/>
            <p:cNvCxnSpPr>
              <a:cxnSpLocks noChangeShapeType="1"/>
              <a:stCxn id="67590" idx="1"/>
              <a:endCxn id="67592" idx="3"/>
            </p:cNvCxnSpPr>
            <p:nvPr/>
          </p:nvCxnSpPr>
          <p:spPr bwMode="auto">
            <a:xfrm rot="10800000" flipH="1" flipV="1">
              <a:off x="567" y="1774"/>
              <a:ext cx="4831" cy="1"/>
            </a:xfrm>
            <a:prstGeom prst="bentConnector5">
              <a:avLst>
                <a:gd name="adj1" fmla="val -2981"/>
                <a:gd name="adj2" fmla="val -34800000"/>
                <a:gd name="adj3" fmla="val 102981"/>
              </a:avLst>
            </a:prstGeom>
            <a:noFill/>
            <a:ln w="38100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ffectLst/>
          </p:spPr>
        </p:cxnSp>
        <p:cxnSp>
          <p:nvCxnSpPr>
            <p:cNvPr id="67598" name="AutoShape 14"/>
            <p:cNvCxnSpPr>
              <a:cxnSpLocks noChangeShapeType="1"/>
              <a:stCxn id="67595" idx="2"/>
              <a:endCxn id="67596" idx="0"/>
            </p:cNvCxnSpPr>
            <p:nvPr/>
          </p:nvCxnSpPr>
          <p:spPr bwMode="auto">
            <a:xfrm>
              <a:off x="2933" y="3430"/>
              <a:ext cx="0" cy="31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67599" name="AutoShape 15"/>
            <p:cNvCxnSpPr>
              <a:cxnSpLocks noChangeShapeType="1"/>
              <a:stCxn id="67595" idx="3"/>
              <a:endCxn id="67592" idx="3"/>
            </p:cNvCxnSpPr>
            <p:nvPr/>
          </p:nvCxnSpPr>
          <p:spPr bwMode="auto">
            <a:xfrm flipV="1">
              <a:off x="4629" y="1774"/>
              <a:ext cx="769" cy="1475"/>
            </a:xfrm>
            <a:prstGeom prst="bentConnector3">
              <a:avLst>
                <a:gd name="adj1" fmla="val 118727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67600" name="Text Box 16"/>
            <p:cNvSpPr txBox="1">
              <a:spLocks noChangeArrowheads="1"/>
            </p:cNvSpPr>
            <p:nvPr/>
          </p:nvSpPr>
          <p:spPr bwMode="auto">
            <a:xfrm>
              <a:off x="649" y="2749"/>
              <a:ext cx="4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ES_tradnl" sz="2400">
                <a:latin typeface="Comic Sans MS" pitchFamily="66" charset="0"/>
              </a:endParaRPr>
            </a:p>
          </p:txBody>
        </p:sp>
        <p:sp>
          <p:nvSpPr>
            <p:cNvPr id="67601" name="Text Box 17"/>
            <p:cNvSpPr txBox="1">
              <a:spLocks noChangeArrowheads="1"/>
            </p:cNvSpPr>
            <p:nvPr/>
          </p:nvSpPr>
          <p:spPr bwMode="auto">
            <a:xfrm>
              <a:off x="4765" y="2795"/>
              <a:ext cx="4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ES_tradnl" sz="2400">
                <a:latin typeface="Comic Sans MS" pitchFamily="66" charset="0"/>
              </a:endParaRPr>
            </a:p>
          </p:txBody>
        </p:sp>
        <p:cxnSp>
          <p:nvCxnSpPr>
            <p:cNvPr id="67602" name="AutoShape 18"/>
            <p:cNvCxnSpPr>
              <a:cxnSpLocks noChangeShapeType="1"/>
              <a:stCxn id="67596" idx="1"/>
              <a:endCxn id="67600" idx="2"/>
            </p:cNvCxnSpPr>
            <p:nvPr/>
          </p:nvCxnSpPr>
          <p:spPr bwMode="auto">
            <a:xfrm rot="10800000">
              <a:off x="875" y="3037"/>
              <a:ext cx="588" cy="846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</p:cxnSp>
        <p:cxnSp>
          <p:nvCxnSpPr>
            <p:cNvPr id="67603" name="AutoShape 19"/>
            <p:cNvCxnSpPr>
              <a:cxnSpLocks noChangeShapeType="1"/>
              <a:stCxn id="67596" idx="3"/>
              <a:endCxn id="67601" idx="2"/>
            </p:cNvCxnSpPr>
            <p:nvPr/>
          </p:nvCxnSpPr>
          <p:spPr bwMode="auto">
            <a:xfrm flipV="1">
              <a:off x="4403" y="3083"/>
              <a:ext cx="588" cy="80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</p:cxnSp>
        <p:cxnSp>
          <p:nvCxnSpPr>
            <p:cNvPr id="67604" name="AutoShape 20"/>
            <p:cNvCxnSpPr>
              <a:cxnSpLocks noChangeShapeType="1"/>
              <a:stCxn id="67591" idx="2"/>
              <a:endCxn id="67593" idx="0"/>
            </p:cNvCxnSpPr>
            <p:nvPr/>
          </p:nvCxnSpPr>
          <p:spPr bwMode="auto">
            <a:xfrm flipH="1">
              <a:off x="1916" y="1978"/>
              <a:ext cx="904" cy="36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67605" name="AutoShape 21"/>
            <p:cNvCxnSpPr>
              <a:cxnSpLocks noChangeShapeType="1"/>
              <a:stCxn id="67591" idx="2"/>
              <a:endCxn id="67594" idx="0"/>
            </p:cNvCxnSpPr>
            <p:nvPr/>
          </p:nvCxnSpPr>
          <p:spPr bwMode="auto">
            <a:xfrm>
              <a:off x="2820" y="1978"/>
              <a:ext cx="1334" cy="36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WordArt 5"/>
          <p:cNvSpPr>
            <a:spLocks noChangeArrowheads="1" noChangeShapeType="1" noTextEdit="1"/>
          </p:cNvSpPr>
          <p:nvPr/>
        </p:nvSpPr>
        <p:spPr bwMode="auto">
          <a:xfrm>
            <a:off x="1330325" y="-28575"/>
            <a:ext cx="9145588" cy="532923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chemeClr val="accent1"/>
                    </a:gs>
                    <a:gs pos="50000">
                      <a:schemeClr val="accent2"/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atin typeface="Impact"/>
              </a:rPr>
              <a:t>EVALUACIÓN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20713"/>
            <a:ext cx="7924800" cy="647700"/>
          </a:xfrm>
          <a:noFill/>
          <a:ln/>
        </p:spPr>
        <p:txBody>
          <a:bodyPr/>
          <a:lstStyle/>
          <a:p>
            <a:r>
              <a:rPr lang="es-ES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" pitchFamily="34" charset="0"/>
              </a:rPr>
              <a:t>OBJETIVO GENERAL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8424863" cy="4535487"/>
          </a:xfr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3D4A8"/>
            </a:extrusionClr>
          </a:sp3d>
        </p:spPr>
        <p:txBody>
          <a:bodyPr>
            <a:flatTx/>
          </a:bodyPr>
          <a:lstStyle/>
          <a:p>
            <a:pPr marL="263525" indent="-263525" algn="just">
              <a:buFontTx/>
              <a:buNone/>
            </a:pPr>
            <a:r>
              <a:rPr lang="es-CO" sz="2500">
                <a:latin typeface="Comic Sans MS" pitchFamily="66" charset="0"/>
              </a:rPr>
              <a:t>Evaluar la II aplicación del Modelo Prevención Temprana de la Agresión desarrollado por el Municipio de Medellín. Por medio de:</a:t>
            </a:r>
          </a:p>
          <a:p>
            <a:pPr marL="263525" indent="-263525" algn="just"/>
            <a:endParaRPr lang="es-CO" sz="2500">
              <a:latin typeface="Comic Sans MS" pitchFamily="66" charset="0"/>
            </a:endParaRPr>
          </a:p>
          <a:p>
            <a:pPr marL="263525" indent="-263525" algn="just">
              <a:lnSpc>
                <a:spcPct val="110000"/>
              </a:lnSpc>
              <a:buFontTx/>
              <a:buNone/>
            </a:pPr>
            <a:r>
              <a:rPr lang="es-CO" sz="2500">
                <a:latin typeface="Comic Sans MS" pitchFamily="66" charset="0"/>
              </a:rPr>
              <a:t>	i) el seguimiento del proceso de ejecución, </a:t>
            </a:r>
          </a:p>
          <a:p>
            <a:pPr marL="263525" indent="-263525" algn="just">
              <a:lnSpc>
                <a:spcPct val="110000"/>
              </a:lnSpc>
              <a:buFontTx/>
              <a:buNone/>
            </a:pPr>
            <a:r>
              <a:rPr lang="es-CO" sz="2500">
                <a:latin typeface="Comic Sans MS" pitchFamily="66" charset="0"/>
              </a:rPr>
              <a:t>	ii) la documentación de los resultados, </a:t>
            </a:r>
          </a:p>
          <a:p>
            <a:pPr marL="263525" indent="-263525" algn="just">
              <a:lnSpc>
                <a:spcPct val="110000"/>
              </a:lnSpc>
              <a:buFontTx/>
              <a:buNone/>
            </a:pPr>
            <a:r>
              <a:rPr lang="es-CO" sz="2500">
                <a:latin typeface="Comic Sans MS" pitchFamily="66" charset="0"/>
              </a:rPr>
              <a:t>	iii) la estimación del impacto inmediato atribuible al proyecto y </a:t>
            </a:r>
          </a:p>
          <a:p>
            <a:pPr marL="263525" indent="-263525" algn="just">
              <a:lnSpc>
                <a:spcPct val="110000"/>
              </a:lnSpc>
              <a:buFontTx/>
              <a:buNone/>
            </a:pPr>
            <a:r>
              <a:rPr lang="es-CO" sz="2500">
                <a:latin typeface="Comic Sans MS" pitchFamily="66" charset="0"/>
              </a:rPr>
              <a:t>	iv) la determinación de la cobertura del Proyecto.</a:t>
            </a:r>
            <a:endParaRPr lang="es-ES" sz="25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924800" cy="1143000"/>
          </a:xfrm>
          <a:noFill/>
          <a:ln/>
        </p:spPr>
        <p:txBody>
          <a:bodyPr/>
          <a:lstStyle/>
          <a:p>
            <a:r>
              <a:rPr lang="es-ES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bertus" pitchFamily="34" charset="0"/>
              </a:rPr>
              <a:t>OBJETIVOS ESPECÍFICOS </a:t>
            </a:r>
          </a:p>
        </p:txBody>
      </p:sp>
      <p:sp>
        <p:nvSpPr>
          <p:cNvPr id="232451" name="AutoShape 3"/>
          <p:cNvSpPr>
            <a:spLocks noChangeArrowheads="1"/>
          </p:cNvSpPr>
          <p:nvPr>
            <p:ph type="body" idx="1"/>
          </p:nvPr>
        </p:nvSpPr>
        <p:spPr>
          <a:xfrm>
            <a:off x="242888" y="1125538"/>
            <a:ext cx="8650287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3D4A8"/>
            </a:extrusionClr>
          </a:sp3d>
        </p:spPr>
        <p:txBody>
          <a:bodyPr>
            <a:flatTx/>
          </a:bodyPr>
          <a:lstStyle/>
          <a:p>
            <a:pPr marL="365125" indent="-365125" algn="just">
              <a:lnSpc>
                <a:spcPct val="110000"/>
              </a:lnSpc>
              <a:buFontTx/>
              <a:buNone/>
            </a:pPr>
            <a:r>
              <a:rPr lang="es-CO" sz="1700">
                <a:latin typeface="Comic Sans MS" pitchFamily="66" charset="0"/>
              </a:rPr>
              <a:t>1. Evaluar la cobertura alcanzada de acuerdo con las actividades y beneficiarios.</a:t>
            </a:r>
          </a:p>
        </p:txBody>
      </p:sp>
      <p:sp>
        <p:nvSpPr>
          <p:cNvPr id="232452" name="AutoShape 4"/>
          <p:cNvSpPr>
            <a:spLocks noChangeArrowheads="1"/>
          </p:cNvSpPr>
          <p:nvPr/>
        </p:nvSpPr>
        <p:spPr bwMode="auto">
          <a:xfrm>
            <a:off x="215900" y="2133600"/>
            <a:ext cx="8677275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3D4A8"/>
            </a:extrusionClr>
          </a:sp3d>
        </p:spPr>
        <p:txBody>
          <a:bodyPr>
            <a:flatTx/>
          </a:bodyPr>
          <a:lstStyle/>
          <a:p>
            <a:pPr marL="447675" indent="-447675" algn="just">
              <a:lnSpc>
                <a:spcPct val="110000"/>
              </a:lnSpc>
              <a:spcBef>
                <a:spcPct val="20000"/>
              </a:spcBef>
            </a:pPr>
            <a:r>
              <a:rPr lang="es-CO" sz="1700">
                <a:latin typeface="Comic Sans MS" pitchFamily="66" charset="0"/>
              </a:rPr>
              <a:t>2. Evaluar el proceso de capacitación y asesoría a padres, cuidadores y maestros</a:t>
            </a:r>
            <a:endParaRPr lang="es-ES" sz="1700">
              <a:latin typeface="Comic Sans MS" pitchFamily="66" charset="0"/>
            </a:endParaRPr>
          </a:p>
        </p:txBody>
      </p:sp>
      <p:sp>
        <p:nvSpPr>
          <p:cNvPr id="232453" name="AutoShape 5"/>
          <p:cNvSpPr>
            <a:spLocks noChangeArrowheads="1"/>
          </p:cNvSpPr>
          <p:nvPr/>
        </p:nvSpPr>
        <p:spPr bwMode="auto">
          <a:xfrm>
            <a:off x="250825" y="3079750"/>
            <a:ext cx="8569325" cy="1717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3D4A8"/>
            </a:extrusionClr>
          </a:sp3d>
        </p:spPr>
        <p:txBody>
          <a:bodyPr>
            <a:flatTx/>
          </a:bodyPr>
          <a:lstStyle/>
          <a:p>
            <a:pPr algn="just">
              <a:lnSpc>
                <a:spcPct val="110000"/>
              </a:lnSpc>
              <a:spcBef>
                <a:spcPct val="20000"/>
              </a:spcBef>
            </a:pPr>
            <a:r>
              <a:rPr lang="es-CO" sz="1700">
                <a:latin typeface="Comic Sans MS" pitchFamily="66" charset="0"/>
              </a:rPr>
              <a:t>3. Medir los resultados obtenidos con el proceso de capacitación y asesoría en:</a:t>
            </a:r>
          </a:p>
          <a:p>
            <a:pPr marL="630238" lvl="1" indent="-182563" algn="just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s-CO" sz="1700">
                <a:latin typeface="Comic Sans MS" pitchFamily="66" charset="0"/>
              </a:rPr>
              <a:t>Variación de la agresión directa e indirecta, prosocialidad, depresión y rendimiento escolar de los niños intervenidos</a:t>
            </a:r>
          </a:p>
          <a:p>
            <a:pPr marL="630238" lvl="1" indent="-182563" algn="just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s-CO" sz="1700">
                <a:latin typeface="Comic Sans MS" pitchFamily="66" charset="0"/>
              </a:rPr>
              <a:t>Cambio en las prácticas de educación en jardineras y educadores y en prácticas de crianza de los padres y cuidadores </a:t>
            </a:r>
          </a:p>
        </p:txBody>
      </p:sp>
      <p:sp>
        <p:nvSpPr>
          <p:cNvPr id="232454" name="AutoShape 6"/>
          <p:cNvSpPr>
            <a:spLocks noChangeArrowheads="1"/>
          </p:cNvSpPr>
          <p:nvPr/>
        </p:nvSpPr>
        <p:spPr bwMode="auto">
          <a:xfrm>
            <a:off x="323850" y="5156200"/>
            <a:ext cx="8496300" cy="13684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</a:gra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3D4A8"/>
            </a:extrusionClr>
          </a:sp3d>
        </p:spPr>
        <p:txBody>
          <a:bodyPr>
            <a:flatTx/>
          </a:bodyPr>
          <a:lstStyle/>
          <a:p>
            <a:pPr algn="just">
              <a:lnSpc>
                <a:spcPct val="110000"/>
              </a:lnSpc>
              <a:spcBef>
                <a:spcPct val="20000"/>
              </a:spcBef>
            </a:pPr>
            <a:r>
              <a:rPr lang="es-CO" sz="1700">
                <a:latin typeface="Comic Sans MS" pitchFamily="66" charset="0"/>
              </a:rPr>
              <a:t>4. Medir el impacto inmediato atribuible al Proyecto con relación a:</a:t>
            </a:r>
          </a:p>
          <a:p>
            <a:pPr marL="630238" lvl="1" indent="-182563" algn="just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lang="es-CO" sz="1700">
                <a:latin typeface="Comic Sans MS" pitchFamily="66" charset="0"/>
              </a:rPr>
              <a:t>La diferencia de la agresión directa e indirecta, prosocialidad,  depresión y rendimiento escolar de los niños intervenidos, y la diferencia con el rendimiento escolar de los niños testigos.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4005263"/>
            <a:ext cx="25225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12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Diseño </a:t>
            </a:r>
            <a:r>
              <a:rPr lang="es-ES" sz="1800" b="1">
                <a:solidFill>
                  <a:srgbClr val="DE630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posible</a:t>
            </a:r>
          </a:p>
        </p:txBody>
      </p:sp>
      <p:grpSp>
        <p:nvGrpSpPr>
          <p:cNvPr id="93257" name="Group 73"/>
          <p:cNvGrpSpPr>
            <a:grpSpLocks/>
          </p:cNvGrpSpPr>
          <p:nvPr/>
        </p:nvGrpSpPr>
        <p:grpSpPr bwMode="auto">
          <a:xfrm>
            <a:off x="207963" y="4437063"/>
            <a:ext cx="8893175" cy="2382837"/>
            <a:chOff x="131" y="2795"/>
            <a:chExt cx="5602" cy="1501"/>
          </a:xfrm>
        </p:grpSpPr>
        <p:sp>
          <p:nvSpPr>
            <p:cNvPr id="93255" name="Rectangle 71"/>
            <p:cNvSpPr>
              <a:spLocks noChangeArrowheads="1"/>
            </p:cNvSpPr>
            <p:nvPr/>
          </p:nvSpPr>
          <p:spPr bwMode="auto">
            <a:xfrm>
              <a:off x="131" y="2795"/>
              <a:ext cx="5602" cy="15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92" name="AutoShape 8"/>
            <p:cNvSpPr>
              <a:spLocks noChangeArrowheads="1"/>
            </p:cNvSpPr>
            <p:nvPr/>
          </p:nvSpPr>
          <p:spPr bwMode="auto">
            <a:xfrm>
              <a:off x="2018" y="3022"/>
              <a:ext cx="2041" cy="453"/>
            </a:xfrm>
            <a:prstGeom prst="rightArrow">
              <a:avLst>
                <a:gd name="adj1" fmla="val 50000"/>
                <a:gd name="adj2" fmla="val 112638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b="1">
                  <a:latin typeface="Tahoma" pitchFamily="34" charset="0"/>
                </a:rPr>
                <a:t>Modelo de PTA</a:t>
              </a:r>
            </a:p>
          </p:txBody>
        </p:sp>
        <p:sp>
          <p:nvSpPr>
            <p:cNvPr id="93198" name="Rectangle 14"/>
            <p:cNvSpPr>
              <a:spLocks noChangeArrowheads="1"/>
            </p:cNvSpPr>
            <p:nvPr/>
          </p:nvSpPr>
          <p:spPr bwMode="auto">
            <a:xfrm>
              <a:off x="1927" y="4016"/>
              <a:ext cx="227" cy="226"/>
            </a:xfrm>
            <a:prstGeom prst="rect">
              <a:avLst/>
            </a:prstGeom>
            <a:solidFill>
              <a:srgbClr val="00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00" name="Rectangle 16" descr="Diagonal hacia arriba oscura"/>
            <p:cNvSpPr>
              <a:spLocks noChangeArrowheads="1"/>
            </p:cNvSpPr>
            <p:nvPr/>
          </p:nvSpPr>
          <p:spPr bwMode="auto">
            <a:xfrm>
              <a:off x="5193" y="4016"/>
              <a:ext cx="227" cy="226"/>
            </a:xfrm>
            <a:prstGeom prst="rect">
              <a:avLst/>
            </a:prstGeom>
            <a:pattFill prst="dkUpDiag">
              <a:fgClr>
                <a:srgbClr val="000099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3210" name="Group 26"/>
            <p:cNvGrpSpPr>
              <a:grpSpLocks/>
            </p:cNvGrpSpPr>
            <p:nvPr/>
          </p:nvGrpSpPr>
          <p:grpSpPr bwMode="auto">
            <a:xfrm>
              <a:off x="2335" y="3566"/>
              <a:ext cx="1361" cy="367"/>
              <a:chOff x="2970" y="3021"/>
              <a:chExt cx="1361" cy="459"/>
            </a:xfrm>
          </p:grpSpPr>
          <p:sp>
            <p:nvSpPr>
              <p:cNvPr id="93190" name="Rectangle 6"/>
              <p:cNvSpPr>
                <a:spLocks noChangeArrowheads="1"/>
              </p:cNvSpPr>
              <p:nvPr/>
            </p:nvSpPr>
            <p:spPr bwMode="auto">
              <a:xfrm>
                <a:off x="2970" y="3021"/>
                <a:ext cx="1361" cy="45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Tahoma" pitchFamily="34" charset="0"/>
                </a:endParaRPr>
              </a:p>
            </p:txBody>
          </p:sp>
          <p:sp>
            <p:nvSpPr>
              <p:cNvPr id="93191" name="Rectangle 7"/>
              <p:cNvSpPr>
                <a:spLocks noChangeArrowheads="1"/>
              </p:cNvSpPr>
              <p:nvPr/>
            </p:nvSpPr>
            <p:spPr bwMode="auto">
              <a:xfrm>
                <a:off x="3651" y="3021"/>
                <a:ext cx="680" cy="454"/>
              </a:xfrm>
              <a:prstGeom prst="rect">
                <a:avLst/>
              </a:prstGeom>
              <a:solidFill>
                <a:srgbClr val="000099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02" name="Text Box 18"/>
              <p:cNvSpPr txBox="1">
                <a:spLocks noChangeArrowheads="1"/>
              </p:cNvSpPr>
              <p:nvPr/>
            </p:nvSpPr>
            <p:spPr bwMode="auto">
              <a:xfrm>
                <a:off x="3016" y="3022"/>
                <a:ext cx="1270" cy="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b="1">
                    <a:latin typeface="Tahoma" pitchFamily="34" charset="0"/>
                  </a:rPr>
                  <a:t>Grupo</a:t>
                </a:r>
                <a:r>
                  <a:rPr lang="es-ES" b="1">
                    <a:solidFill>
                      <a:schemeClr val="tx2"/>
                    </a:solidFill>
                    <a:latin typeface="Tahoma" pitchFamily="34" charset="0"/>
                  </a:rPr>
                  <a:t>  </a:t>
                </a:r>
                <a:r>
                  <a:rPr lang="es-ES" b="1">
                    <a:solidFill>
                      <a:schemeClr val="bg1"/>
                    </a:solidFill>
                    <a:latin typeface="Tahoma" pitchFamily="34" charset="0"/>
                  </a:rPr>
                  <a:t>control</a:t>
                </a:r>
                <a:r>
                  <a:rPr lang="es-ES" b="1">
                    <a:solidFill>
                      <a:schemeClr val="tx2"/>
                    </a:solidFill>
                    <a:latin typeface="Tahoma" pitchFamily="34" charset="0"/>
                  </a:rPr>
                  <a:t> </a:t>
                </a:r>
                <a:r>
                  <a:rPr lang="es-ES" b="1">
                    <a:latin typeface="Tahoma" pitchFamily="34" charset="0"/>
                  </a:rPr>
                  <a:t>12</a:t>
                </a:r>
                <a:r>
                  <a:rPr lang="es-ES" b="1">
                    <a:solidFill>
                      <a:schemeClr val="bg1"/>
                    </a:solidFill>
                    <a:latin typeface="Tahoma" pitchFamily="34" charset="0"/>
                  </a:rPr>
                  <a:t>92</a:t>
                </a:r>
              </a:p>
            </p:txBody>
          </p:sp>
        </p:grpSp>
        <p:grpSp>
          <p:nvGrpSpPr>
            <p:cNvPr id="93250" name="Group 66"/>
            <p:cNvGrpSpPr>
              <a:grpSpLocks/>
            </p:cNvGrpSpPr>
            <p:nvPr/>
          </p:nvGrpSpPr>
          <p:grpSpPr bwMode="auto">
            <a:xfrm>
              <a:off x="657" y="3158"/>
              <a:ext cx="879" cy="199"/>
              <a:chOff x="657" y="3158"/>
              <a:chExt cx="879" cy="199"/>
            </a:xfrm>
          </p:grpSpPr>
          <p:sp>
            <p:nvSpPr>
              <p:cNvPr id="93187" name="Rectangle 3"/>
              <p:cNvSpPr>
                <a:spLocks noChangeArrowheads="1"/>
              </p:cNvSpPr>
              <p:nvPr/>
            </p:nvSpPr>
            <p:spPr bwMode="auto">
              <a:xfrm>
                <a:off x="657" y="3158"/>
                <a:ext cx="817" cy="19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800">
                  <a:latin typeface="Tahoma" pitchFamily="34" charset="0"/>
                </a:endParaRPr>
              </a:p>
            </p:txBody>
          </p:sp>
          <p:sp>
            <p:nvSpPr>
              <p:cNvPr id="93188" name="Rectangle 4"/>
              <p:cNvSpPr>
                <a:spLocks noChangeArrowheads="1"/>
              </p:cNvSpPr>
              <p:nvPr/>
            </p:nvSpPr>
            <p:spPr bwMode="auto">
              <a:xfrm>
                <a:off x="1088" y="3158"/>
                <a:ext cx="409" cy="197"/>
              </a:xfrm>
              <a:prstGeom prst="rect">
                <a:avLst/>
              </a:prstGeom>
              <a:solidFill>
                <a:srgbClr val="000099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03" name="Text Box 19"/>
              <p:cNvSpPr txBox="1">
                <a:spLocks noChangeArrowheads="1"/>
              </p:cNvSpPr>
              <p:nvPr/>
            </p:nvSpPr>
            <p:spPr bwMode="auto">
              <a:xfrm>
                <a:off x="732" y="3165"/>
                <a:ext cx="80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1400" b="1">
                    <a:latin typeface="Tahoma" pitchFamily="34" charset="0"/>
                  </a:rPr>
                  <a:t>6</a:t>
                </a:r>
                <a:r>
                  <a:rPr lang="es-ES" sz="1400" b="1">
                    <a:solidFill>
                      <a:schemeClr val="bg1"/>
                    </a:solidFill>
                    <a:latin typeface="Tahoma" pitchFamily="34" charset="0"/>
                  </a:rPr>
                  <a:t>50</a:t>
                </a:r>
              </a:p>
            </p:txBody>
          </p:sp>
        </p:grpSp>
        <p:sp>
          <p:nvSpPr>
            <p:cNvPr id="93194" name="Rectangle 10"/>
            <p:cNvSpPr>
              <a:spLocks noChangeArrowheads="1"/>
            </p:cNvSpPr>
            <p:nvPr/>
          </p:nvSpPr>
          <p:spPr bwMode="auto">
            <a:xfrm>
              <a:off x="4377" y="3119"/>
              <a:ext cx="1043" cy="18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800">
                <a:latin typeface="Tahoma" pitchFamily="34" charset="0"/>
              </a:endParaRPr>
            </a:p>
          </p:txBody>
        </p:sp>
        <p:sp>
          <p:nvSpPr>
            <p:cNvPr id="93195" name="Rectangle 11"/>
            <p:cNvSpPr>
              <a:spLocks noChangeArrowheads="1"/>
            </p:cNvSpPr>
            <p:nvPr/>
          </p:nvSpPr>
          <p:spPr bwMode="auto">
            <a:xfrm>
              <a:off x="5247" y="3119"/>
              <a:ext cx="173" cy="183"/>
            </a:xfrm>
            <a:prstGeom prst="rect">
              <a:avLst/>
            </a:prstGeom>
            <a:solidFill>
              <a:srgbClr val="0000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96" name="Rectangle 12" descr="Diagonal hacia arriba clara"/>
            <p:cNvSpPr>
              <a:spLocks noChangeArrowheads="1"/>
            </p:cNvSpPr>
            <p:nvPr/>
          </p:nvSpPr>
          <p:spPr bwMode="auto">
            <a:xfrm>
              <a:off x="4864" y="3119"/>
              <a:ext cx="382" cy="183"/>
            </a:xfrm>
            <a:prstGeom prst="rect">
              <a:avLst/>
            </a:prstGeom>
            <a:pattFill prst="ltUpDiag">
              <a:fgClr>
                <a:srgbClr val="000099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04" name="Text Box 20"/>
            <p:cNvSpPr txBox="1">
              <a:spLocks noChangeArrowheads="1"/>
            </p:cNvSpPr>
            <p:nvPr/>
          </p:nvSpPr>
          <p:spPr bwMode="auto">
            <a:xfrm>
              <a:off x="4378" y="3122"/>
              <a:ext cx="97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400" b="1">
                  <a:latin typeface="Tahoma" pitchFamily="34" charset="0"/>
                </a:rPr>
                <a:t>650</a:t>
              </a:r>
            </a:p>
          </p:txBody>
        </p:sp>
        <p:sp>
          <p:nvSpPr>
            <p:cNvPr id="93206" name="Text Box 22"/>
            <p:cNvSpPr txBox="1">
              <a:spLocks noChangeArrowheads="1"/>
            </p:cNvSpPr>
            <p:nvPr/>
          </p:nvSpPr>
          <p:spPr bwMode="auto">
            <a:xfrm>
              <a:off x="363" y="4016"/>
              <a:ext cx="17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>
                  <a:latin typeface="Tahoma" pitchFamily="34" charset="0"/>
                </a:rPr>
                <a:t>Agresión en niños</a:t>
              </a:r>
            </a:p>
          </p:txBody>
        </p:sp>
        <p:sp>
          <p:nvSpPr>
            <p:cNvPr id="93207" name="Text Box 23"/>
            <p:cNvSpPr txBox="1">
              <a:spLocks noChangeArrowheads="1"/>
            </p:cNvSpPr>
            <p:nvPr/>
          </p:nvSpPr>
          <p:spPr bwMode="auto">
            <a:xfrm>
              <a:off x="2744" y="4016"/>
              <a:ext cx="258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>
                  <a:latin typeface="Tahoma" pitchFamily="34" charset="0"/>
                </a:rPr>
                <a:t>Cambio de la agresión en niños</a:t>
              </a:r>
            </a:p>
          </p:txBody>
        </p:sp>
      </p:grpSp>
      <p:sp>
        <p:nvSpPr>
          <p:cNvPr id="93229" name="Rectangle 45"/>
          <p:cNvSpPr>
            <a:spLocks noChangeArrowheads="1"/>
          </p:cNvSpPr>
          <p:nvPr/>
        </p:nvSpPr>
        <p:spPr bwMode="auto">
          <a:xfrm>
            <a:off x="611188" y="-80963"/>
            <a:ext cx="8253412" cy="73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Metodología: Componente cuantitativo</a:t>
            </a:r>
            <a:b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Evaluación de impacto inmediato</a:t>
            </a:r>
            <a:endParaRPr lang="es-ES" sz="1800" b="1">
              <a:solidFill>
                <a:srgbClr val="DE630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93256" name="Group 72"/>
          <p:cNvGrpSpPr>
            <a:grpSpLocks/>
          </p:cNvGrpSpPr>
          <p:nvPr/>
        </p:nvGrpSpPr>
        <p:grpSpPr bwMode="auto">
          <a:xfrm>
            <a:off x="171450" y="1022350"/>
            <a:ext cx="8893175" cy="2520950"/>
            <a:chOff x="108" y="644"/>
            <a:chExt cx="5602" cy="1588"/>
          </a:xfrm>
        </p:grpSpPr>
        <p:sp>
          <p:nvSpPr>
            <p:cNvPr id="93254" name="Rectangle 70"/>
            <p:cNvSpPr>
              <a:spLocks noChangeArrowheads="1"/>
            </p:cNvSpPr>
            <p:nvPr/>
          </p:nvSpPr>
          <p:spPr bwMode="auto">
            <a:xfrm>
              <a:off x="108" y="644"/>
              <a:ext cx="5602" cy="15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33" name="Rectangle 49"/>
            <p:cNvSpPr>
              <a:spLocks noChangeArrowheads="1"/>
            </p:cNvSpPr>
            <p:nvPr/>
          </p:nvSpPr>
          <p:spPr bwMode="auto">
            <a:xfrm>
              <a:off x="2958" y="1450"/>
              <a:ext cx="1361" cy="30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800">
                <a:latin typeface="Tahoma" pitchFamily="34" charset="0"/>
              </a:endParaRPr>
            </a:p>
          </p:txBody>
        </p:sp>
        <p:sp>
          <p:nvSpPr>
            <p:cNvPr id="93234" name="Rectangle 50"/>
            <p:cNvSpPr>
              <a:spLocks noChangeArrowheads="1"/>
            </p:cNvSpPr>
            <p:nvPr/>
          </p:nvSpPr>
          <p:spPr bwMode="auto">
            <a:xfrm>
              <a:off x="3639" y="1450"/>
              <a:ext cx="680" cy="301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35" name="AutoShape 51"/>
            <p:cNvSpPr>
              <a:spLocks noChangeArrowheads="1"/>
            </p:cNvSpPr>
            <p:nvPr/>
          </p:nvSpPr>
          <p:spPr bwMode="auto">
            <a:xfrm>
              <a:off x="1973" y="663"/>
              <a:ext cx="2132" cy="681"/>
            </a:xfrm>
            <a:prstGeom prst="rightArrow">
              <a:avLst>
                <a:gd name="adj1" fmla="val 36880"/>
                <a:gd name="adj2" fmla="val 67875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" sz="1800" b="1">
                  <a:latin typeface="Tahoma" pitchFamily="34" charset="0"/>
                </a:rPr>
                <a:t>Modelo de PTA</a:t>
              </a:r>
            </a:p>
          </p:txBody>
        </p:sp>
        <p:sp>
          <p:nvSpPr>
            <p:cNvPr id="93240" name="Rectangle 56"/>
            <p:cNvSpPr>
              <a:spLocks noChangeArrowheads="1"/>
            </p:cNvSpPr>
            <p:nvPr/>
          </p:nvSpPr>
          <p:spPr bwMode="auto">
            <a:xfrm>
              <a:off x="2103" y="1934"/>
              <a:ext cx="227" cy="22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41" name="Rectangle 57" descr="Diagonal hacia arriba clara"/>
            <p:cNvSpPr>
              <a:spLocks noChangeArrowheads="1"/>
            </p:cNvSpPr>
            <p:nvPr/>
          </p:nvSpPr>
          <p:spPr bwMode="auto">
            <a:xfrm>
              <a:off x="5369" y="1934"/>
              <a:ext cx="227" cy="226"/>
            </a:xfrm>
            <a:prstGeom prst="rect">
              <a:avLst/>
            </a:prstGeom>
            <a:pattFill prst="ltUpDiag">
              <a:fgClr>
                <a:schemeClr val="hlink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242" name="Text Box 58"/>
            <p:cNvSpPr txBox="1">
              <a:spLocks noChangeArrowheads="1"/>
            </p:cNvSpPr>
            <p:nvPr/>
          </p:nvSpPr>
          <p:spPr bwMode="auto">
            <a:xfrm>
              <a:off x="1235" y="1470"/>
              <a:ext cx="167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solidFill>
                    <a:srgbClr val="DE6306"/>
                  </a:solidFill>
                  <a:latin typeface="Tahoma" pitchFamily="34" charset="0"/>
                </a:rPr>
                <a:t>Selección por puntajes de propensión</a:t>
              </a:r>
            </a:p>
          </p:txBody>
        </p:sp>
        <p:sp>
          <p:nvSpPr>
            <p:cNvPr id="93243" name="Text Box 59"/>
            <p:cNvSpPr txBox="1">
              <a:spLocks noChangeArrowheads="1"/>
            </p:cNvSpPr>
            <p:nvPr/>
          </p:nvSpPr>
          <p:spPr bwMode="auto">
            <a:xfrm>
              <a:off x="3016" y="1398"/>
              <a:ext cx="127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b="1">
                  <a:latin typeface="Tahoma" pitchFamily="34" charset="0"/>
                </a:rPr>
                <a:t>Grupo</a:t>
              </a:r>
              <a:r>
                <a:rPr lang="es-ES" b="1">
                  <a:solidFill>
                    <a:schemeClr val="bg1"/>
                  </a:solidFill>
                  <a:latin typeface="Tahoma" pitchFamily="34" charset="0"/>
                </a:rPr>
                <a:t> control </a:t>
              </a:r>
              <a:r>
                <a:rPr lang="es-ES" b="1">
                  <a:latin typeface="Tahoma" pitchFamily="34" charset="0"/>
                </a:rPr>
                <a:t>10</a:t>
              </a:r>
              <a:r>
                <a:rPr lang="es-ES" b="1">
                  <a:solidFill>
                    <a:schemeClr val="bg1"/>
                  </a:solidFill>
                  <a:latin typeface="Tahoma" pitchFamily="34" charset="0"/>
                </a:rPr>
                <a:t>64</a:t>
              </a:r>
            </a:p>
          </p:txBody>
        </p:sp>
        <p:grpSp>
          <p:nvGrpSpPr>
            <p:cNvPr id="93251" name="Group 67"/>
            <p:cNvGrpSpPr>
              <a:grpSpLocks/>
            </p:cNvGrpSpPr>
            <p:nvPr/>
          </p:nvGrpSpPr>
          <p:grpSpPr bwMode="auto">
            <a:xfrm>
              <a:off x="449" y="869"/>
              <a:ext cx="1225" cy="317"/>
              <a:chOff x="449" y="845"/>
              <a:chExt cx="1225" cy="317"/>
            </a:xfrm>
          </p:grpSpPr>
          <p:sp>
            <p:nvSpPr>
              <p:cNvPr id="93230" name="Rectangle 46"/>
              <p:cNvSpPr>
                <a:spLocks noChangeArrowheads="1"/>
              </p:cNvSpPr>
              <p:nvPr/>
            </p:nvSpPr>
            <p:spPr bwMode="auto">
              <a:xfrm>
                <a:off x="449" y="845"/>
                <a:ext cx="1225" cy="3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800">
                  <a:solidFill>
                    <a:schemeClr val="tx2"/>
                  </a:solidFill>
                  <a:latin typeface="Tahoma" pitchFamily="34" charset="0"/>
                </a:endParaRPr>
              </a:p>
            </p:txBody>
          </p:sp>
          <p:sp>
            <p:nvSpPr>
              <p:cNvPr id="93231" name="Rectangle 47"/>
              <p:cNvSpPr>
                <a:spLocks noChangeArrowheads="1"/>
              </p:cNvSpPr>
              <p:nvPr/>
            </p:nvSpPr>
            <p:spPr bwMode="auto">
              <a:xfrm>
                <a:off x="1062" y="845"/>
                <a:ext cx="612" cy="317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244" name="Text Box 60"/>
              <p:cNvSpPr txBox="1">
                <a:spLocks noChangeArrowheads="1"/>
              </p:cNvSpPr>
              <p:nvPr/>
            </p:nvSpPr>
            <p:spPr bwMode="auto">
              <a:xfrm>
                <a:off x="490" y="911"/>
                <a:ext cx="113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1800" b="1">
                    <a:latin typeface="Tahoma" pitchFamily="34" charset="0"/>
                  </a:rPr>
                  <a:t>10</a:t>
                </a:r>
                <a:r>
                  <a:rPr lang="es-ES" sz="1800" b="1">
                    <a:solidFill>
                      <a:schemeClr val="bg1"/>
                    </a:solidFill>
                    <a:latin typeface="Tahoma" pitchFamily="34" charset="0"/>
                  </a:rPr>
                  <a:t>64</a:t>
                </a:r>
              </a:p>
            </p:txBody>
          </p:sp>
        </p:grpSp>
        <p:grpSp>
          <p:nvGrpSpPr>
            <p:cNvPr id="93252" name="Group 68"/>
            <p:cNvGrpSpPr>
              <a:grpSpLocks/>
            </p:cNvGrpSpPr>
            <p:nvPr/>
          </p:nvGrpSpPr>
          <p:grpSpPr bwMode="auto">
            <a:xfrm>
              <a:off x="4254" y="877"/>
              <a:ext cx="1271" cy="285"/>
              <a:chOff x="4194" y="877"/>
              <a:chExt cx="1271" cy="285"/>
            </a:xfrm>
          </p:grpSpPr>
          <p:grpSp>
            <p:nvGrpSpPr>
              <p:cNvPr id="93236" name="Group 52"/>
              <p:cNvGrpSpPr>
                <a:grpSpLocks/>
              </p:cNvGrpSpPr>
              <p:nvPr/>
            </p:nvGrpSpPr>
            <p:grpSpPr bwMode="auto">
              <a:xfrm>
                <a:off x="4194" y="877"/>
                <a:ext cx="1216" cy="285"/>
                <a:chOff x="2925" y="1706"/>
                <a:chExt cx="1361" cy="454"/>
              </a:xfrm>
            </p:grpSpPr>
            <p:sp>
              <p:nvSpPr>
                <p:cNvPr id="93237" name="Rectangle 53"/>
                <p:cNvSpPr>
                  <a:spLocks noChangeArrowheads="1"/>
                </p:cNvSpPr>
                <p:nvPr/>
              </p:nvSpPr>
              <p:spPr bwMode="auto">
                <a:xfrm>
                  <a:off x="2925" y="1706"/>
                  <a:ext cx="1361" cy="45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800">
                    <a:latin typeface="Tahoma" pitchFamily="34" charset="0"/>
                  </a:endParaRPr>
                </a:p>
              </p:txBody>
            </p:sp>
            <p:sp>
              <p:nvSpPr>
                <p:cNvPr id="93238" name="Rectangle 54"/>
                <p:cNvSpPr>
                  <a:spLocks noChangeArrowheads="1"/>
                </p:cNvSpPr>
                <p:nvPr/>
              </p:nvSpPr>
              <p:spPr bwMode="auto">
                <a:xfrm>
                  <a:off x="4060" y="1706"/>
                  <a:ext cx="226" cy="454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3239" name="Rectangle 55" descr="Diagonal hacia arriba clara"/>
                <p:cNvSpPr>
                  <a:spLocks noChangeArrowheads="1"/>
                </p:cNvSpPr>
                <p:nvPr/>
              </p:nvSpPr>
              <p:spPr bwMode="auto">
                <a:xfrm>
                  <a:off x="3560" y="1706"/>
                  <a:ext cx="499" cy="454"/>
                </a:xfrm>
                <a:prstGeom prst="rect">
                  <a:avLst/>
                </a:prstGeom>
                <a:pattFill prst="ltUpDiag">
                  <a:fgClr>
                    <a:schemeClr val="hlink"/>
                  </a:fgClr>
                  <a:bgClr>
                    <a:srgbClr val="FFFFFF"/>
                  </a:bgClr>
                </a:patt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3245" name="Text Box 61"/>
              <p:cNvSpPr txBox="1">
                <a:spLocks noChangeArrowheads="1"/>
              </p:cNvSpPr>
              <p:nvPr/>
            </p:nvSpPr>
            <p:spPr bwMode="auto">
              <a:xfrm>
                <a:off x="4195" y="901"/>
                <a:ext cx="127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S" sz="1800" b="1">
                    <a:latin typeface="Tahoma" pitchFamily="34" charset="0"/>
                  </a:rPr>
                  <a:t>1064</a:t>
                </a:r>
              </a:p>
            </p:txBody>
          </p:sp>
        </p:grpSp>
        <p:sp>
          <p:nvSpPr>
            <p:cNvPr id="93246" name="Text Box 62"/>
            <p:cNvSpPr txBox="1">
              <a:spLocks noChangeArrowheads="1"/>
            </p:cNvSpPr>
            <p:nvPr/>
          </p:nvSpPr>
          <p:spPr bwMode="auto">
            <a:xfrm>
              <a:off x="403" y="1884"/>
              <a:ext cx="17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>
                  <a:latin typeface="Tahoma" pitchFamily="34" charset="0"/>
                </a:rPr>
                <a:t>Agresión en niños</a:t>
              </a:r>
            </a:p>
          </p:txBody>
        </p:sp>
        <p:sp>
          <p:nvSpPr>
            <p:cNvPr id="93247" name="Text Box 63"/>
            <p:cNvSpPr txBox="1">
              <a:spLocks noChangeArrowheads="1"/>
            </p:cNvSpPr>
            <p:nvPr/>
          </p:nvSpPr>
          <p:spPr bwMode="auto">
            <a:xfrm>
              <a:off x="2784" y="1884"/>
              <a:ext cx="258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800" b="1">
                  <a:latin typeface="Tahoma" pitchFamily="34" charset="0"/>
                </a:rPr>
                <a:t>Cambio de la agresión en niños</a:t>
              </a:r>
            </a:p>
          </p:txBody>
        </p:sp>
      </p:grpSp>
      <p:sp>
        <p:nvSpPr>
          <p:cNvPr id="93253" name="Freeform 69"/>
          <p:cNvSpPr>
            <a:spLocks/>
          </p:cNvSpPr>
          <p:nvPr/>
        </p:nvSpPr>
        <p:spPr bwMode="auto">
          <a:xfrm>
            <a:off x="107950" y="3562350"/>
            <a:ext cx="8928100" cy="417513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1656" y="120"/>
              </a:cxn>
              <a:cxn ang="0">
                <a:pos x="2268" y="60"/>
              </a:cxn>
              <a:cxn ang="0">
                <a:pos x="2412" y="72"/>
              </a:cxn>
              <a:cxn ang="0">
                <a:pos x="2376" y="96"/>
              </a:cxn>
              <a:cxn ang="0">
                <a:pos x="2352" y="132"/>
              </a:cxn>
              <a:cxn ang="0">
                <a:pos x="2232" y="216"/>
              </a:cxn>
              <a:cxn ang="0">
                <a:pos x="3072" y="192"/>
              </a:cxn>
              <a:cxn ang="0">
                <a:pos x="3156" y="156"/>
              </a:cxn>
              <a:cxn ang="0">
                <a:pos x="3384" y="132"/>
              </a:cxn>
              <a:cxn ang="0">
                <a:pos x="4140" y="108"/>
              </a:cxn>
              <a:cxn ang="0">
                <a:pos x="4368" y="84"/>
              </a:cxn>
              <a:cxn ang="0">
                <a:pos x="5172" y="84"/>
              </a:cxn>
            </a:cxnLst>
            <a:rect l="0" t="0" r="r" b="b"/>
            <a:pathLst>
              <a:path w="5172" h="263">
                <a:moveTo>
                  <a:pt x="0" y="180"/>
                </a:moveTo>
                <a:cubicBezTo>
                  <a:pt x="555" y="166"/>
                  <a:pt x="1102" y="149"/>
                  <a:pt x="1656" y="120"/>
                </a:cubicBezTo>
                <a:cubicBezTo>
                  <a:pt x="1861" y="91"/>
                  <a:pt x="2062" y="69"/>
                  <a:pt x="2268" y="60"/>
                </a:cubicBezTo>
                <a:cubicBezTo>
                  <a:pt x="2316" y="64"/>
                  <a:pt x="2366" y="57"/>
                  <a:pt x="2412" y="72"/>
                </a:cubicBezTo>
                <a:cubicBezTo>
                  <a:pt x="2426" y="77"/>
                  <a:pt x="2386" y="86"/>
                  <a:pt x="2376" y="96"/>
                </a:cubicBezTo>
                <a:cubicBezTo>
                  <a:pt x="2366" y="106"/>
                  <a:pt x="2362" y="122"/>
                  <a:pt x="2352" y="132"/>
                </a:cubicBezTo>
                <a:cubicBezTo>
                  <a:pt x="2320" y="164"/>
                  <a:pt x="2270" y="190"/>
                  <a:pt x="2232" y="216"/>
                </a:cubicBezTo>
                <a:cubicBezTo>
                  <a:pt x="2512" y="263"/>
                  <a:pt x="2794" y="232"/>
                  <a:pt x="3072" y="192"/>
                </a:cubicBezTo>
                <a:cubicBezTo>
                  <a:pt x="3101" y="182"/>
                  <a:pt x="3127" y="165"/>
                  <a:pt x="3156" y="156"/>
                </a:cubicBezTo>
                <a:cubicBezTo>
                  <a:pt x="3206" y="141"/>
                  <a:pt x="3362" y="134"/>
                  <a:pt x="3384" y="132"/>
                </a:cubicBezTo>
                <a:cubicBezTo>
                  <a:pt x="3664" y="62"/>
                  <a:pt x="3371" y="131"/>
                  <a:pt x="4140" y="108"/>
                </a:cubicBezTo>
                <a:cubicBezTo>
                  <a:pt x="4216" y="106"/>
                  <a:pt x="4292" y="90"/>
                  <a:pt x="4368" y="84"/>
                </a:cubicBezTo>
                <a:cubicBezTo>
                  <a:pt x="4621" y="0"/>
                  <a:pt x="4905" y="84"/>
                  <a:pt x="5172" y="84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58" name="Rectangle 74"/>
          <p:cNvSpPr>
            <a:spLocks noChangeArrowheads="1"/>
          </p:cNvSpPr>
          <p:nvPr/>
        </p:nvSpPr>
        <p:spPr bwMode="auto">
          <a:xfrm>
            <a:off x="0" y="596900"/>
            <a:ext cx="212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Diseño </a:t>
            </a:r>
            <a:r>
              <a:rPr lang="es-ES" sz="1800" b="1">
                <a:solidFill>
                  <a:srgbClr val="DE630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propuesto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229" grpId="0"/>
      <p:bldP spid="932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908175" y="295275"/>
            <a:ext cx="5319713" cy="396875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3D4A8"/>
            </a:extrusionClr>
          </a:sp3d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COMPONENTE CUALITATIVO 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900113" y="908050"/>
            <a:ext cx="7345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/>
              <a:t>ASPECTOS DE INVESTIGACIÓN ACCIÓN - PARTICIPACIÓN</a:t>
            </a:r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2627313" y="1333500"/>
            <a:ext cx="3744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/>
              <a:t>PLAN DE ANÁLISIS</a:t>
            </a:r>
          </a:p>
        </p:txBody>
      </p:sp>
      <p:graphicFrame>
        <p:nvGraphicFramePr>
          <p:cNvPr id="49321" name="Group 169"/>
          <p:cNvGraphicFramePr>
            <a:graphicFrameLocks noGrp="1"/>
          </p:cNvGraphicFramePr>
          <p:nvPr>
            <p:ph/>
          </p:nvPr>
        </p:nvGraphicFramePr>
        <p:xfrm>
          <a:off x="250825" y="2011363"/>
          <a:ext cx="8713788" cy="4595812"/>
        </p:xfrm>
        <a:graphic>
          <a:graphicData uri="http://schemas.openxmlformats.org/drawingml/2006/table">
            <a:tbl>
              <a:tblPr/>
              <a:tblGrid>
                <a:gridCol w="1081088"/>
                <a:gridCol w="5616575"/>
                <a:gridCol w="2016125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TIPO DE INDICADOR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LO QUE EVALÚA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INFORMANTES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Gestión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Aspectos administrativos por parte del Municipio y de los ejecutores.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Interventora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Ejecutores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Proceso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En la aplicación del Proyecto:   temas, metodología, relación con el asesor.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Padres, directivos, maestros, jardineras.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57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Impacto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6700" marR="0" lvl="0" indent="-2667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Cambios en padres, cuidadores, maestros y jardineras, en cuanto a:</a:t>
                      </a:r>
                    </a:p>
                    <a:p>
                      <a:pPr marL="266700" marR="0" lvl="0" indent="-2667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La 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percepción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 de sí mismo y el otro; </a:t>
                      </a:r>
                    </a:p>
                    <a:p>
                      <a:pPr marL="266700" marR="0" lvl="0" indent="-2667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Actitud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 hacia el otro y </a:t>
                      </a:r>
                    </a:p>
                    <a:p>
                      <a:pPr marL="266700" marR="0" lvl="0" indent="-26670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Las 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habilidades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 personales y grupales desarrolladas en cuanto a 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pautas de crianza y de educación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 con la participaron en el Proyecto.</a:t>
                      </a:r>
                    </a:p>
                    <a:p>
                      <a:pPr marL="266700" marR="0" lvl="0" indent="-2667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Institucionalización de 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estrategias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 para la prevención de la agresión y promoción de la convivencia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pitchFamily="34" charset="0"/>
                        </a:rPr>
                        <a:t>Niños, padres, cuidadores, maestros, jardineras, directivos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je">
  <a:themeElements>
    <a:clrScheme name="Eje 5">
      <a:dk1>
        <a:srgbClr val="333333"/>
      </a:dk1>
      <a:lt1>
        <a:srgbClr val="F8F8F8"/>
      </a:lt1>
      <a:dk2>
        <a:srgbClr val="005D8C"/>
      </a:dk2>
      <a:lt2>
        <a:srgbClr val="FFFFFF"/>
      </a:lt2>
      <a:accent1>
        <a:srgbClr val="00CC99"/>
      </a:accent1>
      <a:accent2>
        <a:srgbClr val="0099CC"/>
      </a:accent2>
      <a:accent3>
        <a:srgbClr val="AAB6C5"/>
      </a:accent3>
      <a:accent4>
        <a:srgbClr val="D4D4D4"/>
      </a:accent4>
      <a:accent5>
        <a:srgbClr val="AAE2CA"/>
      </a:accent5>
      <a:accent6>
        <a:srgbClr val="008AB9"/>
      </a:accent6>
      <a:hlink>
        <a:srgbClr val="FFCC00"/>
      </a:hlink>
      <a:folHlink>
        <a:srgbClr val="D8D48C"/>
      </a:folHlink>
    </a:clrScheme>
    <a:fontScheme name="Ej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j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j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j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0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1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2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3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4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5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6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7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8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19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2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3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4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5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6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7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8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ppt/theme/themeOverride9.xml><?xml version="1.0" encoding="utf-8"?>
<a:themeOverride xmlns:a="http://schemas.openxmlformats.org/drawingml/2006/main">
  <a:clrScheme name="Diseño predeterminado 2">
    <a:dk1>
      <a:srgbClr val="000000"/>
    </a:dk1>
    <a:lt1>
      <a:srgbClr val="FFFFFF"/>
    </a:lt1>
    <a:dk2>
      <a:srgbClr val="000000"/>
    </a:dk2>
    <a:lt2>
      <a:srgbClr val="969696"/>
    </a:lt2>
    <a:accent1>
      <a:srgbClr val="FBDF53"/>
    </a:accent1>
    <a:accent2>
      <a:srgbClr val="FF9966"/>
    </a:accent2>
    <a:accent3>
      <a:srgbClr val="FFFFFF"/>
    </a:accent3>
    <a:accent4>
      <a:srgbClr val="000000"/>
    </a:accent4>
    <a:accent5>
      <a:srgbClr val="FDECB3"/>
    </a:accent5>
    <a:accent6>
      <a:srgbClr val="E78A5C"/>
    </a:accent6>
    <a:hlink>
      <a:srgbClr val="CC3300"/>
    </a:hlink>
    <a:folHlink>
      <a:srgbClr val="9966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1599</TotalTime>
  <Words>1166</Words>
  <Application>Microsoft Office PowerPoint</Application>
  <PresentationFormat>On-screen Show (4:3)</PresentationFormat>
  <Paragraphs>280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Arial</vt:lpstr>
      <vt:lpstr>Times New Roman</vt:lpstr>
      <vt:lpstr>Wingdings</vt:lpstr>
      <vt:lpstr>Haettenschweiler</vt:lpstr>
      <vt:lpstr>Monotype Corsiva</vt:lpstr>
      <vt:lpstr>Impact</vt:lpstr>
      <vt:lpstr>Albertus</vt:lpstr>
      <vt:lpstr>Georgia</vt:lpstr>
      <vt:lpstr>Comic Sans MS</vt:lpstr>
      <vt:lpstr>Tahoma</vt:lpstr>
      <vt:lpstr>Symbol</vt:lpstr>
      <vt:lpstr>Eje</vt:lpstr>
      <vt:lpstr>Diseño predeterminado</vt:lpstr>
      <vt:lpstr>Gráfico de Microsoft Excel</vt:lpstr>
      <vt:lpstr>Hoja de cálculo de Microsoft Excel</vt:lpstr>
      <vt:lpstr>EVALUACIÓN  MODELO PREVENCIÓN TEMPRANA DE LA AGRESIÓN   II APLICACIÓN</vt:lpstr>
      <vt:lpstr>Slide 2</vt:lpstr>
      <vt:lpstr>PREVENCIÓN TEMPRANA  DE LA AGRESIÓN</vt:lpstr>
      <vt:lpstr>Slide 4</vt:lpstr>
      <vt:lpstr>Slide 5</vt:lpstr>
      <vt:lpstr>OBJETIVO GENERAL</vt:lpstr>
      <vt:lpstr>OBJETIVOS ESPECÍFICOS </vt:lpstr>
      <vt:lpstr>Slide 8</vt:lpstr>
      <vt:lpstr>Slide 9</vt:lpstr>
      <vt:lpstr>Slide 10</vt:lpstr>
      <vt:lpstr>Slide 11</vt:lpstr>
      <vt:lpstr>Slide 12</vt:lpstr>
      <vt:lpstr>Slide 13</vt:lpstr>
      <vt:lpstr> Dominios 1.Manejo más adecuado de la autoridad en padres y cuidadores.  2.Mayores competencias comprensivas en padres y cuidadores. 3.Dinámica familiar positiva. 4.Avances en las habilidades sociales de los niños.</vt:lpstr>
      <vt:lpstr>Dominios  1.Disminución de actitudes y comportamientos de agresión o violencia en padres 2. Manifestaciones de violencia intrafamiliar en el hogar 3. Disminución de comportamientos de agresión o violencia en los niños</vt:lpstr>
      <vt:lpstr>Slide 16</vt:lpstr>
      <vt:lpstr> Dominios 1.Manejo más adecuado de la autoridad en maestros y jardineras. 2.Mayores competencias comprensivas en maestros y jardineras. 3. Diálogo y prosocialidad en el estilo de relación de los docentes.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CONCLUSIONES</vt:lpstr>
      <vt:lpstr>RECOMENDACIONES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DE RESULTADOS DE LA ETAPA II DEL MODELO DE PREVENCIÓN TEMPRANA DE LA AGRESIÓN                  </dc:title>
  <dc:creator>user</dc:creator>
  <cp:lastModifiedBy>anarod</cp:lastModifiedBy>
  <cp:revision>90</cp:revision>
  <dcterms:created xsi:type="dcterms:W3CDTF">2004-08-09T20:25:39Z</dcterms:created>
  <dcterms:modified xsi:type="dcterms:W3CDTF">2010-07-11T23:08:27Z</dcterms:modified>
</cp:coreProperties>
</file>