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1" r:id="rId4"/>
    <p:sldId id="279" r:id="rId5"/>
    <p:sldId id="282" r:id="rId6"/>
    <p:sldId id="280" r:id="rId7"/>
    <p:sldId id="281" r:id="rId8"/>
    <p:sldId id="283" r:id="rId9"/>
    <p:sldId id="284" r:id="rId10"/>
    <p:sldId id="274" r:id="rId11"/>
    <p:sldId id="287" r:id="rId12"/>
    <p:sldId id="288" r:id="rId13"/>
    <p:sldId id="289" r:id="rId14"/>
    <p:sldId id="290" r:id="rId15"/>
    <p:sldId id="291" r:id="rId16"/>
    <p:sldId id="285" r:id="rId17"/>
    <p:sldId id="286" r:id="rId18"/>
    <p:sldId id="292" r:id="rId19"/>
    <p:sldId id="278" r:id="rId20"/>
  </p:sldIdLst>
  <p:sldSz cx="9144000" cy="6858000" type="screen4x3"/>
  <p:notesSz cx="6858000" cy="9144000"/>
  <p:embeddedFontLst>
    <p:embeddedFont>
      <p:font typeface="Verdana" pitchFamily="34" charset="0"/>
      <p:regular r:id="rId21"/>
      <p:bold r:id="rId22"/>
      <p:italic r:id="rId23"/>
      <p:boldItalic r:id="rId24"/>
    </p:embeddedFont>
    <p:embeddedFont>
      <p:font typeface="Tahoma" pitchFamily="34" charset="0"/>
      <p:regular r:id="rId25"/>
      <p:bold r:id="rId26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80" autoAdjust="0"/>
    <p:restoredTop sz="90929"/>
  </p:normalViewPr>
  <p:slideViewPr>
    <p:cSldViewPr>
      <p:cViewPr varScale="1">
        <p:scale>
          <a:sx n="61" d="100"/>
          <a:sy n="61" d="100"/>
        </p:scale>
        <p:origin x="-5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4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0BC54-4732-4DE7-B6AC-90677D14CF0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F44E9-2B2A-475A-B5EB-7104A55FCFE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3E4EB-B64C-43B8-AA92-F92E0D2A134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55F42FD-EBAB-4255-8B6F-60CC67AE475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37C27-B5E4-4D22-BE9B-350B7A91E1B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833225-1CD6-44D8-9D8F-17C24E9AE7C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E9F07-5EAC-4D2E-9604-72D3B86EEEC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20CEE-475D-417C-B66A-82A8FABB84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3B54D-40BE-4B74-8635-DBAFC6A5D99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476D6-44BD-4D6E-8019-198AABCB5F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BB83D-EB3C-43D3-AD3D-97287F635D2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0FD69-7EF6-4D0C-9042-8F08BF049DE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CDEBA8B8-0394-447C-BC2F-51D899172A14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../../Mis%20documentos/SEDESOL/WINDOWS/Documents%20and%20Settings/Gmerino/Contigo/Presentaciones/26_marzo%20con%20Marco%20Teorico/Oportunidades_juventud.ppt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../../Mis%20documentos/SEDESOL/WINDOWS/Documents%20and%20Settings/Gmerino/Contigo/Presentaciones/26_marzo%20con%20Marco%20Teorico/Oportunidades_juventud.ppt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../../Mis%20documentos/SEDESOL/WINDOWS/Documents%20and%20Settings/Gmerino/Contigo/Presentaciones/26_marzo%20con%20Marco%20Teorico/Oportunidades_juventud.ppt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file:///E:\SEDESOLtif.gi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351088" y="990600"/>
            <a:ext cx="479425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1800"/>
              <a:t>SECRETARIA DE DESARROLLO SOCIAL</a:t>
            </a:r>
          </a:p>
          <a:p>
            <a:pPr algn="ctr"/>
            <a:r>
              <a:rPr lang="es-MX" sz="1600" b="0"/>
              <a:t>Subsecretaria de Prospectiva, Planeación y Evaluación   </a:t>
            </a:r>
          </a:p>
          <a:p>
            <a:pPr algn="ctr"/>
            <a:r>
              <a:rPr lang="es-MX" sz="1600" b="0"/>
              <a:t>Coordinación General de Prospectiva y Planeación</a:t>
            </a:r>
            <a:endParaRPr lang="es-ES" sz="1600" b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81000" y="2743200"/>
            <a:ext cx="83820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3200"/>
              <a:t>V Reunión de la Red para la Reducción dela Pobreza y la Protección</a:t>
            </a:r>
          </a:p>
          <a:p>
            <a:pPr algn="ctr"/>
            <a:endParaRPr lang="es-MX" sz="3200"/>
          </a:p>
          <a:p>
            <a:pPr algn="ctr"/>
            <a:endParaRPr lang="es-MX" sz="3200"/>
          </a:p>
          <a:p>
            <a:pPr algn="ctr"/>
            <a:r>
              <a:rPr lang="es-MX"/>
              <a:t>Dr. Germán Palafox</a:t>
            </a:r>
          </a:p>
          <a:p>
            <a:pPr algn="ctr"/>
            <a:endParaRPr lang="es-MX" sz="2000"/>
          </a:p>
          <a:p>
            <a:pPr algn="ctr"/>
            <a:r>
              <a:rPr lang="es-MX" sz="2000"/>
              <a:t>22 de Mayo, 2003.</a:t>
            </a:r>
            <a:endParaRPr lang="es-ES" sz="200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19050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28600"/>
            <a:ext cx="14287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839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6" rIns="91431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800"/>
              <a:t>Nos estamos moviendo, gradualmente, hacia un sistema para el desarrollo social más federalizado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459038" y="1447800"/>
            <a:ext cx="630396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2" tIns="45711" rIns="91422" bIns="45711">
            <a:spAutoFit/>
          </a:bodyPr>
          <a:lstStyle/>
          <a:p>
            <a:r>
              <a:rPr lang="es-MX" sz="2000" b="0"/>
              <a:t>1. Opciones productivas (apoyo al ingreso: ahorro y crédito)</a:t>
            </a:r>
          </a:p>
          <a:p>
            <a:r>
              <a:rPr lang="es-MX" sz="2000" b="0"/>
              <a:t>2. “Tu Casa” (vivienda)</a:t>
            </a:r>
          </a:p>
          <a:p>
            <a:r>
              <a:rPr lang="es-MX" sz="2000" b="0"/>
              <a:t>3. Desarrollo local y regional (Microregiones)</a:t>
            </a:r>
          </a:p>
          <a:p>
            <a:r>
              <a:rPr lang="es-MX" sz="2000" b="0"/>
              <a:t>4. Hábitat y ordenamiento territorial (desarrollo urbano)</a:t>
            </a:r>
          </a:p>
          <a:p>
            <a:r>
              <a:rPr lang="es-MX" sz="2000" b="0"/>
              <a:t>5. Fondo Indigena </a:t>
            </a:r>
            <a:endParaRPr lang="es-ES" sz="2000" b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459038" y="3200400"/>
            <a:ext cx="565626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2" tIns="45711" rIns="91422" bIns="45711">
            <a:spAutoFit/>
          </a:bodyPr>
          <a:lstStyle/>
          <a:p>
            <a:r>
              <a:rPr lang="es-MX" sz="2000" b="0"/>
              <a:t>Empleo Temporal (apoyo al ingreso)</a:t>
            </a:r>
          </a:p>
          <a:p>
            <a:r>
              <a:rPr lang="es-MX" sz="2000" b="0"/>
              <a:t>Jornaleros Agrícolas (apoyo al ingreso)</a:t>
            </a:r>
          </a:p>
          <a:p>
            <a:r>
              <a:rPr lang="es-MX" sz="2000" b="0"/>
              <a:t>Jóvenes por México (capacitación y apoyo al ingreso)</a:t>
            </a:r>
          </a:p>
          <a:p>
            <a:r>
              <a:rPr lang="es-MX" sz="2000" b="0"/>
              <a:t>Iniciativa Ciudadana</a:t>
            </a:r>
          </a:p>
          <a:p>
            <a:r>
              <a:rPr lang="es-MX" sz="2000" b="0"/>
              <a:t>Incentivos Estatales</a:t>
            </a:r>
            <a:endParaRPr lang="es-ES" sz="2000" b="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459038" y="5221288"/>
            <a:ext cx="5918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2" tIns="45711" rIns="91422" bIns="45711">
            <a:spAutoFit/>
          </a:bodyPr>
          <a:lstStyle/>
          <a:p>
            <a:r>
              <a:rPr lang="es-MX" sz="2000" b="0"/>
              <a:t>Leche (Liconsa)		INI</a:t>
            </a:r>
          </a:p>
          <a:p>
            <a:r>
              <a:rPr lang="es-MX" sz="2000" b="0"/>
              <a:t>Tortilla (Liconsa)		Coinversión Social (Indesol)</a:t>
            </a:r>
          </a:p>
          <a:p>
            <a:r>
              <a:rPr lang="es-MX" sz="2000" b="0"/>
              <a:t>Abasto rural (Diconsa)	Adultos en plenitud (Inapam)</a:t>
            </a:r>
          </a:p>
          <a:p>
            <a:r>
              <a:rPr lang="es-MX" sz="2000" b="0"/>
              <a:t>Oportunidades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28600" y="2035175"/>
            <a:ext cx="1093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2" tIns="45711" rIns="91422" bIns="45711">
            <a:spAutoFit/>
          </a:bodyPr>
          <a:lstStyle/>
          <a:p>
            <a:r>
              <a:rPr lang="es-MX" sz="2000"/>
              <a:t>5 fondos</a:t>
            </a:r>
            <a:endParaRPr lang="es-ES" sz="2000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28600" y="3794125"/>
            <a:ext cx="1573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2" tIns="45711" rIns="91422" bIns="45711">
            <a:spAutoFit/>
          </a:bodyPr>
          <a:lstStyle/>
          <a:p>
            <a:r>
              <a:rPr lang="es-MX" sz="2000"/>
              <a:t>5 Programas</a:t>
            </a:r>
            <a:endParaRPr lang="es-ES" sz="2000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28600" y="5403850"/>
            <a:ext cx="1887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2" tIns="45711" rIns="91422" bIns="45711">
            <a:spAutoFit/>
          </a:bodyPr>
          <a:lstStyle/>
          <a:p>
            <a:r>
              <a:rPr lang="es-MX" sz="2000"/>
              <a:t>7 “programas” sectorizados</a:t>
            </a:r>
            <a:endParaRPr lang="es-ES" sz="2000"/>
          </a:p>
        </p:txBody>
      </p:sp>
      <p:sp>
        <p:nvSpPr>
          <p:cNvPr id="20489" name="AutoShape 9"/>
          <p:cNvSpPr>
            <a:spLocks/>
          </p:cNvSpPr>
          <p:nvPr/>
        </p:nvSpPr>
        <p:spPr bwMode="auto">
          <a:xfrm>
            <a:off x="2111375" y="1450975"/>
            <a:ext cx="141288" cy="1582738"/>
          </a:xfrm>
          <a:prstGeom prst="leftBrace">
            <a:avLst>
              <a:gd name="adj1" fmla="val 93352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AutoShape 10"/>
          <p:cNvSpPr>
            <a:spLocks/>
          </p:cNvSpPr>
          <p:nvPr/>
        </p:nvSpPr>
        <p:spPr bwMode="auto">
          <a:xfrm>
            <a:off x="2097088" y="3276600"/>
            <a:ext cx="112712" cy="1446213"/>
          </a:xfrm>
          <a:prstGeom prst="leftBrace">
            <a:avLst>
              <a:gd name="adj1" fmla="val 106925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AutoShape 11"/>
          <p:cNvSpPr>
            <a:spLocks/>
          </p:cNvSpPr>
          <p:nvPr/>
        </p:nvSpPr>
        <p:spPr bwMode="auto">
          <a:xfrm>
            <a:off x="2057400" y="5068888"/>
            <a:ext cx="217488" cy="1365250"/>
          </a:xfrm>
          <a:prstGeom prst="leftBrace">
            <a:avLst>
              <a:gd name="adj1" fmla="val 52311"/>
              <a:gd name="adj2" fmla="val 50000"/>
            </a:avLst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092200" y="457200"/>
            <a:ext cx="7156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2800"/>
              <a:t>Planeación, diseño y evaluación de programas</a:t>
            </a:r>
            <a:endParaRPr lang="es-ES" sz="2800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04800" y="1371600"/>
            <a:ext cx="8550275" cy="522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s-MX"/>
              <a:t>Maximizar el impacto social de recursos escasos</a:t>
            </a:r>
          </a:p>
          <a:p>
            <a:pPr marL="914400" lvl="1" indent="-457200">
              <a:lnSpc>
                <a:spcPct val="110000"/>
              </a:lnSpc>
              <a:buFontTx/>
              <a:buChar char="•"/>
            </a:pPr>
            <a:r>
              <a:rPr lang="es-MX" sz="2200" b="0"/>
              <a:t>Focalización (perfiles de pobreza, georeferenciación, selección)</a:t>
            </a:r>
          </a:p>
          <a:p>
            <a:pPr marL="914400" lvl="1" indent="-457200">
              <a:lnSpc>
                <a:spcPct val="110000"/>
              </a:lnSpc>
              <a:buFontTx/>
              <a:buChar char="•"/>
            </a:pPr>
            <a:r>
              <a:rPr lang="es-MX" sz="2200" b="0"/>
              <a:t>Soluciones de largo plazo (del asistencialismo a la corresponsabilidad y sustentabilidad de las acciones)</a:t>
            </a:r>
          </a:p>
          <a:p>
            <a:pPr marL="914400" lvl="1" indent="-457200">
              <a:lnSpc>
                <a:spcPct val="90000"/>
              </a:lnSpc>
              <a:buFontTx/>
              <a:buChar char="•"/>
            </a:pPr>
            <a:endParaRPr lang="es-MX"/>
          </a:p>
          <a:p>
            <a:pPr marL="457200" indent="-457200">
              <a:buFontTx/>
              <a:buAutoNum type="arabicPeriod"/>
            </a:pPr>
            <a:r>
              <a:rPr lang="es-MX"/>
              <a:t>Un conjunto coherente e integrado de programas sociales </a:t>
            </a:r>
          </a:p>
          <a:p>
            <a:pPr marL="914400" lvl="1" indent="-457200">
              <a:buFontTx/>
              <a:buChar char="•"/>
            </a:pPr>
            <a:r>
              <a:rPr lang="es-MX" sz="2200" b="0"/>
              <a:t>Alineados a una estrategia común</a:t>
            </a:r>
          </a:p>
          <a:p>
            <a:pPr marL="914400" lvl="1" indent="-457200">
              <a:buFontTx/>
              <a:buChar char="•"/>
            </a:pPr>
            <a:r>
              <a:rPr lang="es-MX" sz="2200" b="0"/>
              <a:t>Complementarios y sinérgicos</a:t>
            </a:r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endParaRPr lang="es-MX"/>
          </a:p>
          <a:p>
            <a:pPr marL="457200" indent="-457200">
              <a:buFontTx/>
              <a:buAutoNum type="arabicPeriod"/>
            </a:pPr>
            <a:r>
              <a:rPr lang="es-MX"/>
              <a:t>Incentivos correctos en programas</a:t>
            </a:r>
          </a:p>
          <a:p>
            <a:pPr marL="914400" lvl="1" indent="-457200">
              <a:lnSpc>
                <a:spcPct val="120000"/>
              </a:lnSpc>
              <a:buFontTx/>
              <a:buChar char="•"/>
            </a:pPr>
            <a:r>
              <a:rPr lang="es-MX" sz="2200" b="0"/>
              <a:t>Para incrementar la participación y minimizar errores y trampas al sistema </a:t>
            </a:r>
          </a:p>
          <a:p>
            <a:pPr marL="914400" lvl="1" indent="-457200">
              <a:lnSpc>
                <a:spcPct val="120000"/>
              </a:lnSpc>
              <a:buFontTx/>
              <a:buChar char="•"/>
            </a:pPr>
            <a:r>
              <a:rPr lang="es-MX" sz="2200" b="0"/>
              <a:t>Para que los estados, municipios y organizaciones de la sociedad civil compartan la estrategia federal para el combate a la pobreza</a:t>
            </a:r>
            <a:endParaRPr lang="es-ES" sz="2200" b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04800" y="61182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Primaria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354138" y="569277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838200" y="59055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 1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339850" y="56642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2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1949450" y="53816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3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2482850" y="51689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 1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2984500" y="49276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2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3556000" y="46069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3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grpSp>
        <p:nvGrpSpPr>
          <p:cNvPr id="34826" name="Group 10"/>
          <p:cNvGrpSpPr>
            <a:grpSpLocks/>
          </p:cNvGrpSpPr>
          <p:nvPr/>
        </p:nvGrpSpPr>
        <p:grpSpPr bwMode="auto">
          <a:xfrm>
            <a:off x="5354638" y="4935538"/>
            <a:ext cx="1528762" cy="1562100"/>
            <a:chOff x="3373" y="3109"/>
            <a:chExt cx="963" cy="984"/>
          </a:xfrm>
        </p:grpSpPr>
        <p:sp>
          <p:nvSpPr>
            <p:cNvPr id="34827" name="Text Box 11"/>
            <p:cNvSpPr txBox="1">
              <a:spLocks noChangeArrowheads="1"/>
            </p:cNvSpPr>
            <p:nvPr/>
          </p:nvSpPr>
          <p:spPr bwMode="auto">
            <a:xfrm>
              <a:off x="3408" y="3881"/>
              <a:ext cx="7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sz="1600">
                  <a:solidFill>
                    <a:srgbClr val="000099"/>
                  </a:solidFill>
                </a:rPr>
                <a:t>$ 9-12 años</a:t>
              </a:r>
              <a:endParaRPr lang="es-ES" sz="1600">
                <a:solidFill>
                  <a:srgbClr val="000099"/>
                </a:solidFill>
              </a:endParaRPr>
            </a:p>
          </p:txBody>
        </p:sp>
        <p:sp>
          <p:nvSpPr>
            <p:cNvPr id="34828" name="Text Box 12"/>
            <p:cNvSpPr txBox="1">
              <a:spLocks noChangeArrowheads="1"/>
            </p:cNvSpPr>
            <p:nvPr/>
          </p:nvSpPr>
          <p:spPr bwMode="auto">
            <a:xfrm>
              <a:off x="3381" y="3501"/>
              <a:ext cx="7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sz="1600">
                  <a:solidFill>
                    <a:srgbClr val="000099"/>
                  </a:solidFill>
                </a:rPr>
                <a:t>$ 13-15 años</a:t>
              </a:r>
              <a:endParaRPr lang="es-ES" sz="1600">
                <a:solidFill>
                  <a:srgbClr val="000099"/>
                </a:solidFill>
              </a:endParaRPr>
            </a:p>
          </p:txBody>
        </p:sp>
        <p:sp>
          <p:nvSpPr>
            <p:cNvPr id="34829" name="Text Box 13"/>
            <p:cNvSpPr txBox="1">
              <a:spLocks noChangeArrowheads="1"/>
            </p:cNvSpPr>
            <p:nvPr/>
          </p:nvSpPr>
          <p:spPr bwMode="auto">
            <a:xfrm>
              <a:off x="3373" y="3109"/>
              <a:ext cx="96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sz="1600">
                  <a:solidFill>
                    <a:srgbClr val="000099"/>
                  </a:solidFill>
                </a:rPr>
                <a:t>$ 16-18-20 años</a:t>
              </a:r>
              <a:endParaRPr lang="es-ES" sz="1600">
                <a:solidFill>
                  <a:srgbClr val="000099"/>
                </a:solidFill>
              </a:endParaRPr>
            </a:p>
          </p:txBody>
        </p:sp>
      </p:grpSp>
      <p:sp>
        <p:nvSpPr>
          <p:cNvPr id="34830" name="Line 14"/>
          <p:cNvSpPr>
            <a:spLocks noChangeShapeType="1"/>
          </p:cNvSpPr>
          <p:nvPr/>
        </p:nvSpPr>
        <p:spPr bwMode="auto">
          <a:xfrm flipV="1">
            <a:off x="5181600" y="4400550"/>
            <a:ext cx="0" cy="2247900"/>
          </a:xfrm>
          <a:prstGeom prst="line">
            <a:avLst/>
          </a:prstGeom>
          <a:noFill/>
          <a:ln w="635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1" name="AutoShape 15"/>
          <p:cNvSpPr>
            <a:spLocks noChangeArrowheads="1"/>
          </p:cNvSpPr>
          <p:nvPr/>
        </p:nvSpPr>
        <p:spPr bwMode="auto">
          <a:xfrm>
            <a:off x="4972050" y="2552700"/>
            <a:ext cx="457200" cy="1752600"/>
          </a:xfrm>
          <a:prstGeom prst="upArrow">
            <a:avLst>
              <a:gd name="adj1" fmla="val 50000"/>
              <a:gd name="adj2" fmla="val 95833"/>
            </a:avLst>
          </a:prstGeom>
          <a:solidFill>
            <a:srgbClr val="6600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34832" name="AutoShape 16"/>
          <p:cNvSpPr>
            <a:spLocks noEditPoints="1" noChangeArrowheads="1"/>
          </p:cNvSpPr>
          <p:nvPr/>
        </p:nvSpPr>
        <p:spPr bwMode="auto">
          <a:xfrm rot="14280000">
            <a:off x="4721225" y="1517650"/>
            <a:ext cx="977900" cy="9779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FF6F27"/>
          </a:solidFill>
          <a:ln w="9525">
            <a:miter lim="800000"/>
            <a:headEnd/>
            <a:tailEnd/>
          </a:ln>
          <a:effectLst/>
          <a:scene3d>
            <a:camera prst="legacyPerspectiveTop">
              <a:rot lat="20699999" lon="0" rev="0"/>
            </a:camera>
            <a:lightRig rig="legacyFlat3" dir="b"/>
          </a:scene3d>
          <a:sp3d extrusionH="887400" prstMaterial="legacyPlastic">
            <a:bevelT w="13500" h="13500" prst="angle"/>
            <a:bevelB w="13500" h="13500" prst="angle"/>
            <a:extrusionClr>
              <a:srgbClr val="FF6F27"/>
            </a:extrusionClr>
          </a:sp3d>
        </p:spPr>
        <p:txBody>
          <a:bodyPr vert="eaVert">
            <a:flatTx/>
          </a:bodyPr>
          <a:lstStyle/>
          <a:p>
            <a:endParaRPr lang="es-MX" b="0">
              <a:solidFill>
                <a:srgbClr val="000099"/>
              </a:solidFill>
            </a:endParaRPr>
          </a:p>
        </p:txBody>
      </p:sp>
      <p:sp>
        <p:nvSpPr>
          <p:cNvPr id="34833" name="Rectangle 17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4914900" y="1706563"/>
            <a:ext cx="6191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200">
                <a:latin typeface="Arial" pitchFamily="34" charset="0"/>
              </a:rPr>
              <a:t>Opciones</a:t>
            </a:r>
          </a:p>
        </p:txBody>
      </p:sp>
      <p:sp>
        <p:nvSpPr>
          <p:cNvPr id="34834" name="AutoShape 18"/>
          <p:cNvSpPr>
            <a:spLocks/>
          </p:cNvSpPr>
          <p:nvPr/>
        </p:nvSpPr>
        <p:spPr bwMode="auto">
          <a:xfrm>
            <a:off x="6781800" y="4667250"/>
            <a:ext cx="685800" cy="1943100"/>
          </a:xfrm>
          <a:prstGeom prst="rightBrace">
            <a:avLst>
              <a:gd name="adj1" fmla="val 23611"/>
              <a:gd name="adj2" fmla="val 50000"/>
            </a:avLst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2800" i="1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7740650" y="5424488"/>
            <a:ext cx="10493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1600">
                <a:solidFill>
                  <a:srgbClr val="000099"/>
                </a:solidFill>
              </a:rPr>
              <a:t>$ Efectivo</a:t>
            </a:r>
            <a:endParaRPr lang="es-ES" sz="1600">
              <a:solidFill>
                <a:srgbClr val="000099"/>
              </a:solidFill>
            </a:endParaRPr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381000" y="2743200"/>
            <a:ext cx="3962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b="0"/>
              <a:t>... Apoyos escalonados, contingentes a la asistencia a la escuela y visitas regulares de la familia a clínicas de salud</a:t>
            </a:r>
            <a:endParaRPr lang="es-ES" b="0"/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5943600" y="1981200"/>
            <a:ext cx="31210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b="0"/>
              <a:t>Con una sola opción de salida al término del ciclo</a:t>
            </a:r>
            <a:endParaRPr lang="es-ES" b="0"/>
          </a:p>
        </p:txBody>
      </p: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657225" y="76200"/>
            <a:ext cx="7877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3200"/>
              <a:t>FORTALECIMIENTO DEL PROGRAMA </a:t>
            </a:r>
          </a:p>
          <a:p>
            <a:pPr algn="ctr"/>
            <a:r>
              <a:rPr lang="es-MX" sz="3200" i="1"/>
              <a:t>OPORTUNIDADES</a:t>
            </a:r>
            <a:r>
              <a:rPr lang="es-MX" sz="3200"/>
              <a:t>...</a:t>
            </a:r>
            <a:endParaRPr lang="es-ES" sz="3200" i="1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534400" cy="1143000"/>
          </a:xfrm>
          <a:ln/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s-MX" sz="2800" b="1">
                <a:solidFill>
                  <a:schemeClr val="tx1"/>
                </a:solidFill>
              </a:rPr>
              <a:t>Primer paso: proveer un conjunto más amplio de opciones de salida, alineadas con la estrategia CONTIGO</a:t>
            </a:r>
            <a:r>
              <a:rPr lang="es-MX" sz="2800" b="1" i="1">
                <a:solidFill>
                  <a:schemeClr val="tx1"/>
                </a:solidFill>
              </a:rPr>
              <a:t> ...</a:t>
            </a:r>
            <a:endParaRPr lang="es-ES" sz="2800" b="1" i="1">
              <a:solidFill>
                <a:schemeClr val="tx1"/>
              </a:solidFill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04800" y="61182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Primaria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1354138" y="569277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latin typeface="Tahoma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838200" y="59055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 1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1339850" y="56642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2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949450" y="53816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3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2482850" y="51689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 1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2984500" y="49276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2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3556000" y="46069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3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grpSp>
        <p:nvGrpSpPr>
          <p:cNvPr id="35851" name="Group 11"/>
          <p:cNvGrpSpPr>
            <a:grpSpLocks/>
          </p:cNvGrpSpPr>
          <p:nvPr/>
        </p:nvGrpSpPr>
        <p:grpSpPr bwMode="auto">
          <a:xfrm>
            <a:off x="5576888" y="4876800"/>
            <a:ext cx="1528762" cy="1562100"/>
            <a:chOff x="3513" y="3072"/>
            <a:chExt cx="963" cy="984"/>
          </a:xfrm>
        </p:grpSpPr>
        <p:sp>
          <p:nvSpPr>
            <p:cNvPr id="35852" name="Text Box 12"/>
            <p:cNvSpPr txBox="1">
              <a:spLocks noChangeArrowheads="1"/>
            </p:cNvSpPr>
            <p:nvPr/>
          </p:nvSpPr>
          <p:spPr bwMode="auto">
            <a:xfrm>
              <a:off x="3548" y="3844"/>
              <a:ext cx="7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sz="1600"/>
                <a:t>$ 9-12 años</a:t>
              </a:r>
              <a:endParaRPr lang="es-ES" sz="1600"/>
            </a:p>
          </p:txBody>
        </p:sp>
        <p:sp>
          <p:nvSpPr>
            <p:cNvPr id="35853" name="Text Box 13"/>
            <p:cNvSpPr txBox="1">
              <a:spLocks noChangeArrowheads="1"/>
            </p:cNvSpPr>
            <p:nvPr/>
          </p:nvSpPr>
          <p:spPr bwMode="auto">
            <a:xfrm>
              <a:off x="3521" y="3464"/>
              <a:ext cx="7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sz="1600"/>
                <a:t>$ 13-15 años</a:t>
              </a:r>
              <a:endParaRPr lang="es-ES" sz="1600"/>
            </a:p>
          </p:txBody>
        </p:sp>
        <p:sp>
          <p:nvSpPr>
            <p:cNvPr id="35854" name="Text Box 14"/>
            <p:cNvSpPr txBox="1">
              <a:spLocks noChangeArrowheads="1"/>
            </p:cNvSpPr>
            <p:nvPr/>
          </p:nvSpPr>
          <p:spPr bwMode="auto">
            <a:xfrm>
              <a:off x="3513" y="3072"/>
              <a:ext cx="96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sz="1600"/>
                <a:t>$ 16-18-20 años</a:t>
              </a:r>
              <a:endParaRPr lang="es-ES" sz="1600"/>
            </a:p>
          </p:txBody>
        </p:sp>
      </p:grpSp>
      <p:sp>
        <p:nvSpPr>
          <p:cNvPr id="35855" name="Line 15"/>
          <p:cNvSpPr>
            <a:spLocks noChangeShapeType="1"/>
          </p:cNvSpPr>
          <p:nvPr/>
        </p:nvSpPr>
        <p:spPr bwMode="auto">
          <a:xfrm flipV="1">
            <a:off x="5335588" y="4457700"/>
            <a:ext cx="4762" cy="2143125"/>
          </a:xfrm>
          <a:prstGeom prst="line">
            <a:avLst/>
          </a:prstGeom>
          <a:noFill/>
          <a:ln w="190500">
            <a:solidFill>
              <a:srgbClr val="66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6" name="AutoShape 16"/>
          <p:cNvSpPr>
            <a:spLocks noChangeArrowheads="1"/>
          </p:cNvSpPr>
          <p:nvPr/>
        </p:nvSpPr>
        <p:spPr bwMode="auto">
          <a:xfrm>
            <a:off x="4953000" y="2590800"/>
            <a:ext cx="457200" cy="1524000"/>
          </a:xfrm>
          <a:prstGeom prst="upArrow">
            <a:avLst>
              <a:gd name="adj1" fmla="val 50000"/>
              <a:gd name="adj2" fmla="val 83333"/>
            </a:avLst>
          </a:prstGeom>
          <a:solidFill>
            <a:srgbClr val="6600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>
              <a:solidFill>
                <a:srgbClr val="006699"/>
              </a:solidFill>
              <a:latin typeface="Arial" pitchFamily="34" charset="0"/>
            </a:endParaRPr>
          </a:p>
        </p:txBody>
      </p:sp>
      <p:sp>
        <p:nvSpPr>
          <p:cNvPr id="35857" name="AutoShape 17"/>
          <p:cNvSpPr>
            <a:spLocks noEditPoints="1" noChangeArrowheads="1"/>
          </p:cNvSpPr>
          <p:nvPr/>
        </p:nvSpPr>
        <p:spPr bwMode="auto">
          <a:xfrm rot="14280000">
            <a:off x="4721225" y="1517650"/>
            <a:ext cx="977900" cy="9779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FF6F27"/>
          </a:solidFill>
          <a:ln w="9525">
            <a:miter lim="800000"/>
            <a:headEnd/>
            <a:tailEnd/>
          </a:ln>
          <a:effectLst/>
          <a:scene3d>
            <a:camera prst="legacyPerspectiveTop">
              <a:rot lat="20699999" lon="0" rev="0"/>
            </a:camera>
            <a:lightRig rig="legacyFlat3" dir="b"/>
          </a:scene3d>
          <a:sp3d extrusionH="887400" prstMaterial="legacyPlastic">
            <a:bevelT w="13500" h="13500" prst="angle"/>
            <a:bevelB w="13500" h="13500" prst="angle"/>
            <a:extrusionClr>
              <a:srgbClr val="FF6F27"/>
            </a:extrusionClr>
          </a:sp3d>
        </p:spPr>
        <p:txBody>
          <a:bodyPr vert="eaVert">
            <a:flatTx/>
          </a:bodyPr>
          <a:lstStyle/>
          <a:p>
            <a:endParaRPr lang="es-MX" b="0"/>
          </a:p>
        </p:txBody>
      </p:sp>
      <p:sp>
        <p:nvSpPr>
          <p:cNvPr id="35858" name="Rectangle 18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4914900" y="1706563"/>
            <a:ext cx="6191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200">
                <a:latin typeface="Arial" pitchFamily="34" charset="0"/>
              </a:rPr>
              <a:t>Opciones</a:t>
            </a:r>
          </a:p>
        </p:txBody>
      </p:sp>
      <p:sp>
        <p:nvSpPr>
          <p:cNvPr id="35859" name="Line 19"/>
          <p:cNvSpPr>
            <a:spLocks noChangeShapeType="1"/>
          </p:cNvSpPr>
          <p:nvPr/>
        </p:nvSpPr>
        <p:spPr bwMode="auto">
          <a:xfrm flipH="1" flipV="1">
            <a:off x="3962400" y="2667000"/>
            <a:ext cx="971550" cy="1600200"/>
          </a:xfrm>
          <a:prstGeom prst="line">
            <a:avLst/>
          </a:prstGeom>
          <a:noFill/>
          <a:ln w="190500">
            <a:solidFill>
              <a:srgbClr val="66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60" name="Line 20"/>
          <p:cNvSpPr>
            <a:spLocks noChangeShapeType="1"/>
          </p:cNvSpPr>
          <p:nvPr/>
        </p:nvSpPr>
        <p:spPr bwMode="auto">
          <a:xfrm flipV="1">
            <a:off x="5467350" y="2667000"/>
            <a:ext cx="781050" cy="1447800"/>
          </a:xfrm>
          <a:prstGeom prst="line">
            <a:avLst/>
          </a:prstGeom>
          <a:noFill/>
          <a:ln w="190500">
            <a:solidFill>
              <a:srgbClr val="66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 flipV="1">
            <a:off x="5676900" y="2667000"/>
            <a:ext cx="1866900" cy="1593850"/>
          </a:xfrm>
          <a:prstGeom prst="line">
            <a:avLst/>
          </a:prstGeom>
          <a:noFill/>
          <a:ln w="190500">
            <a:solidFill>
              <a:srgbClr val="66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62" name="AutoShape 22"/>
          <p:cNvSpPr>
            <a:spLocks noEditPoints="1" noChangeArrowheads="1"/>
          </p:cNvSpPr>
          <p:nvPr/>
        </p:nvSpPr>
        <p:spPr bwMode="auto">
          <a:xfrm rot="15660000">
            <a:off x="7390607" y="1543844"/>
            <a:ext cx="976312" cy="9779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3366CC"/>
          </a:solidFill>
          <a:ln w="9525">
            <a:miter lim="800000"/>
            <a:headEnd/>
            <a:tailEnd/>
          </a:ln>
          <a:effectLst/>
          <a:scene3d>
            <a:camera prst="legacyPerspectiveTop">
              <a:rot lat="20699999" lon="0" rev="0"/>
            </a:camera>
            <a:lightRig rig="legacyFlat3" dir="b"/>
          </a:scene3d>
          <a:sp3d extrusionH="887400" prstMaterial="legacyPlastic">
            <a:bevelT w="13500" h="13500" prst="angle"/>
            <a:bevelB w="13500" h="13500" prst="angle"/>
            <a:extrusionClr>
              <a:srgbClr val="3366CC"/>
            </a:extrusionClr>
          </a:sp3d>
        </p:spPr>
        <p:txBody>
          <a:bodyPr vert="eaVert">
            <a:flatTx/>
          </a:bodyPr>
          <a:lstStyle/>
          <a:p>
            <a:endParaRPr lang="es-MX" b="0"/>
          </a:p>
        </p:txBody>
      </p:sp>
      <p:sp>
        <p:nvSpPr>
          <p:cNvPr id="35863" name="AutoShape 23"/>
          <p:cNvSpPr>
            <a:spLocks noEditPoints="1" noChangeArrowheads="1"/>
          </p:cNvSpPr>
          <p:nvPr/>
        </p:nvSpPr>
        <p:spPr bwMode="auto">
          <a:xfrm rot="15600000">
            <a:off x="6098381" y="1553370"/>
            <a:ext cx="974725" cy="976312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33CC33"/>
          </a:solidFill>
          <a:ln w="9525">
            <a:miter lim="800000"/>
            <a:headEnd/>
            <a:tailEnd/>
          </a:ln>
          <a:effectLst/>
          <a:scene3d>
            <a:camera prst="legacyPerspectiveTop">
              <a:rot lat="20699999" lon="0" rev="0"/>
            </a:camera>
            <a:lightRig rig="legacyFlat3" dir="b"/>
          </a:scene3d>
          <a:sp3d extrusionH="887400" prstMaterial="legacyPlastic">
            <a:bevelT w="13500" h="13500" prst="angle"/>
            <a:bevelB w="13500" h="13500" prst="angle"/>
            <a:extrusionClr>
              <a:srgbClr val="33CC33"/>
            </a:extrusionClr>
          </a:sp3d>
        </p:spPr>
        <p:txBody>
          <a:bodyPr vert="eaVert">
            <a:flatTx/>
          </a:bodyPr>
          <a:lstStyle/>
          <a:p>
            <a:endParaRPr lang="es-MX" b="0"/>
          </a:p>
        </p:txBody>
      </p:sp>
      <p:sp>
        <p:nvSpPr>
          <p:cNvPr id="35864" name="AutoShape 24"/>
          <p:cNvSpPr>
            <a:spLocks noEditPoints="1" noChangeArrowheads="1"/>
          </p:cNvSpPr>
          <p:nvPr/>
        </p:nvSpPr>
        <p:spPr bwMode="auto">
          <a:xfrm rot="14280000">
            <a:off x="3279776" y="1592262"/>
            <a:ext cx="976312" cy="97631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FF66CC"/>
          </a:solidFill>
          <a:ln w="9525">
            <a:miter lim="800000"/>
            <a:headEnd/>
            <a:tailEnd/>
          </a:ln>
          <a:effectLst/>
          <a:scene3d>
            <a:camera prst="legacyPerspectiveTop">
              <a:rot lat="20699999" lon="0" rev="0"/>
            </a:camera>
            <a:lightRig rig="legacyFlat3" dir="b"/>
          </a:scene3d>
          <a:sp3d extrusionH="887400" prstMaterial="legacyPlastic">
            <a:bevelT w="13500" h="13500" prst="angle"/>
            <a:bevelB w="13500" h="13500" prst="angle"/>
            <a:extrusionClr>
              <a:srgbClr val="FF66CC"/>
            </a:extrusionClr>
          </a:sp3d>
        </p:spPr>
        <p:txBody>
          <a:bodyPr vert="eaVert">
            <a:flatTx/>
          </a:bodyPr>
          <a:lstStyle/>
          <a:p>
            <a:endParaRPr lang="es-MX" b="0"/>
          </a:p>
        </p:txBody>
      </p:sp>
      <p:sp>
        <p:nvSpPr>
          <p:cNvPr id="35865" name="Rectangle 25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3511550" y="1770063"/>
            <a:ext cx="6191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200">
                <a:latin typeface="Arial" pitchFamily="34" charset="0"/>
              </a:rPr>
              <a:t>Capacidades</a:t>
            </a:r>
          </a:p>
        </p:txBody>
      </p:sp>
      <p:sp>
        <p:nvSpPr>
          <p:cNvPr id="35866" name="Rectangle 26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6292850" y="1731963"/>
            <a:ext cx="6191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200">
                <a:latin typeface="Arial" pitchFamily="34" charset="0"/>
              </a:rPr>
              <a:t>Patrimonio</a:t>
            </a:r>
          </a:p>
        </p:txBody>
      </p:sp>
      <p:sp>
        <p:nvSpPr>
          <p:cNvPr id="35867" name="Rectangle 27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7607300" y="1674813"/>
            <a:ext cx="6191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200">
                <a:latin typeface="Arial" pitchFamily="34" charset="0"/>
              </a:rPr>
              <a:t>Protección</a:t>
            </a:r>
          </a:p>
        </p:txBody>
      </p:sp>
      <p:sp>
        <p:nvSpPr>
          <p:cNvPr id="35868" name="AutoShape 28"/>
          <p:cNvSpPr>
            <a:spLocks/>
          </p:cNvSpPr>
          <p:nvPr/>
        </p:nvSpPr>
        <p:spPr bwMode="auto">
          <a:xfrm>
            <a:off x="7004050" y="4608513"/>
            <a:ext cx="685800" cy="1943100"/>
          </a:xfrm>
          <a:prstGeom prst="rightBrace">
            <a:avLst>
              <a:gd name="adj1" fmla="val 23611"/>
              <a:gd name="adj2" fmla="val 50000"/>
            </a:avLst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2800" i="1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35869" name="Text Box 29"/>
          <p:cNvSpPr txBox="1">
            <a:spLocks noChangeArrowheads="1"/>
          </p:cNvSpPr>
          <p:nvPr/>
        </p:nvSpPr>
        <p:spPr bwMode="auto">
          <a:xfrm>
            <a:off x="7740650" y="5424488"/>
            <a:ext cx="10493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1600"/>
              <a:t>$ Efectivo</a:t>
            </a:r>
            <a:endParaRPr lang="es-E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04800" y="61182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Primaria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354138" y="569277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838200" y="59055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 1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339850" y="56642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2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1949450" y="53816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3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2482850" y="51689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 1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2984500" y="49276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2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3556000" y="46069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3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395288" y="3646488"/>
            <a:ext cx="87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2000">
                <a:solidFill>
                  <a:srgbClr val="000099"/>
                </a:solidFill>
              </a:rPr>
              <a:t>Fondo</a:t>
            </a:r>
            <a:endParaRPr lang="es-ES" sz="2000">
              <a:solidFill>
                <a:srgbClr val="000099"/>
              </a:solidFill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1508125" y="3897313"/>
            <a:ext cx="342900" cy="1654175"/>
          </a:xfrm>
          <a:prstGeom prst="leftBrace">
            <a:avLst>
              <a:gd name="adj1" fmla="val 40201"/>
              <a:gd name="adj2" fmla="val 50000"/>
            </a:avLst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0" y="4344988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1600">
                <a:solidFill>
                  <a:srgbClr val="000099"/>
                </a:solidFill>
              </a:rPr>
              <a:t>Depósito en</a:t>
            </a:r>
          </a:p>
          <a:p>
            <a:pPr algn="ctr"/>
            <a:r>
              <a:rPr lang="es-MX" sz="1600">
                <a:solidFill>
                  <a:srgbClr val="000099"/>
                </a:solidFill>
              </a:rPr>
              <a:t>Cuenta Bansefi</a:t>
            </a:r>
            <a:endParaRPr lang="es-ES" sz="1600">
              <a:solidFill>
                <a:srgbClr val="000099"/>
              </a:solidFill>
            </a:endParaRPr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 flipV="1">
            <a:off x="2819400" y="4076700"/>
            <a:ext cx="0" cy="971550"/>
          </a:xfrm>
          <a:prstGeom prst="line">
            <a:avLst/>
          </a:prstGeom>
          <a:noFill/>
          <a:ln w="63500">
            <a:solidFill>
              <a:srgbClr val="66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3021013" y="4024313"/>
            <a:ext cx="5091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1600" i="1" u="sng">
                <a:solidFill>
                  <a:srgbClr val="000099"/>
                </a:solidFill>
              </a:rPr>
              <a:t>Puntos</a:t>
            </a:r>
            <a:r>
              <a:rPr lang="es-MX" sz="1600">
                <a:solidFill>
                  <a:srgbClr val="000099"/>
                </a:solidFill>
              </a:rPr>
              <a:t> adquiridos mensualmente desde 3° de secundaria</a:t>
            </a:r>
            <a:endParaRPr lang="es-ES" sz="1600">
              <a:solidFill>
                <a:srgbClr val="000099"/>
              </a:solidFill>
            </a:endParaRPr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152400" y="304800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MX" sz="2800"/>
              <a:t>Segundo paso: crear la “Plataforma de Oportunidades”...</a:t>
            </a:r>
            <a:endParaRPr lang="es-ES" sz="2800" i="1"/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4419600" y="1865313"/>
            <a:ext cx="4710113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r>
              <a:rPr lang="es-MX" sz="2000" u="sng"/>
              <a:t>La entrega del fondo es contingente a la</a:t>
            </a:r>
          </a:p>
          <a:p>
            <a:pPr marL="457200" indent="-457200"/>
            <a:endParaRPr lang="es-MX" sz="2000" u="sng"/>
          </a:p>
          <a:p>
            <a:pPr marL="457200" indent="-457200">
              <a:buFontTx/>
              <a:buAutoNum type="arabicPeriod"/>
            </a:pPr>
            <a:r>
              <a:rPr lang="es-MX" sz="1600"/>
              <a:t>Obtención del certificado de preparatoria</a:t>
            </a:r>
          </a:p>
          <a:p>
            <a:pPr marL="457200" indent="-457200">
              <a:buFontTx/>
              <a:buAutoNum type="arabicPeriod"/>
            </a:pPr>
            <a:endParaRPr lang="es-MX" sz="1600"/>
          </a:p>
          <a:p>
            <a:pPr marL="457200" indent="-457200">
              <a:buFontTx/>
              <a:buAutoNum type="arabicPeriod"/>
            </a:pPr>
            <a:r>
              <a:rPr lang="es-MX" sz="1600"/>
              <a:t>Que el muchacho concluya antes de los 22 años</a:t>
            </a:r>
            <a:endParaRPr lang="es-ES" sz="1600"/>
          </a:p>
        </p:txBody>
      </p:sp>
      <p:sp>
        <p:nvSpPr>
          <p:cNvPr id="36881" name="AutoShape 17"/>
          <p:cNvSpPr>
            <a:spLocks noChangeArrowheads="1"/>
          </p:cNvSpPr>
          <p:nvPr/>
        </p:nvSpPr>
        <p:spPr bwMode="auto">
          <a:xfrm>
            <a:off x="2359025" y="3584575"/>
            <a:ext cx="952500" cy="361950"/>
          </a:xfrm>
          <a:prstGeom prst="flowChartMagneticDisk">
            <a:avLst/>
          </a:prstGeom>
          <a:solidFill>
            <a:srgbClr val="66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381000" y="1752600"/>
            <a:ext cx="26066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2000" b="0"/>
              <a:t>Un fondo de ahorro que crece siempre que el muchacho permanezca en la escuela media superior</a:t>
            </a:r>
            <a:endParaRPr lang="es-ES" sz="20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839200" cy="1143000"/>
          </a:xfrm>
          <a:ln/>
        </p:spPr>
        <p:txBody>
          <a:bodyPr/>
          <a:lstStyle/>
          <a:p>
            <a:pPr algn="l"/>
            <a:r>
              <a:rPr lang="es-MX" sz="2800" b="1">
                <a:solidFill>
                  <a:schemeClr val="tx1"/>
                </a:solidFill>
              </a:rPr>
              <a:t>Se vinculan los dos componentes: el fondo de ahorro se puede aplicar a cualquiera de las opciones de salida...</a:t>
            </a:r>
            <a:endParaRPr lang="es-ES" sz="2800" b="1" i="1">
              <a:solidFill>
                <a:schemeClr val="tx1"/>
              </a:solidFill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04800" y="61182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Primaria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354138" y="569277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838200" y="59055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 1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339850" y="56642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2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949450" y="53816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3 Secundaria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2482850" y="51689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 1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2984500" y="4927600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2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3556000" y="4606925"/>
            <a:ext cx="1390650" cy="2889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50000">
                <a:srgbClr val="FFFFFF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400" b="0">
                <a:solidFill>
                  <a:srgbClr val="000099"/>
                </a:solidFill>
                <a:latin typeface="Tahoma" pitchFamily="34" charset="0"/>
              </a:rPr>
              <a:t>3 Preparatoria</a:t>
            </a:r>
            <a:endParaRPr lang="es-ES" sz="1400" b="0">
              <a:solidFill>
                <a:srgbClr val="000099"/>
              </a:solidFill>
              <a:latin typeface="Tahoma" pitchFamily="34" charset="0"/>
            </a:endParaRPr>
          </a:p>
        </p:txBody>
      </p:sp>
      <p:grpSp>
        <p:nvGrpSpPr>
          <p:cNvPr id="37899" name="Group 11"/>
          <p:cNvGrpSpPr>
            <a:grpSpLocks/>
          </p:cNvGrpSpPr>
          <p:nvPr/>
        </p:nvGrpSpPr>
        <p:grpSpPr bwMode="auto">
          <a:xfrm>
            <a:off x="5354638" y="4935538"/>
            <a:ext cx="1528762" cy="1562100"/>
            <a:chOff x="3373" y="3109"/>
            <a:chExt cx="963" cy="984"/>
          </a:xfrm>
        </p:grpSpPr>
        <p:sp>
          <p:nvSpPr>
            <p:cNvPr id="37900" name="Text Box 12"/>
            <p:cNvSpPr txBox="1">
              <a:spLocks noChangeArrowheads="1"/>
            </p:cNvSpPr>
            <p:nvPr/>
          </p:nvSpPr>
          <p:spPr bwMode="auto">
            <a:xfrm>
              <a:off x="3408" y="3881"/>
              <a:ext cx="7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sz="1600">
                  <a:solidFill>
                    <a:srgbClr val="000099"/>
                  </a:solidFill>
                </a:rPr>
                <a:t>$ 9-12 años</a:t>
              </a:r>
              <a:endParaRPr lang="es-ES" sz="1600">
                <a:solidFill>
                  <a:srgbClr val="000099"/>
                </a:solidFill>
              </a:endParaRPr>
            </a:p>
          </p:txBody>
        </p:sp>
        <p:sp>
          <p:nvSpPr>
            <p:cNvPr id="37901" name="Text Box 13"/>
            <p:cNvSpPr txBox="1">
              <a:spLocks noChangeArrowheads="1"/>
            </p:cNvSpPr>
            <p:nvPr/>
          </p:nvSpPr>
          <p:spPr bwMode="auto">
            <a:xfrm>
              <a:off x="3381" y="3501"/>
              <a:ext cx="7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sz="1600">
                  <a:solidFill>
                    <a:srgbClr val="000099"/>
                  </a:solidFill>
                </a:rPr>
                <a:t>$ 13-15 años</a:t>
              </a:r>
              <a:endParaRPr lang="es-ES" sz="1600">
                <a:solidFill>
                  <a:srgbClr val="000099"/>
                </a:solidFill>
              </a:endParaRPr>
            </a:p>
          </p:txBody>
        </p:sp>
        <p:sp>
          <p:nvSpPr>
            <p:cNvPr id="37902" name="Text Box 14"/>
            <p:cNvSpPr txBox="1">
              <a:spLocks noChangeArrowheads="1"/>
            </p:cNvSpPr>
            <p:nvPr/>
          </p:nvSpPr>
          <p:spPr bwMode="auto">
            <a:xfrm>
              <a:off x="3373" y="3109"/>
              <a:ext cx="96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sz="1600">
                  <a:solidFill>
                    <a:srgbClr val="000099"/>
                  </a:solidFill>
                </a:rPr>
                <a:t>$ 16-18-20 años</a:t>
              </a:r>
              <a:endParaRPr lang="es-ES" sz="1600">
                <a:solidFill>
                  <a:srgbClr val="000099"/>
                </a:solidFill>
              </a:endParaRPr>
            </a:p>
          </p:txBody>
        </p:sp>
      </p:grpSp>
      <p:sp>
        <p:nvSpPr>
          <p:cNvPr id="37903" name="Line 15"/>
          <p:cNvSpPr>
            <a:spLocks noChangeShapeType="1"/>
          </p:cNvSpPr>
          <p:nvPr/>
        </p:nvSpPr>
        <p:spPr bwMode="auto">
          <a:xfrm flipV="1">
            <a:off x="5195888" y="4476750"/>
            <a:ext cx="4762" cy="2155825"/>
          </a:xfrm>
          <a:prstGeom prst="line">
            <a:avLst/>
          </a:prstGeom>
          <a:noFill/>
          <a:ln w="190500">
            <a:solidFill>
              <a:srgbClr val="66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04" name="AutoShape 16"/>
          <p:cNvSpPr>
            <a:spLocks noChangeArrowheads="1"/>
          </p:cNvSpPr>
          <p:nvPr/>
        </p:nvSpPr>
        <p:spPr bwMode="auto">
          <a:xfrm>
            <a:off x="4972050" y="2552700"/>
            <a:ext cx="457200" cy="1752600"/>
          </a:xfrm>
          <a:prstGeom prst="upArrow">
            <a:avLst>
              <a:gd name="adj1" fmla="val 50000"/>
              <a:gd name="adj2" fmla="val 95833"/>
            </a:avLst>
          </a:prstGeom>
          <a:solidFill>
            <a:srgbClr val="6600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>
              <a:solidFill>
                <a:srgbClr val="000099"/>
              </a:solidFill>
              <a:latin typeface="Arial" pitchFamily="34" charset="0"/>
            </a:endParaRPr>
          </a:p>
        </p:txBody>
      </p:sp>
      <p:sp>
        <p:nvSpPr>
          <p:cNvPr id="37905" name="AutoShape 17"/>
          <p:cNvSpPr>
            <a:spLocks noEditPoints="1" noChangeArrowheads="1"/>
          </p:cNvSpPr>
          <p:nvPr/>
        </p:nvSpPr>
        <p:spPr bwMode="auto">
          <a:xfrm rot="14280000">
            <a:off x="4721225" y="1517650"/>
            <a:ext cx="977900" cy="9779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FF6F27"/>
          </a:solidFill>
          <a:ln w="9525">
            <a:miter lim="800000"/>
            <a:headEnd/>
            <a:tailEnd/>
          </a:ln>
          <a:effectLst/>
          <a:scene3d>
            <a:camera prst="legacyPerspectiveTop">
              <a:rot lat="20699999" lon="0" rev="0"/>
            </a:camera>
            <a:lightRig rig="legacyFlat3" dir="b"/>
          </a:scene3d>
          <a:sp3d extrusionH="887400" prstMaterial="legacyPlastic">
            <a:bevelT w="13500" h="13500" prst="angle"/>
            <a:bevelB w="13500" h="13500" prst="angle"/>
            <a:extrusionClr>
              <a:srgbClr val="FF6F27"/>
            </a:extrusionClr>
          </a:sp3d>
        </p:spPr>
        <p:txBody>
          <a:bodyPr vert="eaVert">
            <a:flatTx/>
          </a:bodyPr>
          <a:lstStyle/>
          <a:p>
            <a:endParaRPr lang="es-MX" b="0"/>
          </a:p>
        </p:txBody>
      </p:sp>
      <p:sp>
        <p:nvSpPr>
          <p:cNvPr id="37906" name="Rectangle 18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4914900" y="1706563"/>
            <a:ext cx="6191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200">
                <a:latin typeface="Arial" pitchFamily="34" charset="0"/>
              </a:rPr>
              <a:t>Opciones</a:t>
            </a:r>
          </a:p>
        </p:txBody>
      </p:sp>
      <p:sp>
        <p:nvSpPr>
          <p:cNvPr id="37907" name="Line 19"/>
          <p:cNvSpPr>
            <a:spLocks noChangeShapeType="1"/>
          </p:cNvSpPr>
          <p:nvPr/>
        </p:nvSpPr>
        <p:spPr bwMode="auto">
          <a:xfrm flipH="1" flipV="1">
            <a:off x="3752850" y="2724150"/>
            <a:ext cx="1428750" cy="1543050"/>
          </a:xfrm>
          <a:prstGeom prst="line">
            <a:avLst/>
          </a:prstGeom>
          <a:noFill/>
          <a:ln w="190500">
            <a:solidFill>
              <a:srgbClr val="66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08" name="Line 20"/>
          <p:cNvSpPr>
            <a:spLocks noChangeShapeType="1"/>
          </p:cNvSpPr>
          <p:nvPr/>
        </p:nvSpPr>
        <p:spPr bwMode="auto">
          <a:xfrm flipV="1">
            <a:off x="5226050" y="2749550"/>
            <a:ext cx="1085850" cy="1524000"/>
          </a:xfrm>
          <a:prstGeom prst="line">
            <a:avLst/>
          </a:prstGeom>
          <a:noFill/>
          <a:ln w="190500">
            <a:solidFill>
              <a:srgbClr val="66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09" name="Line 21"/>
          <p:cNvSpPr>
            <a:spLocks noChangeShapeType="1"/>
          </p:cNvSpPr>
          <p:nvPr/>
        </p:nvSpPr>
        <p:spPr bwMode="auto">
          <a:xfrm flipV="1">
            <a:off x="5194300" y="2965450"/>
            <a:ext cx="2324100" cy="1295400"/>
          </a:xfrm>
          <a:prstGeom prst="line">
            <a:avLst/>
          </a:prstGeom>
          <a:noFill/>
          <a:ln w="190500">
            <a:solidFill>
              <a:srgbClr val="66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10" name="AutoShape 22"/>
          <p:cNvSpPr>
            <a:spLocks noEditPoints="1" noChangeArrowheads="1"/>
          </p:cNvSpPr>
          <p:nvPr/>
        </p:nvSpPr>
        <p:spPr bwMode="auto">
          <a:xfrm rot="15660000">
            <a:off x="7390607" y="1543844"/>
            <a:ext cx="976312" cy="9779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3366CC"/>
          </a:solidFill>
          <a:ln w="9525">
            <a:miter lim="800000"/>
            <a:headEnd/>
            <a:tailEnd/>
          </a:ln>
          <a:effectLst/>
          <a:scene3d>
            <a:camera prst="legacyPerspectiveTop">
              <a:rot lat="20699999" lon="0" rev="0"/>
            </a:camera>
            <a:lightRig rig="legacyFlat3" dir="b"/>
          </a:scene3d>
          <a:sp3d extrusionH="887400" prstMaterial="legacyPlastic">
            <a:bevelT w="13500" h="13500" prst="angle"/>
            <a:bevelB w="13500" h="13500" prst="angle"/>
            <a:extrusionClr>
              <a:srgbClr val="3366CC"/>
            </a:extrusionClr>
          </a:sp3d>
        </p:spPr>
        <p:txBody>
          <a:bodyPr vert="eaVert">
            <a:flatTx/>
          </a:bodyPr>
          <a:lstStyle/>
          <a:p>
            <a:endParaRPr lang="es-MX" b="0"/>
          </a:p>
        </p:txBody>
      </p:sp>
      <p:sp>
        <p:nvSpPr>
          <p:cNvPr id="37911" name="AutoShape 23"/>
          <p:cNvSpPr>
            <a:spLocks noEditPoints="1" noChangeArrowheads="1"/>
          </p:cNvSpPr>
          <p:nvPr/>
        </p:nvSpPr>
        <p:spPr bwMode="auto">
          <a:xfrm rot="15600000">
            <a:off x="6098381" y="1553370"/>
            <a:ext cx="974725" cy="976312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33CC33"/>
          </a:solidFill>
          <a:ln w="9525">
            <a:miter lim="800000"/>
            <a:headEnd/>
            <a:tailEnd/>
          </a:ln>
          <a:effectLst/>
          <a:scene3d>
            <a:camera prst="legacyPerspectiveTop">
              <a:rot lat="20699999" lon="0" rev="0"/>
            </a:camera>
            <a:lightRig rig="legacyFlat3" dir="b"/>
          </a:scene3d>
          <a:sp3d extrusionH="887400" prstMaterial="legacyPlastic">
            <a:bevelT w="13500" h="13500" prst="angle"/>
            <a:bevelB w="13500" h="13500" prst="angle"/>
            <a:extrusionClr>
              <a:srgbClr val="33CC33"/>
            </a:extrusionClr>
          </a:sp3d>
        </p:spPr>
        <p:txBody>
          <a:bodyPr vert="eaVert">
            <a:flatTx/>
          </a:bodyPr>
          <a:lstStyle/>
          <a:p>
            <a:endParaRPr lang="es-MX" b="0"/>
          </a:p>
        </p:txBody>
      </p:sp>
      <p:sp>
        <p:nvSpPr>
          <p:cNvPr id="37912" name="AutoShape 24"/>
          <p:cNvSpPr>
            <a:spLocks noEditPoints="1" noChangeArrowheads="1"/>
          </p:cNvSpPr>
          <p:nvPr/>
        </p:nvSpPr>
        <p:spPr bwMode="auto">
          <a:xfrm rot="14280000">
            <a:off x="3279776" y="1592262"/>
            <a:ext cx="976312" cy="97631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FF66CC"/>
          </a:solidFill>
          <a:ln w="9525">
            <a:miter lim="800000"/>
            <a:headEnd/>
            <a:tailEnd/>
          </a:ln>
          <a:effectLst/>
          <a:scene3d>
            <a:camera prst="legacyPerspectiveTop">
              <a:rot lat="20699999" lon="0" rev="0"/>
            </a:camera>
            <a:lightRig rig="legacyFlat3" dir="b"/>
          </a:scene3d>
          <a:sp3d extrusionH="887400" prstMaterial="legacyPlastic">
            <a:bevelT w="13500" h="13500" prst="angle"/>
            <a:bevelB w="13500" h="13500" prst="angle"/>
            <a:extrusionClr>
              <a:srgbClr val="FF66CC"/>
            </a:extrusionClr>
          </a:sp3d>
        </p:spPr>
        <p:txBody>
          <a:bodyPr vert="eaVert">
            <a:flatTx/>
          </a:bodyPr>
          <a:lstStyle/>
          <a:p>
            <a:endParaRPr lang="es-MX" b="0"/>
          </a:p>
        </p:txBody>
      </p:sp>
      <p:sp>
        <p:nvSpPr>
          <p:cNvPr id="37913" name="Rectangle 25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3511550" y="1770063"/>
            <a:ext cx="6191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200">
                <a:latin typeface="Arial" pitchFamily="34" charset="0"/>
              </a:rPr>
              <a:t>Capacidades</a:t>
            </a:r>
          </a:p>
        </p:txBody>
      </p:sp>
      <p:sp>
        <p:nvSpPr>
          <p:cNvPr id="37914" name="Rectangle 26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6292850" y="1731963"/>
            <a:ext cx="6191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200">
                <a:latin typeface="Arial" pitchFamily="34" charset="0"/>
              </a:rPr>
              <a:t>Patrimonio</a:t>
            </a:r>
          </a:p>
        </p:txBody>
      </p:sp>
      <p:sp>
        <p:nvSpPr>
          <p:cNvPr id="37915" name="Rectangle 27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7607300" y="1674813"/>
            <a:ext cx="6191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1200">
                <a:latin typeface="Arial" pitchFamily="34" charset="0"/>
              </a:rPr>
              <a:t>Protección</a:t>
            </a:r>
          </a:p>
        </p:txBody>
      </p:sp>
      <p:sp>
        <p:nvSpPr>
          <p:cNvPr id="37916" name="AutoShape 28"/>
          <p:cNvSpPr>
            <a:spLocks noChangeArrowheads="1"/>
          </p:cNvSpPr>
          <p:nvPr/>
        </p:nvSpPr>
        <p:spPr bwMode="auto">
          <a:xfrm>
            <a:off x="4673600" y="4102100"/>
            <a:ext cx="952500" cy="361950"/>
          </a:xfrm>
          <a:prstGeom prst="flowChartMagneticDisk">
            <a:avLst/>
          </a:prstGeom>
          <a:solidFill>
            <a:srgbClr val="66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7" name="Text Box 29"/>
          <p:cNvSpPr txBox="1">
            <a:spLocks noChangeArrowheads="1"/>
          </p:cNvSpPr>
          <p:nvPr/>
        </p:nvSpPr>
        <p:spPr bwMode="auto">
          <a:xfrm>
            <a:off x="352425" y="3646488"/>
            <a:ext cx="87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2000">
                <a:solidFill>
                  <a:srgbClr val="000099"/>
                </a:solidFill>
              </a:rPr>
              <a:t>Fondo</a:t>
            </a:r>
            <a:endParaRPr lang="es-ES" sz="2000">
              <a:solidFill>
                <a:srgbClr val="000099"/>
              </a:solidFill>
            </a:endParaRPr>
          </a:p>
        </p:txBody>
      </p:sp>
      <p:sp>
        <p:nvSpPr>
          <p:cNvPr id="37918" name="AutoShape 30"/>
          <p:cNvSpPr>
            <a:spLocks/>
          </p:cNvSpPr>
          <p:nvPr/>
        </p:nvSpPr>
        <p:spPr bwMode="auto">
          <a:xfrm>
            <a:off x="6781800" y="4667250"/>
            <a:ext cx="685800" cy="1943100"/>
          </a:xfrm>
          <a:prstGeom prst="rightBrace">
            <a:avLst>
              <a:gd name="adj1" fmla="val 23611"/>
              <a:gd name="adj2" fmla="val 50000"/>
            </a:avLst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Text Box 31"/>
          <p:cNvSpPr txBox="1">
            <a:spLocks noChangeArrowheads="1"/>
          </p:cNvSpPr>
          <p:nvPr/>
        </p:nvSpPr>
        <p:spPr bwMode="auto">
          <a:xfrm>
            <a:off x="7739063" y="5424488"/>
            <a:ext cx="1049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1600">
                <a:solidFill>
                  <a:srgbClr val="000099"/>
                </a:solidFill>
              </a:rPr>
              <a:t>$ Efectivo</a:t>
            </a:r>
            <a:endParaRPr lang="es-ES" sz="1600">
              <a:solidFill>
                <a:srgbClr val="000099"/>
              </a:solidFill>
            </a:endParaRPr>
          </a:p>
        </p:txBody>
      </p:sp>
      <p:sp>
        <p:nvSpPr>
          <p:cNvPr id="37920" name="AutoShape 32"/>
          <p:cNvSpPr>
            <a:spLocks/>
          </p:cNvSpPr>
          <p:nvPr/>
        </p:nvSpPr>
        <p:spPr bwMode="auto">
          <a:xfrm>
            <a:off x="1479550" y="4027488"/>
            <a:ext cx="342900" cy="1508125"/>
          </a:xfrm>
          <a:prstGeom prst="leftBrace">
            <a:avLst>
              <a:gd name="adj1" fmla="val 36651"/>
              <a:gd name="adj2" fmla="val 50000"/>
            </a:avLst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1" name="Text Box 33"/>
          <p:cNvSpPr txBox="1">
            <a:spLocks noChangeArrowheads="1"/>
          </p:cNvSpPr>
          <p:nvPr/>
        </p:nvSpPr>
        <p:spPr bwMode="auto">
          <a:xfrm>
            <a:off x="0" y="4373563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1600">
                <a:solidFill>
                  <a:srgbClr val="000099"/>
                </a:solidFill>
              </a:rPr>
              <a:t>Depósito en</a:t>
            </a:r>
          </a:p>
          <a:p>
            <a:pPr algn="ctr"/>
            <a:r>
              <a:rPr lang="es-MX" sz="1600">
                <a:solidFill>
                  <a:srgbClr val="000099"/>
                </a:solidFill>
              </a:rPr>
              <a:t>Cuenta Bansefi</a:t>
            </a:r>
            <a:endParaRPr lang="es-ES" sz="1600">
              <a:solidFill>
                <a:srgbClr val="000099"/>
              </a:solidFill>
            </a:endParaRPr>
          </a:p>
        </p:txBody>
      </p:sp>
      <p:sp>
        <p:nvSpPr>
          <p:cNvPr id="37922" name="Line 34"/>
          <p:cNvSpPr>
            <a:spLocks noChangeShapeType="1"/>
          </p:cNvSpPr>
          <p:nvPr/>
        </p:nvSpPr>
        <p:spPr bwMode="auto">
          <a:xfrm flipV="1">
            <a:off x="2705100" y="4324350"/>
            <a:ext cx="2000250" cy="285750"/>
          </a:xfrm>
          <a:prstGeom prst="line">
            <a:avLst/>
          </a:prstGeom>
          <a:noFill/>
          <a:ln w="63500">
            <a:solidFill>
              <a:srgbClr val="66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74650" y="204788"/>
            <a:ext cx="86169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3000"/>
              <a:t>ANÁLISIS DE INCENTIVOS Y CONGRUENCIA DE LA POLÍTICA SOCIAL</a:t>
            </a:r>
            <a:endParaRPr lang="es-ES" sz="3000"/>
          </a:p>
        </p:txBody>
      </p:sp>
      <p:grpSp>
        <p:nvGrpSpPr>
          <p:cNvPr id="31781" name="Group 37"/>
          <p:cNvGrpSpPr>
            <a:grpSpLocks/>
          </p:cNvGrpSpPr>
          <p:nvPr/>
        </p:nvGrpSpPr>
        <p:grpSpPr bwMode="auto">
          <a:xfrm>
            <a:off x="914400" y="1409700"/>
            <a:ext cx="7042150" cy="5372100"/>
            <a:chOff x="576" y="588"/>
            <a:chExt cx="4436" cy="3384"/>
          </a:xfrm>
        </p:grpSpPr>
        <p:sp>
          <p:nvSpPr>
            <p:cNvPr id="31747" name="Line 3"/>
            <p:cNvSpPr>
              <a:spLocks noChangeAspect="1" noChangeShapeType="1"/>
            </p:cNvSpPr>
            <p:nvPr/>
          </p:nvSpPr>
          <p:spPr bwMode="auto">
            <a:xfrm flipH="1" flipV="1">
              <a:off x="1873" y="2977"/>
              <a:ext cx="12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48" name="Line 4"/>
            <p:cNvSpPr>
              <a:spLocks noChangeAspect="1" noChangeShapeType="1"/>
            </p:cNvSpPr>
            <p:nvPr/>
          </p:nvSpPr>
          <p:spPr bwMode="auto">
            <a:xfrm flipV="1">
              <a:off x="3169" y="1708"/>
              <a:ext cx="395" cy="127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49" name="Line 5"/>
            <p:cNvSpPr>
              <a:spLocks noChangeAspect="1" noChangeShapeType="1"/>
            </p:cNvSpPr>
            <p:nvPr/>
          </p:nvSpPr>
          <p:spPr bwMode="auto">
            <a:xfrm flipH="1" flipV="1">
              <a:off x="1468" y="1752"/>
              <a:ext cx="401" cy="120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0" name="Line 6"/>
            <p:cNvSpPr>
              <a:spLocks noChangeAspect="1" noChangeShapeType="1"/>
            </p:cNvSpPr>
            <p:nvPr/>
          </p:nvSpPr>
          <p:spPr bwMode="auto">
            <a:xfrm flipH="1" flipV="1">
              <a:off x="1468" y="1728"/>
              <a:ext cx="1694" cy="1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1" name="Line 7"/>
            <p:cNvSpPr>
              <a:spLocks noChangeAspect="1" noChangeShapeType="1"/>
            </p:cNvSpPr>
            <p:nvPr/>
          </p:nvSpPr>
          <p:spPr bwMode="auto">
            <a:xfrm flipV="1">
              <a:off x="1869" y="1728"/>
              <a:ext cx="1695" cy="1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2" name="Line 8"/>
            <p:cNvSpPr>
              <a:spLocks noChangeAspect="1" noChangeShapeType="1"/>
            </p:cNvSpPr>
            <p:nvPr/>
          </p:nvSpPr>
          <p:spPr bwMode="auto">
            <a:xfrm flipV="1">
              <a:off x="1512" y="970"/>
              <a:ext cx="1025" cy="758"/>
            </a:xfrm>
            <a:prstGeom prst="line">
              <a:avLst/>
            </a:prstGeom>
            <a:noFill/>
            <a:ln w="38100" cmpd="dbl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3" name="Line 9"/>
            <p:cNvSpPr>
              <a:spLocks noChangeAspect="1" noChangeShapeType="1"/>
            </p:cNvSpPr>
            <p:nvPr/>
          </p:nvSpPr>
          <p:spPr bwMode="auto">
            <a:xfrm rot="1632" flipH="1" flipV="1">
              <a:off x="2493" y="970"/>
              <a:ext cx="1071" cy="758"/>
            </a:xfrm>
            <a:prstGeom prst="line">
              <a:avLst/>
            </a:prstGeom>
            <a:noFill/>
            <a:ln w="38100" cmpd="dbl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4" name="Line 10"/>
            <p:cNvSpPr>
              <a:spLocks noChangeAspect="1" noChangeShapeType="1"/>
            </p:cNvSpPr>
            <p:nvPr/>
          </p:nvSpPr>
          <p:spPr bwMode="auto">
            <a:xfrm>
              <a:off x="1468" y="1752"/>
              <a:ext cx="2096" cy="0"/>
            </a:xfrm>
            <a:prstGeom prst="line">
              <a:avLst/>
            </a:prstGeom>
            <a:noFill/>
            <a:ln w="38100" cmpd="dbl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5" name="Line 11"/>
            <p:cNvSpPr>
              <a:spLocks noChangeAspect="1" noChangeShapeType="1"/>
            </p:cNvSpPr>
            <p:nvPr/>
          </p:nvSpPr>
          <p:spPr bwMode="auto">
            <a:xfrm flipV="1">
              <a:off x="1869" y="970"/>
              <a:ext cx="624" cy="2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6" name="Line 12"/>
            <p:cNvSpPr>
              <a:spLocks noChangeAspect="1" noChangeShapeType="1"/>
            </p:cNvSpPr>
            <p:nvPr/>
          </p:nvSpPr>
          <p:spPr bwMode="auto">
            <a:xfrm flipH="1" flipV="1">
              <a:off x="2493" y="970"/>
              <a:ext cx="669" cy="2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7" name="Line 13"/>
            <p:cNvSpPr>
              <a:spLocks noChangeAspect="1" noChangeShapeType="1"/>
            </p:cNvSpPr>
            <p:nvPr/>
          </p:nvSpPr>
          <p:spPr bwMode="auto">
            <a:xfrm flipH="1">
              <a:off x="2735" y="1009"/>
              <a:ext cx="1898" cy="0"/>
            </a:xfrm>
            <a:prstGeom prst="line">
              <a:avLst/>
            </a:prstGeom>
            <a:noFill/>
            <a:ln w="38100">
              <a:solidFill>
                <a:srgbClr val="00CC6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8" name="Freeform 14"/>
            <p:cNvSpPr>
              <a:spLocks noChangeAspect="1"/>
            </p:cNvSpPr>
            <p:nvPr/>
          </p:nvSpPr>
          <p:spPr bwMode="auto">
            <a:xfrm>
              <a:off x="3955" y="1054"/>
              <a:ext cx="901" cy="2089"/>
            </a:xfrm>
            <a:custGeom>
              <a:avLst/>
              <a:gdLst/>
              <a:ahLst/>
              <a:cxnLst>
                <a:cxn ang="0">
                  <a:pos x="0" y="1632"/>
                </a:cxn>
                <a:cxn ang="0">
                  <a:pos x="720" y="1344"/>
                </a:cxn>
                <a:cxn ang="0">
                  <a:pos x="720" y="0"/>
                </a:cxn>
              </a:cxnLst>
              <a:rect l="0" t="0" r="r" b="b"/>
              <a:pathLst>
                <a:path w="720" h="1632">
                  <a:moveTo>
                    <a:pt x="0" y="1632"/>
                  </a:moveTo>
                  <a:lnTo>
                    <a:pt x="720" y="1344"/>
                  </a:lnTo>
                  <a:lnTo>
                    <a:pt x="720" y="0"/>
                  </a:ln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9" name="Text Box 15"/>
            <p:cNvSpPr txBox="1">
              <a:spLocks noChangeAspect="1" noChangeArrowheads="1"/>
            </p:cNvSpPr>
            <p:nvPr/>
          </p:nvSpPr>
          <p:spPr bwMode="auto">
            <a:xfrm>
              <a:off x="3120" y="3048"/>
              <a:ext cx="826" cy="16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9" tIns="45725" rIns="91449" bIns="45725">
              <a:spAutoFit/>
            </a:bodyPr>
            <a:lstStyle/>
            <a:p>
              <a:r>
                <a:rPr lang="en-US" sz="1000">
                  <a:latin typeface="Arial" pitchFamily="34" charset="0"/>
                </a:rPr>
                <a:t>Pueblos Indigenas</a:t>
              </a:r>
              <a:endParaRPr lang="es-ES" sz="1000">
                <a:latin typeface="Arial" pitchFamily="34" charset="0"/>
              </a:endParaRPr>
            </a:p>
          </p:txBody>
        </p:sp>
        <p:sp>
          <p:nvSpPr>
            <p:cNvPr id="31760" name="Text Box 16" descr="Diagonal hacia arriba ancha"/>
            <p:cNvSpPr txBox="1">
              <a:spLocks noChangeAspect="1" noChangeArrowheads="1"/>
            </p:cNvSpPr>
            <p:nvPr/>
          </p:nvSpPr>
          <p:spPr bwMode="auto">
            <a:xfrm>
              <a:off x="1431" y="3048"/>
              <a:ext cx="357" cy="160"/>
            </a:xfrm>
            <a:prstGeom prst="rect">
              <a:avLst/>
            </a:prstGeom>
            <a:pattFill prst="wdUpDiag">
              <a:fgClr>
                <a:srgbClr val="FFFF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9" tIns="45725" rIns="91449" bIns="45725">
              <a:spAutoFit/>
            </a:bodyPr>
            <a:lstStyle/>
            <a:p>
              <a:r>
                <a:rPr lang="en-US" sz="1000">
                  <a:latin typeface="Arial" pitchFamily="34" charset="0"/>
                </a:rPr>
                <a:t>VIVAh</a:t>
              </a:r>
              <a:endParaRPr lang="es-ES" sz="1000">
                <a:latin typeface="Arial" pitchFamily="34" charset="0"/>
              </a:endParaRPr>
            </a:p>
          </p:txBody>
        </p:sp>
        <p:sp>
          <p:nvSpPr>
            <p:cNvPr id="31761" name="Text Box 17"/>
            <p:cNvSpPr txBox="1">
              <a:spLocks noChangeAspect="1" noChangeArrowheads="1"/>
            </p:cNvSpPr>
            <p:nvPr/>
          </p:nvSpPr>
          <p:spPr bwMode="auto">
            <a:xfrm>
              <a:off x="576" y="1749"/>
              <a:ext cx="729" cy="161"/>
            </a:xfrm>
            <a:prstGeom prst="rect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9" tIns="45725" rIns="91449" bIns="45725">
              <a:spAutoFit/>
            </a:bodyPr>
            <a:lstStyle/>
            <a:p>
              <a:r>
                <a:rPr lang="en-US" sz="1000">
                  <a:solidFill>
                    <a:srgbClr val="FFFF00"/>
                  </a:solidFill>
                  <a:latin typeface="Arial" pitchFamily="34" charset="0"/>
                </a:rPr>
                <a:t>Op. productivas</a:t>
              </a:r>
              <a:endParaRPr lang="es-ES" sz="1000">
                <a:solidFill>
                  <a:srgbClr val="FFFF00"/>
                </a:solidFill>
                <a:latin typeface="Arial" pitchFamily="34" charset="0"/>
              </a:endParaRPr>
            </a:p>
          </p:txBody>
        </p:sp>
        <p:sp>
          <p:nvSpPr>
            <p:cNvPr id="31762" name="Text Box 18" descr="Diagonal hacia arriba ancha"/>
            <p:cNvSpPr txBox="1">
              <a:spLocks noChangeAspect="1" noChangeArrowheads="1"/>
            </p:cNvSpPr>
            <p:nvPr/>
          </p:nvSpPr>
          <p:spPr bwMode="auto">
            <a:xfrm>
              <a:off x="2061" y="926"/>
              <a:ext cx="690" cy="160"/>
            </a:xfrm>
            <a:prstGeom prst="rect">
              <a:avLst/>
            </a:prstGeom>
            <a:pattFill prst="wdUpDiag">
              <a:fgClr>
                <a:srgbClr val="FFFF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9" tIns="45725" rIns="91449" bIns="45725">
              <a:spAutoFit/>
            </a:bodyPr>
            <a:lstStyle/>
            <a:p>
              <a:r>
                <a:rPr lang="en-US" sz="1000">
                  <a:latin typeface="Arial" pitchFamily="34" charset="0"/>
                </a:rPr>
                <a:t>Oportunidades</a:t>
              </a:r>
              <a:endParaRPr lang="es-ES" sz="1000">
                <a:latin typeface="Arial" pitchFamily="34" charset="0"/>
              </a:endParaRPr>
            </a:p>
          </p:txBody>
        </p:sp>
        <p:sp>
          <p:nvSpPr>
            <p:cNvPr id="31763" name="Text Box 19" descr="Diagonal hacia arriba ancha"/>
            <p:cNvSpPr txBox="1">
              <a:spLocks noChangeAspect="1" noChangeArrowheads="1"/>
            </p:cNvSpPr>
            <p:nvPr/>
          </p:nvSpPr>
          <p:spPr bwMode="auto">
            <a:xfrm>
              <a:off x="4590" y="926"/>
              <a:ext cx="422" cy="160"/>
            </a:xfrm>
            <a:prstGeom prst="rect">
              <a:avLst/>
            </a:prstGeom>
            <a:pattFill prst="wdUpDiag">
              <a:fgClr>
                <a:srgbClr val="FFFF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9" tIns="45725" rIns="91449" bIns="45725">
              <a:spAutoFit/>
            </a:bodyPr>
            <a:lstStyle/>
            <a:p>
              <a:r>
                <a:rPr lang="en-US" sz="1000">
                  <a:latin typeface="Arial" pitchFamily="34" charset="0"/>
                </a:rPr>
                <a:t>Liconsa</a:t>
              </a:r>
              <a:endParaRPr lang="es-ES" sz="1000">
                <a:latin typeface="Arial" pitchFamily="34" charset="0"/>
              </a:endParaRPr>
            </a:p>
          </p:txBody>
        </p:sp>
        <p:sp>
          <p:nvSpPr>
            <p:cNvPr id="31764" name="Text Box 20" descr="Diagonal hacia arriba ancha"/>
            <p:cNvSpPr txBox="1">
              <a:spLocks noChangeAspect="1" noChangeArrowheads="1"/>
            </p:cNvSpPr>
            <p:nvPr/>
          </p:nvSpPr>
          <p:spPr bwMode="auto">
            <a:xfrm>
              <a:off x="3591" y="1739"/>
              <a:ext cx="888" cy="160"/>
            </a:xfrm>
            <a:prstGeom prst="rect">
              <a:avLst/>
            </a:prstGeom>
            <a:pattFill prst="wdUpDiag">
              <a:fgClr>
                <a:srgbClr val="FFFF00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1449" tIns="45725" rIns="91449" bIns="45725">
              <a:spAutoFit/>
            </a:bodyPr>
            <a:lstStyle/>
            <a:p>
              <a:r>
                <a:rPr lang="en-US" sz="1000">
                  <a:latin typeface="Arial" pitchFamily="34" charset="0"/>
                </a:rPr>
                <a:t>P. Empleo Temporal</a:t>
              </a:r>
              <a:endParaRPr lang="es-ES" sz="1000">
                <a:latin typeface="Arial" pitchFamily="34" charset="0"/>
              </a:endParaRPr>
            </a:p>
          </p:txBody>
        </p:sp>
        <p:sp>
          <p:nvSpPr>
            <p:cNvPr id="31765" name="Text Box 21"/>
            <p:cNvSpPr txBox="1">
              <a:spLocks noChangeAspect="1" noChangeArrowheads="1"/>
            </p:cNvSpPr>
            <p:nvPr/>
          </p:nvSpPr>
          <p:spPr bwMode="auto">
            <a:xfrm>
              <a:off x="601" y="3395"/>
              <a:ext cx="70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49" tIns="45725" rIns="91449" bIns="45725">
              <a:spAutoFit/>
            </a:bodyPr>
            <a:lstStyle/>
            <a:p>
              <a:r>
                <a:rPr lang="en-US" sz="1000">
                  <a:latin typeface="Arial" pitchFamily="34" charset="0"/>
                </a:rPr>
                <a:t>complementary</a:t>
              </a:r>
            </a:p>
          </p:txBody>
        </p:sp>
        <p:sp>
          <p:nvSpPr>
            <p:cNvPr id="31766" name="Line 22"/>
            <p:cNvSpPr>
              <a:spLocks noChangeAspect="1" noChangeShapeType="1"/>
            </p:cNvSpPr>
            <p:nvPr/>
          </p:nvSpPr>
          <p:spPr bwMode="auto">
            <a:xfrm>
              <a:off x="1299" y="3486"/>
              <a:ext cx="3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67" name="Line 23"/>
            <p:cNvSpPr>
              <a:spLocks noChangeAspect="1" noChangeShapeType="1"/>
            </p:cNvSpPr>
            <p:nvPr/>
          </p:nvSpPr>
          <p:spPr bwMode="auto">
            <a:xfrm>
              <a:off x="1299" y="3626"/>
              <a:ext cx="3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68" name="Line 24"/>
            <p:cNvSpPr>
              <a:spLocks noChangeAspect="1" noChangeShapeType="1"/>
            </p:cNvSpPr>
            <p:nvPr/>
          </p:nvSpPr>
          <p:spPr bwMode="auto">
            <a:xfrm>
              <a:off x="1299" y="3753"/>
              <a:ext cx="31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69" name="Text Box 25"/>
            <p:cNvSpPr txBox="1">
              <a:spLocks noChangeAspect="1" noChangeArrowheads="1"/>
            </p:cNvSpPr>
            <p:nvPr/>
          </p:nvSpPr>
          <p:spPr bwMode="auto">
            <a:xfrm>
              <a:off x="601" y="3516"/>
              <a:ext cx="44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49" tIns="45725" rIns="91449" bIns="45725">
              <a:spAutoFit/>
            </a:bodyPr>
            <a:lstStyle/>
            <a:p>
              <a:r>
                <a:rPr lang="en-US" sz="1000">
                  <a:latin typeface="Arial" pitchFamily="34" charset="0"/>
                </a:rPr>
                <a:t>synergic</a:t>
              </a:r>
              <a:endParaRPr lang="es-ES" sz="1000" b="0">
                <a:latin typeface="Arial" pitchFamily="34" charset="0"/>
              </a:endParaRPr>
            </a:p>
          </p:txBody>
        </p:sp>
        <p:sp>
          <p:nvSpPr>
            <p:cNvPr id="31770" name="Text Box 26"/>
            <p:cNvSpPr txBox="1">
              <a:spLocks noChangeAspect="1" noChangeArrowheads="1"/>
            </p:cNvSpPr>
            <p:nvPr/>
          </p:nvSpPr>
          <p:spPr bwMode="auto">
            <a:xfrm>
              <a:off x="601" y="3662"/>
              <a:ext cx="40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49" tIns="45725" rIns="91449" bIns="45725">
              <a:spAutoFit/>
            </a:bodyPr>
            <a:lstStyle/>
            <a:p>
              <a:r>
                <a:rPr lang="en-US" sz="1000">
                  <a:latin typeface="Arial" pitchFamily="34" charset="0"/>
                </a:rPr>
                <a:t>conflict</a:t>
              </a:r>
              <a:endParaRPr lang="es-ES" sz="1000" b="0">
                <a:latin typeface="Arial" pitchFamily="34" charset="0"/>
              </a:endParaRPr>
            </a:p>
          </p:txBody>
        </p:sp>
        <p:sp>
          <p:nvSpPr>
            <p:cNvPr id="31771" name="Text Box 27"/>
            <p:cNvSpPr txBox="1">
              <a:spLocks noChangeAspect="1" noChangeArrowheads="1"/>
            </p:cNvSpPr>
            <p:nvPr/>
          </p:nvSpPr>
          <p:spPr bwMode="auto">
            <a:xfrm>
              <a:off x="1132" y="1162"/>
              <a:ext cx="9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49" tIns="45725" rIns="91449" bIns="45725">
              <a:spAutoFit/>
            </a:bodyPr>
            <a:lstStyle/>
            <a:p>
              <a:r>
                <a:rPr lang="en-US" sz="1000" b="0">
                  <a:latin typeface="Arial" pitchFamily="34" charset="0"/>
                </a:rPr>
                <a:t>school vs employment</a:t>
              </a:r>
            </a:p>
            <a:p>
              <a:r>
                <a:rPr lang="en-US" sz="1000" b="0">
                  <a:latin typeface="Arial" pitchFamily="34" charset="0"/>
                </a:rPr>
                <a:t> probably unpaid</a:t>
              </a:r>
              <a:endParaRPr lang="es-ES" sz="1000" b="0">
                <a:latin typeface="Arial" pitchFamily="34" charset="0"/>
              </a:endParaRPr>
            </a:p>
          </p:txBody>
        </p:sp>
        <p:sp>
          <p:nvSpPr>
            <p:cNvPr id="31772" name="Text Box 28"/>
            <p:cNvSpPr txBox="1">
              <a:spLocks noChangeAspect="1" noChangeArrowheads="1"/>
            </p:cNvSpPr>
            <p:nvPr/>
          </p:nvSpPr>
          <p:spPr bwMode="auto">
            <a:xfrm>
              <a:off x="3182" y="1130"/>
              <a:ext cx="892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49" tIns="45725" rIns="91449" bIns="45725">
              <a:spAutoFit/>
            </a:bodyPr>
            <a:lstStyle/>
            <a:p>
              <a:r>
                <a:rPr lang="en-US" sz="1000" b="0">
                  <a:latin typeface="Arial" pitchFamily="34" charset="0"/>
                </a:rPr>
                <a:t>School vs temporal employment; possible community benefits</a:t>
              </a:r>
              <a:endParaRPr lang="es-ES" sz="1000" b="0">
                <a:latin typeface="Arial" pitchFamily="34" charset="0"/>
              </a:endParaRPr>
            </a:p>
          </p:txBody>
        </p:sp>
        <p:sp>
          <p:nvSpPr>
            <p:cNvPr id="31773" name="Text Box 29"/>
            <p:cNvSpPr txBox="1">
              <a:spLocks noChangeAspect="1" noChangeArrowheads="1"/>
            </p:cNvSpPr>
            <p:nvPr/>
          </p:nvSpPr>
          <p:spPr bwMode="auto">
            <a:xfrm>
              <a:off x="3474" y="2277"/>
              <a:ext cx="936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49" tIns="45725" rIns="91449" bIns="45725">
              <a:spAutoFit/>
            </a:bodyPr>
            <a:lstStyle/>
            <a:p>
              <a:r>
                <a:rPr lang="en-US" sz="1000" b="0">
                  <a:latin typeface="Arial" pitchFamily="34" charset="0"/>
                </a:rPr>
                <a:t>Paid community work; double incentives to build infrastructure</a:t>
              </a:r>
              <a:endParaRPr lang="es-ES" sz="1000" b="0">
                <a:latin typeface="Arial" pitchFamily="34" charset="0"/>
              </a:endParaRPr>
            </a:p>
          </p:txBody>
        </p:sp>
        <p:sp>
          <p:nvSpPr>
            <p:cNvPr id="31774" name="Text Box 30"/>
            <p:cNvSpPr txBox="1">
              <a:spLocks noChangeAspect="1" noChangeArrowheads="1"/>
            </p:cNvSpPr>
            <p:nvPr/>
          </p:nvSpPr>
          <p:spPr bwMode="auto">
            <a:xfrm>
              <a:off x="2879" y="588"/>
              <a:ext cx="1603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49" tIns="45725" rIns="91449" bIns="45725">
              <a:spAutoFit/>
            </a:bodyPr>
            <a:lstStyle/>
            <a:p>
              <a:r>
                <a:rPr lang="en-US" sz="1000" b="0">
                  <a:latin typeface="Arial" pitchFamily="34" charset="0"/>
                </a:rPr>
                <a:t>Inadecuate it they provide double benefits to same homes; complementary if they cover different areas (homes)</a:t>
              </a:r>
              <a:endParaRPr lang="es-ES" sz="1000" b="0">
                <a:latin typeface="Arial" pitchFamily="34" charset="0"/>
              </a:endParaRPr>
            </a:p>
          </p:txBody>
        </p:sp>
        <p:sp>
          <p:nvSpPr>
            <p:cNvPr id="31775" name="Text Box 31"/>
            <p:cNvSpPr txBox="1">
              <a:spLocks noChangeAspect="1" noChangeArrowheads="1"/>
            </p:cNvSpPr>
            <p:nvPr/>
          </p:nvSpPr>
          <p:spPr bwMode="auto">
            <a:xfrm>
              <a:off x="2583" y="1974"/>
              <a:ext cx="670" cy="44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1449" tIns="45725" rIns="91449" bIns="45725">
              <a:spAutoFit/>
            </a:bodyPr>
            <a:lstStyle/>
            <a:p>
              <a:r>
                <a:rPr lang="en-US" sz="1000" b="0">
                  <a:latin typeface="Arial" pitchFamily="34" charset="0"/>
                </a:rPr>
                <a:t>PET increases attractiveness of housing in rural areas</a:t>
              </a:r>
              <a:endParaRPr lang="es-ES" sz="1000" b="0">
                <a:latin typeface="Arial" pitchFamily="34" charset="0"/>
              </a:endParaRPr>
            </a:p>
          </p:txBody>
        </p:sp>
        <p:sp>
          <p:nvSpPr>
            <p:cNvPr id="31776" name="Text Box 32"/>
            <p:cNvSpPr txBox="1">
              <a:spLocks noChangeAspect="1" noChangeArrowheads="1"/>
            </p:cNvSpPr>
            <p:nvPr/>
          </p:nvSpPr>
          <p:spPr bwMode="auto">
            <a:xfrm>
              <a:off x="2093" y="1484"/>
              <a:ext cx="933" cy="3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1449" tIns="45725" rIns="91449" bIns="45725">
              <a:spAutoFit/>
            </a:bodyPr>
            <a:lstStyle/>
            <a:p>
              <a:r>
                <a:rPr lang="en-US" sz="1000" b="0">
                  <a:latin typeface="Arial" pitchFamily="34" charset="0"/>
                </a:rPr>
                <a:t>Employment in family business vs temporal employment</a:t>
              </a:r>
              <a:endParaRPr lang="es-ES" sz="1000" b="0">
                <a:latin typeface="Arial" pitchFamily="34" charset="0"/>
              </a:endParaRPr>
            </a:p>
          </p:txBody>
        </p:sp>
        <p:sp>
          <p:nvSpPr>
            <p:cNvPr id="31777" name="Text Box 33"/>
            <p:cNvSpPr txBox="1">
              <a:spLocks noChangeAspect="1" noChangeArrowheads="1"/>
            </p:cNvSpPr>
            <p:nvPr/>
          </p:nvSpPr>
          <p:spPr bwMode="auto">
            <a:xfrm>
              <a:off x="624" y="2143"/>
              <a:ext cx="1056" cy="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49" tIns="45725" rIns="91449" bIns="45725">
              <a:spAutoFit/>
            </a:bodyPr>
            <a:lstStyle/>
            <a:p>
              <a:r>
                <a:rPr lang="en-US" sz="1000" b="0">
                  <a:latin typeface="Arial" pitchFamily="34" charset="0"/>
                </a:rPr>
                <a:t>Blue collar workers’ participation in home improvement enterprises; would require changes in federal housing programs</a:t>
              </a:r>
              <a:endParaRPr lang="es-ES" sz="1000" b="0">
                <a:latin typeface="Arial" pitchFamily="34" charset="0"/>
              </a:endParaRPr>
            </a:p>
          </p:txBody>
        </p:sp>
        <p:sp>
          <p:nvSpPr>
            <p:cNvPr id="31778" name="Text Box 34"/>
            <p:cNvSpPr txBox="1">
              <a:spLocks noChangeAspect="1" noChangeArrowheads="1"/>
            </p:cNvSpPr>
            <p:nvPr/>
          </p:nvSpPr>
          <p:spPr bwMode="auto">
            <a:xfrm>
              <a:off x="2002" y="3046"/>
              <a:ext cx="102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49" tIns="45725" rIns="91449" bIns="45725">
              <a:spAutoFit/>
            </a:bodyPr>
            <a:lstStyle/>
            <a:p>
              <a:r>
                <a:rPr lang="en-US" sz="1000" b="0">
                  <a:latin typeface="Arial" pitchFamily="34" charset="0"/>
                </a:rPr>
                <a:t>Convergence if PI provides necessary infrastructure to operate federal housing programs</a:t>
              </a:r>
              <a:endParaRPr lang="es-ES" sz="1000" b="0">
                <a:latin typeface="Arial" pitchFamily="34" charset="0"/>
              </a:endParaRPr>
            </a:p>
          </p:txBody>
        </p:sp>
        <p:sp>
          <p:nvSpPr>
            <p:cNvPr id="31779" name="Line 35"/>
            <p:cNvSpPr>
              <a:spLocks noChangeAspect="1" noChangeShapeType="1"/>
            </p:cNvSpPr>
            <p:nvPr/>
          </p:nvSpPr>
          <p:spPr bwMode="auto">
            <a:xfrm>
              <a:off x="1299" y="3909"/>
              <a:ext cx="312" cy="0"/>
            </a:xfrm>
            <a:prstGeom prst="line">
              <a:avLst/>
            </a:prstGeom>
            <a:noFill/>
            <a:ln w="38100">
              <a:solidFill>
                <a:srgbClr val="00CC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80" name="Text Box 36"/>
            <p:cNvSpPr txBox="1">
              <a:spLocks noChangeAspect="1" noChangeArrowheads="1"/>
            </p:cNvSpPr>
            <p:nvPr/>
          </p:nvSpPr>
          <p:spPr bwMode="auto">
            <a:xfrm>
              <a:off x="601" y="3818"/>
              <a:ext cx="44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49" tIns="45725" rIns="91449" bIns="45725">
              <a:spAutoFit/>
            </a:bodyPr>
            <a:lstStyle/>
            <a:p>
              <a:r>
                <a:rPr lang="en-US" sz="1000">
                  <a:latin typeface="Arial" pitchFamily="34" charset="0"/>
                </a:rPr>
                <a:t>duplicity</a:t>
              </a:r>
              <a:endParaRPr lang="es-ES" sz="1000" b="0">
                <a:latin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533400" y="1520825"/>
            <a:ext cx="81534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77813" indent="-277813">
              <a:buFontTx/>
              <a:buChar char="•"/>
            </a:pPr>
            <a:r>
              <a:rPr lang="es-MX" sz="2800"/>
              <a:t>Recursos federales otorgados a los gobiernos estatales por Corresponsabilidad y Rendición de cuentas</a:t>
            </a:r>
          </a:p>
          <a:p>
            <a:pPr marL="277813" indent="-277813">
              <a:buFontTx/>
              <a:buChar char="•"/>
            </a:pPr>
            <a:endParaRPr lang="es-MX" sz="2800"/>
          </a:p>
          <a:p>
            <a:pPr marL="277813" indent="-277813">
              <a:buFontTx/>
              <a:buChar char="•"/>
            </a:pPr>
            <a:r>
              <a:rPr lang="es-MX" sz="2800"/>
              <a:t>Recursos federales en apoyo a iniciativas estatales para el desarrollo social a través de concurso abierto</a:t>
            </a:r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838200" y="457200"/>
            <a:ext cx="73120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3000"/>
              <a:t>PROGRAMA INCENTIVOS ESTATALES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533400" y="1520825"/>
            <a:ext cx="81534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77813" indent="-277813">
              <a:buFontTx/>
              <a:buChar char="•"/>
            </a:pPr>
            <a:r>
              <a:rPr lang="es-MX"/>
              <a:t>800 mil hogares rurales en pobreza alimentaria</a:t>
            </a:r>
          </a:p>
          <a:p>
            <a:pPr marL="277813" indent="-277813">
              <a:buFontTx/>
              <a:buChar char="•"/>
            </a:pPr>
            <a:endParaRPr lang="es-MX"/>
          </a:p>
          <a:p>
            <a:pPr marL="277813" indent="-277813">
              <a:buFontTx/>
              <a:buChar char="•"/>
            </a:pPr>
            <a:r>
              <a:rPr lang="es-MX"/>
              <a:t>+500 mil en localidades muy pequeñas, dispersas y aisladas</a:t>
            </a:r>
          </a:p>
          <a:p>
            <a:pPr marL="277813" indent="-277813">
              <a:buFontTx/>
              <a:buChar char="•"/>
            </a:pPr>
            <a:endParaRPr lang="es-MX"/>
          </a:p>
          <a:p>
            <a:pPr marL="277813" indent="-277813">
              <a:buFontTx/>
              <a:buChar char="•"/>
            </a:pPr>
            <a:r>
              <a:rPr lang="es-MX"/>
              <a:t>Diseño de la estrategia con un elemento de evaluación de impacto desde el inicio (4 mecanismos diferentes de entrega del apoyo)</a:t>
            </a:r>
          </a:p>
          <a:p>
            <a:pPr marL="277813" indent="-277813">
              <a:buFontTx/>
              <a:buChar char="•"/>
            </a:pPr>
            <a:endParaRPr lang="es-MX"/>
          </a:p>
          <a:p>
            <a:pPr marL="277813" indent="-277813">
              <a:buFontTx/>
              <a:buChar char="•"/>
            </a:pPr>
            <a:r>
              <a:rPr lang="es-MX"/>
              <a:t>Integrado a la estrategia de desarrollo de Microrregiones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905000" y="433388"/>
            <a:ext cx="55657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3000"/>
              <a:t>ESTRATEGIA ALIMENTARIA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E:\SEDESOLtif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76200" y="179388"/>
            <a:ext cx="3090863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6324600" y="5229225"/>
            <a:ext cx="25908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276600" y="3048000"/>
            <a:ext cx="2292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3600"/>
              <a:t>GRACIAS</a:t>
            </a:r>
            <a:endParaRPr lang="es-ES" sz="3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33400" y="762000"/>
            <a:ext cx="7924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s-MX" sz="2800" i="1">
                <a:latin typeface="Verdana" pitchFamily="34" charset="0"/>
              </a:rPr>
              <a:t>ESTRATEGIA CONTIGO</a:t>
            </a:r>
            <a:endParaRPr lang="es-ES" sz="2800">
              <a:latin typeface="Verdana" pitchFamily="34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762000" y="4022725"/>
            <a:ext cx="7848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es-MX" sz="2000" i="1">
                <a:latin typeface="Verdana" pitchFamily="34" charset="0"/>
              </a:rPr>
              <a:t>Capacidades </a:t>
            </a:r>
            <a:r>
              <a:rPr lang="es-MX" sz="2000">
                <a:latin typeface="Verdana" pitchFamily="34" charset="0"/>
              </a:rPr>
              <a:t>(nutricion, salud y educación)</a:t>
            </a:r>
          </a:p>
          <a:p>
            <a:pPr marL="457200" indent="-457200">
              <a:buFont typeface="Wingdings" pitchFamily="2" charset="2"/>
              <a:buAutoNum type="arabicPeriod"/>
            </a:pPr>
            <a:endParaRPr lang="es-MX" sz="2000">
              <a:latin typeface="Verdana" pitchFamily="34" charset="0"/>
            </a:endParaRPr>
          </a:p>
          <a:p>
            <a:pPr marL="457200" indent="-457200">
              <a:buFont typeface="Wingdings" pitchFamily="2" charset="2"/>
              <a:buAutoNum type="arabicPeriod"/>
            </a:pPr>
            <a:r>
              <a:rPr lang="es-MX" sz="2000" i="1">
                <a:latin typeface="Verdana" pitchFamily="34" charset="0"/>
              </a:rPr>
              <a:t>Generación de oportunidades</a:t>
            </a:r>
            <a:r>
              <a:rPr lang="es-MX" sz="2000">
                <a:latin typeface="Verdana" pitchFamily="34" charset="0"/>
              </a:rPr>
              <a:t> (apoyo al ingreso)</a:t>
            </a:r>
          </a:p>
          <a:p>
            <a:pPr marL="457200" indent="-457200">
              <a:buFont typeface="Wingdings" pitchFamily="2" charset="2"/>
              <a:buAutoNum type="arabicPeriod"/>
            </a:pPr>
            <a:endParaRPr lang="es-MX" sz="2000">
              <a:latin typeface="Verdana" pitchFamily="34" charset="0"/>
            </a:endParaRPr>
          </a:p>
          <a:p>
            <a:pPr marL="457200" indent="-457200">
              <a:buFont typeface="Wingdings" pitchFamily="2" charset="2"/>
              <a:buAutoNum type="arabicPeriod"/>
            </a:pPr>
            <a:r>
              <a:rPr lang="es-MX" sz="2000" i="1">
                <a:latin typeface="Verdana" pitchFamily="34" charset="0"/>
              </a:rPr>
              <a:t>Patrimonio</a:t>
            </a:r>
            <a:r>
              <a:rPr lang="es-MX" sz="2000">
                <a:latin typeface="Verdana" pitchFamily="34" charset="0"/>
              </a:rPr>
              <a:t> (formación de activos)</a:t>
            </a:r>
          </a:p>
          <a:p>
            <a:pPr marL="457200" indent="-457200">
              <a:buFont typeface="Wingdings" pitchFamily="2" charset="2"/>
              <a:buAutoNum type="arabicPeriod"/>
            </a:pPr>
            <a:endParaRPr lang="es-MX" sz="2000">
              <a:latin typeface="Verdana" pitchFamily="34" charset="0"/>
            </a:endParaRPr>
          </a:p>
          <a:p>
            <a:pPr marL="457200" indent="-457200">
              <a:buFont typeface="Wingdings" pitchFamily="2" charset="2"/>
              <a:buAutoNum type="arabicPeriod"/>
            </a:pPr>
            <a:r>
              <a:rPr lang="es-MX" sz="2000" i="1">
                <a:latin typeface="Verdana" pitchFamily="34" charset="0"/>
              </a:rPr>
              <a:t>Protección</a:t>
            </a:r>
            <a:r>
              <a:rPr lang="es-MX" sz="2000">
                <a:latin typeface="Verdana" pitchFamily="34" charset="0"/>
              </a:rPr>
              <a:t> (seguros de salud y apoyo al ingreso)</a:t>
            </a:r>
            <a:endParaRPr lang="es-ES" sz="2000">
              <a:latin typeface="Verdana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62000" y="1847850"/>
            <a:ext cx="78486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s-MX" sz="2000" i="1">
                <a:latin typeface="Verdana" pitchFamily="34" charset="0"/>
              </a:rPr>
              <a:t>Política social subsidiaria, 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s-MX" sz="2000" i="1">
              <a:latin typeface="Verdana" pitchFamily="34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s-MX" sz="2000" i="1">
                <a:latin typeface="Verdana" pitchFamily="34" charset="0"/>
              </a:rPr>
              <a:t>Corresponsable,  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s-MX" sz="2000" i="1">
              <a:latin typeface="Verdana" pitchFamily="34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s-MX" sz="2000" i="1">
                <a:latin typeface="Verdana" pitchFamily="34" charset="0"/>
              </a:rPr>
              <a:t>Con equidad,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s-MX" sz="2000" i="1">
              <a:latin typeface="Verdana" pitchFamily="34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r>
              <a:rPr lang="es-MX" sz="2000" i="1">
                <a:latin typeface="Verdana" pitchFamily="34" charset="0"/>
              </a:rPr>
              <a:t>Con enfoque de ciclo de vida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1600200" y="2006600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600200" y="2006600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1606550" y="2006600"/>
            <a:ext cx="56832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7289800" y="2006600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7289800" y="2006600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7289800" y="2012950"/>
            <a:ext cx="6350" cy="4143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1600200" y="2427288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1606550" y="2427288"/>
            <a:ext cx="2606675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4213225" y="2427288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4219575" y="2427288"/>
            <a:ext cx="1531938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5751513" y="2427288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5757863" y="2427288"/>
            <a:ext cx="1531937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7289800" y="2427288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8" name="Rectangle 30"/>
          <p:cNvSpPr>
            <a:spLocks noChangeArrowheads="1"/>
          </p:cNvSpPr>
          <p:nvPr/>
        </p:nvSpPr>
        <p:spPr bwMode="auto">
          <a:xfrm>
            <a:off x="4213225" y="2433638"/>
            <a:ext cx="6350" cy="6191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0" name="Rectangle 32"/>
          <p:cNvSpPr>
            <a:spLocks noChangeArrowheads="1"/>
          </p:cNvSpPr>
          <p:nvPr/>
        </p:nvSpPr>
        <p:spPr bwMode="auto">
          <a:xfrm>
            <a:off x="7289800" y="2433638"/>
            <a:ext cx="6350" cy="6191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1600200" y="3052763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2" name="Rectangle 44"/>
          <p:cNvSpPr>
            <a:spLocks noChangeArrowheads="1"/>
          </p:cNvSpPr>
          <p:nvPr/>
        </p:nvSpPr>
        <p:spPr bwMode="auto">
          <a:xfrm>
            <a:off x="4213225" y="3052763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3" name="Rectangle 45"/>
          <p:cNvSpPr>
            <a:spLocks noChangeArrowheads="1"/>
          </p:cNvSpPr>
          <p:nvPr/>
        </p:nvSpPr>
        <p:spPr bwMode="auto">
          <a:xfrm>
            <a:off x="5751513" y="3052763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4" name="Rectangle 46"/>
          <p:cNvSpPr>
            <a:spLocks noChangeArrowheads="1"/>
          </p:cNvSpPr>
          <p:nvPr/>
        </p:nvSpPr>
        <p:spPr bwMode="auto">
          <a:xfrm>
            <a:off x="5757863" y="3052763"/>
            <a:ext cx="763587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5" name="Rectangle 47"/>
          <p:cNvSpPr>
            <a:spLocks noChangeArrowheads="1"/>
          </p:cNvSpPr>
          <p:nvPr/>
        </p:nvSpPr>
        <p:spPr bwMode="auto">
          <a:xfrm>
            <a:off x="6521450" y="3052763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6" name="Rectangle 48"/>
          <p:cNvSpPr>
            <a:spLocks noChangeArrowheads="1"/>
          </p:cNvSpPr>
          <p:nvPr/>
        </p:nvSpPr>
        <p:spPr bwMode="auto">
          <a:xfrm>
            <a:off x="6527800" y="3052763"/>
            <a:ext cx="76200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7" name="Rectangle 49"/>
          <p:cNvSpPr>
            <a:spLocks noChangeArrowheads="1"/>
          </p:cNvSpPr>
          <p:nvPr/>
        </p:nvSpPr>
        <p:spPr bwMode="auto">
          <a:xfrm>
            <a:off x="7289800" y="3052763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9" name="Rectangle 51"/>
          <p:cNvSpPr>
            <a:spLocks noChangeArrowheads="1"/>
          </p:cNvSpPr>
          <p:nvPr/>
        </p:nvSpPr>
        <p:spPr bwMode="auto">
          <a:xfrm>
            <a:off x="4213225" y="3059113"/>
            <a:ext cx="6350" cy="2063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1" name="Rectangle 53"/>
          <p:cNvSpPr>
            <a:spLocks noChangeArrowheads="1"/>
          </p:cNvSpPr>
          <p:nvPr/>
        </p:nvSpPr>
        <p:spPr bwMode="auto">
          <a:xfrm>
            <a:off x="6521450" y="3059113"/>
            <a:ext cx="6350" cy="2063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2" name="Rectangle 54"/>
          <p:cNvSpPr>
            <a:spLocks noChangeArrowheads="1"/>
          </p:cNvSpPr>
          <p:nvPr/>
        </p:nvSpPr>
        <p:spPr bwMode="auto">
          <a:xfrm>
            <a:off x="7289800" y="3059113"/>
            <a:ext cx="6350" cy="2063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9" name="Rectangle 71"/>
          <p:cNvSpPr>
            <a:spLocks noChangeArrowheads="1"/>
          </p:cNvSpPr>
          <p:nvPr/>
        </p:nvSpPr>
        <p:spPr bwMode="auto">
          <a:xfrm>
            <a:off x="4213225" y="3265488"/>
            <a:ext cx="63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3" name="Rectangle 75"/>
          <p:cNvSpPr>
            <a:spLocks noChangeArrowheads="1"/>
          </p:cNvSpPr>
          <p:nvPr/>
        </p:nvSpPr>
        <p:spPr bwMode="auto">
          <a:xfrm>
            <a:off x="6521450" y="3265488"/>
            <a:ext cx="63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5" name="Rectangle 77"/>
          <p:cNvSpPr>
            <a:spLocks noChangeArrowheads="1"/>
          </p:cNvSpPr>
          <p:nvPr/>
        </p:nvSpPr>
        <p:spPr bwMode="auto">
          <a:xfrm>
            <a:off x="7289800" y="3265488"/>
            <a:ext cx="63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7" name="Rectangle 79"/>
          <p:cNvSpPr>
            <a:spLocks noChangeArrowheads="1"/>
          </p:cNvSpPr>
          <p:nvPr/>
        </p:nvSpPr>
        <p:spPr bwMode="auto">
          <a:xfrm>
            <a:off x="4213225" y="3273425"/>
            <a:ext cx="6350" cy="8239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9" name="Rectangle 81"/>
          <p:cNvSpPr>
            <a:spLocks noChangeArrowheads="1"/>
          </p:cNvSpPr>
          <p:nvPr/>
        </p:nvSpPr>
        <p:spPr bwMode="auto">
          <a:xfrm>
            <a:off x="6521450" y="3273425"/>
            <a:ext cx="6350" cy="8239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0" name="Rectangle 82"/>
          <p:cNvSpPr>
            <a:spLocks noChangeArrowheads="1"/>
          </p:cNvSpPr>
          <p:nvPr/>
        </p:nvSpPr>
        <p:spPr bwMode="auto">
          <a:xfrm>
            <a:off x="7289800" y="3273425"/>
            <a:ext cx="6350" cy="8239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8" name="Rectangle 100"/>
          <p:cNvSpPr>
            <a:spLocks noChangeArrowheads="1"/>
          </p:cNvSpPr>
          <p:nvPr/>
        </p:nvSpPr>
        <p:spPr bwMode="auto">
          <a:xfrm>
            <a:off x="4213225" y="4097338"/>
            <a:ext cx="63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2" name="Rectangle 104"/>
          <p:cNvSpPr>
            <a:spLocks noChangeArrowheads="1"/>
          </p:cNvSpPr>
          <p:nvPr/>
        </p:nvSpPr>
        <p:spPr bwMode="auto">
          <a:xfrm>
            <a:off x="6521450" y="4097338"/>
            <a:ext cx="63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4" name="Rectangle 106"/>
          <p:cNvSpPr>
            <a:spLocks noChangeArrowheads="1"/>
          </p:cNvSpPr>
          <p:nvPr/>
        </p:nvSpPr>
        <p:spPr bwMode="auto">
          <a:xfrm>
            <a:off x="7289800" y="4097338"/>
            <a:ext cx="63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6" name="Rectangle 108"/>
          <p:cNvSpPr>
            <a:spLocks noChangeArrowheads="1"/>
          </p:cNvSpPr>
          <p:nvPr/>
        </p:nvSpPr>
        <p:spPr bwMode="auto">
          <a:xfrm>
            <a:off x="4213225" y="4105275"/>
            <a:ext cx="6350" cy="8255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8" name="Rectangle 110"/>
          <p:cNvSpPr>
            <a:spLocks noChangeArrowheads="1"/>
          </p:cNvSpPr>
          <p:nvPr/>
        </p:nvSpPr>
        <p:spPr bwMode="auto">
          <a:xfrm>
            <a:off x="6521450" y="4105275"/>
            <a:ext cx="6350" cy="8255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9" name="Rectangle 111"/>
          <p:cNvSpPr>
            <a:spLocks noChangeArrowheads="1"/>
          </p:cNvSpPr>
          <p:nvPr/>
        </p:nvSpPr>
        <p:spPr bwMode="auto">
          <a:xfrm>
            <a:off x="7289800" y="4105275"/>
            <a:ext cx="6350" cy="8255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5" name="Rectangle 127"/>
          <p:cNvSpPr>
            <a:spLocks noChangeArrowheads="1"/>
          </p:cNvSpPr>
          <p:nvPr/>
        </p:nvSpPr>
        <p:spPr bwMode="auto">
          <a:xfrm>
            <a:off x="1600200" y="4930775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6" name="Rectangle 128"/>
          <p:cNvSpPr>
            <a:spLocks noChangeArrowheads="1"/>
          </p:cNvSpPr>
          <p:nvPr/>
        </p:nvSpPr>
        <p:spPr bwMode="auto">
          <a:xfrm>
            <a:off x="1606550" y="4930775"/>
            <a:ext cx="2606675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7" name="Rectangle 129"/>
          <p:cNvSpPr>
            <a:spLocks noChangeArrowheads="1"/>
          </p:cNvSpPr>
          <p:nvPr/>
        </p:nvSpPr>
        <p:spPr bwMode="auto">
          <a:xfrm>
            <a:off x="4213225" y="4930775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8" name="Rectangle 130"/>
          <p:cNvSpPr>
            <a:spLocks noChangeArrowheads="1"/>
          </p:cNvSpPr>
          <p:nvPr/>
        </p:nvSpPr>
        <p:spPr bwMode="auto">
          <a:xfrm>
            <a:off x="4219575" y="4930775"/>
            <a:ext cx="1531938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9" name="Rectangle 131"/>
          <p:cNvSpPr>
            <a:spLocks noChangeArrowheads="1"/>
          </p:cNvSpPr>
          <p:nvPr/>
        </p:nvSpPr>
        <p:spPr bwMode="auto">
          <a:xfrm>
            <a:off x="5751513" y="4930775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0" name="Rectangle 132"/>
          <p:cNvSpPr>
            <a:spLocks noChangeArrowheads="1"/>
          </p:cNvSpPr>
          <p:nvPr/>
        </p:nvSpPr>
        <p:spPr bwMode="auto">
          <a:xfrm>
            <a:off x="5757863" y="4930775"/>
            <a:ext cx="763587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1" name="Rectangle 133"/>
          <p:cNvSpPr>
            <a:spLocks noChangeArrowheads="1"/>
          </p:cNvSpPr>
          <p:nvPr/>
        </p:nvSpPr>
        <p:spPr bwMode="auto">
          <a:xfrm>
            <a:off x="6521450" y="4930775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2" name="Rectangle 134"/>
          <p:cNvSpPr>
            <a:spLocks noChangeArrowheads="1"/>
          </p:cNvSpPr>
          <p:nvPr/>
        </p:nvSpPr>
        <p:spPr bwMode="auto">
          <a:xfrm>
            <a:off x="6527800" y="4930775"/>
            <a:ext cx="76200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3" name="Rectangle 135"/>
          <p:cNvSpPr>
            <a:spLocks noChangeArrowheads="1"/>
          </p:cNvSpPr>
          <p:nvPr/>
        </p:nvSpPr>
        <p:spPr bwMode="auto">
          <a:xfrm>
            <a:off x="7289800" y="4930775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8" name="Rectangle 140"/>
          <p:cNvSpPr>
            <a:spLocks noChangeArrowheads="1"/>
          </p:cNvSpPr>
          <p:nvPr/>
        </p:nvSpPr>
        <p:spPr bwMode="auto">
          <a:xfrm>
            <a:off x="4213225" y="4937125"/>
            <a:ext cx="6350" cy="1031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9" name="Rectangle 141"/>
          <p:cNvSpPr>
            <a:spLocks noChangeArrowheads="1"/>
          </p:cNvSpPr>
          <p:nvPr/>
        </p:nvSpPr>
        <p:spPr bwMode="auto">
          <a:xfrm>
            <a:off x="4213225" y="5969000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4" name="Rectangle 146"/>
          <p:cNvSpPr>
            <a:spLocks noChangeArrowheads="1"/>
          </p:cNvSpPr>
          <p:nvPr/>
        </p:nvSpPr>
        <p:spPr bwMode="auto">
          <a:xfrm>
            <a:off x="6521450" y="4937125"/>
            <a:ext cx="6350" cy="1031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5" name="Rectangle 147"/>
          <p:cNvSpPr>
            <a:spLocks noChangeArrowheads="1"/>
          </p:cNvSpPr>
          <p:nvPr/>
        </p:nvSpPr>
        <p:spPr bwMode="auto">
          <a:xfrm>
            <a:off x="6521450" y="5969000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7" name="Rectangle 149"/>
          <p:cNvSpPr>
            <a:spLocks noChangeArrowheads="1"/>
          </p:cNvSpPr>
          <p:nvPr/>
        </p:nvSpPr>
        <p:spPr bwMode="auto">
          <a:xfrm>
            <a:off x="7289800" y="4937125"/>
            <a:ext cx="6350" cy="1031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8" name="Rectangle 150"/>
          <p:cNvSpPr>
            <a:spLocks noChangeArrowheads="1"/>
          </p:cNvSpPr>
          <p:nvPr/>
        </p:nvSpPr>
        <p:spPr bwMode="auto">
          <a:xfrm>
            <a:off x="7289800" y="5969000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9" name="Rectangle 151"/>
          <p:cNvSpPr>
            <a:spLocks noChangeArrowheads="1"/>
          </p:cNvSpPr>
          <p:nvPr/>
        </p:nvSpPr>
        <p:spPr bwMode="auto">
          <a:xfrm>
            <a:off x="7289800" y="5969000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652588" y="2012950"/>
            <a:ext cx="5591175" cy="34925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781300" y="2073275"/>
            <a:ext cx="35226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>
                <a:solidFill>
                  <a:srgbClr val="000000"/>
                </a:solidFill>
                <a:latin typeface="Tahoma" pitchFamily="34" charset="0"/>
              </a:rPr>
              <a:t>MEDICIÓN DE LA POBREZA EN MÉXICO</a:t>
            </a:r>
            <a:endParaRPr lang="es-E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113463" y="2011363"/>
            <a:ext cx="523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0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448175" y="2217738"/>
            <a:ext cx="523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1606550" y="2014538"/>
            <a:ext cx="46038" cy="41275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7243763" y="2014538"/>
            <a:ext cx="46037" cy="41275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1600200" y="2012950"/>
            <a:ext cx="6350" cy="4143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5922963" y="2432050"/>
            <a:ext cx="1397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Pesos </a:t>
            </a:r>
            <a:r>
              <a:rPr lang="es-MX" sz="1400">
                <a:solidFill>
                  <a:srgbClr val="010000"/>
                </a:solidFill>
                <a:latin typeface="Tahoma" pitchFamily="34" charset="0"/>
              </a:rPr>
              <a:t>del</a:t>
            </a:r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 2000 </a:t>
            </a:r>
            <a:endParaRPr lang="es-ES"/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5900738" y="2638425"/>
            <a:ext cx="13414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>
                <a:solidFill>
                  <a:srgbClr val="010000"/>
                </a:solidFill>
                <a:latin typeface="Tahoma" pitchFamily="34" charset="0"/>
              </a:rPr>
              <a:t>por pesona por</a:t>
            </a:r>
            <a:endParaRPr lang="es-ES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6369050" y="2843213"/>
            <a:ext cx="2714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>
                <a:solidFill>
                  <a:srgbClr val="010000"/>
                </a:solidFill>
                <a:latin typeface="Tahoma" pitchFamily="34" charset="0"/>
              </a:rPr>
              <a:t>día</a:t>
            </a:r>
            <a:endParaRPr lang="es-ES"/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6678613" y="2843213"/>
            <a:ext cx="523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1600200" y="2433638"/>
            <a:ext cx="6350" cy="6191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5751513" y="2433638"/>
            <a:ext cx="6350" cy="6191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1" name="Rectangle 33"/>
          <p:cNvSpPr>
            <a:spLocks noChangeArrowheads="1"/>
          </p:cNvSpPr>
          <p:nvPr/>
        </p:nvSpPr>
        <p:spPr bwMode="auto">
          <a:xfrm>
            <a:off x="2346325" y="2741613"/>
            <a:ext cx="14239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>
                <a:solidFill>
                  <a:srgbClr val="010000"/>
                </a:solidFill>
                <a:latin typeface="Tahoma" pitchFamily="34" charset="0"/>
              </a:rPr>
              <a:t>Tipo de pobreza</a:t>
            </a:r>
            <a:endParaRPr lang="es-ES"/>
          </a:p>
        </p:txBody>
      </p:sp>
      <p:sp>
        <p:nvSpPr>
          <p:cNvPr id="7202" name="Rectangle 34"/>
          <p:cNvSpPr>
            <a:spLocks noChangeArrowheads="1"/>
          </p:cNvSpPr>
          <p:nvPr/>
        </p:nvSpPr>
        <p:spPr bwMode="auto">
          <a:xfrm>
            <a:off x="3471863" y="2741613"/>
            <a:ext cx="523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03" name="Rectangle 35"/>
          <p:cNvSpPr>
            <a:spLocks noChangeArrowheads="1"/>
          </p:cNvSpPr>
          <p:nvPr/>
        </p:nvSpPr>
        <p:spPr bwMode="auto">
          <a:xfrm>
            <a:off x="4546600" y="2535238"/>
            <a:ext cx="10604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% </a:t>
            </a:r>
            <a:r>
              <a:rPr lang="es-MX" sz="1400">
                <a:solidFill>
                  <a:srgbClr val="010000"/>
                </a:solidFill>
                <a:latin typeface="Tahoma" pitchFamily="34" charset="0"/>
              </a:rPr>
              <a:t>del </a:t>
            </a:r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total </a:t>
            </a:r>
            <a:endParaRPr lang="es-ES"/>
          </a:p>
        </p:txBody>
      </p:sp>
      <p:sp>
        <p:nvSpPr>
          <p:cNvPr id="7204" name="Rectangle 36"/>
          <p:cNvSpPr>
            <a:spLocks noChangeArrowheads="1"/>
          </p:cNvSpPr>
          <p:nvPr/>
        </p:nvSpPr>
        <p:spPr bwMode="auto">
          <a:xfrm>
            <a:off x="4314825" y="2741613"/>
            <a:ext cx="11938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>
                <a:solidFill>
                  <a:srgbClr val="010000"/>
                </a:solidFill>
                <a:latin typeface="Tahoma" pitchFamily="34" charset="0"/>
              </a:rPr>
              <a:t>de hogares y</a:t>
            </a:r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05" name="Rectangle 37"/>
          <p:cNvSpPr>
            <a:spLocks noChangeArrowheads="1"/>
          </p:cNvSpPr>
          <p:nvPr/>
        </p:nvSpPr>
        <p:spPr bwMode="auto">
          <a:xfrm>
            <a:off x="4649788" y="2946400"/>
            <a:ext cx="8096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>
                <a:solidFill>
                  <a:srgbClr val="010000"/>
                </a:solidFill>
                <a:latin typeface="Tahoma" pitchFamily="34" charset="0"/>
              </a:rPr>
              <a:t>personas</a:t>
            </a:r>
            <a:endParaRPr lang="es-ES"/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>
            <a:off x="5321300" y="2946400"/>
            <a:ext cx="523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07" name="Rectangle 39"/>
          <p:cNvSpPr>
            <a:spLocks noChangeArrowheads="1"/>
          </p:cNvSpPr>
          <p:nvPr/>
        </p:nvSpPr>
        <p:spPr bwMode="auto">
          <a:xfrm>
            <a:off x="5880100" y="3057525"/>
            <a:ext cx="6524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Urban</a:t>
            </a:r>
            <a:r>
              <a:rPr lang="es-MX" sz="1400">
                <a:solidFill>
                  <a:srgbClr val="010000"/>
                </a:solidFill>
                <a:latin typeface="Tahoma" pitchFamily="34" charset="0"/>
              </a:rPr>
              <a:t>o</a:t>
            </a:r>
            <a:endParaRPr lang="es-ES"/>
          </a:p>
        </p:txBody>
      </p:sp>
      <p:sp>
        <p:nvSpPr>
          <p:cNvPr id="7209" name="Rectangle 41"/>
          <p:cNvSpPr>
            <a:spLocks noChangeArrowheads="1"/>
          </p:cNvSpPr>
          <p:nvPr/>
        </p:nvSpPr>
        <p:spPr bwMode="auto">
          <a:xfrm>
            <a:off x="6678613" y="3057525"/>
            <a:ext cx="4810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Rural</a:t>
            </a:r>
            <a:endParaRPr lang="es-ES"/>
          </a:p>
        </p:txBody>
      </p: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7138988" y="3057525"/>
            <a:ext cx="523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18" name="Rectangle 50"/>
          <p:cNvSpPr>
            <a:spLocks noChangeArrowheads="1"/>
          </p:cNvSpPr>
          <p:nvPr/>
        </p:nvSpPr>
        <p:spPr bwMode="auto">
          <a:xfrm>
            <a:off x="1600200" y="3059113"/>
            <a:ext cx="6350" cy="2063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0" name="Rectangle 52"/>
          <p:cNvSpPr>
            <a:spLocks noChangeArrowheads="1"/>
          </p:cNvSpPr>
          <p:nvPr/>
        </p:nvSpPr>
        <p:spPr bwMode="auto">
          <a:xfrm>
            <a:off x="5751513" y="3059113"/>
            <a:ext cx="6350" cy="2063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3" name="Rectangle 55"/>
          <p:cNvSpPr>
            <a:spLocks noChangeArrowheads="1"/>
          </p:cNvSpPr>
          <p:nvPr/>
        </p:nvSpPr>
        <p:spPr bwMode="auto">
          <a:xfrm>
            <a:off x="1892300" y="3270250"/>
            <a:ext cx="1816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>
                <a:solidFill>
                  <a:srgbClr val="010000"/>
                </a:solidFill>
                <a:latin typeface="Tahoma" pitchFamily="34" charset="0"/>
              </a:rPr>
              <a:t>Pobreza Alimentaria</a:t>
            </a:r>
            <a:endParaRPr lang="es-ES"/>
          </a:p>
        </p:txBody>
      </p:sp>
      <p:sp>
        <p:nvSpPr>
          <p:cNvPr id="7224" name="Rectangle 56"/>
          <p:cNvSpPr>
            <a:spLocks noChangeArrowheads="1"/>
          </p:cNvSpPr>
          <p:nvPr/>
        </p:nvSpPr>
        <p:spPr bwMode="auto">
          <a:xfrm>
            <a:off x="3925888" y="3270250"/>
            <a:ext cx="523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25" name="Rectangle 57"/>
          <p:cNvSpPr>
            <a:spLocks noChangeArrowheads="1"/>
          </p:cNvSpPr>
          <p:nvPr/>
        </p:nvSpPr>
        <p:spPr bwMode="auto">
          <a:xfrm>
            <a:off x="1884363" y="3478213"/>
            <a:ext cx="23733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(</a:t>
            </a:r>
            <a:r>
              <a:rPr lang="es-MX" sz="1400" b="0">
                <a:solidFill>
                  <a:srgbClr val="010000"/>
                </a:solidFill>
                <a:latin typeface="Tahoma" pitchFamily="34" charset="0"/>
              </a:rPr>
              <a:t>Ingreso suficiente para cubrir</a:t>
            </a:r>
            <a:endParaRPr lang="es-ES"/>
          </a:p>
        </p:txBody>
      </p:sp>
      <p:sp>
        <p:nvSpPr>
          <p:cNvPr id="7226" name="Rectangle 58"/>
          <p:cNvSpPr>
            <a:spLocks noChangeArrowheads="1"/>
          </p:cNvSpPr>
          <p:nvPr/>
        </p:nvSpPr>
        <p:spPr bwMode="auto">
          <a:xfrm>
            <a:off x="1776413" y="3684588"/>
            <a:ext cx="25447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 b="0">
                <a:solidFill>
                  <a:srgbClr val="010000"/>
                </a:solidFill>
                <a:latin typeface="Tahoma" pitchFamily="34" charset="0"/>
              </a:rPr>
              <a:t>canasta alimentaria</a:t>
            </a:r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r>
              <a:rPr lang="es-MX" sz="1400" b="0">
                <a:solidFill>
                  <a:srgbClr val="010000"/>
                </a:solidFill>
                <a:latin typeface="Tahoma" pitchFamily="34" charset="0"/>
              </a:rPr>
              <a:t>Inegi-Cepal)</a:t>
            </a:r>
            <a:endParaRPr lang="es-ES"/>
          </a:p>
        </p:txBody>
      </p:sp>
      <p:sp>
        <p:nvSpPr>
          <p:cNvPr id="7228" name="Rectangle 60"/>
          <p:cNvSpPr>
            <a:spLocks noChangeArrowheads="1"/>
          </p:cNvSpPr>
          <p:nvPr/>
        </p:nvSpPr>
        <p:spPr bwMode="auto">
          <a:xfrm>
            <a:off x="3182938" y="3889375"/>
            <a:ext cx="555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29" name="Rectangle 61"/>
          <p:cNvSpPr>
            <a:spLocks noChangeArrowheads="1"/>
          </p:cNvSpPr>
          <p:nvPr/>
        </p:nvSpPr>
        <p:spPr bwMode="auto">
          <a:xfrm>
            <a:off x="4818063" y="3478213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18.6</a:t>
            </a:r>
            <a:endParaRPr lang="es-ES"/>
          </a:p>
        </p:txBody>
      </p:sp>
      <p:sp>
        <p:nvSpPr>
          <p:cNvPr id="7230" name="Rectangle 62"/>
          <p:cNvSpPr>
            <a:spLocks noChangeArrowheads="1"/>
          </p:cNvSpPr>
          <p:nvPr/>
        </p:nvSpPr>
        <p:spPr bwMode="auto">
          <a:xfrm>
            <a:off x="5151438" y="3478213"/>
            <a:ext cx="555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31" name="Rectangle 63"/>
          <p:cNvSpPr>
            <a:spLocks noChangeArrowheads="1"/>
          </p:cNvSpPr>
          <p:nvPr/>
        </p:nvSpPr>
        <p:spPr bwMode="auto">
          <a:xfrm>
            <a:off x="4752975" y="3684588"/>
            <a:ext cx="4810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(24.2)</a:t>
            </a:r>
            <a:endParaRPr lang="es-ES"/>
          </a:p>
        </p:txBody>
      </p:sp>
      <p:sp>
        <p:nvSpPr>
          <p:cNvPr id="7232" name="Rectangle 64"/>
          <p:cNvSpPr>
            <a:spLocks noChangeArrowheads="1"/>
          </p:cNvSpPr>
          <p:nvPr/>
        </p:nvSpPr>
        <p:spPr bwMode="auto">
          <a:xfrm>
            <a:off x="5216525" y="3684588"/>
            <a:ext cx="55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33" name="Rectangle 65"/>
          <p:cNvSpPr>
            <a:spLocks noChangeArrowheads="1"/>
          </p:cNvSpPr>
          <p:nvPr/>
        </p:nvSpPr>
        <p:spPr bwMode="auto">
          <a:xfrm>
            <a:off x="5972175" y="3579813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20.9</a:t>
            </a:r>
            <a:endParaRPr lang="es-ES"/>
          </a:p>
        </p:txBody>
      </p:sp>
      <p:sp>
        <p:nvSpPr>
          <p:cNvPr id="7234" name="Rectangle 66"/>
          <p:cNvSpPr>
            <a:spLocks noChangeArrowheads="1"/>
          </p:cNvSpPr>
          <p:nvPr/>
        </p:nvSpPr>
        <p:spPr bwMode="auto">
          <a:xfrm>
            <a:off x="6305550" y="3579813"/>
            <a:ext cx="55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35" name="Rectangle 67"/>
          <p:cNvSpPr>
            <a:spLocks noChangeArrowheads="1"/>
          </p:cNvSpPr>
          <p:nvPr/>
        </p:nvSpPr>
        <p:spPr bwMode="auto">
          <a:xfrm>
            <a:off x="6742113" y="3579813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15.4</a:t>
            </a:r>
            <a:endParaRPr lang="es-ES"/>
          </a:p>
        </p:txBody>
      </p:sp>
      <p:sp>
        <p:nvSpPr>
          <p:cNvPr id="7236" name="Rectangle 68"/>
          <p:cNvSpPr>
            <a:spLocks noChangeArrowheads="1"/>
          </p:cNvSpPr>
          <p:nvPr/>
        </p:nvSpPr>
        <p:spPr bwMode="auto">
          <a:xfrm>
            <a:off x="7073900" y="3579813"/>
            <a:ext cx="55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37" name="Rectangle 69"/>
          <p:cNvSpPr>
            <a:spLocks noChangeArrowheads="1"/>
          </p:cNvSpPr>
          <p:nvPr/>
        </p:nvSpPr>
        <p:spPr bwMode="auto">
          <a:xfrm>
            <a:off x="1600200" y="3265488"/>
            <a:ext cx="63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8" name="Rectangle 70"/>
          <p:cNvSpPr>
            <a:spLocks noChangeArrowheads="1"/>
          </p:cNvSpPr>
          <p:nvPr/>
        </p:nvSpPr>
        <p:spPr bwMode="auto">
          <a:xfrm>
            <a:off x="1606550" y="3265488"/>
            <a:ext cx="2606675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0" name="Rectangle 72"/>
          <p:cNvSpPr>
            <a:spLocks noChangeArrowheads="1"/>
          </p:cNvSpPr>
          <p:nvPr/>
        </p:nvSpPr>
        <p:spPr bwMode="auto">
          <a:xfrm>
            <a:off x="4219575" y="3265488"/>
            <a:ext cx="1531938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1" name="Rectangle 73"/>
          <p:cNvSpPr>
            <a:spLocks noChangeArrowheads="1"/>
          </p:cNvSpPr>
          <p:nvPr/>
        </p:nvSpPr>
        <p:spPr bwMode="auto">
          <a:xfrm>
            <a:off x="5751513" y="3265488"/>
            <a:ext cx="635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2" name="Rectangle 74"/>
          <p:cNvSpPr>
            <a:spLocks noChangeArrowheads="1"/>
          </p:cNvSpPr>
          <p:nvPr/>
        </p:nvSpPr>
        <p:spPr bwMode="auto">
          <a:xfrm>
            <a:off x="5757863" y="3265488"/>
            <a:ext cx="76358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4" name="Rectangle 76"/>
          <p:cNvSpPr>
            <a:spLocks noChangeArrowheads="1"/>
          </p:cNvSpPr>
          <p:nvPr/>
        </p:nvSpPr>
        <p:spPr bwMode="auto">
          <a:xfrm>
            <a:off x="6527800" y="3265488"/>
            <a:ext cx="762000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6" name="Rectangle 78"/>
          <p:cNvSpPr>
            <a:spLocks noChangeArrowheads="1"/>
          </p:cNvSpPr>
          <p:nvPr/>
        </p:nvSpPr>
        <p:spPr bwMode="auto">
          <a:xfrm>
            <a:off x="1600200" y="3273425"/>
            <a:ext cx="6350" cy="8239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8" name="Rectangle 80"/>
          <p:cNvSpPr>
            <a:spLocks noChangeArrowheads="1"/>
          </p:cNvSpPr>
          <p:nvPr/>
        </p:nvSpPr>
        <p:spPr bwMode="auto">
          <a:xfrm>
            <a:off x="5751513" y="3273425"/>
            <a:ext cx="6350" cy="8239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1" name="Rectangle 83"/>
          <p:cNvSpPr>
            <a:spLocks noChangeArrowheads="1"/>
          </p:cNvSpPr>
          <p:nvPr/>
        </p:nvSpPr>
        <p:spPr bwMode="auto">
          <a:xfrm>
            <a:off x="1862138" y="4130675"/>
            <a:ext cx="21637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>
                <a:solidFill>
                  <a:srgbClr val="010000"/>
                </a:solidFill>
                <a:latin typeface="Tahoma" pitchFamily="34" charset="0"/>
              </a:rPr>
              <a:t>Pobreza de Capacidades</a:t>
            </a:r>
            <a:endParaRPr lang="es-ES"/>
          </a:p>
        </p:txBody>
      </p:sp>
      <p:sp>
        <p:nvSpPr>
          <p:cNvPr id="7253" name="Rectangle 85"/>
          <p:cNvSpPr>
            <a:spLocks noChangeArrowheads="1"/>
          </p:cNvSpPr>
          <p:nvPr/>
        </p:nvSpPr>
        <p:spPr bwMode="auto">
          <a:xfrm>
            <a:off x="3959225" y="4044950"/>
            <a:ext cx="523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54" name="Rectangle 86"/>
          <p:cNvSpPr>
            <a:spLocks noChangeArrowheads="1"/>
          </p:cNvSpPr>
          <p:nvPr/>
        </p:nvSpPr>
        <p:spPr bwMode="auto">
          <a:xfrm>
            <a:off x="1806575" y="4329113"/>
            <a:ext cx="25638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(</a:t>
            </a:r>
            <a:r>
              <a:rPr lang="es-MX" sz="1400" b="0">
                <a:solidFill>
                  <a:srgbClr val="010000"/>
                </a:solidFill>
                <a:latin typeface="Tahoma" pitchFamily="34" charset="0"/>
              </a:rPr>
              <a:t>Ingreso suficiente para cubrir la</a:t>
            </a:r>
            <a:endParaRPr lang="es-ES"/>
          </a:p>
        </p:txBody>
      </p:sp>
      <p:sp>
        <p:nvSpPr>
          <p:cNvPr id="7255" name="Rectangle 87"/>
          <p:cNvSpPr>
            <a:spLocks noChangeArrowheads="1"/>
          </p:cNvSpPr>
          <p:nvPr/>
        </p:nvSpPr>
        <p:spPr bwMode="auto">
          <a:xfrm>
            <a:off x="1951038" y="4535488"/>
            <a:ext cx="21891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 b="0">
                <a:solidFill>
                  <a:srgbClr val="010000"/>
                </a:solidFill>
                <a:latin typeface="Tahoma" pitchFamily="34" charset="0"/>
              </a:rPr>
              <a:t>canasta básica más salud y </a:t>
            </a:r>
            <a:endParaRPr lang="es-ES"/>
          </a:p>
        </p:txBody>
      </p:sp>
      <p:sp>
        <p:nvSpPr>
          <p:cNvPr id="7256" name="Rectangle 88"/>
          <p:cNvSpPr>
            <a:spLocks noChangeArrowheads="1"/>
          </p:cNvSpPr>
          <p:nvPr/>
        </p:nvSpPr>
        <p:spPr bwMode="auto">
          <a:xfrm>
            <a:off x="2511425" y="4740275"/>
            <a:ext cx="8540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 b="0">
                <a:solidFill>
                  <a:srgbClr val="010000"/>
                </a:solidFill>
                <a:latin typeface="Tahoma" pitchFamily="34" charset="0"/>
              </a:rPr>
              <a:t>educación</a:t>
            </a:r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)</a:t>
            </a:r>
            <a:endParaRPr lang="es-ES"/>
          </a:p>
        </p:txBody>
      </p:sp>
      <p:sp>
        <p:nvSpPr>
          <p:cNvPr id="7257" name="Rectangle 89"/>
          <p:cNvSpPr>
            <a:spLocks noChangeArrowheads="1"/>
          </p:cNvSpPr>
          <p:nvPr/>
        </p:nvSpPr>
        <p:spPr bwMode="auto">
          <a:xfrm>
            <a:off x="3308350" y="4740275"/>
            <a:ext cx="55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58" name="Rectangle 90"/>
          <p:cNvSpPr>
            <a:spLocks noChangeArrowheads="1"/>
          </p:cNvSpPr>
          <p:nvPr/>
        </p:nvSpPr>
        <p:spPr bwMode="auto">
          <a:xfrm>
            <a:off x="4818063" y="4329113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25.3</a:t>
            </a:r>
            <a:endParaRPr lang="es-ES"/>
          </a:p>
        </p:txBody>
      </p:sp>
      <p:sp>
        <p:nvSpPr>
          <p:cNvPr id="7259" name="Rectangle 91"/>
          <p:cNvSpPr>
            <a:spLocks noChangeArrowheads="1"/>
          </p:cNvSpPr>
          <p:nvPr/>
        </p:nvSpPr>
        <p:spPr bwMode="auto">
          <a:xfrm>
            <a:off x="5151438" y="4329113"/>
            <a:ext cx="555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60" name="Rectangle 92"/>
          <p:cNvSpPr>
            <a:spLocks noChangeArrowheads="1"/>
          </p:cNvSpPr>
          <p:nvPr/>
        </p:nvSpPr>
        <p:spPr bwMode="auto">
          <a:xfrm>
            <a:off x="4752975" y="4535488"/>
            <a:ext cx="4810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(31.9)</a:t>
            </a:r>
            <a:endParaRPr lang="es-ES"/>
          </a:p>
        </p:txBody>
      </p:sp>
      <p:sp>
        <p:nvSpPr>
          <p:cNvPr id="7261" name="Rectangle 93"/>
          <p:cNvSpPr>
            <a:spLocks noChangeArrowheads="1"/>
          </p:cNvSpPr>
          <p:nvPr/>
        </p:nvSpPr>
        <p:spPr bwMode="auto">
          <a:xfrm>
            <a:off x="5216525" y="4535488"/>
            <a:ext cx="55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62" name="Rectangle 94"/>
          <p:cNvSpPr>
            <a:spLocks noChangeArrowheads="1"/>
          </p:cNvSpPr>
          <p:nvPr/>
        </p:nvSpPr>
        <p:spPr bwMode="auto">
          <a:xfrm>
            <a:off x="5972175" y="4430713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24.7</a:t>
            </a:r>
            <a:endParaRPr lang="es-ES"/>
          </a:p>
        </p:txBody>
      </p:sp>
      <p:sp>
        <p:nvSpPr>
          <p:cNvPr id="7263" name="Rectangle 95"/>
          <p:cNvSpPr>
            <a:spLocks noChangeArrowheads="1"/>
          </p:cNvSpPr>
          <p:nvPr/>
        </p:nvSpPr>
        <p:spPr bwMode="auto">
          <a:xfrm>
            <a:off x="6305550" y="4430713"/>
            <a:ext cx="55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64" name="Rectangle 96"/>
          <p:cNvSpPr>
            <a:spLocks noChangeArrowheads="1"/>
          </p:cNvSpPr>
          <p:nvPr/>
        </p:nvSpPr>
        <p:spPr bwMode="auto">
          <a:xfrm>
            <a:off x="6742113" y="4430713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18.9</a:t>
            </a:r>
            <a:endParaRPr lang="es-ES"/>
          </a:p>
        </p:txBody>
      </p:sp>
      <p:sp>
        <p:nvSpPr>
          <p:cNvPr id="7265" name="Rectangle 97"/>
          <p:cNvSpPr>
            <a:spLocks noChangeArrowheads="1"/>
          </p:cNvSpPr>
          <p:nvPr/>
        </p:nvSpPr>
        <p:spPr bwMode="auto">
          <a:xfrm>
            <a:off x="7073900" y="4430713"/>
            <a:ext cx="55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66" name="Rectangle 98"/>
          <p:cNvSpPr>
            <a:spLocks noChangeArrowheads="1"/>
          </p:cNvSpPr>
          <p:nvPr/>
        </p:nvSpPr>
        <p:spPr bwMode="auto">
          <a:xfrm>
            <a:off x="1600200" y="4038600"/>
            <a:ext cx="6350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7" name="Rectangle 99"/>
          <p:cNvSpPr>
            <a:spLocks noChangeArrowheads="1"/>
          </p:cNvSpPr>
          <p:nvPr/>
        </p:nvSpPr>
        <p:spPr bwMode="auto">
          <a:xfrm>
            <a:off x="1606550" y="4038600"/>
            <a:ext cx="2606675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9" name="Rectangle 101"/>
          <p:cNvSpPr>
            <a:spLocks noChangeArrowheads="1"/>
          </p:cNvSpPr>
          <p:nvPr/>
        </p:nvSpPr>
        <p:spPr bwMode="auto">
          <a:xfrm>
            <a:off x="4219575" y="4038600"/>
            <a:ext cx="1531938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0" name="Rectangle 102"/>
          <p:cNvSpPr>
            <a:spLocks noChangeArrowheads="1"/>
          </p:cNvSpPr>
          <p:nvPr/>
        </p:nvSpPr>
        <p:spPr bwMode="auto">
          <a:xfrm>
            <a:off x="5751513" y="4038600"/>
            <a:ext cx="6350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1" name="Rectangle 103"/>
          <p:cNvSpPr>
            <a:spLocks noChangeArrowheads="1"/>
          </p:cNvSpPr>
          <p:nvPr/>
        </p:nvSpPr>
        <p:spPr bwMode="auto">
          <a:xfrm>
            <a:off x="5757863" y="4038600"/>
            <a:ext cx="763587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3" name="Rectangle 105"/>
          <p:cNvSpPr>
            <a:spLocks noChangeArrowheads="1"/>
          </p:cNvSpPr>
          <p:nvPr/>
        </p:nvSpPr>
        <p:spPr bwMode="auto">
          <a:xfrm>
            <a:off x="6527800" y="4038600"/>
            <a:ext cx="762000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5" name="Rectangle 107"/>
          <p:cNvSpPr>
            <a:spLocks noChangeArrowheads="1"/>
          </p:cNvSpPr>
          <p:nvPr/>
        </p:nvSpPr>
        <p:spPr bwMode="auto">
          <a:xfrm>
            <a:off x="1600200" y="4046538"/>
            <a:ext cx="6350" cy="8255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7" name="Rectangle 109"/>
          <p:cNvSpPr>
            <a:spLocks noChangeArrowheads="1"/>
          </p:cNvSpPr>
          <p:nvPr/>
        </p:nvSpPr>
        <p:spPr bwMode="auto">
          <a:xfrm>
            <a:off x="5751513" y="4046538"/>
            <a:ext cx="6350" cy="8255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80" name="Rectangle 112"/>
          <p:cNvSpPr>
            <a:spLocks noChangeArrowheads="1"/>
          </p:cNvSpPr>
          <p:nvPr/>
        </p:nvSpPr>
        <p:spPr bwMode="auto">
          <a:xfrm>
            <a:off x="1944688" y="5121275"/>
            <a:ext cx="18145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>
                <a:solidFill>
                  <a:srgbClr val="010000"/>
                </a:solidFill>
                <a:latin typeface="Tahoma" pitchFamily="34" charset="0"/>
              </a:rPr>
              <a:t>Pobreza Patrimonial</a:t>
            </a:r>
            <a:endParaRPr lang="es-ES"/>
          </a:p>
        </p:txBody>
      </p:sp>
      <p:sp>
        <p:nvSpPr>
          <p:cNvPr id="7281" name="Rectangle 113"/>
          <p:cNvSpPr>
            <a:spLocks noChangeArrowheads="1"/>
          </p:cNvSpPr>
          <p:nvPr/>
        </p:nvSpPr>
        <p:spPr bwMode="auto">
          <a:xfrm>
            <a:off x="3873500" y="4995863"/>
            <a:ext cx="523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82" name="Rectangle 114"/>
          <p:cNvSpPr>
            <a:spLocks noChangeArrowheads="1"/>
          </p:cNvSpPr>
          <p:nvPr/>
        </p:nvSpPr>
        <p:spPr bwMode="auto">
          <a:xfrm>
            <a:off x="1806575" y="5273675"/>
            <a:ext cx="23606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 b="0">
                <a:solidFill>
                  <a:srgbClr val="010000"/>
                </a:solidFill>
                <a:latin typeface="Tahoma" pitchFamily="34" charset="0"/>
              </a:rPr>
              <a:t>Ingreso para cubrir la anterior</a:t>
            </a:r>
            <a:endParaRPr lang="es-ES"/>
          </a:p>
        </p:txBody>
      </p:sp>
      <p:sp>
        <p:nvSpPr>
          <p:cNvPr id="7283" name="Rectangle 115"/>
          <p:cNvSpPr>
            <a:spLocks noChangeArrowheads="1"/>
          </p:cNvSpPr>
          <p:nvPr/>
        </p:nvSpPr>
        <p:spPr bwMode="auto">
          <a:xfrm>
            <a:off x="1673225" y="5546725"/>
            <a:ext cx="2427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 b="0">
                <a:solidFill>
                  <a:srgbClr val="010000"/>
                </a:solidFill>
                <a:latin typeface="Tahoma" pitchFamily="34" charset="0"/>
              </a:rPr>
              <a:t>línea de pobreza más vivienda,</a:t>
            </a:r>
            <a:endParaRPr lang="es-ES"/>
          </a:p>
        </p:txBody>
      </p:sp>
      <p:sp>
        <p:nvSpPr>
          <p:cNvPr id="7284" name="Rectangle 116"/>
          <p:cNvSpPr>
            <a:spLocks noChangeArrowheads="1"/>
          </p:cNvSpPr>
          <p:nvPr/>
        </p:nvSpPr>
        <p:spPr bwMode="auto">
          <a:xfrm>
            <a:off x="1831975" y="5751513"/>
            <a:ext cx="2381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MX" sz="1400" b="0">
                <a:solidFill>
                  <a:srgbClr val="010000"/>
                </a:solidFill>
                <a:latin typeface="Tahoma" pitchFamily="34" charset="0"/>
              </a:rPr>
              <a:t>vestido, calzado y transporte) </a:t>
            </a:r>
            <a:endParaRPr lang="es-ES"/>
          </a:p>
        </p:txBody>
      </p:sp>
      <p:sp>
        <p:nvSpPr>
          <p:cNvPr id="7286" name="Rectangle 118"/>
          <p:cNvSpPr>
            <a:spLocks noChangeArrowheads="1"/>
          </p:cNvSpPr>
          <p:nvPr/>
        </p:nvSpPr>
        <p:spPr bwMode="auto">
          <a:xfrm>
            <a:off x="3470275" y="5959475"/>
            <a:ext cx="55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87" name="Rectangle 119"/>
          <p:cNvSpPr>
            <a:spLocks noChangeArrowheads="1"/>
          </p:cNvSpPr>
          <p:nvPr/>
        </p:nvSpPr>
        <p:spPr bwMode="auto">
          <a:xfrm>
            <a:off x="4818063" y="5443538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45.9</a:t>
            </a:r>
            <a:endParaRPr lang="es-ES"/>
          </a:p>
        </p:txBody>
      </p:sp>
      <p:sp>
        <p:nvSpPr>
          <p:cNvPr id="7288" name="Rectangle 120"/>
          <p:cNvSpPr>
            <a:spLocks noChangeArrowheads="1"/>
          </p:cNvSpPr>
          <p:nvPr/>
        </p:nvSpPr>
        <p:spPr bwMode="auto">
          <a:xfrm>
            <a:off x="5151438" y="5443538"/>
            <a:ext cx="555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89" name="Rectangle 121"/>
          <p:cNvSpPr>
            <a:spLocks noChangeArrowheads="1"/>
          </p:cNvSpPr>
          <p:nvPr/>
        </p:nvSpPr>
        <p:spPr bwMode="auto">
          <a:xfrm>
            <a:off x="4752975" y="5649913"/>
            <a:ext cx="4810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(53.7)</a:t>
            </a:r>
            <a:endParaRPr lang="es-ES"/>
          </a:p>
        </p:txBody>
      </p:sp>
      <p:sp>
        <p:nvSpPr>
          <p:cNvPr id="7290" name="Rectangle 122"/>
          <p:cNvSpPr>
            <a:spLocks noChangeArrowheads="1"/>
          </p:cNvSpPr>
          <p:nvPr/>
        </p:nvSpPr>
        <p:spPr bwMode="auto">
          <a:xfrm>
            <a:off x="5216525" y="5649913"/>
            <a:ext cx="55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91" name="Rectangle 123"/>
          <p:cNvSpPr>
            <a:spLocks noChangeArrowheads="1"/>
          </p:cNvSpPr>
          <p:nvPr/>
        </p:nvSpPr>
        <p:spPr bwMode="auto">
          <a:xfrm>
            <a:off x="5972175" y="5545138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41.8</a:t>
            </a:r>
            <a:endParaRPr lang="es-ES"/>
          </a:p>
        </p:txBody>
      </p:sp>
      <p:sp>
        <p:nvSpPr>
          <p:cNvPr id="7292" name="Rectangle 124"/>
          <p:cNvSpPr>
            <a:spLocks noChangeArrowheads="1"/>
          </p:cNvSpPr>
          <p:nvPr/>
        </p:nvSpPr>
        <p:spPr bwMode="auto">
          <a:xfrm>
            <a:off x="6305550" y="5545138"/>
            <a:ext cx="55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293" name="Rectangle 125"/>
          <p:cNvSpPr>
            <a:spLocks noChangeArrowheads="1"/>
          </p:cNvSpPr>
          <p:nvPr/>
        </p:nvSpPr>
        <p:spPr bwMode="auto">
          <a:xfrm>
            <a:off x="6742113" y="5545138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28.1</a:t>
            </a:r>
            <a:endParaRPr lang="es-ES"/>
          </a:p>
        </p:txBody>
      </p:sp>
      <p:sp>
        <p:nvSpPr>
          <p:cNvPr id="7294" name="Rectangle 126"/>
          <p:cNvSpPr>
            <a:spLocks noChangeArrowheads="1"/>
          </p:cNvSpPr>
          <p:nvPr/>
        </p:nvSpPr>
        <p:spPr bwMode="auto">
          <a:xfrm>
            <a:off x="7073900" y="5545138"/>
            <a:ext cx="555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  <a:latin typeface="Tahoma" pitchFamily="34" charset="0"/>
              </a:rPr>
              <a:t> </a:t>
            </a:r>
            <a:endParaRPr lang="es-ES"/>
          </a:p>
        </p:txBody>
      </p:sp>
      <p:sp>
        <p:nvSpPr>
          <p:cNvPr id="7304" name="Rectangle 136"/>
          <p:cNvSpPr>
            <a:spLocks noChangeArrowheads="1"/>
          </p:cNvSpPr>
          <p:nvPr/>
        </p:nvSpPr>
        <p:spPr bwMode="auto">
          <a:xfrm>
            <a:off x="1600200" y="4997450"/>
            <a:ext cx="6350" cy="1031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5" name="Rectangle 137"/>
          <p:cNvSpPr>
            <a:spLocks noChangeArrowheads="1"/>
          </p:cNvSpPr>
          <p:nvPr/>
        </p:nvSpPr>
        <p:spPr bwMode="auto">
          <a:xfrm>
            <a:off x="1600200" y="5038725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6" name="Rectangle 138"/>
          <p:cNvSpPr>
            <a:spLocks noChangeArrowheads="1"/>
          </p:cNvSpPr>
          <p:nvPr/>
        </p:nvSpPr>
        <p:spPr bwMode="auto">
          <a:xfrm>
            <a:off x="1600200" y="5038725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7" name="Rectangle 139"/>
          <p:cNvSpPr>
            <a:spLocks noChangeArrowheads="1"/>
          </p:cNvSpPr>
          <p:nvPr/>
        </p:nvSpPr>
        <p:spPr bwMode="auto">
          <a:xfrm>
            <a:off x="1606550" y="5038725"/>
            <a:ext cx="2606675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0" name="Rectangle 142"/>
          <p:cNvSpPr>
            <a:spLocks noChangeArrowheads="1"/>
          </p:cNvSpPr>
          <p:nvPr/>
        </p:nvSpPr>
        <p:spPr bwMode="auto">
          <a:xfrm>
            <a:off x="4219575" y="5038725"/>
            <a:ext cx="1531938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1" name="Rectangle 143"/>
          <p:cNvSpPr>
            <a:spLocks noChangeArrowheads="1"/>
          </p:cNvSpPr>
          <p:nvPr/>
        </p:nvSpPr>
        <p:spPr bwMode="auto">
          <a:xfrm>
            <a:off x="5751513" y="4997450"/>
            <a:ext cx="6350" cy="1031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2" name="Rectangle 144"/>
          <p:cNvSpPr>
            <a:spLocks noChangeArrowheads="1"/>
          </p:cNvSpPr>
          <p:nvPr/>
        </p:nvSpPr>
        <p:spPr bwMode="auto">
          <a:xfrm>
            <a:off x="5751513" y="5038725"/>
            <a:ext cx="635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3" name="Rectangle 145"/>
          <p:cNvSpPr>
            <a:spLocks noChangeArrowheads="1"/>
          </p:cNvSpPr>
          <p:nvPr/>
        </p:nvSpPr>
        <p:spPr bwMode="auto">
          <a:xfrm>
            <a:off x="5757863" y="5038725"/>
            <a:ext cx="763587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6" name="Rectangle 148"/>
          <p:cNvSpPr>
            <a:spLocks noChangeArrowheads="1"/>
          </p:cNvSpPr>
          <p:nvPr/>
        </p:nvSpPr>
        <p:spPr bwMode="auto">
          <a:xfrm>
            <a:off x="6527800" y="5038725"/>
            <a:ext cx="762000" cy="6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20" name="Rectangle 152"/>
          <p:cNvSpPr>
            <a:spLocks noChangeArrowheads="1"/>
          </p:cNvSpPr>
          <p:nvPr/>
        </p:nvSpPr>
        <p:spPr bwMode="auto">
          <a:xfrm>
            <a:off x="1652588" y="5045075"/>
            <a:ext cx="444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solidFill>
                  <a:srgbClr val="010000"/>
                </a:solidFill>
              </a:rPr>
              <a:t> </a:t>
            </a:r>
            <a:endParaRPr lang="es-E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654050"/>
            <a:ext cx="8534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2800"/>
              <a:t>Una redefinición de líneas de pobreza</a:t>
            </a:r>
            <a:endParaRPr lang="es-E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s-MX" sz="3000" b="1">
                <a:solidFill>
                  <a:schemeClr val="tx1"/>
                </a:solidFill>
              </a:rPr>
              <a:t>Crecimiento económico y Desigualdad </a:t>
            </a:r>
            <a:endParaRPr lang="es-ES" sz="3000" b="1">
              <a:solidFill>
                <a:schemeClr val="tx1"/>
              </a:solidFill>
            </a:endParaRPr>
          </a:p>
        </p:txBody>
      </p:sp>
      <p:graphicFrame>
        <p:nvGraphicFramePr>
          <p:cNvPr id="25636" name="Group 36"/>
          <p:cNvGraphicFramePr>
            <a:graphicFrameLocks noGrp="1"/>
          </p:cNvGraphicFramePr>
          <p:nvPr>
            <p:ph type="tbl" idx="1"/>
          </p:nvPr>
        </p:nvGraphicFramePr>
        <p:xfrm>
          <a:off x="685800" y="2819400"/>
          <a:ext cx="7772400" cy="2097088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Concepto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1991-1997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1994-1996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1996-2000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PIB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(crecimiento anual promedio)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3.3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-0.7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5.6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C. Gini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0.532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0.521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0.523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762000" y="809625"/>
          <a:ext cx="8001000" cy="5286375"/>
        </p:xfrm>
        <a:graphic>
          <a:graphicData uri="http://schemas.openxmlformats.org/presentationml/2006/ole">
            <p:oleObj spid="_x0000_s28674" name="Gráfico" r:id="rId3" imgW="8058421" imgH="3495916" progId="Excel.Char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es-MX" sz="3000" b="1">
                <a:solidFill>
                  <a:schemeClr val="tx1"/>
                </a:solidFill>
              </a:rPr>
              <a:t>Proporción de la población pobre, 1992-2000</a:t>
            </a:r>
            <a:endParaRPr lang="es-ES" sz="3000" b="1">
              <a:solidFill>
                <a:schemeClr val="tx1"/>
              </a:solidFill>
            </a:endParaRPr>
          </a:p>
        </p:txBody>
      </p:sp>
      <p:graphicFrame>
        <p:nvGraphicFramePr>
          <p:cNvPr id="26797" name="Group 173"/>
          <p:cNvGraphicFramePr>
            <a:graphicFrameLocks noGrp="1"/>
          </p:cNvGraphicFramePr>
          <p:nvPr>
            <p:ph type="tbl" idx="1"/>
          </p:nvPr>
        </p:nvGraphicFramePr>
        <p:xfrm>
          <a:off x="990600" y="2276475"/>
          <a:ext cx="7239000" cy="3514725"/>
        </p:xfrm>
        <a:graphic>
          <a:graphicData uri="http://schemas.openxmlformats.org/drawingml/2006/table">
            <a:tbl>
              <a:tblPr/>
              <a:tblGrid>
                <a:gridCol w="1600200"/>
                <a:gridCol w="1143000"/>
                <a:gridCol w="1143000"/>
                <a:gridCol w="1066800"/>
                <a:gridCol w="1143000"/>
                <a:gridCol w="1143000"/>
              </a:tblGrid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Definición de pobreza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1992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1994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1996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1998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2000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PA-H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17.4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16.1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28.8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26.8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18.6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PC-H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21.8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36.5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32.9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25.3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PP-H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44.1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46.8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60.8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55.6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45.9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PA-P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22.5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21.1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37.1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33.9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24.2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PC-P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28.0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29.4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45.3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31.9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PP-P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52.6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52.6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69.6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63.9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53.7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7620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MX" sz="3000"/>
              <a:t>Proporción de la población pobre, zonas urbanas y rurales1992-2000</a:t>
            </a:r>
            <a:endParaRPr lang="es-ES" sz="3000"/>
          </a:p>
        </p:txBody>
      </p:sp>
      <p:graphicFrame>
        <p:nvGraphicFramePr>
          <p:cNvPr id="27651" name="Group 3"/>
          <p:cNvGraphicFramePr>
            <a:graphicFrameLocks noGrp="1"/>
          </p:cNvGraphicFramePr>
          <p:nvPr/>
        </p:nvGraphicFramePr>
        <p:xfrm>
          <a:off x="990600" y="2276475"/>
          <a:ext cx="7239000" cy="3514725"/>
        </p:xfrm>
        <a:graphic>
          <a:graphicData uri="http://schemas.openxmlformats.org/drawingml/2006/table">
            <a:tbl>
              <a:tblPr/>
              <a:tblGrid>
                <a:gridCol w="1600200"/>
                <a:gridCol w="1143000"/>
                <a:gridCol w="1143000"/>
                <a:gridCol w="1066800"/>
                <a:gridCol w="1143000"/>
                <a:gridCol w="1143000"/>
              </a:tblGrid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Definición de pobreza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1992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1994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1996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1998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2000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PA-U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10.2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7.2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20.1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16.4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9.8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PC-U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14.0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12.8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22.8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16.4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PP-U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35.6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35.6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53.2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47.7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37.4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PA-R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29.5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30.0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43.3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43.8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34.1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PC-R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34.8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38.1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51.3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49.3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41.4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PP-R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56.7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64.2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73.4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68.6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7620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MX" sz="3000"/>
              <a:t>Descomposición de los cambios en la pobreza de los hogares (puntos)</a:t>
            </a:r>
            <a:endParaRPr lang="es-ES" sz="3000"/>
          </a:p>
        </p:txBody>
      </p:sp>
      <p:graphicFrame>
        <p:nvGraphicFramePr>
          <p:cNvPr id="29805" name="Group 109"/>
          <p:cNvGraphicFramePr>
            <a:graphicFrameLocks noGrp="1"/>
          </p:cNvGraphicFramePr>
          <p:nvPr/>
        </p:nvGraphicFramePr>
        <p:xfrm>
          <a:off x="990600" y="1752600"/>
          <a:ext cx="6934200" cy="3910013"/>
        </p:xfrm>
        <a:graphic>
          <a:graphicData uri="http://schemas.openxmlformats.org/drawingml/2006/table">
            <a:tbl>
              <a:tblPr/>
              <a:tblGrid>
                <a:gridCol w="1600200"/>
                <a:gridCol w="1600200"/>
                <a:gridCol w="1571625"/>
                <a:gridCol w="1143000"/>
                <a:gridCol w="1019175"/>
              </a:tblGrid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Definición de pobreza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Efecto crecimiento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Efecto distribución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Residual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Total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1992-1996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PA-H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11.3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11.3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PC-H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13.2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PP-H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-0.4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-0.1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16.2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1996-2000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PA-H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-9.2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-1.3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-10.1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PC-H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-10.7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-11.2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PP-H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-13.7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-0.3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-12.6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806" name="Text Box 110"/>
          <p:cNvSpPr txBox="1">
            <a:spLocks noChangeArrowheads="1"/>
          </p:cNvSpPr>
          <p:nvPr/>
        </p:nvSpPr>
        <p:spPr bwMode="auto">
          <a:xfrm>
            <a:off x="898525" y="5943600"/>
            <a:ext cx="7026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1600" b="0"/>
              <a:t>Nota: el efecto de distribución es significativo en zonas rurales pero de signo contrario al de crecimiento</a:t>
            </a:r>
            <a:endParaRPr lang="es-ES" sz="1600" b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563688" y="1600200"/>
            <a:ext cx="6361112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4800"/>
              <a:t>SITUACION ACTUAL</a:t>
            </a:r>
          </a:p>
          <a:p>
            <a:pPr algn="ctr"/>
            <a:endParaRPr lang="es-MX" sz="4800"/>
          </a:p>
          <a:p>
            <a:pPr algn="ctr"/>
            <a:r>
              <a:rPr lang="es-MX" sz="4800"/>
              <a:t>Y</a:t>
            </a:r>
          </a:p>
          <a:p>
            <a:pPr algn="ctr"/>
            <a:endParaRPr lang="es-MX" sz="4800"/>
          </a:p>
          <a:p>
            <a:pPr algn="ctr"/>
            <a:r>
              <a:rPr lang="es-MX" sz="4800"/>
              <a:t>RETOS</a:t>
            </a:r>
            <a:endParaRPr lang="es-ES" sz="4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">
      <a:dk1>
        <a:srgbClr val="0000CC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AE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1057</Words>
  <Application>Microsoft Office PowerPoint</Application>
  <PresentationFormat>On-screen Show (4:3)</PresentationFormat>
  <Paragraphs>359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Times New Roman</vt:lpstr>
      <vt:lpstr>Verdana</vt:lpstr>
      <vt:lpstr>Wingdings</vt:lpstr>
      <vt:lpstr>Tahoma</vt:lpstr>
      <vt:lpstr>Arial</vt:lpstr>
      <vt:lpstr>Diseño predeterminado</vt:lpstr>
      <vt:lpstr>Gráfico de Microsoft Excel</vt:lpstr>
      <vt:lpstr>Slide 1</vt:lpstr>
      <vt:lpstr>Slide 2</vt:lpstr>
      <vt:lpstr>Slide 3</vt:lpstr>
      <vt:lpstr>Crecimiento económico y Desigualdad </vt:lpstr>
      <vt:lpstr>Slide 5</vt:lpstr>
      <vt:lpstr>Proporción de la población pobre, 1992-2000</vt:lpstr>
      <vt:lpstr>Slide 7</vt:lpstr>
      <vt:lpstr>Slide 8</vt:lpstr>
      <vt:lpstr>Slide 9</vt:lpstr>
      <vt:lpstr>Slide 10</vt:lpstr>
      <vt:lpstr>Slide 11</vt:lpstr>
      <vt:lpstr>Slide 12</vt:lpstr>
      <vt:lpstr>Primer paso: proveer un conjunto más amplio de opciones de salida, alineadas con la estrategia CONTIGO ...</vt:lpstr>
      <vt:lpstr>Slide 14</vt:lpstr>
      <vt:lpstr>Se vinculan los dos componentes: el fondo de ahorro se puede aplicar a cualquiera de las opciones de salida...</vt:lpstr>
      <vt:lpstr>Slide 16</vt:lpstr>
      <vt:lpstr>Slide 17</vt:lpstr>
      <vt:lpstr>Slide 18</vt:lpstr>
      <vt:lpstr>Slide 19</vt:lpstr>
    </vt:vector>
  </TitlesOfParts>
  <Company>sedesol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sedesol</dc:creator>
  <cp:lastModifiedBy>anarod</cp:lastModifiedBy>
  <cp:revision>11</cp:revision>
  <dcterms:created xsi:type="dcterms:W3CDTF">2002-10-24T09:19:25Z</dcterms:created>
  <dcterms:modified xsi:type="dcterms:W3CDTF">2010-07-11T23:42:00Z</dcterms:modified>
</cp:coreProperties>
</file>