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34"/>
  </p:notesMasterIdLst>
  <p:handoutMasterIdLst>
    <p:handoutMasterId r:id="rId35"/>
  </p:handoutMasterIdLst>
  <p:sldIdLst>
    <p:sldId id="257" r:id="rId2"/>
    <p:sldId id="290" r:id="rId3"/>
    <p:sldId id="291" r:id="rId4"/>
    <p:sldId id="292" r:id="rId5"/>
    <p:sldId id="293" r:id="rId6"/>
    <p:sldId id="294" r:id="rId7"/>
    <p:sldId id="296" r:id="rId8"/>
    <p:sldId id="288" r:id="rId9"/>
    <p:sldId id="289" r:id="rId10"/>
    <p:sldId id="282" r:id="rId11"/>
    <p:sldId id="279" r:id="rId12"/>
    <p:sldId id="278" r:id="rId13"/>
    <p:sldId id="274" r:id="rId14"/>
    <p:sldId id="276" r:id="rId15"/>
    <p:sldId id="295" r:id="rId16"/>
    <p:sldId id="297" r:id="rId17"/>
    <p:sldId id="298" r:id="rId18"/>
    <p:sldId id="299" r:id="rId19"/>
    <p:sldId id="300" r:id="rId20"/>
    <p:sldId id="301" r:id="rId21"/>
    <p:sldId id="303" r:id="rId22"/>
    <p:sldId id="304" r:id="rId23"/>
    <p:sldId id="305" r:id="rId24"/>
    <p:sldId id="306" r:id="rId25"/>
    <p:sldId id="307" r:id="rId26"/>
    <p:sldId id="308" r:id="rId27"/>
    <p:sldId id="309" r:id="rId28"/>
    <p:sldId id="310" r:id="rId29"/>
    <p:sldId id="311" r:id="rId30"/>
    <p:sldId id="313" r:id="rId31"/>
    <p:sldId id="312" r:id="rId32"/>
    <p:sldId id="316" r:id="rId33"/>
  </p:sldIdLst>
  <p:sldSz cx="9144000" cy="6858000" type="screen4x3"/>
  <p:notesSz cx="6934200" cy="9232900"/>
  <p:embeddedFontLst>
    <p:embeddedFont>
      <p:font typeface="Book Antiqua" pitchFamily="18" charset="0"/>
      <p:regular r:id="rId36"/>
      <p:bold r:id="rId37"/>
      <p:italic r:id="rId38"/>
      <p:boldItalic r:id="rId39"/>
    </p:embeddedFont>
    <p:embeddedFont>
      <p:font typeface="Comic Sans MS" pitchFamily="66" charset="0"/>
      <p:regular r:id="rId40"/>
      <p:bold r:id="rId41"/>
    </p:embeddedFont>
    <p:embeddedFont>
      <p:font typeface="Arial Unicode MS" pitchFamily="34" charset="-128"/>
      <p:regular r:id="rId42"/>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45" autoAdjust="0"/>
    <p:restoredTop sz="94664" autoAdjust="0"/>
  </p:normalViewPr>
  <p:slideViewPr>
    <p:cSldViewPr>
      <p:cViewPr varScale="1">
        <p:scale>
          <a:sx n="64" d="100"/>
          <a:sy n="64" d="100"/>
        </p:scale>
        <p:origin x="-28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35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defTabSz="923925">
              <a:defRPr sz="1200"/>
            </a:lvl1pPr>
          </a:lstStyle>
          <a:p>
            <a:endParaRPr lang="en-US"/>
          </a:p>
        </p:txBody>
      </p:sp>
      <p:sp>
        <p:nvSpPr>
          <p:cNvPr id="84995" name="Rectangle 3"/>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a:lvl1pPr>
          </a:lstStyle>
          <a:p>
            <a:endParaRPr lang="en-US"/>
          </a:p>
        </p:txBody>
      </p:sp>
      <p:sp>
        <p:nvSpPr>
          <p:cNvPr id="84996" name="Rectangle 4"/>
          <p:cNvSpPr>
            <a:spLocks noGrp="1" noChangeArrowheads="1"/>
          </p:cNvSpPr>
          <p:nvPr>
            <p:ph type="ftr" sz="quarter" idx="2"/>
          </p:nvPr>
        </p:nvSpPr>
        <p:spPr bwMode="auto">
          <a:xfrm>
            <a:off x="0" y="8770938"/>
            <a:ext cx="3005138" cy="461962"/>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defTabSz="923925">
              <a:defRPr sz="1200"/>
            </a:lvl1pPr>
          </a:lstStyle>
          <a:p>
            <a:endParaRPr lang="en-US"/>
          </a:p>
        </p:txBody>
      </p:sp>
      <p:sp>
        <p:nvSpPr>
          <p:cNvPr id="84997" name="Rectangle 5"/>
          <p:cNvSpPr>
            <a:spLocks noGrp="1" noChangeArrowheads="1"/>
          </p:cNvSpPr>
          <p:nvPr>
            <p:ph type="sldNum" sz="quarter" idx="3"/>
          </p:nvPr>
        </p:nvSpPr>
        <p:spPr bwMode="auto">
          <a:xfrm>
            <a:off x="3929063" y="8770938"/>
            <a:ext cx="3005137" cy="461962"/>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a:lvl1pPr>
          </a:lstStyle>
          <a:p>
            <a:fld id="{0D16048D-EBB3-42C3-ACED-A9AABE1B88D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defTabSz="923925">
              <a:defRPr sz="1200"/>
            </a:lvl1pPr>
          </a:lstStyle>
          <a:p>
            <a:endParaRPr lang="es-ES"/>
          </a:p>
        </p:txBody>
      </p:sp>
      <p:sp>
        <p:nvSpPr>
          <p:cNvPr id="62467" name="Rectangle 3"/>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a:lvl1pPr>
          </a:lstStyle>
          <a:p>
            <a:endParaRPr lang="es-ES"/>
          </a:p>
        </p:txBody>
      </p:sp>
      <p:sp>
        <p:nvSpPr>
          <p:cNvPr id="62468" name="Rectangle 4"/>
          <p:cNvSpPr>
            <a:spLocks noRo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a:effectLst/>
        </p:spPr>
      </p:sp>
      <p:sp>
        <p:nvSpPr>
          <p:cNvPr id="62469" name="Rectangle 5"/>
          <p:cNvSpPr>
            <a:spLocks noGrp="1" noChangeArrowheads="1"/>
          </p:cNvSpPr>
          <p:nvPr>
            <p:ph type="body" sz="quarter" idx="3"/>
          </p:nvPr>
        </p:nvSpPr>
        <p:spPr bwMode="auto">
          <a:xfrm>
            <a:off x="693738" y="4386263"/>
            <a:ext cx="5546725" cy="4154487"/>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62470" name="Rectangle 6"/>
          <p:cNvSpPr>
            <a:spLocks noGrp="1" noChangeArrowheads="1"/>
          </p:cNvSpPr>
          <p:nvPr>
            <p:ph type="ftr" sz="quarter" idx="4"/>
          </p:nvPr>
        </p:nvSpPr>
        <p:spPr bwMode="auto">
          <a:xfrm>
            <a:off x="0" y="8769350"/>
            <a:ext cx="3005138" cy="461963"/>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defTabSz="923925">
              <a:defRPr sz="1200"/>
            </a:lvl1pPr>
          </a:lstStyle>
          <a:p>
            <a:endParaRPr lang="es-ES"/>
          </a:p>
        </p:txBody>
      </p:sp>
      <p:sp>
        <p:nvSpPr>
          <p:cNvPr id="62471" name="Rectangle 7"/>
          <p:cNvSpPr>
            <a:spLocks noGrp="1" noChangeArrowheads="1"/>
          </p:cNvSpPr>
          <p:nvPr>
            <p:ph type="sldNum" sz="quarter" idx="5"/>
          </p:nvPr>
        </p:nvSpPr>
        <p:spPr bwMode="auto">
          <a:xfrm>
            <a:off x="3927475" y="8769350"/>
            <a:ext cx="3005138" cy="461963"/>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a:lvl1pPr>
          </a:lstStyle>
          <a:p>
            <a:fld id="{352B9509-3F6E-4C1E-BDE2-894166F3F1B1}" type="slidenum">
              <a:rPr lang="es-ES"/>
              <a:pPr/>
              <a:t>‹#›</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6E27F-F23E-4EA0-AA62-0B4F6DEDB8BB}" type="slidenum">
              <a:rPr lang="es-ES"/>
              <a:pPr/>
              <a:t>21</a:t>
            </a:fld>
            <a:endParaRPr lang="es-E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48A87-9EC4-47F2-98E5-CC227FB32CD1}" type="slidenum">
              <a:rPr lang="es-ES"/>
              <a:pPr/>
              <a:t>22</a:t>
            </a:fld>
            <a:endParaRPr lang="es-ES"/>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74A9F-7D12-4171-8BC1-83A6ED80FD8B}" type="slidenum">
              <a:rPr lang="es-ES"/>
              <a:pPr/>
              <a:t>23</a:t>
            </a:fld>
            <a:endParaRPr lang="es-E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80139-34EE-4554-BC17-BB80DF7145C6}" type="slidenum">
              <a:rPr lang="es-ES"/>
              <a:pPr/>
              <a:t>27</a:t>
            </a:fld>
            <a:endParaRPr lang="es-ES"/>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8478838" cy="6173788"/>
            <a:chOff x="0" y="0"/>
            <a:chExt cx="5341" cy="3889"/>
          </a:xfrm>
        </p:grpSpPr>
        <p:sp>
          <p:nvSpPr>
            <p:cNvPr id="5123"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endParaRPr lang="en-US"/>
            </a:p>
          </p:txBody>
        </p:sp>
        <p:sp>
          <p:nvSpPr>
            <p:cNvPr id="5124"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endParaRPr lang="en-US"/>
            </a:p>
          </p:txBody>
        </p:sp>
        <p:sp>
          <p:nvSpPr>
            <p:cNvPr id="5125"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endParaRPr lang="en-US"/>
            </a:p>
          </p:txBody>
        </p:sp>
        <p:sp>
          <p:nvSpPr>
            <p:cNvPr id="5126"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endParaRPr lang="en-US"/>
            </a:p>
          </p:txBody>
        </p:sp>
      </p:grpSp>
      <p:sp>
        <p:nvSpPr>
          <p:cNvPr id="5127" name="Rectangle 7"/>
          <p:cNvSpPr>
            <a:spLocks noGrp="1" noChangeArrowheads="1"/>
          </p:cNvSpPr>
          <p:nvPr>
            <p:ph type="ctrTitle" sz="quarter"/>
          </p:nvPr>
        </p:nvSpPr>
        <p:spPr>
          <a:xfrm>
            <a:off x="685800" y="1143000"/>
            <a:ext cx="7772400" cy="1143000"/>
          </a:xfrm>
        </p:spPr>
        <p:txBody>
          <a:bodyPr/>
          <a:lstStyle>
            <a:lvl1pPr>
              <a:defRPr/>
            </a:lvl1pPr>
          </a:lstStyle>
          <a:p>
            <a:r>
              <a:rPr lang="en-US"/>
              <a:t>Click to edit Master title style</a:t>
            </a:r>
          </a:p>
        </p:txBody>
      </p:sp>
      <p:sp>
        <p:nvSpPr>
          <p:cNvPr id="5128" name="Rectangle 8"/>
          <p:cNvSpPr>
            <a:spLocks noGrp="1" noChangeArrowheads="1"/>
          </p:cNvSpPr>
          <p:nvPr>
            <p:ph type="subTitle" sz="quarter" idx="1"/>
          </p:nvPr>
        </p:nvSpPr>
        <p:spPr>
          <a:xfrm>
            <a:off x="1371600" y="2819400"/>
            <a:ext cx="6400800" cy="1752600"/>
          </a:xfrm>
          <a:ln w="9525">
            <a:headEnd/>
            <a:tailEnd/>
          </a:ln>
        </p:spPr>
        <p:txBody>
          <a:bodyPr lIns="92075" tIns="46038" rIns="92075" bIns="46038"/>
          <a:lstStyle>
            <a:lvl1pPr marL="0" indent="0" algn="ctr">
              <a:buFont typeface="Wingdings" pitchFamily="2" charset="2"/>
              <a:buNone/>
              <a:defRPr/>
            </a:lvl1pPr>
          </a:lstStyle>
          <a:p>
            <a:r>
              <a:rPr lang="en-US"/>
              <a:t>Click to edit Master subtitle style</a:t>
            </a:r>
          </a:p>
        </p:txBody>
      </p:sp>
      <p:sp>
        <p:nvSpPr>
          <p:cNvPr id="5129" name="Rectangle 9"/>
          <p:cNvSpPr>
            <a:spLocks noGrp="1" noChangeArrowheads="1"/>
          </p:cNvSpPr>
          <p:nvPr>
            <p:ph type="dt" sz="quarter" idx="2"/>
          </p:nvPr>
        </p:nvSpPr>
        <p:spPr/>
        <p:txBody>
          <a:bodyPr/>
          <a:lstStyle>
            <a:lvl1pPr>
              <a:defRPr>
                <a:solidFill>
                  <a:srgbClr val="FFFFFF"/>
                </a:solidFill>
              </a:defRPr>
            </a:lvl1pPr>
          </a:lstStyle>
          <a:p>
            <a:endParaRPr lang="en-US"/>
          </a:p>
        </p:txBody>
      </p:sp>
      <p:sp>
        <p:nvSpPr>
          <p:cNvPr id="5130" name="Rectangle 10"/>
          <p:cNvSpPr>
            <a:spLocks noGrp="1" noChangeArrowheads="1"/>
          </p:cNvSpPr>
          <p:nvPr>
            <p:ph type="ftr" sz="quarter" idx="3"/>
          </p:nvPr>
        </p:nvSpPr>
        <p:spPr/>
        <p:txBody>
          <a:bodyPr/>
          <a:lstStyle>
            <a:lvl1pPr>
              <a:defRPr>
                <a:solidFill>
                  <a:srgbClr val="FFFFFF"/>
                </a:solidFill>
              </a:defRPr>
            </a:lvl1pPr>
          </a:lstStyle>
          <a:p>
            <a:endParaRPr lang="en-US"/>
          </a:p>
        </p:txBody>
      </p:sp>
      <p:sp>
        <p:nvSpPr>
          <p:cNvPr id="5131" name="Rectangle 11"/>
          <p:cNvSpPr>
            <a:spLocks noGrp="1" noChangeArrowheads="1"/>
          </p:cNvSpPr>
          <p:nvPr>
            <p:ph type="sldNum" sz="quarter" idx="4"/>
          </p:nvPr>
        </p:nvSpPr>
        <p:spPr/>
        <p:txBody>
          <a:bodyPr/>
          <a:lstStyle>
            <a:lvl1pPr>
              <a:defRPr>
                <a:solidFill>
                  <a:srgbClr val="FFFFFF"/>
                </a:solidFill>
              </a:defRPr>
            </a:lvl1pPr>
          </a:lstStyle>
          <a:p>
            <a:fld id="{CD88A267-90A0-4194-BECD-0E8D18DE2EC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A84237-45D0-4425-A660-608B0D34156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980BE6-2A40-4BA1-B8E5-C8BC24D0202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41475"/>
            <a:ext cx="7772400" cy="4454525"/>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5C49E0D9-75E7-4DB1-8568-1B3527D2234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41475"/>
            <a:ext cx="3810000"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1475"/>
            <a:ext cx="3810000"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E3F9369-AF24-4420-A6C1-4DBD6494676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D6FBC7-58C0-4753-98BC-11EC442C681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CEC81D-3000-4787-B8AF-E4A804B56DB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A0FD3F-50E0-415D-B4A1-639CDA95383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DCD5DAE-49B4-4878-9A5F-F799529F489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CEC8807-0E37-42BF-AC2B-40B05B5BC27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7D120E7-0813-4074-B617-B6ADFD3284B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D2BFEF-45FC-467C-BD97-317E77AB97B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5B45C0-18FB-4A6B-8ABC-5FF5CD67419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8478838" cy="6173788"/>
            <a:chOff x="0" y="0"/>
            <a:chExt cx="5341" cy="3889"/>
          </a:xfrm>
        </p:grpSpPr>
        <p:sp>
          <p:nvSpPr>
            <p:cNvPr id="4099"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endParaRPr lang="en-US"/>
            </a:p>
          </p:txBody>
        </p:sp>
        <p:sp>
          <p:nvSpPr>
            <p:cNvPr id="4100"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endParaRPr lang="en-US"/>
            </a:p>
          </p:txBody>
        </p:sp>
        <p:sp>
          <p:nvSpPr>
            <p:cNvPr id="4101"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endParaRPr lang="en-US"/>
            </a:p>
          </p:txBody>
        </p:sp>
        <p:sp>
          <p:nvSpPr>
            <p:cNvPr id="4102"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endParaRPr lang="en-US"/>
            </a:p>
          </p:txBody>
        </p:sp>
      </p:grpSp>
      <p:sp>
        <p:nvSpPr>
          <p:cNvPr id="4103"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104"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a:p>
        </p:txBody>
      </p:sp>
      <p:sp>
        <p:nvSpPr>
          <p:cNvPr id="4105"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US"/>
          </a:p>
        </p:txBody>
      </p:sp>
      <p:sp>
        <p:nvSpPr>
          <p:cNvPr id="4106"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E9BC5084-42CC-4DBC-AC90-D85ADA321B1D}" type="slidenum">
              <a:rPr lang="en-US"/>
              <a:pPr/>
              <a:t>‹#›</a:t>
            </a:fld>
            <a:endParaRPr lang="en-US"/>
          </a:p>
        </p:txBody>
      </p:sp>
      <p:sp>
        <p:nvSpPr>
          <p:cNvPr id="4107" name="Rectangle 11"/>
          <p:cNvSpPr>
            <a:spLocks noGrp="1" noChangeArrowheads="1"/>
          </p:cNvSpPr>
          <p:nvPr>
            <p:ph type="body" idx="1"/>
          </p:nvPr>
        </p:nvSpPr>
        <p:spPr bwMode="auto">
          <a:xfrm>
            <a:off x="685800" y="16414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nvGraphicFramePr>
        <p:xfrm>
          <a:off x="1371600" y="4572000"/>
          <a:ext cx="1143000" cy="1143000"/>
        </p:xfrm>
        <a:graphic>
          <a:graphicData uri="http://schemas.openxmlformats.org/presentationml/2006/ole">
            <p:oleObj spid="_x0000_s3076" name="Picture" r:id="rId3" imgW="685800" imgH="704880" progId="Word.Picture.8">
              <p:embed/>
            </p:oleObj>
          </a:graphicData>
        </a:graphic>
      </p:graphicFrame>
      <p:sp>
        <p:nvSpPr>
          <p:cNvPr id="3077" name="Rectangle 5"/>
          <p:cNvSpPr>
            <a:spLocks noChangeArrowheads="1"/>
          </p:cNvSpPr>
          <p:nvPr/>
        </p:nvSpPr>
        <p:spPr bwMode="auto">
          <a:xfrm>
            <a:off x="228600" y="5791200"/>
            <a:ext cx="3746500" cy="366713"/>
          </a:xfrm>
          <a:prstGeom prst="rect">
            <a:avLst/>
          </a:prstGeom>
          <a:noFill/>
          <a:ln w="9525">
            <a:noFill/>
            <a:miter lim="800000"/>
            <a:headEnd/>
            <a:tailEnd/>
          </a:ln>
          <a:effectLst/>
        </p:spPr>
        <p:txBody>
          <a:bodyPr wrap="none">
            <a:spAutoFit/>
          </a:bodyPr>
          <a:lstStyle/>
          <a:p>
            <a:r>
              <a:rPr lang="en-US" sz="1800" b="1"/>
              <a:t>Banco Interamericano de Desarrollo</a:t>
            </a:r>
          </a:p>
        </p:txBody>
      </p:sp>
      <p:pic>
        <p:nvPicPr>
          <p:cNvPr id="3078" name="Picture 6" descr="logobacán"/>
          <p:cNvPicPr>
            <a:picLocks noChangeAspect="1" noChangeArrowheads="1"/>
          </p:cNvPicPr>
          <p:nvPr/>
        </p:nvPicPr>
        <p:blipFill>
          <a:blip r:embed="rId4" cstate="print"/>
          <a:srcRect/>
          <a:stretch>
            <a:fillRect/>
          </a:stretch>
        </p:blipFill>
        <p:spPr bwMode="auto">
          <a:xfrm>
            <a:off x="6553200" y="4800600"/>
            <a:ext cx="1524000" cy="898525"/>
          </a:xfrm>
          <a:prstGeom prst="rect">
            <a:avLst/>
          </a:prstGeom>
          <a:noFill/>
        </p:spPr>
      </p:pic>
      <p:sp>
        <p:nvSpPr>
          <p:cNvPr id="3079" name="Rectangle 7"/>
          <p:cNvSpPr>
            <a:spLocks noChangeArrowheads="1"/>
          </p:cNvSpPr>
          <p:nvPr/>
        </p:nvSpPr>
        <p:spPr bwMode="auto">
          <a:xfrm>
            <a:off x="5867400" y="5791200"/>
            <a:ext cx="2940050" cy="366713"/>
          </a:xfrm>
          <a:prstGeom prst="rect">
            <a:avLst/>
          </a:prstGeom>
          <a:noFill/>
          <a:ln w="9525">
            <a:noFill/>
            <a:miter lim="800000"/>
            <a:headEnd/>
            <a:tailEnd/>
          </a:ln>
          <a:effectLst/>
        </p:spPr>
        <p:txBody>
          <a:bodyPr wrap="none">
            <a:spAutoFit/>
          </a:bodyPr>
          <a:lstStyle/>
          <a:p>
            <a:r>
              <a:rPr lang="en-US" sz="1800" b="1"/>
              <a:t>Sun Mountain International</a:t>
            </a:r>
          </a:p>
        </p:txBody>
      </p:sp>
      <p:sp>
        <p:nvSpPr>
          <p:cNvPr id="3081" name="Rectangle 9"/>
          <p:cNvSpPr>
            <a:spLocks noGrp="1" noChangeArrowheads="1"/>
          </p:cNvSpPr>
          <p:nvPr>
            <p:ph type="ctrTitle"/>
          </p:nvPr>
        </p:nvSpPr>
        <p:spPr>
          <a:xfrm>
            <a:off x="685800" y="333375"/>
            <a:ext cx="7772400" cy="2374900"/>
          </a:xfrm>
        </p:spPr>
        <p:txBody>
          <a:bodyPr/>
          <a:lstStyle/>
          <a:p>
            <a:r>
              <a:rPr lang="en-US" sz="4000" b="1" i="1">
                <a:solidFill>
                  <a:schemeClr val="tx1"/>
                </a:solidFill>
                <a:effectLst/>
              </a:rPr>
              <a:t>Elementos de estrategias la reducción de riesgos de desastres potenciales en el Ecuador</a:t>
            </a:r>
            <a:endParaRPr lang="es-ES" sz="4000" b="1" i="1">
              <a:solidFill>
                <a:schemeClr val="tx1"/>
              </a:solidFill>
              <a:effectLst/>
            </a:endParaRPr>
          </a:p>
        </p:txBody>
      </p:sp>
      <p:sp>
        <p:nvSpPr>
          <p:cNvPr id="3083" name="Rectangle 11"/>
          <p:cNvSpPr>
            <a:spLocks noChangeArrowheads="1"/>
          </p:cNvSpPr>
          <p:nvPr/>
        </p:nvSpPr>
        <p:spPr bwMode="auto">
          <a:xfrm>
            <a:off x="3276600" y="3068638"/>
            <a:ext cx="2427288" cy="822325"/>
          </a:xfrm>
          <a:prstGeom prst="rect">
            <a:avLst/>
          </a:prstGeom>
          <a:noFill/>
          <a:ln w="12700" cap="sq">
            <a:noFill/>
            <a:miter lim="800000"/>
            <a:headEnd type="none" w="sm" len="sm"/>
            <a:tailEnd type="none" w="sm" len="sm"/>
          </a:ln>
          <a:effectLst/>
        </p:spPr>
        <p:txBody>
          <a:bodyPr wrap="none" anchor="ctr">
            <a:spAutoFit/>
          </a:bodyPr>
          <a:lstStyle/>
          <a:p>
            <a:pPr algn="ctr"/>
            <a:r>
              <a:rPr lang="en-US" b="1"/>
              <a:t>Washington DC</a:t>
            </a:r>
          </a:p>
          <a:p>
            <a:pPr algn="ctr"/>
            <a:r>
              <a:rPr lang="en-US" b="1"/>
              <a:t>Abril 24-25, 2006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oleo87_5"/>
          <p:cNvPicPr>
            <a:picLocks noChangeAspect="1" noChangeArrowheads="1"/>
          </p:cNvPicPr>
          <p:nvPr/>
        </p:nvPicPr>
        <p:blipFill>
          <a:blip r:embed="rId2" cstate="print"/>
          <a:srcRect/>
          <a:stretch>
            <a:fillRect/>
          </a:stretch>
        </p:blipFill>
        <p:spPr bwMode="auto">
          <a:xfrm>
            <a:off x="990600" y="1270000"/>
            <a:ext cx="7239000" cy="5057775"/>
          </a:xfrm>
          <a:prstGeom prst="rect">
            <a:avLst/>
          </a:prstGeom>
          <a:noFill/>
        </p:spPr>
      </p:pic>
      <p:sp>
        <p:nvSpPr>
          <p:cNvPr id="29700" name="Rectangle 4"/>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
        <p:nvSpPr>
          <p:cNvPr id="29702" name="Rectangle 6"/>
          <p:cNvSpPr>
            <a:spLocks noGrp="1" noChangeArrowheads="1"/>
          </p:cNvSpPr>
          <p:nvPr>
            <p:ph type="title"/>
          </p:nvPr>
        </p:nvSpPr>
        <p:spPr>
          <a:xfrm>
            <a:off x="0" y="588963"/>
            <a:ext cx="9144000" cy="536575"/>
          </a:xfrm>
          <a:noFill/>
          <a:ln/>
        </p:spPr>
        <p:txBody>
          <a:bodyPr/>
          <a:lstStyle/>
          <a:p>
            <a:r>
              <a:rPr lang="en-US" sz="3600"/>
              <a:t>Efectos del Terremoto de 1987 sobre el SOTE</a:t>
            </a:r>
            <a:endParaRPr lang="es-ES" sz="3600"/>
          </a:p>
        </p:txBody>
      </p:sp>
      <p:sp>
        <p:nvSpPr>
          <p:cNvPr id="29703" name="Text Box 7"/>
          <p:cNvSpPr txBox="1">
            <a:spLocks noChangeArrowheads="1"/>
          </p:cNvSpPr>
          <p:nvPr/>
        </p:nvSpPr>
        <p:spPr bwMode="auto">
          <a:xfrm>
            <a:off x="158750" y="1360488"/>
            <a:ext cx="1992313" cy="822325"/>
          </a:xfrm>
          <a:prstGeom prst="rect">
            <a:avLst/>
          </a:prstGeom>
          <a:noFill/>
          <a:ln w="12700" cap="sq">
            <a:noFill/>
            <a:miter lim="800000"/>
            <a:headEnd type="none" w="sm" len="sm"/>
            <a:tailEnd type="none" w="sm" len="sm"/>
          </a:ln>
          <a:effectLst/>
        </p:spPr>
        <p:txBody>
          <a:bodyPr wrap="none">
            <a:spAutoFit/>
          </a:bodyPr>
          <a:lstStyle/>
          <a:p>
            <a:r>
              <a:rPr lang="es-ES_tradnl">
                <a:solidFill>
                  <a:schemeClr val="tx2"/>
                </a:solidFill>
              </a:rPr>
              <a:t>deslizamientos</a:t>
            </a:r>
          </a:p>
          <a:p>
            <a:r>
              <a:rPr lang="es-ES_tradnl">
                <a:solidFill>
                  <a:schemeClr val="tx2"/>
                </a:solidFill>
              </a:rPr>
              <a:t>disparados</a:t>
            </a:r>
            <a:endParaRPr lang="es-ES">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oleo87_1"/>
          <p:cNvPicPr>
            <a:picLocks noChangeAspect="1" noChangeArrowheads="1"/>
          </p:cNvPicPr>
          <p:nvPr/>
        </p:nvPicPr>
        <p:blipFill>
          <a:blip r:embed="rId2" cstate="print"/>
          <a:srcRect/>
          <a:stretch>
            <a:fillRect/>
          </a:stretch>
        </p:blipFill>
        <p:spPr bwMode="auto">
          <a:xfrm>
            <a:off x="533400" y="1441450"/>
            <a:ext cx="8153400" cy="4959350"/>
          </a:xfrm>
          <a:prstGeom prst="rect">
            <a:avLst/>
          </a:prstGeom>
          <a:noFill/>
        </p:spPr>
      </p:pic>
      <p:sp>
        <p:nvSpPr>
          <p:cNvPr id="26628" name="Rectangle 4"/>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
        <p:nvSpPr>
          <p:cNvPr id="26630" name="Rectangle 6"/>
          <p:cNvSpPr>
            <a:spLocks noGrp="1" noChangeArrowheads="1"/>
          </p:cNvSpPr>
          <p:nvPr>
            <p:ph type="title"/>
          </p:nvPr>
        </p:nvSpPr>
        <p:spPr>
          <a:xfrm>
            <a:off x="0" y="588963"/>
            <a:ext cx="9144000" cy="536575"/>
          </a:xfrm>
          <a:noFill/>
          <a:ln/>
        </p:spPr>
        <p:txBody>
          <a:bodyPr/>
          <a:lstStyle/>
          <a:p>
            <a:r>
              <a:rPr lang="en-US" sz="3200"/>
              <a:t>Efectos del Terremoto de 1987 sobre el SOTE</a:t>
            </a:r>
            <a:endParaRPr lang="es-ES" sz="32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0" y="990600"/>
          <a:ext cx="9144000" cy="5638800"/>
        </p:xfrm>
        <a:graphic>
          <a:graphicData uri="http://schemas.openxmlformats.org/presentationml/2006/ole">
            <p:oleObj spid="_x0000_s25602" name="Gráfico" r:id="rId3" imgW="7064135" imgH="4183572" progId="Excel.Chart.8">
              <p:embed/>
            </p:oleObj>
          </a:graphicData>
        </a:graphic>
      </p:graphicFrame>
      <p:sp>
        <p:nvSpPr>
          <p:cNvPr id="25603" name="Rectangle 3"/>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
        <p:nvSpPr>
          <p:cNvPr id="25604" name="Text Box 4"/>
          <p:cNvSpPr txBox="1">
            <a:spLocks noChangeArrowheads="1"/>
          </p:cNvSpPr>
          <p:nvPr/>
        </p:nvSpPr>
        <p:spPr bwMode="auto">
          <a:xfrm>
            <a:off x="0" y="425450"/>
            <a:ext cx="9144000" cy="822325"/>
          </a:xfrm>
          <a:prstGeom prst="rect">
            <a:avLst/>
          </a:prstGeom>
          <a:noFill/>
          <a:ln w="12700" cap="sq">
            <a:noFill/>
            <a:miter lim="800000"/>
            <a:headEnd type="none" w="sm" len="sm"/>
            <a:tailEnd type="none" w="sm" len="sm"/>
          </a:ln>
          <a:effectLst/>
        </p:spPr>
        <p:txBody>
          <a:bodyPr>
            <a:spAutoFit/>
          </a:bodyPr>
          <a:lstStyle/>
          <a:p>
            <a:r>
              <a:rPr lang="es-ES_tradnl"/>
              <a:t>ACELERACIONES CALCULADAS PARA MMpos y MMprob PARA EL OCP: 10% PROBABILIDAD DE EXCEDENCIA 50 AÑOS</a:t>
            </a:r>
            <a:endParaRPr lang="es-ES"/>
          </a:p>
        </p:txBody>
      </p:sp>
      <p:sp>
        <p:nvSpPr>
          <p:cNvPr id="25605" name="Text Box 5"/>
          <p:cNvSpPr txBox="1">
            <a:spLocks noChangeArrowheads="1"/>
          </p:cNvSpPr>
          <p:nvPr/>
        </p:nvSpPr>
        <p:spPr bwMode="auto">
          <a:xfrm>
            <a:off x="6588125" y="1628775"/>
            <a:ext cx="1590675" cy="336550"/>
          </a:xfrm>
          <a:prstGeom prst="rect">
            <a:avLst/>
          </a:prstGeom>
          <a:solidFill>
            <a:schemeClr val="tx2"/>
          </a:solidFill>
          <a:ln w="12700" cap="sq">
            <a:noFill/>
            <a:miter lim="800000"/>
            <a:headEnd type="none" w="sm" len="sm"/>
            <a:tailEnd type="none" w="sm" len="sm"/>
          </a:ln>
          <a:effectLst/>
        </p:spPr>
        <p:txBody>
          <a:bodyPr wrap="none">
            <a:spAutoFit/>
          </a:bodyPr>
          <a:lstStyle/>
          <a:p>
            <a:r>
              <a:rPr lang="es-ES_tradnl" sz="1600" b="1">
                <a:solidFill>
                  <a:schemeClr val="bg2"/>
                </a:solidFill>
              </a:rPr>
              <a:t>ESMERALDAS</a:t>
            </a:r>
            <a:endParaRPr lang="es-ES" sz="1600" b="1">
              <a:solidFill>
                <a:schemeClr val="bg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228600"/>
            <a:ext cx="9144000" cy="6400800"/>
          </a:xfrm>
          <a:prstGeom prst="rect">
            <a:avLst/>
          </a:prstGeom>
          <a:noFill/>
          <a:ln w="9525">
            <a:noFill/>
            <a:miter lim="800000"/>
            <a:headEnd/>
            <a:tailEnd/>
          </a:ln>
          <a:effectLst/>
        </p:spPr>
      </p:pic>
      <p:sp>
        <p:nvSpPr>
          <p:cNvPr id="21507" name="Rectangle 3"/>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
        <p:nvSpPr>
          <p:cNvPr id="21508" name="Text Box 4"/>
          <p:cNvSpPr txBox="1">
            <a:spLocks noChangeArrowheads="1"/>
          </p:cNvSpPr>
          <p:nvPr/>
        </p:nvSpPr>
        <p:spPr bwMode="auto">
          <a:xfrm>
            <a:off x="900113" y="280988"/>
            <a:ext cx="7539037" cy="457200"/>
          </a:xfrm>
          <a:prstGeom prst="rect">
            <a:avLst/>
          </a:prstGeom>
          <a:noFill/>
          <a:ln w="12700" cap="sq">
            <a:noFill/>
            <a:miter lim="800000"/>
            <a:headEnd type="none" w="sm" len="sm"/>
            <a:tailEnd type="none" w="sm" len="sm"/>
          </a:ln>
          <a:effectLst/>
        </p:spPr>
        <p:txBody>
          <a:bodyPr wrap="none">
            <a:spAutoFit/>
          </a:bodyPr>
          <a:lstStyle/>
          <a:p>
            <a:r>
              <a:rPr lang="es-ES_tradnl">
                <a:solidFill>
                  <a:schemeClr val="bg2"/>
                </a:solidFill>
              </a:rPr>
              <a:t>EVALUACION DEL PELIGRO SISMICO PARA EL OCP</a:t>
            </a:r>
            <a:endParaRPr lang="es-ES">
              <a:solidFill>
                <a:schemeClr val="bg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0" y="419100"/>
            <a:ext cx="9144000" cy="6019800"/>
          </a:xfrm>
          <a:prstGeom prst="rect">
            <a:avLst/>
          </a:prstGeom>
          <a:noFill/>
          <a:ln w="9525">
            <a:noFill/>
            <a:miter lim="800000"/>
            <a:headEnd/>
            <a:tailEnd/>
          </a:ln>
          <a:effectLst/>
        </p:spPr>
      </p:pic>
      <p:sp>
        <p:nvSpPr>
          <p:cNvPr id="23555" name="Rectangle 3"/>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
        <p:nvSpPr>
          <p:cNvPr id="23557" name="Text Box 5"/>
          <p:cNvSpPr txBox="1">
            <a:spLocks noChangeArrowheads="1"/>
          </p:cNvSpPr>
          <p:nvPr/>
        </p:nvSpPr>
        <p:spPr bwMode="auto">
          <a:xfrm>
            <a:off x="107950" y="379413"/>
            <a:ext cx="8928100" cy="457200"/>
          </a:xfrm>
          <a:prstGeom prst="rect">
            <a:avLst/>
          </a:prstGeom>
          <a:noFill/>
          <a:ln w="12700" cap="sq">
            <a:noFill/>
            <a:miter lim="800000"/>
            <a:headEnd type="none" w="sm" len="sm"/>
            <a:tailEnd type="none" w="sm" len="sm"/>
          </a:ln>
          <a:effectLst/>
        </p:spPr>
        <p:txBody>
          <a:bodyPr wrap="none">
            <a:spAutoFit/>
          </a:bodyPr>
          <a:lstStyle/>
          <a:p>
            <a:r>
              <a:rPr lang="es-ES_tradnl">
                <a:solidFill>
                  <a:schemeClr val="bg2"/>
                </a:solidFill>
              </a:rPr>
              <a:t>EVALUACION PELIGRO POR DESLIZAMIENTOS PARA EL OCP</a:t>
            </a:r>
            <a:endParaRPr lang="es-ES">
              <a:solidFill>
                <a:schemeClr val="bg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4"/>
          <p:cNvSpPr txBox="1">
            <a:spLocks noChangeArrowheads="1"/>
          </p:cNvSpPr>
          <p:nvPr/>
        </p:nvSpPr>
        <p:spPr bwMode="auto">
          <a:xfrm>
            <a:off x="0" y="1700213"/>
            <a:ext cx="9144000" cy="1570037"/>
          </a:xfrm>
          <a:prstGeom prst="rect">
            <a:avLst/>
          </a:prstGeom>
          <a:noFill/>
          <a:ln w="12700" cap="sq">
            <a:noFill/>
            <a:miter lim="800000"/>
            <a:headEnd type="none" w="sm" len="sm"/>
            <a:tailEnd type="none" w="sm" len="sm"/>
          </a:ln>
          <a:effectLst/>
        </p:spPr>
        <p:txBody>
          <a:bodyPr>
            <a:spAutoFit/>
          </a:bodyPr>
          <a:lstStyle/>
          <a:p>
            <a:r>
              <a:rPr lang="es-ES_tradnl" sz="2300"/>
              <a:t>ANALISIS DE LAS FACILIDADES PETROLERAS EN ESMERALDAS</a:t>
            </a:r>
          </a:p>
          <a:p>
            <a:endParaRPr lang="es-ES_tradnl" sz="1400"/>
          </a:p>
          <a:p>
            <a:pPr lvl="1">
              <a:buFontTx/>
              <a:buChar char="•"/>
            </a:pPr>
            <a:r>
              <a:rPr lang="es-ES_tradnl" sz="2000"/>
              <a:t>PREDISPOSICION A SER IMPACTADAS</a:t>
            </a:r>
          </a:p>
          <a:p>
            <a:pPr lvl="1"/>
            <a:endParaRPr lang="es-ES_tradnl" sz="2000"/>
          </a:p>
          <a:p>
            <a:pPr lvl="1">
              <a:buFontTx/>
              <a:buChar char="•"/>
            </a:pPr>
            <a:r>
              <a:rPr lang="es-ES_tradnl" sz="2000"/>
              <a:t>PREDISPOSICION A SER AFECTADAS</a:t>
            </a:r>
            <a:endParaRPr lang="es-ES" sz="2000"/>
          </a:p>
        </p:txBody>
      </p:sp>
      <p:sp>
        <p:nvSpPr>
          <p:cNvPr id="45061" name="Rectangle 5"/>
          <p:cNvSpPr>
            <a:spLocks noChangeArrowheads="1"/>
          </p:cNvSpPr>
          <p:nvPr/>
        </p:nvSpPr>
        <p:spPr bwMode="auto">
          <a:xfrm>
            <a:off x="0" y="588963"/>
            <a:ext cx="9144000" cy="536575"/>
          </a:xfrm>
          <a:prstGeom prst="rect">
            <a:avLst/>
          </a:prstGeom>
          <a:noFill/>
          <a:ln w="9525">
            <a:noFill/>
            <a:miter lim="800000"/>
            <a:headEnd/>
            <a:tailEnd/>
          </a:ln>
          <a:effectLst/>
        </p:spPr>
        <p:txBody>
          <a:bodyPr lIns="92075" tIns="46038" rIns="92075" bIns="46038" anchor="ctr"/>
          <a:lstStyle/>
          <a:p>
            <a:pPr algn="ctr"/>
            <a:r>
              <a:rPr lang="en-US" sz="3200">
                <a:solidFill>
                  <a:schemeClr val="tx2"/>
                </a:solidFill>
                <a:effectLst>
                  <a:outerShdw blurRad="38100" dist="38100" dir="2700000" algn="tl">
                    <a:srgbClr val="000000"/>
                  </a:outerShdw>
                </a:effectLst>
              </a:rPr>
              <a:t>PERDIDAS POTENCIALES POR EL EMC EN EL SECTOR PETROLERO</a:t>
            </a:r>
            <a:endParaRPr lang="es-ES" sz="3200">
              <a:solidFill>
                <a:schemeClr val="tx2"/>
              </a:solidFill>
              <a:effectLst>
                <a:outerShdw blurRad="38100" dist="38100" dir="2700000" algn="tl">
                  <a:srgbClr val="000000"/>
                </a:outerShdw>
              </a:effectLst>
            </a:endParaRPr>
          </a:p>
        </p:txBody>
      </p:sp>
      <p:sp>
        <p:nvSpPr>
          <p:cNvPr id="45062" name="Rectangle 6"/>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graphicFrame>
        <p:nvGraphicFramePr>
          <p:cNvPr id="45186" name="Group 130"/>
          <p:cNvGraphicFramePr>
            <a:graphicFrameLocks noGrp="1"/>
          </p:cNvGraphicFramePr>
          <p:nvPr/>
        </p:nvGraphicFramePr>
        <p:xfrm>
          <a:off x="34925" y="5661025"/>
          <a:ext cx="9074150" cy="1152525"/>
        </p:xfrm>
        <a:graphic>
          <a:graphicData uri="http://schemas.openxmlformats.org/drawingml/2006/table">
            <a:tbl>
              <a:tblPr/>
              <a:tblGrid>
                <a:gridCol w="1851025"/>
                <a:gridCol w="2398713"/>
                <a:gridCol w="2663825"/>
                <a:gridCol w="2160587"/>
              </a:tblGrid>
              <a:tr h="8794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_tradnl"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IDD PETROLERO</a:t>
                      </a:r>
                      <a:endParaRPr kumimoji="0" lang="es-E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_tradnl" sz="12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SITUACION MAS FAVORABLE</a:t>
                      </a:r>
                      <a:r>
                        <a:rPr kumimoji="0" lang="es-ES_tradnl"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IDD = 0.85</a:t>
                      </a:r>
                      <a:endParaRPr kumimoji="0" lang="es-E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s-E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_tradnl" sz="12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SITUACION MAS DESFAVORABLE</a:t>
                      </a:r>
                      <a:r>
                        <a:rPr kumimoji="0" lang="es-ES_tradnl"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IDD = 1.98</a:t>
                      </a:r>
                      <a:endParaRPr kumimoji="0" lang="es-E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s-E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_tradnl" sz="12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SITUACION MEDIA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_tradnl" sz="12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(7 SIMULACIONES)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_tradnl"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IDD = 1.46</a:t>
                      </a:r>
                      <a:endParaRPr kumimoji="0" lang="es-E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s-E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pSp>
        <p:nvGrpSpPr>
          <p:cNvPr id="45150" name="Group 94"/>
          <p:cNvGrpSpPr>
            <a:grpSpLocks/>
          </p:cNvGrpSpPr>
          <p:nvPr/>
        </p:nvGrpSpPr>
        <p:grpSpPr bwMode="auto">
          <a:xfrm>
            <a:off x="6350" y="3284538"/>
            <a:ext cx="9102725" cy="2165350"/>
            <a:chOff x="4" y="2157"/>
            <a:chExt cx="5734" cy="1364"/>
          </a:xfrm>
        </p:grpSpPr>
        <p:grpSp>
          <p:nvGrpSpPr>
            <p:cNvPr id="45149" name="Group 93"/>
            <p:cNvGrpSpPr>
              <a:grpSpLocks/>
            </p:cNvGrpSpPr>
            <p:nvPr/>
          </p:nvGrpSpPr>
          <p:grpSpPr bwMode="auto">
            <a:xfrm>
              <a:off x="4" y="2157"/>
              <a:ext cx="5734" cy="1364"/>
              <a:chOff x="4" y="2155"/>
              <a:chExt cx="5734" cy="1364"/>
            </a:xfrm>
          </p:grpSpPr>
          <p:sp>
            <p:nvSpPr>
              <p:cNvPr id="45078" name="Rectangle 22"/>
              <p:cNvSpPr>
                <a:spLocks noChangeArrowheads="1"/>
              </p:cNvSpPr>
              <p:nvPr/>
            </p:nvSpPr>
            <p:spPr bwMode="auto">
              <a:xfrm>
                <a:off x="4604" y="2961"/>
                <a:ext cx="1134" cy="553"/>
              </a:xfrm>
              <a:prstGeom prst="rect">
                <a:avLst/>
              </a:prstGeom>
              <a:noFill/>
              <a:ln w="12700" cap="sq">
                <a:noFill/>
                <a:miter lim="800000"/>
                <a:headEnd type="none" w="sm" len="sm"/>
                <a:tailEnd type="none" w="sm" len="sm"/>
              </a:ln>
              <a:effectLst/>
            </p:spPr>
            <p:txBody>
              <a:bodyPr/>
              <a:lstStyle/>
              <a:p>
                <a:pPr>
                  <a:spcBef>
                    <a:spcPct val="20000"/>
                  </a:spcBef>
                  <a:buClr>
                    <a:schemeClr val="tx2"/>
                  </a:buClr>
                  <a:buSzPct val="75000"/>
                  <a:buFont typeface="Wingdings" pitchFamily="2" charset="2"/>
                  <a:buNone/>
                </a:pPr>
                <a:r>
                  <a:rPr lang="es-ES_tradnl" sz="1200">
                    <a:effectLst>
                      <a:outerShdw blurRad="38100" dist="38100" dir="2700000" algn="tl">
                        <a:srgbClr val="000000"/>
                      </a:outerShdw>
                    </a:effectLst>
                  </a:rPr>
                  <a:t>FONDOS PROBABLES </a:t>
                </a:r>
                <a:r>
                  <a:rPr lang="es-ES_tradnl" sz="1800">
                    <a:effectLst>
                      <a:outerShdw blurRad="38100" dist="38100" dir="2700000" algn="tl">
                        <a:srgbClr val="000000"/>
                      </a:outerShdw>
                    </a:effectLst>
                  </a:rPr>
                  <a:t>1433 M USD</a:t>
                </a:r>
                <a:endParaRPr lang="es-ES" sz="1800">
                  <a:effectLst>
                    <a:outerShdw blurRad="38100" dist="38100" dir="2700000" algn="tl">
                      <a:srgbClr val="000000"/>
                    </a:outerShdw>
                  </a:effectLst>
                </a:endParaRPr>
              </a:p>
              <a:p>
                <a:pPr>
                  <a:spcBef>
                    <a:spcPct val="20000"/>
                  </a:spcBef>
                  <a:buClr>
                    <a:schemeClr val="tx2"/>
                  </a:buClr>
                  <a:buSzPct val="75000"/>
                  <a:buFont typeface="Wingdings" pitchFamily="2" charset="2"/>
                  <a:buNone/>
                </a:pPr>
                <a:endParaRPr lang="es-ES" sz="1800">
                  <a:effectLst>
                    <a:outerShdw blurRad="38100" dist="38100" dir="2700000" algn="tl">
                      <a:srgbClr val="000000"/>
                    </a:outerShdw>
                  </a:effectLst>
                </a:endParaRPr>
              </a:p>
            </p:txBody>
          </p:sp>
          <p:sp>
            <p:nvSpPr>
              <p:cNvPr id="45077" name="Rectangle 21"/>
              <p:cNvSpPr>
                <a:spLocks noChangeArrowheads="1"/>
              </p:cNvSpPr>
              <p:nvPr/>
            </p:nvSpPr>
            <p:spPr bwMode="auto">
              <a:xfrm>
                <a:off x="3470" y="2961"/>
                <a:ext cx="1134" cy="553"/>
              </a:xfrm>
              <a:prstGeom prst="rect">
                <a:avLst/>
              </a:prstGeom>
              <a:noFill/>
              <a:ln w="12700" cap="sq">
                <a:noFill/>
                <a:miter lim="800000"/>
                <a:headEnd type="none" w="sm" len="sm"/>
                <a:tailEnd type="none" w="sm" len="sm"/>
              </a:ln>
              <a:effectLst/>
            </p:spPr>
            <p:txBody>
              <a:bodyPr/>
              <a:lstStyle/>
              <a:p>
                <a:pPr>
                  <a:spcBef>
                    <a:spcPct val="20000"/>
                  </a:spcBef>
                  <a:buClr>
                    <a:schemeClr val="tx2"/>
                  </a:buClr>
                  <a:buSzPct val="75000"/>
                  <a:buFont typeface="Wingdings" pitchFamily="2" charset="2"/>
                  <a:buNone/>
                </a:pPr>
                <a:r>
                  <a:rPr lang="es-ES_tradnl" sz="1200">
                    <a:effectLst>
                      <a:outerShdw blurRad="38100" dist="38100" dir="2700000" algn="tl">
                        <a:srgbClr val="000000"/>
                      </a:outerShdw>
                    </a:effectLst>
                  </a:rPr>
                  <a:t>FONDOS POSIBLES </a:t>
                </a:r>
                <a:r>
                  <a:rPr lang="es-ES_tradnl" sz="1800">
                    <a:effectLst>
                      <a:outerShdw blurRad="38100" dist="38100" dir="2700000" algn="tl">
                        <a:srgbClr val="000000"/>
                      </a:outerShdw>
                    </a:effectLst>
                  </a:rPr>
                  <a:t>1550 M USD</a:t>
                </a:r>
                <a:endParaRPr lang="es-ES" sz="1800">
                  <a:effectLst>
                    <a:outerShdw blurRad="38100" dist="38100" dir="2700000" algn="tl">
                      <a:srgbClr val="000000"/>
                    </a:outerShdw>
                  </a:effectLst>
                </a:endParaRPr>
              </a:p>
              <a:p>
                <a:pPr>
                  <a:spcBef>
                    <a:spcPct val="20000"/>
                  </a:spcBef>
                  <a:buClr>
                    <a:schemeClr val="tx2"/>
                  </a:buClr>
                  <a:buSzPct val="75000"/>
                  <a:buFont typeface="Wingdings" pitchFamily="2" charset="2"/>
                  <a:buNone/>
                </a:pPr>
                <a:endParaRPr lang="es-ES" sz="1800">
                  <a:effectLst>
                    <a:outerShdw blurRad="38100" dist="38100" dir="2700000" algn="tl">
                      <a:srgbClr val="000000"/>
                    </a:outerShdw>
                  </a:effectLst>
                </a:endParaRPr>
              </a:p>
            </p:txBody>
          </p:sp>
          <p:sp>
            <p:nvSpPr>
              <p:cNvPr id="45076" name="Rectangle 20"/>
              <p:cNvSpPr>
                <a:spLocks noChangeArrowheads="1"/>
              </p:cNvSpPr>
              <p:nvPr/>
            </p:nvSpPr>
            <p:spPr bwMode="auto">
              <a:xfrm>
                <a:off x="2309" y="2961"/>
                <a:ext cx="1161" cy="553"/>
              </a:xfrm>
              <a:prstGeom prst="rect">
                <a:avLst/>
              </a:prstGeom>
              <a:noFill/>
              <a:ln w="12700" cap="sq">
                <a:noFill/>
                <a:miter lim="800000"/>
                <a:headEnd type="none" w="sm" len="sm"/>
                <a:tailEnd type="none" w="sm" len="sm"/>
              </a:ln>
              <a:effectLst/>
            </p:spPr>
            <p:txBody>
              <a:bodyPr/>
              <a:lstStyle/>
              <a:p>
                <a:pPr>
                  <a:spcBef>
                    <a:spcPct val="20000"/>
                  </a:spcBef>
                  <a:buClr>
                    <a:schemeClr val="tx2"/>
                  </a:buClr>
                  <a:buSzPct val="75000"/>
                  <a:buFont typeface="Wingdings" pitchFamily="2" charset="2"/>
                  <a:buNone/>
                </a:pPr>
                <a:r>
                  <a:rPr lang="es-ES_tradnl" sz="1200">
                    <a:effectLst>
                      <a:outerShdw blurRad="38100" dist="38100" dir="2700000" algn="tl">
                        <a:srgbClr val="000000"/>
                      </a:outerShdw>
                    </a:effectLst>
                  </a:rPr>
                  <a:t>FONDOS MAXIMOS </a:t>
                </a:r>
                <a:r>
                  <a:rPr lang="es-ES_tradnl" sz="1800">
                    <a:effectLst>
                      <a:outerShdw blurRad="38100" dist="38100" dir="2700000" algn="tl">
                        <a:srgbClr val="000000"/>
                      </a:outerShdw>
                    </a:effectLst>
                  </a:rPr>
                  <a:t>1666 M USD</a:t>
                </a:r>
                <a:endParaRPr lang="es-ES" sz="1800">
                  <a:effectLst>
                    <a:outerShdw blurRad="38100" dist="38100" dir="2700000" algn="tl">
                      <a:srgbClr val="000000"/>
                    </a:outerShdw>
                  </a:effectLst>
                </a:endParaRPr>
              </a:p>
              <a:p>
                <a:pPr>
                  <a:spcBef>
                    <a:spcPct val="20000"/>
                  </a:spcBef>
                  <a:buClr>
                    <a:schemeClr val="tx2"/>
                  </a:buClr>
                  <a:buSzPct val="75000"/>
                  <a:buFont typeface="Wingdings" pitchFamily="2" charset="2"/>
                  <a:buNone/>
                </a:pPr>
                <a:endParaRPr lang="es-ES" sz="1800">
                  <a:effectLst>
                    <a:outerShdw blurRad="38100" dist="38100" dir="2700000" algn="tl">
                      <a:srgbClr val="000000"/>
                    </a:outerShdw>
                  </a:effectLst>
                </a:endParaRPr>
              </a:p>
            </p:txBody>
          </p:sp>
          <p:sp>
            <p:nvSpPr>
              <p:cNvPr id="45075" name="Rectangle 19"/>
              <p:cNvSpPr>
                <a:spLocks noChangeArrowheads="1"/>
              </p:cNvSpPr>
              <p:nvPr/>
            </p:nvSpPr>
            <p:spPr bwMode="auto">
              <a:xfrm>
                <a:off x="1188" y="2961"/>
                <a:ext cx="1121" cy="553"/>
              </a:xfrm>
              <a:prstGeom prst="rect">
                <a:avLst/>
              </a:prstGeom>
              <a:noFill/>
              <a:ln w="12700" cap="sq">
                <a:noFill/>
                <a:miter lim="800000"/>
                <a:headEnd type="none" w="sm" len="sm"/>
                <a:tailEnd type="none" w="sm" len="sm"/>
              </a:ln>
              <a:effectLst/>
            </p:spPr>
            <p:txBody>
              <a:bodyPr/>
              <a:lstStyle/>
              <a:p>
                <a:pPr>
                  <a:spcBef>
                    <a:spcPct val="20000"/>
                  </a:spcBef>
                  <a:buClr>
                    <a:schemeClr val="tx2"/>
                  </a:buClr>
                  <a:buSzPct val="75000"/>
                  <a:buFont typeface="Wingdings" pitchFamily="2" charset="2"/>
                  <a:buNone/>
                </a:pPr>
                <a:endParaRPr lang="es-ES" sz="1800">
                  <a:effectLst>
                    <a:outerShdw blurRad="38100" dist="38100" dir="2700000" algn="tl">
                      <a:srgbClr val="000000"/>
                    </a:outerShdw>
                  </a:effectLst>
                </a:endParaRPr>
              </a:p>
            </p:txBody>
          </p:sp>
          <p:sp>
            <p:nvSpPr>
              <p:cNvPr id="45074" name="Rectangle 18"/>
              <p:cNvSpPr>
                <a:spLocks noChangeArrowheads="1"/>
              </p:cNvSpPr>
              <p:nvPr/>
            </p:nvSpPr>
            <p:spPr bwMode="auto">
              <a:xfrm>
                <a:off x="68" y="2961"/>
                <a:ext cx="1120" cy="553"/>
              </a:xfrm>
              <a:prstGeom prst="rect">
                <a:avLst/>
              </a:prstGeom>
              <a:noFill/>
              <a:ln w="12700" cap="sq">
                <a:noFill/>
                <a:miter lim="800000"/>
                <a:headEnd type="none" w="sm" len="sm"/>
                <a:tailEnd type="none" w="sm" len="sm"/>
              </a:ln>
              <a:effectLst/>
            </p:spPr>
            <p:txBody>
              <a:bodyPr/>
              <a:lstStyle/>
              <a:p>
                <a:pPr>
                  <a:spcBef>
                    <a:spcPct val="20000"/>
                  </a:spcBef>
                  <a:buClr>
                    <a:schemeClr val="tx2"/>
                  </a:buClr>
                  <a:buSzPct val="75000"/>
                  <a:buFont typeface="Wingdings" pitchFamily="2" charset="2"/>
                  <a:buNone/>
                </a:pPr>
                <a:r>
                  <a:rPr lang="es-ES_tradnl" sz="1800">
                    <a:effectLst>
                      <a:outerShdw blurRad="38100" dist="38100" dir="2700000" algn="tl">
                        <a:srgbClr val="000000"/>
                      </a:outerShdw>
                    </a:effectLst>
                  </a:rPr>
                  <a:t>FONDOS DISPONIBLES</a:t>
                </a:r>
                <a:endParaRPr lang="es-ES" sz="1800">
                  <a:effectLst>
                    <a:outerShdw blurRad="38100" dist="38100" dir="2700000" algn="tl">
                      <a:srgbClr val="000000"/>
                    </a:outerShdw>
                  </a:effectLst>
                </a:endParaRPr>
              </a:p>
            </p:txBody>
          </p:sp>
          <p:sp>
            <p:nvSpPr>
              <p:cNvPr id="45073" name="Rectangle 17"/>
              <p:cNvSpPr>
                <a:spLocks noChangeArrowheads="1"/>
              </p:cNvSpPr>
              <p:nvPr/>
            </p:nvSpPr>
            <p:spPr bwMode="auto">
              <a:xfrm>
                <a:off x="4604" y="2558"/>
                <a:ext cx="1134" cy="403"/>
              </a:xfrm>
              <a:prstGeom prst="rect">
                <a:avLst/>
              </a:prstGeom>
              <a:noFill/>
              <a:ln w="12700" cap="sq">
                <a:noFill/>
                <a:miter lim="800000"/>
                <a:headEnd type="none" w="sm" len="sm"/>
                <a:tailEnd type="none" w="sm" len="sm"/>
              </a:ln>
              <a:effectLst/>
            </p:spPr>
            <p:txBody>
              <a:bodyPr/>
              <a:lstStyle/>
              <a:p>
                <a:pPr>
                  <a:spcBef>
                    <a:spcPct val="20000"/>
                  </a:spcBef>
                  <a:buClr>
                    <a:schemeClr val="tx2"/>
                  </a:buClr>
                  <a:buSzPct val="75000"/>
                  <a:buFont typeface="Wingdings" pitchFamily="2" charset="2"/>
                  <a:buNone/>
                </a:pPr>
                <a:r>
                  <a:rPr lang="es-ES_tradnl" sz="1200">
                    <a:effectLst>
                      <a:outerShdw blurRad="38100" dist="38100" dir="2700000" algn="tl">
                        <a:srgbClr val="000000"/>
                      </a:outerShdw>
                    </a:effectLst>
                  </a:rPr>
                  <a:t>INTERRUPCION 6 MES </a:t>
                </a:r>
                <a:r>
                  <a:rPr lang="es-ES_tradnl" sz="1800">
                    <a:effectLst>
                      <a:outerShdw blurRad="38100" dist="38100" dir="2700000" algn="tl">
                        <a:srgbClr val="000000"/>
                      </a:outerShdw>
                    </a:effectLst>
                  </a:rPr>
                  <a:t>892 M USD</a:t>
                </a:r>
                <a:endParaRPr lang="es-ES" sz="1800">
                  <a:effectLst>
                    <a:outerShdw blurRad="38100" dist="38100" dir="2700000" algn="tl">
                      <a:srgbClr val="000000"/>
                    </a:outerShdw>
                  </a:effectLst>
                </a:endParaRPr>
              </a:p>
            </p:txBody>
          </p:sp>
          <p:sp>
            <p:nvSpPr>
              <p:cNvPr id="45072" name="Rectangle 16"/>
              <p:cNvSpPr>
                <a:spLocks noChangeArrowheads="1"/>
              </p:cNvSpPr>
              <p:nvPr/>
            </p:nvSpPr>
            <p:spPr bwMode="auto">
              <a:xfrm>
                <a:off x="3470" y="2558"/>
                <a:ext cx="1134" cy="403"/>
              </a:xfrm>
              <a:prstGeom prst="rect">
                <a:avLst/>
              </a:prstGeom>
              <a:noFill/>
              <a:ln w="12700" cap="sq">
                <a:noFill/>
                <a:miter lim="800000"/>
                <a:headEnd type="none" w="sm" len="sm"/>
                <a:tailEnd type="none" w="sm" len="sm"/>
              </a:ln>
              <a:effectLst/>
            </p:spPr>
            <p:txBody>
              <a:bodyPr/>
              <a:lstStyle/>
              <a:p>
                <a:pPr>
                  <a:spcBef>
                    <a:spcPct val="20000"/>
                  </a:spcBef>
                  <a:buClr>
                    <a:schemeClr val="tx2"/>
                  </a:buClr>
                  <a:buSzPct val="75000"/>
                  <a:buFont typeface="Wingdings" pitchFamily="2" charset="2"/>
                  <a:buNone/>
                </a:pPr>
                <a:r>
                  <a:rPr lang="es-ES_tradnl" sz="1200">
                    <a:effectLst>
                      <a:outerShdw blurRad="38100" dist="38100" dir="2700000" algn="tl">
                        <a:srgbClr val="000000"/>
                      </a:outerShdw>
                    </a:effectLst>
                  </a:rPr>
                  <a:t>INTERRUPCION 9 MES </a:t>
                </a:r>
                <a:r>
                  <a:rPr lang="es-ES_tradnl" sz="1800">
                    <a:effectLst>
                      <a:outerShdw blurRad="38100" dist="38100" dir="2700000" algn="tl">
                        <a:srgbClr val="000000"/>
                      </a:outerShdw>
                    </a:effectLst>
                  </a:rPr>
                  <a:t>1338 M USD</a:t>
                </a:r>
                <a:endParaRPr lang="es-ES" sz="1800">
                  <a:effectLst>
                    <a:outerShdw blurRad="38100" dist="38100" dir="2700000" algn="tl">
                      <a:srgbClr val="000000"/>
                    </a:outerShdw>
                  </a:effectLst>
                </a:endParaRPr>
              </a:p>
            </p:txBody>
          </p:sp>
          <p:sp>
            <p:nvSpPr>
              <p:cNvPr id="45071" name="Rectangle 15"/>
              <p:cNvSpPr>
                <a:spLocks noChangeArrowheads="1"/>
              </p:cNvSpPr>
              <p:nvPr/>
            </p:nvSpPr>
            <p:spPr bwMode="auto">
              <a:xfrm>
                <a:off x="2309" y="2558"/>
                <a:ext cx="1161" cy="403"/>
              </a:xfrm>
              <a:prstGeom prst="rect">
                <a:avLst/>
              </a:prstGeom>
              <a:noFill/>
              <a:ln w="12700" cap="sq">
                <a:noFill/>
                <a:miter lim="800000"/>
                <a:headEnd type="none" w="sm" len="sm"/>
                <a:tailEnd type="none" w="sm" len="sm"/>
              </a:ln>
              <a:effectLst/>
            </p:spPr>
            <p:txBody>
              <a:bodyPr/>
              <a:lstStyle/>
              <a:p>
                <a:pPr>
                  <a:spcBef>
                    <a:spcPct val="20000"/>
                  </a:spcBef>
                  <a:buClr>
                    <a:schemeClr val="tx2"/>
                  </a:buClr>
                  <a:buSzPct val="75000"/>
                  <a:buFont typeface="Wingdings" pitchFamily="2" charset="2"/>
                  <a:buNone/>
                </a:pPr>
                <a:r>
                  <a:rPr lang="es-ES_tradnl" sz="1200">
                    <a:effectLst>
                      <a:outerShdw blurRad="38100" dist="38100" dir="2700000" algn="tl">
                        <a:srgbClr val="000000"/>
                      </a:outerShdw>
                    </a:effectLst>
                  </a:rPr>
                  <a:t>INTERRUPCION 1 AÑO </a:t>
                </a:r>
                <a:r>
                  <a:rPr lang="es-ES_tradnl" sz="1800">
                    <a:effectLst>
                      <a:outerShdw blurRad="38100" dist="38100" dir="2700000" algn="tl">
                        <a:srgbClr val="000000"/>
                      </a:outerShdw>
                    </a:effectLst>
                  </a:rPr>
                  <a:t>1784 M USD</a:t>
                </a:r>
                <a:endParaRPr lang="es-ES" sz="1800">
                  <a:effectLst>
                    <a:outerShdw blurRad="38100" dist="38100" dir="2700000" algn="tl">
                      <a:srgbClr val="000000"/>
                    </a:outerShdw>
                  </a:effectLst>
                </a:endParaRPr>
              </a:p>
            </p:txBody>
          </p:sp>
          <p:sp>
            <p:nvSpPr>
              <p:cNvPr id="45070" name="Rectangle 14"/>
              <p:cNvSpPr>
                <a:spLocks noChangeArrowheads="1"/>
              </p:cNvSpPr>
              <p:nvPr/>
            </p:nvSpPr>
            <p:spPr bwMode="auto">
              <a:xfrm>
                <a:off x="1188" y="2558"/>
                <a:ext cx="1121" cy="403"/>
              </a:xfrm>
              <a:prstGeom prst="rect">
                <a:avLst/>
              </a:prstGeom>
              <a:noFill/>
              <a:ln w="12700" cap="sq">
                <a:noFill/>
                <a:miter lim="800000"/>
                <a:headEnd type="none" w="sm" len="sm"/>
                <a:tailEnd type="none" w="sm" len="sm"/>
              </a:ln>
              <a:effectLst/>
            </p:spPr>
            <p:txBody>
              <a:bodyPr/>
              <a:lstStyle/>
              <a:p>
                <a:pPr>
                  <a:spcBef>
                    <a:spcPct val="20000"/>
                  </a:spcBef>
                  <a:buClr>
                    <a:schemeClr val="tx2"/>
                  </a:buClr>
                  <a:buSzPct val="75000"/>
                  <a:buFont typeface="Wingdings" pitchFamily="2" charset="2"/>
                  <a:buNone/>
                </a:pPr>
                <a:r>
                  <a:rPr lang="es-ES_tradnl" sz="1200">
                    <a:effectLst>
                      <a:outerShdw blurRad="38100" dist="38100" dir="2700000" algn="tl">
                        <a:srgbClr val="000000"/>
                      </a:outerShdw>
                    </a:effectLst>
                  </a:rPr>
                  <a:t>PRESUPUESTO 2006</a:t>
                </a:r>
                <a:r>
                  <a:rPr lang="es-ES_tradnl" sz="1800">
                    <a:effectLst>
                      <a:outerShdw blurRad="38100" dist="38100" dir="2700000" algn="tl">
                        <a:srgbClr val="000000"/>
                      </a:outerShdw>
                    </a:effectLst>
                  </a:rPr>
                  <a:t> 2019 M USD</a:t>
                </a:r>
                <a:endParaRPr lang="es-ES" sz="1800">
                  <a:effectLst>
                    <a:outerShdw blurRad="38100" dist="38100" dir="2700000" algn="tl">
                      <a:srgbClr val="000000"/>
                    </a:outerShdw>
                  </a:effectLst>
                </a:endParaRPr>
              </a:p>
            </p:txBody>
          </p:sp>
          <p:sp>
            <p:nvSpPr>
              <p:cNvPr id="45068" name="Rectangle 12"/>
              <p:cNvSpPr>
                <a:spLocks noChangeArrowheads="1"/>
              </p:cNvSpPr>
              <p:nvPr/>
            </p:nvSpPr>
            <p:spPr bwMode="auto">
              <a:xfrm>
                <a:off x="4604" y="2155"/>
                <a:ext cx="1134" cy="403"/>
              </a:xfrm>
              <a:prstGeom prst="rect">
                <a:avLst/>
              </a:prstGeom>
              <a:noFill/>
              <a:ln w="12700" cap="sq">
                <a:noFill/>
                <a:miter lim="800000"/>
                <a:headEnd type="none" w="sm" len="sm"/>
                <a:tailEnd type="none" w="sm" len="sm"/>
              </a:ln>
              <a:effectLst/>
            </p:spPr>
            <p:txBody>
              <a:bodyPr/>
              <a:lstStyle/>
              <a:p>
                <a:pPr>
                  <a:spcBef>
                    <a:spcPct val="20000"/>
                  </a:spcBef>
                  <a:buClr>
                    <a:schemeClr val="tx2"/>
                  </a:buClr>
                  <a:buSzPct val="75000"/>
                  <a:buFont typeface="Wingdings" pitchFamily="2" charset="2"/>
                  <a:buNone/>
                </a:pPr>
                <a:r>
                  <a:rPr lang="es-ES_tradnl" sz="1200">
                    <a:effectLst>
                      <a:outerShdw blurRad="38100" dist="38100" dir="2700000" algn="tl">
                        <a:srgbClr val="000000"/>
                      </a:outerShdw>
                    </a:effectLst>
                  </a:rPr>
                  <a:t>PERDIDADA 50%</a:t>
                </a:r>
                <a:r>
                  <a:rPr lang="es-ES_tradnl" sz="1800">
                    <a:effectLst>
                      <a:outerShdw blurRad="38100" dist="38100" dir="2700000" algn="tl">
                        <a:srgbClr val="000000"/>
                      </a:outerShdw>
                    </a:effectLst>
                  </a:rPr>
                  <a:t> </a:t>
                </a:r>
              </a:p>
              <a:p>
                <a:pPr>
                  <a:spcBef>
                    <a:spcPct val="20000"/>
                  </a:spcBef>
                  <a:buClr>
                    <a:schemeClr val="tx2"/>
                  </a:buClr>
                  <a:buSzPct val="75000"/>
                  <a:buFont typeface="Wingdings" pitchFamily="2" charset="2"/>
                  <a:buNone/>
                </a:pPr>
                <a:r>
                  <a:rPr lang="es-ES_tradnl" sz="1800">
                    <a:effectLst>
                      <a:outerShdw blurRad="38100" dist="38100" dir="2700000" algn="tl">
                        <a:srgbClr val="000000"/>
                      </a:outerShdw>
                    </a:effectLst>
                  </a:rPr>
                  <a:t>525 M USD</a:t>
                </a:r>
                <a:endParaRPr lang="es-ES" sz="1800">
                  <a:effectLst>
                    <a:outerShdw blurRad="38100" dist="38100" dir="2700000" algn="tl">
                      <a:srgbClr val="000000"/>
                    </a:outerShdw>
                  </a:effectLst>
                </a:endParaRPr>
              </a:p>
            </p:txBody>
          </p:sp>
          <p:sp>
            <p:nvSpPr>
              <p:cNvPr id="45067" name="Rectangle 11"/>
              <p:cNvSpPr>
                <a:spLocks noChangeArrowheads="1"/>
              </p:cNvSpPr>
              <p:nvPr/>
            </p:nvSpPr>
            <p:spPr bwMode="auto">
              <a:xfrm>
                <a:off x="3470" y="2155"/>
                <a:ext cx="1134" cy="403"/>
              </a:xfrm>
              <a:prstGeom prst="rect">
                <a:avLst/>
              </a:prstGeom>
              <a:noFill/>
              <a:ln w="12700" cap="sq">
                <a:noFill/>
                <a:miter lim="800000"/>
                <a:headEnd type="none" w="sm" len="sm"/>
                <a:tailEnd type="none" w="sm" len="sm"/>
              </a:ln>
              <a:effectLst/>
            </p:spPr>
            <p:txBody>
              <a:bodyPr/>
              <a:lstStyle/>
              <a:p>
                <a:pPr>
                  <a:spcBef>
                    <a:spcPct val="20000"/>
                  </a:spcBef>
                  <a:buClr>
                    <a:schemeClr val="tx2"/>
                  </a:buClr>
                  <a:buSzPct val="75000"/>
                  <a:buFont typeface="Wingdings" pitchFamily="2" charset="2"/>
                  <a:buNone/>
                </a:pPr>
                <a:r>
                  <a:rPr lang="es-ES_tradnl" sz="1200">
                    <a:effectLst>
                      <a:outerShdw blurRad="38100" dist="38100" dir="2700000" algn="tl">
                        <a:srgbClr val="000000"/>
                      </a:outerShdw>
                    </a:effectLst>
                  </a:rPr>
                  <a:t>PERDIDADA 75%</a:t>
                </a:r>
                <a:r>
                  <a:rPr lang="es-ES_tradnl" sz="1800">
                    <a:effectLst>
                      <a:outerShdw blurRad="38100" dist="38100" dir="2700000" algn="tl">
                        <a:srgbClr val="000000"/>
                      </a:outerShdw>
                    </a:effectLst>
                  </a:rPr>
                  <a:t> 787.5 M USD</a:t>
                </a:r>
                <a:endParaRPr lang="es-ES" sz="1800">
                  <a:effectLst>
                    <a:outerShdw blurRad="38100" dist="38100" dir="2700000" algn="tl">
                      <a:srgbClr val="000000"/>
                    </a:outerShdw>
                  </a:effectLst>
                </a:endParaRPr>
              </a:p>
            </p:txBody>
          </p:sp>
          <p:sp>
            <p:nvSpPr>
              <p:cNvPr id="45066" name="Rectangle 10"/>
              <p:cNvSpPr>
                <a:spLocks noChangeArrowheads="1"/>
              </p:cNvSpPr>
              <p:nvPr/>
            </p:nvSpPr>
            <p:spPr bwMode="auto">
              <a:xfrm>
                <a:off x="2309" y="2155"/>
                <a:ext cx="1161" cy="403"/>
              </a:xfrm>
              <a:prstGeom prst="rect">
                <a:avLst/>
              </a:prstGeom>
              <a:noFill/>
              <a:ln w="12700" cap="sq">
                <a:noFill/>
                <a:miter lim="800000"/>
                <a:headEnd type="none" w="sm" len="sm"/>
                <a:tailEnd type="none" w="sm" len="sm"/>
              </a:ln>
              <a:effectLst/>
            </p:spPr>
            <p:txBody>
              <a:bodyPr/>
              <a:lstStyle/>
              <a:p>
                <a:pPr>
                  <a:spcBef>
                    <a:spcPct val="20000"/>
                  </a:spcBef>
                  <a:buClr>
                    <a:schemeClr val="tx2"/>
                  </a:buClr>
                  <a:buSzPct val="75000"/>
                  <a:buFont typeface="Wingdings" pitchFamily="2" charset="2"/>
                  <a:buNone/>
                </a:pPr>
                <a:r>
                  <a:rPr lang="es-ES_tradnl" sz="1200">
                    <a:effectLst>
                      <a:outerShdw blurRad="38100" dist="38100" dir="2700000" algn="tl">
                        <a:srgbClr val="000000"/>
                      </a:outerShdw>
                    </a:effectLst>
                  </a:rPr>
                  <a:t>PERDIDADA TOTAL</a:t>
                </a:r>
                <a:r>
                  <a:rPr lang="es-ES_tradnl" sz="1800">
                    <a:effectLst>
                      <a:outerShdw blurRad="38100" dist="38100" dir="2700000" algn="tl">
                        <a:srgbClr val="000000"/>
                      </a:outerShdw>
                    </a:effectLst>
                  </a:rPr>
                  <a:t> 1050 MUSD</a:t>
                </a:r>
                <a:endParaRPr lang="es-ES" sz="1800">
                  <a:effectLst>
                    <a:outerShdw blurRad="38100" dist="38100" dir="2700000" algn="tl">
                      <a:srgbClr val="000000"/>
                    </a:outerShdw>
                  </a:effectLst>
                </a:endParaRPr>
              </a:p>
            </p:txBody>
          </p:sp>
          <p:sp>
            <p:nvSpPr>
              <p:cNvPr id="45065" name="Rectangle 9"/>
              <p:cNvSpPr>
                <a:spLocks noChangeArrowheads="1"/>
              </p:cNvSpPr>
              <p:nvPr/>
            </p:nvSpPr>
            <p:spPr bwMode="auto">
              <a:xfrm>
                <a:off x="1188" y="2155"/>
                <a:ext cx="1121" cy="403"/>
              </a:xfrm>
              <a:prstGeom prst="rect">
                <a:avLst/>
              </a:prstGeom>
              <a:noFill/>
              <a:ln w="12700" cap="sq">
                <a:noFill/>
                <a:miter lim="800000"/>
                <a:headEnd type="none" w="sm" len="sm"/>
                <a:tailEnd type="none" w="sm" len="sm"/>
              </a:ln>
              <a:effectLst/>
            </p:spPr>
            <p:txBody>
              <a:bodyPr/>
              <a:lstStyle/>
              <a:p>
                <a:pPr>
                  <a:spcBef>
                    <a:spcPct val="20000"/>
                  </a:spcBef>
                  <a:buClr>
                    <a:schemeClr val="tx2"/>
                  </a:buClr>
                  <a:buSzPct val="75000"/>
                  <a:buFont typeface="Wingdings" pitchFamily="2" charset="2"/>
                  <a:buNone/>
                </a:pPr>
                <a:r>
                  <a:rPr lang="es-ES_tradnl" sz="1200">
                    <a:effectLst>
                      <a:outerShdw blurRad="38100" dist="38100" dir="2700000" algn="tl">
                        <a:srgbClr val="000000"/>
                      </a:outerShdw>
                    </a:effectLst>
                  </a:rPr>
                  <a:t>VALOR PRESENTE</a:t>
                </a:r>
              </a:p>
              <a:p>
                <a:pPr>
                  <a:spcBef>
                    <a:spcPct val="20000"/>
                  </a:spcBef>
                  <a:buClr>
                    <a:schemeClr val="tx2"/>
                  </a:buClr>
                  <a:buSzPct val="75000"/>
                  <a:buFont typeface="Wingdings" pitchFamily="2" charset="2"/>
                  <a:buNone/>
                </a:pPr>
                <a:r>
                  <a:rPr lang="es-ES_tradnl" sz="1800">
                    <a:effectLst>
                      <a:outerShdw blurRad="38100" dist="38100" dir="2700000" algn="tl">
                        <a:srgbClr val="000000"/>
                      </a:outerShdw>
                    </a:effectLst>
                  </a:rPr>
                  <a:t>1050 M USD</a:t>
                </a:r>
                <a:endParaRPr lang="es-ES" sz="1800">
                  <a:effectLst>
                    <a:outerShdw blurRad="38100" dist="38100" dir="2700000" algn="tl">
                      <a:srgbClr val="000000"/>
                    </a:outerShdw>
                  </a:effectLst>
                </a:endParaRPr>
              </a:p>
            </p:txBody>
          </p:sp>
          <p:sp>
            <p:nvSpPr>
              <p:cNvPr id="45064" name="Rectangle 8"/>
              <p:cNvSpPr>
                <a:spLocks noChangeArrowheads="1"/>
              </p:cNvSpPr>
              <p:nvPr/>
            </p:nvSpPr>
            <p:spPr bwMode="auto">
              <a:xfrm>
                <a:off x="68" y="2155"/>
                <a:ext cx="1120" cy="806"/>
              </a:xfrm>
              <a:prstGeom prst="rect">
                <a:avLst/>
              </a:prstGeom>
              <a:noFill/>
              <a:ln w="12700" cap="sq">
                <a:noFill/>
                <a:miter lim="800000"/>
                <a:headEnd type="none" w="sm" len="sm"/>
                <a:tailEnd type="none" w="sm" len="sm"/>
              </a:ln>
              <a:effectLst/>
            </p:spPr>
            <p:txBody>
              <a:bodyPr/>
              <a:lstStyle/>
              <a:p>
                <a:pPr>
                  <a:spcBef>
                    <a:spcPct val="20000"/>
                  </a:spcBef>
                  <a:buClr>
                    <a:schemeClr val="tx2"/>
                  </a:buClr>
                  <a:buSzPct val="75000"/>
                  <a:buFont typeface="Wingdings" pitchFamily="2" charset="2"/>
                  <a:buNone/>
                </a:pPr>
                <a:r>
                  <a:rPr lang="es-ES_tradnl" sz="1800">
                    <a:effectLst>
                      <a:outerShdw blurRad="38100" dist="38100" dir="2700000" algn="tl">
                        <a:srgbClr val="000000"/>
                      </a:outerShdw>
                    </a:effectLst>
                  </a:rPr>
                  <a:t>DAÑOS DIRECTOS </a:t>
                </a:r>
              </a:p>
              <a:p>
                <a:pPr>
                  <a:spcBef>
                    <a:spcPct val="20000"/>
                  </a:spcBef>
                  <a:buClr>
                    <a:schemeClr val="tx2"/>
                  </a:buClr>
                  <a:buSzPct val="75000"/>
                  <a:buFont typeface="Wingdings" pitchFamily="2" charset="2"/>
                  <a:buNone/>
                </a:pPr>
                <a:r>
                  <a:rPr lang="es-ES_tradnl" sz="1800">
                    <a:effectLst>
                      <a:outerShdw blurRad="38100" dist="38100" dir="2700000" algn="tl">
                        <a:srgbClr val="000000"/>
                      </a:outerShdw>
                    </a:effectLst>
                  </a:rPr>
                  <a:t>PERDIDAS ESTIMADAS</a:t>
                </a:r>
                <a:endParaRPr lang="es-ES" sz="1800">
                  <a:effectLst>
                    <a:outerShdw blurRad="38100" dist="38100" dir="2700000" algn="tl">
                      <a:srgbClr val="000000"/>
                    </a:outerShdw>
                  </a:effectLst>
                </a:endParaRPr>
              </a:p>
            </p:txBody>
          </p:sp>
          <p:sp>
            <p:nvSpPr>
              <p:cNvPr id="45079" name="Line 23"/>
              <p:cNvSpPr>
                <a:spLocks noChangeShapeType="1"/>
              </p:cNvSpPr>
              <p:nvPr/>
            </p:nvSpPr>
            <p:spPr bwMode="auto">
              <a:xfrm>
                <a:off x="68" y="2155"/>
                <a:ext cx="5670" cy="0"/>
              </a:xfrm>
              <a:prstGeom prst="line">
                <a:avLst/>
              </a:prstGeom>
              <a:noFill/>
              <a:ln w="28575" cap="sq">
                <a:solidFill>
                  <a:schemeClr val="tx1"/>
                </a:solidFill>
                <a:round/>
                <a:headEnd type="none" w="sm" len="sm"/>
                <a:tailEnd type="none" w="sm" len="sm"/>
              </a:ln>
              <a:effectLst/>
            </p:spPr>
            <p:txBody>
              <a:bodyPr wrap="none"/>
              <a:lstStyle/>
              <a:p>
                <a:endParaRPr lang="en-US"/>
              </a:p>
            </p:txBody>
          </p:sp>
          <p:sp>
            <p:nvSpPr>
              <p:cNvPr id="45081" name="Line 25"/>
              <p:cNvSpPr>
                <a:spLocks noChangeShapeType="1"/>
              </p:cNvSpPr>
              <p:nvPr/>
            </p:nvSpPr>
            <p:spPr bwMode="auto">
              <a:xfrm>
                <a:off x="68" y="2961"/>
                <a:ext cx="5670" cy="0"/>
              </a:xfrm>
              <a:prstGeom prst="line">
                <a:avLst/>
              </a:prstGeom>
              <a:noFill/>
              <a:ln w="12700">
                <a:solidFill>
                  <a:schemeClr val="tx1"/>
                </a:solidFill>
                <a:round/>
                <a:headEnd type="none" w="sm" len="sm"/>
                <a:tailEnd type="none" w="sm" len="sm"/>
              </a:ln>
              <a:effectLst/>
            </p:spPr>
            <p:txBody>
              <a:bodyPr wrap="none"/>
              <a:lstStyle/>
              <a:p>
                <a:endParaRPr lang="en-US"/>
              </a:p>
            </p:txBody>
          </p:sp>
          <p:sp>
            <p:nvSpPr>
              <p:cNvPr id="45082" name="Line 26"/>
              <p:cNvSpPr>
                <a:spLocks noChangeShapeType="1"/>
              </p:cNvSpPr>
              <p:nvPr/>
            </p:nvSpPr>
            <p:spPr bwMode="auto">
              <a:xfrm>
                <a:off x="68" y="3514"/>
                <a:ext cx="5670" cy="0"/>
              </a:xfrm>
              <a:prstGeom prst="line">
                <a:avLst/>
              </a:prstGeom>
              <a:noFill/>
              <a:ln w="28575" cap="sq">
                <a:solidFill>
                  <a:schemeClr val="tx1"/>
                </a:solidFill>
                <a:round/>
                <a:headEnd type="none" w="sm" len="sm"/>
                <a:tailEnd type="none" w="sm" len="sm"/>
              </a:ln>
              <a:effectLst/>
            </p:spPr>
            <p:txBody>
              <a:bodyPr wrap="none"/>
              <a:lstStyle/>
              <a:p>
                <a:endParaRPr lang="en-US"/>
              </a:p>
            </p:txBody>
          </p:sp>
          <p:sp>
            <p:nvSpPr>
              <p:cNvPr id="45083" name="Line 27"/>
              <p:cNvSpPr>
                <a:spLocks noChangeShapeType="1"/>
              </p:cNvSpPr>
              <p:nvPr/>
            </p:nvSpPr>
            <p:spPr bwMode="auto">
              <a:xfrm>
                <a:off x="4" y="2160"/>
                <a:ext cx="0" cy="1359"/>
              </a:xfrm>
              <a:prstGeom prst="line">
                <a:avLst/>
              </a:prstGeom>
              <a:noFill/>
              <a:ln w="28575" cap="sq">
                <a:solidFill>
                  <a:schemeClr val="tx1"/>
                </a:solidFill>
                <a:round/>
                <a:headEnd type="none" w="sm" len="sm"/>
                <a:tailEnd type="none" w="sm" len="sm"/>
              </a:ln>
              <a:effectLst/>
            </p:spPr>
            <p:txBody>
              <a:bodyPr wrap="none"/>
              <a:lstStyle/>
              <a:p>
                <a:endParaRPr lang="en-US"/>
              </a:p>
            </p:txBody>
          </p:sp>
          <p:sp>
            <p:nvSpPr>
              <p:cNvPr id="45084" name="Line 28"/>
              <p:cNvSpPr>
                <a:spLocks noChangeShapeType="1"/>
              </p:cNvSpPr>
              <p:nvPr/>
            </p:nvSpPr>
            <p:spPr bwMode="auto">
              <a:xfrm>
                <a:off x="1188" y="2155"/>
                <a:ext cx="0" cy="1359"/>
              </a:xfrm>
              <a:prstGeom prst="line">
                <a:avLst/>
              </a:prstGeom>
              <a:noFill/>
              <a:ln w="12700">
                <a:solidFill>
                  <a:schemeClr val="tx1"/>
                </a:solidFill>
                <a:round/>
                <a:headEnd type="none" w="sm" len="sm"/>
                <a:tailEnd type="none" w="sm" len="sm"/>
              </a:ln>
              <a:effectLst/>
            </p:spPr>
            <p:txBody>
              <a:bodyPr wrap="none"/>
              <a:lstStyle/>
              <a:p>
                <a:endParaRPr lang="en-US"/>
              </a:p>
            </p:txBody>
          </p:sp>
          <p:sp>
            <p:nvSpPr>
              <p:cNvPr id="45085" name="Line 29"/>
              <p:cNvSpPr>
                <a:spLocks noChangeShapeType="1"/>
              </p:cNvSpPr>
              <p:nvPr/>
            </p:nvSpPr>
            <p:spPr bwMode="auto">
              <a:xfrm>
                <a:off x="2309" y="2155"/>
                <a:ext cx="0" cy="1359"/>
              </a:xfrm>
              <a:prstGeom prst="line">
                <a:avLst/>
              </a:prstGeom>
              <a:noFill/>
              <a:ln w="12700">
                <a:solidFill>
                  <a:schemeClr val="tx1"/>
                </a:solidFill>
                <a:round/>
                <a:headEnd type="none" w="sm" len="sm"/>
                <a:tailEnd type="none" w="sm" len="sm"/>
              </a:ln>
              <a:effectLst/>
            </p:spPr>
            <p:txBody>
              <a:bodyPr wrap="none"/>
              <a:lstStyle/>
              <a:p>
                <a:endParaRPr lang="en-US"/>
              </a:p>
            </p:txBody>
          </p:sp>
          <p:sp>
            <p:nvSpPr>
              <p:cNvPr id="45086" name="Line 30"/>
              <p:cNvSpPr>
                <a:spLocks noChangeShapeType="1"/>
              </p:cNvSpPr>
              <p:nvPr/>
            </p:nvSpPr>
            <p:spPr bwMode="auto">
              <a:xfrm>
                <a:off x="3470" y="2155"/>
                <a:ext cx="0" cy="1359"/>
              </a:xfrm>
              <a:prstGeom prst="line">
                <a:avLst/>
              </a:prstGeom>
              <a:noFill/>
              <a:ln w="12700">
                <a:solidFill>
                  <a:schemeClr val="tx1"/>
                </a:solidFill>
                <a:round/>
                <a:headEnd type="none" w="sm" len="sm"/>
                <a:tailEnd type="none" w="sm" len="sm"/>
              </a:ln>
              <a:effectLst/>
            </p:spPr>
            <p:txBody>
              <a:bodyPr wrap="none"/>
              <a:lstStyle/>
              <a:p>
                <a:endParaRPr lang="en-US"/>
              </a:p>
            </p:txBody>
          </p:sp>
          <p:sp>
            <p:nvSpPr>
              <p:cNvPr id="45087" name="Line 31"/>
              <p:cNvSpPr>
                <a:spLocks noChangeShapeType="1"/>
              </p:cNvSpPr>
              <p:nvPr/>
            </p:nvSpPr>
            <p:spPr bwMode="auto">
              <a:xfrm>
                <a:off x="4604" y="2155"/>
                <a:ext cx="0" cy="1359"/>
              </a:xfrm>
              <a:prstGeom prst="line">
                <a:avLst/>
              </a:prstGeom>
              <a:noFill/>
              <a:ln w="12700">
                <a:solidFill>
                  <a:schemeClr val="tx1"/>
                </a:solidFill>
                <a:round/>
                <a:headEnd type="none" w="sm" len="sm"/>
                <a:tailEnd type="none" w="sm" len="sm"/>
              </a:ln>
              <a:effectLst/>
            </p:spPr>
            <p:txBody>
              <a:bodyPr wrap="none"/>
              <a:lstStyle/>
              <a:p>
                <a:endParaRPr lang="en-US"/>
              </a:p>
            </p:txBody>
          </p:sp>
          <p:sp>
            <p:nvSpPr>
              <p:cNvPr id="45088" name="Line 32"/>
              <p:cNvSpPr>
                <a:spLocks noChangeShapeType="1"/>
              </p:cNvSpPr>
              <p:nvPr/>
            </p:nvSpPr>
            <p:spPr bwMode="auto">
              <a:xfrm>
                <a:off x="5738" y="2155"/>
                <a:ext cx="0" cy="1359"/>
              </a:xfrm>
              <a:prstGeom prst="line">
                <a:avLst/>
              </a:prstGeom>
              <a:noFill/>
              <a:ln w="28575" cap="sq">
                <a:solidFill>
                  <a:schemeClr val="tx1"/>
                </a:solidFill>
                <a:round/>
                <a:headEnd type="none" w="sm" len="sm"/>
                <a:tailEnd type="none" w="sm" len="sm"/>
              </a:ln>
              <a:effectLst/>
            </p:spPr>
            <p:txBody>
              <a:bodyPr wrap="none"/>
              <a:lstStyle/>
              <a:p>
                <a:endParaRPr lang="en-US"/>
              </a:p>
            </p:txBody>
          </p:sp>
          <p:sp>
            <p:nvSpPr>
              <p:cNvPr id="45106" name="Line 50"/>
              <p:cNvSpPr>
                <a:spLocks noChangeShapeType="1"/>
              </p:cNvSpPr>
              <p:nvPr/>
            </p:nvSpPr>
            <p:spPr bwMode="auto">
              <a:xfrm>
                <a:off x="1188" y="2558"/>
                <a:ext cx="4550" cy="0"/>
              </a:xfrm>
              <a:prstGeom prst="line">
                <a:avLst/>
              </a:prstGeom>
              <a:noFill/>
              <a:ln w="12700">
                <a:solidFill>
                  <a:schemeClr val="tx1"/>
                </a:solidFill>
                <a:round/>
                <a:headEnd type="none" w="sm" len="sm"/>
                <a:tailEnd type="none" w="sm" len="sm"/>
              </a:ln>
              <a:effectLst/>
            </p:spPr>
            <p:txBody>
              <a:bodyPr wrap="none"/>
              <a:lstStyle/>
              <a:p>
                <a:endParaRPr lang="en-US"/>
              </a:p>
            </p:txBody>
          </p:sp>
        </p:grpSp>
        <p:sp>
          <p:nvSpPr>
            <p:cNvPr id="45124" name="Line 68"/>
            <p:cNvSpPr>
              <a:spLocks noChangeShapeType="1"/>
            </p:cNvSpPr>
            <p:nvPr/>
          </p:nvSpPr>
          <p:spPr bwMode="auto">
            <a:xfrm flipH="1">
              <a:off x="68" y="2568"/>
              <a:ext cx="1089" cy="0"/>
            </a:xfrm>
            <a:prstGeom prst="line">
              <a:avLst/>
            </a:prstGeom>
            <a:noFill/>
            <a:ln w="12700" cap="sq">
              <a:solidFill>
                <a:schemeClr val="tx1"/>
              </a:solidFill>
              <a:round/>
              <a:headEnd type="none" w="sm" len="sm"/>
              <a:tailEnd type="none" w="sm" len="sm"/>
            </a:ln>
            <a:effectLst/>
          </p:spPr>
          <p:txBody>
            <a:bodyPr wrap="none"/>
            <a:lstStyle/>
            <a:p>
              <a:endParaRPr lang="en-US"/>
            </a:p>
          </p:txBody>
        </p:sp>
      </p:grpSp>
      <p:sp>
        <p:nvSpPr>
          <p:cNvPr id="45187" name="Line 131"/>
          <p:cNvSpPr>
            <a:spLocks noChangeShapeType="1"/>
          </p:cNvSpPr>
          <p:nvPr/>
        </p:nvSpPr>
        <p:spPr bwMode="auto">
          <a:xfrm>
            <a:off x="0" y="4581525"/>
            <a:ext cx="9144000" cy="0"/>
          </a:xfrm>
          <a:prstGeom prst="line">
            <a:avLst/>
          </a:prstGeom>
          <a:noFill/>
          <a:ln w="57150" cap="sq">
            <a:solidFill>
              <a:srgbClr val="CC3300"/>
            </a:solidFill>
            <a:round/>
            <a:headEnd type="none" w="sm" len="sm"/>
            <a:tailEnd type="none" w="sm" len="sm"/>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15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000"/>
                                  </p:stCondLst>
                                  <p:childTnLst>
                                    <p:set>
                                      <p:cBhvr>
                                        <p:cTn id="17" dur="1" fill="hold">
                                          <p:stCondLst>
                                            <p:cond delay="0"/>
                                          </p:stCondLst>
                                        </p:cTn>
                                        <p:tgtEl>
                                          <p:spTgt spid="4518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5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51" name="Rectangle 47"/>
          <p:cNvSpPr>
            <a:spLocks noGrp="1" noChangeArrowheads="1"/>
          </p:cNvSpPr>
          <p:nvPr>
            <p:ph type="title"/>
          </p:nvPr>
        </p:nvSpPr>
        <p:spPr>
          <a:xfrm>
            <a:off x="685800" y="769938"/>
            <a:ext cx="7772400" cy="1219200"/>
          </a:xfrm>
        </p:spPr>
        <p:txBody>
          <a:bodyPr/>
          <a:lstStyle/>
          <a:p>
            <a:r>
              <a:rPr lang="es-ES_tradnl" sz="4000"/>
              <a:t>INDICE DE DEFICIT POR DESASTRES</a:t>
            </a:r>
            <a:endParaRPr lang="es-ES" sz="4000"/>
          </a:p>
        </p:txBody>
      </p:sp>
      <p:graphicFrame>
        <p:nvGraphicFramePr>
          <p:cNvPr id="47161" name="Group 57"/>
          <p:cNvGraphicFramePr>
            <a:graphicFrameLocks noGrp="1"/>
          </p:cNvGraphicFramePr>
          <p:nvPr>
            <p:ph idx="4294967295"/>
          </p:nvPr>
        </p:nvGraphicFramePr>
        <p:xfrm>
          <a:off x="615950" y="2492375"/>
          <a:ext cx="7772400" cy="1423988"/>
        </p:xfrm>
        <a:graphic>
          <a:graphicData uri="http://schemas.openxmlformats.org/drawingml/2006/table">
            <a:tbl>
              <a:tblPr/>
              <a:tblGrid>
                <a:gridCol w="1585913"/>
                <a:gridCol w="2054225"/>
                <a:gridCol w="2281237"/>
                <a:gridCol w="1851025"/>
              </a:tblGrid>
              <a:tr h="92392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_tradnl"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IDD PETROLERO</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_tradnl"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&gt;50 AÑOS</a:t>
                      </a:r>
                      <a:endParaRPr kumimoji="0" lang="es-E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_tradnl" sz="12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SITUACION MAS FAVORABLE </a:t>
                      </a:r>
                      <a:r>
                        <a:rPr kumimoji="0" lang="es-ES_tradnl"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IDD = 0.85</a:t>
                      </a:r>
                      <a:endParaRPr kumimoji="0" lang="es-E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s-E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_tradnl" sz="12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SITUACION MAS DESFAVORABLE</a:t>
                      </a:r>
                      <a:r>
                        <a:rPr kumimoji="0" lang="es-ES_tradnl"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IDD = 1.98</a:t>
                      </a:r>
                      <a:endParaRPr kumimoji="0" lang="es-E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s-E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_tradnl" sz="12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SITUACION MEDIA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_tradnl" sz="12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(7 SIMULACIONES)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IDD = 1.46</a:t>
                      </a:r>
                      <a:endParaRPr kumimoji="0" lang="es-E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s-E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47162" name="Group 58"/>
          <p:cNvGraphicFramePr>
            <a:graphicFrameLocks noGrp="1"/>
          </p:cNvGraphicFramePr>
          <p:nvPr>
            <p:ph idx="1"/>
          </p:nvPr>
        </p:nvGraphicFramePr>
        <p:xfrm>
          <a:off x="611188" y="4616450"/>
          <a:ext cx="7921625" cy="1189038"/>
        </p:xfrm>
        <a:graphic>
          <a:graphicData uri="http://schemas.openxmlformats.org/drawingml/2006/table">
            <a:tbl>
              <a:tblPr/>
              <a:tblGrid>
                <a:gridCol w="1800225"/>
                <a:gridCol w="1839912"/>
                <a:gridCol w="2281238"/>
                <a:gridCol w="2000250"/>
              </a:tblGrid>
              <a:tr h="113982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_tradnl"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IDD INDICADORES</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_tradnl"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AÑO 2000</a:t>
                      </a:r>
                    </a:p>
                    <a:p>
                      <a:pPr marL="0" marR="0" lvl="0" indent="0" algn="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_tradnl" sz="12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CARDONA 2004</a:t>
                      </a:r>
                      <a:endParaRPr kumimoji="0" lang="es-ES" sz="12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IDD</a:t>
                      </a:r>
                      <a:r>
                        <a:rPr kumimoji="0" lang="es-ES_tradnl" sz="2400" b="0" i="0" u="none" strike="noStrike" cap="none" normalizeH="0" baseline="-25000" smtClean="0">
                          <a:ln>
                            <a:noFill/>
                          </a:ln>
                          <a:solidFill>
                            <a:schemeClr val="tx1"/>
                          </a:solidFill>
                          <a:effectLst>
                            <a:outerShdw blurRad="38100" dist="38100" dir="2700000" algn="tl">
                              <a:srgbClr val="000000"/>
                            </a:outerShdw>
                          </a:effectLst>
                          <a:latin typeface="Times New Roman" pitchFamily="18" charset="0"/>
                        </a:rPr>
                        <a:t>50</a:t>
                      </a: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 0.44</a:t>
                      </a:r>
                      <a:endParaRPr kumimoji="0" lang="es-E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s-E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IDD</a:t>
                      </a:r>
                      <a:r>
                        <a:rPr kumimoji="0" lang="es-ES_tradnl" sz="2400" b="0" i="0" u="none" strike="noStrike" cap="none" normalizeH="0" baseline="-25000" smtClean="0">
                          <a:ln>
                            <a:noFill/>
                          </a:ln>
                          <a:solidFill>
                            <a:schemeClr val="tx1"/>
                          </a:solidFill>
                          <a:effectLst>
                            <a:outerShdw blurRad="38100" dist="38100" dir="2700000" algn="tl">
                              <a:srgbClr val="000000"/>
                            </a:outerShdw>
                          </a:effectLst>
                          <a:latin typeface="Times New Roman" pitchFamily="18" charset="0"/>
                        </a:rPr>
                        <a:t>100</a:t>
                      </a: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 1.14</a:t>
                      </a:r>
                      <a:endParaRPr kumimoji="0" lang="es-E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s-E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IDD</a:t>
                      </a:r>
                      <a:r>
                        <a:rPr kumimoji="0" lang="es-ES_tradnl" sz="2400" b="0" i="0" u="none" strike="noStrike" cap="none" normalizeH="0" baseline="-25000" smtClean="0">
                          <a:ln>
                            <a:noFill/>
                          </a:ln>
                          <a:solidFill>
                            <a:schemeClr val="tx1"/>
                          </a:solidFill>
                          <a:effectLst>
                            <a:outerShdw blurRad="38100" dist="38100" dir="2700000" algn="tl">
                              <a:srgbClr val="000000"/>
                            </a:outerShdw>
                          </a:effectLst>
                          <a:latin typeface="Times New Roman" pitchFamily="18" charset="0"/>
                        </a:rPr>
                        <a:t>500</a:t>
                      </a:r>
                      <a:r>
                        <a:rPr kumimoji="0" lang="es-ES_tradnl"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 4.56</a:t>
                      </a:r>
                      <a:endParaRPr kumimoji="0" lang="es-E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7156" name="Rectangle 52"/>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p:txBody>
          <a:bodyPr/>
          <a:lstStyle/>
          <a:p>
            <a:r>
              <a:rPr lang="es-ES_tradnl" sz="3200"/>
              <a:t>REFLEXIONES SOBRE LA ESTIMACION DEL DDI PETROLERO</a:t>
            </a:r>
            <a:endParaRPr lang="es-ES" sz="3200"/>
          </a:p>
        </p:txBody>
      </p:sp>
      <p:sp>
        <p:nvSpPr>
          <p:cNvPr id="52229" name="Rectangle 5"/>
          <p:cNvSpPr>
            <a:spLocks noGrp="1" noChangeArrowheads="1"/>
          </p:cNvSpPr>
          <p:nvPr>
            <p:ph type="body" idx="1"/>
          </p:nvPr>
        </p:nvSpPr>
        <p:spPr>
          <a:xfrm>
            <a:off x="685800" y="1641475"/>
            <a:ext cx="7772400" cy="4811713"/>
          </a:xfrm>
        </p:spPr>
        <p:txBody>
          <a:bodyPr/>
          <a:lstStyle/>
          <a:p>
            <a:pPr>
              <a:lnSpc>
                <a:spcPct val="80000"/>
              </a:lnSpc>
            </a:pPr>
            <a:r>
              <a:rPr lang="es-ES_tradnl" sz="2400"/>
              <a:t>El IDD petrolero por si mismo ya es igual o mayor que 1; sin embargo, al tomar en cuenta todo el potencial de daño de los grandes terremotos, el impacto en toda la economía será mucho mayor.</a:t>
            </a:r>
          </a:p>
          <a:p>
            <a:pPr>
              <a:lnSpc>
                <a:spcPct val="80000"/>
              </a:lnSpc>
            </a:pPr>
            <a:r>
              <a:rPr lang="es-ES_tradnl" sz="2400"/>
              <a:t>Por la estructura de la economía nacional, la resiliencia económica es una “variable dependiente” del sector petrolero.</a:t>
            </a:r>
          </a:p>
          <a:p>
            <a:pPr>
              <a:lnSpc>
                <a:spcPct val="80000"/>
              </a:lnSpc>
            </a:pPr>
            <a:r>
              <a:rPr lang="es-ES_tradnl" sz="2400"/>
              <a:t>La probabilidad de ocurrencia del EMC es de más de 50% en 50 años. Qué significa una probabilidad así en las decisiones macroeconómicas?</a:t>
            </a:r>
          </a:p>
          <a:p>
            <a:pPr>
              <a:lnSpc>
                <a:spcPct val="80000"/>
              </a:lnSpc>
            </a:pPr>
            <a:r>
              <a:rPr lang="es-ES_tradnl" sz="2400"/>
              <a:t>La posibilidad de tomar medidas prospectivas para disminuir la susceptibilidad física del las instalaciones petroleras en Esmeraldas parecería real, al igual que medidas para disminuir la susceptibilidad de todo el sector hidrocarburífero</a:t>
            </a:r>
            <a:endParaRPr lang="es-ES" sz="2400"/>
          </a:p>
        </p:txBody>
      </p:sp>
      <p:sp>
        <p:nvSpPr>
          <p:cNvPr id="52230" name="Rectangle 6"/>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grpSp>
        <p:nvGrpSpPr>
          <p:cNvPr id="52231" name="Group 7"/>
          <p:cNvGrpSpPr>
            <a:grpSpLocks/>
          </p:cNvGrpSpPr>
          <p:nvPr/>
        </p:nvGrpSpPr>
        <p:grpSpPr bwMode="auto">
          <a:xfrm>
            <a:off x="6978650" y="1325563"/>
            <a:ext cx="1481138" cy="4389437"/>
            <a:chOff x="2976" y="835"/>
            <a:chExt cx="933" cy="2765"/>
          </a:xfrm>
        </p:grpSpPr>
        <p:grpSp>
          <p:nvGrpSpPr>
            <p:cNvPr id="52232" name="Group 8"/>
            <p:cNvGrpSpPr>
              <a:grpSpLocks/>
            </p:cNvGrpSpPr>
            <p:nvPr/>
          </p:nvGrpSpPr>
          <p:grpSpPr bwMode="auto">
            <a:xfrm>
              <a:off x="2976" y="835"/>
              <a:ext cx="933" cy="2765"/>
              <a:chOff x="2976" y="835"/>
              <a:chExt cx="933" cy="2765"/>
            </a:xfrm>
          </p:grpSpPr>
          <p:sp>
            <p:nvSpPr>
              <p:cNvPr id="52233" name="Rectangle 9"/>
              <p:cNvSpPr>
                <a:spLocks noChangeArrowheads="1"/>
              </p:cNvSpPr>
              <p:nvPr/>
            </p:nvSpPr>
            <p:spPr bwMode="auto">
              <a:xfrm>
                <a:off x="2976" y="835"/>
                <a:ext cx="912" cy="2765"/>
              </a:xfrm>
              <a:prstGeom prst="rect">
                <a:avLst/>
              </a:prstGeom>
              <a:solidFill>
                <a:srgbClr val="FFCC00"/>
              </a:solidFill>
              <a:ln w="12700">
                <a:solidFill>
                  <a:schemeClr val="folHlink"/>
                </a:solidFill>
                <a:miter lim="800000"/>
                <a:headEnd/>
                <a:tailEnd/>
              </a:ln>
              <a:effectLst>
                <a:outerShdw dist="107763" dir="2700000" algn="ctr" rotWithShape="0">
                  <a:schemeClr val="bg2"/>
                </a:outerShdw>
              </a:effectLst>
            </p:spPr>
            <p:txBody>
              <a:bodyPr wrap="none" anchor="ctr"/>
              <a:lstStyle/>
              <a:p>
                <a:endParaRPr lang="en-US"/>
              </a:p>
            </p:txBody>
          </p:sp>
          <p:sp>
            <p:nvSpPr>
              <p:cNvPr id="52234" name="Rectangle 10"/>
              <p:cNvSpPr>
                <a:spLocks noChangeArrowheads="1"/>
              </p:cNvSpPr>
              <p:nvPr/>
            </p:nvSpPr>
            <p:spPr bwMode="auto">
              <a:xfrm>
                <a:off x="2976" y="1248"/>
                <a:ext cx="933" cy="2151"/>
              </a:xfrm>
              <a:prstGeom prst="rect">
                <a:avLst/>
              </a:prstGeom>
              <a:noFill/>
              <a:ln w="12699">
                <a:noFill/>
                <a:miter lim="800000"/>
                <a:headEnd type="none" w="sm" len="sm"/>
                <a:tailEnd type="none" w="sm" len="sm"/>
              </a:ln>
              <a:effectLst/>
            </p:spPr>
            <p:txBody>
              <a:bodyPr>
                <a:spAutoFit/>
              </a:bodyPr>
              <a:lstStyle/>
              <a:p>
                <a:pPr algn="ctr" eaLnBrk="0" hangingPunct="0"/>
                <a:r>
                  <a:rPr lang="es-ES_tradnl" sz="1800" b="1">
                    <a:latin typeface="Book Antiqua" pitchFamily="18" charset="0"/>
                  </a:rPr>
                  <a:t>Imp. Renta</a:t>
                </a:r>
                <a:endParaRPr lang="es-ES_tradnl" sz="1400">
                  <a:latin typeface="Book Antiqua" pitchFamily="18" charset="0"/>
                </a:endParaRPr>
              </a:p>
              <a:p>
                <a:pPr algn="ctr" eaLnBrk="0" hangingPunct="0"/>
                <a:r>
                  <a:rPr lang="es-ES_tradnl" sz="1400">
                    <a:latin typeface="Book Antiqua" pitchFamily="18" charset="0"/>
                  </a:rPr>
                  <a:t>839  =9,9% </a:t>
                </a:r>
                <a:endParaRPr lang="es-ES_tradnl" sz="900">
                  <a:latin typeface="Book Antiqua" pitchFamily="18" charset="0"/>
                </a:endParaRPr>
              </a:p>
              <a:p>
                <a:pPr algn="ctr" eaLnBrk="0" hangingPunct="0"/>
                <a:endParaRPr lang="es-ES_tradnl" sz="1400">
                  <a:latin typeface="Book Antiqua" pitchFamily="18" charset="0"/>
                </a:endParaRPr>
              </a:p>
              <a:p>
                <a:pPr algn="ctr" eaLnBrk="0" hangingPunct="0"/>
                <a:r>
                  <a:rPr lang="es-ES_tradnl" sz="1800" b="1">
                    <a:latin typeface="Book Antiqua" pitchFamily="18" charset="0"/>
                  </a:rPr>
                  <a:t>Otros Ing.</a:t>
                </a:r>
                <a:r>
                  <a:rPr lang="es-ES_tradnl" sz="1400">
                    <a:latin typeface="Book Antiqua" pitchFamily="18" charset="0"/>
                  </a:rPr>
                  <a:t>  3.808 = 44,9%</a:t>
                </a:r>
                <a:r>
                  <a:rPr lang="es-ES_tradnl" sz="1800" b="1">
                    <a:latin typeface="Book Antiqua" pitchFamily="18" charset="0"/>
                  </a:rPr>
                  <a:t> </a:t>
                </a:r>
              </a:p>
              <a:p>
                <a:pPr algn="ctr" eaLnBrk="0" hangingPunct="0"/>
                <a:endParaRPr lang="es-ES_tradnl" sz="1800" b="1">
                  <a:latin typeface="Book Antiqua" pitchFamily="18" charset="0"/>
                </a:endParaRPr>
              </a:p>
              <a:p>
                <a:pPr algn="ctr" eaLnBrk="0" hangingPunct="0"/>
                <a:r>
                  <a:rPr lang="es-ES_tradnl" sz="1800" b="1">
                    <a:latin typeface="Book Antiqua" pitchFamily="18" charset="0"/>
                  </a:rPr>
                  <a:t>Petróleo</a:t>
                </a:r>
                <a:endParaRPr lang="es-ES_tradnl" sz="1400">
                  <a:latin typeface="Book Antiqua" pitchFamily="18" charset="0"/>
                </a:endParaRPr>
              </a:p>
              <a:p>
                <a:pPr algn="ctr" eaLnBrk="0" hangingPunct="0"/>
                <a:r>
                  <a:rPr lang="es-ES_tradnl" sz="1400">
                    <a:latin typeface="Book Antiqua" pitchFamily="18" charset="0"/>
                  </a:rPr>
                  <a:t>1.607 = 19 %</a:t>
                </a:r>
              </a:p>
              <a:p>
                <a:pPr algn="ctr" eaLnBrk="0" hangingPunct="0"/>
                <a:endParaRPr lang="es-ES_tradnl" sz="1800">
                  <a:latin typeface="Book Antiqua" pitchFamily="18" charset="0"/>
                </a:endParaRPr>
              </a:p>
              <a:p>
                <a:pPr algn="ctr" eaLnBrk="0" hangingPunct="0"/>
                <a:endParaRPr lang="es-ES_tradnl" sz="1800">
                  <a:latin typeface="Book Antiqua" pitchFamily="18" charset="0"/>
                </a:endParaRPr>
              </a:p>
              <a:p>
                <a:pPr algn="ctr" eaLnBrk="0" hangingPunct="0"/>
                <a:r>
                  <a:rPr lang="es-ES_tradnl" sz="1800" b="1">
                    <a:latin typeface="Book Antiqua" pitchFamily="18" charset="0"/>
                  </a:rPr>
                  <a:t>Nuevo</a:t>
                </a:r>
              </a:p>
              <a:p>
                <a:pPr algn="ctr" eaLnBrk="0" hangingPunct="0"/>
                <a:r>
                  <a:rPr lang="es-ES_tradnl" sz="1800" b="1">
                    <a:latin typeface="Book Antiqua" pitchFamily="18" charset="0"/>
                  </a:rPr>
                  <a:t>Crédito</a:t>
                </a:r>
                <a:endParaRPr lang="es-ES_tradnl" sz="1400">
                  <a:latin typeface="Book Antiqua" pitchFamily="18" charset="0"/>
                </a:endParaRPr>
              </a:p>
              <a:p>
                <a:pPr algn="ctr" eaLnBrk="0" hangingPunct="0"/>
                <a:r>
                  <a:rPr lang="es-ES_tradnl" sz="1400">
                    <a:latin typeface="Book Antiqua" pitchFamily="18" charset="0"/>
                  </a:rPr>
                  <a:t>2.222 = 26,2%</a:t>
                </a:r>
                <a:endParaRPr lang="es-ES_tradnl" sz="1400"/>
              </a:p>
            </p:txBody>
          </p:sp>
        </p:grpSp>
        <p:sp>
          <p:nvSpPr>
            <p:cNvPr id="52235" name="Line 11"/>
            <p:cNvSpPr>
              <a:spLocks noChangeShapeType="1"/>
            </p:cNvSpPr>
            <p:nvPr/>
          </p:nvSpPr>
          <p:spPr bwMode="auto">
            <a:xfrm>
              <a:off x="2976" y="2784"/>
              <a:ext cx="912" cy="0"/>
            </a:xfrm>
            <a:prstGeom prst="line">
              <a:avLst/>
            </a:prstGeom>
            <a:noFill/>
            <a:ln w="25400">
              <a:solidFill>
                <a:schemeClr val="tx1"/>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31"/>
                                        </p:tgtEl>
                                        <p:attrNameLst>
                                          <p:attrName>style.visibility</p:attrName>
                                        </p:attrNameLst>
                                      </p:cBhvr>
                                      <p:to>
                                        <p:strVal val="visible"/>
                                      </p:to>
                                    </p:set>
                                  </p:childTnLst>
                                  <p:subTnLst>
                                    <p:set>
                                      <p:cBhvr override="childStyle">
                                        <p:cTn dur="1" fill="hold" display="0" masterRel="nextClick" afterEffect="1"/>
                                        <p:tgtEl>
                                          <p:spTgt spid="5223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s-ES_tradnl" sz="3200"/>
              <a:t>REFLEXIONES SOBRE LA ESTIMACION DEL DDI PETROLERO (2)</a:t>
            </a:r>
            <a:endParaRPr lang="es-ES" sz="3200"/>
          </a:p>
        </p:txBody>
      </p:sp>
      <p:sp>
        <p:nvSpPr>
          <p:cNvPr id="54276" name="Rectangle 4"/>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
        <p:nvSpPr>
          <p:cNvPr id="54275" name="Rectangle 3"/>
          <p:cNvSpPr>
            <a:spLocks noGrp="1" noChangeArrowheads="1"/>
          </p:cNvSpPr>
          <p:nvPr>
            <p:ph type="body" sz="half" idx="1"/>
          </p:nvPr>
        </p:nvSpPr>
        <p:spPr>
          <a:xfrm>
            <a:off x="685800" y="1641475"/>
            <a:ext cx="7847013" cy="4454525"/>
          </a:xfrm>
        </p:spPr>
        <p:txBody>
          <a:bodyPr/>
          <a:lstStyle/>
          <a:p>
            <a:pPr>
              <a:lnSpc>
                <a:spcPct val="80000"/>
              </a:lnSpc>
            </a:pPr>
            <a:r>
              <a:rPr lang="es-ES_tradnl" sz="2400"/>
              <a:t>La evaluación de los valores del impacto potencial es superficial, en tanto que no ha sido hecha al interior del sector ni por los responsables del tema macroeconómico. Es una tarea pendiente.</a:t>
            </a:r>
          </a:p>
          <a:p>
            <a:pPr>
              <a:lnSpc>
                <a:spcPct val="80000"/>
              </a:lnSpc>
            </a:pPr>
            <a:r>
              <a:rPr lang="es-ES_tradnl" sz="2400"/>
              <a:t>Es también superficial la estimación del impacto físico y está restringido solo al área de Esmeraldas, pudiendo ser mucho mayor al igual que los costos relacionados. Tarea pendiente.</a:t>
            </a:r>
          </a:p>
          <a:p>
            <a:pPr>
              <a:lnSpc>
                <a:spcPct val="80000"/>
              </a:lnSpc>
            </a:pPr>
            <a:r>
              <a:rPr lang="es-ES_tradnl" sz="2400"/>
              <a:t>En general se tomaron supuestos favorables para los escenarios considerados. Por ejemplo, se tomó como tiempo de recuperación máximo para re-construir/reparar la refinería 1 año. Solo los procedimientos contractuales duran normalmente más tiempo.</a:t>
            </a:r>
          </a:p>
          <a:p>
            <a:pPr>
              <a:lnSpc>
                <a:spcPct val="80000"/>
              </a:lnSpc>
            </a:pPr>
            <a:endParaRPr lang="es-E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2" name="Group 4"/>
          <p:cNvGraphicFramePr>
            <a:graphicFrameLocks noGrp="1"/>
          </p:cNvGraphicFramePr>
          <p:nvPr>
            <p:ph idx="1"/>
          </p:nvPr>
        </p:nvGraphicFramePr>
        <p:xfrm>
          <a:off x="685800" y="1641475"/>
          <a:ext cx="7989888" cy="4454525"/>
        </p:xfrm>
        <a:graphic>
          <a:graphicData uri="http://schemas.openxmlformats.org/drawingml/2006/table">
            <a:tbl>
              <a:tblPr/>
              <a:tblGrid>
                <a:gridCol w="7989888"/>
              </a:tblGrid>
              <a:tr h="592138">
                <a:tc>
                  <a:txBody>
                    <a:bodyPr/>
                    <a:lstStyle/>
                    <a:p>
                      <a:pPr marL="533400" marR="0" lvl="0" indent="-533400" algn="l" defTabSz="914400" rtl="0" eaLnBrk="1" fontAlgn="b" latinLnBrk="0" hangingPunct="1">
                        <a:lnSpc>
                          <a:spcPct val="100000"/>
                        </a:lnSpc>
                        <a:spcBef>
                          <a:spcPct val="0"/>
                        </a:spcBef>
                        <a:spcAft>
                          <a:spcPct val="0"/>
                        </a:spcAft>
                        <a:buClrTx/>
                        <a:buSzTx/>
                        <a:buFontTx/>
                        <a:buChar char="•"/>
                        <a:tabLst/>
                      </a:pPr>
                      <a:r>
                        <a:rPr kumimoji="0" lang="en-US" sz="1600" b="1" i="0" u="none" strike="noStrike" cap="none" normalizeH="0" baseline="0" smtClean="0">
                          <a:ln>
                            <a:noFill/>
                          </a:ln>
                          <a:solidFill>
                            <a:schemeClr val="bg2"/>
                          </a:solidFill>
                          <a:effectLst/>
                          <a:latin typeface="Times New Roman" pitchFamily="18" charset="0"/>
                          <a:cs typeface="Arial" pitchFamily="34" charset="0"/>
                        </a:rPr>
                        <a:t>MONTO DE RECURSOS SOSTENIBLE POR SUPERAVIT INTERTEMPORAL</a:t>
                      </a:r>
                      <a:endParaRPr kumimoji="0" lang="en-US" sz="16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folHlink"/>
                      </a:solidFill>
                      <a:prstDash val="solid"/>
                      <a:round/>
                      <a:headEnd type="none" w="sm" len="sm"/>
                      <a:tailEnd type="none" w="sm" len="sm"/>
                    </a:lnL>
                    <a:lnR w="12700" cap="flat" cmpd="sng" algn="ctr">
                      <a:solidFill>
                        <a:schemeClr val="folHlink"/>
                      </a:solidFill>
                      <a:prstDash val="solid"/>
                      <a:round/>
                      <a:headEnd type="none" w="sm" len="sm"/>
                      <a:tailEnd type="none" w="sm" len="sm"/>
                    </a:lnR>
                    <a:lnT w="12700" cap="flat" cmpd="sng" algn="ctr">
                      <a:solidFill>
                        <a:schemeClr val="folHlink"/>
                      </a:solidFill>
                      <a:prstDash val="solid"/>
                      <a:round/>
                      <a:headEnd type="none" w="sm" len="sm"/>
                      <a:tailEnd type="none" w="sm" len="sm"/>
                    </a:lnT>
                    <a:lnB>
                      <a:noFill/>
                    </a:lnB>
                    <a:lnTlToBr>
                      <a:noFill/>
                    </a:lnTlToBr>
                    <a:lnBlToTr>
                      <a:noFill/>
                    </a:lnBlToTr>
                    <a:solidFill>
                      <a:srgbClr val="FFCC00"/>
                    </a:solidFill>
                  </a:tcPr>
                </a:tc>
              </a:tr>
              <a:tr h="557213">
                <a:tc>
                  <a:txBody>
                    <a:bodyPr/>
                    <a:lstStyle/>
                    <a:p>
                      <a:pPr marL="533400" marR="0" lvl="0" indent="-533400" algn="l" defTabSz="914400" rtl="0" eaLnBrk="1" fontAlgn="b" latinLnBrk="0" hangingPunct="1">
                        <a:lnSpc>
                          <a:spcPct val="100000"/>
                        </a:lnSpc>
                        <a:spcBef>
                          <a:spcPct val="0"/>
                        </a:spcBef>
                        <a:spcAft>
                          <a:spcPct val="0"/>
                        </a:spcAft>
                        <a:buClrTx/>
                        <a:buSzTx/>
                        <a:buFontTx/>
                        <a:buChar char="•"/>
                        <a:tabLst/>
                      </a:pPr>
                      <a:r>
                        <a:rPr kumimoji="0" lang="en-US" sz="1600" b="1" i="0" u="none" strike="noStrike" cap="none" normalizeH="0" baseline="0" smtClean="0">
                          <a:ln>
                            <a:noFill/>
                          </a:ln>
                          <a:solidFill>
                            <a:schemeClr val="bg2"/>
                          </a:solidFill>
                          <a:effectLst/>
                          <a:latin typeface="Times New Roman" pitchFamily="18" charset="0"/>
                          <a:cs typeface="Arial" pitchFamily="34" charset="0"/>
                        </a:rPr>
                        <a:t>SEGUROS Y REASEGUROS</a:t>
                      </a:r>
                      <a:endParaRPr kumimoji="0" lang="en-US" sz="16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folHlink"/>
                      </a:solidFill>
                      <a:prstDash val="solid"/>
                      <a:round/>
                      <a:headEnd type="none" w="sm" len="sm"/>
                      <a:tailEnd type="none" w="sm" len="sm"/>
                    </a:lnL>
                    <a:lnR w="12700" cap="flat" cmpd="sng" algn="ctr">
                      <a:solidFill>
                        <a:schemeClr val="folHlink"/>
                      </a:solidFill>
                      <a:prstDash val="solid"/>
                      <a:round/>
                      <a:headEnd type="none" w="sm" len="sm"/>
                      <a:tailEnd type="none" w="sm" len="sm"/>
                    </a:lnR>
                    <a:lnT>
                      <a:noFill/>
                    </a:lnT>
                    <a:lnB>
                      <a:noFill/>
                    </a:lnB>
                    <a:lnTlToBr>
                      <a:noFill/>
                    </a:lnTlToBr>
                    <a:lnBlToTr>
                      <a:noFill/>
                    </a:lnBlToTr>
                    <a:solidFill>
                      <a:srgbClr val="FFCC00"/>
                    </a:solidFill>
                  </a:tcPr>
                </a:tc>
              </a:tr>
              <a:tr h="588963">
                <a:tc>
                  <a:txBody>
                    <a:bodyPr/>
                    <a:lstStyle/>
                    <a:p>
                      <a:pPr marL="533400" marR="0" lvl="0" indent="-533400" algn="l" defTabSz="914400" rtl="0" eaLnBrk="1" fontAlgn="b" latinLnBrk="0" hangingPunct="1">
                        <a:lnSpc>
                          <a:spcPct val="100000"/>
                        </a:lnSpc>
                        <a:spcBef>
                          <a:spcPct val="0"/>
                        </a:spcBef>
                        <a:spcAft>
                          <a:spcPct val="0"/>
                        </a:spcAft>
                        <a:buClrTx/>
                        <a:buSzTx/>
                        <a:buFontTx/>
                        <a:buChar char="•"/>
                        <a:tabLst/>
                      </a:pPr>
                      <a:r>
                        <a:rPr kumimoji="0" lang="en-US" sz="1600" b="1" i="0" u="none" strike="noStrike" cap="none" normalizeH="0" baseline="0" smtClean="0">
                          <a:ln>
                            <a:noFill/>
                          </a:ln>
                          <a:solidFill>
                            <a:schemeClr val="bg2"/>
                          </a:solidFill>
                          <a:effectLst/>
                          <a:latin typeface="Times New Roman" pitchFamily="18" charset="0"/>
                          <a:cs typeface="Arial" pitchFamily="34" charset="0"/>
                        </a:rPr>
                        <a:t>RESERVAS DISPONIBLES EN FONDOS PARA DESASTRES</a:t>
                      </a:r>
                      <a:endParaRPr kumimoji="0" lang="en-US" sz="16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folHlink"/>
                      </a:solidFill>
                      <a:prstDash val="solid"/>
                      <a:round/>
                      <a:headEnd type="none" w="sm" len="sm"/>
                      <a:tailEnd type="none" w="sm" len="sm"/>
                    </a:lnL>
                    <a:lnR w="12700" cap="flat" cmpd="sng" algn="ctr">
                      <a:solidFill>
                        <a:schemeClr val="folHlink"/>
                      </a:solidFill>
                      <a:prstDash val="solid"/>
                      <a:round/>
                      <a:headEnd type="none" w="sm" len="sm"/>
                      <a:tailEnd type="none" w="sm" len="sm"/>
                    </a:lnR>
                    <a:lnT>
                      <a:noFill/>
                    </a:lnT>
                    <a:lnB>
                      <a:noFill/>
                    </a:lnB>
                    <a:lnTlToBr>
                      <a:noFill/>
                    </a:lnTlToBr>
                    <a:lnBlToTr>
                      <a:noFill/>
                    </a:lnBlToTr>
                    <a:solidFill>
                      <a:srgbClr val="FFCC00"/>
                    </a:solidFill>
                  </a:tcPr>
                </a:tc>
              </a:tr>
              <a:tr h="541338">
                <a:tc>
                  <a:txBody>
                    <a:bodyPr/>
                    <a:lstStyle/>
                    <a:p>
                      <a:pPr marL="533400" marR="0" lvl="0" indent="-533400" algn="l" defTabSz="914400" rtl="0" eaLnBrk="1" fontAlgn="b" latinLnBrk="0" hangingPunct="1">
                        <a:lnSpc>
                          <a:spcPct val="100000"/>
                        </a:lnSpc>
                        <a:spcBef>
                          <a:spcPct val="0"/>
                        </a:spcBef>
                        <a:spcAft>
                          <a:spcPct val="0"/>
                        </a:spcAft>
                        <a:buClrTx/>
                        <a:buSzTx/>
                        <a:buFontTx/>
                        <a:buChar char="•"/>
                        <a:tabLst/>
                      </a:pPr>
                      <a:r>
                        <a:rPr kumimoji="0" lang="en-US" sz="1600" b="1" i="0" u="none" strike="noStrike" cap="none" normalizeH="0" baseline="0" smtClean="0">
                          <a:ln>
                            <a:noFill/>
                          </a:ln>
                          <a:solidFill>
                            <a:schemeClr val="bg2"/>
                          </a:solidFill>
                          <a:effectLst/>
                          <a:latin typeface="Times New Roman" pitchFamily="18" charset="0"/>
                          <a:cs typeface="Arial" pitchFamily="34" charset="0"/>
                        </a:rPr>
                        <a:t>AYUDAS Y DONACIONES</a:t>
                      </a:r>
                      <a:endParaRPr kumimoji="0" lang="en-US" sz="16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folHlink"/>
                      </a:solidFill>
                      <a:prstDash val="solid"/>
                      <a:round/>
                      <a:headEnd type="none" w="sm" len="sm"/>
                      <a:tailEnd type="none" w="sm" len="sm"/>
                    </a:lnL>
                    <a:lnR w="12700" cap="flat" cmpd="sng" algn="ctr">
                      <a:solidFill>
                        <a:schemeClr val="folHlink"/>
                      </a:solidFill>
                      <a:prstDash val="solid"/>
                      <a:round/>
                      <a:headEnd type="none" w="sm" len="sm"/>
                      <a:tailEnd type="none" w="sm" len="sm"/>
                    </a:lnR>
                    <a:lnT>
                      <a:noFill/>
                    </a:lnT>
                    <a:lnB>
                      <a:noFill/>
                    </a:lnB>
                    <a:lnTlToBr>
                      <a:noFill/>
                    </a:lnTlToBr>
                    <a:lnBlToTr>
                      <a:noFill/>
                    </a:lnBlToTr>
                    <a:solidFill>
                      <a:srgbClr val="FFCC00"/>
                    </a:solidFill>
                  </a:tcPr>
                </a:tc>
              </a:tr>
              <a:tr h="539750">
                <a:tc>
                  <a:txBody>
                    <a:bodyPr/>
                    <a:lstStyle/>
                    <a:p>
                      <a:pPr marL="533400" marR="0" lvl="0" indent="-533400" algn="l" defTabSz="914400" rtl="0" eaLnBrk="1" fontAlgn="b" latinLnBrk="0" hangingPunct="1">
                        <a:lnSpc>
                          <a:spcPct val="100000"/>
                        </a:lnSpc>
                        <a:spcBef>
                          <a:spcPct val="0"/>
                        </a:spcBef>
                        <a:spcAft>
                          <a:spcPct val="0"/>
                        </a:spcAft>
                        <a:buClrTx/>
                        <a:buSzTx/>
                        <a:buFontTx/>
                        <a:buChar char="•"/>
                        <a:tabLst/>
                      </a:pPr>
                      <a:r>
                        <a:rPr kumimoji="0" lang="en-US" sz="1600" b="1" i="0" u="none" strike="noStrike" cap="none" normalizeH="0" baseline="0" smtClean="0">
                          <a:ln>
                            <a:noFill/>
                          </a:ln>
                          <a:solidFill>
                            <a:schemeClr val="bg2"/>
                          </a:solidFill>
                          <a:effectLst/>
                          <a:latin typeface="Times New Roman" pitchFamily="18" charset="0"/>
                          <a:cs typeface="Arial" pitchFamily="34" charset="0"/>
                        </a:rPr>
                        <a:t>NUEVOS IMPUESTOS</a:t>
                      </a:r>
                      <a:endParaRPr kumimoji="0" lang="en-US" sz="16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folHlink"/>
                      </a:solidFill>
                      <a:prstDash val="solid"/>
                      <a:round/>
                      <a:headEnd type="none" w="sm" len="sm"/>
                      <a:tailEnd type="none" w="sm" len="sm"/>
                    </a:lnL>
                    <a:lnR w="12700" cap="flat" cmpd="sng" algn="ctr">
                      <a:solidFill>
                        <a:schemeClr val="folHlink"/>
                      </a:solidFill>
                      <a:prstDash val="solid"/>
                      <a:round/>
                      <a:headEnd type="none" w="sm" len="sm"/>
                      <a:tailEnd type="none" w="sm" len="sm"/>
                    </a:lnR>
                    <a:lnT>
                      <a:noFill/>
                    </a:lnT>
                    <a:lnB>
                      <a:noFill/>
                    </a:lnB>
                    <a:lnTlToBr>
                      <a:noFill/>
                    </a:lnTlToBr>
                    <a:lnBlToTr>
                      <a:noFill/>
                    </a:lnBlToTr>
                    <a:solidFill>
                      <a:srgbClr val="FFCC00"/>
                    </a:solidFill>
                  </a:tcPr>
                </a:tc>
              </a:tr>
              <a:tr h="555625">
                <a:tc>
                  <a:txBody>
                    <a:bodyPr/>
                    <a:lstStyle/>
                    <a:p>
                      <a:pPr marL="533400" marR="0" lvl="0" indent="-533400" algn="l" defTabSz="914400" rtl="0" eaLnBrk="1" fontAlgn="b" latinLnBrk="0" hangingPunct="1">
                        <a:lnSpc>
                          <a:spcPct val="100000"/>
                        </a:lnSpc>
                        <a:spcBef>
                          <a:spcPct val="0"/>
                        </a:spcBef>
                        <a:spcAft>
                          <a:spcPct val="0"/>
                        </a:spcAft>
                        <a:buClrTx/>
                        <a:buSzTx/>
                        <a:buFontTx/>
                        <a:buChar char="•"/>
                        <a:tabLst/>
                      </a:pPr>
                      <a:r>
                        <a:rPr kumimoji="0" lang="en-US" sz="1600" b="1" i="0" u="none" strike="noStrike" cap="none" normalizeH="0" baseline="0" smtClean="0">
                          <a:ln>
                            <a:noFill/>
                          </a:ln>
                          <a:solidFill>
                            <a:schemeClr val="bg2"/>
                          </a:solidFill>
                          <a:effectLst/>
                          <a:latin typeface="Times New Roman" pitchFamily="18" charset="0"/>
                          <a:cs typeface="Arial" pitchFamily="34" charset="0"/>
                        </a:rPr>
                        <a:t>MARGEN DE REASIGNACION PRESUPUESTAL</a:t>
                      </a:r>
                      <a:endParaRPr kumimoji="0" lang="en-US" sz="16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folHlink"/>
                      </a:solidFill>
                      <a:prstDash val="solid"/>
                      <a:round/>
                      <a:headEnd type="none" w="sm" len="sm"/>
                      <a:tailEnd type="none" w="sm" len="sm"/>
                    </a:lnL>
                    <a:lnR w="12700" cap="flat" cmpd="sng" algn="ctr">
                      <a:solidFill>
                        <a:schemeClr val="folHlink"/>
                      </a:solidFill>
                      <a:prstDash val="solid"/>
                      <a:round/>
                      <a:headEnd type="none" w="sm" len="sm"/>
                      <a:tailEnd type="none" w="sm" len="sm"/>
                    </a:lnR>
                    <a:lnT>
                      <a:noFill/>
                    </a:lnT>
                    <a:lnB>
                      <a:noFill/>
                    </a:lnB>
                    <a:lnTlToBr>
                      <a:noFill/>
                    </a:lnTlToBr>
                    <a:lnBlToTr>
                      <a:noFill/>
                    </a:lnBlToTr>
                    <a:solidFill>
                      <a:srgbClr val="FFCC00"/>
                    </a:solidFill>
                  </a:tcPr>
                </a:tc>
              </a:tr>
              <a:tr h="538163">
                <a:tc>
                  <a:txBody>
                    <a:bodyPr/>
                    <a:lstStyle/>
                    <a:p>
                      <a:pPr marL="533400" marR="0" lvl="0" indent="-533400" algn="l" defTabSz="914400" rtl="0" eaLnBrk="1" fontAlgn="b" latinLnBrk="0" hangingPunct="1">
                        <a:lnSpc>
                          <a:spcPct val="100000"/>
                        </a:lnSpc>
                        <a:spcBef>
                          <a:spcPct val="0"/>
                        </a:spcBef>
                        <a:spcAft>
                          <a:spcPct val="0"/>
                        </a:spcAft>
                        <a:buClrTx/>
                        <a:buSzTx/>
                        <a:buFontTx/>
                        <a:buChar char="•"/>
                        <a:tabLst/>
                      </a:pPr>
                      <a:r>
                        <a:rPr kumimoji="0" lang="en-US" sz="1600" b="1" i="0" u="none" strike="noStrike" cap="none" normalizeH="0" baseline="0" smtClean="0">
                          <a:ln>
                            <a:noFill/>
                          </a:ln>
                          <a:solidFill>
                            <a:schemeClr val="bg2"/>
                          </a:solidFill>
                          <a:effectLst/>
                          <a:latin typeface="Times New Roman" pitchFamily="18" charset="0"/>
                          <a:cs typeface="Arial" pitchFamily="34" charset="0"/>
                        </a:rPr>
                        <a:t>CREDITO EXTERNO</a:t>
                      </a:r>
                      <a:endParaRPr kumimoji="0" lang="en-US" sz="16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folHlink"/>
                      </a:solidFill>
                      <a:prstDash val="solid"/>
                      <a:round/>
                      <a:headEnd type="none" w="sm" len="sm"/>
                      <a:tailEnd type="none" w="sm" len="sm"/>
                    </a:lnL>
                    <a:lnR w="12700" cap="flat" cmpd="sng" algn="ctr">
                      <a:solidFill>
                        <a:schemeClr val="folHlink"/>
                      </a:solidFill>
                      <a:prstDash val="solid"/>
                      <a:round/>
                      <a:headEnd type="none" w="sm" len="sm"/>
                      <a:tailEnd type="none" w="sm" len="sm"/>
                    </a:lnR>
                    <a:lnT>
                      <a:noFill/>
                    </a:lnT>
                    <a:lnB>
                      <a:noFill/>
                    </a:lnB>
                    <a:lnTlToBr>
                      <a:noFill/>
                    </a:lnTlToBr>
                    <a:lnBlToTr>
                      <a:noFill/>
                    </a:lnBlToTr>
                    <a:solidFill>
                      <a:srgbClr val="FFCC00"/>
                    </a:solidFill>
                  </a:tcPr>
                </a:tc>
              </a:tr>
              <a:tr h="541338">
                <a:tc>
                  <a:txBody>
                    <a:bodyPr/>
                    <a:lstStyle/>
                    <a:p>
                      <a:pPr marL="533400" marR="0" lvl="0" indent="-533400" algn="l" defTabSz="914400" rtl="0" eaLnBrk="1" fontAlgn="b" latinLnBrk="0" hangingPunct="1">
                        <a:lnSpc>
                          <a:spcPct val="100000"/>
                        </a:lnSpc>
                        <a:spcBef>
                          <a:spcPct val="0"/>
                        </a:spcBef>
                        <a:spcAft>
                          <a:spcPct val="0"/>
                        </a:spcAft>
                        <a:buClrTx/>
                        <a:buSzTx/>
                        <a:buFontTx/>
                        <a:buChar char="•"/>
                        <a:tabLst/>
                      </a:pPr>
                      <a:r>
                        <a:rPr kumimoji="0" lang="en-US" sz="1600" b="1" i="0" u="none" strike="noStrike" cap="none" normalizeH="0" baseline="0" smtClean="0">
                          <a:ln>
                            <a:noFill/>
                          </a:ln>
                          <a:solidFill>
                            <a:schemeClr val="bg2"/>
                          </a:solidFill>
                          <a:effectLst/>
                          <a:latin typeface="Times New Roman" pitchFamily="18" charset="0"/>
                          <a:cs typeface="Arial" pitchFamily="34" charset="0"/>
                        </a:rPr>
                        <a:t>CREDITO INTERNO</a:t>
                      </a:r>
                      <a:endParaRPr kumimoji="0" lang="en-US" sz="1600" b="1" i="0" u="none" strike="noStrike" cap="none" normalizeH="0" baseline="0" smtClean="0">
                        <a:ln>
                          <a:noFill/>
                        </a:ln>
                        <a:solidFill>
                          <a:schemeClr val="bg2"/>
                        </a:solidFill>
                        <a:effectLst/>
                        <a:latin typeface="Times New Roman" pitchFamily="18" charset="0"/>
                      </a:endParaRPr>
                    </a:p>
                  </a:txBody>
                  <a:tcPr anchor="ctr" horzOverflow="overflow">
                    <a:lnL w="12700" cap="flat" cmpd="sng" algn="ctr">
                      <a:solidFill>
                        <a:schemeClr val="folHlink"/>
                      </a:solidFill>
                      <a:prstDash val="solid"/>
                      <a:round/>
                      <a:headEnd type="none" w="sm" len="sm"/>
                      <a:tailEnd type="none" w="sm" len="sm"/>
                    </a:lnL>
                    <a:lnR w="12700" cap="flat" cmpd="sng" algn="ctr">
                      <a:solidFill>
                        <a:schemeClr val="folHlink"/>
                      </a:solidFill>
                      <a:prstDash val="solid"/>
                      <a:round/>
                      <a:headEnd type="none" w="sm" len="sm"/>
                      <a:tailEnd type="none" w="sm" len="sm"/>
                    </a:lnR>
                    <a:lnT>
                      <a:noFill/>
                    </a:lnT>
                    <a:lnB w="12700" cap="flat" cmpd="sng" algn="ctr">
                      <a:solidFill>
                        <a:schemeClr val="folHlink"/>
                      </a:solidFill>
                      <a:prstDash val="solid"/>
                      <a:round/>
                      <a:headEnd type="none" w="sm" len="sm"/>
                      <a:tailEnd type="none" w="sm" len="sm"/>
                    </a:lnB>
                    <a:lnTlToBr>
                      <a:noFill/>
                    </a:lnTlToBr>
                    <a:lnBlToTr>
                      <a:noFill/>
                    </a:lnBlToTr>
                    <a:solidFill>
                      <a:srgbClr val="FFCC00"/>
                    </a:solidFill>
                  </a:tcPr>
                </a:tc>
              </a:tr>
            </a:tbl>
          </a:graphicData>
        </a:graphic>
      </p:graphicFrame>
      <p:sp>
        <p:nvSpPr>
          <p:cNvPr id="58387" name="Rectangle 19"/>
          <p:cNvSpPr>
            <a:spLocks noGrp="1" noChangeArrowheads="1"/>
          </p:cNvSpPr>
          <p:nvPr>
            <p:ph type="title"/>
          </p:nvPr>
        </p:nvSpPr>
        <p:spPr>
          <a:noFill/>
          <a:ln/>
        </p:spPr>
        <p:txBody>
          <a:bodyPr/>
          <a:lstStyle/>
          <a:p>
            <a:r>
              <a:rPr lang="es-ES_tradnl" sz="3200"/>
              <a:t>REFLEXIONES SOBRE LA ESTIMACION DEL DDI PETROLERO (2)</a:t>
            </a:r>
            <a:endParaRPr lang="es-ES" sz="3200"/>
          </a:p>
        </p:txBody>
      </p:sp>
      <p:sp>
        <p:nvSpPr>
          <p:cNvPr id="58388" name="Rectangle 20"/>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7" name="Group 9"/>
          <p:cNvGrpSpPr>
            <a:grpSpLocks/>
          </p:cNvGrpSpPr>
          <p:nvPr/>
        </p:nvGrpSpPr>
        <p:grpSpPr bwMode="auto">
          <a:xfrm>
            <a:off x="1187450" y="2012950"/>
            <a:ext cx="7107238" cy="3759200"/>
            <a:chOff x="748" y="1157"/>
            <a:chExt cx="4477" cy="2368"/>
          </a:xfrm>
        </p:grpSpPr>
        <p:sp>
          <p:nvSpPr>
            <p:cNvPr id="37893" name="Rectangle 5"/>
            <p:cNvSpPr>
              <a:spLocks noChangeArrowheads="1"/>
            </p:cNvSpPr>
            <p:nvPr/>
          </p:nvSpPr>
          <p:spPr bwMode="auto">
            <a:xfrm>
              <a:off x="793" y="1157"/>
              <a:ext cx="4219" cy="978"/>
            </a:xfrm>
            <a:prstGeom prst="rect">
              <a:avLst/>
            </a:prstGeom>
            <a:noFill/>
            <a:ln w="12700" cap="sq">
              <a:noFill/>
              <a:miter lim="800000"/>
              <a:headEnd type="none" w="sm" len="sm"/>
              <a:tailEnd type="none" w="sm" len="sm"/>
            </a:ln>
            <a:effectLst/>
          </p:spPr>
          <p:txBody>
            <a:bodyPr anchor="ctr">
              <a:spAutoFit/>
            </a:bodyPr>
            <a:lstStyle/>
            <a:p>
              <a:pPr>
                <a:buFontTx/>
                <a:buChar char="•"/>
              </a:pPr>
              <a:r>
                <a:rPr lang="en-US"/>
                <a:t> Identificar el nivel en el que el Gobierno ha institucionalizado estrategias de reducción de riesgo, basadas en la evaluación de medidas potenciales para mitigar pérdidas.</a:t>
              </a:r>
              <a:r>
                <a:rPr lang="es-ES"/>
                <a:t> </a:t>
              </a:r>
            </a:p>
          </p:txBody>
        </p:sp>
        <p:sp>
          <p:nvSpPr>
            <p:cNvPr id="37894" name="Rectangle 6"/>
            <p:cNvSpPr>
              <a:spLocks noChangeArrowheads="1"/>
            </p:cNvSpPr>
            <p:nvPr/>
          </p:nvSpPr>
          <p:spPr bwMode="auto">
            <a:xfrm>
              <a:off x="748" y="2317"/>
              <a:ext cx="4477" cy="1208"/>
            </a:xfrm>
            <a:prstGeom prst="rect">
              <a:avLst/>
            </a:prstGeom>
            <a:noFill/>
            <a:ln w="12700" cap="sq">
              <a:noFill/>
              <a:miter lim="800000"/>
              <a:headEnd type="none" w="sm" len="sm"/>
              <a:tailEnd type="none" w="sm" len="sm"/>
            </a:ln>
            <a:effectLst/>
          </p:spPr>
          <p:txBody>
            <a:bodyPr anchor="ctr">
              <a:spAutoFit/>
            </a:bodyPr>
            <a:lstStyle/>
            <a:p>
              <a:pPr>
                <a:buFontTx/>
                <a:buChar char="•"/>
              </a:pPr>
              <a:r>
                <a:rPr lang="en-US"/>
                <a:t> Identificar estrategias financieras, en base a los resultados del Indicador de Déficit de Desastre (IDD), para enfrentar posibles pérdidas y fuentes alternativas para cubrir las brechas financieras resultantes de la ocurrencia de un evento.</a:t>
              </a:r>
              <a:r>
                <a:rPr lang="es-ES"/>
                <a:t> </a:t>
              </a:r>
            </a:p>
          </p:txBody>
        </p:sp>
      </p:grpSp>
      <p:sp>
        <p:nvSpPr>
          <p:cNvPr id="37896" name="Text Box 8"/>
          <p:cNvSpPr txBox="1">
            <a:spLocks noChangeArrowheads="1"/>
          </p:cNvSpPr>
          <p:nvPr/>
        </p:nvSpPr>
        <p:spPr bwMode="auto">
          <a:xfrm>
            <a:off x="1311275" y="1049338"/>
            <a:ext cx="2336800" cy="519112"/>
          </a:xfrm>
          <a:prstGeom prst="rect">
            <a:avLst/>
          </a:prstGeom>
          <a:noFill/>
          <a:ln w="12700" cap="sq">
            <a:noFill/>
            <a:miter lim="800000"/>
            <a:headEnd type="none" w="sm" len="sm"/>
            <a:tailEnd type="none" w="sm" len="sm"/>
          </a:ln>
          <a:effectLst/>
        </p:spPr>
        <p:txBody>
          <a:bodyPr wrap="none">
            <a:spAutoFit/>
          </a:bodyPr>
          <a:lstStyle/>
          <a:p>
            <a:r>
              <a:rPr lang="es-ES_tradnl" sz="2800" b="1"/>
              <a:t>OBJETIVOS:</a:t>
            </a:r>
            <a:endParaRPr lang="es-ES" sz="2800" b="1"/>
          </a:p>
        </p:txBody>
      </p:sp>
      <p:sp>
        <p:nvSpPr>
          <p:cNvPr id="37898" name="AutoShape 10"/>
          <p:cNvSpPr>
            <a:spLocks noChangeArrowheads="1"/>
          </p:cNvSpPr>
          <p:nvPr/>
        </p:nvSpPr>
        <p:spPr bwMode="auto">
          <a:xfrm>
            <a:off x="7885113" y="2781300"/>
            <a:ext cx="647700" cy="1584325"/>
          </a:xfrm>
          <a:prstGeom prst="curvedLeftArrow">
            <a:avLst>
              <a:gd name="adj1" fmla="val 48922"/>
              <a:gd name="adj2" fmla="val 97843"/>
              <a:gd name="adj3" fmla="val 33333"/>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8"/>
                                        </p:tgtEl>
                                        <p:attrNameLst>
                                          <p:attrName>style.visibility</p:attrName>
                                        </p:attrNameLst>
                                      </p:cBhvr>
                                      <p:to>
                                        <p:strVal val="visible"/>
                                      </p:to>
                                    </p:set>
                                    <p:animEffect transition="in" filter="blinds(horizontal)">
                                      <p:cBhvr>
                                        <p:cTn id="7" dur="500"/>
                                        <p:tgtEl>
                                          <p:spTgt spid="37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p:txBody>
          <a:bodyPr/>
          <a:lstStyle/>
          <a:p>
            <a:r>
              <a:rPr lang="es-ES_tradnl"/>
              <a:t>Hay posibilidades de tomar decisiones de estrategia y política económica al conocer de antemano el impacto potencial del EMC</a:t>
            </a:r>
          </a:p>
          <a:p>
            <a:pPr lvl="2"/>
            <a:r>
              <a:rPr lang="es-ES_tradnl"/>
              <a:t>Acuerdos para el uso del oleoducto colombiano</a:t>
            </a:r>
          </a:p>
          <a:p>
            <a:pPr lvl="2"/>
            <a:r>
              <a:rPr lang="es-ES_tradnl"/>
              <a:t>Préstamo de petróleo de Venezuela</a:t>
            </a:r>
          </a:p>
          <a:p>
            <a:pPr lvl="2"/>
            <a:r>
              <a:rPr lang="es-ES_tradnl"/>
              <a:t>Utilización / disminución del servicio de la deuda externa?</a:t>
            </a:r>
          </a:p>
          <a:p>
            <a:pPr lvl="2"/>
            <a:r>
              <a:rPr lang="es-ES_tradnl"/>
              <a:t>Localización de una nueva refinería / oleoductos…</a:t>
            </a:r>
          </a:p>
          <a:p>
            <a:endParaRPr lang="es-ES"/>
          </a:p>
        </p:txBody>
      </p:sp>
      <p:sp>
        <p:nvSpPr>
          <p:cNvPr id="60420" name="Rectangle 4"/>
          <p:cNvSpPr>
            <a:spLocks noGrp="1" noChangeArrowheads="1"/>
          </p:cNvSpPr>
          <p:nvPr>
            <p:ph type="title"/>
          </p:nvPr>
        </p:nvSpPr>
        <p:spPr>
          <a:noFill/>
          <a:ln/>
        </p:spPr>
        <p:txBody>
          <a:bodyPr/>
          <a:lstStyle/>
          <a:p>
            <a:r>
              <a:rPr lang="es-ES_tradnl" sz="3200"/>
              <a:t>REFLEXIONES SOBRE LA ESTIMACION DEL DDI PETROLERO (3)</a:t>
            </a:r>
            <a:endParaRPr lang="es-ES" sz="3200"/>
          </a:p>
        </p:txBody>
      </p:sp>
      <p:sp>
        <p:nvSpPr>
          <p:cNvPr id="60421" name="Rectangle 5"/>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50825" y="620713"/>
            <a:ext cx="8767763" cy="792162"/>
          </a:xfrm>
          <a:noFill/>
          <a:ln/>
        </p:spPr>
        <p:txBody>
          <a:bodyPr/>
          <a:lstStyle/>
          <a:p>
            <a:r>
              <a:rPr lang="es-EC" sz="3200"/>
              <a:t>A</a:t>
            </a:r>
            <a:r>
              <a:rPr lang="en-US" sz="3200">
                <a:cs typeface="Times New Roman" pitchFamily="18" charset="0"/>
              </a:rPr>
              <a:t>LTERNATIVAS PARA AUMENTAR LA RESILIENCIA</a:t>
            </a:r>
            <a:endParaRPr lang="en-US" sz="3200"/>
          </a:p>
        </p:txBody>
      </p:sp>
      <p:sp>
        <p:nvSpPr>
          <p:cNvPr id="64515" name="Rectangle 3"/>
          <p:cNvSpPr>
            <a:spLocks noGrp="1" noChangeArrowheads="1"/>
          </p:cNvSpPr>
          <p:nvPr>
            <p:ph type="body" idx="1"/>
          </p:nvPr>
        </p:nvSpPr>
        <p:spPr>
          <a:xfrm>
            <a:off x="381000" y="1778000"/>
            <a:ext cx="8229600" cy="4530725"/>
          </a:xfrm>
        </p:spPr>
        <p:txBody>
          <a:bodyPr/>
          <a:lstStyle/>
          <a:p>
            <a:pPr marL="609600" indent="-609600" algn="just">
              <a:buClr>
                <a:schemeClr val="tx1"/>
              </a:buClr>
              <a:buFont typeface="Wingdings" pitchFamily="2" charset="2"/>
              <a:buNone/>
            </a:pPr>
            <a:r>
              <a:rPr lang="en-US" b="1">
                <a:solidFill>
                  <a:srgbClr val="FFFFFF"/>
                </a:solidFill>
                <a:effectLst/>
                <a:cs typeface="Times New Roman" pitchFamily="18" charset="0"/>
              </a:rPr>
              <a:t>a)</a:t>
            </a:r>
            <a:r>
              <a:rPr lang="en-US" b="1" u="sng">
                <a:solidFill>
                  <a:srgbClr val="FFFFFF"/>
                </a:solidFill>
                <a:effectLst/>
                <a:cs typeface="Times New Roman" pitchFamily="18" charset="0"/>
              </a:rPr>
              <a:t>Pago de seguros y reaseguros.</a:t>
            </a:r>
            <a:r>
              <a:rPr lang="en-US" u="sng">
                <a:solidFill>
                  <a:srgbClr val="FFFFFF"/>
                </a:solidFill>
                <a:effectLst/>
                <a:cs typeface="Times New Roman" pitchFamily="18" charset="0"/>
              </a:rPr>
              <a:t> </a:t>
            </a:r>
          </a:p>
          <a:p>
            <a:pPr marL="609600" indent="-609600" algn="just">
              <a:buClr>
                <a:schemeClr val="tx1"/>
              </a:buClr>
              <a:buFont typeface="Wingdings" pitchFamily="2" charset="2"/>
              <a:buChar char="ü"/>
            </a:pPr>
            <a:r>
              <a:rPr lang="en-US">
                <a:solidFill>
                  <a:srgbClr val="FFFFFF"/>
                </a:solidFill>
                <a:effectLst/>
                <a:cs typeface="Times New Roman" pitchFamily="18" charset="0"/>
              </a:rPr>
              <a:t>Apoyar  las tendencias existentes en el pais para aumentar la cobertura de seguros en los municipios de Quito y Guayaquil.</a:t>
            </a:r>
          </a:p>
          <a:p>
            <a:pPr marL="609600" indent="-609600" algn="just">
              <a:buClr>
                <a:schemeClr val="tx1"/>
              </a:buClr>
              <a:buFont typeface="Wingdings" pitchFamily="2" charset="2"/>
              <a:buChar char="ü"/>
            </a:pPr>
            <a:r>
              <a:rPr lang="en-US">
                <a:solidFill>
                  <a:srgbClr val="FFFFFF"/>
                </a:solidFill>
                <a:effectLst/>
                <a:cs typeface="Times New Roman" pitchFamily="18" charset="0"/>
              </a:rPr>
              <a:t>Promocionar  la implementacion de coberturas de seguros como SOAT, para otras instancias con los Ministerios del ramo.</a:t>
            </a:r>
          </a:p>
          <a:p>
            <a:pPr marL="609600" indent="-609600" algn="just">
              <a:buClr>
                <a:schemeClr val="tx1"/>
              </a:buClr>
              <a:buFont typeface="Wingdings" pitchFamily="2" charset="2"/>
              <a:buNone/>
            </a:pPr>
            <a:endParaRPr lang="en-US">
              <a:solidFill>
                <a:srgbClr val="FFFFFF"/>
              </a:solidFill>
              <a:effectLst/>
              <a:cs typeface="Times New Roman" pitchFamily="18" charset="0"/>
            </a:endParaRPr>
          </a:p>
          <a:p>
            <a:pPr marL="609600" indent="-609600" algn="just">
              <a:buClr>
                <a:schemeClr val="tx1"/>
              </a:buClr>
              <a:buFont typeface="Wingdings" pitchFamily="2" charset="2"/>
              <a:buChar char="ü"/>
            </a:pPr>
            <a:endParaRPr lang="en-US">
              <a:solidFill>
                <a:srgbClr val="FFFFFF"/>
              </a:solidFill>
              <a:effectLst/>
              <a:cs typeface="Times New Roman" pitchFamily="18" charset="0"/>
            </a:endParaRPr>
          </a:p>
        </p:txBody>
      </p:sp>
      <p:pic>
        <p:nvPicPr>
          <p:cNvPr id="64516" name="Picture 4" descr="logobacán"/>
          <p:cNvPicPr>
            <a:picLocks noChangeAspect="1" noChangeArrowheads="1"/>
          </p:cNvPicPr>
          <p:nvPr/>
        </p:nvPicPr>
        <p:blipFill>
          <a:blip r:embed="rId3" cstate="print"/>
          <a:srcRect/>
          <a:stretch>
            <a:fillRect/>
          </a:stretch>
        </p:blipFill>
        <p:spPr bwMode="auto">
          <a:xfrm>
            <a:off x="7467600" y="5715000"/>
            <a:ext cx="1219200" cy="719138"/>
          </a:xfrm>
          <a:prstGeom prst="rect">
            <a:avLst/>
          </a:prstGeom>
          <a:noFill/>
        </p:spPr>
      </p:pic>
      <p:sp>
        <p:nvSpPr>
          <p:cNvPr id="64517" name="Rectangle 5"/>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685800" y="1717675"/>
            <a:ext cx="7772400" cy="4454525"/>
          </a:xfrm>
          <a:noFill/>
          <a:ln/>
        </p:spPr>
        <p:txBody>
          <a:bodyPr/>
          <a:lstStyle/>
          <a:p>
            <a:pPr marL="609600" indent="-609600">
              <a:buFont typeface="Wingdings" pitchFamily="2" charset="2"/>
              <a:buNone/>
            </a:pPr>
            <a:r>
              <a:rPr lang="es-EC" sz="2800" b="1" u="sng">
                <a:effectLst/>
              </a:rPr>
              <a:t>b) Las reservas disponibles en fondos para desastres.</a:t>
            </a:r>
          </a:p>
          <a:p>
            <a:pPr marL="609600" indent="-609600"/>
            <a:r>
              <a:rPr lang="es-EC" sz="2800">
                <a:effectLst/>
              </a:rPr>
              <a:t>Alimentar un fondo de ahorro de un portafolio de diversas actividades como la bananera, el petróleo y las exportaciones en general.</a:t>
            </a:r>
          </a:p>
          <a:p>
            <a:pPr marL="609600" indent="-609600"/>
            <a:r>
              <a:rPr lang="es-EC" sz="2800">
                <a:effectLst/>
              </a:rPr>
              <a:t>Destinar efectivamente el Fondo e Ahorro y Contingencia alimentado por la Cuenta Especial de Reactivación Productiva y Social (CEREPS), antes destinado al pago de la deuda publica.</a:t>
            </a:r>
            <a:endParaRPr lang="es-EC" sz="2800">
              <a:solidFill>
                <a:srgbClr val="FFFFFF"/>
              </a:solidFill>
              <a:effectLst/>
              <a:cs typeface="Times New Roman" pitchFamily="18" charset="0"/>
            </a:endParaRPr>
          </a:p>
        </p:txBody>
      </p:sp>
      <p:sp>
        <p:nvSpPr>
          <p:cNvPr id="66567" name="Rectangle 7"/>
          <p:cNvSpPr>
            <a:spLocks noGrp="1" noChangeArrowheads="1"/>
          </p:cNvSpPr>
          <p:nvPr>
            <p:ph type="title"/>
          </p:nvPr>
        </p:nvSpPr>
        <p:spPr>
          <a:xfrm>
            <a:off x="250825" y="620713"/>
            <a:ext cx="8767763" cy="792162"/>
          </a:xfrm>
          <a:noFill/>
          <a:ln/>
        </p:spPr>
        <p:txBody>
          <a:bodyPr/>
          <a:lstStyle/>
          <a:p>
            <a:r>
              <a:rPr lang="es-EC" sz="3600"/>
              <a:t>A</a:t>
            </a:r>
            <a:r>
              <a:rPr lang="en-US" sz="3600"/>
              <a:t>LTERNATIVAS PARA AUMENTAR LA RESILIENCIA</a:t>
            </a:r>
          </a:p>
        </p:txBody>
      </p:sp>
      <p:sp>
        <p:nvSpPr>
          <p:cNvPr id="66568" name="Rectangle 8"/>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685800" y="1600200"/>
            <a:ext cx="7772400" cy="4454525"/>
          </a:xfrm>
        </p:spPr>
        <p:txBody>
          <a:bodyPr/>
          <a:lstStyle/>
          <a:p>
            <a:pPr>
              <a:lnSpc>
                <a:spcPct val="90000"/>
              </a:lnSpc>
              <a:buFont typeface="Wingdings" pitchFamily="2" charset="2"/>
              <a:buNone/>
            </a:pPr>
            <a:r>
              <a:rPr lang="es-EC" b="1" u="sng"/>
              <a:t>c) Ayudas y donaciones</a:t>
            </a:r>
          </a:p>
          <a:p>
            <a:pPr>
              <a:lnSpc>
                <a:spcPct val="90000"/>
              </a:lnSpc>
            </a:pPr>
            <a:r>
              <a:rPr lang="es-EC"/>
              <a:t>Crear redes de apoyo  a través de las remesas de emigrantes, como una fuente real de ayuda en caso de siniestros al sector privado.</a:t>
            </a:r>
          </a:p>
          <a:p>
            <a:pPr>
              <a:lnSpc>
                <a:spcPct val="90000"/>
              </a:lnSpc>
            </a:pPr>
            <a:r>
              <a:rPr lang="es-EC"/>
              <a:t>Fortalecer la estructura de respuesta a los desastres, para que demuestre capacidad de gasto efectivo e inversión para canalizar la ayuda propuesta.</a:t>
            </a:r>
          </a:p>
        </p:txBody>
      </p:sp>
      <p:sp>
        <p:nvSpPr>
          <p:cNvPr id="68613" name="Rectangle 5"/>
          <p:cNvSpPr>
            <a:spLocks noGrp="1" noChangeArrowheads="1"/>
          </p:cNvSpPr>
          <p:nvPr>
            <p:ph type="title"/>
          </p:nvPr>
        </p:nvSpPr>
        <p:spPr>
          <a:xfrm>
            <a:off x="250825" y="620713"/>
            <a:ext cx="8767763" cy="792162"/>
          </a:xfrm>
          <a:noFill/>
          <a:ln/>
        </p:spPr>
        <p:txBody>
          <a:bodyPr/>
          <a:lstStyle/>
          <a:p>
            <a:r>
              <a:rPr lang="es-EC" sz="3600"/>
              <a:t>A</a:t>
            </a:r>
            <a:r>
              <a:rPr lang="en-US" sz="3600"/>
              <a:t>LTERNATIVAS PARA AUMENTAR LA RESILIENCIA</a:t>
            </a:r>
          </a:p>
        </p:txBody>
      </p:sp>
      <p:sp>
        <p:nvSpPr>
          <p:cNvPr id="68614" name="Rectangle 6"/>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p:txBody>
          <a:bodyPr/>
          <a:lstStyle/>
          <a:p>
            <a:pPr>
              <a:buFont typeface="Wingdings" pitchFamily="2" charset="2"/>
              <a:buNone/>
            </a:pPr>
            <a:r>
              <a:rPr lang="es-EC" b="1" u="sng"/>
              <a:t>d) Nuevos impuestos.</a:t>
            </a:r>
          </a:p>
          <a:p>
            <a:r>
              <a:rPr lang="es-EC"/>
              <a:t>Se pueden implementar según la necesidad del país, ya que experiencias pasadas demuestran su alta eficiencia. (Josefina 1993, Impuesto de guerra 1995)</a:t>
            </a:r>
          </a:p>
        </p:txBody>
      </p:sp>
      <p:sp>
        <p:nvSpPr>
          <p:cNvPr id="70661" name="Rectangle 5"/>
          <p:cNvSpPr>
            <a:spLocks noGrp="1" noChangeArrowheads="1"/>
          </p:cNvSpPr>
          <p:nvPr>
            <p:ph type="title"/>
          </p:nvPr>
        </p:nvSpPr>
        <p:spPr>
          <a:noFill/>
          <a:ln/>
        </p:spPr>
        <p:txBody>
          <a:bodyPr/>
          <a:lstStyle/>
          <a:p>
            <a:r>
              <a:rPr lang="es-EC" sz="3600"/>
              <a:t>A</a:t>
            </a:r>
            <a:r>
              <a:rPr lang="en-US" sz="3600"/>
              <a:t>LTERNATIVAS PARA AUMENTAR LA RESILIENCIA</a:t>
            </a:r>
          </a:p>
        </p:txBody>
      </p:sp>
      <p:sp>
        <p:nvSpPr>
          <p:cNvPr id="70662" name="Rectangle 6"/>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p:txBody>
          <a:bodyPr/>
          <a:lstStyle/>
          <a:p>
            <a:pPr>
              <a:buFont typeface="Wingdings" pitchFamily="2" charset="2"/>
              <a:buNone/>
            </a:pPr>
            <a:r>
              <a:rPr lang="es-EC" b="1" u="sng"/>
              <a:t>e) Margen de reasignación presupuestal.</a:t>
            </a:r>
          </a:p>
          <a:p>
            <a:r>
              <a:rPr lang="es-EC"/>
              <a:t>Existe la disposición legal, por la cual se podría utilizar un porcentaje del presupuesto general del Estado, para hacer transferencias de diferentes partidas (para el 2006, existen 116 millones)</a:t>
            </a:r>
          </a:p>
        </p:txBody>
      </p:sp>
      <p:sp>
        <p:nvSpPr>
          <p:cNvPr id="71685" name="Rectangle 5"/>
          <p:cNvSpPr>
            <a:spLocks noGrp="1" noChangeArrowheads="1"/>
          </p:cNvSpPr>
          <p:nvPr>
            <p:ph type="title"/>
          </p:nvPr>
        </p:nvSpPr>
        <p:spPr>
          <a:noFill/>
          <a:ln/>
        </p:spPr>
        <p:txBody>
          <a:bodyPr/>
          <a:lstStyle/>
          <a:p>
            <a:r>
              <a:rPr lang="es-EC" sz="3600"/>
              <a:t>A</a:t>
            </a:r>
            <a:r>
              <a:rPr lang="en-US" sz="3600"/>
              <a:t>LTERNATIVAS PARA AUMENTAR LA RESILIENCIA</a:t>
            </a:r>
          </a:p>
        </p:txBody>
      </p:sp>
      <p:sp>
        <p:nvSpPr>
          <p:cNvPr id="71686" name="Rectangle 6"/>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p:txBody>
          <a:bodyPr/>
          <a:lstStyle/>
          <a:p>
            <a:pPr>
              <a:buFont typeface="Wingdings" pitchFamily="2" charset="2"/>
              <a:buNone/>
            </a:pPr>
            <a:r>
              <a:rPr lang="es-EC" b="1" u="sng"/>
              <a:t>f) Crédito externo.</a:t>
            </a:r>
          </a:p>
          <a:p>
            <a:r>
              <a:rPr lang="es-EC"/>
              <a:t>Es posible, en tanto en cuanto el país cuente con disponibilidad para acceder a nuevos créditos. </a:t>
            </a:r>
          </a:p>
          <a:p>
            <a:r>
              <a:rPr lang="es-EC"/>
              <a:t>Renegociar una parte de las deudas pendientes, en canje por inversión en mitigación y alimentación del Fondo de Ahorro y Contingencia.</a:t>
            </a:r>
          </a:p>
        </p:txBody>
      </p:sp>
      <p:sp>
        <p:nvSpPr>
          <p:cNvPr id="72709" name="Rectangle 5"/>
          <p:cNvSpPr>
            <a:spLocks noGrp="1" noChangeArrowheads="1"/>
          </p:cNvSpPr>
          <p:nvPr>
            <p:ph type="title"/>
          </p:nvPr>
        </p:nvSpPr>
        <p:spPr>
          <a:noFill/>
          <a:ln/>
        </p:spPr>
        <p:txBody>
          <a:bodyPr/>
          <a:lstStyle/>
          <a:p>
            <a:r>
              <a:rPr lang="es-EC" sz="3600"/>
              <a:t>A</a:t>
            </a:r>
            <a:r>
              <a:rPr lang="en-US" sz="3600"/>
              <a:t>LTERNATIVAS PARA AUMENTAR LA RESILIENCIA</a:t>
            </a:r>
          </a:p>
        </p:txBody>
      </p:sp>
      <p:sp>
        <p:nvSpPr>
          <p:cNvPr id="72710" name="Rectangle 6"/>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p:txBody>
          <a:bodyPr/>
          <a:lstStyle/>
          <a:p>
            <a:pPr>
              <a:buFont typeface="Wingdings" pitchFamily="2" charset="2"/>
              <a:buNone/>
            </a:pPr>
            <a:r>
              <a:rPr lang="es-EC" b="1" u="sng"/>
              <a:t>g) Crédito interno.</a:t>
            </a:r>
          </a:p>
          <a:p>
            <a:r>
              <a:rPr lang="es-EC"/>
              <a:t>Al momento no existe deuda interna de corto plazo en Ecuador, por lo que estarían disponibles estos fondos en caso de emergencia.</a:t>
            </a:r>
          </a:p>
          <a:p>
            <a:r>
              <a:rPr lang="es-EC"/>
              <a:t>Comprar bonos del Estado de uso exclusivo para la reducción del riesgo o recuperación post desastre. </a:t>
            </a:r>
          </a:p>
        </p:txBody>
      </p:sp>
      <p:sp>
        <p:nvSpPr>
          <p:cNvPr id="73733" name="Rectangle 5"/>
          <p:cNvSpPr>
            <a:spLocks noGrp="1" noChangeArrowheads="1"/>
          </p:cNvSpPr>
          <p:nvPr>
            <p:ph type="title"/>
          </p:nvPr>
        </p:nvSpPr>
        <p:spPr>
          <a:noFill/>
          <a:ln/>
        </p:spPr>
        <p:txBody>
          <a:bodyPr/>
          <a:lstStyle/>
          <a:p>
            <a:r>
              <a:rPr lang="es-EC" sz="3600"/>
              <a:t>A</a:t>
            </a:r>
            <a:r>
              <a:rPr lang="en-US" sz="3600"/>
              <a:t>LTERNATIVAS PARA AUMENTAR LA RESILIENCIA</a:t>
            </a:r>
          </a:p>
        </p:txBody>
      </p:sp>
      <p:sp>
        <p:nvSpPr>
          <p:cNvPr id="73734" name="Rectangle 6"/>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s-EC" sz="3200" b="1">
                <a:solidFill>
                  <a:srgbClr val="FFFF00"/>
                </a:solidFill>
              </a:rPr>
              <a:t>INDICES DE GESTION DEL RIESGO</a:t>
            </a:r>
          </a:p>
        </p:txBody>
      </p:sp>
      <p:sp>
        <p:nvSpPr>
          <p:cNvPr id="75779" name="Rectangle 3"/>
          <p:cNvSpPr>
            <a:spLocks noGrp="1" noChangeArrowheads="1"/>
          </p:cNvSpPr>
          <p:nvPr>
            <p:ph type="body" idx="1"/>
          </p:nvPr>
        </p:nvSpPr>
        <p:spPr/>
        <p:txBody>
          <a:bodyPr/>
          <a:lstStyle/>
          <a:p>
            <a:pPr>
              <a:lnSpc>
                <a:spcPct val="80000"/>
              </a:lnSpc>
            </a:pPr>
            <a:r>
              <a:rPr lang="es-EC" sz="2400"/>
              <a:t>INDICE DE DESASTRE LOCAL (IDL)</a:t>
            </a:r>
          </a:p>
          <a:p>
            <a:pPr>
              <a:lnSpc>
                <a:spcPct val="80000"/>
              </a:lnSpc>
            </a:pPr>
            <a:r>
              <a:rPr lang="es-EC" sz="2400"/>
              <a:t>INDICE DE VULNERABILIDAD </a:t>
            </a:r>
          </a:p>
          <a:p>
            <a:pPr>
              <a:lnSpc>
                <a:spcPct val="80000"/>
              </a:lnSpc>
              <a:buFont typeface="Wingdings" pitchFamily="2" charset="2"/>
              <a:buNone/>
            </a:pPr>
            <a:r>
              <a:rPr lang="es-EC" sz="2400"/>
              <a:t>    PREVALENTE (IVP)</a:t>
            </a:r>
          </a:p>
          <a:p>
            <a:pPr>
              <a:lnSpc>
                <a:spcPct val="80000"/>
              </a:lnSpc>
              <a:buFont typeface="Wingdings" pitchFamily="2" charset="2"/>
              <a:buNone/>
            </a:pPr>
            <a:r>
              <a:rPr lang="es-EC" sz="2400"/>
              <a:t>		* Indicadores de exposición y susceptibilidad</a:t>
            </a:r>
          </a:p>
          <a:p>
            <a:pPr>
              <a:lnSpc>
                <a:spcPct val="80000"/>
              </a:lnSpc>
              <a:buFont typeface="Wingdings" pitchFamily="2" charset="2"/>
              <a:buNone/>
            </a:pPr>
            <a:r>
              <a:rPr lang="es-EC" sz="2400"/>
              <a:t>		* Indicadores de fragilidad socio-económico</a:t>
            </a:r>
          </a:p>
          <a:p>
            <a:pPr>
              <a:lnSpc>
                <a:spcPct val="80000"/>
              </a:lnSpc>
              <a:buFont typeface="Wingdings" pitchFamily="2" charset="2"/>
              <a:buNone/>
            </a:pPr>
            <a:r>
              <a:rPr lang="es-EC" sz="2400"/>
              <a:t>		* Indicadores de falta de resiliencia</a:t>
            </a:r>
          </a:p>
          <a:p>
            <a:pPr>
              <a:lnSpc>
                <a:spcPct val="80000"/>
              </a:lnSpc>
            </a:pPr>
            <a:r>
              <a:rPr lang="es-EC" sz="2400"/>
              <a:t>INDICE DE GESTION DEL RIESGO (IGR)</a:t>
            </a:r>
          </a:p>
          <a:p>
            <a:pPr>
              <a:lnSpc>
                <a:spcPct val="80000"/>
              </a:lnSpc>
              <a:buFont typeface="Wingdings" pitchFamily="2" charset="2"/>
              <a:buNone/>
            </a:pPr>
            <a:r>
              <a:rPr lang="es-EC" sz="2400"/>
              <a:t>		* Indicadores de identificación del riesgo</a:t>
            </a:r>
          </a:p>
          <a:p>
            <a:pPr>
              <a:lnSpc>
                <a:spcPct val="80000"/>
              </a:lnSpc>
              <a:buFont typeface="Wingdings" pitchFamily="2" charset="2"/>
              <a:buNone/>
            </a:pPr>
            <a:r>
              <a:rPr lang="es-EC" sz="2400"/>
              <a:t>		* Indicadores de reducción del riesgo</a:t>
            </a:r>
          </a:p>
          <a:p>
            <a:pPr>
              <a:lnSpc>
                <a:spcPct val="80000"/>
              </a:lnSpc>
              <a:buFont typeface="Wingdings" pitchFamily="2" charset="2"/>
              <a:buNone/>
            </a:pPr>
            <a:r>
              <a:rPr lang="es-EC" sz="2400"/>
              <a:t>		* Indicadores de manejo del riesgo</a:t>
            </a:r>
          </a:p>
          <a:p>
            <a:pPr>
              <a:lnSpc>
                <a:spcPct val="80000"/>
              </a:lnSpc>
              <a:buFont typeface="Wingdings" pitchFamily="2" charset="2"/>
              <a:buNone/>
            </a:pPr>
            <a:r>
              <a:rPr lang="es-EC" sz="2400"/>
              <a:t>		* Indicadores de protección financiera</a:t>
            </a:r>
          </a:p>
          <a:p>
            <a:pPr>
              <a:lnSpc>
                <a:spcPct val="80000"/>
              </a:lnSpc>
              <a:buFont typeface="Wingdings" pitchFamily="2" charset="2"/>
              <a:buNone/>
            </a:pPr>
            <a:r>
              <a:rPr lang="es-EC" sz="2400"/>
              <a:t>   </a:t>
            </a:r>
          </a:p>
        </p:txBody>
      </p:sp>
      <p:sp>
        <p:nvSpPr>
          <p:cNvPr id="75780" name="Rectangle 4"/>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036638" y="395288"/>
            <a:ext cx="7097712" cy="839787"/>
          </a:xfrm>
        </p:spPr>
        <p:txBody>
          <a:bodyPr/>
          <a:lstStyle/>
          <a:p>
            <a:r>
              <a:rPr lang="en-US" sz="4000" b="1">
                <a:latin typeface="Arial Unicode MS" pitchFamily="34" charset="-128"/>
              </a:rPr>
              <a:t>Situación actual (1)</a:t>
            </a:r>
          </a:p>
        </p:txBody>
      </p:sp>
      <p:sp>
        <p:nvSpPr>
          <p:cNvPr id="76803" name="Rectangle 3"/>
          <p:cNvSpPr>
            <a:spLocks noGrp="1" noChangeArrowheads="1"/>
          </p:cNvSpPr>
          <p:nvPr>
            <p:ph type="body" idx="1"/>
          </p:nvPr>
        </p:nvSpPr>
        <p:spPr>
          <a:xfrm>
            <a:off x="0" y="1524000"/>
            <a:ext cx="9144000" cy="5334000"/>
          </a:xfrm>
        </p:spPr>
        <p:txBody>
          <a:bodyPr/>
          <a:lstStyle/>
          <a:p>
            <a:pPr marL="609600" indent="-609600">
              <a:buClr>
                <a:schemeClr val="tx1"/>
              </a:buClr>
              <a:buFont typeface="Wingdings" pitchFamily="2" charset="2"/>
              <a:buChar char="ü"/>
            </a:pPr>
            <a:r>
              <a:rPr lang="es-ES" sz="2800"/>
              <a:t>El Programa de Indicadores no ha sido aun difundido en el país, por tanto tampoco aplicado</a:t>
            </a:r>
            <a:r>
              <a:rPr lang="es-EC" sz="2800"/>
              <a:t>.</a:t>
            </a:r>
          </a:p>
          <a:p>
            <a:pPr marL="609600" indent="-609600">
              <a:buClr>
                <a:schemeClr val="tx1"/>
              </a:buClr>
              <a:buFont typeface="Wingdings" pitchFamily="2" charset="2"/>
              <a:buChar char="ü"/>
            </a:pPr>
            <a:r>
              <a:rPr lang="es-ES" sz="2800"/>
              <a:t>Es muy importante para el País contar con un sistema y programa de indicadores en el tema. </a:t>
            </a:r>
          </a:p>
          <a:p>
            <a:pPr marL="609600" indent="-609600">
              <a:buClr>
                <a:schemeClr val="tx1"/>
              </a:buClr>
              <a:buFont typeface="Wingdings" pitchFamily="2" charset="2"/>
              <a:buChar char="ü"/>
            </a:pPr>
            <a:r>
              <a:rPr lang="es-ES" sz="2800"/>
              <a:t>Es fundamental identificar responsabilidades y capacidades, pero sobre todo empezando por el reconocimiento del riesgo. </a:t>
            </a:r>
          </a:p>
          <a:p>
            <a:pPr marL="609600" indent="-609600">
              <a:buClr>
                <a:schemeClr val="tx1"/>
              </a:buClr>
              <a:buFont typeface="Wingdings" pitchFamily="2" charset="2"/>
              <a:buChar char="ü"/>
            </a:pPr>
            <a:endParaRPr lang="es-EC" sz="2800"/>
          </a:p>
          <a:p>
            <a:pPr marL="609600" indent="-609600">
              <a:buClr>
                <a:schemeClr val="tx1"/>
              </a:buClr>
              <a:buFont typeface="Wingdings" pitchFamily="2" charset="2"/>
              <a:buNone/>
            </a:pPr>
            <a:endParaRPr lang="es-EC" sz="2800" u="sng"/>
          </a:p>
          <a:p>
            <a:pPr marL="609600" indent="-609600">
              <a:buClr>
                <a:schemeClr val="tx1"/>
              </a:buClr>
              <a:buFont typeface="Wingdings" pitchFamily="2" charset="2"/>
              <a:buNone/>
            </a:pPr>
            <a:endParaRPr lang="es-EC" sz="2800" u="sng"/>
          </a:p>
        </p:txBody>
      </p:sp>
      <p:sp>
        <p:nvSpPr>
          <p:cNvPr id="76805" name="Rectangle 5"/>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p:cNvPicPr>
            <a:picLocks noChangeAspect="1" noChangeArrowheads="1"/>
          </p:cNvPicPr>
          <p:nvPr/>
        </p:nvPicPr>
        <p:blipFill>
          <a:blip r:embed="rId2" cstate="print"/>
          <a:srcRect/>
          <a:stretch>
            <a:fillRect/>
          </a:stretch>
        </p:blipFill>
        <p:spPr bwMode="auto">
          <a:xfrm>
            <a:off x="723900" y="838200"/>
            <a:ext cx="7696200" cy="4895850"/>
          </a:xfrm>
          <a:prstGeom prst="rect">
            <a:avLst/>
          </a:prstGeom>
          <a:noFill/>
          <a:ln w="12700" cap="sq">
            <a:noFill/>
            <a:miter lim="800000"/>
            <a:headEnd type="none" w="sm" len="sm"/>
            <a:tailEnd type="none" w="sm" len="sm"/>
          </a:ln>
          <a:effectLst/>
        </p:spPr>
      </p:pic>
      <p:pic>
        <p:nvPicPr>
          <p:cNvPr id="38916" name="Picture 4"/>
          <p:cNvPicPr>
            <a:picLocks noChangeAspect="1" noChangeArrowheads="1"/>
          </p:cNvPicPr>
          <p:nvPr/>
        </p:nvPicPr>
        <p:blipFill>
          <a:blip r:embed="rId3" cstate="print">
            <a:lum contrast="-36000"/>
          </a:blip>
          <a:srcRect/>
          <a:stretch>
            <a:fillRect/>
          </a:stretch>
        </p:blipFill>
        <p:spPr bwMode="auto">
          <a:xfrm>
            <a:off x="2051050" y="2354263"/>
            <a:ext cx="5184775" cy="1795462"/>
          </a:xfrm>
          <a:prstGeom prst="rect">
            <a:avLst/>
          </a:prstGeom>
          <a:noFill/>
          <a:ln w="12700" cap="sq">
            <a:noFill/>
            <a:miter lim="800000"/>
            <a:headEnd type="none" w="sm" len="sm"/>
            <a:tailEnd type="none" w="sm" len="sm"/>
          </a:ln>
          <a:effectLst/>
        </p:spPr>
      </p:pic>
      <p:sp>
        <p:nvSpPr>
          <p:cNvPr id="38919" name="Text Box 7"/>
          <p:cNvSpPr txBox="1">
            <a:spLocks noChangeArrowheads="1"/>
          </p:cNvSpPr>
          <p:nvPr/>
        </p:nvSpPr>
        <p:spPr bwMode="auto">
          <a:xfrm>
            <a:off x="6804025" y="5443538"/>
            <a:ext cx="1509713" cy="304800"/>
          </a:xfrm>
          <a:prstGeom prst="rect">
            <a:avLst/>
          </a:prstGeom>
          <a:noFill/>
          <a:ln w="12700" cap="sq">
            <a:noFill/>
            <a:miter lim="800000"/>
            <a:headEnd type="none" w="sm" len="sm"/>
            <a:tailEnd type="none" w="sm" len="sm"/>
          </a:ln>
          <a:effectLst/>
        </p:spPr>
        <p:txBody>
          <a:bodyPr wrap="none">
            <a:spAutoFit/>
          </a:bodyPr>
          <a:lstStyle/>
          <a:p>
            <a:r>
              <a:rPr lang="es-ES_tradnl" sz="1400"/>
              <a:t>CARDONA, 2005</a:t>
            </a:r>
            <a:endParaRPr lang="es-E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0" y="990600"/>
            <a:ext cx="8763000" cy="5638800"/>
          </a:xfrm>
        </p:spPr>
        <p:txBody>
          <a:bodyPr/>
          <a:lstStyle/>
          <a:p>
            <a:pPr>
              <a:buClr>
                <a:schemeClr val="tx1"/>
              </a:buClr>
              <a:buFont typeface="Wingdings" pitchFamily="2" charset="2"/>
              <a:buNone/>
            </a:pPr>
            <a:r>
              <a:rPr lang="es-EC" u="sng"/>
              <a:t>Aumentar la resiliencia económica del país frente a desastres</a:t>
            </a:r>
          </a:p>
          <a:p>
            <a:pPr lvl="1">
              <a:buFont typeface="Wingdings" pitchFamily="2" charset="2"/>
              <a:buChar char="ü"/>
            </a:pPr>
            <a:r>
              <a:rPr lang="es-EC"/>
              <a:t>Afianzar los seguros del patrimonio público y privado.</a:t>
            </a:r>
          </a:p>
          <a:p>
            <a:pPr lvl="1">
              <a:buFont typeface="Wingdings" pitchFamily="2" charset="2"/>
              <a:buChar char="ü"/>
            </a:pPr>
            <a:r>
              <a:rPr lang="es-EC"/>
              <a:t>Fortalecer el fondo de contingencia por medio de una diversificación las fuentes del CEREPS y l</a:t>
            </a:r>
            <a:r>
              <a:rPr lang="es-EC">
                <a:cs typeface="Arial" pitchFamily="34" charset="0"/>
              </a:rPr>
              <a:t>ograr que estos fondos provisorios estén efectivamente consagrados como fondos de contingencia y usados como tales.</a:t>
            </a:r>
          </a:p>
          <a:p>
            <a:pPr lvl="1">
              <a:buFont typeface="Wingdings" pitchFamily="2" charset="2"/>
              <a:buChar char="ü"/>
            </a:pPr>
            <a:r>
              <a:rPr lang="es-EC"/>
              <a:t>Fomentar la cultura de inversión en bonos públicos que sean usados en la temática de gestión del riesgo y emergencias. </a:t>
            </a:r>
          </a:p>
          <a:p>
            <a:pPr lvl="2">
              <a:buFont typeface="Wingdings" pitchFamily="2" charset="2"/>
              <a:buChar char="ü"/>
            </a:pPr>
            <a:endParaRPr lang="es-EC"/>
          </a:p>
          <a:p>
            <a:pPr>
              <a:buClr>
                <a:schemeClr val="tx1"/>
              </a:buClr>
              <a:buFont typeface="Wingdings" pitchFamily="2" charset="2"/>
              <a:buNone/>
            </a:pPr>
            <a:endParaRPr lang="es-EC"/>
          </a:p>
          <a:p>
            <a:pPr>
              <a:buClr>
                <a:schemeClr val="tx1"/>
              </a:buClr>
              <a:buFont typeface="Wingdings" pitchFamily="2" charset="2"/>
              <a:buNone/>
            </a:pPr>
            <a:endParaRPr lang="en-US"/>
          </a:p>
        </p:txBody>
      </p:sp>
      <p:sp>
        <p:nvSpPr>
          <p:cNvPr id="78854" name="Rectangle 6"/>
          <p:cNvSpPr>
            <a:spLocks noGrp="1" noChangeArrowheads="1"/>
          </p:cNvSpPr>
          <p:nvPr>
            <p:ph type="title"/>
          </p:nvPr>
        </p:nvSpPr>
        <p:spPr>
          <a:xfrm>
            <a:off x="1036638" y="395288"/>
            <a:ext cx="7097712" cy="839787"/>
          </a:xfrm>
          <a:noFill/>
          <a:ln/>
        </p:spPr>
        <p:txBody>
          <a:bodyPr/>
          <a:lstStyle/>
          <a:p>
            <a:r>
              <a:rPr lang="en-US" b="1"/>
              <a:t>Situación actual (2)</a:t>
            </a:r>
          </a:p>
        </p:txBody>
      </p:sp>
      <p:sp>
        <p:nvSpPr>
          <p:cNvPr id="78855" name="Rectangle 7"/>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457200" y="1870075"/>
            <a:ext cx="8229600" cy="4530725"/>
          </a:xfrm>
        </p:spPr>
        <p:txBody>
          <a:bodyPr/>
          <a:lstStyle/>
          <a:p>
            <a:pPr marL="609600" indent="-609600">
              <a:lnSpc>
                <a:spcPct val="90000"/>
              </a:lnSpc>
              <a:buClr>
                <a:schemeClr val="tx1"/>
              </a:buClr>
              <a:buFont typeface="Wingdings" pitchFamily="2" charset="2"/>
              <a:buNone/>
            </a:pPr>
            <a:r>
              <a:rPr lang="es-EC" sz="2400" u="sng"/>
              <a:t>EN LO INSTITUCIONAL:</a:t>
            </a:r>
            <a:endParaRPr lang="es-EC" sz="2400"/>
          </a:p>
          <a:p>
            <a:pPr marL="609600" indent="-609600">
              <a:lnSpc>
                <a:spcPct val="90000"/>
              </a:lnSpc>
              <a:buClr>
                <a:schemeClr val="tx1"/>
              </a:buClr>
              <a:buFont typeface="Wingdings" pitchFamily="2" charset="2"/>
              <a:buChar char="ü"/>
            </a:pPr>
            <a:r>
              <a:rPr lang="es-EC" sz="2400"/>
              <a:t>Implementación del Proyecto de reformulación / reestructuración del sistema nacional de gestión del riesgo y atención de emergencias, sobre la base de la institucionalidad existente.</a:t>
            </a:r>
            <a:r>
              <a:rPr lang="es-EC" sz="2400" i="1"/>
              <a:t> </a:t>
            </a:r>
          </a:p>
          <a:p>
            <a:pPr marL="609600" indent="-609600">
              <a:lnSpc>
                <a:spcPct val="90000"/>
              </a:lnSpc>
              <a:buFont typeface="Wingdings" pitchFamily="2" charset="2"/>
              <a:buChar char="ü"/>
            </a:pPr>
            <a:r>
              <a:rPr lang="es-EC" sz="2400"/>
              <a:t>Incluir a los planes, proyectos y programas de la estrategia andina para la reducción de desastres en un plan nacional concensuado, dentro de lo que corresponda, con una organización que se apropie del tema.</a:t>
            </a:r>
            <a:endParaRPr lang="es-EC" sz="2400" i="1">
              <a:solidFill>
                <a:srgbClr val="9900CC"/>
              </a:solidFill>
            </a:endParaRPr>
          </a:p>
          <a:p>
            <a:pPr marL="609600" indent="-609600">
              <a:lnSpc>
                <a:spcPct val="90000"/>
              </a:lnSpc>
            </a:pPr>
            <a:endParaRPr lang="en-US" sz="2400"/>
          </a:p>
        </p:txBody>
      </p:sp>
      <p:sp>
        <p:nvSpPr>
          <p:cNvPr id="77829" name="Rectangle 5"/>
          <p:cNvSpPr>
            <a:spLocks noChangeArrowheads="1"/>
          </p:cNvSpPr>
          <p:nvPr/>
        </p:nvSpPr>
        <p:spPr bwMode="auto">
          <a:xfrm>
            <a:off x="1036638" y="395288"/>
            <a:ext cx="7097712" cy="839787"/>
          </a:xfrm>
          <a:prstGeom prst="rect">
            <a:avLst/>
          </a:prstGeom>
          <a:noFill/>
          <a:ln w="9525">
            <a:noFill/>
            <a:miter lim="800000"/>
            <a:headEnd/>
            <a:tailEnd/>
          </a:ln>
          <a:effectLst/>
        </p:spPr>
        <p:txBody>
          <a:bodyPr lIns="92075" tIns="46038" rIns="92075" bIns="46038" anchor="ctr"/>
          <a:lstStyle/>
          <a:p>
            <a:pPr algn="ctr"/>
            <a:r>
              <a:rPr lang="en-US" sz="4000" b="1">
                <a:solidFill>
                  <a:schemeClr val="tx2"/>
                </a:solidFill>
                <a:effectLst>
                  <a:outerShdw blurRad="38100" dist="38100" dir="2700000" algn="tl">
                    <a:srgbClr val="000000"/>
                  </a:outerShdw>
                </a:effectLst>
                <a:latin typeface="Arial Unicode MS" pitchFamily="34" charset="-128"/>
              </a:rPr>
              <a:t>Situación actual (3)</a:t>
            </a:r>
          </a:p>
        </p:txBody>
      </p:sp>
      <p:sp>
        <p:nvSpPr>
          <p:cNvPr id="77830" name="Rectangle 6"/>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ChangeArrowheads="1"/>
          </p:cNvSpPr>
          <p:nvPr/>
        </p:nvSpPr>
        <p:spPr bwMode="auto">
          <a:xfrm>
            <a:off x="684213" y="1854200"/>
            <a:ext cx="7772400" cy="4454525"/>
          </a:xfrm>
          <a:prstGeom prst="rect">
            <a:avLst/>
          </a:prstGeom>
          <a:noFill/>
          <a:ln w="12700" cap="sq">
            <a:noFill/>
            <a:miter lim="800000"/>
            <a:headEnd type="none" w="sm" len="sm"/>
            <a:tailEnd type="none" w="sm" len="sm"/>
          </a:ln>
          <a:effectLst/>
        </p:spPr>
        <p:txBody>
          <a:bodyPr/>
          <a:lstStyle/>
          <a:p>
            <a:pPr marL="342900" indent="-342900">
              <a:lnSpc>
                <a:spcPct val="80000"/>
              </a:lnSpc>
              <a:spcBef>
                <a:spcPct val="20000"/>
              </a:spcBef>
              <a:buClr>
                <a:schemeClr val="tx1"/>
              </a:buClr>
              <a:buSzPct val="75000"/>
              <a:buFont typeface="Wingdings" pitchFamily="2" charset="2"/>
              <a:buNone/>
            </a:pPr>
            <a:r>
              <a:rPr lang="es-EC" sz="2800" u="sng">
                <a:effectLst>
                  <a:outerShdw blurRad="38100" dist="38100" dir="2700000" algn="tl">
                    <a:srgbClr val="000000"/>
                  </a:outerShdw>
                </a:effectLst>
              </a:rPr>
              <a:t>DESARROLLO INCENTIVOS-INSTRUMENTOS-</a:t>
            </a:r>
            <a:r>
              <a:rPr lang="es-EC" sz="2800" u="sng">
                <a:effectLst>
                  <a:outerShdw blurRad="38100" dist="38100" dir="2700000" algn="tl">
                    <a:srgbClr val="000000"/>
                  </a:outerShdw>
                </a:effectLst>
                <a:cs typeface="Arial" pitchFamily="34" charset="0"/>
              </a:rPr>
              <a:t>NORMATIVAS:</a:t>
            </a:r>
            <a:endParaRPr lang="es-EC" sz="2800" u="sng">
              <a:effectLst>
                <a:outerShdw blurRad="38100" dist="38100" dir="2700000" algn="tl">
                  <a:srgbClr val="000000"/>
                </a:outerShdw>
              </a:effectLst>
            </a:endParaRPr>
          </a:p>
          <a:p>
            <a:pPr marL="342900" indent="-342900">
              <a:lnSpc>
                <a:spcPct val="80000"/>
              </a:lnSpc>
              <a:spcBef>
                <a:spcPct val="20000"/>
              </a:spcBef>
              <a:buClr>
                <a:schemeClr val="tx1"/>
              </a:buClr>
              <a:buSzPct val="75000"/>
              <a:buFont typeface="Wingdings" pitchFamily="2" charset="2"/>
              <a:buChar char="ü"/>
            </a:pPr>
            <a:r>
              <a:rPr lang="es-EC" sz="2800">
                <a:effectLst>
                  <a:outerShdw blurRad="38100" dist="38100" dir="2700000" algn="tl">
                    <a:srgbClr val="000000"/>
                  </a:outerShdw>
                </a:effectLst>
                <a:cs typeface="Arial" pitchFamily="34" charset="0"/>
              </a:rPr>
              <a:t>Desarrollo de un ATLAS, como el sistema de información nacional de riesgos como instrumento para la planificación de riesgos desde las instancias correspondientes. </a:t>
            </a:r>
          </a:p>
          <a:p>
            <a:pPr marL="342900" indent="-342900">
              <a:lnSpc>
                <a:spcPct val="80000"/>
              </a:lnSpc>
              <a:spcBef>
                <a:spcPct val="20000"/>
              </a:spcBef>
              <a:buClr>
                <a:schemeClr val="tx1"/>
              </a:buClr>
              <a:buSzPct val="75000"/>
              <a:buFont typeface="Wingdings" pitchFamily="2" charset="2"/>
              <a:buChar char="ü"/>
            </a:pPr>
            <a:r>
              <a:rPr lang="es-EC" sz="2800">
                <a:effectLst>
                  <a:outerShdw blurRad="38100" dist="38100" dir="2700000" algn="tl">
                    <a:srgbClr val="000000"/>
                  </a:outerShdw>
                </a:effectLst>
                <a:cs typeface="Arial" pitchFamily="34" charset="0"/>
              </a:rPr>
              <a:t>Desarrollo de códigos sismorresistentes, normativas de uso de suelo, protección ambiental.</a:t>
            </a:r>
          </a:p>
          <a:p>
            <a:pPr marL="342900" indent="-342900">
              <a:lnSpc>
                <a:spcPct val="80000"/>
              </a:lnSpc>
              <a:spcBef>
                <a:spcPct val="20000"/>
              </a:spcBef>
              <a:buClr>
                <a:schemeClr val="tx1"/>
              </a:buClr>
              <a:buSzPct val="75000"/>
              <a:buFont typeface="Wingdings" pitchFamily="2" charset="2"/>
              <a:buChar char="ü"/>
            </a:pPr>
            <a:r>
              <a:rPr lang="es-EC" sz="2800">
                <a:effectLst>
                  <a:outerShdw blurRad="38100" dist="38100" dir="2700000" algn="tl">
                    <a:srgbClr val="000000"/>
                  </a:outerShdw>
                </a:effectLst>
                <a:cs typeface="Arial" pitchFamily="34" charset="0"/>
              </a:rPr>
              <a:t>Desarrollo de incentivos a nivel local como disminución de impuestos para fomentar mejoramiento de infraestructura. </a:t>
            </a:r>
          </a:p>
          <a:p>
            <a:pPr marL="342900" indent="-342900">
              <a:lnSpc>
                <a:spcPct val="80000"/>
              </a:lnSpc>
              <a:spcBef>
                <a:spcPct val="20000"/>
              </a:spcBef>
              <a:buClr>
                <a:schemeClr val="tx1"/>
              </a:buClr>
              <a:buSzPct val="75000"/>
              <a:buFont typeface="Wingdings" pitchFamily="2" charset="2"/>
              <a:buChar char="ü"/>
            </a:pPr>
            <a:endParaRPr lang="es-EC" sz="2800">
              <a:effectLst>
                <a:outerShdw blurRad="38100" dist="38100" dir="2700000" algn="tl">
                  <a:srgbClr val="000000"/>
                </a:outerShdw>
              </a:effectLst>
              <a:cs typeface="Arial" pitchFamily="34" charset="0"/>
            </a:endParaRPr>
          </a:p>
          <a:p>
            <a:pPr marL="342900" indent="-342900">
              <a:lnSpc>
                <a:spcPct val="80000"/>
              </a:lnSpc>
              <a:spcBef>
                <a:spcPct val="20000"/>
              </a:spcBef>
              <a:buClr>
                <a:schemeClr val="tx1"/>
              </a:buClr>
              <a:buSzPct val="75000"/>
              <a:buFont typeface="Wingdings" pitchFamily="2" charset="2"/>
              <a:buChar char="ü"/>
            </a:pPr>
            <a:endParaRPr lang="es-EC" sz="2800">
              <a:effectLst>
                <a:outerShdw blurRad="38100" dist="38100" dir="2700000" algn="tl">
                  <a:srgbClr val="000000"/>
                </a:outerShdw>
              </a:effectLst>
              <a:cs typeface="Arial" pitchFamily="34" charset="0"/>
            </a:endParaRPr>
          </a:p>
        </p:txBody>
      </p:sp>
      <p:sp>
        <p:nvSpPr>
          <p:cNvPr id="81928" name="Rectangle 8"/>
          <p:cNvSpPr>
            <a:spLocks noGrp="1" noChangeArrowheads="1"/>
          </p:cNvSpPr>
          <p:nvPr>
            <p:ph type="title"/>
          </p:nvPr>
        </p:nvSpPr>
        <p:spPr>
          <a:xfrm>
            <a:off x="1036638" y="395288"/>
            <a:ext cx="7097712" cy="839787"/>
          </a:xfrm>
          <a:noFill/>
          <a:ln/>
        </p:spPr>
        <p:txBody>
          <a:bodyPr/>
          <a:lstStyle/>
          <a:p>
            <a:r>
              <a:rPr lang="en-US" b="1"/>
              <a:t>Situación actual (4)</a:t>
            </a:r>
          </a:p>
        </p:txBody>
      </p:sp>
      <p:sp>
        <p:nvSpPr>
          <p:cNvPr id="81929" name="Rectangle 9"/>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912813"/>
            <a:ext cx="7772400" cy="715962"/>
          </a:xfrm>
        </p:spPr>
        <p:txBody>
          <a:bodyPr/>
          <a:lstStyle/>
          <a:p>
            <a:r>
              <a:rPr lang="es-ES_tradnl" sz="3600"/>
              <a:t>RESILIENCIA ECONOMICA</a:t>
            </a:r>
            <a:endParaRPr lang="es-ES" sz="3600"/>
          </a:p>
        </p:txBody>
      </p:sp>
      <p:sp>
        <p:nvSpPr>
          <p:cNvPr id="39940" name="Rectangle 4"/>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graphicFrame>
        <p:nvGraphicFramePr>
          <p:cNvPr id="39967" name="Group 31"/>
          <p:cNvGraphicFramePr>
            <a:graphicFrameLocks noGrp="1"/>
          </p:cNvGraphicFramePr>
          <p:nvPr>
            <p:ph idx="1"/>
          </p:nvPr>
        </p:nvGraphicFramePr>
        <p:xfrm>
          <a:off x="685800" y="1989138"/>
          <a:ext cx="7772400" cy="4741862"/>
        </p:xfrm>
        <a:graphic>
          <a:graphicData uri="http://schemas.openxmlformats.org/drawingml/2006/table">
            <a:tbl>
              <a:tblPr/>
              <a:tblGrid>
                <a:gridCol w="7772400"/>
              </a:tblGrid>
              <a:tr h="557213">
                <a:tc>
                  <a:txBody>
                    <a:bodyPr/>
                    <a:lstStyle/>
                    <a:p>
                      <a:pPr marL="533400" marR="0" lvl="0" indent="-533400" algn="l" defTabSz="914400" rtl="0" eaLnBrk="1" fontAlgn="b" latinLnBrk="0" hangingPunct="1">
                        <a:lnSpc>
                          <a:spcPct val="100000"/>
                        </a:lnSpc>
                        <a:spcBef>
                          <a:spcPct val="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pitchFamily="34" charset="0"/>
                          <a:cs typeface="Arial" pitchFamily="34" charset="0"/>
                        </a:rPr>
                        <a:t>MONTO DE RECURSOS SOSTENIBLE POR SUPERAVIT INTERTEMPORAL</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cap="flat">
                      <a:noFill/>
                    </a:lnR>
                    <a:lnT cap="flat">
                      <a:noFill/>
                    </a:lnT>
                    <a:lnB>
                      <a:noFill/>
                    </a:lnB>
                    <a:lnTlToBr>
                      <a:noFill/>
                    </a:lnTlToBr>
                    <a:lnBlToTr>
                      <a:noFill/>
                    </a:lnBlToTr>
                    <a:noFill/>
                  </a:tcPr>
                </a:tc>
              </a:tr>
              <a:tr h="557213">
                <a:tc>
                  <a:txBody>
                    <a:bodyPr/>
                    <a:lstStyle/>
                    <a:p>
                      <a:pPr marL="533400" marR="0" lvl="0" indent="-533400" algn="l" defTabSz="914400" rtl="0" eaLnBrk="1" fontAlgn="b" latinLnBrk="0" hangingPunct="1">
                        <a:lnSpc>
                          <a:spcPct val="100000"/>
                        </a:lnSpc>
                        <a:spcBef>
                          <a:spcPct val="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pitchFamily="34" charset="0"/>
                          <a:cs typeface="Arial" pitchFamily="34" charset="0"/>
                        </a:rPr>
                        <a:t>SEGUROS Y REASEGUROS</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555625">
                <a:tc>
                  <a:txBody>
                    <a:bodyPr/>
                    <a:lstStyle/>
                    <a:p>
                      <a:pPr marL="533400" marR="0" lvl="0" indent="-533400" algn="l" defTabSz="914400" rtl="0" eaLnBrk="1" fontAlgn="b" latinLnBrk="0" hangingPunct="1">
                        <a:lnSpc>
                          <a:spcPct val="100000"/>
                        </a:lnSpc>
                        <a:spcBef>
                          <a:spcPct val="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pitchFamily="34" charset="0"/>
                          <a:cs typeface="Arial" pitchFamily="34" charset="0"/>
                        </a:rPr>
                        <a:t>RESERVAS DISPONIBLES EN FONDOS PARA DESASTRES</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557213">
                <a:tc>
                  <a:txBody>
                    <a:bodyPr/>
                    <a:lstStyle/>
                    <a:p>
                      <a:pPr marL="533400" marR="0" lvl="0" indent="-533400" algn="l" defTabSz="914400" rtl="0" eaLnBrk="1" fontAlgn="b" latinLnBrk="0" hangingPunct="1">
                        <a:lnSpc>
                          <a:spcPct val="100000"/>
                        </a:lnSpc>
                        <a:spcBef>
                          <a:spcPct val="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pitchFamily="34" charset="0"/>
                          <a:cs typeface="Arial" pitchFamily="34" charset="0"/>
                        </a:rPr>
                        <a:t>AYUDAS Y DONACIONES</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557213">
                <a:tc>
                  <a:txBody>
                    <a:bodyPr/>
                    <a:lstStyle/>
                    <a:p>
                      <a:pPr marL="533400" marR="0" lvl="0" indent="-533400" algn="l" defTabSz="914400" rtl="0" eaLnBrk="1" fontAlgn="b" latinLnBrk="0" hangingPunct="1">
                        <a:lnSpc>
                          <a:spcPct val="100000"/>
                        </a:lnSpc>
                        <a:spcBef>
                          <a:spcPct val="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pitchFamily="34" charset="0"/>
                          <a:cs typeface="Arial" pitchFamily="34" charset="0"/>
                        </a:rPr>
                        <a:t>NUEVOS IMPUESTOS</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557213">
                <a:tc>
                  <a:txBody>
                    <a:bodyPr/>
                    <a:lstStyle/>
                    <a:p>
                      <a:pPr marL="533400" marR="0" lvl="0" indent="-533400" algn="l" defTabSz="914400" rtl="0" eaLnBrk="1" fontAlgn="b" latinLnBrk="0" hangingPunct="1">
                        <a:lnSpc>
                          <a:spcPct val="100000"/>
                        </a:lnSpc>
                        <a:spcBef>
                          <a:spcPct val="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pitchFamily="34" charset="0"/>
                          <a:cs typeface="Arial" pitchFamily="34" charset="0"/>
                        </a:rPr>
                        <a:t>MARGEN DE REASIGNACION PRESUPUESTAL</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555625">
                <a:tc>
                  <a:txBody>
                    <a:bodyPr/>
                    <a:lstStyle/>
                    <a:p>
                      <a:pPr marL="533400" marR="0" lvl="0" indent="-533400" algn="l" defTabSz="914400" rtl="0" eaLnBrk="1" fontAlgn="b" latinLnBrk="0" hangingPunct="1">
                        <a:lnSpc>
                          <a:spcPct val="100000"/>
                        </a:lnSpc>
                        <a:spcBef>
                          <a:spcPct val="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pitchFamily="34" charset="0"/>
                          <a:cs typeface="Arial" pitchFamily="34" charset="0"/>
                        </a:rPr>
                        <a:t>CREDITO EXTERNO</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cap="flat">
                      <a:noFill/>
                    </a:lnR>
                    <a:lnT>
                      <a:noFill/>
                    </a:lnT>
                    <a:lnB>
                      <a:noFill/>
                    </a:lnB>
                    <a:lnTlToBr>
                      <a:noFill/>
                    </a:lnTlToBr>
                    <a:lnBlToTr>
                      <a:noFill/>
                    </a:lnBlToTr>
                    <a:noFill/>
                  </a:tcPr>
                </a:tc>
              </a:tr>
              <a:tr h="557213">
                <a:tc>
                  <a:txBody>
                    <a:bodyPr/>
                    <a:lstStyle/>
                    <a:p>
                      <a:pPr marL="533400" marR="0" lvl="0" indent="-533400" algn="l" defTabSz="914400" rtl="0" eaLnBrk="1" fontAlgn="b" latinLnBrk="0" hangingPunct="1">
                        <a:lnSpc>
                          <a:spcPct val="100000"/>
                        </a:lnSpc>
                        <a:spcBef>
                          <a:spcPct val="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pitchFamily="34" charset="0"/>
                          <a:cs typeface="Arial" pitchFamily="34" charset="0"/>
                        </a:rPr>
                        <a:t>CREDITO INTERNO</a:t>
                      </a:r>
                      <a:endParaRPr kumimoji="0" lang="en-US" sz="20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99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0962" name="Group 2"/>
          <p:cNvGrpSpPr>
            <a:grpSpLocks/>
          </p:cNvGrpSpPr>
          <p:nvPr/>
        </p:nvGrpSpPr>
        <p:grpSpPr bwMode="auto">
          <a:xfrm>
            <a:off x="2438400" y="1371600"/>
            <a:ext cx="1447800" cy="3429000"/>
            <a:chOff x="1536" y="816"/>
            <a:chExt cx="912" cy="1968"/>
          </a:xfrm>
        </p:grpSpPr>
        <p:sp>
          <p:nvSpPr>
            <p:cNvPr id="40963" name="Rectangle 3"/>
            <p:cNvSpPr>
              <a:spLocks noChangeArrowheads="1"/>
            </p:cNvSpPr>
            <p:nvPr/>
          </p:nvSpPr>
          <p:spPr bwMode="auto">
            <a:xfrm>
              <a:off x="1536" y="816"/>
              <a:ext cx="912" cy="1968"/>
            </a:xfrm>
            <a:prstGeom prst="rect">
              <a:avLst/>
            </a:prstGeom>
            <a:solidFill>
              <a:schemeClr val="accent1"/>
            </a:solidFill>
            <a:ln w="12700">
              <a:solidFill>
                <a:schemeClr val="folHlink"/>
              </a:solidFill>
              <a:miter lim="800000"/>
              <a:headEnd/>
              <a:tailEnd/>
            </a:ln>
            <a:effectLst>
              <a:outerShdw dist="107763" dir="2700000" algn="ctr" rotWithShape="0">
                <a:schemeClr val="bg2"/>
              </a:outerShdw>
            </a:effectLst>
          </p:spPr>
          <p:txBody>
            <a:bodyPr wrap="none" anchor="ctr"/>
            <a:lstStyle/>
            <a:p>
              <a:endParaRPr lang="en-US"/>
            </a:p>
          </p:txBody>
        </p:sp>
        <p:sp>
          <p:nvSpPr>
            <p:cNvPr id="40964" name="Rectangle 4"/>
            <p:cNvSpPr>
              <a:spLocks noChangeArrowheads="1"/>
            </p:cNvSpPr>
            <p:nvPr/>
          </p:nvSpPr>
          <p:spPr bwMode="auto">
            <a:xfrm>
              <a:off x="1657" y="1296"/>
              <a:ext cx="682" cy="979"/>
            </a:xfrm>
            <a:prstGeom prst="rect">
              <a:avLst/>
            </a:prstGeom>
            <a:noFill/>
            <a:ln w="9525">
              <a:noFill/>
              <a:miter lim="800000"/>
              <a:headEnd/>
              <a:tailEnd/>
            </a:ln>
            <a:effectLst/>
          </p:spPr>
          <p:txBody>
            <a:bodyPr wrap="none" lIns="92075" tIns="46038" rIns="92075" bIns="46038">
              <a:spAutoFit/>
            </a:bodyPr>
            <a:lstStyle/>
            <a:p>
              <a:pPr algn="ctr" eaLnBrk="0" hangingPunct="0"/>
              <a:r>
                <a:rPr lang="es-ES_tradnl" sz="1800" b="1">
                  <a:latin typeface="Book Antiqua" pitchFamily="18" charset="0"/>
                </a:rPr>
                <a:t>Gastos</a:t>
              </a:r>
            </a:p>
            <a:p>
              <a:pPr algn="ctr" eaLnBrk="0" hangingPunct="0"/>
              <a:r>
                <a:rPr lang="es-ES_tradnl" sz="1800" b="1">
                  <a:latin typeface="Book Antiqua" pitchFamily="18" charset="0"/>
                </a:rPr>
                <a:t>Totales</a:t>
              </a:r>
            </a:p>
            <a:p>
              <a:pPr algn="ctr" eaLnBrk="0" hangingPunct="0"/>
              <a:r>
                <a:rPr lang="es-ES_tradnl" sz="1400">
                  <a:latin typeface="Book Antiqua" pitchFamily="18" charset="0"/>
                </a:rPr>
                <a:t>6.587</a:t>
              </a:r>
            </a:p>
            <a:p>
              <a:pPr algn="ctr" eaLnBrk="0" hangingPunct="0"/>
              <a:r>
                <a:rPr lang="es-ES_tradnl" sz="1400">
                  <a:latin typeface="Book Antiqua" pitchFamily="18" charset="0"/>
                </a:rPr>
                <a:t>(18,9% PIB</a:t>
              </a:r>
              <a:r>
                <a:rPr lang="es-ES_tradnl" sz="1400" b="1">
                  <a:latin typeface="Book Antiqua" pitchFamily="18" charset="0"/>
                </a:rPr>
                <a:t>)</a:t>
              </a:r>
            </a:p>
            <a:p>
              <a:pPr algn="ctr" eaLnBrk="0" hangingPunct="0"/>
              <a:endParaRPr lang="es-ES_tradnl" sz="1400" b="1">
                <a:latin typeface="Book Antiqua" pitchFamily="18" charset="0"/>
              </a:endParaRPr>
            </a:p>
            <a:p>
              <a:pPr algn="ctr" eaLnBrk="0" hangingPunct="0"/>
              <a:r>
                <a:rPr lang="es-ES_tradnl" sz="1400" b="1">
                  <a:latin typeface="Book Antiqua" pitchFamily="18" charset="0"/>
                </a:rPr>
                <a:t>(incluye</a:t>
              </a:r>
            </a:p>
            <a:p>
              <a:pPr algn="ctr" eaLnBrk="0" hangingPunct="0"/>
              <a:r>
                <a:rPr lang="es-ES_tradnl" sz="1400" b="1">
                  <a:latin typeface="Book Antiqua" pitchFamily="18" charset="0"/>
                </a:rPr>
                <a:t>Intereses)</a:t>
              </a:r>
            </a:p>
          </p:txBody>
        </p:sp>
      </p:grpSp>
      <p:sp>
        <p:nvSpPr>
          <p:cNvPr id="40965" name="Text Box 5"/>
          <p:cNvSpPr txBox="1">
            <a:spLocks noChangeArrowheads="1"/>
          </p:cNvSpPr>
          <p:nvPr/>
        </p:nvSpPr>
        <p:spPr bwMode="auto">
          <a:xfrm>
            <a:off x="690563" y="6327775"/>
            <a:ext cx="7996237" cy="366713"/>
          </a:xfrm>
          <a:prstGeom prst="rect">
            <a:avLst/>
          </a:prstGeom>
          <a:noFill/>
          <a:ln w="12699">
            <a:noFill/>
            <a:miter lim="800000"/>
            <a:headEnd type="none" w="sm" len="sm"/>
            <a:tailEnd type="none" w="sm" len="sm"/>
          </a:ln>
          <a:effectLst/>
        </p:spPr>
        <p:txBody>
          <a:bodyPr wrap="none">
            <a:spAutoFit/>
          </a:bodyPr>
          <a:lstStyle/>
          <a:p>
            <a:pPr eaLnBrk="0" hangingPunct="0"/>
            <a:r>
              <a:rPr lang="es-ES_tradnl" sz="1800">
                <a:solidFill>
                  <a:schemeClr val="bg1"/>
                </a:solidFill>
                <a:latin typeface="Comic Sans MS" pitchFamily="66" charset="0"/>
              </a:rPr>
              <a:t>Cifras en millones de US$. Porcentajes del (PIB) y del gasto presupuestal</a:t>
            </a:r>
            <a:endParaRPr lang="es-ES_tradnl" sz="1800"/>
          </a:p>
        </p:txBody>
      </p:sp>
      <p:grpSp>
        <p:nvGrpSpPr>
          <p:cNvPr id="40966" name="Group 6"/>
          <p:cNvGrpSpPr>
            <a:grpSpLocks/>
          </p:cNvGrpSpPr>
          <p:nvPr/>
        </p:nvGrpSpPr>
        <p:grpSpPr bwMode="auto">
          <a:xfrm>
            <a:off x="842963" y="1339850"/>
            <a:ext cx="1366837" cy="2927350"/>
            <a:chOff x="531" y="796"/>
            <a:chExt cx="861" cy="1604"/>
          </a:xfrm>
        </p:grpSpPr>
        <p:sp>
          <p:nvSpPr>
            <p:cNvPr id="40967" name="Rectangle 7"/>
            <p:cNvSpPr>
              <a:spLocks noChangeArrowheads="1"/>
            </p:cNvSpPr>
            <p:nvPr/>
          </p:nvSpPr>
          <p:spPr bwMode="auto">
            <a:xfrm>
              <a:off x="531" y="796"/>
              <a:ext cx="861" cy="1604"/>
            </a:xfrm>
            <a:prstGeom prst="rect">
              <a:avLst/>
            </a:prstGeom>
            <a:solidFill>
              <a:srgbClr val="FFCC00"/>
            </a:solidFill>
            <a:ln w="12700">
              <a:solidFill>
                <a:schemeClr val="folHlink"/>
              </a:solidFill>
              <a:miter lim="800000"/>
              <a:headEnd/>
              <a:tailEnd/>
            </a:ln>
            <a:effectLst>
              <a:outerShdw dist="107763" dir="2700000" algn="ctr" rotWithShape="0">
                <a:schemeClr val="bg2"/>
              </a:outerShdw>
            </a:effectLst>
          </p:spPr>
          <p:txBody>
            <a:bodyPr wrap="none" anchor="ctr"/>
            <a:lstStyle/>
            <a:p>
              <a:endParaRPr lang="en-US"/>
            </a:p>
          </p:txBody>
        </p:sp>
        <p:sp>
          <p:nvSpPr>
            <p:cNvPr id="40968" name="Rectangle 8"/>
            <p:cNvSpPr>
              <a:spLocks noChangeArrowheads="1"/>
            </p:cNvSpPr>
            <p:nvPr/>
          </p:nvSpPr>
          <p:spPr bwMode="auto">
            <a:xfrm>
              <a:off x="615" y="981"/>
              <a:ext cx="676" cy="1002"/>
            </a:xfrm>
            <a:prstGeom prst="rect">
              <a:avLst/>
            </a:prstGeom>
            <a:noFill/>
            <a:ln w="12699">
              <a:noFill/>
              <a:miter lim="800000"/>
              <a:headEnd type="none" w="sm" len="sm"/>
              <a:tailEnd type="none" w="sm" len="sm"/>
            </a:ln>
            <a:effectLst/>
          </p:spPr>
          <p:txBody>
            <a:bodyPr wrap="none">
              <a:spAutoFit/>
            </a:bodyPr>
            <a:lstStyle/>
            <a:p>
              <a:pPr algn="ctr" eaLnBrk="0" hangingPunct="0"/>
              <a:endParaRPr lang="es-ES_tradnl" sz="1800" b="1">
                <a:latin typeface="Book Antiqua" pitchFamily="18" charset="0"/>
              </a:endParaRPr>
            </a:p>
            <a:p>
              <a:pPr algn="ctr" eaLnBrk="0" hangingPunct="0"/>
              <a:endParaRPr lang="es-ES_tradnl" sz="1800" b="1">
                <a:latin typeface="Book Antiqua" pitchFamily="18" charset="0"/>
              </a:endParaRPr>
            </a:p>
            <a:p>
              <a:pPr algn="ctr" eaLnBrk="0" hangingPunct="0"/>
              <a:r>
                <a:rPr lang="es-ES_tradnl" sz="1800" b="1">
                  <a:latin typeface="Book Antiqua" pitchFamily="18" charset="0"/>
                </a:rPr>
                <a:t>Ingresos</a:t>
              </a:r>
            </a:p>
            <a:p>
              <a:pPr algn="ctr" eaLnBrk="0" hangingPunct="0"/>
              <a:r>
                <a:rPr lang="es-ES_tradnl" sz="1800" b="1">
                  <a:latin typeface="Book Antiqua" pitchFamily="18" charset="0"/>
                </a:rPr>
                <a:t>Totales</a:t>
              </a:r>
              <a:endParaRPr lang="es-ES_tradnl" sz="1800">
                <a:latin typeface="Book Antiqua" pitchFamily="18" charset="0"/>
              </a:endParaRPr>
            </a:p>
            <a:p>
              <a:pPr algn="ctr" eaLnBrk="0" hangingPunct="0"/>
              <a:r>
                <a:rPr lang="es-ES_tradnl" sz="1400">
                  <a:latin typeface="Book Antiqua" pitchFamily="18" charset="0"/>
                </a:rPr>
                <a:t>6.254</a:t>
              </a:r>
            </a:p>
            <a:p>
              <a:pPr algn="ctr" eaLnBrk="0" hangingPunct="0"/>
              <a:r>
                <a:rPr lang="es-ES_tradnl" sz="1400">
                  <a:latin typeface="Book Antiqua" pitchFamily="18" charset="0"/>
                </a:rPr>
                <a:t>(18% PIB)</a:t>
              </a:r>
            </a:p>
            <a:p>
              <a:pPr algn="ctr" eaLnBrk="0" hangingPunct="0"/>
              <a:endParaRPr lang="es-ES_tradnl" sz="1400">
                <a:latin typeface="Book Antiqua" pitchFamily="18" charset="0"/>
              </a:endParaRPr>
            </a:p>
          </p:txBody>
        </p:sp>
      </p:grpSp>
      <p:grpSp>
        <p:nvGrpSpPr>
          <p:cNvPr id="40969" name="Group 9"/>
          <p:cNvGrpSpPr>
            <a:grpSpLocks/>
          </p:cNvGrpSpPr>
          <p:nvPr/>
        </p:nvGrpSpPr>
        <p:grpSpPr bwMode="auto">
          <a:xfrm>
            <a:off x="838200" y="4419600"/>
            <a:ext cx="1371600" cy="1295400"/>
            <a:chOff x="528" y="2784"/>
            <a:chExt cx="864" cy="816"/>
          </a:xfrm>
        </p:grpSpPr>
        <p:sp>
          <p:nvSpPr>
            <p:cNvPr id="40970" name="Rectangle 10"/>
            <p:cNvSpPr>
              <a:spLocks noChangeArrowheads="1"/>
            </p:cNvSpPr>
            <p:nvPr/>
          </p:nvSpPr>
          <p:spPr bwMode="auto">
            <a:xfrm>
              <a:off x="528" y="2784"/>
              <a:ext cx="864" cy="816"/>
            </a:xfrm>
            <a:prstGeom prst="rect">
              <a:avLst/>
            </a:prstGeom>
            <a:solidFill>
              <a:srgbClr val="FFCC00"/>
            </a:solidFill>
            <a:ln w="12700">
              <a:solidFill>
                <a:schemeClr val="folHlink"/>
              </a:solidFill>
              <a:miter lim="800000"/>
              <a:headEnd/>
              <a:tailEnd/>
            </a:ln>
            <a:effectLst>
              <a:outerShdw dist="107763" dir="2700000" algn="ctr" rotWithShape="0">
                <a:schemeClr val="bg2"/>
              </a:outerShdw>
            </a:effectLst>
          </p:spPr>
          <p:txBody>
            <a:bodyPr wrap="none" anchor="ctr"/>
            <a:lstStyle/>
            <a:p>
              <a:endParaRPr lang="en-US"/>
            </a:p>
          </p:txBody>
        </p:sp>
        <p:sp>
          <p:nvSpPr>
            <p:cNvPr id="40971" name="Rectangle 11"/>
            <p:cNvSpPr>
              <a:spLocks noChangeArrowheads="1"/>
            </p:cNvSpPr>
            <p:nvPr/>
          </p:nvSpPr>
          <p:spPr bwMode="auto">
            <a:xfrm>
              <a:off x="668" y="2832"/>
              <a:ext cx="612" cy="672"/>
            </a:xfrm>
            <a:prstGeom prst="rect">
              <a:avLst/>
            </a:prstGeom>
            <a:solidFill>
              <a:srgbClr val="FFCC00"/>
            </a:solidFill>
            <a:ln w="12699">
              <a:noFill/>
              <a:miter lim="800000"/>
              <a:headEnd type="none" w="sm" len="sm"/>
              <a:tailEnd type="none" w="sm" len="sm"/>
            </a:ln>
            <a:effectLst/>
          </p:spPr>
          <p:txBody>
            <a:bodyPr wrap="none">
              <a:spAutoFit/>
            </a:bodyPr>
            <a:lstStyle/>
            <a:p>
              <a:pPr algn="ctr" eaLnBrk="0" hangingPunct="0"/>
              <a:r>
                <a:rPr lang="es-ES_tradnl" sz="1800" b="1">
                  <a:latin typeface="Book Antiqua" pitchFamily="18" charset="0"/>
                </a:rPr>
                <a:t>Nuevo</a:t>
              </a:r>
            </a:p>
            <a:p>
              <a:pPr algn="ctr" eaLnBrk="0" hangingPunct="0"/>
              <a:r>
                <a:rPr lang="es-ES_tradnl" sz="1800" b="1">
                  <a:latin typeface="Book Antiqua" pitchFamily="18" charset="0"/>
                </a:rPr>
                <a:t>Crédito</a:t>
              </a:r>
            </a:p>
            <a:p>
              <a:pPr algn="ctr" eaLnBrk="0" hangingPunct="0"/>
              <a:r>
                <a:rPr lang="es-ES_tradnl" sz="1400">
                  <a:latin typeface="Book Antiqua" pitchFamily="18" charset="0"/>
                </a:rPr>
                <a:t>2.222</a:t>
              </a:r>
            </a:p>
            <a:p>
              <a:pPr algn="ctr" eaLnBrk="0" hangingPunct="0"/>
              <a:r>
                <a:rPr lang="es-ES_tradnl" sz="1400">
                  <a:latin typeface="Book Antiqua" pitchFamily="18" charset="0"/>
                </a:rPr>
                <a:t>(6,4%PIB)</a:t>
              </a:r>
            </a:p>
          </p:txBody>
        </p:sp>
      </p:grpSp>
      <p:grpSp>
        <p:nvGrpSpPr>
          <p:cNvPr id="40972" name="Group 12"/>
          <p:cNvGrpSpPr>
            <a:grpSpLocks/>
          </p:cNvGrpSpPr>
          <p:nvPr/>
        </p:nvGrpSpPr>
        <p:grpSpPr bwMode="auto">
          <a:xfrm>
            <a:off x="1524000" y="1066800"/>
            <a:ext cx="3200400" cy="990600"/>
            <a:chOff x="960" y="672"/>
            <a:chExt cx="2016" cy="624"/>
          </a:xfrm>
        </p:grpSpPr>
        <p:sp>
          <p:nvSpPr>
            <p:cNvPr id="40973" name="Line 13"/>
            <p:cNvSpPr>
              <a:spLocks noChangeShapeType="1"/>
            </p:cNvSpPr>
            <p:nvPr/>
          </p:nvSpPr>
          <p:spPr bwMode="auto">
            <a:xfrm flipV="1">
              <a:off x="960" y="672"/>
              <a:ext cx="0" cy="96"/>
            </a:xfrm>
            <a:prstGeom prst="line">
              <a:avLst/>
            </a:prstGeom>
            <a:noFill/>
            <a:ln w="28575">
              <a:solidFill>
                <a:srgbClr val="3399FF"/>
              </a:solidFill>
              <a:round/>
              <a:headEnd type="none" w="sm" len="sm"/>
              <a:tailEnd type="none" w="sm" len="sm"/>
            </a:ln>
            <a:effectLst/>
          </p:spPr>
          <p:txBody>
            <a:bodyPr wrap="none" anchor="ctr"/>
            <a:lstStyle/>
            <a:p>
              <a:endParaRPr lang="en-US"/>
            </a:p>
          </p:txBody>
        </p:sp>
        <p:sp>
          <p:nvSpPr>
            <p:cNvPr id="40974" name="Line 14"/>
            <p:cNvSpPr>
              <a:spLocks noChangeShapeType="1"/>
            </p:cNvSpPr>
            <p:nvPr/>
          </p:nvSpPr>
          <p:spPr bwMode="auto">
            <a:xfrm>
              <a:off x="960" y="672"/>
              <a:ext cx="1728" cy="0"/>
            </a:xfrm>
            <a:prstGeom prst="line">
              <a:avLst/>
            </a:prstGeom>
            <a:noFill/>
            <a:ln w="28575">
              <a:solidFill>
                <a:srgbClr val="3399FF"/>
              </a:solidFill>
              <a:round/>
              <a:headEnd type="none" w="sm" len="sm"/>
              <a:tailEnd type="none" w="sm" len="sm"/>
            </a:ln>
            <a:effectLst/>
          </p:spPr>
          <p:txBody>
            <a:bodyPr wrap="none" anchor="ctr"/>
            <a:lstStyle/>
            <a:p>
              <a:endParaRPr lang="en-US"/>
            </a:p>
          </p:txBody>
        </p:sp>
        <p:sp>
          <p:nvSpPr>
            <p:cNvPr id="40975" name="Line 15"/>
            <p:cNvSpPr>
              <a:spLocks noChangeShapeType="1"/>
            </p:cNvSpPr>
            <p:nvPr/>
          </p:nvSpPr>
          <p:spPr bwMode="auto">
            <a:xfrm>
              <a:off x="2688" y="672"/>
              <a:ext cx="0" cy="624"/>
            </a:xfrm>
            <a:prstGeom prst="line">
              <a:avLst/>
            </a:prstGeom>
            <a:noFill/>
            <a:ln w="28575">
              <a:solidFill>
                <a:srgbClr val="3399FF"/>
              </a:solidFill>
              <a:round/>
              <a:headEnd type="none" w="sm" len="sm"/>
              <a:tailEnd type="none" w="sm" len="sm"/>
            </a:ln>
            <a:effectLst/>
          </p:spPr>
          <p:txBody>
            <a:bodyPr wrap="none" anchor="ctr"/>
            <a:lstStyle/>
            <a:p>
              <a:endParaRPr lang="en-US"/>
            </a:p>
          </p:txBody>
        </p:sp>
        <p:sp>
          <p:nvSpPr>
            <p:cNvPr id="40976" name="Line 16"/>
            <p:cNvSpPr>
              <a:spLocks noChangeShapeType="1"/>
            </p:cNvSpPr>
            <p:nvPr/>
          </p:nvSpPr>
          <p:spPr bwMode="auto">
            <a:xfrm>
              <a:off x="2688" y="1296"/>
              <a:ext cx="288" cy="0"/>
            </a:xfrm>
            <a:prstGeom prst="line">
              <a:avLst/>
            </a:prstGeom>
            <a:noFill/>
            <a:ln w="28575">
              <a:solidFill>
                <a:srgbClr val="3399FF"/>
              </a:solidFill>
              <a:round/>
              <a:headEnd type="none" w="sm" len="sm"/>
              <a:tailEnd type="triangle" w="sm" len="sm"/>
            </a:ln>
            <a:effectLst/>
          </p:spPr>
          <p:txBody>
            <a:bodyPr wrap="none" anchor="ctr"/>
            <a:lstStyle/>
            <a:p>
              <a:endParaRPr lang="en-US"/>
            </a:p>
          </p:txBody>
        </p:sp>
      </p:grpSp>
      <p:grpSp>
        <p:nvGrpSpPr>
          <p:cNvPr id="40977" name="Group 17"/>
          <p:cNvGrpSpPr>
            <a:grpSpLocks/>
          </p:cNvGrpSpPr>
          <p:nvPr/>
        </p:nvGrpSpPr>
        <p:grpSpPr bwMode="auto">
          <a:xfrm>
            <a:off x="3886200" y="2971800"/>
            <a:ext cx="3276600" cy="3048000"/>
            <a:chOff x="2448" y="1872"/>
            <a:chExt cx="2064" cy="1920"/>
          </a:xfrm>
        </p:grpSpPr>
        <p:sp>
          <p:nvSpPr>
            <p:cNvPr id="40978" name="Line 18"/>
            <p:cNvSpPr>
              <a:spLocks noChangeShapeType="1"/>
            </p:cNvSpPr>
            <p:nvPr/>
          </p:nvSpPr>
          <p:spPr bwMode="auto">
            <a:xfrm>
              <a:off x="2448" y="1872"/>
              <a:ext cx="240" cy="0"/>
            </a:xfrm>
            <a:prstGeom prst="line">
              <a:avLst/>
            </a:prstGeom>
            <a:noFill/>
            <a:ln w="28575">
              <a:solidFill>
                <a:srgbClr val="3399FF"/>
              </a:solidFill>
              <a:round/>
              <a:headEnd type="none" w="sm" len="sm"/>
              <a:tailEnd type="none" w="sm" len="sm"/>
            </a:ln>
            <a:effectLst/>
          </p:spPr>
          <p:txBody>
            <a:bodyPr wrap="none" anchor="ctr"/>
            <a:lstStyle/>
            <a:p>
              <a:endParaRPr lang="en-US"/>
            </a:p>
          </p:txBody>
        </p:sp>
        <p:sp>
          <p:nvSpPr>
            <p:cNvPr id="40979" name="Line 19"/>
            <p:cNvSpPr>
              <a:spLocks noChangeShapeType="1"/>
            </p:cNvSpPr>
            <p:nvPr/>
          </p:nvSpPr>
          <p:spPr bwMode="auto">
            <a:xfrm flipH="1">
              <a:off x="2688" y="1872"/>
              <a:ext cx="0" cy="1920"/>
            </a:xfrm>
            <a:prstGeom prst="line">
              <a:avLst/>
            </a:prstGeom>
            <a:noFill/>
            <a:ln w="28575">
              <a:solidFill>
                <a:srgbClr val="3399FF"/>
              </a:solidFill>
              <a:round/>
              <a:headEnd type="none" w="sm" len="sm"/>
              <a:tailEnd type="none" w="sm" len="sm"/>
            </a:ln>
            <a:effectLst/>
          </p:spPr>
          <p:txBody>
            <a:bodyPr wrap="none" anchor="ctr"/>
            <a:lstStyle/>
            <a:p>
              <a:endParaRPr lang="en-US"/>
            </a:p>
          </p:txBody>
        </p:sp>
        <p:sp>
          <p:nvSpPr>
            <p:cNvPr id="40980" name="Line 20"/>
            <p:cNvSpPr>
              <a:spLocks noChangeShapeType="1"/>
            </p:cNvSpPr>
            <p:nvPr/>
          </p:nvSpPr>
          <p:spPr bwMode="auto">
            <a:xfrm>
              <a:off x="2688" y="3792"/>
              <a:ext cx="1824" cy="0"/>
            </a:xfrm>
            <a:prstGeom prst="line">
              <a:avLst/>
            </a:prstGeom>
            <a:noFill/>
            <a:ln w="28575">
              <a:solidFill>
                <a:srgbClr val="3399FF"/>
              </a:solidFill>
              <a:round/>
              <a:headEnd type="none" w="sm" len="sm"/>
              <a:tailEnd type="none" w="sm" len="sm"/>
            </a:ln>
            <a:effectLst/>
          </p:spPr>
          <p:txBody>
            <a:bodyPr wrap="none" anchor="ctr"/>
            <a:lstStyle/>
            <a:p>
              <a:endParaRPr lang="en-US"/>
            </a:p>
          </p:txBody>
        </p:sp>
        <p:sp>
          <p:nvSpPr>
            <p:cNvPr id="40981" name="Line 21"/>
            <p:cNvSpPr>
              <a:spLocks noChangeShapeType="1"/>
            </p:cNvSpPr>
            <p:nvPr/>
          </p:nvSpPr>
          <p:spPr bwMode="auto">
            <a:xfrm flipV="1">
              <a:off x="4512" y="3600"/>
              <a:ext cx="0" cy="192"/>
            </a:xfrm>
            <a:prstGeom prst="line">
              <a:avLst/>
            </a:prstGeom>
            <a:noFill/>
            <a:ln w="28575">
              <a:solidFill>
                <a:srgbClr val="3399FF"/>
              </a:solidFill>
              <a:round/>
              <a:headEnd type="none" w="sm" len="sm"/>
              <a:tailEnd type="triangle" w="sm" len="sm"/>
            </a:ln>
            <a:effectLst/>
          </p:spPr>
          <p:txBody>
            <a:bodyPr wrap="none" anchor="ctr"/>
            <a:lstStyle/>
            <a:p>
              <a:endParaRPr lang="en-US"/>
            </a:p>
          </p:txBody>
        </p:sp>
      </p:grpSp>
      <p:grpSp>
        <p:nvGrpSpPr>
          <p:cNvPr id="40982" name="Group 22"/>
          <p:cNvGrpSpPr>
            <a:grpSpLocks/>
          </p:cNvGrpSpPr>
          <p:nvPr/>
        </p:nvGrpSpPr>
        <p:grpSpPr bwMode="auto">
          <a:xfrm>
            <a:off x="2438400" y="4953000"/>
            <a:ext cx="1447800" cy="768350"/>
            <a:chOff x="1536" y="3120"/>
            <a:chExt cx="912" cy="484"/>
          </a:xfrm>
        </p:grpSpPr>
        <p:sp>
          <p:nvSpPr>
            <p:cNvPr id="40983" name="Rectangle 23"/>
            <p:cNvSpPr>
              <a:spLocks noChangeArrowheads="1"/>
            </p:cNvSpPr>
            <p:nvPr/>
          </p:nvSpPr>
          <p:spPr bwMode="auto">
            <a:xfrm>
              <a:off x="1536" y="3120"/>
              <a:ext cx="912" cy="484"/>
            </a:xfrm>
            <a:prstGeom prst="rect">
              <a:avLst/>
            </a:prstGeom>
            <a:solidFill>
              <a:schemeClr val="accent1"/>
            </a:solidFill>
            <a:ln w="12700">
              <a:solidFill>
                <a:schemeClr val="folHlink"/>
              </a:solidFill>
              <a:miter lim="800000"/>
              <a:headEnd/>
              <a:tailEnd/>
            </a:ln>
            <a:effectLst>
              <a:outerShdw dist="107763" dir="2700000" algn="ctr" rotWithShape="0">
                <a:schemeClr val="bg2"/>
              </a:outerShdw>
            </a:effectLst>
          </p:spPr>
          <p:txBody>
            <a:bodyPr wrap="none" anchor="ctr"/>
            <a:lstStyle/>
            <a:p>
              <a:endParaRPr lang="en-US"/>
            </a:p>
          </p:txBody>
        </p:sp>
        <p:sp>
          <p:nvSpPr>
            <p:cNvPr id="40984" name="Rectangle 24"/>
            <p:cNvSpPr>
              <a:spLocks noChangeArrowheads="1"/>
            </p:cNvSpPr>
            <p:nvPr/>
          </p:nvSpPr>
          <p:spPr bwMode="auto">
            <a:xfrm>
              <a:off x="1584" y="3184"/>
              <a:ext cx="861" cy="411"/>
            </a:xfrm>
            <a:prstGeom prst="rect">
              <a:avLst/>
            </a:prstGeom>
            <a:solidFill>
              <a:schemeClr val="accent1"/>
            </a:solidFill>
            <a:ln w="9525">
              <a:noFill/>
              <a:miter lim="800000"/>
              <a:headEnd/>
              <a:tailEnd/>
            </a:ln>
            <a:effectLst/>
          </p:spPr>
          <p:txBody>
            <a:bodyPr lIns="92075" tIns="46038" rIns="92075" bIns="46038">
              <a:spAutoFit/>
            </a:bodyPr>
            <a:lstStyle/>
            <a:p>
              <a:pPr algn="ctr" eaLnBrk="0" hangingPunct="0">
                <a:lnSpc>
                  <a:spcPct val="80000"/>
                </a:lnSpc>
              </a:pPr>
              <a:r>
                <a:rPr lang="es-ES_tradnl" sz="1600" b="1">
                  <a:latin typeface="Book Antiqua" pitchFamily="18" charset="0"/>
                </a:rPr>
                <a:t>Amortizac.</a:t>
              </a:r>
              <a:endParaRPr lang="es-ES_tradnl" sz="1200">
                <a:latin typeface="Book Antiqua" pitchFamily="18" charset="0"/>
              </a:endParaRPr>
            </a:p>
            <a:p>
              <a:pPr algn="ctr" eaLnBrk="0" hangingPunct="0"/>
              <a:r>
                <a:rPr lang="es-ES_tradnl" sz="1200">
                  <a:latin typeface="Book Antiqua" pitchFamily="18" charset="0"/>
                </a:rPr>
                <a:t>1.889</a:t>
              </a:r>
            </a:p>
            <a:p>
              <a:pPr algn="ctr" eaLnBrk="0" hangingPunct="0"/>
              <a:r>
                <a:rPr lang="es-ES_tradnl" sz="1200">
                  <a:latin typeface="Book Antiqua" pitchFamily="18" charset="0"/>
                </a:rPr>
                <a:t>(5,4%PIB)</a:t>
              </a:r>
            </a:p>
          </p:txBody>
        </p:sp>
      </p:grpSp>
      <p:sp>
        <p:nvSpPr>
          <p:cNvPr id="40985" name="Rectangle 25"/>
          <p:cNvSpPr>
            <a:spLocks noGrp="1" noChangeArrowheads="1"/>
          </p:cNvSpPr>
          <p:nvPr>
            <p:ph type="title"/>
          </p:nvPr>
        </p:nvSpPr>
        <p:spPr>
          <a:xfrm>
            <a:off x="179388" y="284163"/>
            <a:ext cx="8893175" cy="696912"/>
          </a:xfrm>
          <a:noFill/>
          <a:ln/>
        </p:spPr>
        <p:txBody>
          <a:bodyPr/>
          <a:lstStyle/>
          <a:p>
            <a:r>
              <a:rPr lang="es-ES_tradnl" sz="4000"/>
              <a:t>El Presupuesto 2006 Ajustado</a:t>
            </a:r>
          </a:p>
        </p:txBody>
      </p:sp>
      <p:sp>
        <p:nvSpPr>
          <p:cNvPr id="40986" name="Text Box 26"/>
          <p:cNvSpPr txBox="1">
            <a:spLocks noChangeArrowheads="1"/>
          </p:cNvSpPr>
          <p:nvPr/>
        </p:nvSpPr>
        <p:spPr bwMode="auto">
          <a:xfrm>
            <a:off x="0" y="5759450"/>
            <a:ext cx="3962400" cy="581025"/>
          </a:xfrm>
          <a:prstGeom prst="rect">
            <a:avLst/>
          </a:prstGeom>
          <a:noFill/>
          <a:ln w="25400">
            <a:noFill/>
            <a:miter lim="800000"/>
            <a:headEnd type="none" w="sm" len="sm"/>
            <a:tailEnd type="none" w="sm" len="sm"/>
          </a:ln>
          <a:effectLst/>
        </p:spPr>
        <p:txBody>
          <a:bodyPr>
            <a:spAutoFit/>
          </a:bodyPr>
          <a:lstStyle/>
          <a:p>
            <a:pPr algn="r">
              <a:spcBef>
                <a:spcPct val="50000"/>
              </a:spcBef>
            </a:pPr>
            <a:r>
              <a:rPr lang="en-US" sz="1600">
                <a:solidFill>
                  <a:schemeClr val="bg1"/>
                </a:solidFill>
                <a:latin typeface="Comic Sans MS" pitchFamily="66" charset="0"/>
              </a:rPr>
              <a:t>Gastos+Amortz. =   Ingresos +Desemb.              </a:t>
            </a:r>
            <a:r>
              <a:rPr lang="es-CR" sz="1600">
                <a:solidFill>
                  <a:schemeClr val="bg1"/>
                </a:solidFill>
                <a:latin typeface="Comic Sans MS" pitchFamily="66" charset="0"/>
              </a:rPr>
              <a:t> = </a:t>
            </a:r>
            <a:r>
              <a:rPr lang="es-CR" sz="1600" b="1">
                <a:solidFill>
                  <a:schemeClr val="bg1"/>
                </a:solidFill>
                <a:latin typeface="Comic Sans MS" pitchFamily="66" charset="0"/>
              </a:rPr>
              <a:t>US$</a:t>
            </a:r>
            <a:r>
              <a:rPr lang="es-CR" sz="1600">
                <a:solidFill>
                  <a:schemeClr val="bg1"/>
                </a:solidFill>
                <a:latin typeface="Comic Sans MS" pitchFamily="66" charset="0"/>
              </a:rPr>
              <a:t> </a:t>
            </a:r>
            <a:r>
              <a:rPr lang="es-CR" sz="1600" b="1">
                <a:solidFill>
                  <a:schemeClr val="bg1"/>
                </a:solidFill>
                <a:latin typeface="Comic Sans MS" pitchFamily="66" charset="0"/>
              </a:rPr>
              <a:t>8.476 millones (24,3% PIB)</a:t>
            </a:r>
            <a:endParaRPr lang="en-US" sz="1600" b="1">
              <a:solidFill>
                <a:schemeClr val="bg1"/>
              </a:solidFill>
              <a:latin typeface="Comic Sans MS" pitchFamily="66" charset="0"/>
            </a:endParaRPr>
          </a:p>
        </p:txBody>
      </p:sp>
      <p:grpSp>
        <p:nvGrpSpPr>
          <p:cNvPr id="40987" name="Group 27"/>
          <p:cNvGrpSpPr>
            <a:grpSpLocks/>
          </p:cNvGrpSpPr>
          <p:nvPr/>
        </p:nvGrpSpPr>
        <p:grpSpPr bwMode="auto">
          <a:xfrm>
            <a:off x="4724400" y="1325563"/>
            <a:ext cx="1481138" cy="4389437"/>
            <a:chOff x="2976" y="835"/>
            <a:chExt cx="933" cy="2765"/>
          </a:xfrm>
        </p:grpSpPr>
        <p:grpSp>
          <p:nvGrpSpPr>
            <p:cNvPr id="40988" name="Group 28"/>
            <p:cNvGrpSpPr>
              <a:grpSpLocks/>
            </p:cNvGrpSpPr>
            <p:nvPr/>
          </p:nvGrpSpPr>
          <p:grpSpPr bwMode="auto">
            <a:xfrm>
              <a:off x="2976" y="835"/>
              <a:ext cx="933" cy="2765"/>
              <a:chOff x="2976" y="835"/>
              <a:chExt cx="933" cy="2765"/>
            </a:xfrm>
          </p:grpSpPr>
          <p:sp>
            <p:nvSpPr>
              <p:cNvPr id="40989" name="Rectangle 29"/>
              <p:cNvSpPr>
                <a:spLocks noChangeArrowheads="1"/>
              </p:cNvSpPr>
              <p:nvPr/>
            </p:nvSpPr>
            <p:spPr bwMode="auto">
              <a:xfrm>
                <a:off x="2976" y="835"/>
                <a:ext cx="912" cy="2765"/>
              </a:xfrm>
              <a:prstGeom prst="rect">
                <a:avLst/>
              </a:prstGeom>
              <a:solidFill>
                <a:srgbClr val="FFCC00"/>
              </a:solidFill>
              <a:ln w="12700">
                <a:solidFill>
                  <a:schemeClr val="folHlink"/>
                </a:solidFill>
                <a:miter lim="800000"/>
                <a:headEnd/>
                <a:tailEnd/>
              </a:ln>
              <a:effectLst>
                <a:outerShdw dist="107763" dir="2700000" algn="ctr" rotWithShape="0">
                  <a:schemeClr val="bg2"/>
                </a:outerShdw>
              </a:effectLst>
            </p:spPr>
            <p:txBody>
              <a:bodyPr wrap="none" anchor="ctr"/>
              <a:lstStyle/>
              <a:p>
                <a:endParaRPr lang="en-US"/>
              </a:p>
            </p:txBody>
          </p:sp>
          <p:sp>
            <p:nvSpPr>
              <p:cNvPr id="40990" name="Rectangle 30"/>
              <p:cNvSpPr>
                <a:spLocks noChangeArrowheads="1"/>
              </p:cNvSpPr>
              <p:nvPr/>
            </p:nvSpPr>
            <p:spPr bwMode="auto">
              <a:xfrm>
                <a:off x="2976" y="1248"/>
                <a:ext cx="933" cy="2151"/>
              </a:xfrm>
              <a:prstGeom prst="rect">
                <a:avLst/>
              </a:prstGeom>
              <a:noFill/>
              <a:ln w="12699">
                <a:noFill/>
                <a:miter lim="800000"/>
                <a:headEnd type="none" w="sm" len="sm"/>
                <a:tailEnd type="none" w="sm" len="sm"/>
              </a:ln>
              <a:effectLst/>
            </p:spPr>
            <p:txBody>
              <a:bodyPr>
                <a:spAutoFit/>
              </a:bodyPr>
              <a:lstStyle/>
              <a:p>
                <a:pPr algn="ctr" eaLnBrk="0" hangingPunct="0"/>
                <a:r>
                  <a:rPr lang="es-ES_tradnl" sz="1800" b="1">
                    <a:latin typeface="Book Antiqua" pitchFamily="18" charset="0"/>
                  </a:rPr>
                  <a:t>Imp. Renta</a:t>
                </a:r>
                <a:endParaRPr lang="es-ES_tradnl" sz="1400">
                  <a:latin typeface="Book Antiqua" pitchFamily="18" charset="0"/>
                </a:endParaRPr>
              </a:p>
              <a:p>
                <a:pPr algn="ctr" eaLnBrk="0" hangingPunct="0"/>
                <a:r>
                  <a:rPr lang="es-ES_tradnl" sz="1400">
                    <a:latin typeface="Book Antiqua" pitchFamily="18" charset="0"/>
                  </a:rPr>
                  <a:t>839  =9,9% </a:t>
                </a:r>
                <a:endParaRPr lang="es-ES_tradnl" sz="900">
                  <a:latin typeface="Book Antiqua" pitchFamily="18" charset="0"/>
                </a:endParaRPr>
              </a:p>
              <a:p>
                <a:pPr algn="ctr" eaLnBrk="0" hangingPunct="0"/>
                <a:endParaRPr lang="es-ES_tradnl" sz="1400">
                  <a:latin typeface="Book Antiqua" pitchFamily="18" charset="0"/>
                </a:endParaRPr>
              </a:p>
              <a:p>
                <a:pPr algn="ctr" eaLnBrk="0" hangingPunct="0"/>
                <a:r>
                  <a:rPr lang="es-ES_tradnl" sz="1800" b="1">
                    <a:latin typeface="Book Antiqua" pitchFamily="18" charset="0"/>
                  </a:rPr>
                  <a:t>Otros Ing.</a:t>
                </a:r>
                <a:r>
                  <a:rPr lang="es-ES_tradnl" sz="1400">
                    <a:latin typeface="Book Antiqua" pitchFamily="18" charset="0"/>
                  </a:rPr>
                  <a:t>  3.808 = 44,9%</a:t>
                </a:r>
                <a:r>
                  <a:rPr lang="es-ES_tradnl" sz="1800" b="1">
                    <a:latin typeface="Book Antiqua" pitchFamily="18" charset="0"/>
                  </a:rPr>
                  <a:t> </a:t>
                </a:r>
              </a:p>
              <a:p>
                <a:pPr algn="ctr" eaLnBrk="0" hangingPunct="0"/>
                <a:endParaRPr lang="es-ES_tradnl" sz="1800" b="1">
                  <a:latin typeface="Book Antiqua" pitchFamily="18" charset="0"/>
                </a:endParaRPr>
              </a:p>
              <a:p>
                <a:pPr algn="ctr" eaLnBrk="0" hangingPunct="0"/>
                <a:r>
                  <a:rPr lang="es-ES_tradnl" sz="1800" b="1">
                    <a:latin typeface="Book Antiqua" pitchFamily="18" charset="0"/>
                  </a:rPr>
                  <a:t>Petróleo</a:t>
                </a:r>
                <a:endParaRPr lang="es-ES_tradnl" sz="1400">
                  <a:latin typeface="Book Antiqua" pitchFamily="18" charset="0"/>
                </a:endParaRPr>
              </a:p>
              <a:p>
                <a:pPr algn="ctr" eaLnBrk="0" hangingPunct="0"/>
                <a:r>
                  <a:rPr lang="es-ES_tradnl" sz="1400">
                    <a:latin typeface="Book Antiqua" pitchFamily="18" charset="0"/>
                  </a:rPr>
                  <a:t>1.607 = 19 %</a:t>
                </a:r>
              </a:p>
              <a:p>
                <a:pPr algn="ctr" eaLnBrk="0" hangingPunct="0"/>
                <a:endParaRPr lang="es-ES_tradnl" sz="1800">
                  <a:latin typeface="Book Antiqua" pitchFamily="18" charset="0"/>
                </a:endParaRPr>
              </a:p>
              <a:p>
                <a:pPr algn="ctr" eaLnBrk="0" hangingPunct="0"/>
                <a:endParaRPr lang="es-ES_tradnl" sz="1800">
                  <a:latin typeface="Book Antiqua" pitchFamily="18" charset="0"/>
                </a:endParaRPr>
              </a:p>
              <a:p>
                <a:pPr algn="ctr" eaLnBrk="0" hangingPunct="0"/>
                <a:r>
                  <a:rPr lang="es-ES_tradnl" sz="1800" b="1">
                    <a:latin typeface="Book Antiqua" pitchFamily="18" charset="0"/>
                  </a:rPr>
                  <a:t>Nuevo</a:t>
                </a:r>
              </a:p>
              <a:p>
                <a:pPr algn="ctr" eaLnBrk="0" hangingPunct="0"/>
                <a:r>
                  <a:rPr lang="es-ES_tradnl" sz="1800" b="1">
                    <a:latin typeface="Book Antiqua" pitchFamily="18" charset="0"/>
                  </a:rPr>
                  <a:t>Crédito</a:t>
                </a:r>
                <a:endParaRPr lang="es-ES_tradnl" sz="1400">
                  <a:latin typeface="Book Antiqua" pitchFamily="18" charset="0"/>
                </a:endParaRPr>
              </a:p>
              <a:p>
                <a:pPr algn="ctr" eaLnBrk="0" hangingPunct="0"/>
                <a:r>
                  <a:rPr lang="es-ES_tradnl" sz="1400">
                    <a:latin typeface="Book Antiqua" pitchFamily="18" charset="0"/>
                  </a:rPr>
                  <a:t>2.222 = 26,2%</a:t>
                </a:r>
                <a:endParaRPr lang="es-ES_tradnl" sz="1400"/>
              </a:p>
            </p:txBody>
          </p:sp>
        </p:grpSp>
        <p:sp>
          <p:nvSpPr>
            <p:cNvPr id="40991" name="Line 31"/>
            <p:cNvSpPr>
              <a:spLocks noChangeShapeType="1"/>
            </p:cNvSpPr>
            <p:nvPr/>
          </p:nvSpPr>
          <p:spPr bwMode="auto">
            <a:xfrm>
              <a:off x="2976" y="2784"/>
              <a:ext cx="912" cy="0"/>
            </a:xfrm>
            <a:prstGeom prst="line">
              <a:avLst/>
            </a:prstGeom>
            <a:noFill/>
            <a:ln w="25400">
              <a:solidFill>
                <a:schemeClr val="tx1"/>
              </a:solidFill>
              <a:round/>
              <a:headEnd type="none" w="sm" len="sm"/>
              <a:tailEnd type="none" w="sm" len="sm"/>
            </a:ln>
            <a:effectLst/>
          </p:spPr>
          <p:txBody>
            <a:bodyPr wrap="none" anchor="ctr"/>
            <a:lstStyle/>
            <a:p>
              <a:endParaRPr lang="en-US"/>
            </a:p>
          </p:txBody>
        </p:sp>
      </p:grpSp>
      <p:grpSp>
        <p:nvGrpSpPr>
          <p:cNvPr id="40992" name="Group 32"/>
          <p:cNvGrpSpPr>
            <a:grpSpLocks/>
          </p:cNvGrpSpPr>
          <p:nvPr/>
        </p:nvGrpSpPr>
        <p:grpSpPr bwMode="auto">
          <a:xfrm>
            <a:off x="6400800" y="1319213"/>
            <a:ext cx="1524000" cy="4713287"/>
            <a:chOff x="4032" y="831"/>
            <a:chExt cx="960" cy="2969"/>
          </a:xfrm>
        </p:grpSpPr>
        <p:sp>
          <p:nvSpPr>
            <p:cNvPr id="40993" name="Rectangle 33"/>
            <p:cNvSpPr>
              <a:spLocks noChangeArrowheads="1"/>
            </p:cNvSpPr>
            <p:nvPr/>
          </p:nvSpPr>
          <p:spPr bwMode="auto">
            <a:xfrm>
              <a:off x="4032" y="831"/>
              <a:ext cx="912" cy="2769"/>
            </a:xfrm>
            <a:prstGeom prst="rect">
              <a:avLst/>
            </a:prstGeom>
            <a:solidFill>
              <a:schemeClr val="accent1"/>
            </a:solidFill>
            <a:ln w="12700">
              <a:solidFill>
                <a:schemeClr val="folHlink"/>
              </a:solidFill>
              <a:miter lim="800000"/>
              <a:headEnd/>
              <a:tailEnd/>
            </a:ln>
            <a:effectLst>
              <a:outerShdw dist="107763" dir="2700000" algn="ctr" rotWithShape="0">
                <a:schemeClr val="bg2"/>
              </a:outerShdw>
            </a:effectLst>
          </p:spPr>
          <p:txBody>
            <a:bodyPr wrap="none" anchor="ctr"/>
            <a:lstStyle/>
            <a:p>
              <a:endParaRPr lang="en-US"/>
            </a:p>
          </p:txBody>
        </p:sp>
        <p:sp>
          <p:nvSpPr>
            <p:cNvPr id="40994" name="Rectangle 34"/>
            <p:cNvSpPr>
              <a:spLocks noChangeArrowheads="1"/>
            </p:cNvSpPr>
            <p:nvPr/>
          </p:nvSpPr>
          <p:spPr bwMode="auto">
            <a:xfrm>
              <a:off x="4032" y="936"/>
              <a:ext cx="960" cy="2864"/>
            </a:xfrm>
            <a:prstGeom prst="rect">
              <a:avLst/>
            </a:prstGeom>
            <a:noFill/>
            <a:ln w="9525">
              <a:noFill/>
              <a:miter lim="800000"/>
              <a:headEnd/>
              <a:tailEnd/>
            </a:ln>
            <a:effectLst/>
          </p:spPr>
          <p:txBody>
            <a:bodyPr lIns="92075" tIns="46038" rIns="92075" bIns="46038">
              <a:spAutoFit/>
            </a:bodyPr>
            <a:lstStyle/>
            <a:p>
              <a:pPr algn="ctr" eaLnBrk="0" hangingPunct="0"/>
              <a:endParaRPr lang="es-ES_tradnl" sz="1800" b="1">
                <a:latin typeface="Book Antiqua" pitchFamily="18" charset="0"/>
              </a:endParaRPr>
            </a:p>
            <a:p>
              <a:pPr algn="ctr" eaLnBrk="0" hangingPunct="0"/>
              <a:endParaRPr lang="es-ES_tradnl" sz="1800" b="1">
                <a:latin typeface="Book Antiqua" pitchFamily="18" charset="0"/>
              </a:endParaRPr>
            </a:p>
            <a:p>
              <a:pPr algn="ctr" eaLnBrk="0" hangingPunct="0"/>
              <a:r>
                <a:rPr lang="es-ES_tradnl" sz="1800" b="1">
                  <a:latin typeface="Book Antiqua" pitchFamily="18" charset="0"/>
                </a:rPr>
                <a:t>Sociale</a:t>
              </a:r>
              <a:r>
                <a:rPr lang="es-ES_tradnl" sz="1800">
                  <a:latin typeface="Book Antiqua" pitchFamily="18" charset="0"/>
                </a:rPr>
                <a:t>s</a:t>
              </a:r>
              <a:endParaRPr lang="es-ES_tradnl" sz="1400">
                <a:latin typeface="Book Antiqua" pitchFamily="18" charset="0"/>
              </a:endParaRPr>
            </a:p>
            <a:p>
              <a:pPr algn="ctr" eaLnBrk="0" hangingPunct="0"/>
              <a:r>
                <a:rPr lang="es-ES_tradnl" sz="1400">
                  <a:latin typeface="Book Antiqua" pitchFamily="18" charset="0"/>
                </a:rPr>
                <a:t>2.327</a:t>
              </a:r>
            </a:p>
            <a:p>
              <a:pPr algn="ctr" eaLnBrk="0" hangingPunct="0"/>
              <a:r>
                <a:rPr lang="es-ES_tradnl" sz="1400">
                  <a:latin typeface="Book Antiqua" pitchFamily="18" charset="0"/>
                </a:rPr>
                <a:t> 27.5%</a:t>
              </a:r>
            </a:p>
            <a:p>
              <a:pPr algn="ctr" eaLnBrk="0" hangingPunct="0"/>
              <a:endParaRPr lang="es-ES_tradnl" sz="1400" b="1">
                <a:latin typeface="Book Antiqua" pitchFamily="18" charset="0"/>
              </a:endParaRPr>
            </a:p>
            <a:p>
              <a:pPr algn="ctr" eaLnBrk="0" hangingPunct="0"/>
              <a:r>
                <a:rPr lang="es-ES_tradnl" sz="1800" b="1">
                  <a:latin typeface="Book Antiqua" pitchFamily="18" charset="0"/>
                </a:rPr>
                <a:t>No Sociales</a:t>
              </a:r>
              <a:endParaRPr lang="es-ES_tradnl" sz="1400" b="1">
                <a:latin typeface="Book Antiqua" pitchFamily="18" charset="0"/>
              </a:endParaRPr>
            </a:p>
            <a:p>
              <a:pPr algn="ctr" eaLnBrk="0" hangingPunct="0"/>
              <a:r>
                <a:rPr lang="es-ES_tradnl" sz="1400">
                  <a:latin typeface="Book Antiqua" pitchFamily="18" charset="0"/>
                </a:rPr>
                <a:t>(sin intereses)</a:t>
              </a:r>
            </a:p>
            <a:p>
              <a:pPr algn="ctr" eaLnBrk="0" hangingPunct="0"/>
              <a:r>
                <a:rPr lang="es-ES_tradnl" sz="1400">
                  <a:latin typeface="Book Antiqua" pitchFamily="18" charset="0"/>
                </a:rPr>
                <a:t>3.431</a:t>
              </a:r>
            </a:p>
            <a:p>
              <a:pPr algn="ctr" eaLnBrk="0" hangingPunct="0"/>
              <a:r>
                <a:rPr lang="es-ES_tradnl" sz="1400">
                  <a:latin typeface="Book Antiqua" pitchFamily="18" charset="0"/>
                </a:rPr>
                <a:t>40,4%</a:t>
              </a:r>
            </a:p>
            <a:p>
              <a:pPr algn="ctr" eaLnBrk="0" hangingPunct="0"/>
              <a:endParaRPr lang="es-ES_tradnl" sz="1800" b="1">
                <a:latin typeface="Book Antiqua" pitchFamily="18" charset="0"/>
              </a:endParaRPr>
            </a:p>
            <a:p>
              <a:pPr algn="ctr" eaLnBrk="0" hangingPunct="0"/>
              <a:r>
                <a:rPr lang="es-ES_tradnl" sz="1800" b="1">
                  <a:latin typeface="Book Antiqua" pitchFamily="18" charset="0"/>
                </a:rPr>
                <a:t>Intereses</a:t>
              </a:r>
              <a:endParaRPr lang="es-ES_tradnl" sz="1400">
                <a:latin typeface="Book Antiqua" pitchFamily="18" charset="0"/>
              </a:endParaRPr>
            </a:p>
            <a:p>
              <a:pPr algn="ctr" eaLnBrk="0" hangingPunct="0"/>
              <a:r>
                <a:rPr lang="es-ES_tradnl" sz="1400">
                  <a:latin typeface="Book Antiqua" pitchFamily="18" charset="0"/>
                </a:rPr>
                <a:t>829</a:t>
              </a:r>
            </a:p>
            <a:p>
              <a:pPr algn="ctr" eaLnBrk="0" hangingPunct="0"/>
              <a:r>
                <a:rPr lang="es-ES_tradnl" sz="1400">
                  <a:latin typeface="Book Antiqua" pitchFamily="18" charset="0"/>
                </a:rPr>
                <a:t>9,8%</a:t>
              </a:r>
            </a:p>
            <a:p>
              <a:pPr algn="ctr" eaLnBrk="0" hangingPunct="0"/>
              <a:endParaRPr lang="es-ES_tradnl" sz="1400">
                <a:latin typeface="Book Antiqua" pitchFamily="18" charset="0"/>
              </a:endParaRPr>
            </a:p>
            <a:p>
              <a:pPr algn="ctr" eaLnBrk="0" hangingPunct="0"/>
              <a:r>
                <a:rPr lang="es-ES_tradnl" sz="1800" b="1">
                  <a:latin typeface="Book Antiqua" pitchFamily="18" charset="0"/>
                </a:rPr>
                <a:t>Amortizac</a:t>
              </a:r>
              <a:endParaRPr lang="es-ES_tradnl" sz="1400" b="1">
                <a:latin typeface="Book Antiqua" pitchFamily="18" charset="0"/>
              </a:endParaRPr>
            </a:p>
            <a:p>
              <a:pPr algn="ctr" eaLnBrk="0" hangingPunct="0"/>
              <a:r>
                <a:rPr lang="es-ES_tradnl" sz="1400">
                  <a:latin typeface="Book Antiqua" pitchFamily="18" charset="0"/>
                </a:rPr>
                <a:t>1.889</a:t>
              </a:r>
            </a:p>
            <a:p>
              <a:pPr algn="ctr" eaLnBrk="0" hangingPunct="0">
                <a:lnSpc>
                  <a:spcPct val="90000"/>
                </a:lnSpc>
              </a:pPr>
              <a:r>
                <a:rPr lang="es-ES_tradnl" sz="1400">
                  <a:latin typeface="Book Antiqua" pitchFamily="18" charset="0"/>
                </a:rPr>
                <a:t>22,3%</a:t>
              </a:r>
            </a:p>
            <a:p>
              <a:pPr algn="ctr" eaLnBrk="0" hangingPunct="0"/>
              <a:endParaRPr lang="es-ES_tradnl" sz="1400" b="1">
                <a:latin typeface="Book Antiqua" pitchFamily="18" charset="0"/>
              </a:endParaRPr>
            </a:p>
          </p:txBody>
        </p:sp>
        <p:sp>
          <p:nvSpPr>
            <p:cNvPr id="40995" name="Line 35"/>
            <p:cNvSpPr>
              <a:spLocks noChangeShapeType="1"/>
            </p:cNvSpPr>
            <p:nvPr/>
          </p:nvSpPr>
          <p:spPr bwMode="auto">
            <a:xfrm>
              <a:off x="4032" y="3120"/>
              <a:ext cx="912"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40996" name="Line 36"/>
            <p:cNvSpPr>
              <a:spLocks noChangeShapeType="1"/>
            </p:cNvSpPr>
            <p:nvPr/>
          </p:nvSpPr>
          <p:spPr bwMode="auto">
            <a:xfrm>
              <a:off x="4032" y="2592"/>
              <a:ext cx="912" cy="0"/>
            </a:xfrm>
            <a:prstGeom prst="line">
              <a:avLst/>
            </a:prstGeom>
            <a:noFill/>
            <a:ln w="25400">
              <a:solidFill>
                <a:schemeClr val="tx1"/>
              </a:solidFill>
              <a:round/>
              <a:headEnd type="none" w="sm" len="sm"/>
              <a:tailEnd type="none" w="sm" len="sm"/>
            </a:ln>
            <a:effectLst/>
          </p:spPr>
          <p:txBody>
            <a:bodyPr wrap="none" anchor="ctr"/>
            <a:lstStyle/>
            <a:p>
              <a:endParaRPr lang="en-US"/>
            </a:p>
          </p:txBody>
        </p:sp>
      </p:grpSp>
      <p:grpSp>
        <p:nvGrpSpPr>
          <p:cNvPr id="40997" name="Group 37"/>
          <p:cNvGrpSpPr>
            <a:grpSpLocks/>
          </p:cNvGrpSpPr>
          <p:nvPr/>
        </p:nvGrpSpPr>
        <p:grpSpPr bwMode="auto">
          <a:xfrm>
            <a:off x="8001000" y="4114800"/>
            <a:ext cx="1047750" cy="1752600"/>
            <a:chOff x="5040" y="2592"/>
            <a:chExt cx="660" cy="1104"/>
          </a:xfrm>
        </p:grpSpPr>
        <p:grpSp>
          <p:nvGrpSpPr>
            <p:cNvPr id="40998" name="Group 38"/>
            <p:cNvGrpSpPr>
              <a:grpSpLocks/>
            </p:cNvGrpSpPr>
            <p:nvPr/>
          </p:nvGrpSpPr>
          <p:grpSpPr bwMode="auto">
            <a:xfrm>
              <a:off x="5040" y="2592"/>
              <a:ext cx="96" cy="1104"/>
              <a:chOff x="5040" y="2352"/>
              <a:chExt cx="96" cy="1440"/>
            </a:xfrm>
          </p:grpSpPr>
          <p:sp>
            <p:nvSpPr>
              <p:cNvPr id="40999" name="Line 39"/>
              <p:cNvSpPr>
                <a:spLocks noChangeShapeType="1"/>
              </p:cNvSpPr>
              <p:nvPr/>
            </p:nvSpPr>
            <p:spPr bwMode="auto">
              <a:xfrm>
                <a:off x="5088" y="2400"/>
                <a:ext cx="0" cy="624"/>
              </a:xfrm>
              <a:prstGeom prst="line">
                <a:avLst/>
              </a:prstGeom>
              <a:noFill/>
              <a:ln w="25400">
                <a:solidFill>
                  <a:srgbClr val="00FF00"/>
                </a:solidFill>
                <a:round/>
                <a:headEnd type="none" w="sm" len="sm"/>
                <a:tailEnd type="none" w="sm" len="sm"/>
              </a:ln>
              <a:effectLst/>
            </p:spPr>
            <p:txBody>
              <a:bodyPr wrap="none" anchor="ctr"/>
              <a:lstStyle/>
              <a:p>
                <a:endParaRPr lang="en-US"/>
              </a:p>
            </p:txBody>
          </p:sp>
          <p:sp>
            <p:nvSpPr>
              <p:cNvPr id="41000" name="Line 40"/>
              <p:cNvSpPr>
                <a:spLocks noChangeShapeType="1"/>
              </p:cNvSpPr>
              <p:nvPr/>
            </p:nvSpPr>
            <p:spPr bwMode="auto">
              <a:xfrm>
                <a:off x="5088" y="3120"/>
                <a:ext cx="0" cy="624"/>
              </a:xfrm>
              <a:prstGeom prst="line">
                <a:avLst/>
              </a:prstGeom>
              <a:noFill/>
              <a:ln w="25400">
                <a:solidFill>
                  <a:srgbClr val="00FF00"/>
                </a:solidFill>
                <a:round/>
                <a:headEnd type="none" w="sm" len="sm"/>
                <a:tailEnd type="none" w="sm" len="sm"/>
              </a:ln>
              <a:effectLst/>
            </p:spPr>
            <p:txBody>
              <a:bodyPr wrap="none" anchor="ctr"/>
              <a:lstStyle/>
              <a:p>
                <a:endParaRPr lang="en-US"/>
              </a:p>
            </p:txBody>
          </p:sp>
          <p:sp>
            <p:nvSpPr>
              <p:cNvPr id="41001" name="Line 41"/>
              <p:cNvSpPr>
                <a:spLocks noChangeShapeType="1"/>
              </p:cNvSpPr>
              <p:nvPr/>
            </p:nvSpPr>
            <p:spPr bwMode="auto">
              <a:xfrm flipV="1">
                <a:off x="5088" y="3072"/>
                <a:ext cx="48" cy="48"/>
              </a:xfrm>
              <a:prstGeom prst="line">
                <a:avLst/>
              </a:prstGeom>
              <a:noFill/>
              <a:ln w="25400">
                <a:solidFill>
                  <a:srgbClr val="00FF00"/>
                </a:solidFill>
                <a:round/>
                <a:headEnd type="none" w="sm" len="sm"/>
                <a:tailEnd type="none" w="sm" len="sm"/>
              </a:ln>
              <a:effectLst/>
            </p:spPr>
            <p:txBody>
              <a:bodyPr wrap="none" anchor="ctr"/>
              <a:lstStyle/>
              <a:p>
                <a:endParaRPr lang="en-US"/>
              </a:p>
            </p:txBody>
          </p:sp>
          <p:sp>
            <p:nvSpPr>
              <p:cNvPr id="41002" name="Line 42"/>
              <p:cNvSpPr>
                <a:spLocks noChangeShapeType="1"/>
              </p:cNvSpPr>
              <p:nvPr/>
            </p:nvSpPr>
            <p:spPr bwMode="auto">
              <a:xfrm>
                <a:off x="5088" y="3024"/>
                <a:ext cx="48" cy="48"/>
              </a:xfrm>
              <a:prstGeom prst="line">
                <a:avLst/>
              </a:prstGeom>
              <a:noFill/>
              <a:ln w="25400">
                <a:solidFill>
                  <a:srgbClr val="00FF00"/>
                </a:solidFill>
                <a:round/>
                <a:headEnd type="none" w="sm" len="sm"/>
                <a:tailEnd type="none" w="sm" len="sm"/>
              </a:ln>
              <a:effectLst/>
            </p:spPr>
            <p:txBody>
              <a:bodyPr wrap="none" anchor="ctr"/>
              <a:lstStyle/>
              <a:p>
                <a:endParaRPr lang="en-US"/>
              </a:p>
            </p:txBody>
          </p:sp>
          <p:sp>
            <p:nvSpPr>
              <p:cNvPr id="41003" name="Line 43"/>
              <p:cNvSpPr>
                <a:spLocks noChangeShapeType="1"/>
              </p:cNvSpPr>
              <p:nvPr/>
            </p:nvSpPr>
            <p:spPr bwMode="auto">
              <a:xfrm>
                <a:off x="5040" y="2352"/>
                <a:ext cx="48" cy="48"/>
              </a:xfrm>
              <a:prstGeom prst="line">
                <a:avLst/>
              </a:prstGeom>
              <a:noFill/>
              <a:ln w="25400">
                <a:solidFill>
                  <a:srgbClr val="00FF00"/>
                </a:solidFill>
                <a:round/>
                <a:headEnd type="none" w="sm" len="sm"/>
                <a:tailEnd type="none" w="sm" len="sm"/>
              </a:ln>
              <a:effectLst/>
            </p:spPr>
            <p:txBody>
              <a:bodyPr wrap="none" anchor="ctr"/>
              <a:lstStyle/>
              <a:p>
                <a:endParaRPr lang="en-US"/>
              </a:p>
            </p:txBody>
          </p:sp>
          <p:sp>
            <p:nvSpPr>
              <p:cNvPr id="41004" name="Line 44"/>
              <p:cNvSpPr>
                <a:spLocks noChangeShapeType="1"/>
              </p:cNvSpPr>
              <p:nvPr/>
            </p:nvSpPr>
            <p:spPr bwMode="auto">
              <a:xfrm flipH="1">
                <a:off x="5040" y="3744"/>
                <a:ext cx="48" cy="48"/>
              </a:xfrm>
              <a:prstGeom prst="line">
                <a:avLst/>
              </a:prstGeom>
              <a:noFill/>
              <a:ln w="25400">
                <a:solidFill>
                  <a:srgbClr val="00FF00"/>
                </a:solidFill>
                <a:round/>
                <a:headEnd type="none" w="sm" len="sm"/>
                <a:tailEnd type="none" w="sm" len="sm"/>
              </a:ln>
              <a:effectLst/>
            </p:spPr>
            <p:txBody>
              <a:bodyPr wrap="none" anchor="ctr"/>
              <a:lstStyle/>
              <a:p>
                <a:endParaRPr lang="en-US"/>
              </a:p>
            </p:txBody>
          </p:sp>
        </p:grpSp>
        <p:sp>
          <p:nvSpPr>
            <p:cNvPr id="41005" name="Text Box 45"/>
            <p:cNvSpPr txBox="1">
              <a:spLocks noChangeArrowheads="1"/>
            </p:cNvSpPr>
            <p:nvPr/>
          </p:nvSpPr>
          <p:spPr bwMode="auto">
            <a:xfrm>
              <a:off x="5188" y="2776"/>
              <a:ext cx="512" cy="404"/>
            </a:xfrm>
            <a:prstGeom prst="rect">
              <a:avLst/>
            </a:prstGeom>
            <a:noFill/>
            <a:ln w="25400">
              <a:noFill/>
              <a:miter lim="800000"/>
              <a:headEnd type="none" w="sm" len="sm"/>
              <a:tailEnd type="none" w="sm" len="sm"/>
            </a:ln>
            <a:effectLst/>
          </p:spPr>
          <p:txBody>
            <a:bodyPr wrap="none">
              <a:spAutoFit/>
            </a:bodyPr>
            <a:lstStyle/>
            <a:p>
              <a:r>
                <a:rPr lang="es-ES_tradnl" sz="1800" b="1">
                  <a:solidFill>
                    <a:schemeClr val="bg1"/>
                  </a:solidFill>
                </a:rPr>
                <a:t>2.718</a:t>
              </a:r>
            </a:p>
            <a:p>
              <a:r>
                <a:rPr lang="es-ES_tradnl" sz="1800" b="1">
                  <a:solidFill>
                    <a:schemeClr val="bg1"/>
                  </a:solidFill>
                </a:rPr>
                <a:t>32,1%</a:t>
              </a:r>
            </a:p>
          </p:txBody>
        </p:sp>
      </p:grpSp>
      <p:grpSp>
        <p:nvGrpSpPr>
          <p:cNvPr id="41006" name="Group 46"/>
          <p:cNvGrpSpPr>
            <a:grpSpLocks/>
          </p:cNvGrpSpPr>
          <p:nvPr/>
        </p:nvGrpSpPr>
        <p:grpSpPr bwMode="auto">
          <a:xfrm>
            <a:off x="8001000" y="1371600"/>
            <a:ext cx="1041400" cy="2667000"/>
            <a:chOff x="5040" y="864"/>
            <a:chExt cx="656" cy="1680"/>
          </a:xfrm>
        </p:grpSpPr>
        <p:grpSp>
          <p:nvGrpSpPr>
            <p:cNvPr id="41007" name="Group 47"/>
            <p:cNvGrpSpPr>
              <a:grpSpLocks/>
            </p:cNvGrpSpPr>
            <p:nvPr/>
          </p:nvGrpSpPr>
          <p:grpSpPr bwMode="auto">
            <a:xfrm>
              <a:off x="5040" y="864"/>
              <a:ext cx="96" cy="1680"/>
              <a:chOff x="5040" y="2352"/>
              <a:chExt cx="96" cy="1440"/>
            </a:xfrm>
          </p:grpSpPr>
          <p:sp>
            <p:nvSpPr>
              <p:cNvPr id="41008" name="Line 48"/>
              <p:cNvSpPr>
                <a:spLocks noChangeShapeType="1"/>
              </p:cNvSpPr>
              <p:nvPr/>
            </p:nvSpPr>
            <p:spPr bwMode="auto">
              <a:xfrm>
                <a:off x="5088" y="2400"/>
                <a:ext cx="0" cy="624"/>
              </a:xfrm>
              <a:prstGeom prst="line">
                <a:avLst/>
              </a:prstGeom>
              <a:noFill/>
              <a:ln w="25400">
                <a:solidFill>
                  <a:srgbClr val="00FF00"/>
                </a:solidFill>
                <a:round/>
                <a:headEnd type="none" w="sm" len="sm"/>
                <a:tailEnd type="none" w="sm" len="sm"/>
              </a:ln>
              <a:effectLst/>
            </p:spPr>
            <p:txBody>
              <a:bodyPr wrap="none" anchor="ctr"/>
              <a:lstStyle/>
              <a:p>
                <a:endParaRPr lang="en-US"/>
              </a:p>
            </p:txBody>
          </p:sp>
          <p:sp>
            <p:nvSpPr>
              <p:cNvPr id="41009" name="Line 49"/>
              <p:cNvSpPr>
                <a:spLocks noChangeShapeType="1"/>
              </p:cNvSpPr>
              <p:nvPr/>
            </p:nvSpPr>
            <p:spPr bwMode="auto">
              <a:xfrm>
                <a:off x="5088" y="3120"/>
                <a:ext cx="0" cy="624"/>
              </a:xfrm>
              <a:prstGeom prst="line">
                <a:avLst/>
              </a:prstGeom>
              <a:noFill/>
              <a:ln w="25400">
                <a:solidFill>
                  <a:srgbClr val="00FF00"/>
                </a:solidFill>
                <a:round/>
                <a:headEnd type="none" w="sm" len="sm"/>
                <a:tailEnd type="none" w="sm" len="sm"/>
              </a:ln>
              <a:effectLst/>
            </p:spPr>
            <p:txBody>
              <a:bodyPr wrap="none" anchor="ctr"/>
              <a:lstStyle/>
              <a:p>
                <a:endParaRPr lang="en-US"/>
              </a:p>
            </p:txBody>
          </p:sp>
          <p:sp>
            <p:nvSpPr>
              <p:cNvPr id="41010" name="Line 50"/>
              <p:cNvSpPr>
                <a:spLocks noChangeShapeType="1"/>
              </p:cNvSpPr>
              <p:nvPr/>
            </p:nvSpPr>
            <p:spPr bwMode="auto">
              <a:xfrm flipV="1">
                <a:off x="5088" y="3072"/>
                <a:ext cx="48" cy="48"/>
              </a:xfrm>
              <a:prstGeom prst="line">
                <a:avLst/>
              </a:prstGeom>
              <a:noFill/>
              <a:ln w="25400">
                <a:solidFill>
                  <a:srgbClr val="00FF00"/>
                </a:solidFill>
                <a:round/>
                <a:headEnd type="none" w="sm" len="sm"/>
                <a:tailEnd type="none" w="sm" len="sm"/>
              </a:ln>
              <a:effectLst/>
            </p:spPr>
            <p:txBody>
              <a:bodyPr wrap="none" anchor="ctr"/>
              <a:lstStyle/>
              <a:p>
                <a:endParaRPr lang="en-US"/>
              </a:p>
            </p:txBody>
          </p:sp>
          <p:sp>
            <p:nvSpPr>
              <p:cNvPr id="41011" name="Line 51"/>
              <p:cNvSpPr>
                <a:spLocks noChangeShapeType="1"/>
              </p:cNvSpPr>
              <p:nvPr/>
            </p:nvSpPr>
            <p:spPr bwMode="auto">
              <a:xfrm>
                <a:off x="5088" y="3024"/>
                <a:ext cx="48" cy="48"/>
              </a:xfrm>
              <a:prstGeom prst="line">
                <a:avLst/>
              </a:prstGeom>
              <a:noFill/>
              <a:ln w="25400">
                <a:solidFill>
                  <a:srgbClr val="00FF00"/>
                </a:solidFill>
                <a:round/>
                <a:headEnd type="none" w="sm" len="sm"/>
                <a:tailEnd type="none" w="sm" len="sm"/>
              </a:ln>
              <a:effectLst/>
            </p:spPr>
            <p:txBody>
              <a:bodyPr wrap="none" anchor="ctr"/>
              <a:lstStyle/>
              <a:p>
                <a:endParaRPr lang="en-US"/>
              </a:p>
            </p:txBody>
          </p:sp>
          <p:sp>
            <p:nvSpPr>
              <p:cNvPr id="41012" name="Line 52"/>
              <p:cNvSpPr>
                <a:spLocks noChangeShapeType="1"/>
              </p:cNvSpPr>
              <p:nvPr/>
            </p:nvSpPr>
            <p:spPr bwMode="auto">
              <a:xfrm>
                <a:off x="5040" y="2352"/>
                <a:ext cx="48" cy="48"/>
              </a:xfrm>
              <a:prstGeom prst="line">
                <a:avLst/>
              </a:prstGeom>
              <a:noFill/>
              <a:ln w="25400">
                <a:solidFill>
                  <a:srgbClr val="00FF00"/>
                </a:solidFill>
                <a:round/>
                <a:headEnd type="none" w="sm" len="sm"/>
                <a:tailEnd type="none" w="sm" len="sm"/>
              </a:ln>
              <a:effectLst/>
            </p:spPr>
            <p:txBody>
              <a:bodyPr wrap="none" anchor="ctr"/>
              <a:lstStyle/>
              <a:p>
                <a:endParaRPr lang="en-US"/>
              </a:p>
            </p:txBody>
          </p:sp>
          <p:sp>
            <p:nvSpPr>
              <p:cNvPr id="41013" name="Line 53"/>
              <p:cNvSpPr>
                <a:spLocks noChangeShapeType="1"/>
              </p:cNvSpPr>
              <p:nvPr/>
            </p:nvSpPr>
            <p:spPr bwMode="auto">
              <a:xfrm flipH="1">
                <a:off x="5040" y="3744"/>
                <a:ext cx="48" cy="48"/>
              </a:xfrm>
              <a:prstGeom prst="line">
                <a:avLst/>
              </a:prstGeom>
              <a:noFill/>
              <a:ln w="25400">
                <a:solidFill>
                  <a:srgbClr val="00FF00"/>
                </a:solidFill>
                <a:round/>
                <a:headEnd type="none" w="sm" len="sm"/>
                <a:tailEnd type="none" w="sm" len="sm"/>
              </a:ln>
              <a:effectLst/>
            </p:spPr>
            <p:txBody>
              <a:bodyPr wrap="none" anchor="ctr"/>
              <a:lstStyle/>
              <a:p>
                <a:endParaRPr lang="en-US"/>
              </a:p>
            </p:txBody>
          </p:sp>
        </p:grpSp>
        <p:sp>
          <p:nvSpPr>
            <p:cNvPr id="41014" name="Text Box 54"/>
            <p:cNvSpPr txBox="1">
              <a:spLocks noChangeArrowheads="1"/>
            </p:cNvSpPr>
            <p:nvPr/>
          </p:nvSpPr>
          <p:spPr bwMode="auto">
            <a:xfrm>
              <a:off x="5184" y="1468"/>
              <a:ext cx="512" cy="404"/>
            </a:xfrm>
            <a:prstGeom prst="rect">
              <a:avLst/>
            </a:prstGeom>
            <a:noFill/>
            <a:ln w="25400">
              <a:noFill/>
              <a:miter lim="800000"/>
              <a:headEnd type="none" w="sm" len="sm"/>
              <a:tailEnd type="none" w="sm" len="sm"/>
            </a:ln>
            <a:effectLst/>
          </p:spPr>
          <p:txBody>
            <a:bodyPr wrap="none">
              <a:spAutoFit/>
            </a:bodyPr>
            <a:lstStyle/>
            <a:p>
              <a:r>
                <a:rPr lang="es-ES_tradnl" sz="1800" b="1">
                  <a:solidFill>
                    <a:schemeClr val="accent1"/>
                  </a:solidFill>
                </a:rPr>
                <a:t>5.758</a:t>
              </a:r>
            </a:p>
            <a:p>
              <a:r>
                <a:rPr lang="es-ES_tradnl" sz="1800" b="1">
                  <a:solidFill>
                    <a:schemeClr val="accent1"/>
                  </a:solidFill>
                </a:rPr>
                <a:t>67,9%</a:t>
              </a:r>
            </a:p>
          </p:txBody>
        </p:sp>
      </p:grpSp>
      <p:sp>
        <p:nvSpPr>
          <p:cNvPr id="41015" name="Text Box 55"/>
          <p:cNvSpPr txBox="1">
            <a:spLocks noChangeArrowheads="1"/>
          </p:cNvSpPr>
          <p:nvPr/>
        </p:nvSpPr>
        <p:spPr bwMode="auto">
          <a:xfrm>
            <a:off x="2743200" y="4276725"/>
            <a:ext cx="908050" cy="579438"/>
          </a:xfrm>
          <a:prstGeom prst="rect">
            <a:avLst/>
          </a:prstGeom>
          <a:noFill/>
          <a:ln w="25400">
            <a:noFill/>
            <a:miter lim="800000"/>
            <a:headEnd type="none" w="sm" len="sm"/>
            <a:tailEnd type="none" w="sm" len="sm"/>
          </a:ln>
          <a:effectLst/>
        </p:spPr>
        <p:txBody>
          <a:bodyPr wrap="none">
            <a:spAutoFit/>
          </a:bodyPr>
          <a:lstStyle/>
          <a:p>
            <a:pPr algn="ctr"/>
            <a:r>
              <a:rPr lang="en-US" sz="1800" b="1">
                <a:latin typeface="Book Antiqua" pitchFamily="18" charset="0"/>
              </a:rPr>
              <a:t>Déficit</a:t>
            </a:r>
          </a:p>
          <a:p>
            <a:pPr algn="ctr"/>
            <a:r>
              <a:rPr lang="en-US" sz="1400">
                <a:latin typeface="Book Antiqua" pitchFamily="18" charset="0"/>
              </a:rPr>
              <a:t>333</a:t>
            </a:r>
          </a:p>
        </p:txBody>
      </p:sp>
      <p:sp>
        <p:nvSpPr>
          <p:cNvPr id="41016" name="Line 56"/>
          <p:cNvSpPr>
            <a:spLocks noChangeShapeType="1"/>
          </p:cNvSpPr>
          <p:nvPr/>
        </p:nvSpPr>
        <p:spPr bwMode="auto">
          <a:xfrm>
            <a:off x="2438400" y="4302125"/>
            <a:ext cx="144780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41017" name="Text Box 57"/>
          <p:cNvSpPr txBox="1">
            <a:spLocks noChangeArrowheads="1"/>
          </p:cNvSpPr>
          <p:nvPr/>
        </p:nvSpPr>
        <p:spPr bwMode="auto">
          <a:xfrm>
            <a:off x="7288213" y="6597650"/>
            <a:ext cx="1830387" cy="274638"/>
          </a:xfrm>
          <a:prstGeom prst="rect">
            <a:avLst/>
          </a:prstGeom>
          <a:noFill/>
          <a:ln w="12700" cap="sq">
            <a:noFill/>
            <a:miter lim="800000"/>
            <a:headEnd type="none" w="sm" len="sm"/>
            <a:tailEnd type="none" w="sm" len="sm"/>
          </a:ln>
          <a:effectLst/>
        </p:spPr>
        <p:txBody>
          <a:bodyPr wrap="none">
            <a:spAutoFit/>
          </a:bodyPr>
          <a:lstStyle/>
          <a:p>
            <a:r>
              <a:rPr lang="es-ES_tradnl" sz="1200"/>
              <a:t>FUENTE: UNICEF / MEF</a:t>
            </a:r>
            <a:endParaRPr lang="es-ES" sz="1200"/>
          </a:p>
        </p:txBody>
      </p:sp>
      <p:sp>
        <p:nvSpPr>
          <p:cNvPr id="41018" name="Oval 58"/>
          <p:cNvSpPr>
            <a:spLocks noChangeArrowheads="1"/>
          </p:cNvSpPr>
          <p:nvPr/>
        </p:nvSpPr>
        <p:spPr bwMode="auto">
          <a:xfrm>
            <a:off x="4787900" y="3357563"/>
            <a:ext cx="1368425" cy="863600"/>
          </a:xfrm>
          <a:prstGeom prst="ellipse">
            <a:avLst/>
          </a:prstGeom>
          <a:noFill/>
          <a:ln w="28575" cap="sq">
            <a:solidFill>
              <a:srgbClr val="CC3300"/>
            </a:solidFill>
            <a:round/>
            <a:headEnd type="none" w="sm" len="sm"/>
            <a:tailEnd type="none" w="sm" len="sm"/>
          </a:ln>
          <a:effectLst/>
        </p:spPr>
        <p:txBody>
          <a:bodyPr wrap="none" anchor="ctr"/>
          <a:lstStyle/>
          <a:p>
            <a:endParaRPr lang="en-US"/>
          </a:p>
        </p:txBody>
      </p:sp>
      <p:sp>
        <p:nvSpPr>
          <p:cNvPr id="41020" name="Rectangle 60"/>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1438" y="554038"/>
            <a:ext cx="8964612" cy="1219200"/>
          </a:xfrm>
        </p:spPr>
        <p:txBody>
          <a:bodyPr/>
          <a:lstStyle/>
          <a:p>
            <a:r>
              <a:rPr lang="es-ES_tradnl" sz="3600"/>
              <a:t>EL EVENTO MAXIMO CONSIDERADO Y LAS PERDIDAS POTENCIALES</a:t>
            </a:r>
            <a:endParaRPr lang="es-ES" sz="3600"/>
          </a:p>
        </p:txBody>
      </p:sp>
      <p:sp>
        <p:nvSpPr>
          <p:cNvPr id="44035" name="Rectangle 3"/>
          <p:cNvSpPr>
            <a:spLocks noGrp="1" noChangeArrowheads="1"/>
          </p:cNvSpPr>
          <p:nvPr>
            <p:ph type="body" idx="1"/>
          </p:nvPr>
        </p:nvSpPr>
        <p:spPr>
          <a:xfrm>
            <a:off x="685800" y="2070100"/>
            <a:ext cx="7772400" cy="4454525"/>
          </a:xfrm>
        </p:spPr>
        <p:txBody>
          <a:bodyPr/>
          <a:lstStyle/>
          <a:p>
            <a:r>
              <a:rPr lang="es-ES_tradnl" sz="2800"/>
              <a:t>EMC: TERREMOTO DE LA ZONA DE SUBDUCCION FRENTE A ESMERALDAS</a:t>
            </a:r>
          </a:p>
          <a:p>
            <a:pPr lvl="1"/>
            <a:endParaRPr lang="es-ES_tradnl" sz="2000"/>
          </a:p>
          <a:p>
            <a:pPr lvl="1"/>
            <a:r>
              <a:rPr lang="es-ES_tradnl" sz="2000"/>
              <a:t>MAGNITUD MAXIMA POSIBLE MAYOR QUE Mw=9.0</a:t>
            </a:r>
          </a:p>
          <a:p>
            <a:pPr lvl="1"/>
            <a:r>
              <a:rPr lang="es-ES_tradnl" sz="2000"/>
              <a:t>MAGNITUD MAXIMA PROBABLE MAYOR QUE Mw=8.0</a:t>
            </a:r>
          </a:p>
          <a:p>
            <a:pPr lvl="1"/>
            <a:r>
              <a:rPr lang="es-ES_tradnl" sz="2000"/>
              <a:t>PERIODO DE RETORNO PARA MMpos 210 AÑOS</a:t>
            </a:r>
          </a:p>
          <a:p>
            <a:pPr lvl="1"/>
            <a:r>
              <a:rPr lang="es-ES_tradnl" sz="2000"/>
              <a:t>PERIODO DE RETORNO PARA MMprob 50 AÑOS</a:t>
            </a:r>
          </a:p>
          <a:p>
            <a:pPr lvl="1"/>
            <a:r>
              <a:rPr lang="es-ES_tradnl" sz="2000"/>
              <a:t>FECHA DEL ULTIMO EVENTO 1958</a:t>
            </a:r>
          </a:p>
          <a:p>
            <a:pPr lvl="1"/>
            <a:r>
              <a:rPr lang="es-ES_tradnl" sz="2000"/>
              <a:t>PROBABILIDAD DE OCURRENCIA EN LOS PROXIMOS 50 AÑOS MAYOR QUE 50% [probabilidad condicional &gt; 66% (90% en esta década) a partir de 2000; Nishenko]</a:t>
            </a:r>
            <a:endParaRPr lang="es-ES" sz="2000"/>
          </a:p>
        </p:txBody>
      </p:sp>
      <p:sp>
        <p:nvSpPr>
          <p:cNvPr id="44038" name="Rectangle 6"/>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3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3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03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8313" y="347663"/>
            <a:ext cx="8351837" cy="777875"/>
          </a:xfrm>
        </p:spPr>
        <p:txBody>
          <a:bodyPr/>
          <a:lstStyle/>
          <a:p>
            <a:r>
              <a:rPr lang="es-ES_tradnl" sz="3600"/>
              <a:t>EVENTOS MAXIMOS CONSIDERADOS</a:t>
            </a:r>
            <a:endParaRPr lang="es-ES" sz="3600"/>
          </a:p>
        </p:txBody>
      </p:sp>
      <p:pic>
        <p:nvPicPr>
          <p:cNvPr id="46083" name="Picture 3"/>
          <p:cNvPicPr>
            <a:picLocks noChangeAspect="1" noChangeArrowheads="1"/>
          </p:cNvPicPr>
          <p:nvPr>
            <p:ph idx="1"/>
          </p:nvPr>
        </p:nvPicPr>
        <p:blipFill>
          <a:blip r:embed="rId2" cstate="print"/>
          <a:srcRect/>
          <a:stretch>
            <a:fillRect/>
          </a:stretch>
        </p:blipFill>
        <p:spPr>
          <a:xfrm>
            <a:off x="1187450" y="1060450"/>
            <a:ext cx="6913563" cy="5862638"/>
          </a:xfrm>
          <a:noFill/>
          <a:ln/>
        </p:spPr>
      </p:pic>
      <p:sp>
        <p:nvSpPr>
          <p:cNvPr id="46084" name="Rectangle 4"/>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
        <p:nvSpPr>
          <p:cNvPr id="46086" name="Oval 6"/>
          <p:cNvSpPr>
            <a:spLocks noChangeArrowheads="1"/>
          </p:cNvSpPr>
          <p:nvPr/>
        </p:nvSpPr>
        <p:spPr bwMode="auto">
          <a:xfrm>
            <a:off x="4032250" y="4041775"/>
            <a:ext cx="323850" cy="323850"/>
          </a:xfrm>
          <a:prstGeom prst="ellipse">
            <a:avLst/>
          </a:prstGeom>
          <a:solidFill>
            <a:srgbClr val="FF0000"/>
          </a:solidFill>
          <a:ln w="12700" cap="sq">
            <a:solidFill>
              <a:schemeClr val="tx1"/>
            </a:solidFill>
            <a:round/>
            <a:headEnd type="none" w="sm" len="sm"/>
            <a:tailEnd type="none" w="sm" len="sm"/>
          </a:ln>
          <a:effectLst/>
        </p:spPr>
        <p:txBody>
          <a:bodyPr wrap="none" anchor="ctr"/>
          <a:lstStyle/>
          <a:p>
            <a:endParaRPr lang="en-US"/>
          </a:p>
        </p:txBody>
      </p:sp>
      <p:sp>
        <p:nvSpPr>
          <p:cNvPr id="46087" name="Oval 7"/>
          <p:cNvSpPr>
            <a:spLocks noChangeArrowheads="1"/>
          </p:cNvSpPr>
          <p:nvPr/>
        </p:nvSpPr>
        <p:spPr bwMode="auto">
          <a:xfrm>
            <a:off x="7056438" y="3176588"/>
            <a:ext cx="323850" cy="323850"/>
          </a:xfrm>
          <a:prstGeom prst="ellipse">
            <a:avLst/>
          </a:prstGeom>
          <a:solidFill>
            <a:srgbClr val="FF0000"/>
          </a:solidFill>
          <a:ln w="12700" cap="sq">
            <a:solidFill>
              <a:schemeClr val="tx1"/>
            </a:solidFill>
            <a:round/>
            <a:headEnd type="none" w="sm" len="sm"/>
            <a:tailEnd type="none" w="sm" len="sm"/>
          </a:ln>
          <a:effectLst/>
        </p:spPr>
        <p:txBody>
          <a:bodyPr wrap="none" anchor="ctr"/>
          <a:lstStyle/>
          <a:p>
            <a:endParaRPr lang="en-US"/>
          </a:p>
        </p:txBody>
      </p:sp>
      <p:sp>
        <p:nvSpPr>
          <p:cNvPr id="46088" name="Text Box 8"/>
          <p:cNvSpPr txBox="1">
            <a:spLocks noChangeArrowheads="1"/>
          </p:cNvSpPr>
          <p:nvPr/>
        </p:nvSpPr>
        <p:spPr bwMode="auto">
          <a:xfrm>
            <a:off x="6516688" y="3565525"/>
            <a:ext cx="1655762" cy="942975"/>
          </a:xfrm>
          <a:prstGeom prst="rect">
            <a:avLst/>
          </a:prstGeom>
          <a:noFill/>
          <a:ln w="12700" cap="sq">
            <a:noFill/>
            <a:miter lim="800000"/>
            <a:headEnd type="none" w="sm" len="sm"/>
            <a:tailEnd type="none" w="sm" len="sm"/>
          </a:ln>
          <a:effectLst/>
        </p:spPr>
        <p:txBody>
          <a:bodyPr>
            <a:spAutoFit/>
          </a:bodyPr>
          <a:lstStyle/>
          <a:p>
            <a:r>
              <a:rPr lang="es-ES_tradnl" sz="1400">
                <a:solidFill>
                  <a:srgbClr val="CC3300"/>
                </a:solidFill>
              </a:rPr>
              <a:t>FACILIDADES DE REFINACION Y EXPORTACION PETROLERA</a:t>
            </a:r>
            <a:endParaRPr lang="es-ES" sz="1400">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nimBg="1"/>
      <p:bldP spid="46087" grpId="0" animBg="1"/>
      <p:bldP spid="460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588963"/>
            <a:ext cx="9144000" cy="536575"/>
          </a:xfrm>
        </p:spPr>
        <p:txBody>
          <a:bodyPr/>
          <a:lstStyle/>
          <a:p>
            <a:r>
              <a:rPr lang="en-US" sz="3600"/>
              <a:t>Efectos del Terremoto de 1987 sobre el SOTE</a:t>
            </a:r>
            <a:endParaRPr lang="es-ES" sz="3600"/>
          </a:p>
        </p:txBody>
      </p:sp>
      <p:pic>
        <p:nvPicPr>
          <p:cNvPr id="35843" name="Picture 3" descr="oleo87_8"/>
          <p:cNvPicPr>
            <a:picLocks noChangeAspect="1" noChangeArrowheads="1"/>
          </p:cNvPicPr>
          <p:nvPr/>
        </p:nvPicPr>
        <p:blipFill>
          <a:blip r:embed="rId2" cstate="print"/>
          <a:srcRect/>
          <a:stretch>
            <a:fillRect/>
          </a:stretch>
        </p:blipFill>
        <p:spPr bwMode="auto">
          <a:xfrm>
            <a:off x="1498600" y="1311275"/>
            <a:ext cx="7394575" cy="5165725"/>
          </a:xfrm>
          <a:prstGeom prst="rect">
            <a:avLst/>
          </a:prstGeom>
          <a:noFill/>
        </p:spPr>
      </p:pic>
      <p:sp>
        <p:nvSpPr>
          <p:cNvPr id="35844" name="Rectangle 4"/>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
        <p:nvSpPr>
          <p:cNvPr id="35845" name="Text Box 5"/>
          <p:cNvSpPr txBox="1">
            <a:spLocks noChangeArrowheads="1"/>
          </p:cNvSpPr>
          <p:nvPr/>
        </p:nvSpPr>
        <p:spPr bwMode="auto">
          <a:xfrm>
            <a:off x="87313" y="1382713"/>
            <a:ext cx="1270000" cy="822325"/>
          </a:xfrm>
          <a:prstGeom prst="rect">
            <a:avLst/>
          </a:prstGeom>
          <a:noFill/>
          <a:ln w="12700" cap="sq">
            <a:noFill/>
            <a:miter lim="800000"/>
            <a:headEnd type="none" w="sm" len="sm"/>
            <a:tailEnd type="none" w="sm" len="sm"/>
          </a:ln>
          <a:effectLst/>
        </p:spPr>
        <p:txBody>
          <a:bodyPr wrap="none">
            <a:spAutoFit/>
          </a:bodyPr>
          <a:lstStyle/>
          <a:p>
            <a:r>
              <a:rPr lang="es-ES_tradnl">
                <a:solidFill>
                  <a:schemeClr val="tx2"/>
                </a:solidFill>
              </a:rPr>
              <a:t>Mw=6.9</a:t>
            </a:r>
          </a:p>
          <a:p>
            <a:r>
              <a:rPr lang="es-ES_tradnl">
                <a:solidFill>
                  <a:schemeClr val="tx2"/>
                </a:solidFill>
              </a:rPr>
              <a:t>D=25km</a:t>
            </a:r>
            <a:endParaRPr lang="es-ES">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oleo87_9"/>
          <p:cNvPicPr>
            <a:picLocks noChangeAspect="1" noChangeArrowheads="1"/>
          </p:cNvPicPr>
          <p:nvPr/>
        </p:nvPicPr>
        <p:blipFill>
          <a:blip r:embed="rId2" cstate="print"/>
          <a:srcRect/>
          <a:stretch>
            <a:fillRect/>
          </a:stretch>
        </p:blipFill>
        <p:spPr bwMode="auto">
          <a:xfrm>
            <a:off x="914400" y="1285875"/>
            <a:ext cx="7467600" cy="5202238"/>
          </a:xfrm>
          <a:prstGeom prst="rect">
            <a:avLst/>
          </a:prstGeom>
          <a:noFill/>
        </p:spPr>
      </p:pic>
      <p:sp>
        <p:nvSpPr>
          <p:cNvPr id="36868" name="Rectangle 4"/>
          <p:cNvSpPr>
            <a:spLocks noChangeArrowheads="1"/>
          </p:cNvSpPr>
          <p:nvPr/>
        </p:nvSpPr>
        <p:spPr bwMode="auto">
          <a:xfrm>
            <a:off x="34925" y="-26988"/>
            <a:ext cx="9036050" cy="288926"/>
          </a:xfrm>
          <a:prstGeom prst="rect">
            <a:avLst/>
          </a:prstGeom>
          <a:noFill/>
          <a:ln w="12700" cap="sq">
            <a:noFill/>
            <a:miter lim="800000"/>
            <a:headEnd type="none" w="sm" len="sm"/>
            <a:tailEnd type="none" w="sm" len="sm"/>
          </a:ln>
          <a:effectLst/>
        </p:spPr>
        <p:txBody>
          <a:bodyPr lIns="92075" tIns="46038" rIns="92075" bIns="46038" anchor="ctr"/>
          <a:lstStyle/>
          <a:p>
            <a:pPr algn="r"/>
            <a:r>
              <a:rPr lang="en-US" sz="2000" b="1" i="1">
                <a:solidFill>
                  <a:schemeClr val="tx2"/>
                </a:solidFill>
              </a:rPr>
              <a:t>Potential disaster risk reduction strategy elements</a:t>
            </a:r>
            <a:r>
              <a:rPr lang="es-ES" sz="2000">
                <a:solidFill>
                  <a:schemeClr val="tx2"/>
                </a:solidFill>
                <a:effectLst>
                  <a:outerShdw blurRad="38100" dist="38100" dir="2700000" algn="tl">
                    <a:srgbClr val="000000"/>
                  </a:outerShdw>
                </a:effectLst>
              </a:rPr>
              <a:t>: ECUADOR</a:t>
            </a:r>
          </a:p>
        </p:txBody>
      </p:sp>
      <p:sp>
        <p:nvSpPr>
          <p:cNvPr id="36871" name="Rectangle 7"/>
          <p:cNvSpPr>
            <a:spLocks noGrp="1" noChangeArrowheads="1"/>
          </p:cNvSpPr>
          <p:nvPr>
            <p:ph type="title"/>
          </p:nvPr>
        </p:nvSpPr>
        <p:spPr>
          <a:xfrm>
            <a:off x="0" y="588963"/>
            <a:ext cx="9144000" cy="536575"/>
          </a:xfrm>
          <a:noFill/>
          <a:ln/>
        </p:spPr>
        <p:txBody>
          <a:bodyPr/>
          <a:lstStyle/>
          <a:p>
            <a:r>
              <a:rPr lang="en-US" sz="3600"/>
              <a:t>Efectos del Terremoto de 1987 sobre el SOTE</a:t>
            </a:r>
            <a:endParaRPr lang="es-ES" sz="36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 Diagonal.pot</Template>
  <TotalTime>4187</TotalTime>
  <Words>1836</Words>
  <Application>Microsoft Office PowerPoint</Application>
  <PresentationFormat>On-screen Show (4:3)</PresentationFormat>
  <Paragraphs>273</Paragraphs>
  <Slides>32</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1" baseType="lpstr">
      <vt:lpstr>Times New Roman</vt:lpstr>
      <vt:lpstr>Wingdings</vt:lpstr>
      <vt:lpstr>Arial</vt:lpstr>
      <vt:lpstr>Book Antiqua</vt:lpstr>
      <vt:lpstr>Comic Sans MS</vt:lpstr>
      <vt:lpstr>Arial Unicode MS</vt:lpstr>
      <vt:lpstr>Blue Diagonal</vt:lpstr>
      <vt:lpstr>Microsoft Word Picture</vt:lpstr>
      <vt:lpstr>Gráfico de Microsoft Excel</vt:lpstr>
      <vt:lpstr>Elementos de estrategias la reducción de riesgos de desastres potenciales en el Ecuador</vt:lpstr>
      <vt:lpstr>Slide 2</vt:lpstr>
      <vt:lpstr>Slide 3</vt:lpstr>
      <vt:lpstr>RESILIENCIA ECONOMICA</vt:lpstr>
      <vt:lpstr>El Presupuesto 2006 Ajustado</vt:lpstr>
      <vt:lpstr>EL EVENTO MAXIMO CONSIDERADO Y LAS PERDIDAS POTENCIALES</vt:lpstr>
      <vt:lpstr>EVENTOS MAXIMOS CONSIDERADOS</vt:lpstr>
      <vt:lpstr>Efectos del Terremoto de 1987 sobre el SOTE</vt:lpstr>
      <vt:lpstr>Efectos del Terremoto de 1987 sobre el SOTE</vt:lpstr>
      <vt:lpstr>Efectos del Terremoto de 1987 sobre el SOTE</vt:lpstr>
      <vt:lpstr>Efectos del Terremoto de 1987 sobre el SOTE</vt:lpstr>
      <vt:lpstr>Slide 12</vt:lpstr>
      <vt:lpstr>Slide 13</vt:lpstr>
      <vt:lpstr>Slide 14</vt:lpstr>
      <vt:lpstr>Slide 15</vt:lpstr>
      <vt:lpstr>INDICE DE DEFICIT POR DESASTRES</vt:lpstr>
      <vt:lpstr>REFLEXIONES SOBRE LA ESTIMACION DEL DDI PETROLERO</vt:lpstr>
      <vt:lpstr>REFLEXIONES SOBRE LA ESTIMACION DEL DDI PETROLERO (2)</vt:lpstr>
      <vt:lpstr>REFLEXIONES SOBRE LA ESTIMACION DEL DDI PETROLERO (2)</vt:lpstr>
      <vt:lpstr>REFLEXIONES SOBRE LA ESTIMACION DEL DDI PETROLERO (3)</vt:lpstr>
      <vt:lpstr>ALTERNATIVAS PARA AUMENTAR LA RESILIENCIA</vt:lpstr>
      <vt:lpstr>ALTERNATIVAS PARA AUMENTAR LA RESILIENCIA</vt:lpstr>
      <vt:lpstr>ALTERNATIVAS PARA AUMENTAR LA RESILIENCIA</vt:lpstr>
      <vt:lpstr>ALTERNATIVAS PARA AUMENTAR LA RESILIENCIA</vt:lpstr>
      <vt:lpstr>ALTERNATIVAS PARA AUMENTAR LA RESILIENCIA</vt:lpstr>
      <vt:lpstr>ALTERNATIVAS PARA AUMENTAR LA RESILIENCIA</vt:lpstr>
      <vt:lpstr>ALTERNATIVAS PARA AUMENTAR LA RESILIENCIA</vt:lpstr>
      <vt:lpstr>INDICES DE GESTION DEL RIESGO</vt:lpstr>
      <vt:lpstr>Situación actual (1)</vt:lpstr>
      <vt:lpstr>Situación actual (2)</vt:lpstr>
      <vt:lpstr>Slide 31</vt:lpstr>
      <vt:lpstr>Situación actual (4)</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“ELEMENTOS DE ESTRATEGIAS PARA LA REDUCCIÓN DE RIESGOS DE DESASTRES POTENCIALES EN EL ECUADOR ” </dc:title>
  <dc:creator>Raul Maldonado</dc:creator>
  <cp:lastModifiedBy>anarod</cp:lastModifiedBy>
  <cp:revision>40</cp:revision>
  <dcterms:created xsi:type="dcterms:W3CDTF">2006-04-19T19:37:42Z</dcterms:created>
  <dcterms:modified xsi:type="dcterms:W3CDTF">2010-07-11T22:24:02Z</dcterms:modified>
</cp:coreProperties>
</file>