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1" r:id="rId7"/>
    <p:sldId id="262" r:id="rId8"/>
    <p:sldId id="260" r:id="rId9"/>
    <p:sldId id="263" r:id="rId10"/>
    <p:sldId id="264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4" autoAdjust="0"/>
    <p:restoredTop sz="91111" autoAdjust="0"/>
  </p:normalViewPr>
  <p:slideViewPr>
    <p:cSldViewPr>
      <p:cViewPr varScale="1">
        <p:scale>
          <a:sx n="62" d="100"/>
          <a:sy n="62" d="100"/>
        </p:scale>
        <p:origin x="-5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224C9-3395-4D17-924C-F7D1EEF3BA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AA24B-211D-4521-8562-D9FFAE68C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953A8-C935-46D1-9F48-9D22C52C50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F6A891-BC99-43A8-8BA3-5D006CD595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E98FAC-6AE5-4D1D-8668-CB448A0847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7C750-F59C-4452-AEE0-5DD9AC38B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05560-5679-41DD-B09E-9209D204F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BD4E4-0638-4496-AD8D-12BC6DEA05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17099-D187-459D-B1AC-1DD7A8124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41A4C-F134-4FA3-8018-34A5A9B808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AB8A5-AAC6-4C76-8F89-9941A76CF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63D5-55B4-403A-84EA-BC113D87F6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78339-354E-485D-855E-932BC0BDF0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B6EBAB-D42E-4EA2-9851-D7382C3B66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sz="3200"/>
              <a:t>El Sesgo al Estimar los Efectos de un Programa Usando Datos de las Clínicas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/>
              <a:t>Ashu Handa</a:t>
            </a:r>
          </a:p>
          <a:p>
            <a:r>
              <a:rPr lang="en-US" sz="2000"/>
              <a:t>Universidad de Carolina del Norte en Chapel Hill</a:t>
            </a:r>
          </a:p>
          <a:p>
            <a:r>
              <a:rPr lang="en-US" sz="2400"/>
              <a:t>Mari-Carmen Huerta</a:t>
            </a:r>
          </a:p>
          <a:p>
            <a:r>
              <a:rPr lang="en-US" sz="2000"/>
              <a:t>Facultad de Econom</a:t>
            </a:r>
            <a:r>
              <a:rPr lang="es-ES_tradnl" sz="2000"/>
              <a:t>ía de </a:t>
            </a:r>
            <a:r>
              <a:rPr lang="en-US" sz="2000"/>
              <a:t>Londres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9" name="Rectangle 179"/>
          <p:cNvSpPr>
            <a:spLocks noChangeArrowheads="1"/>
          </p:cNvSpPr>
          <p:nvPr/>
        </p:nvSpPr>
        <p:spPr bwMode="auto">
          <a:xfrm>
            <a:off x="0" y="6707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_tradnl"/>
          </a:p>
        </p:txBody>
      </p:sp>
      <p:graphicFrame>
        <p:nvGraphicFramePr>
          <p:cNvPr id="15737" name="Group 377"/>
          <p:cNvGraphicFramePr>
            <a:graphicFrameLocks noGrp="1"/>
          </p:cNvGraphicFramePr>
          <p:nvPr/>
        </p:nvGraphicFramePr>
        <p:xfrm>
          <a:off x="1600200" y="914400"/>
          <a:ext cx="6096000" cy="5016500"/>
        </p:xfrm>
        <a:graphic>
          <a:graphicData uri="http://schemas.openxmlformats.org/drawingml/2006/table">
            <a:tbl>
              <a:tblPr/>
              <a:tblGrid>
                <a:gridCol w="1981200"/>
                <a:gridCol w="868363"/>
                <a:gridCol w="655637"/>
                <a:gridCol w="334963"/>
                <a:gridCol w="1036637"/>
                <a:gridCol w="1219200"/>
              </a:tblGrid>
              <a:tr h="27146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Estimados OLS de Tiempo de Exposición en el Crecimiento: Interacciones con la edad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Muestra: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Completo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Completamente Expuesto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Log(exposición)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-0,278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Log(exposición) 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0-4 meses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excluído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5-11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0,954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12-17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18-23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24-36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37-48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0,862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R-sq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191000"/>
            <a:ext cx="8229600" cy="1935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Estimados no experimentales en relación con la referencia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20% para el grupo de edad de 12-36 años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25% para el grupo de edad de 12-48 años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40% para el grupo de edad de 12-36 años, usando el tratamiento indicado.</a:t>
            </a:r>
            <a:endParaRPr lang="en-US" sz="2400"/>
          </a:p>
        </p:txBody>
      </p:sp>
      <p:graphicFrame>
        <p:nvGraphicFramePr>
          <p:cNvPr id="21640" name="Group 136"/>
          <p:cNvGraphicFramePr>
            <a:graphicFrameLocks noGrp="1"/>
          </p:cNvGraphicFramePr>
          <p:nvPr>
            <p:ph sz="half" idx="1"/>
          </p:nvPr>
        </p:nvGraphicFramePr>
        <p:xfrm>
          <a:off x="457200" y="914400"/>
          <a:ext cx="7924800" cy="3203575"/>
        </p:xfrm>
        <a:graphic>
          <a:graphicData uri="http://schemas.openxmlformats.org/drawingml/2006/table">
            <a:tbl>
              <a:tblPr/>
              <a:tblGrid>
                <a:gridCol w="1447800"/>
                <a:gridCol w="1066800"/>
                <a:gridCol w="1066800"/>
                <a:gridCol w="1066800"/>
                <a:gridCol w="990600"/>
                <a:gridCol w="1143000"/>
                <a:gridCol w="1143000"/>
              </a:tblGrid>
              <a:tr h="32226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Comparación de puntos estimados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Muestra experimental de BH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Experimental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Grupo de edad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12-36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12-48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12-36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0-48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12-48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12-36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 Indicado en vez del tratamiento real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** Diferencia en lo predicho significa usar la ecuación de regresión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*** Coeficiente de la variable ficticia indicando si el niño fue expuesto alguna vez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Discusión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Los estimados con base en las clínicas son significativamente más bajos.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De 20% a 40%, dependiendo de la especificación.</a:t>
            </a:r>
          </a:p>
          <a:p>
            <a:pPr>
              <a:lnSpc>
                <a:spcPct val="90000"/>
              </a:lnSpc>
            </a:pPr>
            <a:r>
              <a:rPr lang="en-US" sz="2400"/>
              <a:t>Sesgo inferior debido a un error de medida.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Tratamiento indicado no es igual que el tratamiento real.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Tratamiento indicado mide el impacto promedio de todo el programa—un concepto diferente.</a:t>
            </a:r>
          </a:p>
          <a:p>
            <a:pPr>
              <a:lnSpc>
                <a:spcPct val="90000"/>
              </a:lnSpc>
            </a:pPr>
            <a:r>
              <a:rPr lang="en-US" sz="2400"/>
              <a:t>Sesgo de la variable omitida reduce el estimado.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Variables de control omitidas (no utilizadas en el estudio con base en las clínicas) se relacionan positivamente con la  participación, pero se relaciona negativamente con el crecimiento.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Conlleva al sesgo inferior en el impacto no experimental.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 lvl="1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Entonces, ¿qué tan confiable es el estimado no experimental?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El vaso está medio vacío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Los estimados son positivos, pero son significativamente menores que la referencia.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Llevan a la conclusión de que el programa es menos eficaz de lo que realmente es.</a:t>
            </a:r>
          </a:p>
          <a:p>
            <a:pPr>
              <a:lnSpc>
                <a:spcPct val="90000"/>
              </a:lnSpc>
            </a:pPr>
            <a:r>
              <a:rPr lang="en-US" sz="2800"/>
              <a:t>El vaso está medio lleno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Proporciona estimados positivos y significativos.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El costo de medir el impacto es casi nulo.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Entender la operación del programa permite la evaluación de la naturaleza del sesgo.</a:t>
            </a:r>
          </a:p>
          <a:p>
            <a:pPr>
              <a:lnSpc>
                <a:spcPct val="90000"/>
              </a:lnSpc>
            </a:pPr>
            <a:r>
              <a:rPr lang="en-US" sz="2800"/>
              <a:t>¿Qué tan cerca debemos estar realmente para crear políticas?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Objetivo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¿Pueden los datos de las clínicas proporcionar buenos estimados del impacto de un programa?</a:t>
            </a:r>
          </a:p>
          <a:p>
            <a:pPr lvl="1"/>
            <a:r>
              <a:rPr lang="en-US" sz="2000"/>
              <a:t>La mayoría de las intervenciones de nutrición en gran escala no cuentan con el experimento social acompañante. </a:t>
            </a:r>
          </a:p>
          <a:p>
            <a:pPr lvl="2"/>
            <a:r>
              <a:rPr lang="en-US" sz="1800"/>
              <a:t>Naturaleza del programa; costos; dificultades políticas</a:t>
            </a:r>
          </a:p>
          <a:p>
            <a:pPr lvl="1"/>
            <a:r>
              <a:rPr lang="en-US" sz="2000"/>
              <a:t>Los datos sacados de las clínicas acerca del estado de nutrición se encuentran disponibles casi en todo sitio.</a:t>
            </a:r>
          </a:p>
          <a:p>
            <a:pPr lvl="1"/>
            <a:r>
              <a:rPr lang="en-US" sz="2000"/>
              <a:t>Es útil saber si estos datos se pueden utilizar para la evaluación de un programa.</a:t>
            </a:r>
          </a:p>
          <a:p>
            <a:pPr lvl="1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Enfoque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Comparar los estimados no experimentales y los experimentales del impacto de un programa </a:t>
            </a:r>
          </a:p>
          <a:p>
            <a:r>
              <a:rPr lang="en-US" sz="2800"/>
              <a:t>Intervención: Progresa</a:t>
            </a:r>
          </a:p>
          <a:p>
            <a:pPr lvl="1"/>
            <a:r>
              <a:rPr lang="en-US" sz="2400"/>
              <a:t>Ya existen estimados de su impacto en la estatura infantil.</a:t>
            </a:r>
          </a:p>
          <a:p>
            <a:pPr lvl="1"/>
            <a:r>
              <a:rPr lang="en-US" sz="2400"/>
              <a:t>Derivar el estimado no experimental utilizando datos sobre los beneficiarios sacados de las clínicas de salud. </a:t>
            </a:r>
          </a:p>
          <a:p>
            <a:pPr lvl="1"/>
            <a:r>
              <a:rPr lang="en-US" sz="2400"/>
              <a:t>Comparar los dos estimados para evaluar el sesgo.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¿Por qué se deben hacer  experimentos?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El grupo de comparación seleccionado al azar permite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El control de las características observadas que podrían afectar el resultado.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El control de las características </a:t>
            </a:r>
            <a:r>
              <a:rPr lang="en-US" sz="2400" u="sng"/>
              <a:t>no observadas</a:t>
            </a:r>
            <a:r>
              <a:rPr lang="en-US" sz="2400"/>
              <a:t> que podrían afectar el resultado (sesgo de selección).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No es un problema en un programa obligatorio como Progresa.</a:t>
            </a:r>
          </a:p>
          <a:p>
            <a:pPr>
              <a:lnSpc>
                <a:spcPct val="90000"/>
              </a:lnSpc>
            </a:pPr>
            <a:r>
              <a:rPr lang="en-US" sz="2800"/>
              <a:t>El sesgo causado por el uso de un grupo de comparación no experimental puede ser tanto  </a:t>
            </a:r>
            <a:r>
              <a:rPr lang="en-US" sz="2800" u="sng"/>
              <a:t>negativo</a:t>
            </a:r>
            <a:r>
              <a:rPr lang="en-US" sz="2800"/>
              <a:t> como </a:t>
            </a:r>
            <a:r>
              <a:rPr lang="en-US" sz="2800" u="sng"/>
              <a:t>positivo.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Resumen de resultados  experimentales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Gertler y otros y Behrman &amp; Hoddinott (BH)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Usan el mismo juego de datos básicos; dos mediciones con 12-16 meses de diferencia.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La muestra son niños de 12-36 meses de edad en la línea de base.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Gertler: Estima el crecimiento de la estatura en cms.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BH: Estima el crecimiento de la estatura medido por el puntaje z.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Ambos incluyen como variables de control al niño, el hogar y el nivel de la comunidad.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Ambos informan estimados positivos y significativos en el rango del 15% del crecimiento medio (1 cm por año).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Gertler: el único impacto es en los niños de 12-17 meses de edad.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Muestra con base en datos de las clínicas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Datos individuales de todas las clínicas  Progresa entre finales de 1997 y finales de  1999.</a:t>
            </a:r>
          </a:p>
          <a:p>
            <a:pPr>
              <a:lnSpc>
                <a:spcPct val="90000"/>
              </a:lnSpc>
            </a:pPr>
            <a:r>
              <a:rPr lang="en-US" sz="2800"/>
              <a:t>Fechas distintas de incorporación.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Se usa para identificar el impacto del programa.</a:t>
            </a:r>
          </a:p>
          <a:p>
            <a:pPr>
              <a:lnSpc>
                <a:spcPct val="90000"/>
              </a:lnSpc>
            </a:pPr>
            <a:r>
              <a:rPr lang="en-US" sz="2800"/>
              <a:t>Selecciona niños con dos mediciones de la estatura tomadas con 6-18 meses de diferencia (mediana=13 meses).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Medida 1 a principios de 1998; la medida 2 a principios de 1999</a:t>
            </a:r>
          </a:p>
          <a:p>
            <a:pPr>
              <a:lnSpc>
                <a:spcPct val="90000"/>
              </a:lnSpc>
            </a:pPr>
            <a:r>
              <a:rPr lang="en-US" sz="2800"/>
              <a:t>Estima el crecimiento de la estatura medido por el puntaje z (al igual que BH).</a:t>
            </a:r>
          </a:p>
          <a:p>
            <a:pPr>
              <a:lnSpc>
                <a:spcPct val="90000"/>
              </a:lnSpc>
            </a:pPr>
            <a:r>
              <a:rPr lang="en-US" sz="2800"/>
              <a:t>Niños 0-48 meses de edad; no tiene variables de control.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Estrategia de identificación 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82296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Usar la fecha de incorporación del niño para definir la duración de la exposición al programa (definir 9 grupos). </a:t>
            </a:r>
          </a:p>
          <a:p>
            <a:pPr>
              <a:lnSpc>
                <a:spcPct val="90000"/>
              </a:lnSpc>
            </a:pPr>
            <a:r>
              <a:rPr lang="en-US" sz="2400"/>
              <a:t>Problema de selección – el grupo de ‘control’ era inicialmente más sano.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La especificación del crecimiento  eliminará cierto sesgo.</a:t>
            </a:r>
          </a:p>
        </p:txBody>
      </p:sp>
      <p:graphicFrame>
        <p:nvGraphicFramePr>
          <p:cNvPr id="8260" name="Group 68"/>
          <p:cNvGraphicFramePr>
            <a:graphicFrameLocks noGrp="1"/>
          </p:cNvGraphicFramePr>
          <p:nvPr>
            <p:ph sz="half" idx="2"/>
          </p:nvPr>
        </p:nvGraphicFramePr>
        <p:xfrm>
          <a:off x="609600" y="3657600"/>
          <a:ext cx="8229600" cy="3014663"/>
        </p:xfrm>
        <a:graphic>
          <a:graphicData uri="http://schemas.openxmlformats.org/drawingml/2006/table">
            <a:tbl>
              <a:tblPr/>
              <a:tblGrid>
                <a:gridCol w="2209800"/>
                <a:gridCol w="1905000"/>
                <a:gridCol w="2057400"/>
                <a:gridCol w="2057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Exposición 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Exposición Parcial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 Exposición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HAZ Inicial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Crecimiento en   HAZ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-0,082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-0,187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Edad en meses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Exposición en meses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 la muestra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Estimación</a:t>
            </a:r>
          </a:p>
        </p:txBody>
      </p:sp>
      <p:pic>
        <p:nvPicPr>
          <p:cNvPr id="6156" name="Picture 12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0" y="2209800"/>
            <a:ext cx="6019800" cy="4038600"/>
          </a:xfrm>
          <a:noFill/>
          <a:ln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>
            <p:ph sz="half" idx="1"/>
          </p:nvPr>
        </p:nvGraphicFramePr>
        <p:xfrm>
          <a:off x="609600" y="1571625"/>
          <a:ext cx="7848600" cy="436563"/>
        </p:xfrm>
        <a:graphic>
          <a:graphicData uri="http://schemas.openxmlformats.org/presentationml/2006/ole">
            <p:oleObj spid="_x0000_s6157" name="Equation" r:id="rId4" imgW="4114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84" name="Group 148"/>
          <p:cNvGraphicFramePr>
            <a:graphicFrameLocks noGrp="1"/>
          </p:cNvGraphicFramePr>
          <p:nvPr/>
        </p:nvGraphicFramePr>
        <p:xfrm>
          <a:off x="1600200" y="914400"/>
          <a:ext cx="6096000" cy="5721350"/>
        </p:xfrm>
        <a:graphic>
          <a:graphicData uri="http://schemas.openxmlformats.org/drawingml/2006/table">
            <a:tbl>
              <a:tblPr/>
              <a:tblGrid>
                <a:gridCol w="1600200"/>
                <a:gridCol w="1066800"/>
                <a:gridCol w="990600"/>
                <a:gridCol w="1219200"/>
                <a:gridCol w="1219200"/>
              </a:tblGrid>
              <a:tr h="2714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Estimados OLS de Tiempo de Exposición en el Crecimiento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Muestra: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Completa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Completamente expuesto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Exposición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excluído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0,309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19-21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R-sq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7126</TotalTime>
  <Words>999</Words>
  <Application>Microsoft Office PowerPoint</Application>
  <PresentationFormat>On-screen Show (4:3)</PresentationFormat>
  <Paragraphs>218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Default Design</vt:lpstr>
      <vt:lpstr>Microsoft Equation 3.0</vt:lpstr>
      <vt:lpstr>El Sesgo al Estimar los Efectos de un Programa Usando Datos de las Clínicas</vt:lpstr>
      <vt:lpstr>Objetivo</vt:lpstr>
      <vt:lpstr>Enfoque</vt:lpstr>
      <vt:lpstr>¿Por qué se deben hacer  experimentos?</vt:lpstr>
      <vt:lpstr>Resumen de resultados  experimentales</vt:lpstr>
      <vt:lpstr>Muestra con base en datos de las clínicas</vt:lpstr>
      <vt:lpstr>Estrategia de identificación </vt:lpstr>
      <vt:lpstr>Estimación</vt:lpstr>
      <vt:lpstr>Slide 9</vt:lpstr>
      <vt:lpstr>Slide 10</vt:lpstr>
      <vt:lpstr>Slide 11</vt:lpstr>
      <vt:lpstr>Discusión</vt:lpstr>
      <vt:lpstr>Entonces, ¿qué tan confiable es el estimado no experimental?</vt:lpstr>
    </vt:vector>
  </TitlesOfParts>
  <Company>UNC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Bias in Estimating Program Effects Using Clinic Based Data</dc:title>
  <dc:creator>UNC</dc:creator>
  <cp:lastModifiedBy>anarod</cp:lastModifiedBy>
  <cp:revision>42</cp:revision>
  <dcterms:created xsi:type="dcterms:W3CDTF">2003-11-05T00:19:32Z</dcterms:created>
  <dcterms:modified xsi:type="dcterms:W3CDTF">2010-07-12T01:20:04Z</dcterms:modified>
</cp:coreProperties>
</file>