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26" r:id="rId1"/>
  </p:sldMasterIdLst>
  <p:handoutMasterIdLst>
    <p:handoutMasterId r:id="rId22"/>
  </p:handoutMasterIdLst>
  <p:sldIdLst>
    <p:sldId id="267" r:id="rId2"/>
    <p:sldId id="293" r:id="rId3"/>
    <p:sldId id="287" r:id="rId4"/>
    <p:sldId id="269" r:id="rId5"/>
    <p:sldId id="270" r:id="rId6"/>
    <p:sldId id="271" r:id="rId7"/>
    <p:sldId id="290" r:id="rId8"/>
    <p:sldId id="274" r:id="rId9"/>
    <p:sldId id="275" r:id="rId10"/>
    <p:sldId id="277" r:id="rId11"/>
    <p:sldId id="257" r:id="rId12"/>
    <p:sldId id="258" r:id="rId13"/>
    <p:sldId id="278" r:id="rId14"/>
    <p:sldId id="279" r:id="rId15"/>
    <p:sldId id="280" r:id="rId16"/>
    <p:sldId id="284" r:id="rId17"/>
    <p:sldId id="285" r:id="rId18"/>
    <p:sldId id="286" r:id="rId19"/>
    <p:sldId id="294" r:id="rId20"/>
    <p:sldId id="296" r:id="rId21"/>
  </p:sldIdLst>
  <p:sldSz cx="9144000" cy="6858000" type="screen4x3"/>
  <p:notesSz cx="6858000" cy="9296400"/>
  <p:embeddedFontLst>
    <p:embeddedFont>
      <p:font typeface="Verdana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0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129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29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6CC4561-33C9-41F4-8C93-CC500D725F5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6259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6260" name="Rectangle 1028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6261" name="Rectangle 102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6262" name="Rectangle 103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949A64B-D39A-46E4-9DBC-64DA24708CA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6263" name="AutoShape 1031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E4F5BF-E200-42FA-B9CB-60491D3D4C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876C5E-76A1-441A-AFD0-BDE69324E4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66738" y="17526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66738" y="39624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92B953FB-D366-4D63-8C22-BBE2376109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66738" y="1752600"/>
            <a:ext cx="8001000" cy="42672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DF527AE0-82CF-4BAC-8B6E-E0998703D1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05BE7F8A-53F3-41C0-831B-D71A065DF6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824B6A-7DFF-47EB-B912-D01CC34C0E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08A820-E4C0-48F8-ACDB-DAC23A5222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9BBEF2-16B4-4FE6-A1E0-3CC7950914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179A80-6526-4556-B87F-82BECBF083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1C26FF-506A-4568-8F6E-13F474DE4B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5D9B30-5179-46DC-A479-F3B53AFD69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A729E3-8713-443B-836A-93B345EF1C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D93BDE-1B7A-401A-890B-49DFA65A49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5236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95237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523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9524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01CD193-9723-4050-85FA-10073523201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3.xls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772400" cy="1752600"/>
          </a:xfrm>
        </p:spPr>
        <p:txBody>
          <a:bodyPr/>
          <a:lstStyle/>
          <a:p>
            <a:r>
              <a:rPr lang="es-ES_tradnl" sz="2800"/>
              <a:t>Ejemplo de Valuación Económica utilizando una Técnica de Preferencia Establecida: Una Aplicación al Turismo de Buceo en Bonaire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s-ES_tradnl" sz="2400"/>
          </a:p>
          <a:p>
            <a:r>
              <a:rPr lang="es-ES_tradnl" sz="2400"/>
              <a:t>George R. Parsons</a:t>
            </a:r>
          </a:p>
          <a:p>
            <a:r>
              <a:rPr lang="es-ES_tradnl" sz="2400"/>
              <a:t>Universidad de Delaware</a:t>
            </a:r>
          </a:p>
          <a:p>
            <a:r>
              <a:rPr lang="es-ES_tradnl" sz="2400"/>
              <a:t>Marzo 9, 2004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Text Box 2"/>
          <p:cNvSpPr txBox="1">
            <a:spLocks noChangeArrowheads="1"/>
          </p:cNvSpPr>
          <p:nvPr/>
        </p:nvSpPr>
        <p:spPr bwMode="auto">
          <a:xfrm>
            <a:off x="304800" y="1752600"/>
            <a:ext cx="838200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b="1">
                <a:solidFill>
                  <a:srgbClr val="000099"/>
                </a:solidFill>
                <a:latin typeface="Arial" pitchFamily="34" charset="0"/>
              </a:rPr>
              <a:t>Ahora le vamos a realizar tres preguntas hipotéticas. Cada una tiene el mismo formato.</a:t>
            </a:r>
          </a:p>
          <a:p>
            <a:pPr lvl="1"/>
            <a:endParaRPr lang="es-ES_tradnl" b="1">
              <a:solidFill>
                <a:srgbClr val="000099"/>
              </a:solidFill>
              <a:latin typeface="Arial" pitchFamily="34" charset="0"/>
            </a:endParaRPr>
          </a:p>
          <a:p>
            <a:pPr lvl="1"/>
            <a:r>
              <a:rPr lang="es-ES" b="1">
                <a:latin typeface="Arial" pitchFamily="34" charset="0"/>
              </a:rPr>
              <a:t>Suponga que antes de su reciente viaje a Bonaire se le hubiesen ofrecido dos vacaciones de buceo: una a Bonaire y otra a una isla similar en el Caribe. Asuma que el costo de cada vacación, excluyendo la etiqueta de buceo, era igual al costo de su reciente viaje a Bonaire. </a:t>
            </a:r>
          </a:p>
          <a:p>
            <a:pPr lvl="1"/>
            <a:endParaRPr lang="es-ES" b="1">
              <a:latin typeface="Arial" pitchFamily="34" charset="0"/>
            </a:endParaRPr>
          </a:p>
          <a:p>
            <a:pPr lvl="1"/>
            <a:r>
              <a:rPr lang="es-ES" b="1">
                <a:latin typeface="Arial" pitchFamily="34" charset="0"/>
              </a:rPr>
              <a:t>Suponga que los dos destinos varían solamente en el precio de la etiqueta de buceo, la cobertura promedio de coral, la diversidad de peces y especies coralinas y la visibilidad promedio. </a:t>
            </a:r>
          </a:p>
          <a:p>
            <a:pPr lvl="1"/>
            <a:endParaRPr lang="es-ES" b="1">
              <a:latin typeface="Arial" pitchFamily="34" charset="0"/>
            </a:endParaRPr>
          </a:p>
          <a:p>
            <a:pPr lvl="1"/>
            <a:r>
              <a:rPr lang="es-ES" b="1">
                <a:solidFill>
                  <a:srgbClr val="000099"/>
                </a:solidFill>
                <a:latin typeface="Arial" pitchFamily="34" charset="0"/>
              </a:rPr>
              <a:t>Si las características de cada isla varían como se muestra a continuación…</a:t>
            </a:r>
            <a:r>
              <a:rPr lang="en-US" b="1">
                <a:latin typeface="Arial" pitchFamily="34" charset="0"/>
              </a:rPr>
              <a:t> </a:t>
            </a:r>
            <a:endParaRPr lang="es-ES_tradnl" b="1">
              <a:latin typeface="Arial" pitchFamily="34" charset="0"/>
            </a:endParaRPr>
          </a:p>
          <a:p>
            <a:pPr lvl="1"/>
            <a:endParaRPr lang="es-ES_tradnl" b="1">
              <a:latin typeface="Arial" pitchFamily="34" charset="0"/>
            </a:endParaRPr>
          </a:p>
          <a:p>
            <a:pPr lvl="1"/>
            <a:r>
              <a:rPr lang="es-ES_tradnl" b="1">
                <a:latin typeface="Arial" pitchFamily="34" charset="0"/>
              </a:rPr>
              <a:t>  </a:t>
            </a:r>
            <a:endParaRPr lang="es-ES_tradnl" b="1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title"/>
          </p:nvPr>
        </p:nvSpPr>
        <p:spPr>
          <a:xfrm>
            <a:off x="574675" y="685800"/>
            <a:ext cx="8001000" cy="835025"/>
          </a:xfrm>
        </p:spPr>
        <p:txBody>
          <a:bodyPr/>
          <a:lstStyle/>
          <a:p>
            <a:r>
              <a:rPr lang="es-ES_tradnl" sz="2800"/>
              <a:t>Preludio a la Pregunta Asociada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914" name="Group 2"/>
          <p:cNvGrpSpPr>
            <a:grpSpLocks/>
          </p:cNvGrpSpPr>
          <p:nvPr/>
        </p:nvGrpSpPr>
        <p:grpSpPr bwMode="auto">
          <a:xfrm>
            <a:off x="1524000" y="990600"/>
            <a:ext cx="6019800" cy="3749675"/>
            <a:chOff x="-2" y="516"/>
            <a:chExt cx="2940" cy="3170"/>
          </a:xfrm>
        </p:grpSpPr>
        <p:grpSp>
          <p:nvGrpSpPr>
            <p:cNvPr id="166915" name="Group 3"/>
            <p:cNvGrpSpPr>
              <a:grpSpLocks/>
            </p:cNvGrpSpPr>
            <p:nvPr/>
          </p:nvGrpSpPr>
          <p:grpSpPr bwMode="auto">
            <a:xfrm>
              <a:off x="0" y="518"/>
              <a:ext cx="2936" cy="3166"/>
              <a:chOff x="0" y="518"/>
              <a:chExt cx="2936" cy="3166"/>
            </a:xfrm>
          </p:grpSpPr>
          <p:grpSp>
            <p:nvGrpSpPr>
              <p:cNvPr id="166916" name="Group 4"/>
              <p:cNvGrpSpPr>
                <a:grpSpLocks/>
              </p:cNvGrpSpPr>
              <p:nvPr/>
            </p:nvGrpSpPr>
            <p:grpSpPr bwMode="auto">
              <a:xfrm>
                <a:off x="0" y="518"/>
                <a:ext cx="1072" cy="921"/>
                <a:chOff x="0" y="518"/>
                <a:chExt cx="1072" cy="921"/>
              </a:xfrm>
            </p:grpSpPr>
            <p:sp>
              <p:nvSpPr>
                <p:cNvPr id="166917" name="Rectangle 5"/>
                <p:cNvSpPr>
                  <a:spLocks noChangeArrowheads="1"/>
                </p:cNvSpPr>
                <p:nvPr/>
              </p:nvSpPr>
              <p:spPr bwMode="auto">
                <a:xfrm>
                  <a:off x="43" y="518"/>
                  <a:ext cx="986" cy="9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r>
                    <a:rPr lang="es-ES_tradnl" sz="1600" b="1">
                      <a:solidFill>
                        <a:srgbClr val="000099"/>
                      </a:solidFill>
                      <a:latin typeface="Arial" pitchFamily="34" charset="0"/>
                      <a:cs typeface="Times New Roman" pitchFamily="18" charset="0"/>
                    </a:rPr>
                    <a:t>Atributos del Lugar</a:t>
                  </a:r>
                  <a:endParaRPr lang="es-ES_tradnl" sz="1600">
                    <a:solidFill>
                      <a:srgbClr val="000099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166918" name="Rectangle 6"/>
                <p:cNvSpPr>
                  <a:spLocks noChangeArrowheads="1"/>
                </p:cNvSpPr>
                <p:nvPr/>
              </p:nvSpPr>
              <p:spPr bwMode="auto">
                <a:xfrm>
                  <a:off x="0" y="518"/>
                  <a:ext cx="1072" cy="921"/>
                </a:xfrm>
                <a:prstGeom prst="rect">
                  <a:avLst/>
                </a:prstGeom>
                <a:noFill/>
                <a:ln w="7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6919" name="Group 7"/>
              <p:cNvGrpSpPr>
                <a:grpSpLocks/>
              </p:cNvGrpSpPr>
              <p:nvPr/>
            </p:nvGrpSpPr>
            <p:grpSpPr bwMode="auto">
              <a:xfrm>
                <a:off x="1072" y="518"/>
                <a:ext cx="1864" cy="403"/>
                <a:chOff x="1072" y="518"/>
                <a:chExt cx="1864" cy="403"/>
              </a:xfrm>
            </p:grpSpPr>
            <p:sp>
              <p:nvSpPr>
                <p:cNvPr id="166920" name="Rectangle 8"/>
                <p:cNvSpPr>
                  <a:spLocks noChangeArrowheads="1"/>
                </p:cNvSpPr>
                <p:nvPr/>
              </p:nvSpPr>
              <p:spPr bwMode="auto">
                <a:xfrm>
                  <a:off x="1115" y="518"/>
                  <a:ext cx="177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/>
                  <a:r>
                    <a:rPr lang="es-ES_tradnl" sz="1600" b="1">
                      <a:solidFill>
                        <a:srgbClr val="000099"/>
                      </a:solidFill>
                      <a:latin typeface="Arial" pitchFamily="34" charset="0"/>
                      <a:cs typeface="Times New Roman" pitchFamily="18" charset="0"/>
                    </a:rPr>
                    <a:t>Opciones</a:t>
                  </a:r>
                  <a:endParaRPr lang="es-ES_tradnl" sz="1600" b="1">
                    <a:solidFill>
                      <a:srgbClr val="000099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166921" name="Rectangle 9"/>
                <p:cNvSpPr>
                  <a:spLocks noChangeArrowheads="1"/>
                </p:cNvSpPr>
                <p:nvPr/>
              </p:nvSpPr>
              <p:spPr bwMode="auto">
                <a:xfrm>
                  <a:off x="1072" y="518"/>
                  <a:ext cx="1864" cy="403"/>
                </a:xfrm>
                <a:prstGeom prst="rect">
                  <a:avLst/>
                </a:prstGeom>
                <a:noFill/>
                <a:ln w="7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6922" name="Group 10"/>
              <p:cNvGrpSpPr>
                <a:grpSpLocks/>
              </p:cNvGrpSpPr>
              <p:nvPr/>
            </p:nvGrpSpPr>
            <p:grpSpPr bwMode="auto">
              <a:xfrm>
                <a:off x="1072" y="921"/>
                <a:ext cx="540" cy="518"/>
                <a:chOff x="1072" y="921"/>
                <a:chExt cx="540" cy="518"/>
              </a:xfrm>
            </p:grpSpPr>
            <p:sp>
              <p:nvSpPr>
                <p:cNvPr id="166923" name="Rectangle 11"/>
                <p:cNvSpPr>
                  <a:spLocks noChangeArrowheads="1"/>
                </p:cNvSpPr>
                <p:nvPr/>
              </p:nvSpPr>
              <p:spPr bwMode="auto">
                <a:xfrm>
                  <a:off x="1115" y="921"/>
                  <a:ext cx="454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/>
                  <a:r>
                    <a:rPr lang="es-ES_tradnl" sz="1200" b="1">
                      <a:solidFill>
                        <a:srgbClr val="000099"/>
                      </a:solidFill>
                      <a:latin typeface="Arial" pitchFamily="34" charset="0"/>
                      <a:cs typeface="Times New Roman" pitchFamily="18" charset="0"/>
                    </a:rPr>
                    <a:t>Bonaire</a:t>
                  </a:r>
                  <a:endParaRPr lang="es-ES_tradnl" sz="1200">
                    <a:solidFill>
                      <a:srgbClr val="000099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166924" name="Rectangle 12"/>
                <p:cNvSpPr>
                  <a:spLocks noChangeArrowheads="1"/>
                </p:cNvSpPr>
                <p:nvPr/>
              </p:nvSpPr>
              <p:spPr bwMode="auto">
                <a:xfrm>
                  <a:off x="1072" y="921"/>
                  <a:ext cx="540" cy="518"/>
                </a:xfrm>
                <a:prstGeom prst="rect">
                  <a:avLst/>
                </a:prstGeom>
                <a:noFill/>
                <a:ln w="7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6925" name="Group 13"/>
              <p:cNvGrpSpPr>
                <a:grpSpLocks/>
              </p:cNvGrpSpPr>
              <p:nvPr/>
            </p:nvGrpSpPr>
            <p:grpSpPr bwMode="auto">
              <a:xfrm>
                <a:off x="1612" y="921"/>
                <a:ext cx="590" cy="518"/>
                <a:chOff x="1612" y="921"/>
                <a:chExt cx="590" cy="518"/>
              </a:xfrm>
            </p:grpSpPr>
            <p:sp>
              <p:nvSpPr>
                <p:cNvPr id="166926" name="Rectangle 14"/>
                <p:cNvSpPr>
                  <a:spLocks noChangeArrowheads="1"/>
                </p:cNvSpPr>
                <p:nvPr/>
              </p:nvSpPr>
              <p:spPr bwMode="auto">
                <a:xfrm>
                  <a:off x="1655" y="921"/>
                  <a:ext cx="504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/>
                  <a:r>
                    <a:rPr lang="es-ES_tradnl" sz="1200" b="1">
                      <a:solidFill>
                        <a:srgbClr val="000099"/>
                      </a:solidFill>
                      <a:latin typeface="Arial" pitchFamily="34" charset="0"/>
                      <a:cs typeface="Times New Roman" pitchFamily="18" charset="0"/>
                    </a:rPr>
                    <a:t>Otra Isla</a:t>
                  </a:r>
                  <a:endParaRPr lang="es-ES_tradnl" sz="1200">
                    <a:solidFill>
                      <a:srgbClr val="000099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166927" name="Rectangle 15"/>
                <p:cNvSpPr>
                  <a:spLocks noChangeArrowheads="1"/>
                </p:cNvSpPr>
                <p:nvPr/>
              </p:nvSpPr>
              <p:spPr bwMode="auto">
                <a:xfrm>
                  <a:off x="1612" y="921"/>
                  <a:ext cx="590" cy="518"/>
                </a:xfrm>
                <a:prstGeom prst="rect">
                  <a:avLst/>
                </a:prstGeom>
                <a:noFill/>
                <a:ln w="7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6928" name="Group 16"/>
              <p:cNvGrpSpPr>
                <a:grpSpLocks/>
              </p:cNvGrpSpPr>
              <p:nvPr/>
            </p:nvGrpSpPr>
            <p:grpSpPr bwMode="auto">
              <a:xfrm>
                <a:off x="2202" y="921"/>
                <a:ext cx="734" cy="518"/>
                <a:chOff x="2202" y="921"/>
                <a:chExt cx="734" cy="518"/>
              </a:xfrm>
            </p:grpSpPr>
            <p:sp>
              <p:nvSpPr>
                <p:cNvPr id="166929" name="Rectangle 17"/>
                <p:cNvSpPr>
                  <a:spLocks noChangeArrowheads="1"/>
                </p:cNvSpPr>
                <p:nvPr/>
              </p:nvSpPr>
              <p:spPr bwMode="auto">
                <a:xfrm>
                  <a:off x="2245" y="921"/>
                  <a:ext cx="648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/>
                  <a:r>
                    <a:rPr lang="es-ES_tradnl" sz="1200" b="1">
                      <a:solidFill>
                        <a:srgbClr val="000099"/>
                      </a:solidFill>
                      <a:latin typeface="Arial" pitchFamily="34" charset="0"/>
                      <a:cs typeface="Times New Roman" pitchFamily="18" charset="0"/>
                    </a:rPr>
                    <a:t>Ninguna</a:t>
                  </a:r>
                  <a:endParaRPr lang="es-ES_tradnl" sz="1200">
                    <a:solidFill>
                      <a:srgbClr val="000099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166930" name="Rectangle 18"/>
                <p:cNvSpPr>
                  <a:spLocks noChangeArrowheads="1"/>
                </p:cNvSpPr>
                <p:nvPr/>
              </p:nvSpPr>
              <p:spPr bwMode="auto">
                <a:xfrm>
                  <a:off x="2202" y="921"/>
                  <a:ext cx="734" cy="518"/>
                </a:xfrm>
                <a:prstGeom prst="rect">
                  <a:avLst/>
                </a:prstGeom>
                <a:noFill/>
                <a:ln w="7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6931" name="Group 19"/>
              <p:cNvGrpSpPr>
                <a:grpSpLocks/>
              </p:cNvGrpSpPr>
              <p:nvPr/>
            </p:nvGrpSpPr>
            <p:grpSpPr bwMode="auto">
              <a:xfrm>
                <a:off x="0" y="1439"/>
                <a:ext cx="1072" cy="403"/>
                <a:chOff x="0" y="1439"/>
                <a:chExt cx="1072" cy="403"/>
              </a:xfrm>
            </p:grpSpPr>
            <p:sp>
              <p:nvSpPr>
                <p:cNvPr id="166932" name="Rectangle 20"/>
                <p:cNvSpPr>
                  <a:spLocks noChangeArrowheads="1"/>
                </p:cNvSpPr>
                <p:nvPr/>
              </p:nvSpPr>
              <p:spPr bwMode="auto">
                <a:xfrm>
                  <a:off x="43" y="1439"/>
                  <a:ext cx="986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r>
                    <a:rPr lang="es-ES_tradnl" sz="1200">
                      <a:latin typeface="Arial" pitchFamily="34" charset="0"/>
                      <a:cs typeface="Times New Roman" pitchFamily="18" charset="0"/>
                    </a:rPr>
                    <a:t>Precio Etiqueta de Buceo</a:t>
                  </a:r>
                  <a:endParaRPr lang="es-ES_tradnl" sz="1200">
                    <a:latin typeface="Arial" pitchFamily="34" charset="0"/>
                  </a:endParaRPr>
                </a:p>
              </p:txBody>
            </p:sp>
            <p:sp>
              <p:nvSpPr>
                <p:cNvPr id="166933" name="Rectangle 21"/>
                <p:cNvSpPr>
                  <a:spLocks noChangeArrowheads="1"/>
                </p:cNvSpPr>
                <p:nvPr/>
              </p:nvSpPr>
              <p:spPr bwMode="auto">
                <a:xfrm>
                  <a:off x="0" y="1439"/>
                  <a:ext cx="1072" cy="403"/>
                </a:xfrm>
                <a:prstGeom prst="rect">
                  <a:avLst/>
                </a:prstGeom>
                <a:noFill/>
                <a:ln w="7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6934" name="Group 22"/>
              <p:cNvGrpSpPr>
                <a:grpSpLocks/>
              </p:cNvGrpSpPr>
              <p:nvPr/>
            </p:nvGrpSpPr>
            <p:grpSpPr bwMode="auto">
              <a:xfrm>
                <a:off x="1072" y="1439"/>
                <a:ext cx="540" cy="403"/>
                <a:chOff x="1072" y="1439"/>
                <a:chExt cx="540" cy="403"/>
              </a:xfrm>
            </p:grpSpPr>
            <p:sp>
              <p:nvSpPr>
                <p:cNvPr id="166935" name="Rectangle 23"/>
                <p:cNvSpPr>
                  <a:spLocks noChangeArrowheads="1"/>
                </p:cNvSpPr>
                <p:nvPr/>
              </p:nvSpPr>
              <p:spPr bwMode="auto">
                <a:xfrm>
                  <a:off x="1115" y="1439"/>
                  <a:ext cx="454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/>
                  <a:r>
                    <a:rPr lang="es-ES_tradnl" sz="1200">
                      <a:latin typeface="Arial" pitchFamily="34" charset="0"/>
                      <a:cs typeface="Times New Roman" pitchFamily="18" charset="0"/>
                    </a:rPr>
                    <a:t>$100</a:t>
                  </a:r>
                  <a:endParaRPr lang="es-ES_tradnl" sz="1200">
                    <a:solidFill>
                      <a:srgbClr val="FF66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166936" name="Rectangle 24"/>
                <p:cNvSpPr>
                  <a:spLocks noChangeArrowheads="1"/>
                </p:cNvSpPr>
                <p:nvPr/>
              </p:nvSpPr>
              <p:spPr bwMode="auto">
                <a:xfrm>
                  <a:off x="1072" y="1439"/>
                  <a:ext cx="540" cy="403"/>
                </a:xfrm>
                <a:prstGeom prst="rect">
                  <a:avLst/>
                </a:prstGeom>
                <a:noFill/>
                <a:ln w="7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6937" name="Group 25"/>
              <p:cNvGrpSpPr>
                <a:grpSpLocks/>
              </p:cNvGrpSpPr>
              <p:nvPr/>
            </p:nvGrpSpPr>
            <p:grpSpPr bwMode="auto">
              <a:xfrm>
                <a:off x="1612" y="1439"/>
                <a:ext cx="590" cy="403"/>
                <a:chOff x="1612" y="1439"/>
                <a:chExt cx="590" cy="403"/>
              </a:xfrm>
            </p:grpSpPr>
            <p:sp>
              <p:nvSpPr>
                <p:cNvPr id="166938" name="Rectangle 26"/>
                <p:cNvSpPr>
                  <a:spLocks noChangeArrowheads="1"/>
                </p:cNvSpPr>
                <p:nvPr/>
              </p:nvSpPr>
              <p:spPr bwMode="auto">
                <a:xfrm>
                  <a:off x="1655" y="1439"/>
                  <a:ext cx="504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/>
                  <a:r>
                    <a:rPr lang="es-ES_tradnl" sz="1200">
                      <a:latin typeface="Arial" pitchFamily="34" charset="0"/>
                      <a:cs typeface="Times New Roman" pitchFamily="18" charset="0"/>
                    </a:rPr>
                    <a:t>$0</a:t>
                  </a:r>
                  <a:endParaRPr lang="es-ES_tradnl" sz="1200">
                    <a:latin typeface="Arial" pitchFamily="34" charset="0"/>
                  </a:endParaRPr>
                </a:p>
              </p:txBody>
            </p:sp>
            <p:sp>
              <p:nvSpPr>
                <p:cNvPr id="166939" name="Rectangle 27"/>
                <p:cNvSpPr>
                  <a:spLocks noChangeArrowheads="1"/>
                </p:cNvSpPr>
                <p:nvPr/>
              </p:nvSpPr>
              <p:spPr bwMode="auto">
                <a:xfrm>
                  <a:off x="1612" y="1439"/>
                  <a:ext cx="590" cy="403"/>
                </a:xfrm>
                <a:prstGeom prst="rect">
                  <a:avLst/>
                </a:prstGeom>
                <a:noFill/>
                <a:ln w="7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6940" name="Group 28"/>
              <p:cNvGrpSpPr>
                <a:grpSpLocks/>
              </p:cNvGrpSpPr>
              <p:nvPr/>
            </p:nvGrpSpPr>
            <p:grpSpPr bwMode="auto">
              <a:xfrm>
                <a:off x="2202" y="1439"/>
                <a:ext cx="734" cy="2245"/>
                <a:chOff x="2202" y="1439"/>
                <a:chExt cx="734" cy="2245"/>
              </a:xfrm>
            </p:grpSpPr>
            <p:sp>
              <p:nvSpPr>
                <p:cNvPr id="166941" name="Rectangle 29"/>
                <p:cNvSpPr>
                  <a:spLocks noChangeArrowheads="1"/>
                </p:cNvSpPr>
                <p:nvPr/>
              </p:nvSpPr>
              <p:spPr bwMode="auto">
                <a:xfrm>
                  <a:off x="2245" y="1439"/>
                  <a:ext cx="648" cy="22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/>
                  <a:r>
                    <a:rPr lang="es-ES_tradnl" sz="1200">
                      <a:latin typeface="Arial" pitchFamily="34" charset="0"/>
                    </a:rPr>
                    <a:t>Quedarse en Casa</a:t>
                  </a:r>
                </a:p>
                <a:p>
                  <a:pPr algn="ctr"/>
                  <a:r>
                    <a:rPr lang="es-ES_tradnl" sz="1200">
                      <a:latin typeface="Arial" pitchFamily="34" charset="0"/>
                    </a:rPr>
                    <a:t>Or </a:t>
                  </a:r>
                </a:p>
                <a:p>
                  <a:pPr algn="ctr"/>
                  <a:r>
                    <a:rPr lang="es-ES_tradnl" sz="1200">
                      <a:latin typeface="Arial" pitchFamily="34" charset="0"/>
                    </a:rPr>
                    <a:t>Take Some Other Dive or Non-dive</a:t>
                  </a:r>
                </a:p>
                <a:p>
                  <a:pPr algn="ctr"/>
                  <a:r>
                    <a:rPr lang="es-ES_tradnl" sz="1200">
                      <a:latin typeface="Arial" pitchFamily="34" charset="0"/>
                    </a:rPr>
                    <a:t>Vacation </a:t>
                  </a:r>
                </a:p>
              </p:txBody>
            </p:sp>
            <p:sp>
              <p:nvSpPr>
                <p:cNvPr id="166942" name="Rectangle 30"/>
                <p:cNvSpPr>
                  <a:spLocks noChangeArrowheads="1"/>
                </p:cNvSpPr>
                <p:nvPr/>
              </p:nvSpPr>
              <p:spPr bwMode="auto">
                <a:xfrm>
                  <a:off x="2202" y="1439"/>
                  <a:ext cx="734" cy="2245"/>
                </a:xfrm>
                <a:prstGeom prst="rect">
                  <a:avLst/>
                </a:prstGeom>
                <a:noFill/>
                <a:ln w="7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6943" name="Group 31"/>
              <p:cNvGrpSpPr>
                <a:grpSpLocks/>
              </p:cNvGrpSpPr>
              <p:nvPr/>
            </p:nvGrpSpPr>
            <p:grpSpPr bwMode="auto">
              <a:xfrm>
                <a:off x="0" y="1842"/>
                <a:ext cx="1072" cy="403"/>
                <a:chOff x="0" y="1842"/>
                <a:chExt cx="1072" cy="403"/>
              </a:xfrm>
            </p:grpSpPr>
            <p:sp>
              <p:nvSpPr>
                <p:cNvPr id="166944" name="Rectangle 32"/>
                <p:cNvSpPr>
                  <a:spLocks noChangeArrowheads="1"/>
                </p:cNvSpPr>
                <p:nvPr/>
              </p:nvSpPr>
              <p:spPr bwMode="auto">
                <a:xfrm>
                  <a:off x="43" y="1842"/>
                  <a:ext cx="986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r>
                    <a:rPr lang="es-ES_tradnl" sz="1200">
                      <a:latin typeface="Arial" pitchFamily="34" charset="0"/>
                    </a:rPr>
                    <a:t>Cobertura de Coral</a:t>
                  </a:r>
                </a:p>
              </p:txBody>
            </p:sp>
            <p:sp>
              <p:nvSpPr>
                <p:cNvPr id="166945" name="Rectangle 33"/>
                <p:cNvSpPr>
                  <a:spLocks noChangeArrowheads="1"/>
                </p:cNvSpPr>
                <p:nvPr/>
              </p:nvSpPr>
              <p:spPr bwMode="auto">
                <a:xfrm>
                  <a:off x="0" y="1842"/>
                  <a:ext cx="1072" cy="403"/>
                </a:xfrm>
                <a:prstGeom prst="rect">
                  <a:avLst/>
                </a:prstGeom>
                <a:noFill/>
                <a:ln w="7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6946" name="Group 34"/>
              <p:cNvGrpSpPr>
                <a:grpSpLocks/>
              </p:cNvGrpSpPr>
              <p:nvPr/>
            </p:nvGrpSpPr>
            <p:grpSpPr bwMode="auto">
              <a:xfrm>
                <a:off x="1072" y="1842"/>
                <a:ext cx="540" cy="403"/>
                <a:chOff x="1072" y="1842"/>
                <a:chExt cx="540" cy="403"/>
              </a:xfrm>
            </p:grpSpPr>
            <p:sp>
              <p:nvSpPr>
                <p:cNvPr id="166947" name="Rectangle 35"/>
                <p:cNvSpPr>
                  <a:spLocks noChangeArrowheads="1"/>
                </p:cNvSpPr>
                <p:nvPr/>
              </p:nvSpPr>
              <p:spPr bwMode="auto">
                <a:xfrm>
                  <a:off x="1115" y="1842"/>
                  <a:ext cx="454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/>
                  <a:r>
                    <a:rPr lang="es-ES_tradnl" sz="1200">
                      <a:latin typeface="Arial" pitchFamily="34" charset="0"/>
                      <a:cs typeface="Times New Roman" pitchFamily="18" charset="0"/>
                    </a:rPr>
                    <a:t>40%</a:t>
                  </a:r>
                  <a:endParaRPr lang="es-ES_tradnl" sz="1200">
                    <a:latin typeface="Arial" pitchFamily="34" charset="0"/>
                  </a:endParaRPr>
                </a:p>
              </p:txBody>
            </p:sp>
            <p:sp>
              <p:nvSpPr>
                <p:cNvPr id="166948" name="Rectangle 36"/>
                <p:cNvSpPr>
                  <a:spLocks noChangeArrowheads="1"/>
                </p:cNvSpPr>
                <p:nvPr/>
              </p:nvSpPr>
              <p:spPr bwMode="auto">
                <a:xfrm>
                  <a:off x="1072" y="1842"/>
                  <a:ext cx="540" cy="403"/>
                </a:xfrm>
                <a:prstGeom prst="rect">
                  <a:avLst/>
                </a:prstGeom>
                <a:noFill/>
                <a:ln w="7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6949" name="Group 37"/>
              <p:cNvGrpSpPr>
                <a:grpSpLocks/>
              </p:cNvGrpSpPr>
              <p:nvPr/>
            </p:nvGrpSpPr>
            <p:grpSpPr bwMode="auto">
              <a:xfrm>
                <a:off x="1612" y="1842"/>
                <a:ext cx="590" cy="403"/>
                <a:chOff x="1612" y="1842"/>
                <a:chExt cx="590" cy="403"/>
              </a:xfrm>
            </p:grpSpPr>
            <p:sp>
              <p:nvSpPr>
                <p:cNvPr id="166950" name="Rectangle 38"/>
                <p:cNvSpPr>
                  <a:spLocks noChangeArrowheads="1"/>
                </p:cNvSpPr>
                <p:nvPr/>
              </p:nvSpPr>
              <p:spPr bwMode="auto">
                <a:xfrm>
                  <a:off x="1655" y="1842"/>
                  <a:ext cx="504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/>
                  <a:r>
                    <a:rPr lang="es-ES_tradnl" sz="1200">
                      <a:latin typeface="Arial" pitchFamily="34" charset="0"/>
                    </a:rPr>
                    <a:t>5%</a:t>
                  </a:r>
                </a:p>
              </p:txBody>
            </p:sp>
            <p:sp>
              <p:nvSpPr>
                <p:cNvPr id="166951" name="Rectangle 39"/>
                <p:cNvSpPr>
                  <a:spLocks noChangeArrowheads="1"/>
                </p:cNvSpPr>
                <p:nvPr/>
              </p:nvSpPr>
              <p:spPr bwMode="auto">
                <a:xfrm>
                  <a:off x="1612" y="1842"/>
                  <a:ext cx="590" cy="403"/>
                </a:xfrm>
                <a:prstGeom prst="rect">
                  <a:avLst/>
                </a:prstGeom>
                <a:noFill/>
                <a:ln w="7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6952" name="Group 40"/>
              <p:cNvGrpSpPr>
                <a:grpSpLocks/>
              </p:cNvGrpSpPr>
              <p:nvPr/>
            </p:nvGrpSpPr>
            <p:grpSpPr bwMode="auto">
              <a:xfrm>
                <a:off x="0" y="2245"/>
                <a:ext cx="1072" cy="403"/>
                <a:chOff x="0" y="2245"/>
                <a:chExt cx="1072" cy="403"/>
              </a:xfrm>
            </p:grpSpPr>
            <p:sp>
              <p:nvSpPr>
                <p:cNvPr id="166953" name="Rectangle 41"/>
                <p:cNvSpPr>
                  <a:spLocks noChangeArrowheads="1"/>
                </p:cNvSpPr>
                <p:nvPr/>
              </p:nvSpPr>
              <p:spPr bwMode="auto">
                <a:xfrm>
                  <a:off x="43" y="2245"/>
                  <a:ext cx="986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r>
                    <a:rPr lang="es-ES_tradnl" sz="1200">
                      <a:latin typeface="Arial" pitchFamily="34" charset="0"/>
                    </a:rPr>
                    <a:t>Species Diversity</a:t>
                  </a:r>
                </a:p>
              </p:txBody>
            </p:sp>
            <p:sp>
              <p:nvSpPr>
                <p:cNvPr id="166954" name="Rectangle 42"/>
                <p:cNvSpPr>
                  <a:spLocks noChangeArrowheads="1"/>
                </p:cNvSpPr>
                <p:nvPr/>
              </p:nvSpPr>
              <p:spPr bwMode="auto">
                <a:xfrm>
                  <a:off x="0" y="2245"/>
                  <a:ext cx="1072" cy="403"/>
                </a:xfrm>
                <a:prstGeom prst="rect">
                  <a:avLst/>
                </a:prstGeom>
                <a:noFill/>
                <a:ln w="7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6955" name="Group 43"/>
              <p:cNvGrpSpPr>
                <a:grpSpLocks/>
              </p:cNvGrpSpPr>
              <p:nvPr/>
            </p:nvGrpSpPr>
            <p:grpSpPr bwMode="auto">
              <a:xfrm>
                <a:off x="1072" y="2245"/>
                <a:ext cx="540" cy="403"/>
                <a:chOff x="1072" y="2245"/>
                <a:chExt cx="540" cy="403"/>
              </a:xfrm>
            </p:grpSpPr>
            <p:sp>
              <p:nvSpPr>
                <p:cNvPr id="166956" name="Rectangle 44"/>
                <p:cNvSpPr>
                  <a:spLocks noChangeArrowheads="1"/>
                </p:cNvSpPr>
                <p:nvPr/>
              </p:nvSpPr>
              <p:spPr bwMode="auto">
                <a:xfrm>
                  <a:off x="1115" y="2245"/>
                  <a:ext cx="454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/>
                  <a:r>
                    <a:rPr lang="es-ES_tradnl" sz="1200">
                      <a:latin typeface="Arial" pitchFamily="34" charset="0"/>
                    </a:rPr>
                    <a:t>250 fish</a:t>
                  </a:r>
                </a:p>
                <a:p>
                  <a:pPr algn="ctr"/>
                  <a:r>
                    <a:rPr lang="es-ES_tradnl" sz="1200">
                      <a:latin typeface="Arial" pitchFamily="34" charset="0"/>
                    </a:rPr>
                    <a:t>60 corals</a:t>
                  </a:r>
                  <a:endParaRPr lang="es-ES_tradnl" sz="1200">
                    <a:solidFill>
                      <a:srgbClr val="FFFF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166957" name="Rectangle 45"/>
                <p:cNvSpPr>
                  <a:spLocks noChangeArrowheads="1"/>
                </p:cNvSpPr>
                <p:nvPr/>
              </p:nvSpPr>
              <p:spPr bwMode="auto">
                <a:xfrm>
                  <a:off x="1072" y="2245"/>
                  <a:ext cx="540" cy="403"/>
                </a:xfrm>
                <a:prstGeom prst="rect">
                  <a:avLst/>
                </a:prstGeom>
                <a:noFill/>
                <a:ln w="7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6958" name="Group 46"/>
              <p:cNvGrpSpPr>
                <a:grpSpLocks/>
              </p:cNvGrpSpPr>
              <p:nvPr/>
            </p:nvGrpSpPr>
            <p:grpSpPr bwMode="auto">
              <a:xfrm>
                <a:off x="1612" y="2245"/>
                <a:ext cx="590" cy="403"/>
                <a:chOff x="1612" y="2245"/>
                <a:chExt cx="590" cy="403"/>
              </a:xfrm>
            </p:grpSpPr>
            <p:sp>
              <p:nvSpPr>
                <p:cNvPr id="166959" name="Rectangle 47"/>
                <p:cNvSpPr>
                  <a:spLocks noChangeArrowheads="1"/>
                </p:cNvSpPr>
                <p:nvPr/>
              </p:nvSpPr>
              <p:spPr bwMode="auto">
                <a:xfrm>
                  <a:off x="1655" y="2245"/>
                  <a:ext cx="504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/>
                  <a:r>
                    <a:rPr lang="es-ES_tradnl" sz="1200">
                      <a:latin typeface="Arial" pitchFamily="34" charset="0"/>
                    </a:rPr>
                    <a:t>50 fish</a:t>
                  </a:r>
                </a:p>
                <a:p>
                  <a:pPr algn="ctr"/>
                  <a:r>
                    <a:rPr lang="es-ES_tradnl" sz="1200">
                      <a:latin typeface="Arial" pitchFamily="34" charset="0"/>
                    </a:rPr>
                    <a:t>10 corals</a:t>
                  </a:r>
                  <a:endParaRPr lang="es-ES_tradnl" sz="1200">
                    <a:solidFill>
                      <a:srgbClr val="FFFF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166960" name="Rectangle 48"/>
                <p:cNvSpPr>
                  <a:spLocks noChangeArrowheads="1"/>
                </p:cNvSpPr>
                <p:nvPr/>
              </p:nvSpPr>
              <p:spPr bwMode="auto">
                <a:xfrm>
                  <a:off x="1612" y="2245"/>
                  <a:ext cx="590" cy="403"/>
                </a:xfrm>
                <a:prstGeom prst="rect">
                  <a:avLst/>
                </a:prstGeom>
                <a:noFill/>
                <a:ln w="7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6961" name="Group 49"/>
              <p:cNvGrpSpPr>
                <a:grpSpLocks/>
              </p:cNvGrpSpPr>
              <p:nvPr/>
            </p:nvGrpSpPr>
            <p:grpSpPr bwMode="auto">
              <a:xfrm>
                <a:off x="0" y="2648"/>
                <a:ext cx="1072" cy="633"/>
                <a:chOff x="0" y="2648"/>
                <a:chExt cx="1072" cy="633"/>
              </a:xfrm>
            </p:grpSpPr>
            <p:sp>
              <p:nvSpPr>
                <p:cNvPr id="166962" name="Rectangle 50"/>
                <p:cNvSpPr>
                  <a:spLocks noChangeArrowheads="1"/>
                </p:cNvSpPr>
                <p:nvPr/>
              </p:nvSpPr>
              <p:spPr bwMode="auto">
                <a:xfrm>
                  <a:off x="43" y="2648"/>
                  <a:ext cx="986" cy="6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r>
                    <a:rPr lang="es-ES_tradnl" sz="1200">
                      <a:latin typeface="Arial" pitchFamily="34" charset="0"/>
                      <a:cs typeface="Times New Roman" pitchFamily="18" charset="0"/>
                    </a:rPr>
                    <a:t>Visibility</a:t>
                  </a:r>
                  <a:endParaRPr lang="es-ES_tradnl" sz="1200">
                    <a:latin typeface="Arial" pitchFamily="34" charset="0"/>
                  </a:endParaRPr>
                </a:p>
              </p:txBody>
            </p:sp>
            <p:sp>
              <p:nvSpPr>
                <p:cNvPr id="166963" name="Rectangle 51"/>
                <p:cNvSpPr>
                  <a:spLocks noChangeArrowheads="1"/>
                </p:cNvSpPr>
                <p:nvPr/>
              </p:nvSpPr>
              <p:spPr bwMode="auto">
                <a:xfrm>
                  <a:off x="0" y="2648"/>
                  <a:ext cx="1072" cy="633"/>
                </a:xfrm>
                <a:prstGeom prst="rect">
                  <a:avLst/>
                </a:prstGeom>
                <a:noFill/>
                <a:ln w="7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6964" name="Group 52"/>
              <p:cNvGrpSpPr>
                <a:grpSpLocks/>
              </p:cNvGrpSpPr>
              <p:nvPr/>
            </p:nvGrpSpPr>
            <p:grpSpPr bwMode="auto">
              <a:xfrm>
                <a:off x="1072" y="2648"/>
                <a:ext cx="540" cy="633"/>
                <a:chOff x="1072" y="2648"/>
                <a:chExt cx="540" cy="633"/>
              </a:xfrm>
            </p:grpSpPr>
            <p:sp>
              <p:nvSpPr>
                <p:cNvPr id="166965" name="Rectangle 53"/>
                <p:cNvSpPr>
                  <a:spLocks noChangeArrowheads="1"/>
                </p:cNvSpPr>
                <p:nvPr/>
              </p:nvSpPr>
              <p:spPr bwMode="auto">
                <a:xfrm>
                  <a:off x="1115" y="2648"/>
                  <a:ext cx="454" cy="6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/>
                  <a:r>
                    <a:rPr lang="es-ES_tradnl" sz="1200">
                      <a:latin typeface="Arial" pitchFamily="34" charset="0"/>
                      <a:cs typeface="Times New Roman" pitchFamily="18" charset="0"/>
                    </a:rPr>
                    <a:t>100 ft</a:t>
                  </a:r>
                  <a:endParaRPr lang="es-ES_tradnl" sz="1200">
                    <a:latin typeface="Arial" pitchFamily="34" charset="0"/>
                  </a:endParaRPr>
                </a:p>
              </p:txBody>
            </p:sp>
            <p:sp>
              <p:nvSpPr>
                <p:cNvPr id="166966" name="Rectangle 54"/>
                <p:cNvSpPr>
                  <a:spLocks noChangeArrowheads="1"/>
                </p:cNvSpPr>
                <p:nvPr/>
              </p:nvSpPr>
              <p:spPr bwMode="auto">
                <a:xfrm>
                  <a:off x="1072" y="2648"/>
                  <a:ext cx="540" cy="633"/>
                </a:xfrm>
                <a:prstGeom prst="rect">
                  <a:avLst/>
                </a:prstGeom>
                <a:noFill/>
                <a:ln w="7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6967" name="Group 55"/>
              <p:cNvGrpSpPr>
                <a:grpSpLocks/>
              </p:cNvGrpSpPr>
              <p:nvPr/>
            </p:nvGrpSpPr>
            <p:grpSpPr bwMode="auto">
              <a:xfrm>
                <a:off x="1612" y="2648"/>
                <a:ext cx="590" cy="633"/>
                <a:chOff x="1612" y="2648"/>
                <a:chExt cx="590" cy="633"/>
              </a:xfrm>
            </p:grpSpPr>
            <p:sp>
              <p:nvSpPr>
                <p:cNvPr id="166968" name="Rectangle 56"/>
                <p:cNvSpPr>
                  <a:spLocks noChangeArrowheads="1"/>
                </p:cNvSpPr>
                <p:nvPr/>
              </p:nvSpPr>
              <p:spPr bwMode="auto">
                <a:xfrm>
                  <a:off x="1655" y="2648"/>
                  <a:ext cx="504" cy="6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/>
                  <a:r>
                    <a:rPr lang="es-ES_tradnl" sz="1200">
                      <a:latin typeface="Arial" pitchFamily="34" charset="0"/>
                    </a:rPr>
                    <a:t>20ft</a:t>
                  </a:r>
                </a:p>
              </p:txBody>
            </p:sp>
            <p:sp>
              <p:nvSpPr>
                <p:cNvPr id="166969" name="Rectangle 57"/>
                <p:cNvSpPr>
                  <a:spLocks noChangeArrowheads="1"/>
                </p:cNvSpPr>
                <p:nvPr/>
              </p:nvSpPr>
              <p:spPr bwMode="auto">
                <a:xfrm>
                  <a:off x="1612" y="2648"/>
                  <a:ext cx="590" cy="633"/>
                </a:xfrm>
                <a:prstGeom prst="rect">
                  <a:avLst/>
                </a:prstGeom>
                <a:noFill/>
                <a:ln w="7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6970" name="Group 58"/>
              <p:cNvGrpSpPr>
                <a:grpSpLocks/>
              </p:cNvGrpSpPr>
              <p:nvPr/>
            </p:nvGrpSpPr>
            <p:grpSpPr bwMode="auto">
              <a:xfrm>
                <a:off x="0" y="3281"/>
                <a:ext cx="1072" cy="403"/>
                <a:chOff x="0" y="3281"/>
                <a:chExt cx="1072" cy="403"/>
              </a:xfrm>
            </p:grpSpPr>
            <p:sp>
              <p:nvSpPr>
                <p:cNvPr id="166971" name="Rectangle 59"/>
                <p:cNvSpPr>
                  <a:spLocks noChangeArrowheads="1"/>
                </p:cNvSpPr>
                <p:nvPr/>
              </p:nvSpPr>
              <p:spPr bwMode="auto">
                <a:xfrm>
                  <a:off x="43" y="3281"/>
                  <a:ext cx="986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endParaRPr lang="es-ES_tradnl" sz="1200">
                    <a:solidFill>
                      <a:srgbClr val="FFFF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166972" name="Rectangle 60"/>
                <p:cNvSpPr>
                  <a:spLocks noChangeArrowheads="1"/>
                </p:cNvSpPr>
                <p:nvPr/>
              </p:nvSpPr>
              <p:spPr bwMode="auto">
                <a:xfrm>
                  <a:off x="0" y="3281"/>
                  <a:ext cx="1072" cy="403"/>
                </a:xfrm>
                <a:prstGeom prst="rect">
                  <a:avLst/>
                </a:prstGeom>
                <a:noFill/>
                <a:ln w="7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6973" name="Group 61"/>
              <p:cNvGrpSpPr>
                <a:grpSpLocks/>
              </p:cNvGrpSpPr>
              <p:nvPr/>
            </p:nvGrpSpPr>
            <p:grpSpPr bwMode="auto">
              <a:xfrm>
                <a:off x="1072" y="3281"/>
                <a:ext cx="540" cy="403"/>
                <a:chOff x="1072" y="3281"/>
                <a:chExt cx="540" cy="403"/>
              </a:xfrm>
            </p:grpSpPr>
            <p:sp>
              <p:nvSpPr>
                <p:cNvPr id="166974" name="Rectangle 62"/>
                <p:cNvSpPr>
                  <a:spLocks noChangeArrowheads="1"/>
                </p:cNvSpPr>
                <p:nvPr/>
              </p:nvSpPr>
              <p:spPr bwMode="auto">
                <a:xfrm>
                  <a:off x="1115" y="3281"/>
                  <a:ext cx="454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/>
                  <a:endParaRPr lang="es-ES_tradnl" sz="1200">
                    <a:solidFill>
                      <a:srgbClr val="FFFF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166975" name="Rectangle 63"/>
                <p:cNvSpPr>
                  <a:spLocks noChangeArrowheads="1"/>
                </p:cNvSpPr>
                <p:nvPr/>
              </p:nvSpPr>
              <p:spPr bwMode="auto">
                <a:xfrm>
                  <a:off x="1072" y="3281"/>
                  <a:ext cx="540" cy="403"/>
                </a:xfrm>
                <a:prstGeom prst="rect">
                  <a:avLst/>
                </a:prstGeom>
                <a:noFill/>
                <a:ln w="7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6976" name="Group 64"/>
              <p:cNvGrpSpPr>
                <a:grpSpLocks/>
              </p:cNvGrpSpPr>
              <p:nvPr/>
            </p:nvGrpSpPr>
            <p:grpSpPr bwMode="auto">
              <a:xfrm>
                <a:off x="1612" y="3281"/>
                <a:ext cx="590" cy="403"/>
                <a:chOff x="1612" y="3281"/>
                <a:chExt cx="590" cy="403"/>
              </a:xfrm>
            </p:grpSpPr>
            <p:sp>
              <p:nvSpPr>
                <p:cNvPr id="166977" name="Rectangle 65"/>
                <p:cNvSpPr>
                  <a:spLocks noChangeArrowheads="1"/>
                </p:cNvSpPr>
                <p:nvPr/>
              </p:nvSpPr>
              <p:spPr bwMode="auto">
                <a:xfrm>
                  <a:off x="1655" y="3281"/>
                  <a:ext cx="504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/>
                  <a:endParaRPr lang="es-ES_tradnl" sz="1200">
                    <a:solidFill>
                      <a:srgbClr val="FFFF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166978" name="Rectangle 66"/>
                <p:cNvSpPr>
                  <a:spLocks noChangeArrowheads="1"/>
                </p:cNvSpPr>
                <p:nvPr/>
              </p:nvSpPr>
              <p:spPr bwMode="auto">
                <a:xfrm>
                  <a:off x="1612" y="3281"/>
                  <a:ext cx="590" cy="403"/>
                </a:xfrm>
                <a:prstGeom prst="rect">
                  <a:avLst/>
                </a:prstGeom>
                <a:noFill/>
                <a:ln w="7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66979" name="Rectangle 67"/>
            <p:cNvSpPr>
              <a:spLocks noChangeArrowheads="1"/>
            </p:cNvSpPr>
            <p:nvPr/>
          </p:nvSpPr>
          <p:spPr bwMode="auto">
            <a:xfrm>
              <a:off x="-2" y="516"/>
              <a:ext cx="2940" cy="317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6980" name="Rectangle 68"/>
          <p:cNvSpPr>
            <a:spLocks noChangeArrowheads="1"/>
          </p:cNvSpPr>
          <p:nvPr/>
        </p:nvSpPr>
        <p:spPr bwMode="auto">
          <a:xfrm>
            <a:off x="1524000" y="4953000"/>
            <a:ext cx="632460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_tradnl" sz="900">
                <a:solidFill>
                  <a:srgbClr val="FFFF00"/>
                </a:solidFill>
                <a:latin typeface="Arial" pitchFamily="34" charset="0"/>
                <a:cs typeface="Times New Roman" pitchFamily="18" charset="0"/>
              </a:rPr>
              <a:t> </a:t>
            </a:r>
            <a:endParaRPr lang="es-ES_tradnl" sz="1000" b="1">
              <a:solidFill>
                <a:srgbClr val="FFFF00"/>
              </a:solidFill>
              <a:latin typeface="Arial" pitchFamily="34" charset="0"/>
              <a:cs typeface="Times New Roman" pitchFamily="18" charset="0"/>
            </a:endParaRPr>
          </a:p>
          <a:p>
            <a:r>
              <a:rPr lang="es-ES_tradnl" sz="1400" b="1">
                <a:latin typeface="Arial" pitchFamily="34" charset="0"/>
                <a:cs typeface="Times New Roman" pitchFamily="18" charset="0"/>
              </a:rPr>
              <a:t>….. </a:t>
            </a:r>
            <a:r>
              <a:rPr lang="es-ES_tradnl" sz="1400" b="1">
                <a:solidFill>
                  <a:srgbClr val="000099"/>
                </a:solidFill>
                <a:latin typeface="Arial" pitchFamily="34" charset="0"/>
                <a:cs typeface="Times New Roman" pitchFamily="18" charset="0"/>
              </a:rPr>
              <a:t>¿qué opción habría seleccionado?</a:t>
            </a:r>
            <a:r>
              <a:rPr lang="es-ES_tradnl" sz="1400" b="1">
                <a:latin typeface="Arial" pitchFamily="34" charset="0"/>
                <a:cs typeface="Times New Roman" pitchFamily="18" charset="0"/>
              </a:rPr>
              <a:t> </a:t>
            </a:r>
            <a:r>
              <a:rPr lang="es-ES_tradnl" sz="1400" i="1">
                <a:latin typeface="Arial" pitchFamily="34" charset="0"/>
                <a:cs typeface="Times New Roman" pitchFamily="18" charset="0"/>
              </a:rPr>
              <a:t>(Marque </a:t>
            </a:r>
            <a:r>
              <a:rPr lang="es-ES_tradnl" sz="1400" i="1" u="sng">
                <a:latin typeface="Arial" pitchFamily="34" charset="0"/>
                <a:cs typeface="Times New Roman" pitchFamily="18" charset="0"/>
              </a:rPr>
              <a:t>una</a:t>
            </a:r>
            <a:r>
              <a:rPr lang="es-ES_tradnl" sz="1400" i="1">
                <a:latin typeface="Arial" pitchFamily="34" charset="0"/>
                <a:cs typeface="Times New Roman" pitchFamily="18" charset="0"/>
              </a:rPr>
              <a:t>)</a:t>
            </a:r>
            <a:r>
              <a:rPr lang="es-ES_tradnl" sz="1400">
                <a:latin typeface="Arial" pitchFamily="34" charset="0"/>
                <a:cs typeface="Times New Roman" pitchFamily="18" charset="0"/>
              </a:rPr>
              <a:t>		</a:t>
            </a:r>
            <a:endParaRPr lang="es-ES_tradnl" sz="1400" b="1">
              <a:latin typeface="Arial" pitchFamily="34" charset="0"/>
              <a:cs typeface="Times New Roman" pitchFamily="18" charset="0"/>
            </a:endParaRPr>
          </a:p>
          <a:p>
            <a:r>
              <a:rPr lang="es-ES_tradnl" sz="1400">
                <a:latin typeface="Arial" pitchFamily="34" charset="0"/>
                <a:cs typeface="Times New Roman" pitchFamily="18" charset="0"/>
              </a:rPr>
              <a:t>		</a:t>
            </a:r>
            <a:r>
              <a:rPr lang="es-ES_tradnl" sz="1400" b="1">
                <a:latin typeface="Arial" pitchFamily="34" charset="0"/>
                <a:cs typeface="Times New Roman" pitchFamily="18" charset="0"/>
              </a:rPr>
              <a:t></a:t>
            </a:r>
            <a:r>
              <a:rPr lang="es-ES_tradnl" sz="1600" b="1">
                <a:latin typeface="Arial" pitchFamily="34" charset="0"/>
                <a:cs typeface="Times New Roman" pitchFamily="18" charset="0"/>
              </a:rPr>
              <a:t>  </a:t>
            </a:r>
            <a:r>
              <a:rPr lang="es-ES_tradnl" sz="1400">
                <a:latin typeface="Arial" pitchFamily="34" charset="0"/>
                <a:cs typeface="Times New Roman" pitchFamily="18" charset="0"/>
              </a:rPr>
              <a:t>Bonaire</a:t>
            </a:r>
            <a:endParaRPr lang="es-ES_tradnl" sz="1400" b="1">
              <a:latin typeface="Arial" pitchFamily="34" charset="0"/>
              <a:cs typeface="Times New Roman" pitchFamily="18" charset="0"/>
            </a:endParaRPr>
          </a:p>
          <a:p>
            <a:r>
              <a:rPr lang="es-ES_tradnl" sz="1400">
                <a:latin typeface="Arial" pitchFamily="34" charset="0"/>
                <a:cs typeface="Times New Roman" pitchFamily="18" charset="0"/>
              </a:rPr>
              <a:t>		</a:t>
            </a:r>
            <a:r>
              <a:rPr lang="es-ES_tradnl" sz="1400" b="1">
                <a:latin typeface="Arial" pitchFamily="34" charset="0"/>
                <a:cs typeface="Times New Roman" pitchFamily="18" charset="0"/>
              </a:rPr>
              <a:t></a:t>
            </a:r>
            <a:r>
              <a:rPr lang="es-ES_tradnl" sz="1400">
                <a:latin typeface="Arial" pitchFamily="34" charset="0"/>
                <a:cs typeface="Times New Roman" pitchFamily="18" charset="0"/>
              </a:rPr>
              <a:t>  Otra Isla</a:t>
            </a:r>
            <a:endParaRPr lang="es-ES_tradnl" sz="1400" b="1">
              <a:latin typeface="Arial" pitchFamily="34" charset="0"/>
              <a:cs typeface="Times New Roman" pitchFamily="18" charset="0"/>
            </a:endParaRPr>
          </a:p>
          <a:p>
            <a:r>
              <a:rPr lang="es-ES_tradnl" sz="1400" b="1">
                <a:latin typeface="Arial" pitchFamily="34" charset="0"/>
                <a:cs typeface="Times New Roman" pitchFamily="18" charset="0"/>
              </a:rPr>
              <a:t>		  </a:t>
            </a:r>
            <a:r>
              <a:rPr lang="es-ES_tradnl" sz="1400">
                <a:latin typeface="Arial" pitchFamily="34" charset="0"/>
                <a:cs typeface="Times New Roman" pitchFamily="18" charset="0"/>
              </a:rPr>
              <a:t>Ninguna </a:t>
            </a:r>
            <a:endParaRPr lang="es-ES_tradnl" sz="1400">
              <a:latin typeface="Arial" pitchFamily="34" charset="0"/>
            </a:endParaRPr>
          </a:p>
        </p:txBody>
      </p:sp>
      <p:sp>
        <p:nvSpPr>
          <p:cNvPr id="166981" name="Rectangle 69"/>
          <p:cNvSpPr>
            <a:spLocks noChangeArrowheads="1"/>
          </p:cNvSpPr>
          <p:nvPr/>
        </p:nvSpPr>
        <p:spPr bwMode="auto">
          <a:xfrm>
            <a:off x="1524000" y="990600"/>
            <a:ext cx="6019800" cy="3733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982" name="Line 70"/>
          <p:cNvSpPr>
            <a:spLocks noChangeShapeType="1"/>
          </p:cNvSpPr>
          <p:nvPr/>
        </p:nvSpPr>
        <p:spPr bwMode="auto">
          <a:xfrm>
            <a:off x="1524000" y="2057400"/>
            <a:ext cx="601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6983" name="Rectangle 71"/>
          <p:cNvSpPr>
            <a:spLocks noChangeArrowheads="1"/>
          </p:cNvSpPr>
          <p:nvPr/>
        </p:nvSpPr>
        <p:spPr bwMode="auto">
          <a:xfrm>
            <a:off x="3810000" y="1447800"/>
            <a:ext cx="1066800" cy="3276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984" name="Rectangle 72"/>
          <p:cNvSpPr>
            <a:spLocks noChangeArrowheads="1"/>
          </p:cNvSpPr>
          <p:nvPr/>
        </p:nvSpPr>
        <p:spPr bwMode="auto">
          <a:xfrm>
            <a:off x="4876800" y="1447800"/>
            <a:ext cx="1219200" cy="3276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985" name="Line 73"/>
          <p:cNvSpPr>
            <a:spLocks noChangeShapeType="1"/>
          </p:cNvSpPr>
          <p:nvPr/>
        </p:nvSpPr>
        <p:spPr bwMode="auto">
          <a:xfrm>
            <a:off x="6096000" y="14478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6986" name="Line 74"/>
          <p:cNvSpPr>
            <a:spLocks noChangeShapeType="1"/>
          </p:cNvSpPr>
          <p:nvPr/>
        </p:nvSpPr>
        <p:spPr bwMode="auto">
          <a:xfrm flipV="1">
            <a:off x="3810000" y="990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66988" name="Group 76"/>
          <p:cNvGrpSpPr>
            <a:grpSpLocks/>
          </p:cNvGrpSpPr>
          <p:nvPr/>
        </p:nvGrpSpPr>
        <p:grpSpPr bwMode="auto">
          <a:xfrm>
            <a:off x="838200" y="2362200"/>
            <a:ext cx="7467600" cy="1673225"/>
            <a:chOff x="864" y="1440"/>
            <a:chExt cx="4704" cy="1054"/>
          </a:xfrm>
        </p:grpSpPr>
        <p:sp>
          <p:nvSpPr>
            <p:cNvPr id="166989" name="Text Box 77"/>
            <p:cNvSpPr txBox="1">
              <a:spLocks noChangeArrowheads="1"/>
            </p:cNvSpPr>
            <p:nvPr/>
          </p:nvSpPr>
          <p:spPr bwMode="auto">
            <a:xfrm>
              <a:off x="864" y="1920"/>
              <a:ext cx="4704" cy="57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2000" b="1">
                  <a:latin typeface="Arial" pitchFamily="34" charset="0"/>
                </a:rPr>
                <a:t>25 Encuestas Contenían: $25, $500</a:t>
              </a:r>
            </a:p>
            <a:p>
              <a:pPr>
                <a:spcBef>
                  <a:spcPct val="50000"/>
                </a:spcBef>
              </a:pPr>
              <a:r>
                <a:rPr lang="es-ES_tradnl" sz="2000" b="1">
                  <a:latin typeface="Arial" pitchFamily="34" charset="0"/>
                </a:rPr>
                <a:t>50 Encuestas Contenían</a:t>
              </a:r>
              <a:r>
                <a:rPr lang="es-ES_tradnl"/>
                <a:t> </a:t>
              </a:r>
              <a:r>
                <a:rPr lang="es-ES_tradnl" sz="2000" b="1">
                  <a:latin typeface="Arial" pitchFamily="34" charset="0"/>
                </a:rPr>
                <a:t>: $50, $100, $150, $200, $250</a:t>
              </a:r>
            </a:p>
          </p:txBody>
        </p:sp>
        <p:sp>
          <p:nvSpPr>
            <p:cNvPr id="166990" name="Line 78"/>
            <p:cNvSpPr>
              <a:spLocks noChangeShapeType="1"/>
            </p:cNvSpPr>
            <p:nvPr/>
          </p:nvSpPr>
          <p:spPr bwMode="auto">
            <a:xfrm flipH="1">
              <a:off x="864" y="1440"/>
              <a:ext cx="2016" cy="48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991" name="Line 79"/>
            <p:cNvSpPr>
              <a:spLocks noChangeShapeType="1"/>
            </p:cNvSpPr>
            <p:nvPr/>
          </p:nvSpPr>
          <p:spPr bwMode="auto">
            <a:xfrm>
              <a:off x="3216" y="1440"/>
              <a:ext cx="2304" cy="48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938" name="Group 2"/>
          <p:cNvGrpSpPr>
            <a:grpSpLocks/>
          </p:cNvGrpSpPr>
          <p:nvPr/>
        </p:nvGrpSpPr>
        <p:grpSpPr bwMode="auto">
          <a:xfrm>
            <a:off x="1528763" y="992188"/>
            <a:ext cx="6010275" cy="3746500"/>
            <a:chOff x="0" y="518"/>
            <a:chExt cx="2936" cy="3166"/>
          </a:xfrm>
        </p:grpSpPr>
        <p:grpSp>
          <p:nvGrpSpPr>
            <p:cNvPr id="167939" name="Group 3"/>
            <p:cNvGrpSpPr>
              <a:grpSpLocks/>
            </p:cNvGrpSpPr>
            <p:nvPr/>
          </p:nvGrpSpPr>
          <p:grpSpPr bwMode="auto">
            <a:xfrm>
              <a:off x="0" y="518"/>
              <a:ext cx="1072" cy="921"/>
              <a:chOff x="0" y="518"/>
              <a:chExt cx="1072" cy="921"/>
            </a:xfrm>
          </p:grpSpPr>
          <p:sp>
            <p:nvSpPr>
              <p:cNvPr id="167940" name="Rectangle 4"/>
              <p:cNvSpPr>
                <a:spLocks noChangeArrowheads="1"/>
              </p:cNvSpPr>
              <p:nvPr/>
            </p:nvSpPr>
            <p:spPr bwMode="auto">
              <a:xfrm>
                <a:off x="43" y="518"/>
                <a:ext cx="986" cy="9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r>
                  <a:rPr lang="es-ES_tradnl" sz="1600" b="1">
                    <a:solidFill>
                      <a:srgbClr val="000099"/>
                    </a:solidFill>
                    <a:latin typeface="Arial" pitchFamily="34" charset="0"/>
                    <a:cs typeface="Times New Roman" pitchFamily="18" charset="0"/>
                  </a:rPr>
                  <a:t>Atributos del Lugar</a:t>
                </a:r>
                <a:endParaRPr lang="es-ES_tradnl" sz="1600">
                  <a:solidFill>
                    <a:srgbClr val="000099"/>
                  </a:solidFill>
                  <a:latin typeface="Arial" pitchFamily="34" charset="0"/>
                </a:endParaRPr>
              </a:p>
            </p:txBody>
          </p:sp>
          <p:sp>
            <p:nvSpPr>
              <p:cNvPr id="167941" name="Rectangle 5"/>
              <p:cNvSpPr>
                <a:spLocks noChangeArrowheads="1"/>
              </p:cNvSpPr>
              <p:nvPr/>
            </p:nvSpPr>
            <p:spPr bwMode="auto">
              <a:xfrm>
                <a:off x="0" y="518"/>
                <a:ext cx="1072" cy="921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7942" name="Group 6"/>
            <p:cNvGrpSpPr>
              <a:grpSpLocks/>
            </p:cNvGrpSpPr>
            <p:nvPr/>
          </p:nvGrpSpPr>
          <p:grpSpPr bwMode="auto">
            <a:xfrm>
              <a:off x="1072" y="518"/>
              <a:ext cx="1864" cy="403"/>
              <a:chOff x="1072" y="518"/>
              <a:chExt cx="1864" cy="403"/>
            </a:xfrm>
          </p:grpSpPr>
          <p:sp>
            <p:nvSpPr>
              <p:cNvPr id="167943" name="Rectangle 7"/>
              <p:cNvSpPr>
                <a:spLocks noChangeArrowheads="1"/>
              </p:cNvSpPr>
              <p:nvPr/>
            </p:nvSpPr>
            <p:spPr bwMode="auto">
              <a:xfrm>
                <a:off x="1115" y="518"/>
                <a:ext cx="1778" cy="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/>
                <a:r>
                  <a:rPr lang="es-ES_tradnl" sz="1600" b="1">
                    <a:solidFill>
                      <a:srgbClr val="000099"/>
                    </a:solidFill>
                    <a:latin typeface="Arial" pitchFamily="34" charset="0"/>
                    <a:cs typeface="Times New Roman" pitchFamily="18" charset="0"/>
                  </a:rPr>
                  <a:t>Opciones</a:t>
                </a:r>
                <a:endParaRPr lang="es-ES_tradnl" sz="1600" b="1">
                  <a:solidFill>
                    <a:srgbClr val="000099"/>
                  </a:solidFill>
                  <a:latin typeface="Arial" pitchFamily="34" charset="0"/>
                </a:endParaRPr>
              </a:p>
            </p:txBody>
          </p:sp>
          <p:sp>
            <p:nvSpPr>
              <p:cNvPr id="167944" name="Rectangle 8"/>
              <p:cNvSpPr>
                <a:spLocks noChangeArrowheads="1"/>
              </p:cNvSpPr>
              <p:nvPr/>
            </p:nvSpPr>
            <p:spPr bwMode="auto">
              <a:xfrm>
                <a:off x="1072" y="518"/>
                <a:ext cx="1864" cy="403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7945" name="Group 9"/>
            <p:cNvGrpSpPr>
              <a:grpSpLocks/>
            </p:cNvGrpSpPr>
            <p:nvPr/>
          </p:nvGrpSpPr>
          <p:grpSpPr bwMode="auto">
            <a:xfrm>
              <a:off x="1072" y="921"/>
              <a:ext cx="540" cy="518"/>
              <a:chOff x="1072" y="921"/>
              <a:chExt cx="540" cy="518"/>
            </a:xfrm>
          </p:grpSpPr>
          <p:sp>
            <p:nvSpPr>
              <p:cNvPr id="167946" name="Rectangle 10"/>
              <p:cNvSpPr>
                <a:spLocks noChangeArrowheads="1"/>
              </p:cNvSpPr>
              <p:nvPr/>
            </p:nvSpPr>
            <p:spPr bwMode="auto">
              <a:xfrm>
                <a:off x="1115" y="921"/>
                <a:ext cx="454" cy="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/>
                <a:r>
                  <a:rPr lang="es-ES_tradnl" sz="1200" b="1">
                    <a:solidFill>
                      <a:srgbClr val="000099"/>
                    </a:solidFill>
                    <a:latin typeface="Arial" pitchFamily="34" charset="0"/>
                    <a:cs typeface="Times New Roman" pitchFamily="18" charset="0"/>
                  </a:rPr>
                  <a:t>Bonaire</a:t>
                </a:r>
                <a:endParaRPr lang="es-ES_tradnl" sz="1200">
                  <a:solidFill>
                    <a:srgbClr val="000099"/>
                  </a:solidFill>
                  <a:latin typeface="Arial" pitchFamily="34" charset="0"/>
                </a:endParaRPr>
              </a:p>
            </p:txBody>
          </p:sp>
          <p:sp>
            <p:nvSpPr>
              <p:cNvPr id="167947" name="Rectangle 11"/>
              <p:cNvSpPr>
                <a:spLocks noChangeArrowheads="1"/>
              </p:cNvSpPr>
              <p:nvPr/>
            </p:nvSpPr>
            <p:spPr bwMode="auto">
              <a:xfrm>
                <a:off x="1072" y="921"/>
                <a:ext cx="540" cy="518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7948" name="Group 12"/>
            <p:cNvGrpSpPr>
              <a:grpSpLocks/>
            </p:cNvGrpSpPr>
            <p:nvPr/>
          </p:nvGrpSpPr>
          <p:grpSpPr bwMode="auto">
            <a:xfrm>
              <a:off x="1612" y="921"/>
              <a:ext cx="590" cy="518"/>
              <a:chOff x="1612" y="921"/>
              <a:chExt cx="590" cy="518"/>
            </a:xfrm>
          </p:grpSpPr>
          <p:sp>
            <p:nvSpPr>
              <p:cNvPr id="167949" name="Rectangle 13"/>
              <p:cNvSpPr>
                <a:spLocks noChangeArrowheads="1"/>
              </p:cNvSpPr>
              <p:nvPr/>
            </p:nvSpPr>
            <p:spPr bwMode="auto">
              <a:xfrm>
                <a:off x="1655" y="921"/>
                <a:ext cx="504" cy="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/>
                <a:r>
                  <a:rPr lang="es-ES_tradnl" sz="1200" b="1">
                    <a:solidFill>
                      <a:srgbClr val="000099"/>
                    </a:solidFill>
                    <a:latin typeface="Arial" pitchFamily="34" charset="0"/>
                    <a:cs typeface="Times New Roman" pitchFamily="18" charset="0"/>
                  </a:rPr>
                  <a:t>Otra Isla</a:t>
                </a:r>
                <a:endParaRPr lang="es-ES_tradnl" sz="1200">
                  <a:solidFill>
                    <a:srgbClr val="000099"/>
                  </a:solidFill>
                  <a:latin typeface="Arial" pitchFamily="34" charset="0"/>
                </a:endParaRPr>
              </a:p>
            </p:txBody>
          </p:sp>
          <p:sp>
            <p:nvSpPr>
              <p:cNvPr id="167950" name="Rectangle 14"/>
              <p:cNvSpPr>
                <a:spLocks noChangeArrowheads="1"/>
              </p:cNvSpPr>
              <p:nvPr/>
            </p:nvSpPr>
            <p:spPr bwMode="auto">
              <a:xfrm>
                <a:off x="1612" y="921"/>
                <a:ext cx="590" cy="518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7951" name="Group 15"/>
            <p:cNvGrpSpPr>
              <a:grpSpLocks/>
            </p:cNvGrpSpPr>
            <p:nvPr/>
          </p:nvGrpSpPr>
          <p:grpSpPr bwMode="auto">
            <a:xfrm>
              <a:off x="2202" y="921"/>
              <a:ext cx="734" cy="518"/>
              <a:chOff x="2202" y="921"/>
              <a:chExt cx="734" cy="518"/>
            </a:xfrm>
          </p:grpSpPr>
          <p:sp>
            <p:nvSpPr>
              <p:cNvPr id="167952" name="Rectangle 16"/>
              <p:cNvSpPr>
                <a:spLocks noChangeArrowheads="1"/>
              </p:cNvSpPr>
              <p:nvPr/>
            </p:nvSpPr>
            <p:spPr bwMode="auto">
              <a:xfrm>
                <a:off x="2245" y="921"/>
                <a:ext cx="648" cy="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/>
                <a:r>
                  <a:rPr lang="es-ES_tradnl" sz="1200" b="1">
                    <a:solidFill>
                      <a:srgbClr val="000099"/>
                    </a:solidFill>
                    <a:latin typeface="Arial" pitchFamily="34" charset="0"/>
                    <a:cs typeface="Times New Roman" pitchFamily="18" charset="0"/>
                  </a:rPr>
                  <a:t>Ninguna</a:t>
                </a:r>
                <a:endParaRPr lang="es-ES_tradnl" sz="1200">
                  <a:solidFill>
                    <a:srgbClr val="000099"/>
                  </a:solidFill>
                  <a:latin typeface="Arial" pitchFamily="34" charset="0"/>
                </a:endParaRPr>
              </a:p>
            </p:txBody>
          </p:sp>
          <p:sp>
            <p:nvSpPr>
              <p:cNvPr id="167953" name="Rectangle 17"/>
              <p:cNvSpPr>
                <a:spLocks noChangeArrowheads="1"/>
              </p:cNvSpPr>
              <p:nvPr/>
            </p:nvSpPr>
            <p:spPr bwMode="auto">
              <a:xfrm>
                <a:off x="2202" y="921"/>
                <a:ext cx="734" cy="518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7954" name="Group 18"/>
            <p:cNvGrpSpPr>
              <a:grpSpLocks/>
            </p:cNvGrpSpPr>
            <p:nvPr/>
          </p:nvGrpSpPr>
          <p:grpSpPr bwMode="auto">
            <a:xfrm>
              <a:off x="0" y="1439"/>
              <a:ext cx="1072" cy="403"/>
              <a:chOff x="0" y="1439"/>
              <a:chExt cx="1072" cy="403"/>
            </a:xfrm>
          </p:grpSpPr>
          <p:sp>
            <p:nvSpPr>
              <p:cNvPr id="167955" name="Rectangle 19"/>
              <p:cNvSpPr>
                <a:spLocks noChangeArrowheads="1"/>
              </p:cNvSpPr>
              <p:nvPr/>
            </p:nvSpPr>
            <p:spPr bwMode="auto">
              <a:xfrm>
                <a:off x="43" y="1439"/>
                <a:ext cx="986" cy="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r>
                  <a:rPr lang="es-ES_tradnl" sz="1200">
                    <a:latin typeface="Arial" pitchFamily="34" charset="0"/>
                    <a:cs typeface="Times New Roman" pitchFamily="18" charset="0"/>
                  </a:rPr>
                  <a:t>Precio Etiqueta de Buceo</a:t>
                </a:r>
                <a:endParaRPr lang="es-ES_tradnl" sz="1200">
                  <a:latin typeface="Arial" pitchFamily="34" charset="0"/>
                </a:endParaRPr>
              </a:p>
            </p:txBody>
          </p:sp>
          <p:sp>
            <p:nvSpPr>
              <p:cNvPr id="167956" name="Rectangle 20"/>
              <p:cNvSpPr>
                <a:spLocks noChangeArrowheads="1"/>
              </p:cNvSpPr>
              <p:nvPr/>
            </p:nvSpPr>
            <p:spPr bwMode="auto">
              <a:xfrm>
                <a:off x="0" y="1439"/>
                <a:ext cx="1072" cy="403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7957" name="Group 21"/>
            <p:cNvGrpSpPr>
              <a:grpSpLocks/>
            </p:cNvGrpSpPr>
            <p:nvPr/>
          </p:nvGrpSpPr>
          <p:grpSpPr bwMode="auto">
            <a:xfrm>
              <a:off x="1072" y="1439"/>
              <a:ext cx="540" cy="403"/>
              <a:chOff x="1072" y="1439"/>
              <a:chExt cx="540" cy="403"/>
            </a:xfrm>
          </p:grpSpPr>
          <p:sp>
            <p:nvSpPr>
              <p:cNvPr id="167958" name="Rectangle 22"/>
              <p:cNvSpPr>
                <a:spLocks noChangeArrowheads="1"/>
              </p:cNvSpPr>
              <p:nvPr/>
            </p:nvSpPr>
            <p:spPr bwMode="auto">
              <a:xfrm>
                <a:off x="1115" y="1439"/>
                <a:ext cx="454" cy="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/>
                <a:r>
                  <a:rPr lang="es-ES_tradnl" sz="1200">
                    <a:latin typeface="Arial" pitchFamily="34" charset="0"/>
                    <a:cs typeface="Times New Roman" pitchFamily="18" charset="0"/>
                  </a:rPr>
                  <a:t>$100</a:t>
                </a:r>
                <a:endParaRPr lang="es-ES_tradnl" sz="1200">
                  <a:solidFill>
                    <a:srgbClr val="FF6600"/>
                  </a:solidFill>
                  <a:latin typeface="Arial" pitchFamily="34" charset="0"/>
                </a:endParaRPr>
              </a:p>
            </p:txBody>
          </p:sp>
          <p:sp>
            <p:nvSpPr>
              <p:cNvPr id="167959" name="Rectangle 23"/>
              <p:cNvSpPr>
                <a:spLocks noChangeArrowheads="1"/>
              </p:cNvSpPr>
              <p:nvPr/>
            </p:nvSpPr>
            <p:spPr bwMode="auto">
              <a:xfrm>
                <a:off x="1072" y="1439"/>
                <a:ext cx="540" cy="403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7960" name="Group 24"/>
            <p:cNvGrpSpPr>
              <a:grpSpLocks/>
            </p:cNvGrpSpPr>
            <p:nvPr/>
          </p:nvGrpSpPr>
          <p:grpSpPr bwMode="auto">
            <a:xfrm>
              <a:off x="1612" y="1439"/>
              <a:ext cx="590" cy="403"/>
              <a:chOff x="1612" y="1439"/>
              <a:chExt cx="590" cy="403"/>
            </a:xfrm>
          </p:grpSpPr>
          <p:sp>
            <p:nvSpPr>
              <p:cNvPr id="167961" name="Rectangle 25"/>
              <p:cNvSpPr>
                <a:spLocks noChangeArrowheads="1"/>
              </p:cNvSpPr>
              <p:nvPr/>
            </p:nvSpPr>
            <p:spPr bwMode="auto">
              <a:xfrm>
                <a:off x="1655" y="1439"/>
                <a:ext cx="504" cy="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/>
                <a:r>
                  <a:rPr lang="es-ES_tradnl" sz="1200">
                    <a:latin typeface="Arial" pitchFamily="34" charset="0"/>
                    <a:cs typeface="Times New Roman" pitchFamily="18" charset="0"/>
                  </a:rPr>
                  <a:t>$0</a:t>
                </a:r>
                <a:endParaRPr lang="es-ES_tradnl" sz="1200">
                  <a:latin typeface="Arial" pitchFamily="34" charset="0"/>
                </a:endParaRPr>
              </a:p>
            </p:txBody>
          </p:sp>
          <p:sp>
            <p:nvSpPr>
              <p:cNvPr id="167962" name="Rectangle 26"/>
              <p:cNvSpPr>
                <a:spLocks noChangeArrowheads="1"/>
              </p:cNvSpPr>
              <p:nvPr/>
            </p:nvSpPr>
            <p:spPr bwMode="auto">
              <a:xfrm>
                <a:off x="1612" y="1439"/>
                <a:ext cx="590" cy="403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7963" name="Group 27"/>
            <p:cNvGrpSpPr>
              <a:grpSpLocks/>
            </p:cNvGrpSpPr>
            <p:nvPr/>
          </p:nvGrpSpPr>
          <p:grpSpPr bwMode="auto">
            <a:xfrm>
              <a:off x="2202" y="1439"/>
              <a:ext cx="734" cy="2245"/>
              <a:chOff x="2202" y="1439"/>
              <a:chExt cx="734" cy="2245"/>
            </a:xfrm>
          </p:grpSpPr>
          <p:sp>
            <p:nvSpPr>
              <p:cNvPr id="167964" name="Rectangle 28"/>
              <p:cNvSpPr>
                <a:spLocks noChangeArrowheads="1"/>
              </p:cNvSpPr>
              <p:nvPr/>
            </p:nvSpPr>
            <p:spPr bwMode="auto">
              <a:xfrm>
                <a:off x="2245" y="1439"/>
                <a:ext cx="648" cy="2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/>
                <a:r>
                  <a:rPr lang="es-ES_tradnl" sz="1200">
                    <a:latin typeface="Arial" pitchFamily="34" charset="0"/>
                    <a:cs typeface="Times New Roman" pitchFamily="18" charset="0"/>
                  </a:rPr>
                  <a:t>Stay Home - </a:t>
                </a:r>
                <a:endParaRPr lang="es-ES_tradnl" sz="1200" b="1">
                  <a:latin typeface="Arial" pitchFamily="34" charset="0"/>
                  <a:cs typeface="Times New Roman" pitchFamily="18" charset="0"/>
                </a:endParaRPr>
              </a:p>
              <a:p>
                <a:pPr algn="ctr"/>
                <a:r>
                  <a:rPr lang="es-ES_tradnl" sz="1200">
                    <a:latin typeface="Arial" pitchFamily="34" charset="0"/>
                    <a:cs typeface="Times New Roman" pitchFamily="18" charset="0"/>
                  </a:rPr>
                  <a:t> </a:t>
                </a:r>
                <a:endParaRPr lang="es-ES_tradnl" sz="1200" b="1">
                  <a:latin typeface="Arial" pitchFamily="34" charset="0"/>
                  <a:cs typeface="Times New Roman" pitchFamily="18" charset="0"/>
                </a:endParaRPr>
              </a:p>
              <a:p>
                <a:pPr algn="ctr"/>
                <a:r>
                  <a:rPr lang="es-ES_tradnl" sz="1200">
                    <a:latin typeface="Arial" pitchFamily="34" charset="0"/>
                    <a:cs typeface="Times New Roman" pitchFamily="18" charset="0"/>
                  </a:rPr>
                  <a:t>Would Not Choose Either of These Two</a:t>
                </a:r>
                <a:endParaRPr lang="es-ES_tradnl" sz="1200" b="1">
                  <a:solidFill>
                    <a:srgbClr val="FFFF00"/>
                  </a:solidFill>
                  <a:latin typeface="Arial" pitchFamily="34" charset="0"/>
                  <a:cs typeface="Times New Roman" pitchFamily="18" charset="0"/>
                </a:endParaRPr>
              </a:p>
              <a:p>
                <a:pPr algn="ctr"/>
                <a:endParaRPr lang="es-ES_tradnl" sz="1200">
                  <a:solidFill>
                    <a:srgbClr val="FFFF00"/>
                  </a:solidFill>
                  <a:latin typeface="Arial" pitchFamily="34" charset="0"/>
                </a:endParaRPr>
              </a:p>
            </p:txBody>
          </p:sp>
          <p:sp>
            <p:nvSpPr>
              <p:cNvPr id="167965" name="Rectangle 29"/>
              <p:cNvSpPr>
                <a:spLocks noChangeArrowheads="1"/>
              </p:cNvSpPr>
              <p:nvPr/>
            </p:nvSpPr>
            <p:spPr bwMode="auto">
              <a:xfrm>
                <a:off x="2202" y="1439"/>
                <a:ext cx="734" cy="2245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7966" name="Group 30"/>
            <p:cNvGrpSpPr>
              <a:grpSpLocks/>
            </p:cNvGrpSpPr>
            <p:nvPr/>
          </p:nvGrpSpPr>
          <p:grpSpPr bwMode="auto">
            <a:xfrm>
              <a:off x="0" y="1842"/>
              <a:ext cx="1072" cy="403"/>
              <a:chOff x="0" y="1842"/>
              <a:chExt cx="1072" cy="403"/>
            </a:xfrm>
          </p:grpSpPr>
          <p:sp>
            <p:nvSpPr>
              <p:cNvPr id="167967" name="Rectangle 31"/>
              <p:cNvSpPr>
                <a:spLocks noChangeArrowheads="1"/>
              </p:cNvSpPr>
              <p:nvPr/>
            </p:nvSpPr>
            <p:spPr bwMode="auto">
              <a:xfrm>
                <a:off x="43" y="1842"/>
                <a:ext cx="986" cy="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r>
                  <a:rPr lang="es-ES_tradnl" sz="1200">
                    <a:latin typeface="Arial" pitchFamily="34" charset="0"/>
                  </a:rPr>
                  <a:t>Coral Cover</a:t>
                </a:r>
              </a:p>
            </p:txBody>
          </p:sp>
          <p:sp>
            <p:nvSpPr>
              <p:cNvPr id="167968" name="Rectangle 32"/>
              <p:cNvSpPr>
                <a:spLocks noChangeArrowheads="1"/>
              </p:cNvSpPr>
              <p:nvPr/>
            </p:nvSpPr>
            <p:spPr bwMode="auto">
              <a:xfrm>
                <a:off x="0" y="1842"/>
                <a:ext cx="1072" cy="403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7969" name="Group 33"/>
            <p:cNvGrpSpPr>
              <a:grpSpLocks/>
            </p:cNvGrpSpPr>
            <p:nvPr/>
          </p:nvGrpSpPr>
          <p:grpSpPr bwMode="auto">
            <a:xfrm>
              <a:off x="1072" y="1842"/>
              <a:ext cx="540" cy="403"/>
              <a:chOff x="1072" y="1842"/>
              <a:chExt cx="540" cy="403"/>
            </a:xfrm>
          </p:grpSpPr>
          <p:sp>
            <p:nvSpPr>
              <p:cNvPr id="167970" name="Rectangle 34"/>
              <p:cNvSpPr>
                <a:spLocks noChangeArrowheads="1"/>
              </p:cNvSpPr>
              <p:nvPr/>
            </p:nvSpPr>
            <p:spPr bwMode="auto">
              <a:xfrm>
                <a:off x="1115" y="1842"/>
                <a:ext cx="454" cy="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/>
                <a:r>
                  <a:rPr lang="es-ES_tradnl" sz="1200">
                    <a:latin typeface="Arial" pitchFamily="34" charset="0"/>
                    <a:cs typeface="Times New Roman" pitchFamily="18" charset="0"/>
                  </a:rPr>
                  <a:t>40%</a:t>
                </a:r>
                <a:endParaRPr lang="es-ES_tradnl" sz="1200">
                  <a:latin typeface="Arial" pitchFamily="34" charset="0"/>
                </a:endParaRPr>
              </a:p>
            </p:txBody>
          </p:sp>
          <p:sp>
            <p:nvSpPr>
              <p:cNvPr id="167971" name="Rectangle 35"/>
              <p:cNvSpPr>
                <a:spLocks noChangeArrowheads="1"/>
              </p:cNvSpPr>
              <p:nvPr/>
            </p:nvSpPr>
            <p:spPr bwMode="auto">
              <a:xfrm>
                <a:off x="1072" y="1842"/>
                <a:ext cx="540" cy="403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7972" name="Group 36"/>
            <p:cNvGrpSpPr>
              <a:grpSpLocks/>
            </p:cNvGrpSpPr>
            <p:nvPr/>
          </p:nvGrpSpPr>
          <p:grpSpPr bwMode="auto">
            <a:xfrm>
              <a:off x="1612" y="1842"/>
              <a:ext cx="590" cy="403"/>
              <a:chOff x="1612" y="1842"/>
              <a:chExt cx="590" cy="403"/>
            </a:xfrm>
          </p:grpSpPr>
          <p:sp>
            <p:nvSpPr>
              <p:cNvPr id="167973" name="Rectangle 37"/>
              <p:cNvSpPr>
                <a:spLocks noChangeArrowheads="1"/>
              </p:cNvSpPr>
              <p:nvPr/>
            </p:nvSpPr>
            <p:spPr bwMode="auto">
              <a:xfrm>
                <a:off x="1655" y="1842"/>
                <a:ext cx="504" cy="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/>
                <a:r>
                  <a:rPr lang="es-ES_tradnl" sz="1200">
                    <a:latin typeface="Arial" pitchFamily="34" charset="0"/>
                  </a:rPr>
                  <a:t>5%</a:t>
                </a:r>
              </a:p>
            </p:txBody>
          </p:sp>
          <p:sp>
            <p:nvSpPr>
              <p:cNvPr id="167974" name="Rectangle 38"/>
              <p:cNvSpPr>
                <a:spLocks noChangeArrowheads="1"/>
              </p:cNvSpPr>
              <p:nvPr/>
            </p:nvSpPr>
            <p:spPr bwMode="auto">
              <a:xfrm>
                <a:off x="1612" y="1842"/>
                <a:ext cx="590" cy="403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7975" name="Group 39"/>
            <p:cNvGrpSpPr>
              <a:grpSpLocks/>
            </p:cNvGrpSpPr>
            <p:nvPr/>
          </p:nvGrpSpPr>
          <p:grpSpPr bwMode="auto">
            <a:xfrm>
              <a:off x="0" y="2245"/>
              <a:ext cx="1072" cy="403"/>
              <a:chOff x="0" y="2245"/>
              <a:chExt cx="1072" cy="403"/>
            </a:xfrm>
          </p:grpSpPr>
          <p:sp>
            <p:nvSpPr>
              <p:cNvPr id="167976" name="Rectangle 40"/>
              <p:cNvSpPr>
                <a:spLocks noChangeArrowheads="1"/>
              </p:cNvSpPr>
              <p:nvPr/>
            </p:nvSpPr>
            <p:spPr bwMode="auto">
              <a:xfrm>
                <a:off x="43" y="2245"/>
                <a:ext cx="986" cy="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r>
                  <a:rPr lang="es-ES_tradnl" sz="1200">
                    <a:latin typeface="Arial" pitchFamily="34" charset="0"/>
                  </a:rPr>
                  <a:t>Species Diversity</a:t>
                </a:r>
              </a:p>
            </p:txBody>
          </p:sp>
          <p:sp>
            <p:nvSpPr>
              <p:cNvPr id="167977" name="Rectangle 41"/>
              <p:cNvSpPr>
                <a:spLocks noChangeArrowheads="1"/>
              </p:cNvSpPr>
              <p:nvPr/>
            </p:nvSpPr>
            <p:spPr bwMode="auto">
              <a:xfrm>
                <a:off x="0" y="2245"/>
                <a:ext cx="1072" cy="403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7978" name="Group 42"/>
            <p:cNvGrpSpPr>
              <a:grpSpLocks/>
            </p:cNvGrpSpPr>
            <p:nvPr/>
          </p:nvGrpSpPr>
          <p:grpSpPr bwMode="auto">
            <a:xfrm>
              <a:off x="1072" y="2245"/>
              <a:ext cx="540" cy="403"/>
              <a:chOff x="1072" y="2245"/>
              <a:chExt cx="540" cy="403"/>
            </a:xfrm>
          </p:grpSpPr>
          <p:sp>
            <p:nvSpPr>
              <p:cNvPr id="167979" name="Rectangle 43"/>
              <p:cNvSpPr>
                <a:spLocks noChangeArrowheads="1"/>
              </p:cNvSpPr>
              <p:nvPr/>
            </p:nvSpPr>
            <p:spPr bwMode="auto">
              <a:xfrm>
                <a:off x="1115" y="2245"/>
                <a:ext cx="454" cy="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/>
                <a:r>
                  <a:rPr lang="es-ES_tradnl" sz="1200">
                    <a:latin typeface="Arial" pitchFamily="34" charset="0"/>
                  </a:rPr>
                  <a:t>250 fish</a:t>
                </a:r>
              </a:p>
              <a:p>
                <a:pPr algn="ctr"/>
                <a:r>
                  <a:rPr lang="es-ES_tradnl" sz="1200">
                    <a:latin typeface="Arial" pitchFamily="34" charset="0"/>
                  </a:rPr>
                  <a:t>60 corals</a:t>
                </a:r>
                <a:endParaRPr lang="es-ES_tradnl" sz="1200">
                  <a:solidFill>
                    <a:srgbClr val="FFFF00"/>
                  </a:solidFill>
                  <a:latin typeface="Arial" pitchFamily="34" charset="0"/>
                </a:endParaRPr>
              </a:p>
            </p:txBody>
          </p:sp>
          <p:sp>
            <p:nvSpPr>
              <p:cNvPr id="167980" name="Rectangle 44"/>
              <p:cNvSpPr>
                <a:spLocks noChangeArrowheads="1"/>
              </p:cNvSpPr>
              <p:nvPr/>
            </p:nvSpPr>
            <p:spPr bwMode="auto">
              <a:xfrm>
                <a:off x="1072" y="2245"/>
                <a:ext cx="540" cy="403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7981" name="Group 45"/>
            <p:cNvGrpSpPr>
              <a:grpSpLocks/>
            </p:cNvGrpSpPr>
            <p:nvPr/>
          </p:nvGrpSpPr>
          <p:grpSpPr bwMode="auto">
            <a:xfrm>
              <a:off x="1612" y="2245"/>
              <a:ext cx="590" cy="403"/>
              <a:chOff x="1612" y="2245"/>
              <a:chExt cx="590" cy="403"/>
            </a:xfrm>
          </p:grpSpPr>
          <p:sp>
            <p:nvSpPr>
              <p:cNvPr id="167982" name="Rectangle 46"/>
              <p:cNvSpPr>
                <a:spLocks noChangeArrowheads="1"/>
              </p:cNvSpPr>
              <p:nvPr/>
            </p:nvSpPr>
            <p:spPr bwMode="auto">
              <a:xfrm>
                <a:off x="1655" y="2245"/>
                <a:ext cx="504" cy="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/>
                <a:r>
                  <a:rPr lang="es-ES_tradnl" sz="1200">
                    <a:latin typeface="Arial" pitchFamily="34" charset="0"/>
                  </a:rPr>
                  <a:t>50 fish</a:t>
                </a:r>
              </a:p>
              <a:p>
                <a:pPr algn="ctr"/>
                <a:r>
                  <a:rPr lang="es-ES_tradnl" sz="1200">
                    <a:latin typeface="Arial" pitchFamily="34" charset="0"/>
                  </a:rPr>
                  <a:t>10 corals</a:t>
                </a:r>
                <a:endParaRPr lang="es-ES_tradnl" sz="1200">
                  <a:solidFill>
                    <a:srgbClr val="FFFF00"/>
                  </a:solidFill>
                  <a:latin typeface="Arial" pitchFamily="34" charset="0"/>
                </a:endParaRPr>
              </a:p>
            </p:txBody>
          </p:sp>
          <p:sp>
            <p:nvSpPr>
              <p:cNvPr id="167983" name="Rectangle 47"/>
              <p:cNvSpPr>
                <a:spLocks noChangeArrowheads="1"/>
              </p:cNvSpPr>
              <p:nvPr/>
            </p:nvSpPr>
            <p:spPr bwMode="auto">
              <a:xfrm>
                <a:off x="1612" y="2245"/>
                <a:ext cx="590" cy="403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7984" name="Group 48"/>
            <p:cNvGrpSpPr>
              <a:grpSpLocks/>
            </p:cNvGrpSpPr>
            <p:nvPr/>
          </p:nvGrpSpPr>
          <p:grpSpPr bwMode="auto">
            <a:xfrm>
              <a:off x="0" y="2648"/>
              <a:ext cx="1072" cy="633"/>
              <a:chOff x="0" y="2648"/>
              <a:chExt cx="1072" cy="633"/>
            </a:xfrm>
          </p:grpSpPr>
          <p:sp>
            <p:nvSpPr>
              <p:cNvPr id="167985" name="Rectangle 49"/>
              <p:cNvSpPr>
                <a:spLocks noChangeArrowheads="1"/>
              </p:cNvSpPr>
              <p:nvPr/>
            </p:nvSpPr>
            <p:spPr bwMode="auto">
              <a:xfrm>
                <a:off x="43" y="2648"/>
                <a:ext cx="986" cy="6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r>
                  <a:rPr lang="es-ES_tradnl" sz="1200">
                    <a:latin typeface="Arial" pitchFamily="34" charset="0"/>
                    <a:cs typeface="Times New Roman" pitchFamily="18" charset="0"/>
                  </a:rPr>
                  <a:t>Visibility</a:t>
                </a:r>
                <a:endParaRPr lang="es-ES_tradnl" sz="1200">
                  <a:latin typeface="Arial" pitchFamily="34" charset="0"/>
                </a:endParaRPr>
              </a:p>
            </p:txBody>
          </p:sp>
          <p:sp>
            <p:nvSpPr>
              <p:cNvPr id="167986" name="Rectangle 50"/>
              <p:cNvSpPr>
                <a:spLocks noChangeArrowheads="1"/>
              </p:cNvSpPr>
              <p:nvPr/>
            </p:nvSpPr>
            <p:spPr bwMode="auto">
              <a:xfrm>
                <a:off x="0" y="2648"/>
                <a:ext cx="1072" cy="633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7987" name="Group 51"/>
            <p:cNvGrpSpPr>
              <a:grpSpLocks/>
            </p:cNvGrpSpPr>
            <p:nvPr/>
          </p:nvGrpSpPr>
          <p:grpSpPr bwMode="auto">
            <a:xfrm>
              <a:off x="1072" y="2648"/>
              <a:ext cx="540" cy="633"/>
              <a:chOff x="1072" y="2648"/>
              <a:chExt cx="540" cy="633"/>
            </a:xfrm>
          </p:grpSpPr>
          <p:sp>
            <p:nvSpPr>
              <p:cNvPr id="167988" name="Rectangle 52"/>
              <p:cNvSpPr>
                <a:spLocks noChangeArrowheads="1"/>
              </p:cNvSpPr>
              <p:nvPr/>
            </p:nvSpPr>
            <p:spPr bwMode="auto">
              <a:xfrm>
                <a:off x="1115" y="2648"/>
                <a:ext cx="454" cy="6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/>
                <a:r>
                  <a:rPr lang="es-ES_tradnl" sz="1200">
                    <a:latin typeface="Arial" pitchFamily="34" charset="0"/>
                    <a:cs typeface="Times New Roman" pitchFamily="18" charset="0"/>
                  </a:rPr>
                  <a:t>100 ft</a:t>
                </a:r>
                <a:endParaRPr lang="es-ES_tradnl" sz="1200">
                  <a:latin typeface="Arial" pitchFamily="34" charset="0"/>
                </a:endParaRPr>
              </a:p>
            </p:txBody>
          </p:sp>
          <p:sp>
            <p:nvSpPr>
              <p:cNvPr id="167989" name="Rectangle 53"/>
              <p:cNvSpPr>
                <a:spLocks noChangeArrowheads="1"/>
              </p:cNvSpPr>
              <p:nvPr/>
            </p:nvSpPr>
            <p:spPr bwMode="auto">
              <a:xfrm>
                <a:off x="1072" y="2648"/>
                <a:ext cx="540" cy="633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7990" name="Group 54"/>
            <p:cNvGrpSpPr>
              <a:grpSpLocks/>
            </p:cNvGrpSpPr>
            <p:nvPr/>
          </p:nvGrpSpPr>
          <p:grpSpPr bwMode="auto">
            <a:xfrm>
              <a:off x="1612" y="2648"/>
              <a:ext cx="590" cy="633"/>
              <a:chOff x="1612" y="2648"/>
              <a:chExt cx="590" cy="633"/>
            </a:xfrm>
          </p:grpSpPr>
          <p:sp>
            <p:nvSpPr>
              <p:cNvPr id="167991" name="Rectangle 55"/>
              <p:cNvSpPr>
                <a:spLocks noChangeArrowheads="1"/>
              </p:cNvSpPr>
              <p:nvPr/>
            </p:nvSpPr>
            <p:spPr bwMode="auto">
              <a:xfrm>
                <a:off x="1655" y="2648"/>
                <a:ext cx="504" cy="6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/>
                <a:r>
                  <a:rPr lang="es-ES_tradnl" sz="1200">
                    <a:latin typeface="Arial" pitchFamily="34" charset="0"/>
                  </a:rPr>
                  <a:t>20ft</a:t>
                </a:r>
              </a:p>
            </p:txBody>
          </p:sp>
          <p:sp>
            <p:nvSpPr>
              <p:cNvPr id="167992" name="Rectangle 56"/>
              <p:cNvSpPr>
                <a:spLocks noChangeArrowheads="1"/>
              </p:cNvSpPr>
              <p:nvPr/>
            </p:nvSpPr>
            <p:spPr bwMode="auto">
              <a:xfrm>
                <a:off x="1612" y="2648"/>
                <a:ext cx="590" cy="633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7993" name="Group 57"/>
            <p:cNvGrpSpPr>
              <a:grpSpLocks/>
            </p:cNvGrpSpPr>
            <p:nvPr/>
          </p:nvGrpSpPr>
          <p:grpSpPr bwMode="auto">
            <a:xfrm>
              <a:off x="0" y="3281"/>
              <a:ext cx="1072" cy="403"/>
              <a:chOff x="0" y="3281"/>
              <a:chExt cx="1072" cy="403"/>
            </a:xfrm>
          </p:grpSpPr>
          <p:sp>
            <p:nvSpPr>
              <p:cNvPr id="167994" name="Rectangle 58"/>
              <p:cNvSpPr>
                <a:spLocks noChangeArrowheads="1"/>
              </p:cNvSpPr>
              <p:nvPr/>
            </p:nvSpPr>
            <p:spPr bwMode="auto">
              <a:xfrm>
                <a:off x="43" y="3281"/>
                <a:ext cx="986" cy="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s-ES_tradnl" sz="1200">
                  <a:solidFill>
                    <a:srgbClr val="FFFF00"/>
                  </a:solidFill>
                  <a:latin typeface="Arial" pitchFamily="34" charset="0"/>
                </a:endParaRPr>
              </a:p>
            </p:txBody>
          </p:sp>
          <p:sp>
            <p:nvSpPr>
              <p:cNvPr id="167995" name="Rectangle 59"/>
              <p:cNvSpPr>
                <a:spLocks noChangeArrowheads="1"/>
              </p:cNvSpPr>
              <p:nvPr/>
            </p:nvSpPr>
            <p:spPr bwMode="auto">
              <a:xfrm>
                <a:off x="0" y="3281"/>
                <a:ext cx="1072" cy="403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7996" name="Group 60"/>
            <p:cNvGrpSpPr>
              <a:grpSpLocks/>
            </p:cNvGrpSpPr>
            <p:nvPr/>
          </p:nvGrpSpPr>
          <p:grpSpPr bwMode="auto">
            <a:xfrm>
              <a:off x="1072" y="3281"/>
              <a:ext cx="540" cy="403"/>
              <a:chOff x="1072" y="3281"/>
              <a:chExt cx="540" cy="403"/>
            </a:xfrm>
          </p:grpSpPr>
          <p:sp>
            <p:nvSpPr>
              <p:cNvPr id="167997" name="Rectangle 61"/>
              <p:cNvSpPr>
                <a:spLocks noChangeArrowheads="1"/>
              </p:cNvSpPr>
              <p:nvPr/>
            </p:nvSpPr>
            <p:spPr bwMode="auto">
              <a:xfrm>
                <a:off x="1115" y="3281"/>
                <a:ext cx="454" cy="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/>
                <a:endParaRPr lang="es-ES_tradnl" sz="1200">
                  <a:solidFill>
                    <a:srgbClr val="FFFF00"/>
                  </a:solidFill>
                  <a:latin typeface="Arial" pitchFamily="34" charset="0"/>
                </a:endParaRPr>
              </a:p>
            </p:txBody>
          </p:sp>
          <p:sp>
            <p:nvSpPr>
              <p:cNvPr id="167998" name="Rectangle 62"/>
              <p:cNvSpPr>
                <a:spLocks noChangeArrowheads="1"/>
              </p:cNvSpPr>
              <p:nvPr/>
            </p:nvSpPr>
            <p:spPr bwMode="auto">
              <a:xfrm>
                <a:off x="1072" y="3281"/>
                <a:ext cx="540" cy="403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7999" name="Group 63"/>
            <p:cNvGrpSpPr>
              <a:grpSpLocks/>
            </p:cNvGrpSpPr>
            <p:nvPr/>
          </p:nvGrpSpPr>
          <p:grpSpPr bwMode="auto">
            <a:xfrm>
              <a:off x="1612" y="3281"/>
              <a:ext cx="590" cy="403"/>
              <a:chOff x="1612" y="3281"/>
              <a:chExt cx="590" cy="403"/>
            </a:xfrm>
          </p:grpSpPr>
          <p:sp>
            <p:nvSpPr>
              <p:cNvPr id="168000" name="Rectangle 64"/>
              <p:cNvSpPr>
                <a:spLocks noChangeArrowheads="1"/>
              </p:cNvSpPr>
              <p:nvPr/>
            </p:nvSpPr>
            <p:spPr bwMode="auto">
              <a:xfrm>
                <a:off x="1655" y="3281"/>
                <a:ext cx="504" cy="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/>
                <a:endParaRPr lang="es-ES_tradnl" sz="1200">
                  <a:solidFill>
                    <a:srgbClr val="FFFF00"/>
                  </a:solidFill>
                  <a:latin typeface="Arial" pitchFamily="34" charset="0"/>
                </a:endParaRPr>
              </a:p>
            </p:txBody>
          </p:sp>
          <p:sp>
            <p:nvSpPr>
              <p:cNvPr id="168001" name="Rectangle 65"/>
              <p:cNvSpPr>
                <a:spLocks noChangeArrowheads="1"/>
              </p:cNvSpPr>
              <p:nvPr/>
            </p:nvSpPr>
            <p:spPr bwMode="auto">
              <a:xfrm>
                <a:off x="1612" y="3281"/>
                <a:ext cx="590" cy="403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68002" name="Rectangle 66"/>
          <p:cNvSpPr>
            <a:spLocks noChangeArrowheads="1"/>
          </p:cNvSpPr>
          <p:nvPr/>
        </p:nvSpPr>
        <p:spPr bwMode="auto">
          <a:xfrm>
            <a:off x="1524000" y="990600"/>
            <a:ext cx="6019800" cy="37496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8003" name="Rectangle 67"/>
          <p:cNvSpPr>
            <a:spLocks noChangeArrowheads="1"/>
          </p:cNvSpPr>
          <p:nvPr/>
        </p:nvSpPr>
        <p:spPr bwMode="auto">
          <a:xfrm>
            <a:off x="1524000" y="4953000"/>
            <a:ext cx="632460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_tradnl" sz="900">
                <a:solidFill>
                  <a:srgbClr val="FFFF00"/>
                </a:solidFill>
                <a:latin typeface="Arial" pitchFamily="34" charset="0"/>
                <a:cs typeface="Times New Roman" pitchFamily="18" charset="0"/>
              </a:rPr>
              <a:t> </a:t>
            </a:r>
            <a:endParaRPr lang="es-ES_tradnl" sz="1000" b="1">
              <a:solidFill>
                <a:srgbClr val="FFFF00"/>
              </a:solidFill>
              <a:latin typeface="Arial" pitchFamily="34" charset="0"/>
              <a:cs typeface="Times New Roman" pitchFamily="18" charset="0"/>
            </a:endParaRPr>
          </a:p>
          <a:p>
            <a:r>
              <a:rPr lang="es-ES_tradnl" sz="1400" b="1">
                <a:solidFill>
                  <a:srgbClr val="000099"/>
                </a:solidFill>
                <a:latin typeface="Arial" pitchFamily="34" charset="0"/>
                <a:cs typeface="Times New Roman" pitchFamily="18" charset="0"/>
              </a:rPr>
              <a:t>….. which option would you choose?</a:t>
            </a:r>
            <a:r>
              <a:rPr lang="es-ES_tradnl" sz="1400" b="1">
                <a:latin typeface="Arial" pitchFamily="34" charset="0"/>
                <a:cs typeface="Times New Roman" pitchFamily="18" charset="0"/>
              </a:rPr>
              <a:t> </a:t>
            </a:r>
            <a:r>
              <a:rPr lang="es-ES_tradnl" sz="1400" i="1">
                <a:latin typeface="Arial" pitchFamily="34" charset="0"/>
                <a:cs typeface="Times New Roman" pitchFamily="18" charset="0"/>
              </a:rPr>
              <a:t>(check </a:t>
            </a:r>
            <a:r>
              <a:rPr lang="es-ES_tradnl" sz="1400" i="1" u="sng">
                <a:latin typeface="Arial" pitchFamily="34" charset="0"/>
                <a:cs typeface="Times New Roman" pitchFamily="18" charset="0"/>
              </a:rPr>
              <a:t>one</a:t>
            </a:r>
            <a:r>
              <a:rPr lang="es-ES_tradnl" sz="1400" i="1">
                <a:latin typeface="Arial" pitchFamily="34" charset="0"/>
                <a:cs typeface="Times New Roman" pitchFamily="18" charset="0"/>
              </a:rPr>
              <a:t>)</a:t>
            </a:r>
            <a:r>
              <a:rPr lang="es-ES_tradnl" sz="1400">
                <a:latin typeface="Arial" pitchFamily="34" charset="0"/>
                <a:cs typeface="Times New Roman" pitchFamily="18" charset="0"/>
              </a:rPr>
              <a:t>		</a:t>
            </a:r>
            <a:endParaRPr lang="es-ES_tradnl" sz="1400" b="1">
              <a:latin typeface="Arial" pitchFamily="34" charset="0"/>
              <a:cs typeface="Times New Roman" pitchFamily="18" charset="0"/>
            </a:endParaRPr>
          </a:p>
          <a:p>
            <a:r>
              <a:rPr lang="es-ES_tradnl" sz="1400">
                <a:latin typeface="Arial" pitchFamily="34" charset="0"/>
                <a:cs typeface="Times New Roman" pitchFamily="18" charset="0"/>
              </a:rPr>
              <a:t>		</a:t>
            </a:r>
            <a:r>
              <a:rPr lang="es-ES_tradnl" sz="1400" b="1">
                <a:latin typeface="Arial" pitchFamily="34" charset="0"/>
                <a:cs typeface="Times New Roman" pitchFamily="18" charset="0"/>
              </a:rPr>
              <a:t></a:t>
            </a:r>
            <a:r>
              <a:rPr lang="es-ES_tradnl" sz="1600" b="1">
                <a:latin typeface="Arial" pitchFamily="34" charset="0"/>
                <a:cs typeface="Times New Roman" pitchFamily="18" charset="0"/>
              </a:rPr>
              <a:t>  </a:t>
            </a:r>
            <a:r>
              <a:rPr lang="es-ES_tradnl" sz="1400">
                <a:latin typeface="Arial" pitchFamily="34" charset="0"/>
                <a:cs typeface="Times New Roman" pitchFamily="18" charset="0"/>
              </a:rPr>
              <a:t>Bonaire</a:t>
            </a:r>
            <a:endParaRPr lang="es-ES_tradnl" sz="1400" b="1">
              <a:latin typeface="Arial" pitchFamily="34" charset="0"/>
              <a:cs typeface="Times New Roman" pitchFamily="18" charset="0"/>
            </a:endParaRPr>
          </a:p>
          <a:p>
            <a:r>
              <a:rPr lang="es-ES_tradnl" sz="1400">
                <a:latin typeface="Arial" pitchFamily="34" charset="0"/>
                <a:cs typeface="Times New Roman" pitchFamily="18" charset="0"/>
              </a:rPr>
              <a:t>		</a:t>
            </a:r>
            <a:r>
              <a:rPr lang="es-ES_tradnl" sz="1400" b="1">
                <a:latin typeface="Arial" pitchFamily="34" charset="0"/>
                <a:cs typeface="Times New Roman" pitchFamily="18" charset="0"/>
              </a:rPr>
              <a:t></a:t>
            </a:r>
            <a:r>
              <a:rPr lang="es-ES_tradnl" sz="1400">
                <a:latin typeface="Arial" pitchFamily="34" charset="0"/>
                <a:cs typeface="Times New Roman" pitchFamily="18" charset="0"/>
              </a:rPr>
              <a:t>  Otra Isla</a:t>
            </a:r>
            <a:endParaRPr lang="es-ES_tradnl" sz="1400" b="1">
              <a:latin typeface="Arial" pitchFamily="34" charset="0"/>
              <a:cs typeface="Times New Roman" pitchFamily="18" charset="0"/>
            </a:endParaRPr>
          </a:p>
          <a:p>
            <a:r>
              <a:rPr lang="es-ES_tradnl" sz="1400" b="1">
                <a:latin typeface="Arial" pitchFamily="34" charset="0"/>
                <a:cs typeface="Times New Roman" pitchFamily="18" charset="0"/>
              </a:rPr>
              <a:t>		  </a:t>
            </a:r>
            <a:r>
              <a:rPr lang="es-ES_tradnl" sz="1400">
                <a:latin typeface="Arial" pitchFamily="34" charset="0"/>
                <a:cs typeface="Times New Roman" pitchFamily="18" charset="0"/>
              </a:rPr>
              <a:t>Ninguna – Quedarse en Casa</a:t>
            </a:r>
            <a:endParaRPr lang="es-ES_tradnl" sz="1400">
              <a:latin typeface="Arial" pitchFamily="34" charset="0"/>
            </a:endParaRPr>
          </a:p>
        </p:txBody>
      </p:sp>
      <p:sp>
        <p:nvSpPr>
          <p:cNvPr id="168004" name="Rectangle 68"/>
          <p:cNvSpPr>
            <a:spLocks noChangeArrowheads="1"/>
          </p:cNvSpPr>
          <p:nvPr/>
        </p:nvSpPr>
        <p:spPr bwMode="auto">
          <a:xfrm>
            <a:off x="1524000" y="990600"/>
            <a:ext cx="6019800" cy="3733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005" name="Line 69"/>
          <p:cNvSpPr>
            <a:spLocks noChangeShapeType="1"/>
          </p:cNvSpPr>
          <p:nvPr/>
        </p:nvSpPr>
        <p:spPr bwMode="auto">
          <a:xfrm>
            <a:off x="1524000" y="2057400"/>
            <a:ext cx="601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8006" name="Rectangle 70"/>
          <p:cNvSpPr>
            <a:spLocks noChangeArrowheads="1"/>
          </p:cNvSpPr>
          <p:nvPr/>
        </p:nvSpPr>
        <p:spPr bwMode="auto">
          <a:xfrm>
            <a:off x="3810000" y="1447800"/>
            <a:ext cx="1066800" cy="3276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007" name="Rectangle 71"/>
          <p:cNvSpPr>
            <a:spLocks noChangeArrowheads="1"/>
          </p:cNvSpPr>
          <p:nvPr/>
        </p:nvSpPr>
        <p:spPr bwMode="auto">
          <a:xfrm>
            <a:off x="4876800" y="1447800"/>
            <a:ext cx="1219200" cy="3276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008" name="Line 72"/>
          <p:cNvSpPr>
            <a:spLocks noChangeShapeType="1"/>
          </p:cNvSpPr>
          <p:nvPr/>
        </p:nvSpPr>
        <p:spPr bwMode="auto">
          <a:xfrm>
            <a:off x="6096000" y="14478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8009" name="Line 73"/>
          <p:cNvSpPr>
            <a:spLocks noChangeShapeType="1"/>
          </p:cNvSpPr>
          <p:nvPr/>
        </p:nvSpPr>
        <p:spPr bwMode="auto">
          <a:xfrm flipV="1">
            <a:off x="3810000" y="990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68012" name="Group 76"/>
          <p:cNvGrpSpPr>
            <a:grpSpLocks/>
          </p:cNvGrpSpPr>
          <p:nvPr/>
        </p:nvGrpSpPr>
        <p:grpSpPr bwMode="auto">
          <a:xfrm>
            <a:off x="3124200" y="1828800"/>
            <a:ext cx="5105400" cy="3543300"/>
            <a:chOff x="2352" y="1152"/>
            <a:chExt cx="3216" cy="2232"/>
          </a:xfrm>
        </p:grpSpPr>
        <p:sp>
          <p:nvSpPr>
            <p:cNvPr id="168013" name="Text Box 77"/>
            <p:cNvSpPr txBox="1">
              <a:spLocks noChangeArrowheads="1"/>
            </p:cNvSpPr>
            <p:nvPr/>
          </p:nvSpPr>
          <p:spPr bwMode="auto">
            <a:xfrm>
              <a:off x="2352" y="1680"/>
              <a:ext cx="1104" cy="170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_tradnl" sz="2400" u="sng">
                  <a:latin typeface="Arial" pitchFamily="34" charset="0"/>
                </a:rPr>
                <a:t>Pobre</a:t>
              </a:r>
              <a:endParaRPr lang="es-ES_tradnl" sz="2400">
                <a:latin typeface="Arial" pitchFamily="34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s-ES_tradnl" sz="2400">
                  <a:latin typeface="Arial" pitchFamily="34" charset="0"/>
                </a:rPr>
                <a:t>$0</a:t>
              </a:r>
            </a:p>
            <a:p>
              <a:pPr algn="ctr">
                <a:spcBef>
                  <a:spcPct val="50000"/>
                </a:spcBef>
              </a:pPr>
              <a:r>
                <a:rPr lang="es-ES_tradnl" sz="2400">
                  <a:latin typeface="Arial" pitchFamily="34" charset="0"/>
                </a:rPr>
                <a:t>5%</a:t>
              </a:r>
            </a:p>
            <a:p>
              <a:pPr algn="ctr">
                <a:spcBef>
                  <a:spcPct val="50000"/>
                </a:spcBef>
              </a:pPr>
              <a:r>
                <a:rPr lang="es-ES_tradnl" sz="2400">
                  <a:latin typeface="Arial" pitchFamily="34" charset="0"/>
                </a:rPr>
                <a:t>50 peces</a:t>
              </a:r>
            </a:p>
            <a:p>
              <a:pPr algn="ctr">
                <a:spcBef>
                  <a:spcPct val="50000"/>
                </a:spcBef>
              </a:pPr>
              <a:r>
                <a:rPr lang="es-ES_tradnl" sz="2400">
                  <a:latin typeface="Arial" pitchFamily="34" charset="0"/>
                </a:rPr>
                <a:t>20 pies</a:t>
              </a:r>
            </a:p>
          </p:txBody>
        </p:sp>
        <p:sp>
          <p:nvSpPr>
            <p:cNvPr id="168014" name="Text Box 78"/>
            <p:cNvSpPr txBox="1">
              <a:spLocks noChangeArrowheads="1"/>
            </p:cNvSpPr>
            <p:nvPr/>
          </p:nvSpPr>
          <p:spPr bwMode="auto">
            <a:xfrm>
              <a:off x="3456" y="1680"/>
              <a:ext cx="1056" cy="170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_tradnl" sz="2400" u="sng">
                  <a:latin typeface="Arial" pitchFamily="34" charset="0"/>
                </a:rPr>
                <a:t>Media</a:t>
              </a:r>
              <a:endParaRPr lang="es-ES_tradnl" sz="2400">
                <a:latin typeface="Arial" pitchFamily="34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s-ES_tradnl" sz="2400">
                  <a:latin typeface="Arial" pitchFamily="34" charset="0"/>
                </a:rPr>
                <a:t>$0</a:t>
              </a:r>
            </a:p>
            <a:p>
              <a:pPr algn="ctr">
                <a:spcBef>
                  <a:spcPct val="50000"/>
                </a:spcBef>
              </a:pPr>
              <a:r>
                <a:rPr lang="es-ES_tradnl" sz="2400">
                  <a:latin typeface="Arial" pitchFamily="34" charset="0"/>
                </a:rPr>
                <a:t>20%</a:t>
              </a:r>
            </a:p>
            <a:p>
              <a:pPr algn="ctr">
                <a:spcBef>
                  <a:spcPct val="50000"/>
                </a:spcBef>
              </a:pPr>
              <a:r>
                <a:rPr lang="es-ES_tradnl" sz="2400">
                  <a:latin typeface="Arial" pitchFamily="34" charset="0"/>
                </a:rPr>
                <a:t>125 peces</a:t>
              </a:r>
            </a:p>
            <a:p>
              <a:pPr algn="ctr">
                <a:spcBef>
                  <a:spcPct val="50000"/>
                </a:spcBef>
              </a:pPr>
              <a:r>
                <a:rPr lang="es-ES_tradnl" sz="2400">
                  <a:latin typeface="Arial" pitchFamily="34" charset="0"/>
                </a:rPr>
                <a:t>50 pies</a:t>
              </a:r>
            </a:p>
          </p:txBody>
        </p:sp>
        <p:sp>
          <p:nvSpPr>
            <p:cNvPr id="168015" name="Text Box 79"/>
            <p:cNvSpPr txBox="1">
              <a:spLocks noChangeArrowheads="1"/>
            </p:cNvSpPr>
            <p:nvPr/>
          </p:nvSpPr>
          <p:spPr bwMode="auto">
            <a:xfrm>
              <a:off x="4512" y="1680"/>
              <a:ext cx="1056" cy="170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_tradnl" sz="2400" u="sng">
                  <a:latin typeface="Arial" pitchFamily="34" charset="0"/>
                </a:rPr>
                <a:t>Buena</a:t>
              </a:r>
              <a:endParaRPr lang="es-ES_tradnl" sz="2400">
                <a:latin typeface="Arial" pitchFamily="34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s-ES_tradnl" sz="2400">
                  <a:latin typeface="Arial" pitchFamily="34" charset="0"/>
                </a:rPr>
                <a:t>$0</a:t>
              </a:r>
            </a:p>
            <a:p>
              <a:pPr algn="ctr">
                <a:spcBef>
                  <a:spcPct val="50000"/>
                </a:spcBef>
              </a:pPr>
              <a:r>
                <a:rPr lang="es-ES_tradnl" sz="2400">
                  <a:latin typeface="Arial" pitchFamily="34" charset="0"/>
                </a:rPr>
                <a:t>30%</a:t>
              </a:r>
            </a:p>
            <a:p>
              <a:pPr algn="ctr">
                <a:spcBef>
                  <a:spcPct val="50000"/>
                </a:spcBef>
              </a:pPr>
              <a:r>
                <a:rPr lang="es-ES_tradnl" sz="2400">
                  <a:latin typeface="Arial" pitchFamily="34" charset="0"/>
                </a:rPr>
                <a:t>225 peces</a:t>
              </a:r>
            </a:p>
            <a:p>
              <a:pPr algn="ctr">
                <a:spcBef>
                  <a:spcPct val="50000"/>
                </a:spcBef>
              </a:pPr>
              <a:r>
                <a:rPr lang="es-ES_tradnl" sz="2400">
                  <a:latin typeface="Arial" pitchFamily="34" charset="0"/>
                </a:rPr>
                <a:t>75 pies</a:t>
              </a:r>
              <a:endParaRPr lang="es-ES_tradnl" sz="2400">
                <a:solidFill>
                  <a:srgbClr val="FF6600"/>
                </a:solidFill>
                <a:latin typeface="Arial" pitchFamily="34" charset="0"/>
              </a:endParaRPr>
            </a:p>
          </p:txBody>
        </p:sp>
        <p:sp>
          <p:nvSpPr>
            <p:cNvPr id="168016" name="Line 80"/>
            <p:cNvSpPr>
              <a:spLocks noChangeShapeType="1"/>
            </p:cNvSpPr>
            <p:nvPr/>
          </p:nvSpPr>
          <p:spPr bwMode="auto">
            <a:xfrm flipV="1">
              <a:off x="2352" y="1152"/>
              <a:ext cx="1200" cy="528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017" name="Line 81"/>
            <p:cNvSpPr>
              <a:spLocks noChangeShapeType="1"/>
            </p:cNvSpPr>
            <p:nvPr/>
          </p:nvSpPr>
          <p:spPr bwMode="auto">
            <a:xfrm flipH="1" flipV="1">
              <a:off x="4080" y="1152"/>
              <a:ext cx="1440" cy="528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8018" name="Text Box 82"/>
          <p:cNvSpPr txBox="1">
            <a:spLocks noChangeArrowheads="1"/>
          </p:cNvSpPr>
          <p:nvPr/>
        </p:nvSpPr>
        <p:spPr bwMode="auto">
          <a:xfrm>
            <a:off x="1143000" y="2667000"/>
            <a:ext cx="1752600" cy="27051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2400" u="sng">
                <a:latin typeface="Arial" pitchFamily="34" charset="0"/>
              </a:rPr>
              <a:t>Bonaire</a:t>
            </a:r>
            <a:endParaRPr lang="es-ES_tradnl" sz="2400">
              <a:latin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s-ES_tradnl" sz="2400">
                <a:latin typeface="Arial" pitchFamily="34" charset="0"/>
              </a:rPr>
              <a:t>$100</a:t>
            </a:r>
          </a:p>
          <a:p>
            <a:pPr algn="ctr">
              <a:spcBef>
                <a:spcPct val="50000"/>
              </a:spcBef>
            </a:pPr>
            <a:r>
              <a:rPr lang="es-ES_tradnl" sz="2400">
                <a:latin typeface="Arial" pitchFamily="34" charset="0"/>
              </a:rPr>
              <a:t>40%</a:t>
            </a:r>
          </a:p>
          <a:p>
            <a:pPr algn="ctr">
              <a:spcBef>
                <a:spcPct val="50000"/>
              </a:spcBef>
            </a:pPr>
            <a:r>
              <a:rPr lang="es-ES_tradnl" sz="2400">
                <a:latin typeface="Arial" pitchFamily="34" charset="0"/>
              </a:rPr>
              <a:t>250 peces</a:t>
            </a:r>
          </a:p>
          <a:p>
            <a:pPr algn="ctr">
              <a:spcBef>
                <a:spcPct val="50000"/>
              </a:spcBef>
            </a:pPr>
            <a:r>
              <a:rPr lang="es-ES_tradnl" sz="2400">
                <a:latin typeface="Arial" pitchFamily="34" charset="0"/>
              </a:rPr>
              <a:t>100 pies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018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9442" name="Object 2"/>
          <p:cNvGraphicFramePr>
            <a:graphicFrameLocks noChangeAspect="1"/>
          </p:cNvGraphicFramePr>
          <p:nvPr/>
        </p:nvGraphicFramePr>
        <p:xfrm>
          <a:off x="990600" y="1981200"/>
          <a:ext cx="7391400" cy="3908425"/>
        </p:xfrm>
        <a:graphic>
          <a:graphicData uri="http://schemas.openxmlformats.org/presentationml/2006/ole">
            <p:oleObj spid="_x0000_s189442" name="Worksheet" r:id="rId3" imgW="4029123" imgH="2305202" progId="Excel.Sheet.8">
              <p:embed/>
            </p:oleObj>
          </a:graphicData>
        </a:graphic>
      </p:graphicFrame>
      <p:sp>
        <p:nvSpPr>
          <p:cNvPr id="189443" name="Rectangle 3"/>
          <p:cNvSpPr>
            <a:spLocks noChangeArrowheads="1"/>
          </p:cNvSpPr>
          <p:nvPr/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r>
              <a:rPr lang="en-US" sz="2800">
                <a:solidFill>
                  <a:schemeClr val="tx2"/>
                </a:solidFill>
              </a:rPr>
              <a:t>Resultados Asociados: </a:t>
            </a:r>
            <a:r>
              <a:rPr lang="en-US"/>
              <a:t>Opción Alta-Calidad</a:t>
            </a:r>
            <a:endParaRPr lang="en-US" sz="28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Resultados Asociados: </a:t>
            </a:r>
            <a:r>
              <a:rPr lang="en-US" sz="1800">
                <a:solidFill>
                  <a:schemeClr val="tx1"/>
                </a:solidFill>
              </a:rPr>
              <a:t>Opción calidad moderada</a:t>
            </a:r>
            <a:endParaRPr lang="en-US" sz="2800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1600"/>
              <a:t> </a:t>
            </a:r>
          </a:p>
        </p:txBody>
      </p:sp>
      <p:graphicFrame>
        <p:nvGraphicFramePr>
          <p:cNvPr id="190468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762000" y="2047875"/>
          <a:ext cx="7467600" cy="3567113"/>
        </p:xfrm>
        <a:graphic>
          <a:graphicData uri="http://schemas.openxmlformats.org/presentationml/2006/ole">
            <p:oleObj spid="_x0000_s190468" name="Worksheet" r:id="rId3" imgW="3848239" imgH="1838249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Resultados Asociados: </a:t>
            </a:r>
            <a:r>
              <a:rPr lang="en-US" sz="1800">
                <a:solidFill>
                  <a:schemeClr val="tx1"/>
                </a:solidFill>
              </a:rPr>
              <a:t>Opción calidad pobre</a:t>
            </a:r>
            <a:endParaRPr lang="en-US" sz="2800"/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1600"/>
              <a:t> </a:t>
            </a:r>
          </a:p>
        </p:txBody>
      </p:sp>
      <p:graphicFrame>
        <p:nvGraphicFramePr>
          <p:cNvPr id="191492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1377950" y="2160588"/>
          <a:ext cx="6692900" cy="3567112"/>
        </p:xfrm>
        <a:graphic>
          <a:graphicData uri="http://schemas.openxmlformats.org/presentationml/2006/ole">
            <p:oleObj spid="_x0000_s191492" name="Worksheet" r:id="rId3" imgW="3895824" imgH="2076602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/>
              <a:t>Resultados de la Valuación</a:t>
            </a:r>
          </a:p>
        </p:txBody>
      </p:sp>
      <p:sp>
        <p:nvSpPr>
          <p:cNvPr id="195587" name="Text Box 3"/>
          <p:cNvSpPr txBox="1">
            <a:spLocks noChangeArrowheads="1"/>
          </p:cNvSpPr>
          <p:nvPr/>
        </p:nvSpPr>
        <p:spPr bwMode="auto">
          <a:xfrm>
            <a:off x="685800" y="1828800"/>
            <a:ext cx="7315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" sz="1600"/>
              <a:t>Pérdida Media </a:t>
            </a:r>
            <a:r>
              <a:rPr lang="es-ES" sz="1600">
                <a:solidFill>
                  <a:schemeClr val="accent2"/>
                </a:solidFill>
              </a:rPr>
              <a:t>Por Persona</a:t>
            </a:r>
            <a:r>
              <a:rPr lang="es-ES" sz="1600"/>
              <a:t> por una Disminución en la Calidad del Arrecife en Bonaire</a:t>
            </a:r>
          </a:p>
        </p:txBody>
      </p:sp>
      <p:sp>
        <p:nvSpPr>
          <p:cNvPr id="195588" name="Text Box 4"/>
          <p:cNvSpPr txBox="1">
            <a:spLocks noChangeArrowheads="1"/>
          </p:cNvSpPr>
          <p:nvPr/>
        </p:nvSpPr>
        <p:spPr bwMode="auto">
          <a:xfrm>
            <a:off x="914400" y="3048000"/>
            <a:ext cx="1981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" sz="1600">
                <a:solidFill>
                  <a:srgbClr val="000099"/>
                </a:solidFill>
              </a:rPr>
              <a:t>Cayendo a Este Nivel:</a:t>
            </a:r>
          </a:p>
        </p:txBody>
      </p:sp>
      <p:sp>
        <p:nvSpPr>
          <p:cNvPr id="195589" name="Text Box 5"/>
          <p:cNvSpPr txBox="1">
            <a:spLocks noChangeArrowheads="1"/>
          </p:cNvSpPr>
          <p:nvPr/>
        </p:nvSpPr>
        <p:spPr bwMode="auto">
          <a:xfrm>
            <a:off x="990600" y="4191000"/>
            <a:ext cx="19050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" sz="1600"/>
              <a:t>Bueno</a:t>
            </a:r>
          </a:p>
          <a:p>
            <a:pPr eaLnBrk="0" hangingPunct="0">
              <a:spcBef>
                <a:spcPct val="50000"/>
              </a:spcBef>
            </a:pPr>
            <a:r>
              <a:rPr lang="es-ES" sz="1600"/>
              <a:t>Moderado</a:t>
            </a:r>
          </a:p>
          <a:p>
            <a:pPr eaLnBrk="0" hangingPunct="0">
              <a:spcBef>
                <a:spcPct val="50000"/>
              </a:spcBef>
            </a:pPr>
            <a:r>
              <a:rPr lang="es-ES" sz="1600"/>
              <a:t>Pobre</a:t>
            </a:r>
          </a:p>
        </p:txBody>
      </p:sp>
      <p:sp>
        <p:nvSpPr>
          <p:cNvPr id="195590" name="Text Box 6"/>
          <p:cNvSpPr txBox="1">
            <a:spLocks noChangeArrowheads="1"/>
          </p:cNvSpPr>
          <p:nvPr/>
        </p:nvSpPr>
        <p:spPr bwMode="auto">
          <a:xfrm>
            <a:off x="3657600" y="4191000"/>
            <a:ext cx="19050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" sz="1600"/>
              <a:t>$29.23</a:t>
            </a:r>
          </a:p>
          <a:p>
            <a:pPr eaLnBrk="0" hangingPunct="0">
              <a:spcBef>
                <a:spcPct val="50000"/>
              </a:spcBef>
            </a:pPr>
            <a:r>
              <a:rPr lang="es-ES" sz="1600"/>
              <a:t>$127.55</a:t>
            </a:r>
          </a:p>
          <a:p>
            <a:pPr eaLnBrk="0" hangingPunct="0">
              <a:spcBef>
                <a:spcPct val="50000"/>
              </a:spcBef>
            </a:pPr>
            <a:r>
              <a:rPr lang="es-ES" sz="1600"/>
              <a:t>$178.62</a:t>
            </a:r>
          </a:p>
        </p:txBody>
      </p:sp>
      <p:sp>
        <p:nvSpPr>
          <p:cNvPr id="195592" name="Text Box 8"/>
          <p:cNvSpPr txBox="1">
            <a:spLocks noChangeArrowheads="1"/>
          </p:cNvSpPr>
          <p:nvPr/>
        </p:nvSpPr>
        <p:spPr bwMode="auto">
          <a:xfrm>
            <a:off x="3581400" y="3276600"/>
            <a:ext cx="1447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" sz="1600">
                <a:solidFill>
                  <a:srgbClr val="000099"/>
                </a:solidFill>
              </a:rPr>
              <a:t>Módelo Basico </a:t>
            </a:r>
          </a:p>
        </p:txBody>
      </p:sp>
      <p:sp>
        <p:nvSpPr>
          <p:cNvPr id="195594" name="Line 10"/>
          <p:cNvSpPr>
            <a:spLocks noChangeShapeType="1"/>
          </p:cNvSpPr>
          <p:nvPr/>
        </p:nvSpPr>
        <p:spPr bwMode="auto">
          <a:xfrm>
            <a:off x="914400" y="3810000"/>
            <a:ext cx="441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/>
              <a:t>Resultados de la Valuación - continuación</a:t>
            </a:r>
          </a:p>
        </p:txBody>
      </p:sp>
      <p:sp>
        <p:nvSpPr>
          <p:cNvPr id="196611" name="Text Box 3"/>
          <p:cNvSpPr txBox="1">
            <a:spLocks noChangeArrowheads="1"/>
          </p:cNvSpPr>
          <p:nvPr/>
        </p:nvSpPr>
        <p:spPr bwMode="auto">
          <a:xfrm>
            <a:off x="685800" y="1828800"/>
            <a:ext cx="7696200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s-ES" sz="1600">
              <a:solidFill>
                <a:schemeClr val="accent2"/>
              </a:solidFill>
            </a:endParaRPr>
          </a:p>
          <a:p>
            <a:pPr eaLnBrk="0" hangingPunct="0">
              <a:spcBef>
                <a:spcPct val="50000"/>
              </a:spcBef>
            </a:pPr>
            <a:r>
              <a:rPr lang="es-ES" sz="1600"/>
              <a:t>Pérdidas </a:t>
            </a:r>
            <a:r>
              <a:rPr lang="es-ES" sz="1600">
                <a:solidFill>
                  <a:schemeClr val="accent2"/>
                </a:solidFill>
              </a:rPr>
              <a:t>Agregadas</a:t>
            </a:r>
            <a:r>
              <a:rPr lang="es-ES" sz="1600"/>
              <a:t> en términos de valor anual y presente utilizando el Modelo 2</a:t>
            </a:r>
          </a:p>
        </p:txBody>
      </p:sp>
      <p:sp>
        <p:nvSpPr>
          <p:cNvPr id="196612" name="Text Box 4"/>
          <p:cNvSpPr txBox="1">
            <a:spLocks noChangeArrowheads="1"/>
          </p:cNvSpPr>
          <p:nvPr/>
        </p:nvSpPr>
        <p:spPr bwMode="auto">
          <a:xfrm>
            <a:off x="914400" y="3048000"/>
            <a:ext cx="1981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" sz="1600">
                <a:solidFill>
                  <a:srgbClr val="000099"/>
                </a:solidFill>
              </a:rPr>
              <a:t>Cayendo a Este Nivel:</a:t>
            </a:r>
          </a:p>
        </p:txBody>
      </p:sp>
      <p:sp>
        <p:nvSpPr>
          <p:cNvPr id="196613" name="Text Box 5"/>
          <p:cNvSpPr txBox="1">
            <a:spLocks noChangeArrowheads="1"/>
          </p:cNvSpPr>
          <p:nvPr/>
        </p:nvSpPr>
        <p:spPr bwMode="auto">
          <a:xfrm>
            <a:off x="990600" y="4191000"/>
            <a:ext cx="19050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" sz="1600"/>
              <a:t>Bueno</a:t>
            </a:r>
          </a:p>
          <a:p>
            <a:pPr eaLnBrk="0" hangingPunct="0">
              <a:spcBef>
                <a:spcPct val="50000"/>
              </a:spcBef>
            </a:pPr>
            <a:r>
              <a:rPr lang="es-ES" sz="1600"/>
              <a:t>Moderado</a:t>
            </a:r>
          </a:p>
          <a:p>
            <a:pPr eaLnBrk="0" hangingPunct="0">
              <a:spcBef>
                <a:spcPct val="50000"/>
              </a:spcBef>
            </a:pPr>
            <a:r>
              <a:rPr lang="es-ES" sz="1600"/>
              <a:t>Pobre</a:t>
            </a:r>
          </a:p>
        </p:txBody>
      </p:sp>
      <p:sp>
        <p:nvSpPr>
          <p:cNvPr id="196614" name="Text Box 6"/>
          <p:cNvSpPr txBox="1">
            <a:spLocks noChangeArrowheads="1"/>
          </p:cNvSpPr>
          <p:nvPr/>
        </p:nvSpPr>
        <p:spPr bwMode="auto">
          <a:xfrm>
            <a:off x="5791200" y="4191000"/>
            <a:ext cx="22860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"/>
              <a:t>$27.0 millones</a:t>
            </a:r>
          </a:p>
          <a:p>
            <a:pPr eaLnBrk="0" hangingPunct="0">
              <a:spcBef>
                <a:spcPct val="50000"/>
              </a:spcBef>
            </a:pPr>
            <a:r>
              <a:rPr lang="es-ES"/>
              <a:t>$125.0 millones</a:t>
            </a:r>
          </a:p>
          <a:p>
            <a:pPr eaLnBrk="0" hangingPunct="0">
              <a:spcBef>
                <a:spcPct val="50000"/>
              </a:spcBef>
            </a:pPr>
            <a:r>
              <a:rPr lang="es-ES"/>
              <a:t>$173.4 millones</a:t>
            </a:r>
          </a:p>
        </p:txBody>
      </p:sp>
      <p:sp>
        <p:nvSpPr>
          <p:cNvPr id="196615" name="Text Box 7"/>
          <p:cNvSpPr txBox="1">
            <a:spLocks noChangeArrowheads="1"/>
          </p:cNvSpPr>
          <p:nvPr/>
        </p:nvSpPr>
        <p:spPr bwMode="auto">
          <a:xfrm>
            <a:off x="3581400" y="3048000"/>
            <a:ext cx="1447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" sz="1600">
                <a:solidFill>
                  <a:srgbClr val="000099"/>
                </a:solidFill>
              </a:rPr>
              <a:t>Agregado Anual</a:t>
            </a:r>
          </a:p>
        </p:txBody>
      </p:sp>
      <p:sp>
        <p:nvSpPr>
          <p:cNvPr id="196616" name="Text Box 8"/>
          <p:cNvSpPr txBox="1">
            <a:spLocks noChangeArrowheads="1"/>
          </p:cNvSpPr>
          <p:nvPr/>
        </p:nvSpPr>
        <p:spPr bwMode="auto">
          <a:xfrm>
            <a:off x="6019800" y="3276600"/>
            <a:ext cx="1447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" sz="1600">
                <a:solidFill>
                  <a:srgbClr val="000099"/>
                </a:solidFill>
              </a:rPr>
              <a:t>PV (r=.03)</a:t>
            </a:r>
          </a:p>
        </p:txBody>
      </p:sp>
      <p:sp>
        <p:nvSpPr>
          <p:cNvPr id="196617" name="Line 9"/>
          <p:cNvSpPr>
            <a:spLocks noChangeShapeType="1"/>
          </p:cNvSpPr>
          <p:nvPr/>
        </p:nvSpPr>
        <p:spPr bwMode="auto">
          <a:xfrm>
            <a:off x="914400" y="3810000"/>
            <a:ext cx="655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619" name="Text Box 11"/>
          <p:cNvSpPr txBox="1">
            <a:spLocks noChangeArrowheads="1"/>
          </p:cNvSpPr>
          <p:nvPr/>
        </p:nvSpPr>
        <p:spPr bwMode="auto">
          <a:xfrm>
            <a:off x="3505200" y="4191000"/>
            <a:ext cx="19050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"/>
              <a:t>$0.8 millones</a:t>
            </a:r>
          </a:p>
          <a:p>
            <a:pPr eaLnBrk="0" hangingPunct="0">
              <a:spcBef>
                <a:spcPct val="50000"/>
              </a:spcBef>
            </a:pPr>
            <a:r>
              <a:rPr lang="es-ES"/>
              <a:t>$3.8 millones</a:t>
            </a:r>
          </a:p>
          <a:p>
            <a:pPr eaLnBrk="0" hangingPunct="0">
              <a:spcBef>
                <a:spcPct val="50000"/>
              </a:spcBef>
            </a:pPr>
            <a:r>
              <a:rPr lang="es-ES"/>
              <a:t>$5.2 millones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/>
              <a:t>Aplicaciones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sz="1800"/>
          </a:p>
          <a:p>
            <a:endParaRPr lang="es-ES" sz="1800"/>
          </a:p>
          <a:p>
            <a:r>
              <a:rPr lang="es-ES" sz="1800"/>
              <a:t>Evaluación de Daños</a:t>
            </a:r>
          </a:p>
          <a:p>
            <a:pPr lvl="1"/>
            <a:r>
              <a:rPr lang="es-ES" sz="1600">
                <a:solidFill>
                  <a:schemeClr val="accent2"/>
                </a:solidFill>
              </a:rPr>
              <a:t>Simular modelo para simular daños de un derrame real o un evento contaminante</a:t>
            </a:r>
          </a:p>
          <a:p>
            <a:pPr lvl="1"/>
            <a:r>
              <a:rPr lang="es-ES" sz="1600">
                <a:solidFill>
                  <a:schemeClr val="accent2"/>
                </a:solidFill>
              </a:rPr>
              <a:t>Aproximarlo lo más cercanamente posible</a:t>
            </a:r>
          </a:p>
          <a:p>
            <a:pPr lvl="1"/>
            <a:r>
              <a:rPr lang="es-ES" sz="1600">
                <a:solidFill>
                  <a:schemeClr val="accent2"/>
                </a:solidFill>
              </a:rPr>
              <a:t>A medida involucra transferencia y uso de más de un estudio</a:t>
            </a:r>
          </a:p>
          <a:p>
            <a:pPr lvl="1"/>
            <a:r>
              <a:rPr lang="es-ES" sz="1600">
                <a:solidFill>
                  <a:schemeClr val="accent2"/>
                </a:solidFill>
              </a:rPr>
              <a:t>Valores incompletos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/>
              <a:t>Aplicaciones continuación ……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s-ES" sz="1800"/>
          </a:p>
          <a:p>
            <a:pPr>
              <a:buFont typeface="Wingdings" pitchFamily="2" charset="2"/>
              <a:buNone/>
            </a:pPr>
            <a:endParaRPr lang="es-ES" sz="1800"/>
          </a:p>
          <a:p>
            <a:r>
              <a:rPr lang="es-ES" sz="1800"/>
              <a:t>Financiamiento Sostenible</a:t>
            </a:r>
          </a:p>
          <a:p>
            <a:pPr lvl="1"/>
            <a:r>
              <a:rPr lang="es-ES" sz="1600">
                <a:solidFill>
                  <a:schemeClr val="accent2"/>
                </a:solidFill>
              </a:rPr>
              <a:t>¿Es factible una etiqueta de buceo más cara para elevar la ganancia del parque?</a:t>
            </a:r>
          </a:p>
          <a:p>
            <a:pPr lvl="1"/>
            <a:r>
              <a:rPr lang="es-ES" sz="1600">
                <a:solidFill>
                  <a:schemeClr val="accent2"/>
                </a:solidFill>
              </a:rPr>
              <a:t>¿Cuáles son las implicaciones de un precio más alto?</a:t>
            </a:r>
          </a:p>
          <a:p>
            <a:pPr lvl="1"/>
            <a:r>
              <a:rPr lang="es-ES" sz="1600">
                <a:solidFill>
                  <a:schemeClr val="accent2"/>
                </a:solidFill>
              </a:rPr>
              <a:t>Usar los resultados para</a:t>
            </a:r>
          </a:p>
          <a:p>
            <a:pPr lvl="2"/>
            <a:r>
              <a:rPr lang="es-ES" sz="1500"/>
              <a:t>derivar ganancias a diferentes niveles de precio</a:t>
            </a:r>
          </a:p>
          <a:p>
            <a:pPr lvl="2"/>
            <a:r>
              <a:rPr lang="es-ES" sz="1500"/>
              <a:t>mostrar las implicaciones para el turismo de buceo</a:t>
            </a:r>
          </a:p>
          <a:p>
            <a:pPr lvl="2"/>
            <a:r>
              <a:rPr lang="es-ES" sz="1500"/>
              <a:t>mostrar las implicaciones para la economía local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2800"/>
              <a:t>Propósito, Método y Aplicación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s-ES_tradnl" sz="2000"/>
              <a:t>Propósito:</a:t>
            </a:r>
            <a:r>
              <a:rPr lang="es-ES_tradnl" sz="2800"/>
              <a:t>  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s-ES_tradnl" sz="2800">
                <a:solidFill>
                  <a:schemeClr val="accent2"/>
                </a:solidFill>
              </a:rPr>
              <a:t>   </a:t>
            </a:r>
            <a:r>
              <a:rPr lang="es-ES_tradnl" sz="1600" i="1">
                <a:solidFill>
                  <a:schemeClr val="accent2"/>
                </a:solidFill>
              </a:rPr>
              <a:t>Cambios de valor para los buceadores en el medio ambiente del arrecife coralino en el Parque Marino de Bonaire</a:t>
            </a:r>
            <a:r>
              <a:rPr lang="es-ES_tradnl" sz="2500"/>
              <a:t>			</a:t>
            </a:r>
          </a:p>
          <a:p>
            <a:pPr>
              <a:lnSpc>
                <a:spcPct val="80000"/>
              </a:lnSpc>
            </a:pPr>
            <a:r>
              <a:rPr lang="es-ES_tradnl" sz="2000"/>
              <a:t>Método de Análisis: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s-ES_tradnl" sz="2800"/>
              <a:t>   </a:t>
            </a:r>
            <a:r>
              <a:rPr lang="es-ES_tradnl" sz="1600" i="1">
                <a:solidFill>
                  <a:schemeClr val="accent2"/>
                </a:solidFill>
              </a:rPr>
              <a:t>Encuesta por correo a buzos que habían adquirido una etiqueta de buceo durante el último año acerca de la disposición (‘asociada’) a pagar</a:t>
            </a:r>
            <a:endParaRPr lang="es-ES_tradnl" sz="1800"/>
          </a:p>
          <a:p>
            <a:pPr>
              <a:lnSpc>
                <a:spcPct val="80000"/>
              </a:lnSpc>
            </a:pPr>
            <a:endParaRPr lang="es-ES_tradnl" sz="2000"/>
          </a:p>
          <a:p>
            <a:pPr>
              <a:lnSpc>
                <a:spcPct val="80000"/>
              </a:lnSpc>
            </a:pPr>
            <a:r>
              <a:rPr lang="es-ES_tradnl" sz="2000"/>
              <a:t>Aplicación: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ES_tradnl" sz="2800"/>
              <a:t>       </a:t>
            </a:r>
            <a:r>
              <a:rPr lang="es-ES_tradnl" sz="1600" i="1">
                <a:solidFill>
                  <a:schemeClr val="accent2"/>
                </a:solidFill>
              </a:rPr>
              <a:t>Evaluación de daños, financiamiento sostenible y análisis de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ES_tradnl" sz="1600" i="1">
                <a:solidFill>
                  <a:schemeClr val="accent2"/>
                </a:solidFill>
              </a:rPr>
              <a:t>            costo-beneficio.</a:t>
            </a:r>
          </a:p>
          <a:p>
            <a:pPr eaLnBrk="0" hangingPunct="0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endParaRPr lang="es-ES_tradnl" sz="1600" i="1"/>
          </a:p>
          <a:p>
            <a:pPr>
              <a:lnSpc>
                <a:spcPct val="80000"/>
              </a:lnSpc>
            </a:pPr>
            <a:endParaRPr lang="es-ES_tradnl" sz="1800" i="1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s-ES_tradnl" sz="1600" i="1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s-ES_tradnl" sz="3200"/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s-ES_tradnl" sz="34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/>
              <a:t>Aplicaciones continuación ……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s-ES" sz="1800"/>
          </a:p>
          <a:p>
            <a:pPr>
              <a:buFont typeface="Wingdings" pitchFamily="2" charset="2"/>
              <a:buNone/>
            </a:pPr>
            <a:endParaRPr lang="es-ES" sz="1800"/>
          </a:p>
          <a:p>
            <a:r>
              <a:rPr lang="es-ES" sz="1800"/>
              <a:t>Análisis Costo-Beneficio</a:t>
            </a:r>
          </a:p>
          <a:p>
            <a:pPr lvl="1"/>
            <a:r>
              <a:rPr lang="es-ES" sz="1600">
                <a:solidFill>
                  <a:schemeClr val="accent2"/>
                </a:solidFill>
              </a:rPr>
              <a:t>Parque marino</a:t>
            </a:r>
          </a:p>
          <a:p>
            <a:pPr lvl="1"/>
            <a:r>
              <a:rPr lang="es-ES" sz="1600">
                <a:solidFill>
                  <a:schemeClr val="accent2"/>
                </a:solidFill>
              </a:rPr>
              <a:t>Controlando la contaminación basada en tierra</a:t>
            </a:r>
          </a:p>
          <a:p>
            <a:pPr lvl="1"/>
            <a:r>
              <a:rPr lang="es-ES" sz="1600">
                <a:solidFill>
                  <a:schemeClr val="accent2"/>
                </a:solidFill>
              </a:rPr>
              <a:t>Otras prácticas de preservación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2800"/>
              <a:t>Esquema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 sz="1800"/>
          </a:p>
          <a:p>
            <a:r>
              <a:rPr lang="es-ES_tradnl" sz="1800"/>
              <a:t>Antecedentes de Bonaire</a:t>
            </a:r>
          </a:p>
          <a:p>
            <a:r>
              <a:rPr lang="es-ES_tradnl" sz="1800"/>
              <a:t>Pasos en el Análisis</a:t>
            </a:r>
          </a:p>
          <a:p>
            <a:r>
              <a:rPr lang="es-ES_tradnl" sz="1800"/>
              <a:t>Discusión del Viaje de Estudios</a:t>
            </a:r>
          </a:p>
          <a:p>
            <a:r>
              <a:rPr lang="es-ES_tradnl" sz="1800"/>
              <a:t>La Encuesta</a:t>
            </a:r>
          </a:p>
          <a:p>
            <a:r>
              <a:rPr lang="es-ES_tradnl" sz="1800"/>
              <a:t>Estimados de la Valuación</a:t>
            </a:r>
          </a:p>
          <a:p>
            <a:r>
              <a:rPr lang="es-ES_tradnl" sz="1800"/>
              <a:t>Aplicaciones</a:t>
            </a:r>
          </a:p>
          <a:p>
            <a:pPr lvl="1"/>
            <a:r>
              <a:rPr lang="es-ES_tradnl" sz="1600"/>
              <a:t>Valorando el medio ambiente para la evaluación de daños</a:t>
            </a:r>
          </a:p>
          <a:p>
            <a:pPr lvl="1"/>
            <a:r>
              <a:rPr lang="es-ES_tradnl" sz="1600"/>
              <a:t>Financiamiento del parque marino</a:t>
            </a:r>
          </a:p>
          <a:p>
            <a:pPr lvl="1"/>
            <a:r>
              <a:rPr lang="es-ES_tradnl" sz="1600"/>
              <a:t>Análisis de costo-beneficio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Bonaire en el Caribe</a:t>
            </a:r>
          </a:p>
        </p:txBody>
      </p:sp>
      <p:pic>
        <p:nvPicPr>
          <p:cNvPr id="180227" name="Picture 3" descr="carib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828800"/>
            <a:ext cx="6400800" cy="4191000"/>
          </a:xfrm>
          <a:noFill/>
          <a:ln w="38100">
            <a:solidFill>
              <a:srgbClr val="000000"/>
            </a:solidFill>
          </a:ln>
        </p:spPr>
      </p:pic>
      <p:sp>
        <p:nvSpPr>
          <p:cNvPr id="180228" name="Oval 4"/>
          <p:cNvSpPr>
            <a:spLocks noChangeArrowheads="1"/>
          </p:cNvSpPr>
          <p:nvPr/>
        </p:nvSpPr>
        <p:spPr bwMode="auto">
          <a:xfrm>
            <a:off x="4953000" y="3810000"/>
            <a:ext cx="304800" cy="3048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Bonaire </a:t>
            </a:r>
          </a:p>
        </p:txBody>
      </p:sp>
      <p:pic>
        <p:nvPicPr>
          <p:cNvPr id="181251" name="Picture 3" descr="BONPhoto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87400" y="1905000"/>
            <a:ext cx="3311525" cy="4038600"/>
          </a:xfrm>
          <a:noFill/>
          <a:ln w="38100">
            <a:solidFill>
              <a:srgbClr val="000000"/>
            </a:solidFill>
          </a:ln>
        </p:spPr>
      </p:pic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4343400" y="1905000"/>
            <a:ext cx="3810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es-ES_tradnl"/>
              <a:t>Parte de las Antillas Neerlandesas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es-ES_tradnl"/>
              <a:t>Economía basada en el turismo (de buceo)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es-ES_tradnl"/>
              <a:t>Aproximadamente 28.000 buzos por año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2800"/>
              <a:t>Parque Marino de Bonaire</a:t>
            </a:r>
          </a:p>
        </p:txBody>
      </p:sp>
      <p:graphicFrame>
        <p:nvGraphicFramePr>
          <p:cNvPr id="182275" name="Object 3"/>
          <p:cNvGraphicFramePr>
            <a:graphicFrameLocks noChangeAspect="1"/>
          </p:cNvGraphicFramePr>
          <p:nvPr>
            <p:ph idx="1"/>
          </p:nvPr>
        </p:nvGraphicFramePr>
        <p:xfrm>
          <a:off x="762000" y="1828800"/>
          <a:ext cx="3097213" cy="4267200"/>
        </p:xfrm>
        <a:graphic>
          <a:graphicData uri="http://schemas.openxmlformats.org/presentationml/2006/ole">
            <p:oleObj spid="_x0000_s182275" name="Image" r:id="rId3" imgW="7741280" imgH="10667118" progId="Photoshop.Image.6">
              <p:embed/>
            </p:oleObj>
          </a:graphicData>
        </a:graphic>
      </p:graphicFrame>
      <p:sp>
        <p:nvSpPr>
          <p:cNvPr id="182276" name="Rectangle 4"/>
          <p:cNvSpPr>
            <a:spLocks noChangeArrowheads="1"/>
          </p:cNvSpPr>
          <p:nvPr/>
        </p:nvSpPr>
        <p:spPr bwMode="auto">
          <a:xfrm>
            <a:off x="4267200" y="1828800"/>
            <a:ext cx="3886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es-ES_tradnl"/>
              <a:t>El Parque Marino rodea a la isla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es-ES_tradnl"/>
              <a:t>Gerenciado por Bonaire STINAPA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es-ES_tradnl"/>
              <a:t>Establecido en 1979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es-ES_tradnl"/>
              <a:t>Gerenciado activamente desde 1991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es-ES_tradnl"/>
              <a:t>Primer parque marino completamente                   auto-financiado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2800"/>
              <a:t>Pasos en el Análisis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s-ES_tradnl" sz="3500"/>
          </a:p>
          <a:p>
            <a:pPr>
              <a:lnSpc>
                <a:spcPct val="90000"/>
              </a:lnSpc>
            </a:pPr>
            <a:r>
              <a:rPr lang="es-ES_tradnl" sz="1800"/>
              <a:t>Definir recurso a ser valuado</a:t>
            </a:r>
          </a:p>
          <a:p>
            <a:pPr>
              <a:lnSpc>
                <a:spcPct val="90000"/>
              </a:lnSpc>
            </a:pPr>
            <a:r>
              <a:rPr lang="es-ES_tradnl" sz="1800"/>
              <a:t>Diseñar encuesta</a:t>
            </a:r>
          </a:p>
          <a:p>
            <a:pPr>
              <a:lnSpc>
                <a:spcPct val="90000"/>
              </a:lnSpc>
            </a:pPr>
            <a:r>
              <a:rPr lang="es-ES_tradnl" sz="1800"/>
              <a:t>Visitar Bonaire – probar la encuesta, visitar a oficiales del parque, desarrollar estrategia de muestreo</a:t>
            </a:r>
          </a:p>
          <a:p>
            <a:pPr>
              <a:lnSpc>
                <a:spcPct val="90000"/>
              </a:lnSpc>
            </a:pPr>
            <a:r>
              <a:rPr lang="es-ES_tradnl" sz="1800"/>
              <a:t>Enviar la encuesta por correo</a:t>
            </a:r>
          </a:p>
          <a:p>
            <a:pPr>
              <a:lnSpc>
                <a:spcPct val="90000"/>
              </a:lnSpc>
            </a:pPr>
            <a:r>
              <a:rPr lang="es-ES_tradnl" sz="1800"/>
              <a:t>Recopilar los datos de la encuesta</a:t>
            </a:r>
          </a:p>
          <a:p>
            <a:pPr>
              <a:lnSpc>
                <a:spcPct val="90000"/>
              </a:lnSpc>
            </a:pPr>
            <a:r>
              <a:rPr lang="es-ES_tradnl" sz="1800"/>
              <a:t>Analizar resultados</a:t>
            </a:r>
          </a:p>
          <a:p>
            <a:pPr>
              <a:lnSpc>
                <a:spcPct val="90000"/>
              </a:lnSpc>
            </a:pPr>
            <a:r>
              <a:rPr lang="es-ES_tradnl" sz="1800"/>
              <a:t>Aplicar </a:t>
            </a:r>
          </a:p>
          <a:p>
            <a:pPr>
              <a:lnSpc>
                <a:spcPct val="90000"/>
              </a:lnSpc>
            </a:pPr>
            <a:endParaRPr lang="es-ES_tradnl" sz="1800"/>
          </a:p>
          <a:p>
            <a:pPr>
              <a:lnSpc>
                <a:spcPct val="90000"/>
              </a:lnSpc>
            </a:pPr>
            <a:endParaRPr lang="es-ES_tradnl" sz="20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s-ES_tradnl" sz="3500"/>
              <a:t>	</a:t>
            </a:r>
            <a:r>
              <a:rPr lang="es-ES_tradnl" sz="3100"/>
              <a:t>              </a:t>
            </a:r>
          </a:p>
          <a:p>
            <a:pPr>
              <a:lnSpc>
                <a:spcPct val="90000"/>
              </a:lnSpc>
            </a:pPr>
            <a:endParaRPr lang="es-ES_tradnl" sz="3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2800"/>
              <a:t>La Encuesta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 sz="3200"/>
          </a:p>
          <a:p>
            <a:r>
              <a:rPr lang="es-ES_tradnl" sz="2000"/>
              <a:t>Preguntas Introductorias</a:t>
            </a:r>
          </a:p>
          <a:p>
            <a:r>
              <a:rPr lang="es-ES_tradnl" sz="2000"/>
              <a:t>Preguntas acerca del viaje</a:t>
            </a:r>
          </a:p>
          <a:p>
            <a:r>
              <a:rPr lang="es-ES_tradnl" sz="2000"/>
              <a:t>Preguntas acerca de la disposición (asociada) a pagar</a:t>
            </a:r>
          </a:p>
          <a:p>
            <a:r>
              <a:rPr lang="es-ES_tradnl" sz="2000"/>
              <a:t>Preguntas demográficas</a:t>
            </a:r>
          </a:p>
          <a:p>
            <a:endParaRPr lang="es-ES_tradnl" sz="2000"/>
          </a:p>
          <a:p>
            <a:pPr>
              <a:buFont typeface="Wingdings" pitchFamily="2" charset="2"/>
              <a:buNone/>
            </a:pPr>
            <a:r>
              <a:rPr lang="es-ES_tradnl" sz="3200"/>
              <a:t>	</a:t>
            </a:r>
            <a:r>
              <a:rPr lang="es-ES_tradnl" sz="1800"/>
              <a:t>Comentarios:  </a:t>
            </a:r>
            <a:r>
              <a:rPr lang="es-ES_tradnl" sz="1800">
                <a:solidFill>
                  <a:schemeClr val="accent2"/>
                </a:solidFill>
              </a:rPr>
              <a:t>Pre-evaluada, de 5 a 10 minutos de duración,                                                                                                                                                                                                        2 envíos por correo y 1 recordatorio, rata de respuestas del 75% (211/280), barata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2800"/>
              <a:t>Muestra Demográfica  (</a:t>
            </a:r>
            <a:r>
              <a:rPr lang="es-ES_tradnl" sz="2800">
                <a:solidFill>
                  <a:srgbClr val="000099"/>
                </a:solidFill>
              </a:rPr>
              <a:t>n = 211</a:t>
            </a:r>
            <a:r>
              <a:rPr lang="es-ES_tradnl" sz="2800"/>
              <a:t>)</a:t>
            </a:r>
          </a:p>
        </p:txBody>
      </p:sp>
      <p:graphicFrame>
        <p:nvGraphicFramePr>
          <p:cNvPr id="186422" name="Group 54"/>
          <p:cNvGraphicFramePr>
            <a:graphicFrameLocks noGrp="1"/>
          </p:cNvGraphicFramePr>
          <p:nvPr>
            <p:ph idx="1"/>
          </p:nvPr>
        </p:nvGraphicFramePr>
        <p:xfrm>
          <a:off x="990600" y="1828800"/>
          <a:ext cx="5334000" cy="4191000"/>
        </p:xfrm>
        <a:graphic>
          <a:graphicData uri="http://schemas.openxmlformats.org/drawingml/2006/table">
            <a:tbl>
              <a:tblPr/>
              <a:tblGrid>
                <a:gridCol w="4259263"/>
                <a:gridCol w="1074737"/>
              </a:tblGrid>
              <a:tr h="341313">
                <a:tc gridSpan="2"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Media de las Características Individuales</a:t>
                      </a:r>
                      <a:endParaRPr kumimoji="0" lang="es-ES_tradn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4488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Buzos Masculinos</a:t>
                      </a:r>
                      <a:endParaRPr kumimoji="0" lang="es-ES_tradn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57,0%</a:t>
                      </a:r>
                      <a:endParaRPr kumimoji="0" lang="es-ES_tradn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Edad (años)</a:t>
                      </a:r>
                      <a:endParaRPr kumimoji="0" lang="es-ES_tradn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44,6</a:t>
                      </a:r>
                      <a:endParaRPr kumimoji="0" lang="es-ES_tradn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Número de años buceando</a:t>
                      </a:r>
                      <a:endParaRPr kumimoji="0" lang="es-ES_tradn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10,3</a:t>
                      </a:r>
                      <a:endParaRPr kumimoji="0" lang="es-ES_tradn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Número de inmersiones</a:t>
                      </a:r>
                      <a:endParaRPr kumimoji="0" lang="es-ES_tradn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</a:t>
                      </a:r>
                      <a:endParaRPr kumimoji="0" lang="es-ES_tradn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Ingreso familiar</a:t>
                      </a:r>
                      <a:endParaRPr kumimoji="0" lang="es-ES_tradn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$101.800</a:t>
                      </a:r>
                      <a:endParaRPr kumimoji="0" lang="es-ES_tradn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Número de viajes a Bonaire</a:t>
                      </a:r>
                      <a:endParaRPr kumimoji="0" lang="es-ES_tradn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2,08</a:t>
                      </a:r>
                      <a:endParaRPr kumimoji="0" lang="es-ES_tradn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 gridSpan="2"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Media de las Características del Viaje</a:t>
                      </a:r>
                      <a:endParaRPr kumimoji="0" lang="es-ES_tradn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4488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Costo del viaje por persona</a:t>
                      </a:r>
                      <a:endParaRPr kumimoji="0" lang="es-ES_tradn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$1,736</a:t>
                      </a:r>
                      <a:endParaRPr kumimoji="0" lang="es-ES_tradn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Duración del viaje (noches)</a:t>
                      </a:r>
                      <a:endParaRPr kumimoji="0" lang="es-ES_tradn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7.87</a:t>
                      </a:r>
                      <a:endParaRPr kumimoji="0" lang="es-ES_tradn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Propósito principal del viaje era bucear</a:t>
                      </a:r>
                      <a:endParaRPr kumimoji="0" lang="es-ES_tradn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92.3%</a:t>
                      </a:r>
                      <a:endParaRPr kumimoji="0" lang="es-ES_tradn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Número de inmersiones en último viaje a Bonaire</a:t>
                      </a:r>
                      <a:endParaRPr kumimoji="0" lang="es-ES_tradn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13.6</a:t>
                      </a:r>
                      <a:endParaRPr kumimoji="0" lang="es-ES_tradn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3335</TotalTime>
  <Words>774</Words>
  <Application>Microsoft Office PowerPoint</Application>
  <PresentationFormat>On-screen Show (4:3)</PresentationFormat>
  <Paragraphs>224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Verdana</vt:lpstr>
      <vt:lpstr>Times New Roman</vt:lpstr>
      <vt:lpstr>Wingdings</vt:lpstr>
      <vt:lpstr>Profile</vt:lpstr>
      <vt:lpstr>Adobe Photoshop Image</vt:lpstr>
      <vt:lpstr>Microsoft Excel Worksheet</vt:lpstr>
      <vt:lpstr>Ejemplo de Valuación Económica utilizando una Técnica de Preferencia Establecida: Una Aplicación al Turismo de Buceo en Bonaire</vt:lpstr>
      <vt:lpstr>Propósito, Método y Aplicación</vt:lpstr>
      <vt:lpstr>Esquema</vt:lpstr>
      <vt:lpstr>Bonaire en el Caribe</vt:lpstr>
      <vt:lpstr>Bonaire </vt:lpstr>
      <vt:lpstr>Parque Marino de Bonaire</vt:lpstr>
      <vt:lpstr>Pasos en el Análisis</vt:lpstr>
      <vt:lpstr>La Encuesta</vt:lpstr>
      <vt:lpstr>Muestra Demográfica  (n = 211)</vt:lpstr>
      <vt:lpstr>Preludio a la Pregunta Asociada</vt:lpstr>
      <vt:lpstr>Slide 11</vt:lpstr>
      <vt:lpstr>Slide 12</vt:lpstr>
      <vt:lpstr>Slide 13</vt:lpstr>
      <vt:lpstr>Resultados Asociados: Opción calidad moderada</vt:lpstr>
      <vt:lpstr>Resultados Asociados: Opción calidad pobre</vt:lpstr>
      <vt:lpstr>Resultados de la Valuación</vt:lpstr>
      <vt:lpstr>Resultados de la Valuación - continuación</vt:lpstr>
      <vt:lpstr>Aplicaciones</vt:lpstr>
      <vt:lpstr>Aplicaciones continuación ……</vt:lpstr>
      <vt:lpstr>Aplicaciones continuación ……</vt:lpstr>
    </vt:vector>
  </TitlesOfParts>
  <Company> University of Delaware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Economic Value of Scuba Diving in the Caribbean </dc:title>
  <dc:creator>George R. Parsons</dc:creator>
  <cp:lastModifiedBy>anarod</cp:lastModifiedBy>
  <cp:revision>89</cp:revision>
  <dcterms:created xsi:type="dcterms:W3CDTF">2003-04-11T13:32:07Z</dcterms:created>
  <dcterms:modified xsi:type="dcterms:W3CDTF">2010-07-11T14:43:42Z</dcterms:modified>
</cp:coreProperties>
</file>