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2" r:id="rId1"/>
  </p:sldMasterIdLst>
  <p:notesMasterIdLst>
    <p:notesMasterId r:id="rId35"/>
  </p:notesMasterIdLst>
  <p:handoutMasterIdLst>
    <p:handoutMasterId r:id="rId36"/>
  </p:handoutMasterIdLst>
  <p:sldIdLst>
    <p:sldId id="452" r:id="rId2"/>
    <p:sldId id="752" r:id="rId3"/>
    <p:sldId id="664" r:id="rId4"/>
    <p:sldId id="729" r:id="rId5"/>
    <p:sldId id="834" r:id="rId6"/>
    <p:sldId id="835" r:id="rId7"/>
    <p:sldId id="837" r:id="rId8"/>
    <p:sldId id="838" r:id="rId9"/>
    <p:sldId id="842" r:id="rId10"/>
    <p:sldId id="841" r:id="rId11"/>
    <p:sldId id="875" r:id="rId12"/>
    <p:sldId id="870" r:id="rId13"/>
    <p:sldId id="871" r:id="rId14"/>
    <p:sldId id="872" r:id="rId15"/>
    <p:sldId id="873" r:id="rId16"/>
    <p:sldId id="874" r:id="rId17"/>
    <p:sldId id="778" r:id="rId18"/>
    <p:sldId id="859" r:id="rId19"/>
    <p:sldId id="860" r:id="rId20"/>
    <p:sldId id="828" r:id="rId21"/>
    <p:sldId id="830" r:id="rId22"/>
    <p:sldId id="812" r:id="rId23"/>
    <p:sldId id="813" r:id="rId24"/>
    <p:sldId id="865" r:id="rId25"/>
    <p:sldId id="866" r:id="rId26"/>
    <p:sldId id="818" r:id="rId27"/>
    <p:sldId id="876" r:id="rId28"/>
    <p:sldId id="877" r:id="rId29"/>
    <p:sldId id="878" r:id="rId30"/>
    <p:sldId id="879" r:id="rId31"/>
    <p:sldId id="880" r:id="rId32"/>
    <p:sldId id="881" r:id="rId33"/>
    <p:sldId id="824" r:id="rId34"/>
  </p:sldIdLst>
  <p:sldSz cx="9144000" cy="6858000" type="screen4x3"/>
  <p:notesSz cx="6858000" cy="92964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99"/>
    <a:srgbClr val="FF0000"/>
    <a:srgbClr val="CC0000"/>
    <a:srgbClr val="0066FF"/>
    <a:srgbClr val="4D4D4D"/>
    <a:srgbClr val="33CCCC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1152"/>
        <p:guide orient="horz" pos="528"/>
        <p:guide orient="horz" pos="2160"/>
        <p:guide pos="2880"/>
        <p:guide pos="96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756"/>
    </p:cViewPr>
  </p:sorterViewPr>
  <p:notesViewPr>
    <p:cSldViewPr>
      <p:cViewPr>
        <p:scale>
          <a:sx n="75" d="100"/>
          <a:sy n="75" d="100"/>
        </p:scale>
        <p:origin x="-1344" y="708"/>
      </p:cViewPr>
      <p:guideLst>
        <p:guide orient="horz" pos="2927"/>
        <p:guide pos="215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9100" cy="4413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defTabSz="936625">
              <a:defRPr sz="1200" b="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59100" cy="4413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2959100" cy="4429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defTabSz="936625">
              <a:defRPr sz="1200" b="0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834438"/>
            <a:ext cx="2959100" cy="4429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b="0">
                <a:latin typeface="Times New Roman" pitchFamily="18" charset="0"/>
              </a:defRPr>
            </a:lvl1pPr>
          </a:lstStyle>
          <a:p>
            <a:fld id="{9BC383E7-4C3D-4C16-8414-5F2D2F127BE8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s-CR">
              <a:latin typeface="Arial" pitchFamily="34" charset="0"/>
            </a:endParaRPr>
          </a:p>
          <a:p>
            <a:r>
              <a:rPr lang="es-CR"/>
              <a:t>.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4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5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8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8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2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9540" name="Text Box 1028"/>
          <p:cNvSpPr txBox="1">
            <a:spLocks noChangeArrowheads="1"/>
          </p:cNvSpPr>
          <p:nvPr/>
        </p:nvSpPr>
        <p:spPr bwMode="auto">
          <a:xfrm>
            <a:off x="588963" y="4727575"/>
            <a:ext cx="5827712" cy="2825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3683" name="Text Box 3"/>
          <p:cNvSpPr txBox="1">
            <a:spLocks noChangeArrowheads="1"/>
          </p:cNvSpPr>
          <p:nvPr/>
        </p:nvSpPr>
        <p:spPr bwMode="auto">
          <a:xfrm>
            <a:off x="368300" y="4727575"/>
            <a:ext cx="6253163" cy="2825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s-ES" sz="1200" b="0"/>
              <a:t>.</a:t>
            </a:r>
            <a:endParaRPr lang="en-US" b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5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14838"/>
            <a:ext cx="6665913" cy="4881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9780" name="Text Box 4"/>
          <p:cNvSpPr txBox="1">
            <a:spLocks noChangeArrowheads="1"/>
          </p:cNvSpPr>
          <p:nvPr/>
        </p:nvSpPr>
        <p:spPr bwMode="auto">
          <a:xfrm>
            <a:off x="293688" y="4648200"/>
            <a:ext cx="6254750" cy="28416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s-CR" sz="1200" b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sz="10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9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9350" y="720725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1388" y="4394200"/>
            <a:ext cx="5019675" cy="4178300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s-C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4411663"/>
            <a:ext cx="5665788" cy="433387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just">
              <a:buFontTx/>
              <a:buChar char="•"/>
            </a:pPr>
            <a:endParaRPr lang="es-ES" sz="1000">
              <a:latin typeface="Arial" pitchFamily="34" charset="0"/>
            </a:endParaRPr>
          </a:p>
          <a:p>
            <a:pPr algn="just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buFontTx/>
              <a:buChar char="•"/>
            </a:pPr>
            <a:endParaRPr lang="es-CR"/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7763" y="709613"/>
            <a:ext cx="4621212" cy="34655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2650" y="4411663"/>
            <a:ext cx="5076825" cy="4175125"/>
          </a:xfrm>
          <a:prstGeom prst="rect">
            <a:avLst/>
          </a:prstGeom>
          <a:noFill/>
          <a:ln w="12699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4838"/>
            <a:ext cx="5486400" cy="4184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76200"/>
            <a:ext cx="20955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1341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981200"/>
            <a:ext cx="8382000" cy="4343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918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891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Click to edit Master title style</a:t>
            </a:r>
          </a:p>
        </p:txBody>
      </p:sp>
      <p:sp>
        <p:nvSpPr>
          <p:cNvPr id="9891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R" smtClean="0"/>
              <a:t>Click to edit Master text styles</a:t>
            </a:r>
          </a:p>
          <a:p>
            <a:pPr lvl="1"/>
            <a:r>
              <a:rPr lang="es-CR" smtClean="0"/>
              <a:t>Second level</a:t>
            </a:r>
          </a:p>
          <a:p>
            <a:pPr lvl="2"/>
            <a:r>
              <a:rPr lang="es-CR" smtClean="0"/>
              <a:t>Third level</a:t>
            </a:r>
          </a:p>
          <a:p>
            <a:pPr lvl="3"/>
            <a:r>
              <a:rPr lang="es-CR" smtClean="0"/>
              <a:t>Fourth level</a:t>
            </a:r>
          </a:p>
          <a:p>
            <a:pPr lvl="4"/>
            <a:r>
              <a:rPr lang="es-CR" smtClean="0"/>
              <a:t>Fifth level</a:t>
            </a:r>
          </a:p>
        </p:txBody>
      </p:sp>
      <p:sp>
        <p:nvSpPr>
          <p:cNvPr id="9891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s-CR"/>
          </a:p>
        </p:txBody>
      </p:sp>
      <p:sp>
        <p:nvSpPr>
          <p:cNvPr id="989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s-CR"/>
          </a:p>
        </p:txBody>
      </p:sp>
      <p:pic>
        <p:nvPicPr>
          <p:cNvPr id="989191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6324600"/>
            <a:ext cx="1066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89192" name="Rectangle 8"/>
          <p:cNvSpPr>
            <a:spLocks noChangeArrowheads="1"/>
          </p:cNvSpPr>
          <p:nvPr/>
        </p:nvSpPr>
        <p:spPr bwMode="auto">
          <a:xfrm>
            <a:off x="8534400" y="6629400"/>
            <a:ext cx="457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fld id="{513881F8-103C-4803-A11B-914101B84328}" type="slidenum">
              <a:rPr lang="es-CR" sz="800" b="0">
                <a:solidFill>
                  <a:srgbClr val="969696"/>
                </a:solidFill>
              </a:rPr>
              <a:pPr/>
              <a:t>‹#›</a:t>
            </a:fld>
            <a:endParaRPr lang="es-CR" sz="800" b="0">
              <a:solidFill>
                <a:srgbClr val="969696"/>
              </a:solidFill>
            </a:endParaRPr>
          </a:p>
        </p:txBody>
      </p:sp>
      <p:pic>
        <p:nvPicPr>
          <p:cNvPr id="989193" name="Picture 9" descr="logo caft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4300" y="287338"/>
            <a:ext cx="2171700" cy="8556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89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89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89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89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88" grpId="0" build="p" bldLvl="3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91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8918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91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8918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91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8918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91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8918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91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98918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FF66"/>
        </a:buClr>
        <a:buChar char="»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FF66"/>
        </a:buClr>
        <a:buChar char="»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3.doc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Chart2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4194" name="Group 18"/>
          <p:cNvGrpSpPr>
            <a:grpSpLocks/>
          </p:cNvGrpSpPr>
          <p:nvPr/>
        </p:nvGrpSpPr>
        <p:grpSpPr bwMode="auto">
          <a:xfrm>
            <a:off x="228600" y="2895600"/>
            <a:ext cx="8915400" cy="1676400"/>
            <a:chOff x="0" y="1200"/>
            <a:chExt cx="5760" cy="2304"/>
          </a:xfrm>
        </p:grpSpPr>
        <p:sp>
          <p:nvSpPr>
            <p:cNvPr id="434178" name="Rectangle 2"/>
            <p:cNvSpPr>
              <a:spLocks noChangeArrowheads="1"/>
            </p:cNvSpPr>
            <p:nvPr/>
          </p:nvSpPr>
          <p:spPr bwMode="auto">
            <a:xfrm>
              <a:off x="0" y="1200"/>
              <a:ext cx="576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en-GB" sz="3600" b="0">
                  <a:solidFill>
                    <a:srgbClr val="FFFFCC"/>
                  </a:solidFill>
                  <a:latin typeface="Times New Roman" pitchFamily="18" charset="0"/>
                </a:rPr>
                <a:t>EL TLC CA-EE.UU.: “ UNA  OPORTUNIDAD DE CRECIMIENTO PARA LOS PAISES CENTROAMERICANOS”</a:t>
              </a:r>
              <a:endParaRPr lang="es-ES_tradnl" sz="3600" b="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434179" name="Rectangle 3"/>
            <p:cNvSpPr>
              <a:spLocks noChangeArrowheads="1"/>
            </p:cNvSpPr>
            <p:nvPr/>
          </p:nvSpPr>
          <p:spPr bwMode="auto">
            <a:xfrm>
              <a:off x="624" y="3120"/>
              <a:ext cx="44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eaLnBrk="1" hangingPunct="1"/>
              <a:r>
                <a:rPr lang="es-ES_tradnl" sz="3600" b="0">
                  <a:solidFill>
                    <a:srgbClr val="FFFFCC"/>
                  </a:solidFill>
                  <a:latin typeface="Times New Roman" pitchFamily="18" charset="0"/>
                </a:rPr>
                <a:t>     </a:t>
              </a:r>
            </a:p>
            <a:p>
              <a:pPr algn="ctr" eaLnBrk="1" hangingPunct="1"/>
              <a:endParaRPr lang="es-ES_tradnl" sz="3600" b="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434199" name="Text Box 23"/>
          <p:cNvSpPr txBox="1">
            <a:spLocks noChangeArrowheads="1"/>
          </p:cNvSpPr>
          <p:nvPr/>
        </p:nvSpPr>
        <p:spPr bwMode="auto">
          <a:xfrm>
            <a:off x="5181600" y="5257800"/>
            <a:ext cx="3962400" cy="100488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FFFF99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FFFF99"/>
              </a:solidFill>
            </a:endParaRPr>
          </a:p>
        </p:txBody>
      </p:sp>
      <p:sp>
        <p:nvSpPr>
          <p:cNvPr id="434200" name="Text Box 24"/>
          <p:cNvSpPr txBox="1">
            <a:spLocks noChangeArrowheads="1"/>
          </p:cNvSpPr>
          <p:nvPr/>
        </p:nvSpPr>
        <p:spPr bwMode="auto">
          <a:xfrm>
            <a:off x="5715000" y="5791200"/>
            <a:ext cx="3429000" cy="8540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R" sz="2000" b="0">
                <a:solidFill>
                  <a:srgbClr val="FFFF99"/>
                </a:solidFill>
              </a:rPr>
              <a:t>Gabriela Llobet</a:t>
            </a:r>
          </a:p>
          <a:p>
            <a:pPr>
              <a:spcBef>
                <a:spcPct val="50000"/>
              </a:spcBef>
            </a:pPr>
            <a:r>
              <a:rPr lang="es-CR" sz="2000" b="0">
                <a:solidFill>
                  <a:srgbClr val="FFFF99"/>
                </a:solidFill>
              </a:rPr>
              <a:t>Agosto 2003</a:t>
            </a:r>
            <a:endParaRPr lang="en-US" sz="2000" b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914400"/>
          </a:xfrm>
        </p:spPr>
        <p:txBody>
          <a:bodyPr/>
          <a:lstStyle/>
          <a:p>
            <a:r>
              <a:rPr lang="es-CR"/>
              <a:t>Estadísticas de Inversión</a:t>
            </a:r>
          </a:p>
        </p:txBody>
      </p:sp>
      <p:graphicFrame>
        <p:nvGraphicFramePr>
          <p:cNvPr id="1167363" name="Object 3"/>
          <p:cNvGraphicFramePr>
            <a:graphicFrameLocks noChangeAspect="1"/>
          </p:cNvGraphicFramePr>
          <p:nvPr/>
        </p:nvGraphicFramePr>
        <p:xfrm>
          <a:off x="457200" y="1295400"/>
          <a:ext cx="8229600" cy="5029200"/>
        </p:xfrm>
        <a:graphic>
          <a:graphicData uri="http://schemas.openxmlformats.org/presentationml/2006/ole">
            <p:oleObj spid="_x0000_s1167363" name="Gráfico" r:id="rId4" imgW="6096000" imgH="4067251" progId="MSGraph.Chart.8">
              <p:embed followColorScheme="full"/>
            </p:oleObj>
          </a:graphicData>
        </a:graphic>
      </p:graphicFrame>
      <p:sp>
        <p:nvSpPr>
          <p:cNvPr id="1167364" name="Text Box 4"/>
          <p:cNvSpPr txBox="1">
            <a:spLocks noChangeArrowheads="1"/>
          </p:cNvSpPr>
          <p:nvPr/>
        </p:nvSpPr>
        <p:spPr bwMode="auto">
          <a:xfrm>
            <a:off x="685800" y="6477000"/>
            <a:ext cx="2590800" cy="366713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R" sz="1800">
                <a:solidFill>
                  <a:schemeClr val="bg1"/>
                </a:solidFill>
              </a:rPr>
              <a:t>Fuente: USTIC</a:t>
            </a:r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¿Por qué Estados Unidos?</a:t>
            </a:r>
            <a:endParaRPr lang="en-US"/>
          </a:p>
        </p:txBody>
      </p:sp>
      <p:sp>
        <p:nvSpPr>
          <p:cNvPr id="124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s-CR" sz="2400">
                <a:latin typeface="Arial" pitchFamily="34" charset="0"/>
              </a:rPr>
              <a:t>Estados Unidos es el principal socio comercial de la región con un total de 285.3 millones de consumidores potenciales</a:t>
            </a:r>
          </a:p>
          <a:p>
            <a:pPr>
              <a:lnSpc>
                <a:spcPct val="130000"/>
              </a:lnSpc>
            </a:pPr>
            <a:r>
              <a:rPr lang="es-CR" sz="2400">
                <a:latin typeface="Arial" pitchFamily="34" charset="0"/>
              </a:rPr>
              <a:t>Habitantes con una capacidad adquisitiva per cápita de   $ 34 280</a:t>
            </a:r>
          </a:p>
          <a:p>
            <a:pPr>
              <a:lnSpc>
                <a:spcPct val="130000"/>
              </a:lnSpc>
            </a:pPr>
            <a:r>
              <a:rPr lang="es-CR" sz="2400">
                <a:latin typeface="Arial" pitchFamily="34" charset="0"/>
              </a:rPr>
              <a:t>Un Producto Interno Bruto de $ 10.644 billones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 sz="2800"/>
          </a:p>
        </p:txBody>
      </p:sp>
      <p:sp>
        <p:nvSpPr>
          <p:cNvPr id="1243140" name="Text Box 4"/>
          <p:cNvSpPr txBox="1">
            <a:spLocks noChangeArrowheads="1"/>
          </p:cNvSpPr>
          <p:nvPr/>
        </p:nvSpPr>
        <p:spPr bwMode="auto">
          <a:xfrm>
            <a:off x="0" y="6400800"/>
            <a:ext cx="1828800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43141" name="Text Box 5"/>
          <p:cNvSpPr txBox="1">
            <a:spLocks noChangeArrowheads="1"/>
          </p:cNvSpPr>
          <p:nvPr/>
        </p:nvSpPr>
        <p:spPr bwMode="auto">
          <a:xfrm>
            <a:off x="152400" y="6491288"/>
            <a:ext cx="2895600" cy="3667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R" sz="1800">
                <a:solidFill>
                  <a:schemeClr val="bg1"/>
                </a:solidFill>
              </a:rPr>
              <a:t>Fuente: Banco Mundial</a:t>
            </a:r>
            <a:endParaRPr lang="en-US" sz="1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Motivos y Razones de la Negociación</a:t>
            </a:r>
          </a:p>
        </p:txBody>
      </p:sp>
      <p:sp>
        <p:nvSpPr>
          <p:cNvPr id="123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343400"/>
          </a:xfrm>
        </p:spPr>
        <p:txBody>
          <a:bodyPr/>
          <a:lstStyle/>
          <a:p>
            <a:r>
              <a:rPr lang="en-US" sz="2400">
                <a:latin typeface="Arial" pitchFamily="34" charset="0"/>
              </a:rPr>
              <a:t>PARA CENTROAMERICA</a:t>
            </a:r>
          </a:p>
          <a:p>
            <a:pPr lvl="1">
              <a:lnSpc>
                <a:spcPct val="130000"/>
              </a:lnSpc>
              <a:buSzPct val="75000"/>
            </a:pPr>
            <a:r>
              <a:rPr lang="en-US" sz="2400">
                <a:latin typeface="Arial" pitchFamily="34" charset="0"/>
              </a:rPr>
              <a:t>Aumentar sus exportaciones a EE.UU.</a:t>
            </a:r>
          </a:p>
          <a:p>
            <a:pPr lvl="1">
              <a:lnSpc>
                <a:spcPct val="130000"/>
              </a:lnSpc>
              <a:buSzPct val="75000"/>
            </a:pPr>
            <a:r>
              <a:rPr lang="en-US" sz="2400">
                <a:latin typeface="Arial" pitchFamily="34" charset="0"/>
              </a:rPr>
              <a:t>Diversificar sus importaciones.</a:t>
            </a:r>
          </a:p>
          <a:p>
            <a:pPr lvl="1">
              <a:lnSpc>
                <a:spcPct val="130000"/>
              </a:lnSpc>
              <a:buSzPct val="75000"/>
            </a:pPr>
            <a:r>
              <a:rPr lang="en-US" sz="2400">
                <a:latin typeface="Arial" pitchFamily="34" charset="0"/>
              </a:rPr>
              <a:t>Incrementar la Inversión Extranjera Directa.</a:t>
            </a:r>
          </a:p>
          <a:p>
            <a:pPr lvl="1">
              <a:lnSpc>
                <a:spcPct val="130000"/>
              </a:lnSpc>
              <a:buSzPct val="75000"/>
            </a:pPr>
            <a:r>
              <a:rPr lang="en-US" sz="2400">
                <a:latin typeface="Arial" pitchFamily="34" charset="0"/>
              </a:rPr>
              <a:t>Disminuir la inmigración ilegal a EE.UU.</a:t>
            </a:r>
          </a:p>
          <a:p>
            <a:pPr lvl="1">
              <a:lnSpc>
                <a:spcPct val="130000"/>
              </a:lnSpc>
              <a:buSzPct val="75000"/>
            </a:pPr>
            <a:r>
              <a:rPr lang="en-US" sz="2400">
                <a:latin typeface="Arial" pitchFamily="34" charset="0"/>
              </a:rPr>
              <a:t>Afianzar los regímenes democráticos.</a:t>
            </a:r>
          </a:p>
          <a:p>
            <a:pPr lvl="1">
              <a:lnSpc>
                <a:spcPct val="130000"/>
              </a:lnSpc>
              <a:buSzPct val="75000"/>
            </a:pPr>
            <a:r>
              <a:rPr lang="en-US" sz="2400">
                <a:latin typeface="Arial" pitchFamily="34" charset="0"/>
              </a:rPr>
              <a:t>Cosechar beneficios del libre comercio sin esperar el ALCA.</a:t>
            </a:r>
          </a:p>
          <a:p>
            <a:pPr>
              <a:lnSpc>
                <a:spcPct val="110000"/>
              </a:lnSpc>
            </a:pPr>
            <a:endParaRPr lang="en-US" sz="2400" b="1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5334000"/>
          </a:xfrm>
        </p:spPr>
        <p:txBody>
          <a:bodyPr/>
          <a:lstStyle/>
          <a:p>
            <a:r>
              <a:rPr lang="en-US" sz="2400">
                <a:latin typeface="Arial" pitchFamily="34" charset="0"/>
              </a:rPr>
              <a:t>PARA CENTROAMERICA</a:t>
            </a:r>
            <a:endParaRPr lang="en-US" sz="2800"/>
          </a:p>
          <a:p>
            <a:pPr lvl="1"/>
            <a:r>
              <a:rPr lang="en-US" sz="2400">
                <a:latin typeface="Arial" pitchFamily="34" charset="0"/>
              </a:rPr>
              <a:t>Productividad más elevada (incorporación de nuevas tecnologías).</a:t>
            </a:r>
          </a:p>
          <a:p>
            <a:pPr lvl="1"/>
            <a:r>
              <a:rPr lang="en-US" sz="2400">
                <a:latin typeface="Arial" pitchFamily="34" charset="0"/>
              </a:rPr>
              <a:t>Mayor competencia (apertura e integración de mercados y consiguiente aumento de exportaciones e importaciones).</a:t>
            </a:r>
          </a:p>
          <a:p>
            <a:pPr lvl="1"/>
            <a:r>
              <a:rPr lang="en-US" sz="2400">
                <a:latin typeface="Arial" pitchFamily="34" charset="0"/>
              </a:rPr>
              <a:t>Aumento del ritmo de crecimiento.</a:t>
            </a:r>
          </a:p>
          <a:p>
            <a:pPr lvl="1"/>
            <a:r>
              <a:rPr lang="en-US" sz="2400">
                <a:latin typeface="Arial" pitchFamily="34" charset="0"/>
              </a:rPr>
              <a:t>Aumento del empleo.</a:t>
            </a:r>
          </a:p>
          <a:p>
            <a:pPr lvl="1"/>
            <a:r>
              <a:rPr lang="en-US" sz="2400">
                <a:latin typeface="Arial" pitchFamily="34" charset="0"/>
              </a:rPr>
              <a:t>Mejoramiento de las condiciones de vida de la población.</a:t>
            </a:r>
          </a:p>
          <a:p>
            <a:pPr lvl="1"/>
            <a:r>
              <a:rPr lang="en-US" sz="2400">
                <a:latin typeface="Arial" pitchFamily="34" charset="0"/>
              </a:rPr>
              <a:t>Más seguridad, más democracia, más desarrollo.</a:t>
            </a:r>
          </a:p>
        </p:txBody>
      </p:sp>
      <p:sp>
        <p:nvSpPr>
          <p:cNvPr id="12349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85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¿Qué se lograría?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839200" cy="5410200"/>
          </a:xfrm>
        </p:spPr>
        <p:txBody>
          <a:bodyPr/>
          <a:lstStyle/>
          <a:p>
            <a:r>
              <a:rPr lang="en-US" sz="2400">
                <a:latin typeface="Arial" pitchFamily="34" charset="0"/>
              </a:rPr>
              <a:t>PARA EE.UU.</a:t>
            </a:r>
          </a:p>
          <a:p>
            <a:pPr lvl="1">
              <a:lnSpc>
                <a:spcPct val="110000"/>
              </a:lnSpc>
              <a:buSzPct val="75000"/>
            </a:pPr>
            <a:r>
              <a:rPr lang="en-US" sz="2400">
                <a:latin typeface="Arial" pitchFamily="34" charset="0"/>
              </a:rPr>
              <a:t>Incrementar sus exportaciones a Centroamérica.</a:t>
            </a:r>
          </a:p>
          <a:p>
            <a:pPr lvl="1">
              <a:lnSpc>
                <a:spcPct val="110000"/>
              </a:lnSpc>
              <a:buSzPct val="75000"/>
            </a:pPr>
            <a:r>
              <a:rPr lang="en-US" sz="2400">
                <a:latin typeface="Arial" pitchFamily="34" charset="0"/>
              </a:rPr>
              <a:t>Aumentar sus importaciones.</a:t>
            </a:r>
          </a:p>
          <a:p>
            <a:pPr lvl="1">
              <a:lnSpc>
                <a:spcPct val="110000"/>
              </a:lnSpc>
              <a:buSzPct val="75000"/>
            </a:pPr>
            <a:r>
              <a:rPr lang="en-US" sz="2400">
                <a:latin typeface="Arial" pitchFamily="34" charset="0"/>
              </a:rPr>
              <a:t>Mejorar las condiciones para la inversión extranjera directa de ese país en la región.</a:t>
            </a:r>
          </a:p>
          <a:p>
            <a:pPr lvl="1">
              <a:lnSpc>
                <a:spcPct val="110000"/>
              </a:lnSpc>
              <a:buSzPct val="75000"/>
            </a:pPr>
            <a:r>
              <a:rPr lang="en-US" sz="2400">
                <a:latin typeface="Arial" pitchFamily="34" charset="0"/>
              </a:rPr>
              <a:t>Dar un paso adelante en la construcción del ALCA.</a:t>
            </a:r>
          </a:p>
          <a:p>
            <a:pPr lvl="1">
              <a:lnSpc>
                <a:spcPct val="110000"/>
              </a:lnSpc>
              <a:buSzPct val="75000"/>
            </a:pPr>
            <a:r>
              <a:rPr lang="en-US" sz="2400">
                <a:latin typeface="Arial" pitchFamily="34" charset="0"/>
              </a:rPr>
              <a:t>Dar una muestra real de compromiso con el libre comercio.</a:t>
            </a:r>
            <a:r>
              <a:rPr lang="en-US" sz="3000"/>
              <a:t> </a:t>
            </a:r>
          </a:p>
        </p:txBody>
      </p:sp>
      <p:sp>
        <p:nvSpPr>
          <p:cNvPr id="1236995" name="Rectangle 3"/>
          <p:cNvSpPr>
            <a:spLocks noChangeArrowheads="1"/>
          </p:cNvSpPr>
          <p:nvPr/>
        </p:nvSpPr>
        <p:spPr bwMode="auto">
          <a:xfrm>
            <a:off x="2514600" y="204788"/>
            <a:ext cx="4876800" cy="579437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0">
                <a:solidFill>
                  <a:srgbClr val="5F5F5F"/>
                </a:solidFill>
                <a:latin typeface="Times New Roman" pitchFamily="18" charset="0"/>
              </a:rPr>
              <a:t>¿Qué se lograría?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5257800"/>
          </a:xfrm>
        </p:spPr>
        <p:txBody>
          <a:bodyPr/>
          <a:lstStyle/>
          <a:p>
            <a:r>
              <a:rPr lang="en-US" sz="2400">
                <a:latin typeface="Arial" pitchFamily="34" charset="0"/>
              </a:rPr>
              <a:t>PARA EE.UU.</a:t>
            </a:r>
            <a:endParaRPr lang="en-US" sz="2800">
              <a:latin typeface="Arial" pitchFamily="34" charset="0"/>
            </a:endParaRPr>
          </a:p>
          <a:p>
            <a:pPr lvl="1">
              <a:buSzPct val="75000"/>
            </a:pPr>
            <a:r>
              <a:rPr lang="en-US" sz="2400">
                <a:latin typeface="Arial" pitchFamily="34" charset="0"/>
              </a:rPr>
              <a:t>Promover la protección del medio ambiente y el cumplimiento de los derechos laborales.</a:t>
            </a:r>
          </a:p>
          <a:p>
            <a:pPr lvl="1">
              <a:buSzPct val="75000"/>
            </a:pPr>
            <a:r>
              <a:rPr lang="en-US" sz="2400">
                <a:latin typeface="Arial" pitchFamily="34" charset="0"/>
              </a:rPr>
              <a:t>Controlar mejor el tráfico de drogas.</a:t>
            </a:r>
          </a:p>
          <a:p>
            <a:pPr lvl="1">
              <a:buSzPct val="75000"/>
            </a:pPr>
            <a:r>
              <a:rPr lang="en-US" sz="2400">
                <a:latin typeface="Arial" pitchFamily="34" charset="0"/>
              </a:rPr>
              <a:t>Prevenir el terrorismo.</a:t>
            </a:r>
          </a:p>
          <a:p>
            <a:pPr lvl="1">
              <a:buSzPct val="75000"/>
            </a:pPr>
            <a:r>
              <a:rPr lang="en-US" sz="2400">
                <a:latin typeface="Arial" pitchFamily="34" charset="0"/>
              </a:rPr>
              <a:t>Mitigar la emigración ilegal. </a:t>
            </a:r>
          </a:p>
          <a:p>
            <a:pPr lvl="1">
              <a:buSzPct val="75000"/>
            </a:pPr>
            <a:r>
              <a:rPr lang="en-US" sz="2400">
                <a:latin typeface="Arial" pitchFamily="34" charset="0"/>
              </a:rPr>
              <a:t>Propiciar la estabilidad política y el fortalecimiento de la democracia.</a:t>
            </a:r>
          </a:p>
          <a:p>
            <a:pPr lvl="1">
              <a:buSzPct val="75000"/>
            </a:pPr>
            <a:r>
              <a:rPr lang="en-US" sz="2400">
                <a:latin typeface="Arial" pitchFamily="34" charset="0"/>
              </a:rPr>
              <a:t>Garantizar la paz en el Mar Caribe.</a:t>
            </a:r>
          </a:p>
        </p:txBody>
      </p:sp>
      <p:sp>
        <p:nvSpPr>
          <p:cNvPr id="1239043" name="Rectangle 3"/>
          <p:cNvSpPr>
            <a:spLocks noChangeArrowheads="1"/>
          </p:cNvSpPr>
          <p:nvPr/>
        </p:nvSpPr>
        <p:spPr bwMode="auto">
          <a:xfrm>
            <a:off x="2362200" y="228600"/>
            <a:ext cx="5029200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0">
                <a:solidFill>
                  <a:srgbClr val="5F5F5F"/>
                </a:solidFill>
                <a:latin typeface="Times New Roman" pitchFamily="18" charset="0"/>
              </a:rPr>
              <a:t>¿Qué se lograría?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 sz="2900"/>
              <a:t>		</a:t>
            </a:r>
          </a:p>
          <a:p>
            <a:pPr lvl="1"/>
            <a:r>
              <a:rPr lang="en-US" sz="2500">
                <a:latin typeface="Arial" pitchFamily="34" charset="0"/>
              </a:rPr>
              <a:t>Es preferible tener vecinos pobres, pero en vías de franco desarrollo, que estancados económica y socialmente.</a:t>
            </a:r>
          </a:p>
          <a:p>
            <a:pPr lvl="1"/>
            <a:r>
              <a:rPr lang="en-US" sz="2500">
                <a:latin typeface="Arial" pitchFamily="34" charset="0"/>
              </a:rPr>
              <a:t>Reafirmaría el planteamiento del Presidente Bush de que democracia, seguridad y desarrollo forman una unidad indisoluble.</a:t>
            </a:r>
          </a:p>
          <a:p>
            <a:pPr lvl="1"/>
            <a:r>
              <a:rPr lang="en-US" sz="2500">
                <a:latin typeface="Arial" pitchFamily="34" charset="0"/>
              </a:rPr>
              <a:t>Sería clara evidencia de la estrategia de comercio exterior de EE.UU. de avanzar en varios frentes simultáneamente.</a:t>
            </a:r>
          </a:p>
          <a:p>
            <a:pPr lvl="1"/>
            <a:r>
              <a:rPr lang="en-US" sz="2500">
                <a:latin typeface="Arial" pitchFamily="34" charset="0"/>
              </a:rPr>
              <a:t>Promover el liderazgo internacional de EE.UU. </a:t>
            </a:r>
          </a:p>
          <a:p>
            <a:pPr lvl="1"/>
            <a:r>
              <a:rPr lang="en-US" sz="2500">
                <a:latin typeface="Arial" pitchFamily="34" charset="0"/>
              </a:rPr>
              <a:t>Demostrar el interés de EE.UU. en los países pobres.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229600" cy="685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¿Qué se lograría?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6868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R"/>
              <a:t>Objetivos de la Negociación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s-CR" sz="2400"/>
          </a:p>
          <a:p>
            <a:pPr>
              <a:lnSpc>
                <a:spcPct val="120000"/>
              </a:lnSpc>
            </a:pPr>
            <a:r>
              <a:rPr lang="es-CR" sz="2100">
                <a:latin typeface="Arial" pitchFamily="34" charset="0"/>
              </a:rPr>
              <a:t>Consolidar, expandir y mejorar el acceso de nuestras exportaciones al mercado de EE.UU.</a:t>
            </a:r>
          </a:p>
          <a:p>
            <a:pPr>
              <a:lnSpc>
                <a:spcPct val="120000"/>
              </a:lnSpc>
            </a:pPr>
            <a:r>
              <a:rPr lang="es-CR" sz="2100">
                <a:latin typeface="Arial" pitchFamily="34" charset="0"/>
              </a:rPr>
              <a:t>Eliminar las barreras no arancelarias al comercio y otras medidas injustificadas que distorsionan el comercio y facilitar la circulación de bienes y servicios entre las Partes.</a:t>
            </a:r>
          </a:p>
          <a:p>
            <a:pPr>
              <a:lnSpc>
                <a:spcPct val="120000"/>
              </a:lnSpc>
            </a:pPr>
            <a:r>
              <a:rPr lang="es-CR" sz="2100">
                <a:latin typeface="Arial" pitchFamily="34" charset="0"/>
              </a:rPr>
              <a:t>Establecer y ejecutar una Agenda Integral de Cooperación con el Gobierno de EE.UU. y los organismos internacionales con el propósito de contribuir con el desarrollo del país.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48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R"/>
              <a:t>Características  y Estructura de la Negociación</a:t>
            </a:r>
          </a:p>
        </p:txBody>
      </p:sp>
      <p:sp>
        <p:nvSpPr>
          <p:cNvPr id="1211395" name="Rectangle 3"/>
          <p:cNvSpPr>
            <a:spLocks noChangeArrowheads="1"/>
          </p:cNvSpPr>
          <p:nvPr>
            <p:ph type="body" idx="1"/>
          </p:nvPr>
        </p:nvSpPr>
        <p:spPr>
          <a:xfrm>
            <a:off x="762000" y="1524000"/>
            <a:ext cx="8093075" cy="42132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s-CR"/>
              <a:t>Negociación conjunta Centroamérica - EE.UU.</a:t>
            </a:r>
          </a:p>
          <a:p>
            <a:pPr>
              <a:lnSpc>
                <a:spcPct val="110000"/>
              </a:lnSpc>
            </a:pPr>
            <a:r>
              <a:rPr lang="es-CR"/>
              <a:t>Estructura de negociación:</a:t>
            </a:r>
          </a:p>
          <a:p>
            <a:pPr lvl="1">
              <a:lnSpc>
                <a:spcPct val="110000"/>
              </a:lnSpc>
            </a:pPr>
            <a:r>
              <a:rPr lang="es-CR" sz="2400"/>
              <a:t>5 Grupos de negociación </a:t>
            </a:r>
          </a:p>
          <a:p>
            <a:pPr lvl="2">
              <a:lnSpc>
                <a:spcPct val="110000"/>
              </a:lnSpc>
            </a:pPr>
            <a:r>
              <a:rPr lang="es-CR" sz="2000"/>
              <a:t>Mesa  Ambiental y Laboral</a:t>
            </a:r>
          </a:p>
          <a:p>
            <a:pPr lvl="2">
              <a:lnSpc>
                <a:spcPct val="110000"/>
              </a:lnSpc>
            </a:pPr>
            <a:r>
              <a:rPr lang="es-CR" sz="2000"/>
              <a:t>Mesa de Acceso a Mercados</a:t>
            </a:r>
          </a:p>
          <a:p>
            <a:pPr lvl="2">
              <a:lnSpc>
                <a:spcPct val="110000"/>
              </a:lnSpc>
            </a:pPr>
            <a:r>
              <a:rPr lang="es-CR" sz="2000"/>
              <a:t>Mesa de Servicios e Inversión</a:t>
            </a:r>
          </a:p>
          <a:p>
            <a:pPr lvl="2">
              <a:lnSpc>
                <a:spcPct val="110000"/>
              </a:lnSpc>
            </a:pPr>
            <a:r>
              <a:rPr lang="es-CR" sz="2000"/>
              <a:t>Mesa de Solución de Controversias y  Asuntos Institucionales</a:t>
            </a:r>
          </a:p>
          <a:p>
            <a:pPr lvl="2">
              <a:lnSpc>
                <a:spcPct val="110000"/>
              </a:lnSpc>
            </a:pPr>
            <a:r>
              <a:rPr lang="es-CR" sz="2000"/>
              <a:t>Mesa de Propiedad Intelectual y Compras del Sector Público</a:t>
            </a:r>
          </a:p>
          <a:p>
            <a:pPr>
              <a:lnSpc>
                <a:spcPct val="110000"/>
              </a:lnSpc>
              <a:buFontTx/>
              <a:buNone/>
            </a:pPr>
            <a:endParaRPr lang="es-CR"/>
          </a:p>
          <a:p>
            <a:pPr>
              <a:lnSpc>
                <a:spcPct val="90000"/>
              </a:lnSpc>
              <a:buFontTx/>
              <a:buNone/>
            </a:pPr>
            <a:endParaRPr lang="es-CR" sz="2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s-CR" sz="2800"/>
              <a:t>2 Grupos de trabajo </a:t>
            </a:r>
          </a:p>
          <a:p>
            <a:pPr lvl="1">
              <a:lnSpc>
                <a:spcPct val="140000"/>
              </a:lnSpc>
            </a:pPr>
            <a:r>
              <a:rPr lang="es-CR" sz="2600"/>
              <a:t>Grupo de Jefes de Negociación</a:t>
            </a:r>
          </a:p>
          <a:p>
            <a:pPr lvl="1">
              <a:lnSpc>
                <a:spcPct val="140000"/>
              </a:lnSpc>
            </a:pPr>
            <a:r>
              <a:rPr lang="es-CR" sz="2600"/>
              <a:t>Comité de Cooperación</a:t>
            </a:r>
            <a:endParaRPr lang="es-CR"/>
          </a:p>
          <a:p>
            <a:pPr>
              <a:lnSpc>
                <a:spcPct val="140000"/>
              </a:lnSpc>
            </a:pPr>
            <a:r>
              <a:rPr lang="es-CR" sz="2800"/>
              <a:t>Cronograma</a:t>
            </a:r>
          </a:p>
          <a:p>
            <a:pPr lvl="1">
              <a:lnSpc>
                <a:spcPct val="140000"/>
              </a:lnSpc>
            </a:pPr>
            <a:r>
              <a:rPr lang="es-CR" sz="2400"/>
              <a:t>9 Rondas de negociación</a:t>
            </a:r>
          </a:p>
          <a:p>
            <a:endParaRPr lang="es-CR"/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R"/>
              <a:t>Características  y Estructura de la Negociación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Índice</a:t>
            </a:r>
          </a:p>
        </p:txBody>
      </p:sp>
      <p:sp>
        <p:nvSpPr>
          <p:cNvPr id="94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458200" cy="5029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CR" sz="2800">
                <a:latin typeface="Arial" pitchFamily="34" charset="0"/>
              </a:rPr>
              <a:t>Antecedentes </a:t>
            </a:r>
          </a:p>
          <a:p>
            <a:pPr>
              <a:lnSpc>
                <a:spcPct val="120000"/>
              </a:lnSpc>
            </a:pPr>
            <a:r>
              <a:rPr lang="es-CR" sz="2800">
                <a:latin typeface="Arial" pitchFamily="34" charset="0"/>
              </a:rPr>
              <a:t>Motivos y Razones de la Negociación</a:t>
            </a:r>
          </a:p>
          <a:p>
            <a:pPr>
              <a:lnSpc>
                <a:spcPct val="120000"/>
              </a:lnSpc>
            </a:pPr>
            <a:r>
              <a:rPr lang="es-CR" sz="2800">
                <a:latin typeface="Arial" pitchFamily="34" charset="0"/>
              </a:rPr>
              <a:t>Objetivos Generales de la Negociación</a:t>
            </a:r>
          </a:p>
          <a:p>
            <a:pPr>
              <a:lnSpc>
                <a:spcPct val="120000"/>
              </a:lnSpc>
            </a:pPr>
            <a:r>
              <a:rPr lang="es-CR" sz="2800">
                <a:latin typeface="Arial" pitchFamily="34" charset="0"/>
              </a:rPr>
              <a:t>Características y Estructura de la Negociación</a:t>
            </a:r>
          </a:p>
          <a:p>
            <a:pPr>
              <a:lnSpc>
                <a:spcPct val="120000"/>
              </a:lnSpc>
            </a:pPr>
            <a:r>
              <a:rPr lang="es-CR" sz="2800">
                <a:latin typeface="Arial" pitchFamily="34" charset="0"/>
              </a:rPr>
              <a:t>Contenido del  TLC</a:t>
            </a:r>
          </a:p>
          <a:p>
            <a:pPr>
              <a:lnSpc>
                <a:spcPct val="120000"/>
              </a:lnSpc>
            </a:pPr>
            <a:r>
              <a:rPr lang="es-CR" sz="2800">
                <a:latin typeface="Arial" pitchFamily="34" charset="0"/>
              </a:rPr>
              <a:t>Agenda Integral de Cooperación </a:t>
            </a:r>
          </a:p>
          <a:p>
            <a:pPr>
              <a:lnSpc>
                <a:spcPct val="120000"/>
              </a:lnSpc>
            </a:pPr>
            <a:r>
              <a:rPr lang="es-CR" sz="2800">
                <a:latin typeface="Arial" pitchFamily="34" charset="0"/>
              </a:rPr>
              <a:t>Avances de la negociación</a:t>
            </a:r>
          </a:p>
          <a:p>
            <a:pPr>
              <a:lnSpc>
                <a:spcPct val="120000"/>
              </a:lnSpc>
            </a:pPr>
            <a:endParaRPr lang="es-CR" sz="2800"/>
          </a:p>
          <a:p>
            <a:endParaRPr lang="es-CR"/>
          </a:p>
          <a:p>
            <a:pPr>
              <a:buFontTx/>
              <a:buNone/>
            </a:pPr>
            <a:endParaRPr lang="es-CR"/>
          </a:p>
          <a:p>
            <a:pPr>
              <a:buFontTx/>
              <a:buNone/>
            </a:pPr>
            <a:endParaRPr lang="es-CR"/>
          </a:p>
          <a:p>
            <a:endParaRPr lang="es-C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5410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s-CR" sz="2600"/>
              <a:t>Acceso a mercados</a:t>
            </a:r>
          </a:p>
          <a:p>
            <a:pPr>
              <a:lnSpc>
                <a:spcPct val="110000"/>
              </a:lnSpc>
            </a:pPr>
            <a:r>
              <a:rPr lang="es-CR" sz="2600"/>
              <a:t>Reglas de origen y Procedimientos Aduaneros</a:t>
            </a:r>
          </a:p>
          <a:p>
            <a:pPr>
              <a:lnSpc>
                <a:spcPct val="110000"/>
              </a:lnSpc>
            </a:pPr>
            <a:r>
              <a:rPr lang="es-CR" sz="2600"/>
              <a:t>Salvaguardias</a:t>
            </a:r>
          </a:p>
          <a:p>
            <a:pPr>
              <a:lnSpc>
                <a:spcPct val="110000"/>
              </a:lnSpc>
            </a:pPr>
            <a:r>
              <a:rPr lang="es-CR" sz="2600"/>
              <a:t>Compras del Sector Público</a:t>
            </a:r>
          </a:p>
          <a:p>
            <a:pPr>
              <a:lnSpc>
                <a:spcPct val="110000"/>
              </a:lnSpc>
            </a:pPr>
            <a:r>
              <a:rPr lang="es-CR" sz="2600"/>
              <a:t>Inversión</a:t>
            </a:r>
          </a:p>
          <a:p>
            <a:pPr>
              <a:lnSpc>
                <a:spcPct val="110000"/>
              </a:lnSpc>
            </a:pPr>
            <a:r>
              <a:rPr lang="es-CR" sz="2600"/>
              <a:t>Servicios</a:t>
            </a:r>
          </a:p>
          <a:p>
            <a:pPr>
              <a:lnSpc>
                <a:spcPct val="110000"/>
              </a:lnSpc>
            </a:pPr>
            <a:r>
              <a:rPr lang="es-CR" sz="2600"/>
              <a:t>Propiedad Intelectual</a:t>
            </a:r>
          </a:p>
          <a:p>
            <a:pPr>
              <a:lnSpc>
                <a:spcPct val="110000"/>
              </a:lnSpc>
            </a:pPr>
            <a:r>
              <a:rPr lang="es-CR" sz="2600"/>
              <a:t>Solución de Controversias</a:t>
            </a:r>
          </a:p>
          <a:p>
            <a:pPr>
              <a:lnSpc>
                <a:spcPct val="110000"/>
              </a:lnSpc>
            </a:pPr>
            <a:r>
              <a:rPr lang="es-CR" sz="2600"/>
              <a:t>Administración del Tratado y Excepciones Generales </a:t>
            </a:r>
          </a:p>
          <a:p>
            <a:pPr>
              <a:lnSpc>
                <a:spcPct val="110000"/>
              </a:lnSpc>
            </a:pPr>
            <a:endParaRPr lang="es-CR" sz="3000"/>
          </a:p>
        </p:txBody>
      </p:sp>
      <p:sp>
        <p:nvSpPr>
          <p:cNvPr id="1141763" name="Rectangle 3"/>
          <p:cNvSpPr>
            <a:spLocks noChangeArrowheads="1"/>
          </p:cNvSpPr>
          <p:nvPr/>
        </p:nvSpPr>
        <p:spPr bwMode="auto">
          <a:xfrm>
            <a:off x="2286000" y="152400"/>
            <a:ext cx="3344863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rgbClr val="5F5F5F"/>
                </a:solidFill>
                <a:latin typeface="Times New Roman" pitchFamily="18" charset="0"/>
              </a:rPr>
              <a:t>Contenido del TLC</a:t>
            </a:r>
            <a:endParaRPr lang="es-ES" sz="3200" b="0">
              <a:solidFill>
                <a:srgbClr val="5F5F5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57912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endParaRPr lang="es-CR" sz="3000"/>
          </a:p>
          <a:p>
            <a:pPr>
              <a:lnSpc>
                <a:spcPct val="120000"/>
              </a:lnSpc>
            </a:pPr>
            <a:r>
              <a:rPr lang="es-CR" sz="2600"/>
              <a:t>Laboral</a:t>
            </a:r>
          </a:p>
          <a:p>
            <a:pPr>
              <a:lnSpc>
                <a:spcPct val="120000"/>
              </a:lnSpc>
            </a:pPr>
            <a:r>
              <a:rPr lang="es-CR" sz="2600"/>
              <a:t>Medio Ambiente</a:t>
            </a:r>
          </a:p>
          <a:p>
            <a:pPr>
              <a:lnSpc>
                <a:spcPct val="120000"/>
              </a:lnSpc>
            </a:pPr>
            <a:r>
              <a:rPr lang="es-CR" sz="2600"/>
              <a:t>Cooperación</a:t>
            </a:r>
            <a:endParaRPr lang="es-CR" sz="3000"/>
          </a:p>
          <a:p>
            <a:pPr>
              <a:lnSpc>
                <a:spcPct val="110000"/>
              </a:lnSpc>
            </a:pPr>
            <a:endParaRPr lang="es-CR" sz="3000"/>
          </a:p>
          <a:p>
            <a:pPr>
              <a:lnSpc>
                <a:spcPct val="110000"/>
              </a:lnSpc>
            </a:pPr>
            <a:endParaRPr lang="es-CR" sz="2800" b="1"/>
          </a:p>
          <a:p>
            <a:pPr>
              <a:lnSpc>
                <a:spcPct val="90000"/>
              </a:lnSpc>
            </a:pPr>
            <a:endParaRPr lang="es-CR" sz="2400" b="1"/>
          </a:p>
          <a:p>
            <a:pPr>
              <a:lnSpc>
                <a:spcPct val="90000"/>
              </a:lnSpc>
            </a:pPr>
            <a:endParaRPr lang="es-CR" sz="2400" b="1"/>
          </a:p>
          <a:p>
            <a:pPr>
              <a:lnSpc>
                <a:spcPct val="90000"/>
              </a:lnSpc>
            </a:pPr>
            <a:endParaRPr lang="es-CR" sz="2400"/>
          </a:p>
          <a:p>
            <a:endParaRPr lang="es-CR" sz="2400"/>
          </a:p>
        </p:txBody>
      </p:sp>
      <p:sp>
        <p:nvSpPr>
          <p:cNvPr id="1145859" name="Rectangle 3"/>
          <p:cNvSpPr>
            <a:spLocks noChangeArrowheads="1"/>
          </p:cNvSpPr>
          <p:nvPr/>
        </p:nvSpPr>
        <p:spPr bwMode="auto">
          <a:xfrm>
            <a:off x="2667000" y="228600"/>
            <a:ext cx="3344863" cy="5794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0">
                <a:solidFill>
                  <a:srgbClr val="5F5F5F"/>
                </a:solidFill>
                <a:latin typeface="Times New Roman" pitchFamily="18" charset="0"/>
              </a:rPr>
              <a:t>Contenido del TLC</a:t>
            </a:r>
            <a:endParaRPr lang="es-ES" sz="3200" b="0">
              <a:solidFill>
                <a:srgbClr val="5F5F5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3200"/>
            <a:ext cx="8305800" cy="838200"/>
          </a:xfrm>
          <a:ln>
            <a:solidFill>
              <a:srgbClr val="FFFF99"/>
            </a:solidFill>
          </a:ln>
        </p:spPr>
        <p:txBody>
          <a:bodyPr/>
          <a:lstStyle/>
          <a:p>
            <a:r>
              <a:rPr lang="en-US">
                <a:solidFill>
                  <a:srgbClr val="FFFF99"/>
                </a:solidFill>
              </a:rPr>
              <a:t>Agenda Integral de Cooperación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019800" cy="1143000"/>
          </a:xfrm>
          <a:noFill/>
          <a:ln/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ES_tradnl"/>
              <a:t>¿Qué es la Agenda Integral de Cooperación?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4343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s-ES_tradnl" sz="2300">
                <a:latin typeface="Arial" pitchFamily="34" charset="0"/>
              </a:rPr>
              <a:t>Respuesta articulada y comprensiva a las necesidades y planteamientos de cooperación y asistencia técnica del país.</a:t>
            </a:r>
          </a:p>
          <a:p>
            <a:pPr>
              <a:lnSpc>
                <a:spcPct val="120000"/>
              </a:lnSpc>
            </a:pPr>
            <a:r>
              <a:rPr lang="es-ES_tradnl" sz="2300">
                <a:latin typeface="Arial" pitchFamily="34" charset="0"/>
              </a:rPr>
              <a:t>Noción: servir como instrumento para maximizar el aprovechamiento de las oportunidades derivadas del TLC para los diferentes sectores del país.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7239000" cy="1143000"/>
          </a:xfrm>
          <a:noFill/>
          <a:ln/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ES_tradnl"/>
              <a:t>¿Cómo lograr el máximo aprovechamiento de los beneficios que brindará el TLC?</a:t>
            </a:r>
          </a:p>
        </p:txBody>
      </p:sp>
      <p:sp>
        <p:nvSpPr>
          <p:cNvPr id="122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>
                <a:latin typeface="Arial" pitchFamily="34" charset="0"/>
              </a:rPr>
              <a:t>A través de:</a:t>
            </a:r>
            <a:endParaRPr lang="es-ES_tradnl" sz="2600">
              <a:latin typeface="Arial" pitchFamily="34" charset="0"/>
            </a:endParaRPr>
          </a:p>
          <a:p>
            <a:pPr lvl="1"/>
            <a:r>
              <a:rPr lang="es-ES_tradnl" sz="2400">
                <a:latin typeface="Arial" pitchFamily="34" charset="0"/>
              </a:rPr>
              <a:t>El mejoramiento de las condiciones que permitan el aprovechamiento efectivo del Acuerdo.</a:t>
            </a:r>
          </a:p>
          <a:p>
            <a:pPr lvl="1"/>
            <a:r>
              <a:rPr lang="es-ES_tradnl" sz="2400">
                <a:latin typeface="Arial" pitchFamily="34" charset="0"/>
              </a:rPr>
              <a:t>La ampliación de la base productiva que se beneficiará de él, incluyendo opciones para enfrentar retos de una mayor competencia en el mercado.</a:t>
            </a:r>
          </a:p>
          <a:p>
            <a:pPr lvl="1"/>
            <a:r>
              <a:rPr lang="es-ES_tradnl" sz="2400">
                <a:latin typeface="Arial" pitchFamily="34" charset="0"/>
              </a:rPr>
              <a:t>Una rápida facilitación de las destrezas, instrumentos y técnicas necesarias para acelerar el disfrute de los beneficios del acuerdo.</a:t>
            </a:r>
            <a:endParaRPr lang="es-ES_tradnl" sz="2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s-ES_tradnl"/>
              <a:t>¿Qué se ha hecho hasta ahora? </a:t>
            </a:r>
          </a:p>
        </p:txBody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343400"/>
          </a:xfrm>
        </p:spPr>
        <p:txBody>
          <a:bodyPr/>
          <a:lstStyle/>
          <a:p>
            <a:r>
              <a:rPr lang="es-ES_tradnl" sz="2800">
                <a:latin typeface="Arial" pitchFamily="34" charset="0"/>
              </a:rPr>
              <a:t>Establecimiento de dos vías de cooperación: comité conjunto</a:t>
            </a:r>
          </a:p>
          <a:p>
            <a:pPr lvl="1"/>
            <a:r>
              <a:rPr lang="es-ES_tradnl" sz="2600">
                <a:latin typeface="Arial" pitchFamily="34" charset="0"/>
              </a:rPr>
              <a:t>Gobierno de Estados Unidos</a:t>
            </a:r>
            <a:endParaRPr lang="es-ES_tradnl">
              <a:latin typeface="Arial" pitchFamily="34" charset="0"/>
            </a:endParaRPr>
          </a:p>
          <a:p>
            <a:pPr lvl="2"/>
            <a:r>
              <a:rPr lang="es-ES_tradnl" sz="2200">
                <a:latin typeface="Arial" pitchFamily="34" charset="0"/>
              </a:rPr>
              <a:t>Oficina especial dentro del USTR encargada de coordinar a más de una treintena de agencias  </a:t>
            </a:r>
          </a:p>
          <a:p>
            <a:pPr lvl="2"/>
            <a:r>
              <a:rPr lang="es-ES_tradnl" sz="2200">
                <a:latin typeface="Arial" pitchFamily="34" charset="0"/>
              </a:rPr>
              <a:t>Creación de una mesa específica para tratar el tema de cooperación paralelamente a la negociación</a:t>
            </a:r>
          </a:p>
          <a:p>
            <a:pPr lvl="1"/>
            <a:r>
              <a:rPr lang="es-ES_tradnl" sz="2600"/>
              <a:t>Comité de organismos donantes</a:t>
            </a:r>
          </a:p>
          <a:p>
            <a:pPr lvl="1">
              <a:buFontTx/>
              <a:buNone/>
            </a:pPr>
            <a:endParaRPr lang="es-ES_tradnl"/>
          </a:p>
          <a:p>
            <a:pPr>
              <a:buFontTx/>
              <a:buNone/>
            </a:pPr>
            <a:endParaRPr lang="es-ES_tradnl"/>
          </a:p>
          <a:p>
            <a:endParaRPr lang="es-ES_tradnl" sz="2800"/>
          </a:p>
          <a:p>
            <a:endParaRPr lang="es-ES_tradnl" sz="2800"/>
          </a:p>
        </p:txBody>
      </p:sp>
      <p:graphicFrame>
        <p:nvGraphicFramePr>
          <p:cNvPr id="1224708" name="Object 4"/>
          <p:cNvGraphicFramePr>
            <a:graphicFrameLocks noChangeAspect="1"/>
          </p:cNvGraphicFramePr>
          <p:nvPr/>
        </p:nvGraphicFramePr>
        <p:xfrm>
          <a:off x="1674813" y="5108575"/>
          <a:ext cx="5684837" cy="1630363"/>
        </p:xfrm>
        <a:graphic>
          <a:graphicData uri="http://schemas.openxmlformats.org/presentationml/2006/ole">
            <p:oleObj spid="_x0000_s1224708" name="Documento" r:id="rId4" imgW="5873040" imgH="1684440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058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_tradnl" sz="2400">
                <a:latin typeface="Arial" pitchFamily="34" charset="0"/>
              </a:rPr>
              <a:t>Respuesta de los donantes a los proyectos de cooperación presentados con base en la demanda de los sectores interesados.</a:t>
            </a:r>
          </a:p>
          <a:p>
            <a:pPr>
              <a:lnSpc>
                <a:spcPct val="150000"/>
              </a:lnSpc>
            </a:pPr>
            <a:r>
              <a:rPr lang="es-ES_tradnl" sz="2400">
                <a:latin typeface="Arial" pitchFamily="34" charset="0"/>
              </a:rPr>
              <a:t>Seguimiento de los proyectos presentados.</a:t>
            </a:r>
          </a:p>
          <a:p>
            <a:pPr>
              <a:lnSpc>
                <a:spcPct val="150000"/>
              </a:lnSpc>
            </a:pPr>
            <a:r>
              <a:rPr lang="es-ES_tradnl" sz="2400">
                <a:latin typeface="Arial" pitchFamily="34" charset="0"/>
              </a:rPr>
              <a:t>Ejecución de los proyectos aprobados</a:t>
            </a:r>
            <a:r>
              <a:rPr lang="es-ES_tradnl" sz="2000" b="1">
                <a:latin typeface="Arial" pitchFamily="34" charset="0"/>
              </a:rPr>
              <a:t>.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5105400" cy="8382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 anchor="t"/>
          <a:lstStyle/>
          <a:p>
            <a:r>
              <a:rPr lang="es-ES_tradnl"/>
              <a:t>¿Qué sigue?</a:t>
            </a:r>
            <a:endParaRPr lang="es-ES_tradnl" sz="28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19400"/>
            <a:ext cx="7162800" cy="838200"/>
          </a:xfrm>
          <a:ln>
            <a:solidFill>
              <a:srgbClr val="FFFF99"/>
            </a:solidFill>
          </a:ln>
        </p:spPr>
        <p:txBody>
          <a:bodyPr/>
          <a:lstStyle/>
          <a:p>
            <a:r>
              <a:rPr lang="es-CR">
                <a:solidFill>
                  <a:srgbClr val="FFFF66"/>
                </a:solidFill>
              </a:rPr>
              <a:t>Avances de la Negociación</a:t>
            </a:r>
            <a:endParaRPr lang="en-US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6234113" cy="614363"/>
          </a:xfrm>
        </p:spPr>
        <p:txBody>
          <a:bodyPr/>
          <a:lstStyle/>
          <a:p>
            <a:r>
              <a:rPr lang="es-CR" sz="2400" b="1"/>
              <a:t>ESTADO ACTUAL</a:t>
            </a:r>
            <a:r>
              <a:rPr lang="es-CR" sz="4400" b="1"/>
              <a:t/>
            </a:r>
            <a:br>
              <a:rPr lang="es-CR" sz="4400" b="1"/>
            </a:br>
            <a:endParaRPr lang="es-ES" sz="4400" b="1"/>
          </a:p>
        </p:txBody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382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R" sz="3600"/>
              <a:t>Avance a la VI ronda de negociación</a:t>
            </a:r>
            <a:endParaRPr lang="es-CR"/>
          </a:p>
          <a:p>
            <a:pPr lvl="1">
              <a:lnSpc>
                <a:spcPct val="90000"/>
              </a:lnSpc>
            </a:pPr>
            <a:r>
              <a:rPr lang="es-CR"/>
              <a:t>Análisis de las propuestas y contrapropuestas de capítulos presentadas durante la V ronda.</a:t>
            </a:r>
          </a:p>
          <a:p>
            <a:pPr lvl="1">
              <a:lnSpc>
                <a:spcPct val="90000"/>
              </a:lnSpc>
            </a:pPr>
            <a:r>
              <a:rPr lang="es-CR"/>
              <a:t>En materia de acceso a mercados se logró el cierre del capítulo de procedimientos aduaneros y facilitación del comercio. Se acordó el 46% de las reglas de origen específicas excluidos los textiles.</a:t>
            </a:r>
          </a:p>
          <a:p>
            <a:pPr lvl="1">
              <a:lnSpc>
                <a:spcPct val="90000"/>
              </a:lnSpc>
            </a:pPr>
            <a:r>
              <a:rPr lang="es-CR"/>
              <a:t>Se analizaron los capítulos  de servicios, inversión y compras del sector público presentados en la V ronda.</a:t>
            </a:r>
          </a:p>
          <a:p>
            <a:pPr lvl="1">
              <a:lnSpc>
                <a:spcPct val="90000"/>
              </a:lnSpc>
            </a:pPr>
            <a:r>
              <a:rPr lang="es-CR"/>
              <a:t>Se cerró el capítulo de comercio electrónico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s-ES" sz="2800"/>
          </a:p>
          <a:p>
            <a:pPr lvl="3">
              <a:lnSpc>
                <a:spcPct val="90000"/>
              </a:lnSpc>
            </a:pPr>
            <a:endParaRPr lang="es-ES" sz="2400"/>
          </a:p>
          <a:p>
            <a:pPr lvl="2">
              <a:lnSpc>
                <a:spcPct val="90000"/>
              </a:lnSpc>
              <a:buFontTx/>
              <a:buNone/>
            </a:pPr>
            <a:endParaRPr lang="es-ES" sz="2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2400" b="1"/>
              <a:t>PERSPECTIVAS</a:t>
            </a:r>
            <a:br>
              <a:rPr lang="es-CR" sz="2400" b="1"/>
            </a:br>
            <a:r>
              <a:rPr lang="es-CR" sz="2400" b="1"/>
              <a:t>(agosto-setiembre)</a:t>
            </a:r>
            <a:endParaRPr lang="es-ES" sz="2400" b="1"/>
          </a:p>
        </p:txBody>
      </p:sp>
      <p:sp>
        <p:nvSpPr>
          <p:cNvPr id="127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2800"/>
              <a:t>Continuación de negociación de capítulos</a:t>
            </a:r>
          </a:p>
          <a:p>
            <a:pPr lvl="1"/>
            <a:r>
              <a:rPr lang="es-CR" sz="2400"/>
              <a:t>Posible avance sustantivo en varios capítulos</a:t>
            </a:r>
          </a:p>
          <a:p>
            <a:pPr lvl="1"/>
            <a:r>
              <a:rPr lang="es-CR" sz="2400"/>
              <a:t>Cierre de varios capítulos</a:t>
            </a:r>
          </a:p>
          <a:p>
            <a:pPr lvl="1"/>
            <a:r>
              <a:rPr lang="es-CR" sz="2400"/>
              <a:t>Negociación de ciertos temas se torna más compleja</a:t>
            </a:r>
          </a:p>
          <a:p>
            <a:r>
              <a:rPr lang="es-CR" sz="2800"/>
              <a:t>Continuación de negociación de acceso a mercados</a:t>
            </a:r>
          </a:p>
          <a:p>
            <a:pPr lvl="1">
              <a:buFontTx/>
              <a:buNone/>
            </a:pPr>
            <a:endParaRPr lang="es-E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77724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R"/>
              <a:t>Antecedentes</a:t>
            </a:r>
            <a:br>
              <a:rPr lang="es-CR"/>
            </a:br>
            <a:r>
              <a:rPr lang="es-CR"/>
              <a:t>La ICC</a:t>
            </a:r>
          </a:p>
        </p:txBody>
      </p:sp>
      <p:sp>
        <p:nvSpPr>
          <p:cNvPr id="844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4724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CR" sz="2400">
                <a:latin typeface="Arial" pitchFamily="34" charset="0"/>
              </a:rPr>
              <a:t>Iniciativa para la Cuenca del Caribe (Caribbean Basin Economic Recovery Act) (1984)</a:t>
            </a:r>
          </a:p>
          <a:p>
            <a:pPr>
              <a:lnSpc>
                <a:spcPct val="150000"/>
              </a:lnSpc>
            </a:pPr>
            <a:r>
              <a:rPr lang="es-CR" sz="2400">
                <a:latin typeface="Arial" pitchFamily="34" charset="0"/>
              </a:rPr>
              <a:t>Reformas a la Iniciativa para la Cuenca del Caribe (Caribbean Basin Economic Recovery Act) (1990)</a:t>
            </a:r>
          </a:p>
          <a:p>
            <a:pPr>
              <a:lnSpc>
                <a:spcPct val="150000"/>
              </a:lnSpc>
            </a:pPr>
            <a:r>
              <a:rPr lang="es-CR" sz="2400">
                <a:latin typeface="Arial" pitchFamily="34" charset="0"/>
              </a:rPr>
              <a:t>Reformas a la Iniciativa para la Cuenca del Caribe (Caribbean Basin Trade Partnership Act) (2000</a:t>
            </a:r>
            <a:r>
              <a:rPr lang="es-CR" sz="2800">
                <a:latin typeface="Arial" pitchFamily="34" charset="0"/>
              </a:rPr>
              <a:t>)</a:t>
            </a:r>
            <a:endParaRPr lang="es-CR"/>
          </a:p>
          <a:p>
            <a:pPr>
              <a:lnSpc>
                <a:spcPct val="90000"/>
              </a:lnSpc>
            </a:pPr>
            <a:endParaRPr lang="es-C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s-CR" sz="2000"/>
              <a:t>Avances en la discusión de acceso</a:t>
            </a:r>
            <a:r>
              <a:rPr lang="es-CR" sz="2400"/>
              <a:t>:</a:t>
            </a:r>
            <a:endParaRPr lang="es-ES" sz="2400"/>
          </a:p>
          <a:p>
            <a:pPr lvl="2">
              <a:lnSpc>
                <a:spcPct val="90000"/>
              </a:lnSpc>
            </a:pPr>
            <a:r>
              <a:rPr lang="es-CR" sz="1800"/>
              <a:t>Acomodo general de productos</a:t>
            </a:r>
          </a:p>
          <a:p>
            <a:pPr lvl="2">
              <a:lnSpc>
                <a:spcPct val="90000"/>
              </a:lnSpc>
            </a:pPr>
            <a:r>
              <a:rPr lang="es-CR" sz="1800"/>
              <a:t>Productos prioritarios</a:t>
            </a:r>
          </a:p>
          <a:p>
            <a:pPr lvl="2">
              <a:lnSpc>
                <a:spcPct val="90000"/>
              </a:lnSpc>
            </a:pPr>
            <a:r>
              <a:rPr lang="es-CR" sz="1800"/>
              <a:t>Productos sensibles</a:t>
            </a:r>
          </a:p>
          <a:p>
            <a:pPr lvl="2">
              <a:lnSpc>
                <a:spcPct val="90000"/>
              </a:lnSpc>
            </a:pPr>
            <a:r>
              <a:rPr lang="es-CR" sz="1800"/>
              <a:t>Plazos</a:t>
            </a:r>
          </a:p>
          <a:p>
            <a:pPr lvl="2">
              <a:lnSpc>
                <a:spcPct val="90000"/>
              </a:lnSpc>
            </a:pPr>
            <a:r>
              <a:rPr lang="es-CR" sz="1800"/>
              <a:t>Origen</a:t>
            </a:r>
          </a:p>
          <a:p>
            <a:pPr>
              <a:lnSpc>
                <a:spcPct val="90000"/>
              </a:lnSpc>
            </a:pPr>
            <a:r>
              <a:rPr lang="es-CR" sz="2400"/>
              <a:t>Discusión sobre problemas sanitarios y fitosanitarios</a:t>
            </a:r>
          </a:p>
          <a:p>
            <a:pPr>
              <a:lnSpc>
                <a:spcPct val="90000"/>
              </a:lnSpc>
            </a:pPr>
            <a:r>
              <a:rPr lang="es-CR" sz="2400"/>
              <a:t>Profundización de Agenda Integral de Cooperación</a:t>
            </a:r>
          </a:p>
          <a:p>
            <a:pPr lvl="1">
              <a:lnSpc>
                <a:spcPct val="90000"/>
              </a:lnSpc>
            </a:pPr>
            <a:r>
              <a:rPr lang="es-CR" sz="2000"/>
              <a:t>Arranque de Agenda Integral de Cooperación y gestión de primeros proyectos.</a:t>
            </a:r>
          </a:p>
          <a:p>
            <a:pPr lvl="1">
              <a:lnSpc>
                <a:spcPct val="90000"/>
              </a:lnSpc>
            </a:pPr>
            <a:r>
              <a:rPr lang="es-CR" sz="2000"/>
              <a:t>Se estableció un Instituto para la Creación de Capacidades Comerciales entre Centroamérica y de la Oficina del Alcalde de New Orleans</a:t>
            </a:r>
          </a:p>
          <a:p>
            <a:pPr>
              <a:lnSpc>
                <a:spcPct val="90000"/>
              </a:lnSpc>
            </a:pPr>
            <a:endParaRPr lang="es-CR" sz="2400"/>
          </a:p>
          <a:p>
            <a:pPr lvl="2">
              <a:lnSpc>
                <a:spcPct val="90000"/>
              </a:lnSpc>
            </a:pPr>
            <a:endParaRPr lang="es-CR" sz="1800"/>
          </a:p>
          <a:p>
            <a:pPr lvl="2">
              <a:lnSpc>
                <a:spcPct val="90000"/>
              </a:lnSpc>
            </a:pPr>
            <a:endParaRPr lang="es-ES" sz="1800" b="1"/>
          </a:p>
        </p:txBody>
      </p:sp>
      <p:sp>
        <p:nvSpPr>
          <p:cNvPr id="1272835" name="Rectangle 3"/>
          <p:cNvSpPr>
            <a:spLocks noChangeArrowheads="1"/>
          </p:cNvSpPr>
          <p:nvPr/>
        </p:nvSpPr>
        <p:spPr bwMode="auto">
          <a:xfrm>
            <a:off x="2743200" y="153988"/>
            <a:ext cx="2587625" cy="82232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CR">
                <a:solidFill>
                  <a:srgbClr val="5F5F5F"/>
                </a:solidFill>
                <a:latin typeface="Times New Roman" pitchFamily="18" charset="0"/>
              </a:rPr>
              <a:t>PERSPECTIVAS</a:t>
            </a:r>
            <a:br>
              <a:rPr lang="es-CR">
                <a:solidFill>
                  <a:srgbClr val="5F5F5F"/>
                </a:solidFill>
                <a:latin typeface="Times New Roman" pitchFamily="18" charset="0"/>
              </a:rPr>
            </a:br>
            <a:r>
              <a:rPr lang="es-CR">
                <a:solidFill>
                  <a:srgbClr val="5F5F5F"/>
                </a:solidFill>
                <a:latin typeface="Times New Roman" pitchFamily="18" charset="0"/>
              </a:rPr>
              <a:t>(agosto-setiembre)</a:t>
            </a:r>
            <a:endParaRPr lang="en-US">
              <a:solidFill>
                <a:srgbClr val="5F5F5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2400" b="1"/>
              <a:t>RETOS PRÓXIMOS</a:t>
            </a:r>
            <a:endParaRPr lang="es-ES" sz="2400" b="1"/>
          </a:p>
        </p:txBody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 sz="2800"/>
              <a:t>En relación con la negociación</a:t>
            </a:r>
          </a:p>
          <a:p>
            <a:pPr lvl="1">
              <a:lnSpc>
                <a:spcPct val="90000"/>
              </a:lnSpc>
            </a:pPr>
            <a:r>
              <a:rPr lang="es-CR" sz="2400"/>
              <a:t>Lograr avance creciente que permita ingresar a tercera etapa de la negociación a partir de setiembre</a:t>
            </a:r>
          </a:p>
          <a:p>
            <a:pPr lvl="1">
              <a:lnSpc>
                <a:spcPct val="90000"/>
              </a:lnSpc>
            </a:pPr>
            <a:r>
              <a:rPr lang="es-CR" sz="2400"/>
              <a:t>Mantener ritmo del proceso</a:t>
            </a:r>
          </a:p>
          <a:p>
            <a:pPr lvl="1">
              <a:lnSpc>
                <a:spcPct val="90000"/>
              </a:lnSpc>
            </a:pPr>
            <a:r>
              <a:rPr lang="es-CR" sz="2400"/>
              <a:t>Canalizar positivamente creciente tensión</a:t>
            </a:r>
          </a:p>
          <a:p>
            <a:pPr>
              <a:lnSpc>
                <a:spcPct val="90000"/>
              </a:lnSpc>
            </a:pPr>
            <a:r>
              <a:rPr lang="es-CR" sz="2800"/>
              <a:t>A nivel nacional</a:t>
            </a:r>
          </a:p>
          <a:p>
            <a:pPr lvl="1">
              <a:lnSpc>
                <a:spcPct val="90000"/>
              </a:lnSpc>
            </a:pPr>
            <a:r>
              <a:rPr lang="es-CR" sz="2400"/>
              <a:t>Mantener participación e involucramiento activo de sector privado y grupos interesados en proceso</a:t>
            </a:r>
          </a:p>
          <a:p>
            <a:pPr lvl="1">
              <a:lnSpc>
                <a:spcPct val="90000"/>
              </a:lnSpc>
            </a:pPr>
            <a:r>
              <a:rPr lang="es-CR" sz="2400"/>
              <a:t>Continuar e incrementar esfuerzos de información y divulgación</a:t>
            </a:r>
          </a:p>
          <a:p>
            <a:pPr lvl="1">
              <a:lnSpc>
                <a:spcPct val="90000"/>
              </a:lnSpc>
            </a:pPr>
            <a:r>
              <a:rPr lang="es-CR" sz="2400"/>
              <a:t>Continuar fortaleciendo base de apoyo al TLC</a:t>
            </a:r>
            <a:endParaRPr lang="es-ES" sz="240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2400"/>
              <a:t>En relación con CA</a:t>
            </a:r>
          </a:p>
          <a:p>
            <a:pPr lvl="1"/>
            <a:r>
              <a:rPr lang="es-CR" sz="2000"/>
              <a:t>Continuar trabajo técnico conjunto</a:t>
            </a:r>
          </a:p>
          <a:p>
            <a:pPr lvl="1"/>
            <a:r>
              <a:rPr lang="es-CR" sz="2000"/>
              <a:t>Evitar movimientos que debiliten posición negociadora</a:t>
            </a:r>
          </a:p>
          <a:p>
            <a:pPr lvl="1"/>
            <a:r>
              <a:rPr lang="es-CR" sz="2000"/>
              <a:t>Administrar reto que plantean los procesos electorales de algunos países</a:t>
            </a:r>
          </a:p>
          <a:p>
            <a:r>
              <a:rPr lang="es-CR" sz="2400"/>
              <a:t>En relación con EE.UU.</a:t>
            </a:r>
          </a:p>
          <a:p>
            <a:pPr lvl="1"/>
            <a:r>
              <a:rPr lang="es-CR" sz="2000"/>
              <a:t>Mantener “focus” de la Administración en este proceso</a:t>
            </a:r>
          </a:p>
          <a:p>
            <a:pPr lvl="1"/>
            <a:r>
              <a:rPr lang="es-CR" sz="2000"/>
              <a:t>Expandir base de apoyo al TLC</a:t>
            </a:r>
          </a:p>
          <a:p>
            <a:r>
              <a:rPr lang="es-CR" sz="2400"/>
              <a:t>Post-negociación: Aprobación legislativa</a:t>
            </a:r>
          </a:p>
          <a:p>
            <a:r>
              <a:rPr lang="es-CR" sz="2400"/>
              <a:t>Post-aprobación: Aprovechamiento del acuerdo!</a:t>
            </a:r>
          </a:p>
          <a:p>
            <a:pPr lvl="1">
              <a:buFontTx/>
              <a:buNone/>
            </a:pPr>
            <a:endParaRPr lang="es-CR" sz="2000"/>
          </a:p>
          <a:p>
            <a:pPr lvl="1"/>
            <a:endParaRPr lang="es-ES" sz="2400"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43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925" y="3028950"/>
            <a:ext cx="19621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4355" name="Text Box 3"/>
          <p:cNvSpPr txBox="1">
            <a:spLocks noChangeArrowheads="1"/>
          </p:cNvSpPr>
          <p:nvPr/>
        </p:nvSpPr>
        <p:spPr bwMode="auto">
          <a:xfrm>
            <a:off x="825500" y="1901825"/>
            <a:ext cx="7980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s-MX" sz="4400" b="0">
                <a:solidFill>
                  <a:srgbClr val="FFFFCC"/>
                </a:solidFill>
              </a:rPr>
              <a:t>Ministerio de Comercio Exterior</a:t>
            </a:r>
            <a:endParaRPr lang="es-CR" sz="4400" b="0">
              <a:solidFill>
                <a:srgbClr val="FFFFCC"/>
              </a:solidFill>
              <a:latin typeface="Times New Roman" pitchFamily="18" charset="0"/>
            </a:endParaRPr>
          </a:p>
        </p:txBody>
      </p:sp>
      <p:sp>
        <p:nvSpPr>
          <p:cNvPr id="1124356" name="Text Box 4"/>
          <p:cNvSpPr txBox="1">
            <a:spLocks noChangeArrowheads="1"/>
          </p:cNvSpPr>
          <p:nvPr/>
        </p:nvSpPr>
        <p:spPr bwMode="auto">
          <a:xfrm>
            <a:off x="2371725" y="4264025"/>
            <a:ext cx="4402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MX" sz="3200" b="0">
                <a:solidFill>
                  <a:srgbClr val="FFFFFF"/>
                </a:solidFill>
              </a:rPr>
              <a:t>http://www.comex.go.cr</a:t>
            </a:r>
          </a:p>
          <a:p>
            <a:pPr algn="ctr"/>
            <a:r>
              <a:rPr lang="es-MX" sz="3200" b="0">
                <a:solidFill>
                  <a:srgbClr val="FFFFFF"/>
                </a:solidFill>
              </a:rPr>
              <a:t>info@comex.go.cr</a:t>
            </a:r>
            <a:endParaRPr lang="es-CR" sz="3200" b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" fill="hold"/>
                                        <p:tgtEl>
                                          <p:spTgt spid="112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" fill="hold"/>
                                        <p:tgtEl>
                                          <p:spTgt spid="112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112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112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 autoUpdateAnimBg="0"/>
      <p:bldP spid="11243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343400"/>
          </a:xfrm>
        </p:spPr>
        <p:txBody>
          <a:bodyPr/>
          <a:lstStyle/>
          <a:p>
            <a:r>
              <a:rPr lang="es-CR" sz="2400">
                <a:latin typeface="Arial" pitchFamily="34" charset="0"/>
              </a:rPr>
              <a:t>Limitaciones de la Iniciativa para la Cuenca del Caribe</a:t>
            </a:r>
          </a:p>
          <a:p>
            <a:pPr>
              <a:buFontTx/>
              <a:buNone/>
            </a:pPr>
            <a:endParaRPr lang="es-CR" sz="2400">
              <a:latin typeface="Arial" pitchFamily="34" charset="0"/>
            </a:endParaRPr>
          </a:p>
          <a:p>
            <a:pPr lvl="1">
              <a:lnSpc>
                <a:spcPct val="130000"/>
              </a:lnSpc>
            </a:pPr>
            <a:r>
              <a:rPr lang="es-CR" sz="2400">
                <a:latin typeface="Arial" pitchFamily="34" charset="0"/>
              </a:rPr>
              <a:t>Restricciones de acceso para ciertos productos</a:t>
            </a:r>
          </a:p>
          <a:p>
            <a:pPr lvl="1">
              <a:lnSpc>
                <a:spcPct val="130000"/>
              </a:lnSpc>
            </a:pPr>
            <a:r>
              <a:rPr lang="es-CR" sz="2400">
                <a:latin typeface="Arial" pitchFamily="34" charset="0"/>
              </a:rPr>
              <a:t>Carácter unilateral</a:t>
            </a:r>
          </a:p>
          <a:p>
            <a:pPr lvl="1">
              <a:lnSpc>
                <a:spcPct val="130000"/>
              </a:lnSpc>
            </a:pPr>
            <a:r>
              <a:rPr lang="es-CR" sz="2400">
                <a:latin typeface="Arial" pitchFamily="34" charset="0"/>
              </a:rPr>
              <a:t>Carencia de mecanismo de solución de controversias</a:t>
            </a:r>
          </a:p>
          <a:p>
            <a:endParaRPr lang="es-CR" sz="2400">
              <a:latin typeface="Arial" pitchFamily="34" charset="0"/>
            </a:endParaRPr>
          </a:p>
          <a:p>
            <a:pPr lvl="1"/>
            <a:endParaRPr lang="es-CR"/>
          </a:p>
          <a:p>
            <a:pPr lvl="1"/>
            <a:endParaRPr lang="es-CR"/>
          </a:p>
        </p:txBody>
      </p:sp>
      <p:sp>
        <p:nvSpPr>
          <p:cNvPr id="920580" name="Text Box 4"/>
          <p:cNvSpPr txBox="1">
            <a:spLocks noChangeArrowheads="1"/>
          </p:cNvSpPr>
          <p:nvPr/>
        </p:nvSpPr>
        <p:spPr bwMode="auto">
          <a:xfrm>
            <a:off x="2590800" y="0"/>
            <a:ext cx="3505200" cy="10668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>
                <a:solidFill>
                  <a:srgbClr val="5F5F5F"/>
                </a:solidFill>
                <a:latin typeface="Times New Roman" pitchFamily="18" charset="0"/>
              </a:rPr>
              <a:t>Antecedentes</a:t>
            </a:r>
            <a:br>
              <a:rPr lang="en-US" sz="3200" b="0">
                <a:solidFill>
                  <a:srgbClr val="5F5F5F"/>
                </a:solidFill>
                <a:latin typeface="Times New Roman" pitchFamily="18" charset="0"/>
              </a:rPr>
            </a:br>
            <a:r>
              <a:rPr lang="en-US" sz="3200" b="0">
                <a:solidFill>
                  <a:srgbClr val="5F5F5F"/>
                </a:solidFill>
                <a:latin typeface="Times New Roman" pitchFamily="18" charset="0"/>
              </a:rPr>
              <a:t>La ICC</a:t>
            </a:r>
            <a:endParaRPr lang="es-ES" sz="3200" b="0">
              <a:solidFill>
                <a:srgbClr val="5F5F5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2800"/>
              <a:t>EL TLC una Oportunidad Única para la Región</a:t>
            </a:r>
            <a:endParaRPr lang="en-US" sz="2800"/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800600"/>
          </a:xfrm>
        </p:spPr>
        <p:txBody>
          <a:bodyPr/>
          <a:lstStyle/>
          <a:p>
            <a:r>
              <a:rPr lang="es-CR" sz="2800"/>
              <a:t>Principales razones: </a:t>
            </a:r>
          </a:p>
          <a:p>
            <a:pPr lvl="1"/>
            <a:r>
              <a:rPr lang="es-CR" sz="2000">
                <a:latin typeface="Arial" pitchFamily="34" charset="0"/>
              </a:rPr>
              <a:t>Instrumento vital para impulsar el adecuado desarrollo y crecimiento de las economías de la región.</a:t>
            </a:r>
          </a:p>
          <a:p>
            <a:pPr lvl="1"/>
            <a:r>
              <a:rPr lang="es-CR" sz="2000">
                <a:latin typeface="Arial" pitchFamily="34" charset="0"/>
              </a:rPr>
              <a:t>El Acuerdo garantiza un acceso previsible y seguro al mercado más grande del mundo.</a:t>
            </a:r>
          </a:p>
          <a:p>
            <a:pPr lvl="1"/>
            <a:r>
              <a:rPr lang="es-CR" sz="2000">
                <a:latin typeface="Arial" pitchFamily="34" charset="0"/>
              </a:rPr>
              <a:t> Se impulsa el establecimiento de un clima adecuado de negocios, al definir un marco de reglas transparentes que favorecen, no sólo al comercio, sino  también a la inversión.</a:t>
            </a:r>
          </a:p>
          <a:p>
            <a:pPr lvl="1"/>
            <a:r>
              <a:rPr lang="es-CR" sz="2000">
                <a:latin typeface="Arial" pitchFamily="34" charset="0"/>
              </a:rPr>
              <a:t>Incremento  en las fuentes de empleo y generación de oportunidades de trabajo que mejoran el nivel de vida de todos los centroamericanos</a:t>
            </a:r>
            <a:r>
              <a:rPr lang="es-CR" sz="2400">
                <a:latin typeface="Arial" pitchFamily="34" charset="0"/>
              </a:rPr>
              <a:t>.</a:t>
            </a:r>
          </a:p>
          <a:p>
            <a:endParaRPr lang="es-CR"/>
          </a:p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228600"/>
            <a:ext cx="8686800" cy="1447800"/>
          </a:xfrm>
        </p:spPr>
        <p:txBody>
          <a:bodyPr/>
          <a:lstStyle/>
          <a:p>
            <a:r>
              <a:rPr lang="es-CR"/>
              <a:t>Estadísticas Comerciales</a:t>
            </a:r>
            <a:br>
              <a:rPr lang="es-CR"/>
            </a:br>
            <a:r>
              <a:rPr lang="es-CR"/>
              <a:t>Balanza Comercial</a:t>
            </a:r>
          </a:p>
        </p:txBody>
      </p:sp>
      <p:graphicFrame>
        <p:nvGraphicFramePr>
          <p:cNvPr id="1155075" name="Object 3"/>
          <p:cNvGraphicFramePr>
            <a:graphicFrameLocks noChangeAspect="1"/>
          </p:cNvGraphicFramePr>
          <p:nvPr/>
        </p:nvGraphicFramePr>
        <p:xfrm>
          <a:off x="457200" y="1600200"/>
          <a:ext cx="8229600" cy="4724400"/>
        </p:xfrm>
        <a:graphic>
          <a:graphicData uri="http://schemas.openxmlformats.org/presentationml/2006/ole">
            <p:oleObj spid="_x0000_s1155075" name="Gráfico" r:id="rId4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001000" cy="1219200"/>
          </a:xfrm>
        </p:spPr>
        <p:txBody>
          <a:bodyPr/>
          <a:lstStyle/>
          <a:p>
            <a:r>
              <a:rPr lang="es-CR" sz="2800"/>
              <a:t>Estados Unidos: Estructura de las Exportaciones a Centroamérica</a:t>
            </a:r>
            <a:br>
              <a:rPr lang="es-CR" sz="2800"/>
            </a:br>
            <a:r>
              <a:rPr lang="es-CR" sz="2800"/>
              <a:t>2002</a:t>
            </a:r>
          </a:p>
        </p:txBody>
      </p:sp>
      <p:graphicFrame>
        <p:nvGraphicFramePr>
          <p:cNvPr id="1159179" name="Object 11"/>
          <p:cNvGraphicFramePr>
            <a:graphicFrameLocks noChangeAspect="1"/>
          </p:cNvGraphicFramePr>
          <p:nvPr>
            <p:ph idx="1"/>
          </p:nvPr>
        </p:nvGraphicFramePr>
        <p:xfrm>
          <a:off x="1143000" y="2438400"/>
          <a:ext cx="6934200" cy="3124200"/>
        </p:xfrm>
        <a:graphic>
          <a:graphicData uri="http://schemas.openxmlformats.org/presentationml/2006/ole">
            <p:oleObj spid="_x0000_s1159179" name="Gráfico" r:id="rId4" imgW="3610051" imgH="1790700" progId="Excel.Chart.8">
              <p:embed/>
            </p:oleObj>
          </a:graphicData>
        </a:graphic>
      </p:graphicFrame>
      <p:sp>
        <p:nvSpPr>
          <p:cNvPr id="1159183" name="Text Box 15"/>
          <p:cNvSpPr txBox="1">
            <a:spLocks noChangeArrowheads="1"/>
          </p:cNvSpPr>
          <p:nvPr/>
        </p:nvSpPr>
        <p:spPr bwMode="auto">
          <a:xfrm>
            <a:off x="1219200" y="6316663"/>
            <a:ext cx="1676400" cy="3048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R" sz="1400">
                <a:solidFill>
                  <a:schemeClr val="bg1"/>
                </a:solidFill>
              </a:rPr>
              <a:t>Fuente: USITC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838200"/>
          </a:xfrm>
        </p:spPr>
        <p:txBody>
          <a:bodyPr/>
          <a:lstStyle/>
          <a:p>
            <a:r>
              <a:rPr lang="es-CR" sz="2800"/>
              <a:t>Estados Unidos: Estructura de las Importaciones desde Centroamérica 2002</a:t>
            </a:r>
          </a:p>
        </p:txBody>
      </p:sp>
      <p:graphicFrame>
        <p:nvGraphicFramePr>
          <p:cNvPr id="1161223" name="Object 7"/>
          <p:cNvGraphicFramePr>
            <a:graphicFrameLocks noChangeAspect="1"/>
          </p:cNvGraphicFramePr>
          <p:nvPr>
            <p:ph idx="1"/>
          </p:nvPr>
        </p:nvGraphicFramePr>
        <p:xfrm>
          <a:off x="1143000" y="2362200"/>
          <a:ext cx="6629400" cy="2911475"/>
        </p:xfrm>
        <a:graphic>
          <a:graphicData uri="http://schemas.openxmlformats.org/presentationml/2006/ole">
            <p:oleObj spid="_x0000_s1161223" name="Gráfico" r:id="rId4" imgW="3610051" imgH="1790700" progId="Excel.Chart.8">
              <p:embed/>
            </p:oleObj>
          </a:graphicData>
        </a:graphic>
      </p:graphicFrame>
      <p:sp>
        <p:nvSpPr>
          <p:cNvPr id="1161225" name="Text Box 9"/>
          <p:cNvSpPr txBox="1">
            <a:spLocks noChangeArrowheads="1"/>
          </p:cNvSpPr>
          <p:nvPr/>
        </p:nvSpPr>
        <p:spPr bwMode="auto">
          <a:xfrm>
            <a:off x="838200" y="6164263"/>
            <a:ext cx="1524000" cy="3048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R" sz="1400">
                <a:solidFill>
                  <a:schemeClr val="bg1"/>
                </a:solidFill>
              </a:rPr>
              <a:t>Fuente: USITC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80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162800" cy="1066800"/>
          </a:xfrm>
        </p:spPr>
        <p:txBody>
          <a:bodyPr/>
          <a:lstStyle/>
          <a:p>
            <a:r>
              <a:rPr lang="es-ES_tradnl" sz="2800"/>
              <a:t>Estados Unidos Intercambio Comercial con </a:t>
            </a:r>
            <a:r>
              <a:rPr lang="es-ES_tradnl" sz="2400"/>
              <a:t>Centroamérica, por país </a:t>
            </a:r>
            <a:br>
              <a:rPr lang="es-ES_tradnl" sz="2400"/>
            </a:br>
            <a:r>
              <a:rPr lang="es-ES_tradnl" sz="2400">
                <a:solidFill>
                  <a:schemeClr val="bg2"/>
                </a:solidFill>
              </a:rPr>
              <a:t>Noviembre del 2002, en millones de USD</a:t>
            </a:r>
            <a:endParaRPr lang="en-US" sz="2800">
              <a:solidFill>
                <a:schemeClr val="bg2"/>
              </a:solidFill>
            </a:endParaRPr>
          </a:p>
        </p:txBody>
      </p:sp>
      <p:graphicFrame>
        <p:nvGraphicFramePr>
          <p:cNvPr id="1176703" name="Group 127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01000" cy="4800600"/>
        </p:xfrm>
        <a:graphic>
          <a:graphicData uri="http://schemas.openxmlformats.org/drawingml/2006/table">
            <a:tbl>
              <a:tblPr/>
              <a:tblGrid>
                <a:gridCol w="2617788"/>
                <a:gridCol w="2716212"/>
                <a:gridCol w="26670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Exportaciones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Importaciones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Costa Rica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3131.6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3141.7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El Salvador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1664.9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1982.4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Guatemala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2041.9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2799.8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Honduras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2564.6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3 264.0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Nicaragua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439.6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C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679.2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6704" name="Text Box 128"/>
          <p:cNvSpPr txBox="1">
            <a:spLocks noChangeArrowheads="1"/>
          </p:cNvSpPr>
          <p:nvPr/>
        </p:nvSpPr>
        <p:spPr bwMode="auto">
          <a:xfrm>
            <a:off x="228600" y="6629400"/>
            <a:ext cx="1447800" cy="3048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R" sz="1400">
                <a:solidFill>
                  <a:schemeClr val="bg1"/>
                </a:solidFill>
              </a:rPr>
              <a:t>Fuente: USITC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de Comex">
  <a:themeElements>
    <a:clrScheme name="Presentación de Comex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de Comex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sentación de Comex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de Comex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de Comex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de Comex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de Comex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de Comex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de Comex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de Comex.pot</Template>
  <TotalTime>1809</TotalTime>
  <Words>1278</Words>
  <Application>Microsoft Office PowerPoint</Application>
  <PresentationFormat>On-screen Show (4:3)</PresentationFormat>
  <Paragraphs>211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Times New Roman</vt:lpstr>
      <vt:lpstr>Wingdings</vt:lpstr>
      <vt:lpstr>Arial</vt:lpstr>
      <vt:lpstr>Presentación de Comex</vt:lpstr>
      <vt:lpstr>Gráfico de Microsoft Graph</vt:lpstr>
      <vt:lpstr>Gráfico de Microsoft Graph 97</vt:lpstr>
      <vt:lpstr>Gráfico de Microsoft Excel</vt:lpstr>
      <vt:lpstr>Documento de Microsoft Word</vt:lpstr>
      <vt:lpstr>Slide 1</vt:lpstr>
      <vt:lpstr>Índice</vt:lpstr>
      <vt:lpstr>Antecedentes La ICC</vt:lpstr>
      <vt:lpstr>Slide 4</vt:lpstr>
      <vt:lpstr>EL TLC una Oportunidad Única para la Región</vt:lpstr>
      <vt:lpstr>Estadísticas Comerciales Balanza Comercial</vt:lpstr>
      <vt:lpstr>Estados Unidos: Estructura de las Exportaciones a Centroamérica 2002</vt:lpstr>
      <vt:lpstr>Estados Unidos: Estructura de las Importaciones desde Centroamérica 2002</vt:lpstr>
      <vt:lpstr>Estados Unidos Intercambio Comercial con Centroamérica, por país  Noviembre del 2002, en millones de USD</vt:lpstr>
      <vt:lpstr>Estadísticas de Inversión</vt:lpstr>
      <vt:lpstr>¿Por qué Estados Unidos?</vt:lpstr>
      <vt:lpstr>Motivos y Razones de la Negociación</vt:lpstr>
      <vt:lpstr>¿Qué se lograría?</vt:lpstr>
      <vt:lpstr>Slide 14</vt:lpstr>
      <vt:lpstr>Slide 15</vt:lpstr>
      <vt:lpstr>¿Qué se lograría?</vt:lpstr>
      <vt:lpstr>Objetivos de la Negociación</vt:lpstr>
      <vt:lpstr>Características  y Estructura de la Negociación</vt:lpstr>
      <vt:lpstr>Características  y Estructura de la Negociación</vt:lpstr>
      <vt:lpstr>Slide 20</vt:lpstr>
      <vt:lpstr>Slide 21</vt:lpstr>
      <vt:lpstr>Agenda Integral de Cooperación</vt:lpstr>
      <vt:lpstr>¿Qué es la Agenda Integral de Cooperación?</vt:lpstr>
      <vt:lpstr>¿Cómo lograr el máximo aprovechamiento de los beneficios que brindará el TLC?</vt:lpstr>
      <vt:lpstr>¿Qué se ha hecho hasta ahora? </vt:lpstr>
      <vt:lpstr>¿Qué sigue?</vt:lpstr>
      <vt:lpstr>Avances de la Negociación</vt:lpstr>
      <vt:lpstr>ESTADO ACTUAL </vt:lpstr>
      <vt:lpstr>PERSPECTIVAS (agosto-setiembre)</vt:lpstr>
      <vt:lpstr>Slide 30</vt:lpstr>
      <vt:lpstr>RETOS PRÓXIMOS</vt:lpstr>
      <vt:lpstr>Slide 32</vt:lpstr>
      <vt:lpstr>Slide 33</vt:lpstr>
    </vt:vector>
  </TitlesOfParts>
  <Company>Gobierno de Costa 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Ministerio Comercio Exterior</dc:creator>
  <cp:lastModifiedBy>anarod</cp:lastModifiedBy>
  <cp:revision>55</cp:revision>
  <cp:lastPrinted>2003-05-05T23:39:02Z</cp:lastPrinted>
  <dcterms:created xsi:type="dcterms:W3CDTF">2003-04-29T14:03:50Z</dcterms:created>
  <dcterms:modified xsi:type="dcterms:W3CDTF">2010-07-11T22:15:33Z</dcterms:modified>
</cp:coreProperties>
</file>