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755" r:id="rId3"/>
    <p:sldId id="785" r:id="rId4"/>
    <p:sldId id="754" r:id="rId5"/>
    <p:sldId id="759" r:id="rId6"/>
    <p:sldId id="780" r:id="rId7"/>
    <p:sldId id="781" r:id="rId8"/>
    <p:sldId id="782" r:id="rId9"/>
    <p:sldId id="783" r:id="rId10"/>
    <p:sldId id="784" r:id="rId11"/>
    <p:sldId id="788" r:id="rId12"/>
    <p:sldId id="761" r:id="rId13"/>
    <p:sldId id="738" r:id="rId14"/>
    <p:sldId id="765" r:id="rId15"/>
    <p:sldId id="766" r:id="rId16"/>
    <p:sldId id="740" r:id="rId17"/>
    <p:sldId id="786" r:id="rId18"/>
    <p:sldId id="762" r:id="rId19"/>
    <p:sldId id="763" r:id="rId20"/>
    <p:sldId id="764" r:id="rId21"/>
    <p:sldId id="767" r:id="rId22"/>
    <p:sldId id="768" r:id="rId23"/>
    <p:sldId id="769" r:id="rId24"/>
    <p:sldId id="774" r:id="rId25"/>
    <p:sldId id="776" r:id="rId26"/>
    <p:sldId id="777" r:id="rId27"/>
    <p:sldId id="778" r:id="rId28"/>
    <p:sldId id="770" r:id="rId29"/>
    <p:sldId id="787" r:id="rId30"/>
    <p:sldId id="771" r:id="rId31"/>
    <p:sldId id="757" r:id="rId32"/>
    <p:sldId id="779" r:id="rId33"/>
  </p:sldIdLst>
  <p:sldSz cx="9144000" cy="6858000" type="screen4x3"/>
  <p:notesSz cx="6781800" cy="9842500"/>
  <p:embeddedFontLst>
    <p:embeddedFont>
      <p:font typeface="Times" pitchFamily="18" charset="0"/>
      <p:regular r:id="rId36"/>
      <p:bold r:id="rId37"/>
      <p:italic r:id="rId38"/>
      <p:boldItalic r:id="rId39"/>
    </p:embeddedFont>
    <p:embeddedFont>
      <p:font typeface="Verdana" pitchFamily="34" charset="0"/>
      <p:regular r:id="rId40"/>
      <p:bold r:id="rId41"/>
      <p:italic r:id="rId42"/>
      <p:boldItalic r:id="rId43"/>
    </p:embeddedFont>
    <p:embeddedFont>
      <p:font typeface="MS PGothic" pitchFamily="34" charset="-128"/>
      <p:regular r:id="rId44"/>
    </p:embeddedFont>
    <p:embeddedFont>
      <p:font typeface="Broadway" pitchFamily="82" charset="0"/>
      <p:regular r:id="rId45"/>
    </p:embeddedFont>
    <p:embeddedFont>
      <p:font typeface="Berlin Sans FB" pitchFamily="34" charset="0"/>
      <p:regular r:id="rId46"/>
      <p:bold r:id="rId47"/>
    </p:embeddedFont>
    <p:embeddedFont>
      <p:font typeface="Arial Narrow" pitchFamily="34" charset="0"/>
      <p:regular r:id="rId48"/>
      <p:bold r:id="rId49"/>
      <p:italic r:id="rId50"/>
      <p:boldItalic r:id="rId51"/>
    </p:embeddedFont>
    <p:embeddedFont>
      <p:font typeface="Trebuchet MS" pitchFamily="34" charset="0"/>
      <p:regular r:id="rId52"/>
      <p:bold r:id="rId53"/>
      <p:italic r:id="rId54"/>
      <p:boldItalic r:id="rId55"/>
    </p:embeddedFont>
    <p:embeddedFont>
      <p:font typeface="Tahoma" pitchFamily="34" charset="0"/>
      <p:regular r:id="rId56"/>
      <p:bold r:id="rId5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A50021"/>
    <a:srgbClr val="CC3300"/>
    <a:srgbClr val="FFCC99"/>
    <a:srgbClr val="993300"/>
    <a:srgbClr val="6666FF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1262" autoAdjust="0"/>
  </p:normalViewPr>
  <p:slideViewPr>
    <p:cSldViewPr snapToGrid="0">
      <p:cViewPr varScale="1">
        <p:scale>
          <a:sx n="62" d="100"/>
          <a:sy n="62" d="100"/>
        </p:scale>
        <p:origin x="-546" y="-72"/>
      </p:cViewPr>
      <p:guideLst>
        <p:guide orient="horz" pos="743"/>
        <p:guide pos="13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506" y="-72"/>
      </p:cViewPr>
      <p:guideLst>
        <p:guide orient="horz" pos="3099"/>
        <p:guide pos="21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4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16.xml"/><Relationship Id="rId17" Type="http://schemas.openxmlformats.org/officeDocument/2006/relationships/slide" Target="slides/slide28.xml"/><Relationship Id="rId2" Type="http://schemas.openxmlformats.org/officeDocument/2006/relationships/slide" Target="slides/slide5.xml"/><Relationship Id="rId16" Type="http://schemas.openxmlformats.org/officeDocument/2006/relationships/slide" Target="slides/slide27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5.xml"/><Relationship Id="rId5" Type="http://schemas.openxmlformats.org/officeDocument/2006/relationships/slide" Target="slides/slide8.xml"/><Relationship Id="rId15" Type="http://schemas.openxmlformats.org/officeDocument/2006/relationships/slide" Target="slides/slide26.xml"/><Relationship Id="rId10" Type="http://schemas.openxmlformats.org/officeDocument/2006/relationships/slide" Target="slides/slide14.xml"/><Relationship Id="rId4" Type="http://schemas.openxmlformats.org/officeDocument/2006/relationships/slide" Target="slides/slide7.xml"/><Relationship Id="rId9" Type="http://schemas.openxmlformats.org/officeDocument/2006/relationships/slide" Target="slides/slide13.xml"/><Relationship Id="rId14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0375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350375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fld id="{86C591CB-254A-41AB-B9AA-9866A723CDD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48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0275" y="738188"/>
            <a:ext cx="4921250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75188"/>
            <a:ext cx="49720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0375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350375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fld id="{802AD023-D5E6-4264-9B76-47DBC934E32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717EC-2978-4D09-B5B4-1C77F4EB3699}" type="slidenum">
              <a:rPr lang="es-ES"/>
              <a:pPr/>
              <a:t>6</a:t>
            </a:fld>
            <a:endParaRPr lang="es-ES"/>
          </a:p>
        </p:txBody>
      </p:sp>
      <p:sp>
        <p:nvSpPr>
          <p:cNvPr id="7700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1863" y="738188"/>
            <a:ext cx="4921250" cy="3690937"/>
          </a:xfrm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830" tIns="46415" rIns="92830" bIns="46415"/>
          <a:lstStyle/>
          <a:p>
            <a:endParaRPr lang="es-V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13A73-473A-46FF-9A3E-D1F0BFA5E0DA}" type="slidenum">
              <a:rPr lang="es-ES"/>
              <a:pPr/>
              <a:t>7</a:t>
            </a:fld>
            <a:endParaRPr lang="es-ES"/>
          </a:p>
        </p:txBody>
      </p:sp>
      <p:sp>
        <p:nvSpPr>
          <p:cNvPr id="7720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1863" y="738188"/>
            <a:ext cx="4921250" cy="3690937"/>
          </a:xfrm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830" tIns="46415" rIns="92830" bIns="46415"/>
          <a:lstStyle/>
          <a:p>
            <a:endParaRPr lang="es-V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5B83B-30FC-45E2-8CF8-D3AC3B80D465}" type="slidenum">
              <a:rPr lang="es-ES"/>
              <a:pPr/>
              <a:t>8</a:t>
            </a:fld>
            <a:endParaRPr lang="es-ES"/>
          </a:p>
        </p:txBody>
      </p:sp>
      <p:sp>
        <p:nvSpPr>
          <p:cNvPr id="774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1863" y="738188"/>
            <a:ext cx="4921250" cy="3690937"/>
          </a:xfrm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830" tIns="46415" rIns="92830" bIns="46415"/>
          <a:lstStyle/>
          <a:p>
            <a:endParaRPr lang="es-V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99747-0FA0-498E-BE91-B0B93C2E6C73}" type="slidenum">
              <a:rPr lang="es-ES"/>
              <a:pPr/>
              <a:t>9</a:t>
            </a:fld>
            <a:endParaRPr lang="es-ES"/>
          </a:p>
        </p:txBody>
      </p:sp>
      <p:sp>
        <p:nvSpPr>
          <p:cNvPr id="7761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1863" y="738188"/>
            <a:ext cx="4921250" cy="3690937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830" tIns="46415" rIns="92830" bIns="46415"/>
          <a:lstStyle/>
          <a:p>
            <a:endParaRPr lang="es-V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85357-16E1-4909-BA3D-98C0DAA94971}" type="slidenum">
              <a:rPr lang="es-ES"/>
              <a:pPr/>
              <a:t>10</a:t>
            </a:fld>
            <a:endParaRPr lang="es-ES"/>
          </a:p>
        </p:txBody>
      </p:sp>
      <p:sp>
        <p:nvSpPr>
          <p:cNvPr id="7782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1863" y="738188"/>
            <a:ext cx="4921250" cy="3690937"/>
          </a:xfrm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830" tIns="46415" rIns="92830" bIns="46415"/>
          <a:lstStyle/>
          <a:p>
            <a:endParaRPr lang="es-V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863" y="428625"/>
            <a:ext cx="1670050" cy="5945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125" y="428625"/>
            <a:ext cx="4859338" cy="5945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16125" y="428625"/>
            <a:ext cx="6681788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16125" y="1192213"/>
            <a:ext cx="32639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32425" y="1192213"/>
            <a:ext cx="3265488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016125" y="3859213"/>
            <a:ext cx="32639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3859213"/>
            <a:ext cx="3265488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28625"/>
            <a:ext cx="6681788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16125" y="1192213"/>
            <a:ext cx="32639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2425" y="1192213"/>
            <a:ext cx="3265488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125" y="1192213"/>
            <a:ext cx="3263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2425" y="1192213"/>
            <a:ext cx="3265488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681913" y="0"/>
            <a:ext cx="13985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800">
                <a:cs typeface="Times New Roman" pitchFamily="18" charset="0"/>
              </a:rPr>
              <a:t>©Copyright 2002 FUNDES</a:t>
            </a:r>
            <a:endParaRPr lang="es-ES_tradnl" sz="80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016125" y="203200"/>
            <a:ext cx="0" cy="1498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2016125" y="428625"/>
            <a:ext cx="66817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25" y="1192213"/>
            <a:ext cx="6681788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0955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400">
          <a:solidFill>
            <a:srgbClr val="4D4D4D"/>
          </a:solidFill>
          <a:latin typeface="+mn-lt"/>
        </a:defRPr>
      </a:lvl3pPr>
      <a:lvl4pPr marL="1524000" indent="-1905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3852863" y="4121150"/>
            <a:ext cx="5362575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s-CL" sz="2400" b="1">
                <a:solidFill>
                  <a:schemeClr val="bg1"/>
                </a:solidFill>
                <a:latin typeface="Verdana" pitchFamily="34" charset="0"/>
              </a:rPr>
              <a:t>E-COMMERCE  Y SU IMPACTO </a:t>
            </a:r>
            <a:br>
              <a:rPr lang="es-CL" sz="2400" b="1">
                <a:solidFill>
                  <a:schemeClr val="bg1"/>
                </a:solidFill>
                <a:latin typeface="Verdana" pitchFamily="34" charset="0"/>
              </a:rPr>
            </a:br>
            <a:r>
              <a:rPr lang="es-CL" sz="2400" b="1">
                <a:solidFill>
                  <a:schemeClr val="bg1"/>
                </a:solidFill>
                <a:latin typeface="Verdana" pitchFamily="34" charset="0"/>
              </a:rPr>
              <a:t>EN EL MODELO DE NEGOCIOS </a:t>
            </a:r>
            <a:br>
              <a:rPr lang="es-CL" sz="2400" b="1">
                <a:solidFill>
                  <a:schemeClr val="bg1"/>
                </a:solidFill>
                <a:latin typeface="Verdana" pitchFamily="34" charset="0"/>
              </a:rPr>
            </a:br>
            <a:r>
              <a:rPr lang="es-CL" sz="2400" b="1">
                <a:solidFill>
                  <a:schemeClr val="bg1"/>
                </a:solidFill>
                <a:latin typeface="Verdana" pitchFamily="34" charset="0"/>
              </a:rPr>
              <a:t>DE LAS PYMES:</a:t>
            </a:r>
            <a:endParaRPr lang="es-ES" sz="2000" b="1" i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5788025" y="6308725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L" sz="1800" b="1">
                <a:solidFill>
                  <a:schemeClr val="bg1"/>
                </a:solidFill>
              </a:rPr>
              <a:t>OCTUBRE 2006</a:t>
            </a:r>
            <a:endParaRPr lang="es-ES" sz="1800" b="1">
              <a:solidFill>
                <a:schemeClr val="bg1"/>
              </a:solidFill>
            </a:endParaRPr>
          </a:p>
        </p:txBody>
      </p:sp>
      <p:pic>
        <p:nvPicPr>
          <p:cNvPr id="2073" name="Picture 25" descr="vene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288" y="349250"/>
            <a:ext cx="1382712" cy="1042988"/>
          </a:xfrm>
          <a:prstGeom prst="rect">
            <a:avLst/>
          </a:prstGeom>
          <a:noFill/>
        </p:spPr>
      </p:pic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3957638" y="5222875"/>
            <a:ext cx="5186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CL" sz="1600" b="1" i="1">
                <a:solidFill>
                  <a:schemeClr val="bg1"/>
                </a:solidFill>
                <a:latin typeface="Verdana" pitchFamily="34" charset="0"/>
              </a:rPr>
              <a:t>Una Interpretación desde la Experiencia </a:t>
            </a:r>
            <a:br>
              <a:rPr lang="es-CL" sz="1600" b="1" i="1">
                <a:solidFill>
                  <a:schemeClr val="bg1"/>
                </a:solidFill>
                <a:latin typeface="Verdana" pitchFamily="34" charset="0"/>
              </a:rPr>
            </a:br>
            <a:r>
              <a:rPr lang="es-CL" sz="1600" b="1" i="1">
                <a:solidFill>
                  <a:schemeClr val="bg1"/>
                </a:solidFill>
                <a:latin typeface="Verdana" pitchFamily="34" charset="0"/>
              </a:rPr>
              <a:t>con las PYMES Farmacias Independientes</a:t>
            </a:r>
            <a:endParaRPr lang="es-ES" sz="1600" b="1" i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5963" y="423863"/>
            <a:ext cx="5842000" cy="457200"/>
          </a:xfrm>
          <a:noFill/>
          <a:ln/>
        </p:spPr>
        <p:txBody>
          <a:bodyPr wrap="none">
            <a:spAutoFit/>
          </a:bodyPr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s-ES_tradnl" sz="2400">
                <a:solidFill>
                  <a:schemeClr val="tx1"/>
                </a:solidFill>
              </a:rPr>
              <a:t>Componente del Modelo de Negocios</a:t>
            </a:r>
          </a:p>
        </p:txBody>
      </p:sp>
      <p:sp>
        <p:nvSpPr>
          <p:cNvPr id="777219" name="Text Box 3"/>
          <p:cNvSpPr txBox="1">
            <a:spLocks noChangeArrowheads="1"/>
          </p:cNvSpPr>
          <p:nvPr/>
        </p:nvSpPr>
        <p:spPr bwMode="auto">
          <a:xfrm>
            <a:off x="4343400" y="1676400"/>
            <a:ext cx="4267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B800"/>
              </a:buClr>
              <a:buFont typeface="Wingdings" pitchFamily="2" charset="2"/>
              <a:buChar char="ü"/>
            </a:pPr>
            <a:endParaRPr lang="es-MX" sz="1400">
              <a:ea typeface="MS PGothic" pitchFamily="34" charset="-128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buClr>
                <a:srgbClr val="00B800"/>
              </a:buClr>
              <a:buFont typeface="Wingdings" pitchFamily="2" charset="2"/>
              <a:buChar char="ü"/>
            </a:pPr>
            <a:endParaRPr lang="es-VE" sz="1400">
              <a:latin typeface="Futura" pitchFamily="6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777220" name="Oval 4"/>
          <p:cNvSpPr>
            <a:spLocks noChangeArrowheads="1"/>
          </p:cNvSpPr>
          <p:nvPr/>
        </p:nvSpPr>
        <p:spPr bwMode="auto">
          <a:xfrm>
            <a:off x="2087563" y="2420938"/>
            <a:ext cx="1871662" cy="1655762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endParaRPr lang="es-ES" sz="1600" b="1">
              <a:ea typeface="MS PGothic" pitchFamily="34" charset="-128"/>
            </a:endParaRPr>
          </a:p>
        </p:txBody>
      </p:sp>
      <p:sp>
        <p:nvSpPr>
          <p:cNvPr id="777221" name="Text Box 5"/>
          <p:cNvSpPr txBox="1">
            <a:spLocks noChangeArrowheads="1"/>
          </p:cNvSpPr>
          <p:nvPr/>
        </p:nvSpPr>
        <p:spPr bwMode="auto">
          <a:xfrm>
            <a:off x="3887788" y="1974850"/>
            <a:ext cx="284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s-ES" sz="1800">
                <a:ea typeface="MS PGothic" pitchFamily="34" charset="-128"/>
              </a:rPr>
              <a:t>Planificación estratégica</a:t>
            </a:r>
          </a:p>
        </p:txBody>
      </p:sp>
      <p:sp>
        <p:nvSpPr>
          <p:cNvPr id="777222" name="Text Box 6"/>
          <p:cNvSpPr txBox="1">
            <a:spLocks noChangeArrowheads="1"/>
          </p:cNvSpPr>
          <p:nvPr/>
        </p:nvSpPr>
        <p:spPr bwMode="auto">
          <a:xfrm>
            <a:off x="4067175" y="2335213"/>
            <a:ext cx="3816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" sz="1400">
              <a:ea typeface="MS PGothic" pitchFamily="34" charset="-128"/>
            </a:endParaRPr>
          </a:p>
        </p:txBody>
      </p:sp>
      <p:sp>
        <p:nvSpPr>
          <p:cNvPr id="777223" name="Text Box 7"/>
          <p:cNvSpPr txBox="1">
            <a:spLocks noChangeArrowheads="1"/>
          </p:cNvSpPr>
          <p:nvPr/>
        </p:nvSpPr>
        <p:spPr bwMode="auto">
          <a:xfrm>
            <a:off x="4608513" y="291147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" sz="1800">
              <a:ea typeface="MS PGothic" pitchFamily="34" charset="-128"/>
            </a:endParaRPr>
          </a:p>
        </p:txBody>
      </p:sp>
      <p:sp>
        <p:nvSpPr>
          <p:cNvPr id="777224" name="Text Box 8"/>
          <p:cNvSpPr txBox="1">
            <a:spLocks noChangeArrowheads="1"/>
          </p:cNvSpPr>
          <p:nvPr/>
        </p:nvSpPr>
        <p:spPr bwMode="auto">
          <a:xfrm>
            <a:off x="4356100" y="2960688"/>
            <a:ext cx="4608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s-ES" sz="1800">
                <a:ea typeface="MS PGothic" pitchFamily="34" charset="-128"/>
              </a:rPr>
              <a:t>Capacidades	</a:t>
            </a:r>
          </a:p>
        </p:txBody>
      </p:sp>
      <p:sp>
        <p:nvSpPr>
          <p:cNvPr id="777225" name="Text Box 9"/>
          <p:cNvSpPr txBox="1">
            <a:spLocks noChangeArrowheads="1"/>
          </p:cNvSpPr>
          <p:nvPr/>
        </p:nvSpPr>
        <p:spPr bwMode="auto">
          <a:xfrm>
            <a:off x="3887788" y="4135438"/>
            <a:ext cx="374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s-ES" sz="1800">
                <a:ea typeface="MS PGothic" pitchFamily="34" charset="-128"/>
              </a:rPr>
              <a:t>Cadena de valor</a:t>
            </a:r>
          </a:p>
        </p:txBody>
      </p:sp>
      <p:sp>
        <p:nvSpPr>
          <p:cNvPr id="777226" name="Text Box 10"/>
          <p:cNvSpPr txBox="1">
            <a:spLocks noChangeArrowheads="1"/>
          </p:cNvSpPr>
          <p:nvPr/>
        </p:nvSpPr>
        <p:spPr bwMode="auto">
          <a:xfrm>
            <a:off x="4572000" y="3341688"/>
            <a:ext cx="4032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>
                <a:ea typeface="MS PGothic" pitchFamily="34" charset="-128"/>
              </a:rPr>
              <a:t>Destrezas, conocimientos y habilidades de la organización para coordinar, ordenar e integrar sistemas, procesos y recursos para crear valor</a:t>
            </a:r>
            <a:endParaRPr lang="es-ES" sz="1400">
              <a:ea typeface="MS PGothic" pitchFamily="34" charset="-128"/>
            </a:endParaRPr>
          </a:p>
        </p:txBody>
      </p:sp>
      <p:sp>
        <p:nvSpPr>
          <p:cNvPr id="777227" name="Text Box 11"/>
          <p:cNvSpPr txBox="1">
            <a:spLocks noChangeArrowheads="1"/>
          </p:cNvSpPr>
          <p:nvPr/>
        </p:nvSpPr>
        <p:spPr bwMode="auto">
          <a:xfrm>
            <a:off x="4103688" y="4495800"/>
            <a:ext cx="4213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400">
                <a:ea typeface="MS PGothic" pitchFamily="34" charset="-128"/>
              </a:rPr>
              <a:t>Organización de las actividades y recursos necesarios para la creación de valor</a:t>
            </a:r>
          </a:p>
        </p:txBody>
      </p:sp>
      <p:sp>
        <p:nvSpPr>
          <p:cNvPr id="777228" name="Rectangle 12"/>
          <p:cNvSpPr>
            <a:spLocks noChangeArrowheads="1"/>
          </p:cNvSpPr>
          <p:nvPr/>
        </p:nvSpPr>
        <p:spPr bwMode="auto">
          <a:xfrm>
            <a:off x="2195513" y="2903538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" sz="1800" b="1">
                <a:ea typeface="MS PGothic" pitchFamily="34" charset="-128"/>
              </a:rPr>
              <a:t>La gestión de infraestructura</a:t>
            </a:r>
          </a:p>
        </p:txBody>
      </p:sp>
      <p:sp>
        <p:nvSpPr>
          <p:cNvPr id="777229" name="Text Box 13"/>
          <p:cNvSpPr txBox="1">
            <a:spLocks noChangeArrowheads="1"/>
          </p:cNvSpPr>
          <p:nvPr/>
        </p:nvSpPr>
        <p:spPr bwMode="auto">
          <a:xfrm>
            <a:off x="4248150" y="2349500"/>
            <a:ext cx="4213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400">
                <a:ea typeface="MS PGothic" pitchFamily="34" charset="-128"/>
              </a:rPr>
              <a:t>Declaraciones y lineamientos estratégicos del negocio alineados a la propuesta de valor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338" name="Group 2"/>
          <p:cNvGrpSpPr>
            <a:grpSpLocks/>
          </p:cNvGrpSpPr>
          <p:nvPr/>
        </p:nvGrpSpPr>
        <p:grpSpPr bwMode="auto">
          <a:xfrm>
            <a:off x="2227263" y="2343150"/>
            <a:ext cx="5418137" cy="782638"/>
            <a:chOff x="1853" y="1746"/>
            <a:chExt cx="2993" cy="448"/>
          </a:xfrm>
        </p:grpSpPr>
        <p:sp>
          <p:nvSpPr>
            <p:cNvPr id="782339" name="Rectangle 3"/>
            <p:cNvSpPr>
              <a:spLocks noChangeArrowheads="1"/>
            </p:cNvSpPr>
            <p:nvPr/>
          </p:nvSpPr>
          <p:spPr bwMode="auto">
            <a:xfrm>
              <a:off x="1853" y="1746"/>
              <a:ext cx="2993" cy="44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40" name="Rectangle 4"/>
            <p:cNvSpPr>
              <a:spLocks noChangeArrowheads="1"/>
            </p:cNvSpPr>
            <p:nvPr/>
          </p:nvSpPr>
          <p:spPr bwMode="auto">
            <a:xfrm>
              <a:off x="1902" y="1819"/>
              <a:ext cx="183" cy="256"/>
            </a:xfrm>
            <a:prstGeom prst="rect">
              <a:avLst/>
            </a:prstGeom>
            <a:solidFill>
              <a:srgbClr val="DE6B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2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54250" y="1404938"/>
            <a:ext cx="5313363" cy="2466975"/>
          </a:xfrm>
          <a:noFill/>
        </p:spPr>
        <p:txBody>
          <a:bodyPr>
            <a:spAutoFit/>
          </a:bodyPr>
          <a:lstStyle/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Contexto Preliminar: E-Commerce y Modelo de Negocios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Experiencia de Adopción TIC: Caso Farmacias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Consideraciones Finales</a:t>
            </a:r>
            <a:endParaRPr lang="en-US" sz="2000"/>
          </a:p>
        </p:txBody>
      </p:sp>
      <p:sp>
        <p:nvSpPr>
          <p:cNvPr id="782342" name="Rectangle 6"/>
          <p:cNvSpPr>
            <a:spLocks noGrp="1" noChangeArrowheads="1"/>
          </p:cNvSpPr>
          <p:nvPr>
            <p:ph type="title"/>
          </p:nvPr>
        </p:nvSpPr>
        <p:spPr>
          <a:xfrm>
            <a:off x="4873625" y="342900"/>
            <a:ext cx="4105275" cy="457200"/>
          </a:xfrm>
          <a:noFill/>
          <a:ln/>
        </p:spPr>
        <p:txBody>
          <a:bodyPr wrap="none" anchor="t">
            <a:spAutoFit/>
          </a:bodyPr>
          <a:lstStyle/>
          <a:p>
            <a:pPr algn="l"/>
            <a:r>
              <a:rPr lang="es-CR" sz="2400" b="0">
                <a:solidFill>
                  <a:schemeClr val="tx1"/>
                </a:solidFill>
              </a:rPr>
              <a:t>Puntos de Conversación…</a:t>
            </a:r>
            <a:endParaRPr lang="en-US" sz="2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Text Box 2"/>
          <p:cNvSpPr txBox="1">
            <a:spLocks noChangeArrowheads="1"/>
          </p:cNvSpPr>
          <p:nvPr/>
        </p:nvSpPr>
        <p:spPr bwMode="auto">
          <a:xfrm>
            <a:off x="3943350" y="271463"/>
            <a:ext cx="5000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Las investigaciones al sector ...</a:t>
            </a:r>
            <a:endParaRPr lang="es-ES" sz="2400">
              <a:latin typeface="Verdana" pitchFamily="34" charset="0"/>
            </a:endParaRPr>
          </a:p>
        </p:txBody>
      </p:sp>
      <p:sp>
        <p:nvSpPr>
          <p:cNvPr id="741379" name="Line 3"/>
          <p:cNvSpPr>
            <a:spLocks noChangeShapeType="1"/>
          </p:cNvSpPr>
          <p:nvPr/>
        </p:nvSpPr>
        <p:spPr bwMode="auto">
          <a:xfrm>
            <a:off x="1176338" y="5519738"/>
            <a:ext cx="7967662" cy="12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741380" name="Group 4"/>
          <p:cNvGrpSpPr>
            <a:grpSpLocks/>
          </p:cNvGrpSpPr>
          <p:nvPr/>
        </p:nvGrpSpPr>
        <p:grpSpPr bwMode="auto">
          <a:xfrm>
            <a:off x="1166813" y="1828800"/>
            <a:ext cx="2667000" cy="4465638"/>
            <a:chOff x="2832" y="1248"/>
            <a:chExt cx="1680" cy="2813"/>
          </a:xfrm>
        </p:grpSpPr>
        <p:pic>
          <p:nvPicPr>
            <p:cNvPr id="741381" name="Picture 5" descr="Dibujo1"/>
            <p:cNvPicPr>
              <a:picLocks noChangeAspect="1" noChangeArrowheads="1"/>
            </p:cNvPicPr>
            <p:nvPr/>
          </p:nvPicPr>
          <p:blipFill>
            <a:blip r:embed="rId2" cstate="print">
              <a:lum bright="24000" contrast="-18000"/>
            </a:blip>
            <a:srcRect l="17188" t="31250" r="68750" b="10417"/>
            <a:stretch>
              <a:fillRect/>
            </a:stretch>
          </p:blipFill>
          <p:spPr bwMode="auto">
            <a:xfrm>
              <a:off x="3576" y="3168"/>
              <a:ext cx="216" cy="672"/>
            </a:xfrm>
            <a:prstGeom prst="rect">
              <a:avLst/>
            </a:prstGeom>
            <a:noFill/>
          </p:spPr>
        </p:pic>
        <p:sp>
          <p:nvSpPr>
            <p:cNvPr id="741382" name="Text Box 6"/>
            <p:cNvSpPr txBox="1">
              <a:spLocks noChangeArrowheads="1"/>
            </p:cNvSpPr>
            <p:nvPr/>
          </p:nvSpPr>
          <p:spPr bwMode="auto">
            <a:xfrm>
              <a:off x="3456" y="3849"/>
              <a:ext cx="528" cy="21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VE" sz="1600">
                  <a:latin typeface="Broadway" pitchFamily="82" charset="0"/>
                </a:rPr>
                <a:t>2004</a:t>
              </a:r>
              <a:endParaRPr lang="es-ES" sz="1600">
                <a:latin typeface="Broadway" pitchFamily="82" charset="0"/>
              </a:endParaRPr>
            </a:p>
          </p:txBody>
        </p:sp>
        <p:sp>
          <p:nvSpPr>
            <p:cNvPr id="741383" name="Rectangle 7"/>
            <p:cNvSpPr>
              <a:spLocks noChangeArrowheads="1"/>
            </p:cNvSpPr>
            <p:nvPr/>
          </p:nvSpPr>
          <p:spPr bwMode="auto">
            <a:xfrm>
              <a:off x="2832" y="1248"/>
              <a:ext cx="16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81000" indent="-292100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Blip>
                  <a:blip r:embed="rId3"/>
                </a:buBlip>
              </a:pPr>
              <a:r>
                <a:rPr lang="es-VE" sz="1600">
                  <a:solidFill>
                    <a:srgbClr val="003399"/>
                  </a:solidFill>
                  <a:latin typeface="Berlin Sans FB" pitchFamily="34" charset="0"/>
                </a:rPr>
                <a:t>Caracterización y perfil de 61 farmacias de la región centroccidental.</a:t>
              </a:r>
            </a:p>
            <a:p>
              <a:pPr marL="381000" indent="-292100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endParaRPr lang="es-VE" sz="1600">
                <a:solidFill>
                  <a:srgbClr val="003399"/>
                </a:solidFill>
                <a:latin typeface="Berlin Sans FB" pitchFamily="34" charset="0"/>
              </a:endParaRPr>
            </a:p>
            <a:p>
              <a:pPr marL="381000" indent="-292100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Blip>
                  <a:blip r:embed="rId3"/>
                </a:buBlip>
              </a:pPr>
              <a:r>
                <a:rPr lang="es-VE" sz="1600">
                  <a:solidFill>
                    <a:srgbClr val="003399"/>
                  </a:solidFill>
                  <a:latin typeface="Berlin Sans FB" pitchFamily="34" charset="0"/>
                </a:rPr>
                <a:t>Levantamiento del Perfil del dueño a 36 dueños de farmacias del edo. Lara</a:t>
              </a:r>
            </a:p>
            <a:p>
              <a:pPr marL="381000" indent="-292100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endParaRPr lang="es-VE" sz="1600">
                <a:solidFill>
                  <a:srgbClr val="003399"/>
                </a:solidFill>
                <a:latin typeface="Berlin Sans FB" pitchFamily="34" charset="0"/>
              </a:endParaRPr>
            </a:p>
            <a:p>
              <a:pPr marL="381000" indent="-292100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Blip>
                  <a:blip r:embed="rId3"/>
                </a:buBlip>
              </a:pPr>
              <a:r>
                <a:rPr lang="es-VE" sz="1600">
                  <a:solidFill>
                    <a:srgbClr val="003399"/>
                  </a:solidFill>
                  <a:latin typeface="Berlin Sans FB" pitchFamily="34" charset="0"/>
                </a:rPr>
                <a:t>Análisis a 152 Clientes de  farmacias del edo. Lara.</a:t>
              </a:r>
            </a:p>
          </p:txBody>
        </p:sp>
      </p:grpSp>
      <p:grpSp>
        <p:nvGrpSpPr>
          <p:cNvPr id="741384" name="Group 8"/>
          <p:cNvGrpSpPr>
            <a:grpSpLocks/>
          </p:cNvGrpSpPr>
          <p:nvPr/>
        </p:nvGrpSpPr>
        <p:grpSpPr bwMode="auto">
          <a:xfrm>
            <a:off x="3871913" y="1795463"/>
            <a:ext cx="2133600" cy="4527550"/>
            <a:chOff x="4320" y="1200"/>
            <a:chExt cx="1344" cy="2852"/>
          </a:xfrm>
        </p:grpSpPr>
        <p:pic>
          <p:nvPicPr>
            <p:cNvPr id="741385" name="Picture 9" descr="Dibujo1"/>
            <p:cNvPicPr>
              <a:picLocks noChangeAspect="1" noChangeArrowheads="1"/>
            </p:cNvPicPr>
            <p:nvPr/>
          </p:nvPicPr>
          <p:blipFill>
            <a:blip r:embed="rId2" cstate="print">
              <a:lum bright="24000" contrast="-18000"/>
            </a:blip>
            <a:srcRect l="17188" t="31250" r="68750" b="10417"/>
            <a:stretch>
              <a:fillRect/>
            </a:stretch>
          </p:blipFill>
          <p:spPr bwMode="auto">
            <a:xfrm>
              <a:off x="4920" y="3168"/>
              <a:ext cx="216" cy="672"/>
            </a:xfrm>
            <a:prstGeom prst="rect">
              <a:avLst/>
            </a:prstGeom>
            <a:noFill/>
          </p:spPr>
        </p:pic>
        <p:sp>
          <p:nvSpPr>
            <p:cNvPr id="741386" name="Text Box 10"/>
            <p:cNvSpPr txBox="1">
              <a:spLocks noChangeArrowheads="1"/>
            </p:cNvSpPr>
            <p:nvPr/>
          </p:nvSpPr>
          <p:spPr bwMode="auto">
            <a:xfrm>
              <a:off x="4752" y="3840"/>
              <a:ext cx="528" cy="21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VE" sz="1600">
                  <a:latin typeface="Broadway" pitchFamily="82" charset="0"/>
                </a:rPr>
                <a:t>2005</a:t>
              </a:r>
              <a:endParaRPr lang="es-ES" sz="1600">
                <a:latin typeface="Broadway" pitchFamily="82" charset="0"/>
              </a:endParaRPr>
            </a:p>
          </p:txBody>
        </p:sp>
        <p:sp>
          <p:nvSpPr>
            <p:cNvPr id="741387" name="Rectangle 11"/>
            <p:cNvSpPr>
              <a:spLocks noChangeArrowheads="1"/>
            </p:cNvSpPr>
            <p:nvPr/>
          </p:nvSpPr>
          <p:spPr bwMode="auto">
            <a:xfrm>
              <a:off x="4320" y="1200"/>
              <a:ext cx="134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81000" indent="-292100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Blip>
                  <a:blip r:embed="rId3"/>
                </a:buBlip>
              </a:pPr>
              <a:r>
                <a:rPr lang="es-VE" sz="1600">
                  <a:solidFill>
                    <a:srgbClr val="003399"/>
                  </a:solidFill>
                  <a:latin typeface="Berlin Sans FB" pitchFamily="34" charset="0"/>
                </a:rPr>
                <a:t>Inicio de Proyecto BID</a:t>
              </a:r>
            </a:p>
            <a:p>
              <a:pPr marL="381000" indent="-292100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Blip>
                  <a:blip r:embed="rId3"/>
                </a:buBlip>
              </a:pPr>
              <a:endParaRPr lang="es-VE" sz="1600">
                <a:solidFill>
                  <a:srgbClr val="003399"/>
                </a:solidFill>
                <a:latin typeface="Berlin Sans FB" pitchFamily="34" charset="0"/>
              </a:endParaRPr>
            </a:p>
            <a:p>
              <a:pPr marL="381000" indent="-292100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Blip>
                  <a:blip r:embed="rId3"/>
                </a:buBlip>
              </a:pPr>
              <a:r>
                <a:rPr lang="es-VE" sz="1600">
                  <a:solidFill>
                    <a:srgbClr val="003399"/>
                  </a:solidFill>
                  <a:latin typeface="Berlin Sans FB" pitchFamily="34" charset="0"/>
                </a:rPr>
                <a:t>Caracterización de la gestión de 12 farmacias del grupo base Proyecto BID</a:t>
              </a:r>
            </a:p>
            <a:p>
              <a:pPr marL="381000" indent="-292100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endParaRPr lang="es-VE" sz="1600">
                <a:solidFill>
                  <a:srgbClr val="003399"/>
                </a:solidFill>
                <a:latin typeface="Berlin Sans FB" pitchFamily="34" charset="0"/>
              </a:endParaRPr>
            </a:p>
            <a:p>
              <a:pPr marL="381000" indent="-292100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Blip>
                  <a:blip r:embed="rId3"/>
                </a:buBlip>
              </a:pPr>
              <a:r>
                <a:rPr lang="es-VE" sz="1600">
                  <a:solidFill>
                    <a:srgbClr val="003399"/>
                  </a:solidFill>
                  <a:latin typeface="Berlin Sans FB" pitchFamily="34" charset="0"/>
                </a:rPr>
                <a:t> Análisis a 358 clientes de farmacias del grupo base del Proyecto BID</a:t>
              </a:r>
            </a:p>
            <a:p>
              <a:pPr marL="381000" indent="-292100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endParaRPr lang="es-ES" sz="1600">
                <a:solidFill>
                  <a:srgbClr val="003399"/>
                </a:solidFill>
                <a:latin typeface="Berlin Sans FB" pitchFamily="34" charset="0"/>
              </a:endParaRPr>
            </a:p>
          </p:txBody>
        </p:sp>
      </p:grpSp>
      <p:grpSp>
        <p:nvGrpSpPr>
          <p:cNvPr id="741396" name="Group 20"/>
          <p:cNvGrpSpPr>
            <a:grpSpLocks/>
          </p:cNvGrpSpPr>
          <p:nvPr/>
        </p:nvGrpSpPr>
        <p:grpSpPr bwMode="auto">
          <a:xfrm>
            <a:off x="5881688" y="1804988"/>
            <a:ext cx="2133600" cy="4527550"/>
            <a:chOff x="4320" y="1200"/>
            <a:chExt cx="1344" cy="2852"/>
          </a:xfrm>
        </p:grpSpPr>
        <p:pic>
          <p:nvPicPr>
            <p:cNvPr id="741397" name="Picture 21" descr="Dibujo1"/>
            <p:cNvPicPr>
              <a:picLocks noChangeAspect="1" noChangeArrowheads="1"/>
            </p:cNvPicPr>
            <p:nvPr/>
          </p:nvPicPr>
          <p:blipFill>
            <a:blip r:embed="rId2" cstate="print">
              <a:lum bright="24000" contrast="-18000"/>
            </a:blip>
            <a:srcRect l="17188" t="31250" r="68750" b="10417"/>
            <a:stretch>
              <a:fillRect/>
            </a:stretch>
          </p:blipFill>
          <p:spPr bwMode="auto">
            <a:xfrm>
              <a:off x="4920" y="3168"/>
              <a:ext cx="216" cy="672"/>
            </a:xfrm>
            <a:prstGeom prst="rect">
              <a:avLst/>
            </a:prstGeom>
            <a:noFill/>
          </p:spPr>
        </p:pic>
        <p:sp>
          <p:nvSpPr>
            <p:cNvPr id="741398" name="Text Box 22"/>
            <p:cNvSpPr txBox="1">
              <a:spLocks noChangeArrowheads="1"/>
            </p:cNvSpPr>
            <p:nvPr/>
          </p:nvSpPr>
          <p:spPr bwMode="auto">
            <a:xfrm>
              <a:off x="4752" y="3840"/>
              <a:ext cx="528" cy="21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VE" sz="1600">
                  <a:latin typeface="Broadway" pitchFamily="82" charset="0"/>
                </a:rPr>
                <a:t>2006</a:t>
              </a:r>
              <a:endParaRPr lang="es-ES" sz="1600">
                <a:latin typeface="Broadway" pitchFamily="82" charset="0"/>
              </a:endParaRPr>
            </a:p>
          </p:txBody>
        </p:sp>
        <p:sp>
          <p:nvSpPr>
            <p:cNvPr id="741399" name="Rectangle 23"/>
            <p:cNvSpPr>
              <a:spLocks noChangeArrowheads="1"/>
            </p:cNvSpPr>
            <p:nvPr/>
          </p:nvSpPr>
          <p:spPr bwMode="auto">
            <a:xfrm>
              <a:off x="4320" y="1200"/>
              <a:ext cx="134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81000" indent="-292100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Blip>
                  <a:blip r:embed="rId3"/>
                </a:buBlip>
              </a:pPr>
              <a:r>
                <a:rPr lang="es-VE" sz="1600">
                  <a:solidFill>
                    <a:srgbClr val="003399"/>
                  </a:solidFill>
                  <a:latin typeface="Berlin Sans FB" pitchFamily="34" charset="0"/>
                </a:rPr>
                <a:t> Implementación Estrategia de Adopción de TIC en 22 Farmacias</a:t>
              </a:r>
            </a:p>
            <a:p>
              <a:pPr marL="381000" indent="-292100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Blip>
                  <a:blip r:embed="rId3"/>
                </a:buBlip>
              </a:pPr>
              <a:endParaRPr lang="es-VE" sz="1600">
                <a:solidFill>
                  <a:srgbClr val="003399"/>
                </a:solidFill>
                <a:latin typeface="Berlin Sans FB" pitchFamily="34" charset="0"/>
              </a:endParaRPr>
            </a:p>
            <a:p>
              <a:pPr marL="381000" indent="-292100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Blip>
                  <a:blip r:embed="rId3"/>
                </a:buBlip>
              </a:pPr>
              <a:r>
                <a:rPr lang="es-VE" sz="1600">
                  <a:solidFill>
                    <a:srgbClr val="003399"/>
                  </a:solidFill>
                  <a:latin typeface="Berlin Sans FB" pitchFamily="34" charset="0"/>
                </a:rPr>
                <a:t> Inicio del Desarrollo de Plataforma WEB</a:t>
              </a:r>
              <a:endParaRPr lang="es-ES" sz="1600">
                <a:solidFill>
                  <a:srgbClr val="003399"/>
                </a:solidFill>
                <a:latin typeface="Berlin Sans FB" pitchFamily="34" charset="0"/>
              </a:endParaRPr>
            </a:p>
          </p:txBody>
        </p:sp>
      </p:grp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Text Box 2"/>
          <p:cNvSpPr txBox="1">
            <a:spLocks noChangeArrowheads="1"/>
          </p:cNvSpPr>
          <p:nvPr/>
        </p:nvSpPr>
        <p:spPr bwMode="auto">
          <a:xfrm>
            <a:off x="4838700" y="185738"/>
            <a:ext cx="4119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Análisis de los Clientes ...</a:t>
            </a:r>
            <a:endParaRPr lang="es-ES" sz="2400">
              <a:latin typeface="Verdana" pitchFamily="34" charset="0"/>
            </a:endParaRPr>
          </a:p>
        </p:txBody>
      </p:sp>
      <p:grpSp>
        <p:nvGrpSpPr>
          <p:cNvPr id="714755" name="Group 3"/>
          <p:cNvGrpSpPr>
            <a:grpSpLocks/>
          </p:cNvGrpSpPr>
          <p:nvPr/>
        </p:nvGrpSpPr>
        <p:grpSpPr bwMode="auto">
          <a:xfrm>
            <a:off x="90488" y="1362075"/>
            <a:ext cx="5486400" cy="1825625"/>
            <a:chOff x="-96" y="912"/>
            <a:chExt cx="3456" cy="1150"/>
          </a:xfrm>
        </p:grpSpPr>
        <p:pic>
          <p:nvPicPr>
            <p:cNvPr id="71475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6" y="912"/>
              <a:ext cx="3456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4757" name="Text Box 5"/>
            <p:cNvSpPr txBox="1">
              <a:spLocks noChangeArrowheads="1"/>
            </p:cNvSpPr>
            <p:nvPr/>
          </p:nvSpPr>
          <p:spPr bwMode="auto">
            <a:xfrm>
              <a:off x="1392" y="912"/>
              <a:ext cx="527" cy="23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VE" sz="1800">
                  <a:latin typeface="Broadway" pitchFamily="82" charset="0"/>
                </a:rPr>
                <a:t>Edad</a:t>
              </a:r>
              <a:endParaRPr lang="es-ES" sz="1800">
                <a:latin typeface="Broadway" pitchFamily="82" charset="0"/>
              </a:endParaRPr>
            </a:p>
          </p:txBody>
        </p:sp>
      </p:grpSp>
      <p:grpSp>
        <p:nvGrpSpPr>
          <p:cNvPr id="714758" name="Group 6"/>
          <p:cNvGrpSpPr>
            <a:grpSpLocks/>
          </p:cNvGrpSpPr>
          <p:nvPr/>
        </p:nvGrpSpPr>
        <p:grpSpPr bwMode="auto">
          <a:xfrm>
            <a:off x="3990975" y="809625"/>
            <a:ext cx="5181600" cy="1962150"/>
            <a:chOff x="2352" y="528"/>
            <a:chExt cx="3264" cy="1236"/>
          </a:xfrm>
        </p:grpSpPr>
        <p:pic>
          <p:nvPicPr>
            <p:cNvPr id="71475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528"/>
              <a:ext cx="3264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4760" name="Text Box 8"/>
            <p:cNvSpPr txBox="1">
              <a:spLocks noChangeArrowheads="1"/>
            </p:cNvSpPr>
            <p:nvPr/>
          </p:nvSpPr>
          <p:spPr bwMode="auto">
            <a:xfrm>
              <a:off x="3792" y="576"/>
              <a:ext cx="573" cy="23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VE" sz="1800">
                  <a:latin typeface="Broadway" pitchFamily="82" charset="0"/>
                </a:rPr>
                <a:t>Sexo</a:t>
              </a:r>
              <a:endParaRPr lang="es-ES" sz="1800">
                <a:latin typeface="Broadway" pitchFamily="82" charset="0"/>
              </a:endParaRPr>
            </a:p>
          </p:txBody>
        </p:sp>
      </p:grpSp>
      <p:grpSp>
        <p:nvGrpSpPr>
          <p:cNvPr id="714761" name="Group 9"/>
          <p:cNvGrpSpPr>
            <a:grpSpLocks/>
          </p:cNvGrpSpPr>
          <p:nvPr/>
        </p:nvGrpSpPr>
        <p:grpSpPr bwMode="auto">
          <a:xfrm>
            <a:off x="1081088" y="3829050"/>
            <a:ext cx="4724400" cy="2178050"/>
            <a:chOff x="528" y="2729"/>
            <a:chExt cx="2976" cy="1372"/>
          </a:xfrm>
        </p:grpSpPr>
        <p:pic>
          <p:nvPicPr>
            <p:cNvPr id="71476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2729"/>
              <a:ext cx="2976" cy="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4763" name="Text Box 11"/>
            <p:cNvSpPr txBox="1">
              <a:spLocks noChangeArrowheads="1"/>
            </p:cNvSpPr>
            <p:nvPr/>
          </p:nvSpPr>
          <p:spPr bwMode="auto">
            <a:xfrm>
              <a:off x="1104" y="2736"/>
              <a:ext cx="2064" cy="23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VE" sz="1800">
                  <a:latin typeface="Broadway" pitchFamily="82" charset="0"/>
                </a:rPr>
                <a:t>Productos comprados</a:t>
              </a:r>
              <a:endParaRPr lang="es-ES" sz="1800">
                <a:latin typeface="Broadway" pitchFamily="82" charset="0"/>
              </a:endParaRPr>
            </a:p>
          </p:txBody>
        </p:sp>
      </p:grpSp>
      <p:sp>
        <p:nvSpPr>
          <p:cNvPr id="7147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765800" y="3505200"/>
            <a:ext cx="3079750" cy="1190625"/>
          </a:xfrm>
          <a:noFill/>
          <a:ln/>
        </p:spPr>
        <p:txBody>
          <a:bodyPr/>
          <a:lstStyle/>
          <a:p>
            <a:pPr marL="476250" indent="-476250">
              <a:spcBef>
                <a:spcPct val="0"/>
              </a:spcBef>
              <a:buClr>
                <a:schemeClr val="accent2"/>
              </a:buClr>
              <a:buFont typeface="Wingdings" pitchFamily="2" charset="2"/>
              <a:buBlip>
                <a:blip r:embed="rId5"/>
              </a:buBlip>
            </a:pPr>
            <a:r>
              <a:rPr lang="es-ES" sz="1400">
                <a:solidFill>
                  <a:srgbClr val="003399"/>
                </a:solidFill>
                <a:latin typeface="Berlin Sans FB" pitchFamily="34" charset="0"/>
              </a:rPr>
              <a:t>Personas adultas del sexo femenino que no trabajan cerca de la farmacia, independientemente que vivan o no cerca, interesadas en comprar productos éticos u OTC:</a:t>
            </a:r>
          </a:p>
          <a:p>
            <a:pPr marL="971550" lvl="1" indent="-304800">
              <a:spcBef>
                <a:spcPct val="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s-ES" sz="1400">
                <a:solidFill>
                  <a:srgbClr val="003399"/>
                </a:solidFill>
                <a:latin typeface="Berlin Sans FB" pitchFamily="34" charset="0"/>
              </a:rPr>
              <a:t>Surtido</a:t>
            </a:r>
          </a:p>
          <a:p>
            <a:pPr marL="971550" lvl="1" indent="-304800">
              <a:spcBef>
                <a:spcPct val="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s-ES" sz="1400">
                <a:solidFill>
                  <a:srgbClr val="003399"/>
                </a:solidFill>
                <a:latin typeface="Berlin Sans FB" pitchFamily="34" charset="0"/>
              </a:rPr>
              <a:t>Ambiente </a:t>
            </a:r>
          </a:p>
          <a:p>
            <a:pPr marL="971550" lvl="1" indent="-304800">
              <a:spcBef>
                <a:spcPct val="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s-ES" sz="1400">
                <a:solidFill>
                  <a:srgbClr val="003399"/>
                </a:solidFill>
                <a:latin typeface="Berlin Sans FB" pitchFamily="34" charset="0"/>
              </a:rPr>
              <a:t>Seguridad</a:t>
            </a:r>
          </a:p>
          <a:p>
            <a:pPr marL="971550" lvl="1" indent="-304800">
              <a:spcBef>
                <a:spcPct val="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s-ES" sz="1400">
                <a:solidFill>
                  <a:srgbClr val="003399"/>
                </a:solidFill>
                <a:latin typeface="Berlin Sans FB" pitchFamily="34" charset="0"/>
              </a:rPr>
              <a:t>Atención Farmacéutica</a:t>
            </a:r>
          </a:p>
          <a:p>
            <a:pPr marL="971550" lvl="1" indent="-304800">
              <a:spcBef>
                <a:spcPct val="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s-ES" sz="1400">
                <a:solidFill>
                  <a:srgbClr val="003399"/>
                </a:solidFill>
                <a:latin typeface="Berlin Sans FB" pitchFamily="34" charset="0"/>
              </a:rPr>
              <a:t>Promociones</a:t>
            </a:r>
          </a:p>
        </p:txBody>
      </p:sp>
      <p:sp>
        <p:nvSpPr>
          <p:cNvPr id="714765" name="Text Box 13"/>
          <p:cNvSpPr txBox="1">
            <a:spLocks noChangeArrowheads="1"/>
          </p:cNvSpPr>
          <p:nvPr/>
        </p:nvSpPr>
        <p:spPr bwMode="auto">
          <a:xfrm>
            <a:off x="5810250" y="2971800"/>
            <a:ext cx="304800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VE" sz="1800">
                <a:latin typeface="Broadway" pitchFamily="82" charset="0"/>
              </a:rPr>
              <a:t>El perfil del cliente :</a:t>
            </a:r>
            <a:endParaRPr lang="es-ES" sz="1800">
              <a:latin typeface="Broadway" pitchFamily="82" charset="0"/>
            </a:endParaRPr>
          </a:p>
        </p:txBody>
      </p:sp>
      <p:sp>
        <p:nvSpPr>
          <p:cNvPr id="714766" name="Text Box 14"/>
          <p:cNvSpPr txBox="1">
            <a:spLocks noChangeArrowheads="1"/>
          </p:cNvSpPr>
          <p:nvPr/>
        </p:nvSpPr>
        <p:spPr bwMode="auto">
          <a:xfrm>
            <a:off x="1162050" y="6386513"/>
            <a:ext cx="2819400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VE" sz="1200">
                <a:latin typeface="Times New Roman" pitchFamily="18" charset="0"/>
              </a:rPr>
              <a:t>Fuente: Estudio de Clientes. Mayo 2005. 358 clientes.</a:t>
            </a:r>
            <a:endParaRPr lang="es-ES" sz="12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5" name="Rectangle 3"/>
          <p:cNvSpPr>
            <a:spLocks noChangeArrowheads="1"/>
          </p:cNvSpPr>
          <p:nvPr/>
        </p:nvSpPr>
        <p:spPr bwMode="auto">
          <a:xfrm>
            <a:off x="1728788" y="3643313"/>
            <a:ext cx="731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250" indent="-47625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es-ES_tradnl" sz="1800">
                <a:solidFill>
                  <a:schemeClr val="accent2"/>
                </a:solidFill>
                <a:latin typeface="Berlin Sans FB" pitchFamily="34" charset="0"/>
              </a:rPr>
              <a:t>Generalmente sin registro de clientes, para hacer seguimiento farmacológico</a:t>
            </a:r>
            <a:endParaRPr lang="es-ES" sz="180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745478" name="Rectangle 6"/>
          <p:cNvSpPr>
            <a:spLocks noChangeArrowheads="1"/>
          </p:cNvSpPr>
          <p:nvPr/>
        </p:nvSpPr>
        <p:spPr bwMode="auto">
          <a:xfrm>
            <a:off x="1143000" y="456565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250" indent="-47625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es-ES_tradnl" sz="1800">
                <a:solidFill>
                  <a:schemeClr val="accent2"/>
                </a:solidFill>
                <a:latin typeface="Berlin Sans FB" pitchFamily="34" charset="0"/>
              </a:rPr>
              <a:t>Inexistencia en la práctica de apoyarse en los proveedores para servicios a la comunidad ni para la promoción en la farmacia.</a:t>
            </a:r>
            <a:r>
              <a:rPr lang="es-ES" sz="1800">
                <a:solidFill>
                  <a:schemeClr val="accent2"/>
                </a:solidFill>
                <a:latin typeface="Berlin Sans FB" pitchFamily="34" charset="0"/>
              </a:rPr>
              <a:t> </a:t>
            </a:r>
          </a:p>
        </p:txBody>
      </p:sp>
      <p:sp>
        <p:nvSpPr>
          <p:cNvPr id="745479" name="Rectangle 7"/>
          <p:cNvSpPr>
            <a:spLocks noChangeArrowheads="1"/>
          </p:cNvSpPr>
          <p:nvPr/>
        </p:nvSpPr>
        <p:spPr bwMode="auto">
          <a:xfrm>
            <a:off x="2566988" y="1219200"/>
            <a:ext cx="6705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250" indent="-47625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es-ES_tradnl" sz="1800">
                <a:solidFill>
                  <a:schemeClr val="accent2"/>
                </a:solidFill>
                <a:latin typeface="Berlin Sans FB" pitchFamily="34" charset="0"/>
              </a:rPr>
              <a:t>Los productos éticos concentran entre el 50 y 70% de las ventas.</a:t>
            </a:r>
          </a:p>
        </p:txBody>
      </p:sp>
      <p:sp>
        <p:nvSpPr>
          <p:cNvPr id="745480" name="Rectangle 8"/>
          <p:cNvSpPr>
            <a:spLocks noChangeArrowheads="1"/>
          </p:cNvSpPr>
          <p:nvPr/>
        </p:nvSpPr>
        <p:spPr bwMode="auto">
          <a:xfrm>
            <a:off x="2443163" y="1752600"/>
            <a:ext cx="655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250" indent="-47625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es-ES_tradnl" sz="1800">
                <a:solidFill>
                  <a:schemeClr val="accent2"/>
                </a:solidFill>
                <a:latin typeface="Berlin Sans FB" pitchFamily="34" charset="0"/>
              </a:rPr>
              <a:t>Los productos OTC concentran entre el 20 y 30% de las ventas.</a:t>
            </a:r>
            <a:endParaRPr lang="es-ES" sz="180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745482" name="Rectangle 10"/>
          <p:cNvSpPr>
            <a:spLocks noChangeArrowheads="1"/>
          </p:cNvSpPr>
          <p:nvPr/>
        </p:nvSpPr>
        <p:spPr bwMode="auto">
          <a:xfrm>
            <a:off x="1957388" y="2590800"/>
            <a:ext cx="68834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250" indent="-47625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es-ES_tradnl" sz="1800">
                <a:solidFill>
                  <a:schemeClr val="accent2"/>
                </a:solidFill>
                <a:latin typeface="Berlin Sans FB" pitchFamily="34" charset="0"/>
              </a:rPr>
              <a:t>Cerca del 50% dispone de local iluminado, limpio y ventilado, fachada y aviso en buenas condiciones. El otro 50% con espacios vacíos y publicidad desordenada.</a:t>
            </a:r>
            <a:endParaRPr lang="es-ES" sz="180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745483" name="Text Box 11"/>
          <p:cNvSpPr txBox="1">
            <a:spLocks noChangeArrowheads="1"/>
          </p:cNvSpPr>
          <p:nvPr/>
        </p:nvSpPr>
        <p:spPr bwMode="auto">
          <a:xfrm rot="-3047584">
            <a:off x="650875" y="2041526"/>
            <a:ext cx="2389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VE" b="1">
                <a:solidFill>
                  <a:srgbClr val="003399"/>
                </a:solidFill>
                <a:latin typeface="Broadway" pitchFamily="82" charset="0"/>
              </a:rPr>
              <a:t>Comercial</a:t>
            </a:r>
            <a:endParaRPr lang="es-ES" b="1">
              <a:solidFill>
                <a:srgbClr val="003399"/>
              </a:solidFill>
              <a:latin typeface="Broadway" pitchFamily="82" charset="0"/>
            </a:endParaRPr>
          </a:p>
        </p:txBody>
      </p:sp>
      <p:sp>
        <p:nvSpPr>
          <p:cNvPr id="745484" name="Text Box 12"/>
          <p:cNvSpPr txBox="1">
            <a:spLocks noChangeArrowheads="1"/>
          </p:cNvSpPr>
          <p:nvPr/>
        </p:nvSpPr>
        <p:spPr bwMode="auto">
          <a:xfrm>
            <a:off x="2895600" y="6218238"/>
            <a:ext cx="3200400" cy="6397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VE" sz="1200">
                <a:latin typeface="Times New Roman" pitchFamily="18" charset="0"/>
              </a:rPr>
              <a:t>Fuente: Caracterización de la gestión de las Farmacias del grupo base del Proyecto BID. Mayo 2005. 12 farmacias.</a:t>
            </a:r>
            <a:endParaRPr lang="es-ES" sz="1200">
              <a:latin typeface="Times New Roman" pitchFamily="18" charset="0"/>
            </a:endParaRPr>
          </a:p>
        </p:txBody>
      </p:sp>
      <p:sp>
        <p:nvSpPr>
          <p:cNvPr id="745485" name="Text Box 13"/>
          <p:cNvSpPr txBox="1">
            <a:spLocks noChangeArrowheads="1"/>
          </p:cNvSpPr>
          <p:nvPr/>
        </p:nvSpPr>
        <p:spPr bwMode="auto">
          <a:xfrm>
            <a:off x="4044950" y="242888"/>
            <a:ext cx="4987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Caracterización de la Gestión...</a:t>
            </a:r>
            <a:endParaRPr lang="es-ES" sz="2400">
              <a:latin typeface="Verdana" pitchFamily="34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4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5" grpId="0" autoUpdateAnimBg="0"/>
      <p:bldP spid="745478" grpId="0" autoUpdateAnimBg="0"/>
      <p:bldP spid="745479" grpId="0" autoUpdateAnimBg="0"/>
      <p:bldP spid="745480" grpId="0" autoUpdateAnimBg="0"/>
      <p:bldP spid="745482" grpId="0" autoUpdateAnimBg="0"/>
      <p:bldP spid="74548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Text Box 2"/>
          <p:cNvSpPr txBox="1">
            <a:spLocks noChangeArrowheads="1"/>
          </p:cNvSpPr>
          <p:nvPr/>
        </p:nvSpPr>
        <p:spPr bwMode="auto">
          <a:xfrm rot="-3047584">
            <a:off x="865188" y="1903412"/>
            <a:ext cx="1855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VE" b="1">
                <a:solidFill>
                  <a:srgbClr val="003399"/>
                </a:solidFill>
                <a:latin typeface="Broadway" pitchFamily="82" charset="0"/>
              </a:rPr>
              <a:t>Procesos</a:t>
            </a:r>
            <a:endParaRPr lang="es-ES" b="1">
              <a:solidFill>
                <a:srgbClr val="003399"/>
              </a:solidFill>
              <a:latin typeface="Broadway" pitchFamily="82" charset="0"/>
            </a:endParaRPr>
          </a:p>
        </p:txBody>
      </p:sp>
      <p:sp>
        <p:nvSpPr>
          <p:cNvPr id="746499" name="Text Box 3"/>
          <p:cNvSpPr txBox="1">
            <a:spLocks noChangeArrowheads="1"/>
          </p:cNvSpPr>
          <p:nvPr/>
        </p:nvSpPr>
        <p:spPr bwMode="auto">
          <a:xfrm>
            <a:off x="3505200" y="6208713"/>
            <a:ext cx="2971800" cy="6397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VE" sz="1200">
                <a:latin typeface="Times New Roman" pitchFamily="18" charset="0"/>
              </a:rPr>
              <a:t>Fuente: Caracterización de la gestión de las Farmacias del grupo base del Proyecto BID. Mayo 2005. 12 farmacias.</a:t>
            </a:r>
            <a:endParaRPr lang="es-ES" sz="1200">
              <a:latin typeface="Times New Roman" pitchFamily="18" charset="0"/>
            </a:endParaRPr>
          </a:p>
        </p:txBody>
      </p:sp>
      <p:grpSp>
        <p:nvGrpSpPr>
          <p:cNvPr id="746500" name="Group 4"/>
          <p:cNvGrpSpPr>
            <a:grpSpLocks/>
          </p:cNvGrpSpPr>
          <p:nvPr/>
        </p:nvGrpSpPr>
        <p:grpSpPr bwMode="auto">
          <a:xfrm>
            <a:off x="1990725" y="1143000"/>
            <a:ext cx="7467600" cy="1966913"/>
            <a:chOff x="1056" y="720"/>
            <a:chExt cx="4704" cy="1239"/>
          </a:xfrm>
        </p:grpSpPr>
        <p:sp>
          <p:nvSpPr>
            <p:cNvPr id="746501" name="Rectangle 5"/>
            <p:cNvSpPr>
              <a:spLocks noChangeArrowheads="1"/>
            </p:cNvSpPr>
            <p:nvPr/>
          </p:nvSpPr>
          <p:spPr bwMode="auto">
            <a:xfrm>
              <a:off x="3456" y="720"/>
              <a:ext cx="211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s-VE" sz="1600">
                  <a:solidFill>
                    <a:srgbClr val="003399"/>
                  </a:solidFill>
                  <a:latin typeface="Berlin Sans FB" pitchFamily="34" charset="0"/>
                </a:rPr>
                <a:t>Las</a:t>
              </a:r>
              <a:r>
                <a:rPr lang="es-ES_tradnl" sz="1600">
                  <a:solidFill>
                    <a:srgbClr val="003399"/>
                  </a:solidFill>
                  <a:latin typeface="Berlin Sans FB" pitchFamily="34" charset="0"/>
                </a:rPr>
                <a:t> quejas, reclamos y devoluciones son medianamente frecuentes entre un 30 y 40% de las farmacias.</a:t>
              </a:r>
            </a:p>
          </p:txBody>
        </p:sp>
        <p:sp>
          <p:nvSpPr>
            <p:cNvPr id="746502" name="Rectangle 6"/>
            <p:cNvSpPr>
              <a:spLocks noChangeArrowheads="1"/>
            </p:cNvSpPr>
            <p:nvPr/>
          </p:nvSpPr>
          <p:spPr bwMode="auto">
            <a:xfrm>
              <a:off x="3072" y="1248"/>
              <a:ext cx="24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s-ES_tradnl" sz="1600">
                  <a:solidFill>
                    <a:srgbClr val="990000"/>
                  </a:solidFill>
                  <a:latin typeface="Berlin Sans FB" pitchFamily="34" charset="0"/>
                </a:rPr>
                <a:t>Cerca de la mitad no tiene establecida como práctica el manejo de quejas, reclamos y devoluciones.</a:t>
              </a:r>
              <a:endParaRPr lang="es-ES" sz="1600">
                <a:solidFill>
                  <a:srgbClr val="990000"/>
                </a:solidFill>
                <a:latin typeface="Berlin Sans FB" pitchFamily="34" charset="0"/>
              </a:endParaRPr>
            </a:p>
          </p:txBody>
        </p:sp>
        <p:sp>
          <p:nvSpPr>
            <p:cNvPr id="746503" name="Rectangle 7"/>
            <p:cNvSpPr>
              <a:spLocks noChangeArrowheads="1"/>
            </p:cNvSpPr>
            <p:nvPr/>
          </p:nvSpPr>
          <p:spPr bwMode="auto">
            <a:xfrm>
              <a:off x="2880" y="1728"/>
              <a:ext cx="28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s-ES_tradnl" sz="1600">
                  <a:solidFill>
                    <a:srgbClr val="003399"/>
                  </a:solidFill>
                  <a:latin typeface="Berlin Sans FB" pitchFamily="34" charset="0"/>
                </a:rPr>
                <a:t>Alrededor del 40% no conoce cuanto espera un cliente en ser atendido ya que más del 70% no dispone de una práctica establecida de atención </a:t>
              </a:r>
              <a:endParaRPr lang="es-ES" sz="1600">
                <a:solidFill>
                  <a:srgbClr val="003399"/>
                </a:solidFill>
                <a:latin typeface="Berlin Sans FB" pitchFamily="34" charset="0"/>
              </a:endParaRPr>
            </a:p>
          </p:txBody>
        </p:sp>
        <p:sp>
          <p:nvSpPr>
            <p:cNvPr id="746504" name="Rectangle 8"/>
            <p:cNvSpPr>
              <a:spLocks noChangeArrowheads="1"/>
            </p:cNvSpPr>
            <p:nvPr/>
          </p:nvSpPr>
          <p:spPr bwMode="auto">
            <a:xfrm>
              <a:off x="1968" y="912"/>
              <a:ext cx="14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s-VE" sz="2000">
                  <a:solidFill>
                    <a:srgbClr val="003399"/>
                  </a:solidFill>
                  <a:latin typeface="Berlin Sans FB" pitchFamily="34" charset="0"/>
                </a:rPr>
                <a:t>Servicio de atención al Cliente</a:t>
              </a:r>
              <a:endParaRPr lang="es-ES_tradnl" sz="2000">
                <a:solidFill>
                  <a:srgbClr val="003399"/>
                </a:solidFill>
                <a:latin typeface="Berlin Sans FB" pitchFamily="34" charset="0"/>
              </a:endParaRPr>
            </a:p>
          </p:txBody>
        </p:sp>
        <p:sp>
          <p:nvSpPr>
            <p:cNvPr id="746505" name="Line 9"/>
            <p:cNvSpPr>
              <a:spLocks noChangeShapeType="1"/>
            </p:cNvSpPr>
            <p:nvPr/>
          </p:nvSpPr>
          <p:spPr bwMode="auto">
            <a:xfrm flipV="1">
              <a:off x="1056" y="1104"/>
              <a:ext cx="864" cy="480"/>
            </a:xfrm>
            <a:prstGeom prst="line">
              <a:avLst/>
            </a:prstGeom>
            <a:noFill/>
            <a:ln w="76200" cmpd="tri">
              <a:solidFill>
                <a:srgbClr val="FF505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6506" name="Group 10"/>
          <p:cNvGrpSpPr>
            <a:grpSpLocks/>
          </p:cNvGrpSpPr>
          <p:nvPr/>
        </p:nvGrpSpPr>
        <p:grpSpPr bwMode="auto">
          <a:xfrm>
            <a:off x="1962150" y="2514600"/>
            <a:ext cx="7239000" cy="2590800"/>
            <a:chOff x="1056" y="1584"/>
            <a:chExt cx="4560" cy="1632"/>
          </a:xfrm>
        </p:grpSpPr>
        <p:sp>
          <p:nvSpPr>
            <p:cNvPr id="746507" name="Rectangle 11"/>
            <p:cNvSpPr>
              <a:spLocks noChangeArrowheads="1"/>
            </p:cNvSpPr>
            <p:nvPr/>
          </p:nvSpPr>
          <p:spPr bwMode="auto">
            <a:xfrm>
              <a:off x="1296" y="2985"/>
              <a:ext cx="41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s-ES_tradnl" sz="1600">
                  <a:solidFill>
                    <a:srgbClr val="003399"/>
                  </a:solidFill>
                  <a:latin typeface="Berlin Sans FB" pitchFamily="34" charset="0"/>
                </a:rPr>
                <a:t>Cerca del 50% no dispone de práctica para la exhibición de productos.</a:t>
              </a:r>
              <a:endParaRPr lang="es-ES" sz="1600">
                <a:solidFill>
                  <a:srgbClr val="003399"/>
                </a:solidFill>
                <a:latin typeface="Berlin Sans FB" pitchFamily="34" charset="0"/>
              </a:endParaRPr>
            </a:p>
          </p:txBody>
        </p:sp>
        <p:sp>
          <p:nvSpPr>
            <p:cNvPr id="746508" name="Rectangle 12"/>
            <p:cNvSpPr>
              <a:spLocks noChangeArrowheads="1"/>
            </p:cNvSpPr>
            <p:nvPr/>
          </p:nvSpPr>
          <p:spPr bwMode="auto">
            <a:xfrm>
              <a:off x="1632" y="2640"/>
              <a:ext cx="38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s-ES_tradnl" sz="1600">
                  <a:solidFill>
                    <a:srgbClr val="990000"/>
                  </a:solidFill>
                  <a:latin typeface="Berlin Sans FB" pitchFamily="34" charset="0"/>
                </a:rPr>
                <a:t>Más del 80% no dispone de una práctica establecida para el almacenamiento y colocación de productos.</a:t>
              </a:r>
            </a:p>
          </p:txBody>
        </p:sp>
        <p:sp>
          <p:nvSpPr>
            <p:cNvPr id="746509" name="Rectangle 13"/>
            <p:cNvSpPr>
              <a:spLocks noChangeArrowheads="1"/>
            </p:cNvSpPr>
            <p:nvPr/>
          </p:nvSpPr>
          <p:spPr bwMode="auto">
            <a:xfrm>
              <a:off x="2064" y="2273"/>
              <a:ext cx="355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s-ES_tradnl" sz="1600">
                  <a:solidFill>
                    <a:srgbClr val="990000"/>
                  </a:solidFill>
                  <a:latin typeface="Berlin Sans FB" pitchFamily="34" charset="0"/>
                </a:rPr>
                <a:t>Alrededor del 50% utiliza el control de inventario para decidir desincorporar productos.</a:t>
              </a:r>
              <a:endParaRPr lang="es-ES" sz="1600">
                <a:solidFill>
                  <a:srgbClr val="990000"/>
                </a:solidFill>
                <a:latin typeface="Berlin Sans FB" pitchFamily="34" charset="0"/>
              </a:endParaRPr>
            </a:p>
          </p:txBody>
        </p:sp>
        <p:sp>
          <p:nvSpPr>
            <p:cNvPr id="746510" name="Rectangle 14"/>
            <p:cNvSpPr>
              <a:spLocks noChangeArrowheads="1"/>
            </p:cNvSpPr>
            <p:nvPr/>
          </p:nvSpPr>
          <p:spPr bwMode="auto">
            <a:xfrm>
              <a:off x="1392" y="1968"/>
              <a:ext cx="11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s-VE" sz="2000">
                  <a:solidFill>
                    <a:srgbClr val="003399"/>
                  </a:solidFill>
                  <a:latin typeface="Berlin Sans FB" pitchFamily="34" charset="0"/>
                </a:rPr>
                <a:t>Merchandising</a:t>
              </a:r>
              <a:endParaRPr lang="es-ES_tradnl" sz="2000">
                <a:solidFill>
                  <a:srgbClr val="003399"/>
                </a:solidFill>
                <a:latin typeface="Berlin Sans FB" pitchFamily="34" charset="0"/>
              </a:endParaRPr>
            </a:p>
          </p:txBody>
        </p:sp>
        <p:sp>
          <p:nvSpPr>
            <p:cNvPr id="746511" name="Line 15"/>
            <p:cNvSpPr>
              <a:spLocks noChangeShapeType="1"/>
            </p:cNvSpPr>
            <p:nvPr/>
          </p:nvSpPr>
          <p:spPr bwMode="auto">
            <a:xfrm>
              <a:off x="1056" y="1584"/>
              <a:ext cx="576" cy="432"/>
            </a:xfrm>
            <a:prstGeom prst="line">
              <a:avLst/>
            </a:prstGeom>
            <a:noFill/>
            <a:ln w="76200" cmpd="tri">
              <a:solidFill>
                <a:srgbClr val="FF505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6512" name="Group 16"/>
          <p:cNvGrpSpPr>
            <a:grpSpLocks/>
          </p:cNvGrpSpPr>
          <p:nvPr/>
        </p:nvGrpSpPr>
        <p:grpSpPr bwMode="auto">
          <a:xfrm>
            <a:off x="923925" y="2490788"/>
            <a:ext cx="7315200" cy="3460750"/>
            <a:chOff x="384" y="1632"/>
            <a:chExt cx="4608" cy="2180"/>
          </a:xfrm>
        </p:grpSpPr>
        <p:sp>
          <p:nvSpPr>
            <p:cNvPr id="746513" name="Rectangle 17"/>
            <p:cNvSpPr>
              <a:spLocks noChangeArrowheads="1"/>
            </p:cNvSpPr>
            <p:nvPr/>
          </p:nvSpPr>
          <p:spPr bwMode="auto">
            <a:xfrm>
              <a:off x="1056" y="3408"/>
              <a:ext cx="39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s-ES_tradnl" sz="1600">
                  <a:solidFill>
                    <a:srgbClr val="003399"/>
                  </a:solidFill>
                  <a:latin typeface="Berlin Sans FB" pitchFamily="34" charset="0"/>
                </a:rPr>
                <a:t>Existe una práctica no documentada para la elaboración y procesamiento de pedidos, así como para la recepción y chequeo de pedidos.</a:t>
              </a:r>
            </a:p>
          </p:txBody>
        </p:sp>
        <p:sp>
          <p:nvSpPr>
            <p:cNvPr id="746514" name="Rectangle 18"/>
            <p:cNvSpPr>
              <a:spLocks noChangeArrowheads="1"/>
            </p:cNvSpPr>
            <p:nvPr/>
          </p:nvSpPr>
          <p:spPr bwMode="auto">
            <a:xfrm>
              <a:off x="384" y="3408"/>
              <a:ext cx="8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s-VE" sz="2000">
                  <a:solidFill>
                    <a:srgbClr val="003399"/>
                  </a:solidFill>
                  <a:latin typeface="Berlin Sans FB" pitchFamily="34" charset="0"/>
                </a:rPr>
                <a:t>Compras</a:t>
              </a:r>
              <a:endParaRPr lang="es-ES_tradnl" sz="2000">
                <a:solidFill>
                  <a:srgbClr val="003399"/>
                </a:solidFill>
                <a:latin typeface="Berlin Sans FB" pitchFamily="34" charset="0"/>
              </a:endParaRPr>
            </a:p>
          </p:txBody>
        </p:sp>
        <p:sp>
          <p:nvSpPr>
            <p:cNvPr id="746515" name="Line 19"/>
            <p:cNvSpPr>
              <a:spLocks noChangeShapeType="1"/>
            </p:cNvSpPr>
            <p:nvPr/>
          </p:nvSpPr>
          <p:spPr bwMode="auto">
            <a:xfrm flipH="1">
              <a:off x="720" y="1632"/>
              <a:ext cx="336" cy="1632"/>
            </a:xfrm>
            <a:prstGeom prst="line">
              <a:avLst/>
            </a:prstGeom>
            <a:noFill/>
            <a:ln w="76200" cmpd="tri">
              <a:solidFill>
                <a:srgbClr val="FF505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6516" name="Text Box 20"/>
          <p:cNvSpPr txBox="1">
            <a:spLocks noChangeArrowheads="1"/>
          </p:cNvSpPr>
          <p:nvPr/>
        </p:nvSpPr>
        <p:spPr bwMode="auto">
          <a:xfrm>
            <a:off x="4087813" y="328613"/>
            <a:ext cx="4987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Caracterización de la Gestión...</a:t>
            </a:r>
            <a:endParaRPr lang="es-ES" sz="2400">
              <a:latin typeface="Verdana" pitchFamily="34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49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Text Box 2"/>
          <p:cNvSpPr txBox="1">
            <a:spLocks noChangeArrowheads="1"/>
          </p:cNvSpPr>
          <p:nvPr/>
        </p:nvSpPr>
        <p:spPr bwMode="auto">
          <a:xfrm>
            <a:off x="3733800" y="128588"/>
            <a:ext cx="51768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La segmentación de farmacias...</a:t>
            </a:r>
            <a:endParaRPr lang="es-ES" sz="2400">
              <a:latin typeface="Verdana" pitchFamily="34" charset="0"/>
            </a:endParaRPr>
          </a:p>
        </p:txBody>
      </p:sp>
      <p:grpSp>
        <p:nvGrpSpPr>
          <p:cNvPr id="716859" name="Group 59"/>
          <p:cNvGrpSpPr>
            <a:grpSpLocks/>
          </p:cNvGrpSpPr>
          <p:nvPr/>
        </p:nvGrpSpPr>
        <p:grpSpPr bwMode="auto">
          <a:xfrm>
            <a:off x="3438525" y="762000"/>
            <a:ext cx="4953000" cy="382588"/>
            <a:chOff x="2166" y="480"/>
            <a:chExt cx="3120" cy="241"/>
          </a:xfrm>
        </p:grpSpPr>
        <p:sp>
          <p:nvSpPr>
            <p:cNvPr id="716803" name="Text Box 3"/>
            <p:cNvSpPr txBox="1">
              <a:spLocks noChangeArrowheads="1"/>
            </p:cNvSpPr>
            <p:nvPr/>
          </p:nvSpPr>
          <p:spPr bwMode="auto">
            <a:xfrm>
              <a:off x="2166" y="509"/>
              <a:ext cx="624" cy="212"/>
            </a:xfrm>
            <a:prstGeom prst="rect">
              <a:avLst/>
            </a:prstGeom>
            <a:solidFill>
              <a:srgbClr val="66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VE" sz="1600">
                  <a:latin typeface="Broadway" pitchFamily="82" charset="0"/>
                </a:rPr>
                <a:t>A</a:t>
              </a:r>
              <a:endParaRPr lang="es-ES" sz="1600">
                <a:latin typeface="Broadway" pitchFamily="82" charset="0"/>
              </a:endParaRPr>
            </a:p>
          </p:txBody>
        </p:sp>
        <p:sp>
          <p:nvSpPr>
            <p:cNvPr id="716804" name="Text Box 4"/>
            <p:cNvSpPr txBox="1">
              <a:spLocks noChangeArrowheads="1"/>
            </p:cNvSpPr>
            <p:nvPr/>
          </p:nvSpPr>
          <p:spPr bwMode="auto">
            <a:xfrm>
              <a:off x="4518" y="480"/>
              <a:ext cx="768" cy="212"/>
            </a:xfrm>
            <a:prstGeom prst="rect">
              <a:avLst/>
            </a:prstGeom>
            <a:solidFill>
              <a:srgbClr val="66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VE" sz="1600">
                  <a:latin typeface="Broadway" pitchFamily="82" charset="0"/>
                </a:rPr>
                <a:t>C</a:t>
              </a:r>
              <a:endParaRPr lang="es-ES" sz="1200">
                <a:latin typeface="Broadway" pitchFamily="82" charset="0"/>
              </a:endParaRPr>
            </a:p>
          </p:txBody>
        </p:sp>
        <p:sp>
          <p:nvSpPr>
            <p:cNvPr id="716805" name="Text Box 5"/>
            <p:cNvSpPr txBox="1">
              <a:spLocks noChangeArrowheads="1"/>
            </p:cNvSpPr>
            <p:nvPr/>
          </p:nvSpPr>
          <p:spPr bwMode="auto">
            <a:xfrm>
              <a:off x="3510" y="509"/>
              <a:ext cx="624" cy="212"/>
            </a:xfrm>
            <a:prstGeom prst="rect">
              <a:avLst/>
            </a:prstGeom>
            <a:solidFill>
              <a:srgbClr val="66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VE" sz="1600">
                  <a:latin typeface="Broadway" pitchFamily="82" charset="0"/>
                </a:rPr>
                <a:t>B</a:t>
              </a:r>
              <a:endParaRPr lang="es-ES" sz="1600">
                <a:latin typeface="Broadway" pitchFamily="82" charset="0"/>
              </a:endParaRPr>
            </a:p>
          </p:txBody>
        </p:sp>
      </p:grpSp>
      <p:grpSp>
        <p:nvGrpSpPr>
          <p:cNvPr id="716870" name="Group 70"/>
          <p:cNvGrpSpPr>
            <a:grpSpLocks/>
          </p:cNvGrpSpPr>
          <p:nvPr/>
        </p:nvGrpSpPr>
        <p:grpSpPr bwMode="auto">
          <a:xfrm>
            <a:off x="1347788" y="5257800"/>
            <a:ext cx="7881937" cy="869950"/>
            <a:chOff x="849" y="3312"/>
            <a:chExt cx="4965" cy="548"/>
          </a:xfrm>
        </p:grpSpPr>
        <p:grpSp>
          <p:nvGrpSpPr>
            <p:cNvPr id="716866" name="Group 66"/>
            <p:cNvGrpSpPr>
              <a:grpSpLocks/>
            </p:cNvGrpSpPr>
            <p:nvPr/>
          </p:nvGrpSpPr>
          <p:grpSpPr bwMode="auto">
            <a:xfrm>
              <a:off x="849" y="3312"/>
              <a:ext cx="4965" cy="240"/>
              <a:chOff x="849" y="3312"/>
              <a:chExt cx="4965" cy="240"/>
            </a:xfrm>
          </p:grpSpPr>
          <p:sp>
            <p:nvSpPr>
              <p:cNvPr id="716816" name="Rectangle 16"/>
              <p:cNvSpPr>
                <a:spLocks noChangeArrowheads="1"/>
              </p:cNvSpPr>
              <p:nvPr/>
            </p:nvSpPr>
            <p:spPr bwMode="auto">
              <a:xfrm>
                <a:off x="849" y="3360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81000" indent="-292100">
                  <a:lnSpc>
                    <a:spcPct val="90000"/>
                  </a:lnSpc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s-VE" sz="1800">
                    <a:solidFill>
                      <a:srgbClr val="003399"/>
                    </a:solidFill>
                    <a:latin typeface="Berlin Sans FB" pitchFamily="34" charset="0"/>
                  </a:rPr>
                  <a:t>Encargado</a:t>
                </a:r>
                <a:endParaRPr lang="es-ES" sz="1800">
                  <a:solidFill>
                    <a:srgbClr val="003399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716818" name="Text Box 18"/>
              <p:cNvSpPr txBox="1">
                <a:spLocks noChangeArrowheads="1"/>
              </p:cNvSpPr>
              <p:nvPr/>
            </p:nvSpPr>
            <p:spPr bwMode="auto">
              <a:xfrm>
                <a:off x="2070" y="3340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Gerente</a:t>
                </a:r>
                <a:endParaRPr lang="es-ES" sz="1600">
                  <a:latin typeface="Berlin Sans FB" pitchFamily="34" charset="0"/>
                </a:endParaRPr>
              </a:p>
            </p:txBody>
          </p:sp>
          <p:sp>
            <p:nvSpPr>
              <p:cNvPr id="716819" name="Text Box 19"/>
              <p:cNvSpPr txBox="1">
                <a:spLocks noChangeArrowheads="1"/>
              </p:cNvSpPr>
              <p:nvPr/>
            </p:nvSpPr>
            <p:spPr bwMode="auto">
              <a:xfrm>
                <a:off x="4758" y="3312"/>
                <a:ext cx="10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Dueño solamente</a:t>
                </a:r>
                <a:endParaRPr lang="es-ES" sz="1600">
                  <a:latin typeface="Berlin Sans FB" pitchFamily="34" charset="0"/>
                </a:endParaRPr>
              </a:p>
            </p:txBody>
          </p:sp>
          <p:sp>
            <p:nvSpPr>
              <p:cNvPr id="716820" name="Text Box 20"/>
              <p:cNvSpPr txBox="1">
                <a:spLocks noChangeArrowheads="1"/>
              </p:cNvSpPr>
              <p:nvPr/>
            </p:nvSpPr>
            <p:spPr bwMode="auto">
              <a:xfrm>
                <a:off x="3366" y="3340"/>
                <a:ext cx="8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Dueño /Otro</a:t>
                </a:r>
                <a:endParaRPr lang="es-ES" sz="1600">
                  <a:latin typeface="Berlin Sans FB" pitchFamily="34" charset="0"/>
                </a:endParaRPr>
              </a:p>
            </p:txBody>
          </p:sp>
        </p:grpSp>
        <p:grpSp>
          <p:nvGrpSpPr>
            <p:cNvPr id="716867" name="Group 67"/>
            <p:cNvGrpSpPr>
              <a:grpSpLocks/>
            </p:cNvGrpSpPr>
            <p:nvPr/>
          </p:nvGrpSpPr>
          <p:grpSpPr bwMode="auto">
            <a:xfrm>
              <a:off x="918" y="3628"/>
              <a:ext cx="4512" cy="232"/>
              <a:chOff x="918" y="3628"/>
              <a:chExt cx="4512" cy="232"/>
            </a:xfrm>
          </p:grpSpPr>
          <p:sp>
            <p:nvSpPr>
              <p:cNvPr id="716815" name="Rectangle 15"/>
              <p:cNvSpPr>
                <a:spLocks noChangeArrowheads="1"/>
              </p:cNvSpPr>
              <p:nvPr/>
            </p:nvSpPr>
            <p:spPr bwMode="auto">
              <a:xfrm>
                <a:off x="918" y="3648"/>
                <a:ext cx="7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81000" indent="-292100">
                  <a:lnSpc>
                    <a:spcPct val="90000"/>
                  </a:lnSpc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s-VE" sz="1800">
                    <a:solidFill>
                      <a:srgbClr val="003399"/>
                    </a:solidFill>
                    <a:latin typeface="Berlin Sans FB" pitchFamily="34" charset="0"/>
                  </a:rPr>
                  <a:t>Personal</a:t>
                </a:r>
                <a:endParaRPr lang="es-ES" sz="1800">
                  <a:solidFill>
                    <a:srgbClr val="003399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716821" name="Text Box 21"/>
              <p:cNvSpPr txBox="1">
                <a:spLocks noChangeArrowheads="1"/>
              </p:cNvSpPr>
              <p:nvPr/>
            </p:nvSpPr>
            <p:spPr bwMode="auto">
              <a:xfrm>
                <a:off x="2022" y="3648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Más de 5</a:t>
                </a:r>
                <a:endParaRPr lang="es-ES" sz="1600">
                  <a:latin typeface="Berlin Sans FB" pitchFamily="34" charset="0"/>
                </a:endParaRPr>
              </a:p>
            </p:txBody>
          </p:sp>
          <p:sp>
            <p:nvSpPr>
              <p:cNvPr id="716822" name="Text Box 22"/>
              <p:cNvSpPr txBox="1">
                <a:spLocks noChangeArrowheads="1"/>
              </p:cNvSpPr>
              <p:nvPr/>
            </p:nvSpPr>
            <p:spPr bwMode="auto">
              <a:xfrm>
                <a:off x="4710" y="3628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Menos de 3</a:t>
                </a:r>
                <a:endParaRPr lang="es-ES" sz="1600">
                  <a:latin typeface="Berlin Sans FB" pitchFamily="34" charset="0"/>
                </a:endParaRPr>
              </a:p>
            </p:txBody>
          </p:sp>
          <p:sp>
            <p:nvSpPr>
              <p:cNvPr id="716823" name="Text Box 23"/>
              <p:cNvSpPr txBox="1">
                <a:spLocks noChangeArrowheads="1"/>
              </p:cNvSpPr>
              <p:nvPr/>
            </p:nvSpPr>
            <p:spPr bwMode="auto">
              <a:xfrm>
                <a:off x="3414" y="3628"/>
                <a:ext cx="7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Entre 3 y 5</a:t>
                </a:r>
                <a:endParaRPr lang="es-ES" sz="1600">
                  <a:latin typeface="Berlin Sans FB" pitchFamily="34" charset="0"/>
                </a:endParaRPr>
              </a:p>
            </p:txBody>
          </p:sp>
        </p:grpSp>
      </p:grpSp>
      <p:grpSp>
        <p:nvGrpSpPr>
          <p:cNvPr id="716868" name="Group 68"/>
          <p:cNvGrpSpPr>
            <a:grpSpLocks/>
          </p:cNvGrpSpPr>
          <p:nvPr/>
        </p:nvGrpSpPr>
        <p:grpSpPr bwMode="auto">
          <a:xfrm>
            <a:off x="1181100" y="1327150"/>
            <a:ext cx="8201025" cy="1651000"/>
            <a:chOff x="744" y="836"/>
            <a:chExt cx="5166" cy="1040"/>
          </a:xfrm>
        </p:grpSpPr>
        <p:grpSp>
          <p:nvGrpSpPr>
            <p:cNvPr id="716858" name="Group 58"/>
            <p:cNvGrpSpPr>
              <a:grpSpLocks/>
            </p:cNvGrpSpPr>
            <p:nvPr/>
          </p:nvGrpSpPr>
          <p:grpSpPr bwMode="auto">
            <a:xfrm>
              <a:off x="918" y="836"/>
              <a:ext cx="4608" cy="366"/>
              <a:chOff x="918" y="836"/>
              <a:chExt cx="4608" cy="366"/>
            </a:xfrm>
          </p:grpSpPr>
          <p:sp>
            <p:nvSpPr>
              <p:cNvPr id="716809" name="Rectangle 9"/>
              <p:cNvSpPr>
                <a:spLocks noChangeArrowheads="1"/>
              </p:cNvSpPr>
              <p:nvPr/>
            </p:nvSpPr>
            <p:spPr bwMode="auto">
              <a:xfrm>
                <a:off x="918" y="891"/>
                <a:ext cx="864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81000" indent="-292100">
                  <a:lnSpc>
                    <a:spcPct val="90000"/>
                  </a:lnSpc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s-VE" sz="1800">
                    <a:solidFill>
                      <a:srgbClr val="003399"/>
                    </a:solidFill>
                    <a:latin typeface="Berlin Sans FB" pitchFamily="34" charset="0"/>
                  </a:rPr>
                  <a:t>Ubicación</a:t>
                </a:r>
                <a:endParaRPr lang="es-ES" sz="1800">
                  <a:solidFill>
                    <a:srgbClr val="003399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716810" name="Text Box 10"/>
              <p:cNvSpPr txBox="1">
                <a:spLocks noChangeArrowheads="1"/>
              </p:cNvSpPr>
              <p:nvPr/>
            </p:nvSpPr>
            <p:spPr bwMode="auto">
              <a:xfrm>
                <a:off x="2118" y="836"/>
                <a:ext cx="67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Centro Comercial</a:t>
                </a:r>
                <a:endParaRPr lang="es-ES" sz="1600">
                  <a:latin typeface="Berlin Sans FB" pitchFamily="34" charset="0"/>
                </a:endParaRPr>
              </a:p>
            </p:txBody>
          </p:sp>
          <p:sp>
            <p:nvSpPr>
              <p:cNvPr id="716811" name="Text Box 11"/>
              <p:cNvSpPr txBox="1">
                <a:spLocks noChangeArrowheads="1"/>
              </p:cNvSpPr>
              <p:nvPr/>
            </p:nvSpPr>
            <p:spPr bwMode="auto">
              <a:xfrm>
                <a:off x="4662" y="836"/>
                <a:ext cx="86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Mediano tránsito</a:t>
                </a:r>
                <a:endParaRPr lang="es-ES" sz="1600">
                  <a:latin typeface="Berlin Sans FB" pitchFamily="34" charset="0"/>
                </a:endParaRPr>
              </a:p>
            </p:txBody>
          </p:sp>
          <p:sp>
            <p:nvSpPr>
              <p:cNvPr id="716812" name="Text Box 12"/>
              <p:cNvSpPr txBox="1">
                <a:spLocks noChangeArrowheads="1"/>
              </p:cNvSpPr>
              <p:nvPr/>
            </p:nvSpPr>
            <p:spPr bwMode="auto">
              <a:xfrm>
                <a:off x="3558" y="884"/>
                <a:ext cx="91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Alto tránsito</a:t>
                </a:r>
                <a:endParaRPr lang="es-ES" sz="1600">
                  <a:latin typeface="Berlin Sans FB" pitchFamily="34" charset="0"/>
                </a:endParaRPr>
              </a:p>
            </p:txBody>
          </p:sp>
        </p:grpSp>
        <p:grpSp>
          <p:nvGrpSpPr>
            <p:cNvPr id="716861" name="Group 61"/>
            <p:cNvGrpSpPr>
              <a:grpSpLocks/>
            </p:cNvGrpSpPr>
            <p:nvPr/>
          </p:nvGrpSpPr>
          <p:grpSpPr bwMode="auto">
            <a:xfrm>
              <a:off x="744" y="1652"/>
              <a:ext cx="5166" cy="224"/>
              <a:chOff x="744" y="1652"/>
              <a:chExt cx="5166" cy="224"/>
            </a:xfrm>
          </p:grpSpPr>
          <p:sp>
            <p:nvSpPr>
              <p:cNvPr id="716825" name="Text Box 25"/>
              <p:cNvSpPr txBox="1">
                <a:spLocks noChangeArrowheads="1"/>
              </p:cNvSpPr>
              <p:nvPr/>
            </p:nvSpPr>
            <p:spPr bwMode="auto">
              <a:xfrm>
                <a:off x="2022" y="1664"/>
                <a:ext cx="96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Más de 140 m</a:t>
                </a:r>
                <a:r>
                  <a:rPr lang="es-VE" sz="1600" baseline="30000">
                    <a:latin typeface="Berlin Sans FB" pitchFamily="34" charset="0"/>
                  </a:rPr>
                  <a:t>2</a:t>
                </a:r>
                <a:endParaRPr lang="es-ES" sz="1600" baseline="30000">
                  <a:latin typeface="Berlin Sans FB" pitchFamily="34" charset="0"/>
                </a:endParaRPr>
              </a:p>
            </p:txBody>
          </p:sp>
          <p:sp>
            <p:nvSpPr>
              <p:cNvPr id="716826" name="Text Box 26"/>
              <p:cNvSpPr txBox="1">
                <a:spLocks noChangeArrowheads="1"/>
              </p:cNvSpPr>
              <p:nvPr/>
            </p:nvSpPr>
            <p:spPr bwMode="auto">
              <a:xfrm>
                <a:off x="4662" y="166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Menos de 100 m</a:t>
                </a:r>
                <a:r>
                  <a:rPr lang="es-VE" sz="1600" baseline="30000">
                    <a:latin typeface="Berlin Sans FB" pitchFamily="34" charset="0"/>
                  </a:rPr>
                  <a:t>2</a:t>
                </a:r>
                <a:endParaRPr lang="es-ES" sz="1600">
                  <a:latin typeface="Berlin Sans FB" pitchFamily="34" charset="0"/>
                </a:endParaRPr>
              </a:p>
            </p:txBody>
          </p:sp>
          <p:sp>
            <p:nvSpPr>
              <p:cNvPr id="716827" name="Text Box 27"/>
              <p:cNvSpPr txBox="1">
                <a:spLocks noChangeArrowheads="1"/>
              </p:cNvSpPr>
              <p:nvPr/>
            </p:nvSpPr>
            <p:spPr bwMode="auto">
              <a:xfrm>
                <a:off x="3270" y="1664"/>
                <a:ext cx="12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Entre 100- 140 m</a:t>
                </a:r>
                <a:r>
                  <a:rPr lang="es-VE" sz="1600" baseline="30000">
                    <a:latin typeface="Berlin Sans FB" pitchFamily="34" charset="0"/>
                  </a:rPr>
                  <a:t>2</a:t>
                </a:r>
                <a:endParaRPr lang="es-ES" sz="1600" baseline="30000">
                  <a:latin typeface="Berlin Sans FB" pitchFamily="34" charset="0"/>
                </a:endParaRPr>
              </a:p>
            </p:txBody>
          </p:sp>
          <p:sp>
            <p:nvSpPr>
              <p:cNvPr id="716832" name="Rectangle 32"/>
              <p:cNvSpPr>
                <a:spLocks noChangeArrowheads="1"/>
              </p:cNvSpPr>
              <p:nvPr/>
            </p:nvSpPr>
            <p:spPr bwMode="auto">
              <a:xfrm>
                <a:off x="744" y="1652"/>
                <a:ext cx="105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81000" indent="-292100">
                  <a:lnSpc>
                    <a:spcPct val="90000"/>
                  </a:lnSpc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s-VE" sz="1800">
                    <a:solidFill>
                      <a:srgbClr val="003399"/>
                    </a:solidFill>
                    <a:latin typeface="Berlin Sans FB" pitchFamily="34" charset="0"/>
                  </a:rPr>
                  <a:t>Área del local</a:t>
                </a:r>
                <a:endParaRPr lang="es-ES" sz="1800">
                  <a:solidFill>
                    <a:srgbClr val="003399"/>
                  </a:solidFill>
                  <a:latin typeface="Berlin Sans FB" pitchFamily="34" charset="0"/>
                </a:endParaRPr>
              </a:p>
            </p:txBody>
          </p:sp>
        </p:grpSp>
        <p:grpSp>
          <p:nvGrpSpPr>
            <p:cNvPr id="716860" name="Group 60"/>
            <p:cNvGrpSpPr>
              <a:grpSpLocks/>
            </p:cNvGrpSpPr>
            <p:nvPr/>
          </p:nvGrpSpPr>
          <p:grpSpPr bwMode="auto">
            <a:xfrm>
              <a:off x="967" y="1296"/>
              <a:ext cx="4876" cy="212"/>
              <a:chOff x="967" y="1296"/>
              <a:chExt cx="4876" cy="212"/>
            </a:xfrm>
          </p:grpSpPr>
          <p:sp>
            <p:nvSpPr>
              <p:cNvPr id="716828" name="Text Box 28"/>
              <p:cNvSpPr txBox="1">
                <a:spLocks noChangeArrowheads="1"/>
              </p:cNvSpPr>
              <p:nvPr/>
            </p:nvSpPr>
            <p:spPr bwMode="auto">
              <a:xfrm>
                <a:off x="1974" y="1296"/>
                <a:ext cx="10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Más de 50 MMBs.</a:t>
                </a:r>
                <a:endParaRPr lang="es-ES" sz="1600">
                  <a:latin typeface="Berlin Sans FB" pitchFamily="34" charset="0"/>
                </a:endParaRPr>
              </a:p>
            </p:txBody>
          </p:sp>
          <p:sp>
            <p:nvSpPr>
              <p:cNvPr id="716829" name="Text Box 29"/>
              <p:cNvSpPr txBox="1">
                <a:spLocks noChangeArrowheads="1"/>
              </p:cNvSpPr>
              <p:nvPr/>
            </p:nvSpPr>
            <p:spPr bwMode="auto">
              <a:xfrm>
                <a:off x="4617" y="1296"/>
                <a:ext cx="122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Menos de 20 MMBs.</a:t>
                </a:r>
                <a:endParaRPr lang="es-ES" sz="1600">
                  <a:latin typeface="Berlin Sans FB" pitchFamily="34" charset="0"/>
                </a:endParaRPr>
              </a:p>
            </p:txBody>
          </p:sp>
          <p:sp>
            <p:nvSpPr>
              <p:cNvPr id="716830" name="Text Box 30"/>
              <p:cNvSpPr txBox="1">
                <a:spLocks noChangeArrowheads="1"/>
              </p:cNvSpPr>
              <p:nvPr/>
            </p:nvSpPr>
            <p:spPr bwMode="auto">
              <a:xfrm>
                <a:off x="3222" y="1296"/>
                <a:ext cx="129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Entre 20- 50 MMBs.</a:t>
                </a:r>
                <a:endParaRPr lang="es-ES" sz="1600">
                  <a:latin typeface="Berlin Sans FB" pitchFamily="34" charset="0"/>
                </a:endParaRPr>
              </a:p>
            </p:txBody>
          </p:sp>
          <p:sp>
            <p:nvSpPr>
              <p:cNvPr id="716834" name="Rectangle 34"/>
              <p:cNvSpPr>
                <a:spLocks noChangeArrowheads="1"/>
              </p:cNvSpPr>
              <p:nvPr/>
            </p:nvSpPr>
            <p:spPr bwMode="auto">
              <a:xfrm>
                <a:off x="967" y="1316"/>
                <a:ext cx="68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81000" indent="-292100">
                  <a:lnSpc>
                    <a:spcPct val="90000"/>
                  </a:lnSpc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s-VE" sz="1800">
                    <a:solidFill>
                      <a:srgbClr val="003399"/>
                    </a:solidFill>
                    <a:latin typeface="Berlin Sans FB" pitchFamily="34" charset="0"/>
                  </a:rPr>
                  <a:t>Ventas</a:t>
                </a:r>
                <a:endParaRPr lang="es-ES" sz="1800">
                  <a:solidFill>
                    <a:srgbClr val="003399"/>
                  </a:solidFill>
                  <a:latin typeface="Berlin Sans FB" pitchFamily="34" charset="0"/>
                </a:endParaRPr>
              </a:p>
            </p:txBody>
          </p:sp>
        </p:grpSp>
      </p:grpSp>
      <p:grpSp>
        <p:nvGrpSpPr>
          <p:cNvPr id="716869" name="Group 69"/>
          <p:cNvGrpSpPr>
            <a:grpSpLocks/>
          </p:cNvGrpSpPr>
          <p:nvPr/>
        </p:nvGrpSpPr>
        <p:grpSpPr bwMode="auto">
          <a:xfrm>
            <a:off x="1276350" y="3117850"/>
            <a:ext cx="7953375" cy="2092325"/>
            <a:chOff x="804" y="1964"/>
            <a:chExt cx="5010" cy="1318"/>
          </a:xfrm>
        </p:grpSpPr>
        <p:grpSp>
          <p:nvGrpSpPr>
            <p:cNvPr id="716862" name="Group 62"/>
            <p:cNvGrpSpPr>
              <a:grpSpLocks/>
            </p:cNvGrpSpPr>
            <p:nvPr/>
          </p:nvGrpSpPr>
          <p:grpSpPr bwMode="auto">
            <a:xfrm>
              <a:off x="1044" y="1964"/>
              <a:ext cx="4668" cy="292"/>
              <a:chOff x="1044" y="1964"/>
              <a:chExt cx="4668" cy="292"/>
            </a:xfrm>
          </p:grpSpPr>
          <p:sp>
            <p:nvSpPr>
              <p:cNvPr id="716836" name="Text Box 36"/>
              <p:cNvSpPr txBox="1">
                <a:spLocks noChangeArrowheads="1"/>
              </p:cNvSpPr>
              <p:nvPr/>
            </p:nvSpPr>
            <p:spPr bwMode="auto">
              <a:xfrm>
                <a:off x="2022" y="1968"/>
                <a:ext cx="10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200" b="1">
                    <a:solidFill>
                      <a:srgbClr val="990000"/>
                    </a:solidFill>
                    <a:latin typeface="Berlin Sans FB" pitchFamily="34" charset="0"/>
                  </a:rPr>
                  <a:t>Se conocen costos</a:t>
                </a:r>
                <a:endParaRPr lang="es-ES" sz="1200" b="1">
                  <a:solidFill>
                    <a:srgbClr val="990000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716837" name="Text Box 37"/>
              <p:cNvSpPr txBox="1">
                <a:spLocks noChangeArrowheads="1"/>
              </p:cNvSpPr>
              <p:nvPr/>
            </p:nvSpPr>
            <p:spPr bwMode="auto">
              <a:xfrm>
                <a:off x="4608" y="1968"/>
                <a:ext cx="11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200" b="1">
                    <a:solidFill>
                      <a:srgbClr val="990000"/>
                    </a:solidFill>
                    <a:latin typeface="Berlin Sans FB" pitchFamily="34" charset="0"/>
                  </a:rPr>
                  <a:t>Sin conocer estructura costos</a:t>
                </a:r>
                <a:endParaRPr lang="es-ES" sz="1200" b="1">
                  <a:solidFill>
                    <a:srgbClr val="990000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716838" name="Text Box 38"/>
              <p:cNvSpPr txBox="1">
                <a:spLocks noChangeArrowheads="1"/>
              </p:cNvSpPr>
              <p:nvPr/>
            </p:nvSpPr>
            <p:spPr bwMode="auto">
              <a:xfrm>
                <a:off x="3366" y="1968"/>
                <a:ext cx="10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200" b="1">
                    <a:solidFill>
                      <a:srgbClr val="990000"/>
                    </a:solidFill>
                    <a:latin typeface="Berlin Sans FB" pitchFamily="34" charset="0"/>
                  </a:rPr>
                  <a:t>Manejo de algunos costos</a:t>
                </a:r>
                <a:endParaRPr lang="es-ES" sz="1200" b="1">
                  <a:solidFill>
                    <a:srgbClr val="990000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716840" name="Rectangle 40"/>
              <p:cNvSpPr>
                <a:spLocks noChangeArrowheads="1"/>
              </p:cNvSpPr>
              <p:nvPr/>
            </p:nvSpPr>
            <p:spPr bwMode="auto">
              <a:xfrm>
                <a:off x="1044" y="1964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81000" indent="-292100">
                  <a:lnSpc>
                    <a:spcPct val="90000"/>
                  </a:lnSpc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s-VE" sz="1800">
                    <a:solidFill>
                      <a:srgbClr val="003399"/>
                    </a:solidFill>
                    <a:latin typeface="Berlin Sans FB" pitchFamily="34" charset="0"/>
                  </a:rPr>
                  <a:t>Costos</a:t>
                </a:r>
                <a:endParaRPr lang="es-ES" sz="1800">
                  <a:solidFill>
                    <a:srgbClr val="003399"/>
                  </a:solidFill>
                  <a:latin typeface="Berlin Sans FB" pitchFamily="34" charset="0"/>
                </a:endParaRPr>
              </a:p>
            </p:txBody>
          </p:sp>
        </p:grpSp>
        <p:grpSp>
          <p:nvGrpSpPr>
            <p:cNvPr id="716864" name="Group 64"/>
            <p:cNvGrpSpPr>
              <a:grpSpLocks/>
            </p:cNvGrpSpPr>
            <p:nvPr/>
          </p:nvGrpSpPr>
          <p:grpSpPr bwMode="auto">
            <a:xfrm>
              <a:off x="813" y="2688"/>
              <a:ext cx="4905" cy="382"/>
              <a:chOff x="813" y="2688"/>
              <a:chExt cx="4905" cy="382"/>
            </a:xfrm>
          </p:grpSpPr>
          <p:sp>
            <p:nvSpPr>
              <p:cNvPr id="716843" name="Text Box 43"/>
              <p:cNvSpPr txBox="1">
                <a:spLocks noChangeArrowheads="1"/>
              </p:cNvSpPr>
              <p:nvPr/>
            </p:nvSpPr>
            <p:spPr bwMode="auto">
              <a:xfrm>
                <a:off x="2070" y="2704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Por sistema</a:t>
                </a:r>
                <a:endParaRPr lang="es-ES" sz="1600">
                  <a:latin typeface="Berlin Sans FB" pitchFamily="34" charset="0"/>
                </a:endParaRPr>
              </a:p>
            </p:txBody>
          </p:sp>
          <p:sp>
            <p:nvSpPr>
              <p:cNvPr id="716844" name="Text Box 44"/>
              <p:cNvSpPr txBox="1">
                <a:spLocks noChangeArrowheads="1"/>
              </p:cNvSpPr>
              <p:nvPr/>
            </p:nvSpPr>
            <p:spPr bwMode="auto">
              <a:xfrm>
                <a:off x="4854" y="2704"/>
                <a:ext cx="86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Solo caja registradora</a:t>
                </a:r>
                <a:endParaRPr lang="es-ES" sz="1600">
                  <a:latin typeface="Berlin Sans FB" pitchFamily="34" charset="0"/>
                </a:endParaRPr>
              </a:p>
            </p:txBody>
          </p:sp>
          <p:sp>
            <p:nvSpPr>
              <p:cNvPr id="716845" name="Text Box 45"/>
              <p:cNvSpPr txBox="1">
                <a:spLocks noChangeArrowheads="1"/>
              </p:cNvSpPr>
              <p:nvPr/>
            </p:nvSpPr>
            <p:spPr bwMode="auto">
              <a:xfrm>
                <a:off x="3174" y="2688"/>
                <a:ext cx="120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600">
                    <a:latin typeface="Berlin Sans FB" pitchFamily="34" charset="0"/>
                  </a:rPr>
                  <a:t>Algún sistema/Caja registradora</a:t>
                </a:r>
                <a:endParaRPr lang="es-ES" sz="1600">
                  <a:latin typeface="Berlin Sans FB" pitchFamily="34" charset="0"/>
                </a:endParaRPr>
              </a:p>
            </p:txBody>
          </p:sp>
          <p:sp>
            <p:nvSpPr>
              <p:cNvPr id="716853" name="Rectangle 53"/>
              <p:cNvSpPr>
                <a:spLocks noChangeArrowheads="1"/>
              </p:cNvSpPr>
              <p:nvPr/>
            </p:nvSpPr>
            <p:spPr bwMode="auto">
              <a:xfrm>
                <a:off x="813" y="2771"/>
                <a:ext cx="9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81000" indent="-292100">
                  <a:lnSpc>
                    <a:spcPct val="90000"/>
                  </a:lnSpc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s-VE" sz="1800">
                    <a:solidFill>
                      <a:srgbClr val="003399"/>
                    </a:solidFill>
                    <a:latin typeface="Berlin Sans FB" pitchFamily="34" charset="0"/>
                  </a:rPr>
                  <a:t>Facturación</a:t>
                </a:r>
                <a:endParaRPr lang="es-ES" sz="1800">
                  <a:solidFill>
                    <a:srgbClr val="003399"/>
                  </a:solidFill>
                  <a:latin typeface="Berlin Sans FB" pitchFamily="34" charset="0"/>
                </a:endParaRPr>
              </a:p>
            </p:txBody>
          </p:sp>
        </p:grpSp>
        <p:grpSp>
          <p:nvGrpSpPr>
            <p:cNvPr id="716863" name="Group 63"/>
            <p:cNvGrpSpPr>
              <a:grpSpLocks/>
            </p:cNvGrpSpPr>
            <p:nvPr/>
          </p:nvGrpSpPr>
          <p:grpSpPr bwMode="auto">
            <a:xfrm>
              <a:off x="804" y="2369"/>
              <a:ext cx="4794" cy="257"/>
              <a:chOff x="804" y="2369"/>
              <a:chExt cx="4794" cy="257"/>
            </a:xfrm>
          </p:grpSpPr>
          <p:sp>
            <p:nvSpPr>
              <p:cNvPr id="716846" name="Text Box 46"/>
              <p:cNvSpPr txBox="1">
                <a:spLocks noChangeArrowheads="1"/>
              </p:cNvSpPr>
              <p:nvPr/>
            </p:nvSpPr>
            <p:spPr bwMode="auto">
              <a:xfrm>
                <a:off x="1974" y="2436"/>
                <a:ext cx="10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200" b="1">
                    <a:solidFill>
                      <a:srgbClr val="990000"/>
                    </a:solidFill>
                    <a:latin typeface="Berlin Sans FB" pitchFamily="34" charset="0"/>
                  </a:rPr>
                  <a:t>Existe y es usado</a:t>
                </a:r>
                <a:endParaRPr lang="es-ES" sz="1200" b="1">
                  <a:solidFill>
                    <a:srgbClr val="990000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716847" name="Text Box 47"/>
              <p:cNvSpPr txBox="1">
                <a:spLocks noChangeArrowheads="1"/>
              </p:cNvSpPr>
              <p:nvPr/>
            </p:nvSpPr>
            <p:spPr bwMode="auto">
              <a:xfrm>
                <a:off x="4734" y="2418"/>
                <a:ext cx="8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200" b="1">
                    <a:solidFill>
                      <a:srgbClr val="990000"/>
                    </a:solidFill>
                    <a:latin typeface="Berlin Sans FB" pitchFamily="34" charset="0"/>
                  </a:rPr>
                  <a:t>Sin sistema</a:t>
                </a:r>
                <a:endParaRPr lang="es-ES" sz="1200" b="1">
                  <a:solidFill>
                    <a:srgbClr val="990000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716848" name="Text Box 48"/>
              <p:cNvSpPr txBox="1">
                <a:spLocks noChangeArrowheads="1"/>
              </p:cNvSpPr>
              <p:nvPr/>
            </p:nvSpPr>
            <p:spPr bwMode="auto">
              <a:xfrm>
                <a:off x="3174" y="2420"/>
                <a:ext cx="12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200" b="1">
                    <a:solidFill>
                      <a:srgbClr val="990000"/>
                    </a:solidFill>
                    <a:latin typeface="Berlin Sans FB" pitchFamily="34" charset="0"/>
                  </a:rPr>
                  <a:t>Existe, desactualizado</a:t>
                </a:r>
                <a:endParaRPr lang="es-ES" sz="1200" b="1">
                  <a:solidFill>
                    <a:srgbClr val="990000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716855" name="Rectangle 55"/>
              <p:cNvSpPr>
                <a:spLocks noChangeArrowheads="1"/>
              </p:cNvSpPr>
              <p:nvPr/>
            </p:nvSpPr>
            <p:spPr bwMode="auto">
              <a:xfrm>
                <a:off x="804" y="2369"/>
                <a:ext cx="98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81000" indent="-292100">
                  <a:lnSpc>
                    <a:spcPct val="90000"/>
                  </a:lnSpc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s-VE" sz="1800">
                    <a:solidFill>
                      <a:srgbClr val="003399"/>
                    </a:solidFill>
                    <a:latin typeface="Berlin Sans FB" pitchFamily="34" charset="0"/>
                  </a:rPr>
                  <a:t>Sistema de Gestión</a:t>
                </a:r>
                <a:endParaRPr lang="es-ES" sz="1800">
                  <a:solidFill>
                    <a:srgbClr val="003399"/>
                  </a:solidFill>
                  <a:latin typeface="Berlin Sans FB" pitchFamily="34" charset="0"/>
                </a:endParaRPr>
              </a:p>
            </p:txBody>
          </p:sp>
        </p:grpSp>
        <p:grpSp>
          <p:nvGrpSpPr>
            <p:cNvPr id="716865" name="Group 65"/>
            <p:cNvGrpSpPr>
              <a:grpSpLocks/>
            </p:cNvGrpSpPr>
            <p:nvPr/>
          </p:nvGrpSpPr>
          <p:grpSpPr bwMode="auto">
            <a:xfrm>
              <a:off x="921" y="2994"/>
              <a:ext cx="4893" cy="288"/>
              <a:chOff x="921" y="2994"/>
              <a:chExt cx="4893" cy="288"/>
            </a:xfrm>
          </p:grpSpPr>
          <p:sp>
            <p:nvSpPr>
              <p:cNvPr id="716849" name="Text Box 49"/>
              <p:cNvSpPr txBox="1">
                <a:spLocks noChangeArrowheads="1"/>
              </p:cNvSpPr>
              <p:nvPr/>
            </p:nvSpPr>
            <p:spPr bwMode="auto">
              <a:xfrm>
                <a:off x="2070" y="2994"/>
                <a:ext cx="76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200" b="1">
                    <a:solidFill>
                      <a:srgbClr val="990000"/>
                    </a:solidFill>
                    <a:latin typeface="Berlin Sans FB" pitchFamily="34" charset="0"/>
                  </a:rPr>
                  <a:t>Sugerencia sistema</a:t>
                </a:r>
                <a:endParaRPr lang="es-ES" sz="1200" b="1">
                  <a:solidFill>
                    <a:srgbClr val="990000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716850" name="Text Box 50"/>
              <p:cNvSpPr txBox="1">
                <a:spLocks noChangeArrowheads="1"/>
              </p:cNvSpPr>
              <p:nvPr/>
            </p:nvSpPr>
            <p:spPr bwMode="auto">
              <a:xfrm>
                <a:off x="4758" y="3072"/>
                <a:ext cx="10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200" b="1">
                    <a:solidFill>
                      <a:srgbClr val="990000"/>
                    </a:solidFill>
                    <a:latin typeface="Berlin Sans FB" pitchFamily="34" charset="0"/>
                  </a:rPr>
                  <a:t>Falla inventario</a:t>
                </a:r>
                <a:endParaRPr lang="es-ES" sz="1200" b="1">
                  <a:solidFill>
                    <a:srgbClr val="990000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716851" name="Text Box 51"/>
              <p:cNvSpPr txBox="1">
                <a:spLocks noChangeArrowheads="1"/>
              </p:cNvSpPr>
              <p:nvPr/>
            </p:nvSpPr>
            <p:spPr bwMode="auto">
              <a:xfrm>
                <a:off x="3174" y="3100"/>
                <a:ext cx="1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VE" sz="1200" b="1">
                    <a:solidFill>
                      <a:srgbClr val="990000"/>
                    </a:solidFill>
                    <a:latin typeface="Berlin Sans FB" pitchFamily="34" charset="0"/>
                  </a:rPr>
                  <a:t>Promoción y falla</a:t>
                </a:r>
                <a:endParaRPr lang="es-ES" sz="1200" b="1">
                  <a:solidFill>
                    <a:srgbClr val="990000"/>
                  </a:solidFill>
                  <a:latin typeface="Berlin Sans FB" pitchFamily="34" charset="0"/>
                </a:endParaRPr>
              </a:p>
            </p:txBody>
          </p:sp>
          <p:sp>
            <p:nvSpPr>
              <p:cNvPr id="716856" name="Rectangle 56"/>
              <p:cNvSpPr>
                <a:spLocks noChangeArrowheads="1"/>
              </p:cNvSpPr>
              <p:nvPr/>
            </p:nvSpPr>
            <p:spPr bwMode="auto">
              <a:xfrm>
                <a:off x="921" y="3057"/>
                <a:ext cx="9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81000" indent="-292100">
                  <a:lnSpc>
                    <a:spcPct val="90000"/>
                  </a:lnSpc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s-VE" sz="1800">
                    <a:solidFill>
                      <a:srgbClr val="003399"/>
                    </a:solidFill>
                    <a:latin typeface="Berlin Sans FB" pitchFamily="34" charset="0"/>
                  </a:rPr>
                  <a:t>Compras</a:t>
                </a:r>
                <a:endParaRPr lang="es-ES" sz="1800">
                  <a:solidFill>
                    <a:srgbClr val="003399"/>
                  </a:solidFill>
                  <a:latin typeface="Berlin Sans FB" pitchFamily="34" charset="0"/>
                </a:endParaRPr>
              </a:p>
            </p:txBody>
          </p:sp>
        </p:grpSp>
      </p:grpSp>
      <p:sp>
        <p:nvSpPr>
          <p:cNvPr id="716857" name="Text Box 57"/>
          <p:cNvSpPr txBox="1">
            <a:spLocks noChangeArrowheads="1"/>
          </p:cNvSpPr>
          <p:nvPr/>
        </p:nvSpPr>
        <p:spPr bwMode="auto">
          <a:xfrm>
            <a:off x="1147763" y="6400800"/>
            <a:ext cx="4876800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VE" sz="1200">
                <a:latin typeface="Times New Roman" pitchFamily="18" charset="0"/>
              </a:rPr>
              <a:t>Fuente: Caracterización gestión farmacias del grupo base del proyecto BID. Mayo 2005. </a:t>
            </a:r>
            <a:endParaRPr lang="es-ES" sz="12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75" y="341313"/>
            <a:ext cx="4557713" cy="457200"/>
          </a:xfrm>
          <a:noFill/>
          <a:ln/>
        </p:spPr>
        <p:txBody>
          <a:bodyPr anchor="t">
            <a:spAutoFit/>
          </a:bodyPr>
          <a:lstStyle/>
          <a:p>
            <a:pPr algn="l"/>
            <a:r>
              <a:rPr lang="es-VE" sz="2400" b="0">
                <a:solidFill>
                  <a:schemeClr val="tx1"/>
                </a:solidFill>
              </a:rPr>
              <a:t>Adopción TIC = Aprendizaje</a:t>
            </a:r>
          </a:p>
        </p:txBody>
      </p:sp>
      <p:sp>
        <p:nvSpPr>
          <p:cNvPr id="780291" name="Rectangle 3"/>
          <p:cNvSpPr>
            <a:spLocks noChangeArrowheads="1"/>
          </p:cNvSpPr>
          <p:nvPr/>
        </p:nvSpPr>
        <p:spPr bwMode="auto">
          <a:xfrm>
            <a:off x="1154113" y="1511300"/>
            <a:ext cx="2057400" cy="2971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E88A00"/>
            </a:outerShdw>
          </a:effectLst>
        </p:spPr>
        <p:txBody>
          <a:bodyPr wrap="none" anchor="ctr"/>
          <a:lstStyle/>
          <a:p>
            <a:pPr algn="ctr"/>
            <a:r>
              <a:rPr lang="es-VE" b="1" i="1">
                <a:solidFill>
                  <a:schemeClr val="bg1"/>
                </a:solidFill>
                <a:latin typeface="Arial Narrow" pitchFamily="34" charset="0"/>
              </a:rPr>
              <a:t>La Empresa</a:t>
            </a:r>
            <a:endParaRPr lang="es-VE" sz="3200" b="1" i="1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s-VE" sz="3200" b="1" i="1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s-VE" b="1" i="1">
                <a:solidFill>
                  <a:schemeClr val="bg1"/>
                </a:solidFill>
                <a:latin typeface="Arial Narrow" pitchFamily="34" charset="0"/>
              </a:rPr>
              <a:t>“La manera </a:t>
            </a:r>
          </a:p>
          <a:p>
            <a:pPr algn="ctr"/>
            <a:r>
              <a:rPr lang="es-VE" b="1" i="1">
                <a:solidFill>
                  <a:schemeClr val="bg1"/>
                </a:solidFill>
                <a:latin typeface="Arial Narrow" pitchFamily="34" charset="0"/>
              </a:rPr>
              <a:t>de ser”</a:t>
            </a:r>
          </a:p>
          <a:p>
            <a:pPr algn="ctr"/>
            <a:r>
              <a:rPr lang="es-VE" sz="2400" b="1" i="1">
                <a:latin typeface="Arial Narrow" pitchFamily="34" charset="0"/>
              </a:rPr>
              <a:t>Paradigmas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3763963" y="1511300"/>
            <a:ext cx="2057400" cy="2971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E88A00"/>
            </a:outerShdw>
          </a:effectLst>
        </p:spPr>
        <p:txBody>
          <a:bodyPr wrap="none" anchor="ctr"/>
          <a:lstStyle/>
          <a:p>
            <a:pPr algn="ctr"/>
            <a:r>
              <a:rPr lang="es-VE" b="1" i="1">
                <a:solidFill>
                  <a:schemeClr val="bg1"/>
                </a:solidFill>
                <a:latin typeface="Arial Narrow" pitchFamily="34" charset="0"/>
              </a:rPr>
              <a:t>Sus Acciones</a:t>
            </a:r>
            <a:endParaRPr lang="es-VE" sz="3200" b="1" i="1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s-VE" sz="3200" b="1" i="1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s-VE" b="1" i="1">
                <a:solidFill>
                  <a:schemeClr val="bg1"/>
                </a:solidFill>
                <a:latin typeface="Arial Narrow" pitchFamily="34" charset="0"/>
              </a:rPr>
              <a:t>“La manera de </a:t>
            </a:r>
          </a:p>
          <a:p>
            <a:pPr algn="ctr"/>
            <a:r>
              <a:rPr lang="es-VE" b="1" i="1">
                <a:solidFill>
                  <a:schemeClr val="bg1"/>
                </a:solidFill>
                <a:latin typeface="Arial Narrow" pitchFamily="34" charset="0"/>
              </a:rPr>
              <a:t>Hacer”</a:t>
            </a:r>
          </a:p>
          <a:p>
            <a:pPr algn="ctr"/>
            <a:endParaRPr lang="es-VE" b="1" i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80293" name="Rectangle 5"/>
          <p:cNvSpPr>
            <a:spLocks noChangeArrowheads="1"/>
          </p:cNvSpPr>
          <p:nvPr/>
        </p:nvSpPr>
        <p:spPr bwMode="auto">
          <a:xfrm>
            <a:off x="6502400" y="1511300"/>
            <a:ext cx="2057400" cy="2971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E88A00"/>
            </a:outerShdw>
          </a:effectLst>
        </p:spPr>
        <p:txBody>
          <a:bodyPr wrap="none" anchor="ctr"/>
          <a:lstStyle/>
          <a:p>
            <a:pPr algn="ctr"/>
            <a:r>
              <a:rPr lang="es-VE" b="1" i="1">
                <a:solidFill>
                  <a:schemeClr val="bg1"/>
                </a:solidFill>
                <a:latin typeface="Arial Narrow" pitchFamily="34" charset="0"/>
              </a:rPr>
              <a:t>Sus</a:t>
            </a:r>
          </a:p>
          <a:p>
            <a:pPr algn="ctr"/>
            <a:r>
              <a:rPr lang="es-VE" b="1" i="1">
                <a:solidFill>
                  <a:schemeClr val="bg1"/>
                </a:solidFill>
                <a:latin typeface="Arial Narrow" pitchFamily="34" charset="0"/>
              </a:rPr>
              <a:t>Resultados </a:t>
            </a:r>
          </a:p>
          <a:p>
            <a:pPr algn="ctr"/>
            <a:endParaRPr lang="es-VE" b="1" i="1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s-VE" b="1" i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80294" name="Line 6"/>
          <p:cNvSpPr>
            <a:spLocks noChangeShapeType="1"/>
          </p:cNvSpPr>
          <p:nvPr/>
        </p:nvSpPr>
        <p:spPr bwMode="auto">
          <a:xfrm>
            <a:off x="2882900" y="2882900"/>
            <a:ext cx="838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0295" name="Line 7"/>
          <p:cNvSpPr>
            <a:spLocks noChangeShapeType="1"/>
          </p:cNvSpPr>
          <p:nvPr/>
        </p:nvSpPr>
        <p:spPr bwMode="auto">
          <a:xfrm>
            <a:off x="5740400" y="2857500"/>
            <a:ext cx="838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80296" name="AutoShape 8"/>
          <p:cNvCxnSpPr>
            <a:cxnSpLocks noChangeShapeType="1"/>
          </p:cNvCxnSpPr>
          <p:nvPr/>
        </p:nvCxnSpPr>
        <p:spPr bwMode="auto">
          <a:xfrm rot="10800000" flipV="1">
            <a:off x="4649788" y="3035300"/>
            <a:ext cx="4000500" cy="1447800"/>
          </a:xfrm>
          <a:prstGeom prst="bentConnector4">
            <a:avLst>
              <a:gd name="adj1" fmla="val -3454"/>
              <a:gd name="adj2" fmla="val 139472"/>
            </a:avLst>
          </a:prstGeom>
          <a:noFill/>
          <a:ln w="57150">
            <a:solidFill>
              <a:srgbClr val="FF99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80297" name="AutoShape 9"/>
          <p:cNvCxnSpPr>
            <a:cxnSpLocks noChangeShapeType="1"/>
            <a:stCxn id="780293" idx="3"/>
            <a:endCxn id="780291" idx="2"/>
          </p:cNvCxnSpPr>
          <p:nvPr/>
        </p:nvCxnSpPr>
        <p:spPr bwMode="auto">
          <a:xfrm flipH="1">
            <a:off x="2182813" y="2997200"/>
            <a:ext cx="6376987" cy="1485900"/>
          </a:xfrm>
          <a:prstGeom prst="bentConnector4">
            <a:avLst>
              <a:gd name="adj1" fmla="val -3583"/>
              <a:gd name="adj2" fmla="val 115384"/>
            </a:avLst>
          </a:prstGeom>
          <a:noFill/>
          <a:ln w="57150">
            <a:solidFill>
              <a:srgbClr val="FF99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80298" name="Text Box 10"/>
          <p:cNvSpPr txBox="1">
            <a:spLocks noChangeArrowheads="1"/>
          </p:cNvSpPr>
          <p:nvPr/>
        </p:nvSpPr>
        <p:spPr bwMode="auto">
          <a:xfrm>
            <a:off x="5235575" y="4695825"/>
            <a:ext cx="309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VE" sz="2000" b="1" i="1">
                <a:solidFill>
                  <a:schemeClr val="folHlink"/>
                </a:solidFill>
                <a:latin typeface="Arial Narrow" pitchFamily="34" charset="0"/>
              </a:rPr>
              <a:t>Aprendizaje de primer Orden </a:t>
            </a:r>
          </a:p>
          <a:p>
            <a:pPr algn="ctr"/>
            <a:r>
              <a:rPr lang="es-VE" sz="2000" b="1" i="1">
                <a:solidFill>
                  <a:schemeClr val="folHlink"/>
                </a:solidFill>
                <a:latin typeface="Arial Narrow" pitchFamily="34" charset="0"/>
              </a:rPr>
              <a:t>(Cambiando el Hacer)</a:t>
            </a:r>
          </a:p>
        </p:txBody>
      </p:sp>
      <p:sp>
        <p:nvSpPr>
          <p:cNvPr id="780299" name="Text Box 11"/>
          <p:cNvSpPr txBox="1">
            <a:spLocks noChangeArrowheads="1"/>
          </p:cNvSpPr>
          <p:nvPr/>
        </p:nvSpPr>
        <p:spPr bwMode="auto">
          <a:xfrm>
            <a:off x="1698625" y="5697538"/>
            <a:ext cx="4795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VE" sz="2000" b="1" i="1">
                <a:solidFill>
                  <a:schemeClr val="folHlink"/>
                </a:solidFill>
                <a:latin typeface="Arial Narrow" pitchFamily="34" charset="0"/>
              </a:rPr>
              <a:t>Aprendizaje de segundo orden (Cambia el Ser)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Text Box 2"/>
          <p:cNvSpPr txBox="1">
            <a:spLocks noChangeArrowheads="1"/>
          </p:cNvSpPr>
          <p:nvPr/>
        </p:nvSpPr>
        <p:spPr bwMode="auto">
          <a:xfrm>
            <a:off x="3459163" y="3141663"/>
            <a:ext cx="2667000" cy="7858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>
                <a:ea typeface="MS PGothic" pitchFamily="34" charset="-128"/>
              </a:rPr>
              <a:t>Farmacias</a:t>
            </a:r>
          </a:p>
          <a:p>
            <a:pPr algn="ctr">
              <a:spcBef>
                <a:spcPct val="50000"/>
              </a:spcBef>
            </a:pPr>
            <a:r>
              <a:rPr lang="es-ES" sz="1800">
                <a:ea typeface="MS PGothic" pitchFamily="34" charset="-128"/>
              </a:rPr>
              <a:t>Independientes</a:t>
            </a:r>
          </a:p>
        </p:txBody>
      </p:sp>
      <p:sp>
        <p:nvSpPr>
          <p:cNvPr id="742403" name="Text Box 3"/>
          <p:cNvSpPr txBox="1">
            <a:spLocks noChangeArrowheads="1"/>
          </p:cNvSpPr>
          <p:nvPr/>
        </p:nvSpPr>
        <p:spPr bwMode="auto">
          <a:xfrm>
            <a:off x="3459163" y="981075"/>
            <a:ext cx="2667000" cy="373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>
                <a:ea typeface="MS PGothic" pitchFamily="34" charset="-128"/>
              </a:rPr>
              <a:t>Distribuidores</a:t>
            </a:r>
          </a:p>
        </p:txBody>
      </p:sp>
      <p:sp>
        <p:nvSpPr>
          <p:cNvPr id="742404" name="Text Box 4"/>
          <p:cNvSpPr txBox="1">
            <a:spLocks noChangeArrowheads="1"/>
          </p:cNvSpPr>
          <p:nvPr/>
        </p:nvSpPr>
        <p:spPr bwMode="auto">
          <a:xfrm>
            <a:off x="3489325" y="5667375"/>
            <a:ext cx="2667000" cy="7858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>
                <a:ea typeface="MS PGothic" pitchFamily="34" charset="-128"/>
              </a:rPr>
              <a:t>Consumidor </a:t>
            </a:r>
          </a:p>
          <a:p>
            <a:pPr algn="ctr">
              <a:spcBef>
                <a:spcPct val="50000"/>
              </a:spcBef>
            </a:pPr>
            <a:r>
              <a:rPr lang="es-ES" sz="1800">
                <a:ea typeface="MS PGothic" pitchFamily="34" charset="-128"/>
              </a:rPr>
              <a:t>Final</a:t>
            </a:r>
          </a:p>
        </p:txBody>
      </p:sp>
      <p:sp>
        <p:nvSpPr>
          <p:cNvPr id="742405" name="Line 5"/>
          <p:cNvSpPr>
            <a:spLocks noChangeShapeType="1"/>
          </p:cNvSpPr>
          <p:nvPr/>
        </p:nvSpPr>
        <p:spPr bwMode="auto">
          <a:xfrm>
            <a:off x="4787900" y="3932238"/>
            <a:ext cx="0" cy="17526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2406" name="Line 6"/>
          <p:cNvSpPr>
            <a:spLocks noChangeShapeType="1"/>
          </p:cNvSpPr>
          <p:nvPr/>
        </p:nvSpPr>
        <p:spPr bwMode="auto">
          <a:xfrm flipH="1">
            <a:off x="4787900" y="1341438"/>
            <a:ext cx="0" cy="1800225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2407" name="Text Box 7"/>
          <p:cNvSpPr txBox="1">
            <a:spLocks noChangeArrowheads="1"/>
          </p:cNvSpPr>
          <p:nvPr/>
        </p:nvSpPr>
        <p:spPr bwMode="auto">
          <a:xfrm>
            <a:off x="1116013" y="1416050"/>
            <a:ext cx="47529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Transaccional</a:t>
            </a:r>
          </a:p>
          <a:p>
            <a:pPr>
              <a:buFontTx/>
              <a:buChar char="•"/>
            </a:pPr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Push de Productos</a:t>
            </a:r>
          </a:p>
          <a:p>
            <a:pPr>
              <a:buFontTx/>
              <a:buChar char="•"/>
            </a:pPr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Basada en Precios</a:t>
            </a:r>
          </a:p>
          <a:p>
            <a:pPr>
              <a:buFontTx/>
              <a:buChar char="•"/>
            </a:pPr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No existe conocimiento de la demanda real.</a:t>
            </a:r>
          </a:p>
          <a:p>
            <a:pPr>
              <a:buFontTx/>
              <a:buChar char="•"/>
            </a:pPr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No se comparte información del mercado.</a:t>
            </a:r>
          </a:p>
          <a:p>
            <a:pPr>
              <a:buFontTx/>
              <a:buChar char="•"/>
            </a:pPr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Condiciones impuestas por el distribuidor</a:t>
            </a:r>
          </a:p>
          <a:p>
            <a:pPr>
              <a:buFontTx/>
              <a:buChar char="•"/>
            </a:pPr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Relación de Competencia.</a:t>
            </a:r>
          </a:p>
        </p:txBody>
      </p:sp>
      <p:sp>
        <p:nvSpPr>
          <p:cNvPr id="742408" name="Rectangle 8"/>
          <p:cNvSpPr>
            <a:spLocks noGrp="1" noChangeArrowheads="1"/>
          </p:cNvSpPr>
          <p:nvPr>
            <p:ph type="title"/>
          </p:nvPr>
        </p:nvSpPr>
        <p:spPr>
          <a:xfrm>
            <a:off x="1450975" y="185738"/>
            <a:ext cx="7589838" cy="457200"/>
          </a:xfrm>
          <a:noFill/>
          <a:ln/>
        </p:spPr>
        <p:txBody>
          <a:bodyPr wrap="none" anchor="t">
            <a:spAutoFit/>
          </a:bodyPr>
          <a:lstStyle/>
          <a:p>
            <a:pPr algn="l"/>
            <a:r>
              <a:rPr lang="es-ES" sz="2400" b="0">
                <a:solidFill>
                  <a:schemeClr val="tx1"/>
                </a:solidFill>
              </a:rPr>
              <a:t>Sector Farmacéutico… Modelo de negocio Actual</a:t>
            </a:r>
          </a:p>
        </p:txBody>
      </p:sp>
      <p:sp>
        <p:nvSpPr>
          <p:cNvPr id="742409" name="Text Box 9"/>
          <p:cNvSpPr txBox="1">
            <a:spLocks noChangeArrowheads="1"/>
          </p:cNvSpPr>
          <p:nvPr/>
        </p:nvSpPr>
        <p:spPr bwMode="auto">
          <a:xfrm>
            <a:off x="4932363" y="4005263"/>
            <a:ext cx="39608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Basado en Precios</a:t>
            </a:r>
          </a:p>
          <a:p>
            <a:pPr>
              <a:buFontTx/>
              <a:buChar char="•"/>
            </a:pPr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No reconocimiento del Valor entregado</a:t>
            </a:r>
          </a:p>
          <a:p>
            <a:pPr>
              <a:buFontTx/>
              <a:buChar char="•"/>
            </a:pPr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Transaccional</a:t>
            </a:r>
          </a:p>
          <a:p>
            <a:pPr>
              <a:buFontTx/>
              <a:buChar char="•"/>
            </a:pPr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No conocimiento de las necesidades del cliente</a:t>
            </a:r>
          </a:p>
          <a:p>
            <a:pPr>
              <a:buFontTx/>
              <a:buChar char="•"/>
            </a:pPr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Sin segmentación del mercado</a:t>
            </a:r>
          </a:p>
          <a:p>
            <a:pPr>
              <a:buFontTx/>
              <a:buChar char="•"/>
            </a:pPr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Sin estrategia comercial definida</a:t>
            </a:r>
          </a:p>
        </p:txBody>
      </p:sp>
      <p:sp>
        <p:nvSpPr>
          <p:cNvPr id="742410" name="Rectangle 10"/>
          <p:cNvSpPr>
            <a:spLocks noChangeArrowheads="1"/>
          </p:cNvSpPr>
          <p:nvPr/>
        </p:nvSpPr>
        <p:spPr bwMode="auto">
          <a:xfrm>
            <a:off x="1905000" y="2789238"/>
            <a:ext cx="5949950" cy="118745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s-ES" sz="2400" b="1" u="sng"/>
              <a:t>Conclusión:</a:t>
            </a:r>
          </a:p>
          <a:p>
            <a:pPr algn="ctr"/>
            <a:r>
              <a:rPr lang="es-ES" sz="2400"/>
              <a:t>Distanciamiento de la Propuesta de Valor de las Farmacias a sus Clientes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Text Box 2"/>
          <p:cNvSpPr txBox="1">
            <a:spLocks noChangeArrowheads="1"/>
          </p:cNvSpPr>
          <p:nvPr/>
        </p:nvSpPr>
        <p:spPr bwMode="auto">
          <a:xfrm>
            <a:off x="3633788" y="3141663"/>
            <a:ext cx="2667000" cy="7858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>
                <a:ea typeface="MS PGothic" pitchFamily="34" charset="-128"/>
              </a:rPr>
              <a:t>Farmacias</a:t>
            </a:r>
          </a:p>
          <a:p>
            <a:pPr algn="ctr">
              <a:spcBef>
                <a:spcPct val="50000"/>
              </a:spcBef>
            </a:pPr>
            <a:r>
              <a:rPr lang="es-ES" sz="1800">
                <a:ea typeface="MS PGothic" pitchFamily="34" charset="-128"/>
              </a:rPr>
              <a:t>Independientes</a:t>
            </a:r>
          </a:p>
        </p:txBody>
      </p:sp>
      <p:sp>
        <p:nvSpPr>
          <p:cNvPr id="743427" name="Text Box 3"/>
          <p:cNvSpPr txBox="1">
            <a:spLocks noChangeArrowheads="1"/>
          </p:cNvSpPr>
          <p:nvPr/>
        </p:nvSpPr>
        <p:spPr bwMode="auto">
          <a:xfrm>
            <a:off x="3633788" y="981075"/>
            <a:ext cx="2667000" cy="373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>
                <a:ea typeface="MS PGothic" pitchFamily="34" charset="-128"/>
              </a:rPr>
              <a:t>Distribuidores</a:t>
            </a:r>
          </a:p>
        </p:txBody>
      </p:sp>
      <p:sp>
        <p:nvSpPr>
          <p:cNvPr id="743428" name="Text Box 4"/>
          <p:cNvSpPr txBox="1">
            <a:spLocks noChangeArrowheads="1"/>
          </p:cNvSpPr>
          <p:nvPr/>
        </p:nvSpPr>
        <p:spPr bwMode="auto">
          <a:xfrm>
            <a:off x="3705225" y="5667375"/>
            <a:ext cx="2667000" cy="7858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>
                <a:ea typeface="MS PGothic" pitchFamily="34" charset="-128"/>
              </a:rPr>
              <a:t>Consumidor </a:t>
            </a:r>
          </a:p>
          <a:p>
            <a:pPr algn="ctr">
              <a:spcBef>
                <a:spcPct val="50000"/>
              </a:spcBef>
            </a:pPr>
            <a:r>
              <a:rPr lang="es-ES" sz="1800">
                <a:ea typeface="MS PGothic" pitchFamily="34" charset="-128"/>
              </a:rPr>
              <a:t>Final</a:t>
            </a:r>
          </a:p>
        </p:txBody>
      </p:sp>
      <p:sp>
        <p:nvSpPr>
          <p:cNvPr id="743429" name="Line 5"/>
          <p:cNvSpPr>
            <a:spLocks noChangeShapeType="1"/>
          </p:cNvSpPr>
          <p:nvPr/>
        </p:nvSpPr>
        <p:spPr bwMode="auto">
          <a:xfrm>
            <a:off x="5076825" y="3932238"/>
            <a:ext cx="0" cy="17526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3430" name="Line 6"/>
          <p:cNvSpPr>
            <a:spLocks noChangeShapeType="1"/>
          </p:cNvSpPr>
          <p:nvPr/>
        </p:nvSpPr>
        <p:spPr bwMode="auto">
          <a:xfrm flipH="1">
            <a:off x="5076825" y="1341438"/>
            <a:ext cx="0" cy="1800225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3431" name="Rectangle 7"/>
          <p:cNvSpPr>
            <a:spLocks noGrp="1" noChangeArrowheads="1"/>
          </p:cNvSpPr>
          <p:nvPr>
            <p:ph type="title"/>
          </p:nvPr>
        </p:nvSpPr>
        <p:spPr>
          <a:xfrm>
            <a:off x="1222375" y="71438"/>
            <a:ext cx="7599363" cy="457200"/>
          </a:xfrm>
          <a:noFill/>
          <a:ln/>
        </p:spPr>
        <p:txBody>
          <a:bodyPr wrap="none" anchor="t">
            <a:spAutoFit/>
          </a:bodyPr>
          <a:lstStyle/>
          <a:p>
            <a:pPr algn="l"/>
            <a:r>
              <a:rPr lang="es-ES" sz="2400" b="0">
                <a:solidFill>
                  <a:schemeClr val="tx1"/>
                </a:solidFill>
              </a:rPr>
              <a:t>PYMES Farmacias… Modelo de negocio Esperado</a:t>
            </a:r>
          </a:p>
        </p:txBody>
      </p:sp>
      <p:sp>
        <p:nvSpPr>
          <p:cNvPr id="743432" name="Line 8"/>
          <p:cNvSpPr>
            <a:spLocks noChangeShapeType="1"/>
          </p:cNvSpPr>
          <p:nvPr/>
        </p:nvSpPr>
        <p:spPr bwMode="auto">
          <a:xfrm flipH="1">
            <a:off x="4932363" y="1341438"/>
            <a:ext cx="0" cy="180022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3433" name="Line 9"/>
          <p:cNvSpPr>
            <a:spLocks noChangeShapeType="1"/>
          </p:cNvSpPr>
          <p:nvPr/>
        </p:nvSpPr>
        <p:spPr bwMode="auto">
          <a:xfrm>
            <a:off x="4924425" y="3908425"/>
            <a:ext cx="0" cy="1752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3434" name="Text Box 10"/>
          <p:cNvSpPr txBox="1">
            <a:spLocks noChangeArrowheads="1"/>
          </p:cNvSpPr>
          <p:nvPr/>
        </p:nvSpPr>
        <p:spPr bwMode="auto">
          <a:xfrm>
            <a:off x="1189038" y="1343025"/>
            <a:ext cx="377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Integración entre proveedores y las farmacias</a:t>
            </a:r>
          </a:p>
        </p:txBody>
      </p:sp>
      <p:sp>
        <p:nvSpPr>
          <p:cNvPr id="743435" name="Text Box 11"/>
          <p:cNvSpPr txBox="1">
            <a:spLocks noChangeArrowheads="1"/>
          </p:cNvSpPr>
          <p:nvPr/>
        </p:nvSpPr>
        <p:spPr bwMode="auto">
          <a:xfrm>
            <a:off x="1203325" y="1558925"/>
            <a:ext cx="3081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Envió de Ordenes de Compras (EDI)</a:t>
            </a:r>
          </a:p>
        </p:txBody>
      </p:sp>
      <p:sp>
        <p:nvSpPr>
          <p:cNvPr id="743436" name="Text Box 12"/>
          <p:cNvSpPr txBox="1">
            <a:spLocks noChangeArrowheads="1"/>
          </p:cNvSpPr>
          <p:nvPr/>
        </p:nvSpPr>
        <p:spPr bwMode="auto">
          <a:xfrm>
            <a:off x="1189038" y="1774825"/>
            <a:ext cx="3484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Recepción de Facturas de Compras (EDI)</a:t>
            </a:r>
          </a:p>
        </p:txBody>
      </p:sp>
      <p:sp>
        <p:nvSpPr>
          <p:cNvPr id="743437" name="Text Box 13"/>
          <p:cNvSpPr txBox="1">
            <a:spLocks noChangeArrowheads="1"/>
          </p:cNvSpPr>
          <p:nvPr/>
        </p:nvSpPr>
        <p:spPr bwMode="auto">
          <a:xfrm>
            <a:off x="1189038" y="1990725"/>
            <a:ext cx="3660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Conocimiento de la demanda en tiempo real</a:t>
            </a:r>
          </a:p>
        </p:txBody>
      </p:sp>
      <p:sp>
        <p:nvSpPr>
          <p:cNvPr id="743438" name="Text Box 14"/>
          <p:cNvSpPr txBox="1">
            <a:spLocks noChangeArrowheads="1"/>
          </p:cNvSpPr>
          <p:nvPr/>
        </p:nvSpPr>
        <p:spPr bwMode="auto">
          <a:xfrm>
            <a:off x="1189038" y="2220913"/>
            <a:ext cx="4103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Conocimiento de los estados de cuenta de la farmacia</a:t>
            </a:r>
          </a:p>
        </p:txBody>
      </p:sp>
      <p:sp>
        <p:nvSpPr>
          <p:cNvPr id="743439" name="Text Box 15"/>
          <p:cNvSpPr txBox="1">
            <a:spLocks noChangeArrowheads="1"/>
          </p:cNvSpPr>
          <p:nvPr/>
        </p:nvSpPr>
        <p:spPr bwMode="auto">
          <a:xfrm>
            <a:off x="1187450" y="2622550"/>
            <a:ext cx="3543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Información sobre los niveles de inventario</a:t>
            </a:r>
          </a:p>
        </p:txBody>
      </p:sp>
      <p:sp>
        <p:nvSpPr>
          <p:cNvPr id="743440" name="Text Box 16"/>
          <p:cNvSpPr txBox="1">
            <a:spLocks noChangeArrowheads="1"/>
          </p:cNvSpPr>
          <p:nvPr/>
        </p:nvSpPr>
        <p:spPr bwMode="auto">
          <a:xfrm>
            <a:off x="1189038" y="2838450"/>
            <a:ext cx="345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Tendencias del Mercado (Patrones de Compra)</a:t>
            </a:r>
          </a:p>
        </p:txBody>
      </p:sp>
      <p:sp>
        <p:nvSpPr>
          <p:cNvPr id="743441" name="Text Box 17"/>
          <p:cNvSpPr txBox="1">
            <a:spLocks noChangeArrowheads="1"/>
          </p:cNvSpPr>
          <p:nvPr/>
        </p:nvSpPr>
        <p:spPr bwMode="auto">
          <a:xfrm>
            <a:off x="5076825" y="3917950"/>
            <a:ext cx="3925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Tendencias del Mercado (Patrones de Compra)</a:t>
            </a:r>
          </a:p>
        </p:txBody>
      </p:sp>
      <p:sp>
        <p:nvSpPr>
          <p:cNvPr id="743442" name="Text Box 18"/>
          <p:cNvSpPr txBox="1">
            <a:spLocks noChangeArrowheads="1"/>
          </p:cNvSpPr>
          <p:nvPr/>
        </p:nvSpPr>
        <p:spPr bwMode="auto">
          <a:xfrm>
            <a:off x="5092700" y="4149725"/>
            <a:ext cx="305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Información detallada de los clientes</a:t>
            </a:r>
          </a:p>
        </p:txBody>
      </p:sp>
      <p:sp>
        <p:nvSpPr>
          <p:cNvPr id="743443" name="Text Box 19"/>
          <p:cNvSpPr txBox="1">
            <a:spLocks noChangeArrowheads="1"/>
          </p:cNvSpPr>
          <p:nvPr/>
        </p:nvSpPr>
        <p:spPr bwMode="auto">
          <a:xfrm>
            <a:off x="5095875" y="4365625"/>
            <a:ext cx="267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Información de la demanda real</a:t>
            </a:r>
          </a:p>
        </p:txBody>
      </p:sp>
      <p:sp>
        <p:nvSpPr>
          <p:cNvPr id="743444" name="Text Box 20"/>
          <p:cNvSpPr txBox="1">
            <a:spLocks noChangeArrowheads="1"/>
          </p:cNvSpPr>
          <p:nvPr/>
        </p:nvSpPr>
        <p:spPr bwMode="auto">
          <a:xfrm>
            <a:off x="5095875" y="4581525"/>
            <a:ext cx="333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Entrega de Valor percibida por el cliente</a:t>
            </a:r>
          </a:p>
        </p:txBody>
      </p:sp>
      <p:sp>
        <p:nvSpPr>
          <p:cNvPr id="743445" name="Text Box 21"/>
          <p:cNvSpPr txBox="1">
            <a:spLocks noChangeArrowheads="1"/>
          </p:cNvSpPr>
          <p:nvPr/>
        </p:nvSpPr>
        <p:spPr bwMode="auto">
          <a:xfrm>
            <a:off x="5095875" y="4797425"/>
            <a:ext cx="229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Aumento de la rentabilidad</a:t>
            </a:r>
          </a:p>
        </p:txBody>
      </p:sp>
      <p:sp>
        <p:nvSpPr>
          <p:cNvPr id="743446" name="Text Box 22"/>
          <p:cNvSpPr txBox="1">
            <a:spLocks noChangeArrowheads="1"/>
          </p:cNvSpPr>
          <p:nvPr/>
        </p:nvSpPr>
        <p:spPr bwMode="auto">
          <a:xfrm>
            <a:off x="5095875" y="5013325"/>
            <a:ext cx="1830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Reducción de costos</a:t>
            </a:r>
          </a:p>
        </p:txBody>
      </p:sp>
      <p:sp>
        <p:nvSpPr>
          <p:cNvPr id="743447" name="Text Box 23"/>
          <p:cNvSpPr txBox="1">
            <a:spLocks noChangeArrowheads="1"/>
          </p:cNvSpPr>
          <p:nvPr/>
        </p:nvSpPr>
        <p:spPr bwMode="auto">
          <a:xfrm>
            <a:off x="5095875" y="5213350"/>
            <a:ext cx="3376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Aumento de las transacciones de ventas</a:t>
            </a:r>
          </a:p>
        </p:txBody>
      </p:sp>
      <p:sp>
        <p:nvSpPr>
          <p:cNvPr id="743448" name="Text Box 24"/>
          <p:cNvSpPr txBox="1">
            <a:spLocks noChangeArrowheads="1"/>
          </p:cNvSpPr>
          <p:nvPr/>
        </p:nvSpPr>
        <p:spPr bwMode="auto">
          <a:xfrm>
            <a:off x="5081588" y="5429250"/>
            <a:ext cx="341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Coherencia % la demanda y el inventario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186" name="Group 2"/>
          <p:cNvGrpSpPr>
            <a:grpSpLocks/>
          </p:cNvGrpSpPr>
          <p:nvPr/>
        </p:nvGrpSpPr>
        <p:grpSpPr bwMode="auto">
          <a:xfrm>
            <a:off x="3024188" y="292100"/>
            <a:ext cx="6119812" cy="6565900"/>
            <a:chOff x="1806" y="189"/>
            <a:chExt cx="3974" cy="4136"/>
          </a:xfrm>
        </p:grpSpPr>
        <p:pic>
          <p:nvPicPr>
            <p:cNvPr id="733187" name="Picture 3" descr="map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06" y="189"/>
              <a:ext cx="3974" cy="4136"/>
            </a:xfrm>
            <a:prstGeom prst="rect">
              <a:avLst/>
            </a:prstGeom>
            <a:noFill/>
          </p:spPr>
        </p:pic>
        <p:sp>
          <p:nvSpPr>
            <p:cNvPr id="733188" name="Text Box 4"/>
            <p:cNvSpPr txBox="1">
              <a:spLocks noChangeArrowheads="1"/>
            </p:cNvSpPr>
            <p:nvPr/>
          </p:nvSpPr>
          <p:spPr bwMode="auto">
            <a:xfrm>
              <a:off x="4407" y="3584"/>
              <a:ext cx="1353" cy="63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ES_tradnl" sz="2400" b="1">
                <a:solidFill>
                  <a:schemeClr val="bg2"/>
                </a:solidFill>
                <a:latin typeface="Verdana" pitchFamily="34" charset="0"/>
              </a:endParaRPr>
            </a:p>
            <a:p>
              <a:pPr>
                <a:spcBef>
                  <a:spcPct val="50000"/>
                </a:spcBef>
              </a:pPr>
              <a:endParaRPr lang="es-ES" sz="2400" b="1">
                <a:solidFill>
                  <a:schemeClr val="bg2"/>
                </a:solidFill>
                <a:latin typeface="Verdana" pitchFamily="34" charset="0"/>
              </a:endParaRPr>
            </a:p>
          </p:txBody>
        </p:sp>
      </p:grpSp>
      <p:sp>
        <p:nvSpPr>
          <p:cNvPr id="733189" name="Rectangle 5"/>
          <p:cNvSpPr>
            <a:spLocks noGrp="1" noChangeArrowheads="1"/>
          </p:cNvSpPr>
          <p:nvPr>
            <p:ph type="title"/>
          </p:nvPr>
        </p:nvSpPr>
        <p:spPr>
          <a:xfrm>
            <a:off x="4629150" y="514350"/>
            <a:ext cx="4319588" cy="255588"/>
          </a:xfrm>
          <a:noFill/>
          <a:ln/>
        </p:spPr>
        <p:txBody>
          <a:bodyPr/>
          <a:lstStyle/>
          <a:p>
            <a:r>
              <a:rPr lang="es-ES_tradnl" sz="2400" b="0">
                <a:solidFill>
                  <a:schemeClr val="tx1"/>
                </a:solidFill>
              </a:rPr>
              <a:t>FUNDES en América Latina + 20 Años…</a:t>
            </a:r>
          </a:p>
        </p:txBody>
      </p:sp>
      <p:grpSp>
        <p:nvGrpSpPr>
          <p:cNvPr id="733190" name="Group 6"/>
          <p:cNvGrpSpPr>
            <a:grpSpLocks/>
          </p:cNvGrpSpPr>
          <p:nvPr/>
        </p:nvGrpSpPr>
        <p:grpSpPr bwMode="auto">
          <a:xfrm>
            <a:off x="1123950" y="3124200"/>
            <a:ext cx="4041775" cy="3733800"/>
            <a:chOff x="480" y="1296"/>
            <a:chExt cx="2640" cy="2496"/>
          </a:xfrm>
        </p:grpSpPr>
        <p:pic>
          <p:nvPicPr>
            <p:cNvPr id="73319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3966" t="2078" r="1715" b="5270"/>
            <a:stretch>
              <a:fillRect/>
            </a:stretch>
          </p:blipFill>
          <p:spPr bwMode="auto">
            <a:xfrm>
              <a:off x="480" y="1296"/>
              <a:ext cx="2640" cy="2496"/>
            </a:xfrm>
            <a:prstGeom prst="rect">
              <a:avLst/>
            </a:prstGeom>
            <a:noFill/>
          </p:spPr>
        </p:pic>
        <p:sp>
          <p:nvSpPr>
            <p:cNvPr id="733192" name="Rectangle 8"/>
            <p:cNvSpPr>
              <a:spLocks noChangeArrowheads="1"/>
            </p:cNvSpPr>
            <p:nvPr/>
          </p:nvSpPr>
          <p:spPr bwMode="auto">
            <a:xfrm>
              <a:off x="2789" y="2302"/>
              <a:ext cx="12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s-ES" sz="2400" b="1"/>
            </a:p>
          </p:txBody>
        </p:sp>
      </p:grpSp>
      <p:sp>
        <p:nvSpPr>
          <p:cNvPr id="733193" name="Rectangle 9"/>
          <p:cNvSpPr>
            <a:spLocks noChangeArrowheads="1"/>
          </p:cNvSpPr>
          <p:nvPr/>
        </p:nvSpPr>
        <p:spPr bwMode="auto">
          <a:xfrm>
            <a:off x="1109663" y="2224088"/>
            <a:ext cx="4038600" cy="1389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MX" sz="1800" b="1">
                <a:solidFill>
                  <a:srgbClr val="4D4D4D"/>
                </a:solidFill>
                <a:latin typeface="Verdana" pitchFamily="34" charset="0"/>
                <a:cs typeface="Arial" pitchFamily="34" charset="0"/>
              </a:rPr>
              <a:t>Promovemos e impulsamos el desarrollo  competitivo de la PyME en América Latina</a:t>
            </a:r>
            <a:endParaRPr lang="en-US" sz="1800" b="1">
              <a:solidFill>
                <a:srgbClr val="4D4D4D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Text Box 2"/>
          <p:cNvSpPr txBox="1">
            <a:spLocks noChangeArrowheads="1"/>
          </p:cNvSpPr>
          <p:nvPr/>
        </p:nvSpPr>
        <p:spPr bwMode="auto">
          <a:xfrm>
            <a:off x="887413" y="3681413"/>
            <a:ext cx="6454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endParaRPr lang="es-ES" sz="1600" b="1">
              <a:ea typeface="MS PGothic" pitchFamily="34" charset="-128"/>
            </a:endParaRPr>
          </a:p>
        </p:txBody>
      </p:sp>
      <p:sp>
        <p:nvSpPr>
          <p:cNvPr id="744451" name="Rectangle 3"/>
          <p:cNvSpPr>
            <a:spLocks noChangeArrowheads="1"/>
          </p:cNvSpPr>
          <p:nvPr/>
        </p:nvSpPr>
        <p:spPr bwMode="auto">
          <a:xfrm>
            <a:off x="1263650" y="1930400"/>
            <a:ext cx="7412038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000">
                <a:latin typeface="Verdana" pitchFamily="34" charset="0"/>
                <a:ea typeface="MS PGothic" pitchFamily="34" charset="-128"/>
                <a:cs typeface="Arial" pitchFamily="34" charset="0"/>
              </a:rPr>
              <a:t>Fortalecer el modelo de negocios y la competitividad de las farmacias independientes mediante la implementación de una plataforma tecnológica.</a:t>
            </a:r>
            <a:r>
              <a:rPr lang="es-ES_tradnl" sz="2000">
                <a:latin typeface="Verdana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marL="457200" indent="-457200">
              <a:buFontTx/>
              <a:buChar char="•"/>
            </a:pPr>
            <a:endParaRPr lang="es-ES_tradnl" sz="200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000">
                <a:latin typeface="Verdana" pitchFamily="34" charset="0"/>
                <a:ea typeface="MS PGothic" pitchFamily="34" charset="-128"/>
                <a:cs typeface="Arial" pitchFamily="34" charset="0"/>
              </a:rPr>
              <a:t>Promover la innovación en las prácticas de negocios, gestión comercial y procesos de cooperación a través del uso de tecnología de información, para un mejoramiento considerable en su productividad y eficiencia en el lugar de trabajo.</a:t>
            </a:r>
            <a:endParaRPr lang="es-ES" sz="2000">
              <a:latin typeface="Verdana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44452" name="Rectangle 4"/>
          <p:cNvSpPr>
            <a:spLocks noChangeArrowheads="1"/>
          </p:cNvSpPr>
          <p:nvPr/>
        </p:nvSpPr>
        <p:spPr bwMode="auto">
          <a:xfrm>
            <a:off x="1331913" y="773113"/>
            <a:ext cx="18002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Propósito</a:t>
            </a:r>
          </a:p>
        </p:txBody>
      </p:sp>
      <p:sp>
        <p:nvSpPr>
          <p:cNvPr id="744453" name="Rectangle 5"/>
          <p:cNvSpPr>
            <a:spLocks noChangeArrowheads="1"/>
          </p:cNvSpPr>
          <p:nvPr/>
        </p:nvSpPr>
        <p:spPr bwMode="auto">
          <a:xfrm>
            <a:off x="4059238" y="142875"/>
            <a:ext cx="5140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Verdana" pitchFamily="34" charset="0"/>
              </a:rPr>
              <a:t>Estrategia de Adopción TIC/CE…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ChangeArrowheads="1"/>
          </p:cNvSpPr>
          <p:nvPr/>
        </p:nvSpPr>
        <p:spPr bwMode="auto">
          <a:xfrm>
            <a:off x="1381125" y="1282700"/>
            <a:ext cx="7223125" cy="366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endParaRPr lang="es-ES" sz="180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s-ES" sz="1800" b="1">
                <a:latin typeface="Verdana" pitchFamily="34" charset="0"/>
                <a:ea typeface="MS PGothic" pitchFamily="34" charset="-128"/>
                <a:cs typeface="Arial" pitchFamily="34" charset="0"/>
              </a:rPr>
              <a:t>Surtido Eficiente de Almacén:</a:t>
            </a:r>
            <a:r>
              <a:rPr lang="es-ES" sz="1800">
                <a:latin typeface="Verdana" pitchFamily="34" charset="0"/>
                <a:ea typeface="MS PGothic" pitchFamily="34" charset="-128"/>
                <a:cs typeface="Arial" pitchFamily="34" charset="0"/>
              </a:rPr>
              <a:t> El objetivo es optimizar la productividad de los almacén en la interface con el consumidor, reduciendo las falta de mercancía. </a:t>
            </a:r>
          </a:p>
          <a:p>
            <a:pPr marL="914400" lvl="1" indent="-457200">
              <a:buFontTx/>
              <a:buChar char="•"/>
            </a:pPr>
            <a:endParaRPr lang="es-ES" sz="180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s-ES" sz="1800" b="1">
                <a:latin typeface="Verdana" pitchFamily="34" charset="0"/>
                <a:ea typeface="MS PGothic" pitchFamily="34" charset="-128"/>
                <a:cs typeface="Arial" pitchFamily="34" charset="0"/>
              </a:rPr>
              <a:t>Promoción Eficiente:</a:t>
            </a:r>
            <a:r>
              <a:rPr lang="es-ES" sz="1800">
                <a:latin typeface="Verdana" pitchFamily="34" charset="0"/>
                <a:ea typeface="MS PGothic" pitchFamily="34" charset="-128"/>
                <a:cs typeface="Arial" pitchFamily="34" charset="0"/>
              </a:rPr>
              <a:t> Su objetivo es maximizar la eficiencia de todo el sistema de promoción de ventas del detallista al consumidor. </a:t>
            </a:r>
          </a:p>
          <a:p>
            <a:pPr marL="914400" lvl="1" indent="-457200">
              <a:buFontTx/>
              <a:buChar char="•"/>
            </a:pPr>
            <a:endParaRPr lang="es-ES" sz="180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s-ES" sz="1800" b="1">
                <a:latin typeface="Verdana" pitchFamily="34" charset="0"/>
                <a:ea typeface="MS PGothic" pitchFamily="34" charset="-128"/>
                <a:cs typeface="Arial" pitchFamily="34" charset="0"/>
              </a:rPr>
              <a:t>Reposición Eficiente:</a:t>
            </a:r>
            <a:r>
              <a:rPr lang="es-ES" sz="1800">
                <a:latin typeface="Verdana" pitchFamily="34" charset="0"/>
                <a:ea typeface="MS PGothic" pitchFamily="34" charset="-128"/>
                <a:cs typeface="Arial" pitchFamily="34" charset="0"/>
              </a:rPr>
              <a:t> Cuyo objetivo es optimizar los tiempo y costo del sistema de reposición de mercancía en los puntos de ventas.</a:t>
            </a:r>
          </a:p>
        </p:txBody>
      </p:sp>
      <p:sp>
        <p:nvSpPr>
          <p:cNvPr id="747523" name="Text Box 3"/>
          <p:cNvSpPr txBox="1">
            <a:spLocks noChangeArrowheads="1"/>
          </p:cNvSpPr>
          <p:nvPr/>
        </p:nvSpPr>
        <p:spPr bwMode="auto">
          <a:xfrm>
            <a:off x="7566025" y="6324600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VE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16-05-05</a:t>
            </a:r>
          </a:p>
        </p:txBody>
      </p:sp>
      <p:sp>
        <p:nvSpPr>
          <p:cNvPr id="747525" name="Rectangle 5"/>
          <p:cNvSpPr>
            <a:spLocks noChangeArrowheads="1"/>
          </p:cNvSpPr>
          <p:nvPr/>
        </p:nvSpPr>
        <p:spPr bwMode="auto">
          <a:xfrm>
            <a:off x="1250950" y="836613"/>
            <a:ext cx="6273800" cy="423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Pilares</a:t>
            </a:r>
          </a:p>
        </p:txBody>
      </p:sp>
      <p:sp>
        <p:nvSpPr>
          <p:cNvPr id="747528" name="Rectangle 8"/>
          <p:cNvSpPr>
            <a:spLocks noChangeArrowheads="1"/>
          </p:cNvSpPr>
          <p:nvPr/>
        </p:nvSpPr>
        <p:spPr bwMode="auto">
          <a:xfrm>
            <a:off x="4059238" y="142875"/>
            <a:ext cx="5140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Verdana" pitchFamily="34" charset="0"/>
              </a:rPr>
              <a:t>Estrategia de Adopción TIC/CE…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Text Box 2"/>
          <p:cNvSpPr txBox="1">
            <a:spLocks noChangeArrowheads="1"/>
          </p:cNvSpPr>
          <p:nvPr/>
        </p:nvSpPr>
        <p:spPr bwMode="auto">
          <a:xfrm>
            <a:off x="8640763" y="1462088"/>
            <a:ext cx="611187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s-VE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AREAS DE GESTION</a:t>
            </a:r>
          </a:p>
        </p:txBody>
      </p:sp>
      <p:sp>
        <p:nvSpPr>
          <p:cNvPr id="748547" name="Rectangle 3"/>
          <p:cNvSpPr>
            <a:spLocks noChangeArrowheads="1"/>
          </p:cNvSpPr>
          <p:nvPr/>
        </p:nvSpPr>
        <p:spPr bwMode="auto">
          <a:xfrm>
            <a:off x="3538538" y="1143000"/>
            <a:ext cx="3265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Orientación al Cliente</a:t>
            </a:r>
            <a:endParaRPr lang="es-VE" sz="20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748548" name="Line 4"/>
          <p:cNvSpPr>
            <a:spLocks noChangeShapeType="1"/>
          </p:cNvSpPr>
          <p:nvPr/>
        </p:nvSpPr>
        <p:spPr bwMode="auto">
          <a:xfrm flipH="1">
            <a:off x="2589213" y="1803400"/>
            <a:ext cx="762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8549" name="Line 5"/>
          <p:cNvSpPr>
            <a:spLocks noChangeShapeType="1"/>
          </p:cNvSpPr>
          <p:nvPr/>
        </p:nvSpPr>
        <p:spPr bwMode="auto">
          <a:xfrm flipH="1">
            <a:off x="4570413" y="1803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8550" name="Line 6"/>
          <p:cNvSpPr>
            <a:spLocks noChangeShapeType="1"/>
          </p:cNvSpPr>
          <p:nvPr/>
        </p:nvSpPr>
        <p:spPr bwMode="auto">
          <a:xfrm>
            <a:off x="6780213" y="1727200"/>
            <a:ext cx="914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8551" name="Rectangle 7"/>
          <p:cNvSpPr>
            <a:spLocks noChangeArrowheads="1"/>
          </p:cNvSpPr>
          <p:nvPr/>
        </p:nvSpPr>
        <p:spPr bwMode="auto">
          <a:xfrm>
            <a:off x="1143000" y="1112838"/>
            <a:ext cx="179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Estratégico</a:t>
            </a:r>
            <a:endParaRPr lang="es-VE" sz="2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748552" name="Line 8"/>
          <p:cNvSpPr>
            <a:spLocks noChangeShapeType="1"/>
          </p:cNvSpPr>
          <p:nvPr/>
        </p:nvSpPr>
        <p:spPr bwMode="auto">
          <a:xfrm>
            <a:off x="2962275" y="1341438"/>
            <a:ext cx="45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8553" name="Text Box 9"/>
          <p:cNvSpPr txBox="1">
            <a:spLocks noChangeArrowheads="1"/>
          </p:cNvSpPr>
          <p:nvPr/>
        </p:nvSpPr>
        <p:spPr bwMode="auto">
          <a:xfrm>
            <a:off x="8228013" y="6400800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VE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20-10-05</a:t>
            </a:r>
          </a:p>
        </p:txBody>
      </p:sp>
      <p:sp>
        <p:nvSpPr>
          <p:cNvPr id="748554" name="Rectangle 10"/>
          <p:cNvSpPr>
            <a:spLocks noChangeArrowheads="1"/>
          </p:cNvSpPr>
          <p:nvPr/>
        </p:nvSpPr>
        <p:spPr bwMode="auto">
          <a:xfrm>
            <a:off x="1370013" y="2336800"/>
            <a:ext cx="1511300" cy="2219325"/>
          </a:xfrm>
          <a:prstGeom prst="rect">
            <a:avLst/>
          </a:prstGeom>
          <a:gradFill rotWithShape="0">
            <a:gsLst>
              <a:gs pos="0">
                <a:srgbClr val="C20500">
                  <a:gamma/>
                  <a:shade val="46275"/>
                  <a:invGamma/>
                </a:srgbClr>
              </a:gs>
              <a:gs pos="50000">
                <a:srgbClr val="C20500"/>
              </a:gs>
              <a:gs pos="100000">
                <a:srgbClr val="C205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Gestion</a:t>
            </a:r>
          </a:p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de </a:t>
            </a:r>
          </a:p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Compras</a:t>
            </a:r>
          </a:p>
          <a:p>
            <a:pPr algn="ctr"/>
            <a:endParaRPr lang="en-US" sz="180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748555" name="Rectangle 11"/>
          <p:cNvSpPr>
            <a:spLocks noChangeArrowheads="1"/>
          </p:cNvSpPr>
          <p:nvPr/>
        </p:nvSpPr>
        <p:spPr bwMode="auto">
          <a:xfrm>
            <a:off x="6551613" y="2336800"/>
            <a:ext cx="1511300" cy="2219325"/>
          </a:xfrm>
          <a:prstGeom prst="rect">
            <a:avLst/>
          </a:prstGeom>
          <a:gradFill rotWithShape="0">
            <a:gsLst>
              <a:gs pos="0">
                <a:srgbClr val="C20500">
                  <a:gamma/>
                  <a:shade val="46275"/>
                  <a:invGamma/>
                </a:srgbClr>
              </a:gs>
              <a:gs pos="50000">
                <a:srgbClr val="C20500"/>
              </a:gs>
              <a:gs pos="100000">
                <a:srgbClr val="C205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Gestion de </a:t>
            </a:r>
          </a:p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Servicios </a:t>
            </a:r>
          </a:p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al cliente</a:t>
            </a:r>
            <a:endParaRPr lang="en-US" sz="180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748556" name="Rectangle 12"/>
          <p:cNvSpPr>
            <a:spLocks noChangeArrowheads="1"/>
          </p:cNvSpPr>
          <p:nvPr/>
        </p:nvSpPr>
        <p:spPr bwMode="auto">
          <a:xfrm>
            <a:off x="1293813" y="5214938"/>
            <a:ext cx="7343775" cy="1238250"/>
          </a:xfrm>
          <a:prstGeom prst="rect">
            <a:avLst/>
          </a:prstGeom>
          <a:gradFill rotWithShape="0">
            <a:gsLst>
              <a:gs pos="0">
                <a:srgbClr val="0000E0">
                  <a:gamma/>
                  <a:shade val="46275"/>
                  <a:invGamma/>
                </a:srgbClr>
              </a:gs>
              <a:gs pos="50000">
                <a:srgbClr val="0000E0"/>
              </a:gs>
              <a:gs pos="100000">
                <a:srgbClr val="0000E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pt-B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MS PGothic" pitchFamily="34" charset="-128"/>
            </a:endParaRPr>
          </a:p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AREAS DE GESTION DE APOYO</a:t>
            </a:r>
          </a:p>
          <a:p>
            <a:pPr algn="ctr">
              <a:lnSpc>
                <a:spcPct val="120000"/>
              </a:lnSpc>
            </a:pPr>
            <a:r>
              <a:rPr lang="pt-BR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Gestion Tecnologica     Gestion del Talento</a:t>
            </a:r>
          </a:p>
          <a:p>
            <a:pPr algn="ctr"/>
            <a:r>
              <a:rPr lang="pt-BR" sz="1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Gestion Administrativa</a:t>
            </a:r>
          </a:p>
          <a:p>
            <a:pPr algn="ctr"/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748557" name="Line 13"/>
          <p:cNvSpPr>
            <a:spLocks noChangeShapeType="1"/>
          </p:cNvSpPr>
          <p:nvPr/>
        </p:nvSpPr>
        <p:spPr bwMode="auto">
          <a:xfrm flipV="1">
            <a:off x="2055813" y="4538663"/>
            <a:ext cx="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8558" name="Rectangle 14"/>
          <p:cNvSpPr>
            <a:spLocks noChangeArrowheads="1"/>
          </p:cNvSpPr>
          <p:nvPr/>
        </p:nvSpPr>
        <p:spPr bwMode="auto">
          <a:xfrm>
            <a:off x="3897313" y="2336800"/>
            <a:ext cx="1511300" cy="2219325"/>
          </a:xfrm>
          <a:prstGeom prst="rect">
            <a:avLst/>
          </a:prstGeom>
          <a:gradFill rotWithShape="0">
            <a:gsLst>
              <a:gs pos="0">
                <a:srgbClr val="9F9FFF">
                  <a:gamma/>
                  <a:shade val="46275"/>
                  <a:invGamma/>
                </a:srgbClr>
              </a:gs>
              <a:gs pos="50000">
                <a:srgbClr val="9F9FFF"/>
              </a:gs>
              <a:gs pos="100000">
                <a:srgbClr val="9F9FFF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Gestion </a:t>
            </a:r>
          </a:p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de</a:t>
            </a:r>
          </a:p>
          <a:p>
            <a:pPr algn="ctr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Inventario</a:t>
            </a:r>
          </a:p>
          <a:p>
            <a:pPr algn="ctr"/>
            <a:endParaRPr lang="en-US" sz="180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748559" name="Line 15"/>
          <p:cNvSpPr>
            <a:spLocks noChangeShapeType="1"/>
          </p:cNvSpPr>
          <p:nvPr/>
        </p:nvSpPr>
        <p:spPr bwMode="auto">
          <a:xfrm>
            <a:off x="3008313" y="3473450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8560" name="Line 16"/>
          <p:cNvSpPr>
            <a:spLocks noChangeShapeType="1"/>
          </p:cNvSpPr>
          <p:nvPr/>
        </p:nvSpPr>
        <p:spPr bwMode="auto">
          <a:xfrm>
            <a:off x="5675313" y="3454400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8561" name="Line 17"/>
          <p:cNvSpPr>
            <a:spLocks noChangeShapeType="1"/>
          </p:cNvSpPr>
          <p:nvPr/>
        </p:nvSpPr>
        <p:spPr bwMode="auto">
          <a:xfrm flipV="1">
            <a:off x="4646613" y="4538663"/>
            <a:ext cx="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8562" name="Line 18"/>
          <p:cNvSpPr>
            <a:spLocks noChangeShapeType="1"/>
          </p:cNvSpPr>
          <p:nvPr/>
        </p:nvSpPr>
        <p:spPr bwMode="auto">
          <a:xfrm flipV="1">
            <a:off x="7313613" y="4538663"/>
            <a:ext cx="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8563" name="Rectangle 19"/>
          <p:cNvSpPr>
            <a:spLocks noChangeArrowheads="1"/>
          </p:cNvSpPr>
          <p:nvPr/>
        </p:nvSpPr>
        <p:spPr bwMode="auto">
          <a:xfrm>
            <a:off x="3925888" y="201613"/>
            <a:ext cx="5156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Verdana" pitchFamily="34" charset="0"/>
              </a:rPr>
              <a:t>Capacidades Organizacionales…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ChangeArrowheads="1"/>
          </p:cNvSpPr>
          <p:nvPr/>
        </p:nvSpPr>
        <p:spPr bwMode="auto">
          <a:xfrm>
            <a:off x="1357313" y="814388"/>
            <a:ext cx="1350962" cy="1214437"/>
          </a:xfrm>
          <a:prstGeom prst="rect">
            <a:avLst/>
          </a:prstGeom>
          <a:gradFill rotWithShape="0">
            <a:gsLst>
              <a:gs pos="0">
                <a:srgbClr val="9F9FFF">
                  <a:gamma/>
                  <a:shade val="46275"/>
                  <a:invGamma/>
                </a:srgbClr>
              </a:gs>
              <a:gs pos="50000">
                <a:srgbClr val="9F9FFF"/>
              </a:gs>
              <a:gs pos="100000">
                <a:srgbClr val="9F9FFF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Gestión </a:t>
            </a:r>
          </a:p>
          <a:p>
            <a:pPr algn="ctr"/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de</a:t>
            </a:r>
          </a:p>
          <a:p>
            <a:pPr algn="ctr"/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Inventario</a:t>
            </a:r>
          </a:p>
          <a:p>
            <a:pPr algn="ctr"/>
            <a:endParaRPr lang="en-US" sz="180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749571" name="Rectangle 3"/>
          <p:cNvSpPr>
            <a:spLocks noChangeArrowheads="1"/>
          </p:cNvSpPr>
          <p:nvPr/>
        </p:nvSpPr>
        <p:spPr bwMode="auto">
          <a:xfrm>
            <a:off x="3098800" y="869950"/>
            <a:ext cx="5029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VE" sz="1600" u="sng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Practicas:</a:t>
            </a:r>
          </a:p>
          <a:p>
            <a:pPr lvl="1">
              <a:buFontTx/>
              <a:buChar char="•"/>
            </a:pPr>
            <a:r>
              <a:rPr lang="es-VE" sz="16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 Almacenamiento de Productos</a:t>
            </a:r>
          </a:p>
          <a:p>
            <a:pPr lvl="1">
              <a:buFontTx/>
              <a:buChar char="•"/>
            </a:pPr>
            <a:r>
              <a:rPr lang="es-VE" sz="16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 Toma de  Inventario</a:t>
            </a:r>
          </a:p>
          <a:p>
            <a:pPr lvl="1">
              <a:buFontTx/>
              <a:buChar char="•"/>
            </a:pPr>
            <a:r>
              <a:rPr lang="es-VE" sz="16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 Control de Vencimientos</a:t>
            </a:r>
            <a:endParaRPr lang="es-ES" sz="1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749574" name="Rectangle 6"/>
          <p:cNvSpPr>
            <a:spLocks noChangeArrowheads="1"/>
          </p:cNvSpPr>
          <p:nvPr/>
        </p:nvSpPr>
        <p:spPr bwMode="auto">
          <a:xfrm>
            <a:off x="3074988" y="2171700"/>
            <a:ext cx="5197475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VE" sz="1600" u="sng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Practicas: </a:t>
            </a:r>
          </a:p>
          <a:p>
            <a:pPr lvl="1">
              <a:buFontTx/>
              <a:buChar char="•"/>
            </a:pPr>
            <a:r>
              <a:rPr lang="es-VE" sz="16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 Venta de Producto </a:t>
            </a:r>
          </a:p>
          <a:p>
            <a:pPr lvl="1">
              <a:buFontTx/>
              <a:buChar char="•"/>
            </a:pPr>
            <a:r>
              <a:rPr lang="es-VE" sz="16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 Atención de Devoluciones</a:t>
            </a:r>
          </a:p>
          <a:p>
            <a:pPr lvl="1">
              <a:buFontTx/>
              <a:buChar char="•"/>
            </a:pPr>
            <a:r>
              <a:rPr lang="es-VE" sz="16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 Atención de reclamos</a:t>
            </a:r>
          </a:p>
          <a:p>
            <a:pPr lvl="1">
              <a:buFontTx/>
              <a:buChar char="•"/>
            </a:pPr>
            <a:r>
              <a:rPr lang="es-VE" sz="16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 Exhibición de productos</a:t>
            </a:r>
            <a:endParaRPr lang="es-ES" sz="1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MS PGothic" pitchFamily="34" charset="-128"/>
            </a:endParaRPr>
          </a:p>
          <a:p>
            <a:pPr lvl="1">
              <a:buFontTx/>
              <a:buChar char="•"/>
            </a:pPr>
            <a:endParaRPr lang="es-VE" sz="1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749575" name="Rectangle 7"/>
          <p:cNvSpPr>
            <a:spLocks noChangeArrowheads="1"/>
          </p:cNvSpPr>
          <p:nvPr/>
        </p:nvSpPr>
        <p:spPr bwMode="auto">
          <a:xfrm>
            <a:off x="1384300" y="2287588"/>
            <a:ext cx="1322388" cy="1360487"/>
          </a:xfrm>
          <a:prstGeom prst="rect">
            <a:avLst/>
          </a:prstGeom>
          <a:gradFill rotWithShape="0">
            <a:gsLst>
              <a:gs pos="0">
                <a:srgbClr val="C20500">
                  <a:gamma/>
                  <a:shade val="46275"/>
                  <a:invGamma/>
                </a:srgbClr>
              </a:gs>
              <a:gs pos="50000">
                <a:srgbClr val="C20500"/>
              </a:gs>
              <a:gs pos="100000">
                <a:srgbClr val="C205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Gestión de </a:t>
            </a:r>
          </a:p>
          <a:p>
            <a:pPr algn="ctr"/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Servicios </a:t>
            </a:r>
          </a:p>
          <a:p>
            <a:pPr algn="ctr"/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al cliente</a:t>
            </a:r>
            <a:endParaRPr lang="en-US" sz="180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749578" name="Rectangle 10"/>
          <p:cNvSpPr>
            <a:spLocks noChangeArrowheads="1"/>
          </p:cNvSpPr>
          <p:nvPr/>
        </p:nvSpPr>
        <p:spPr bwMode="auto">
          <a:xfrm>
            <a:off x="3925888" y="187325"/>
            <a:ext cx="5156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Verdana" pitchFamily="34" charset="0"/>
              </a:rPr>
              <a:t>Capacidades Organizacionales… </a:t>
            </a:r>
          </a:p>
        </p:txBody>
      </p:sp>
      <p:sp>
        <p:nvSpPr>
          <p:cNvPr id="749579" name="Rectangle 11"/>
          <p:cNvSpPr>
            <a:spLocks noChangeArrowheads="1"/>
          </p:cNvSpPr>
          <p:nvPr/>
        </p:nvSpPr>
        <p:spPr bwMode="auto">
          <a:xfrm>
            <a:off x="1366838" y="3929063"/>
            <a:ext cx="1381125" cy="974725"/>
          </a:xfrm>
          <a:prstGeom prst="rect">
            <a:avLst/>
          </a:prstGeom>
          <a:gradFill rotWithShape="0">
            <a:gsLst>
              <a:gs pos="0">
                <a:srgbClr val="C20500">
                  <a:gamma/>
                  <a:shade val="46275"/>
                  <a:invGamma/>
                </a:srgbClr>
              </a:gs>
              <a:gs pos="50000">
                <a:srgbClr val="C20500"/>
              </a:gs>
              <a:gs pos="100000">
                <a:srgbClr val="C205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pt-BR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MS PGothic" pitchFamily="34" charset="-128"/>
            </a:endParaRPr>
          </a:p>
          <a:p>
            <a:pPr algn="ctr"/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Gestión</a:t>
            </a:r>
          </a:p>
          <a:p>
            <a:pPr algn="ctr"/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de </a:t>
            </a:r>
          </a:p>
          <a:p>
            <a:pPr algn="ctr"/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Compras</a:t>
            </a:r>
          </a:p>
          <a:p>
            <a:pPr algn="ctr"/>
            <a:endParaRPr lang="en-US" sz="180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749580" name="Rectangle 12"/>
          <p:cNvSpPr>
            <a:spLocks noChangeArrowheads="1"/>
          </p:cNvSpPr>
          <p:nvPr/>
        </p:nvSpPr>
        <p:spPr bwMode="auto">
          <a:xfrm>
            <a:off x="3081338" y="3800475"/>
            <a:ext cx="46482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VE" sz="1600" u="sng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Practicas:</a:t>
            </a:r>
          </a:p>
          <a:p>
            <a:pPr lvl="1">
              <a:buFontTx/>
              <a:buChar char="•"/>
            </a:pPr>
            <a:r>
              <a:rPr lang="es-VE" sz="16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 Recepción de productos. </a:t>
            </a:r>
          </a:p>
          <a:p>
            <a:pPr lvl="1">
              <a:buFontTx/>
              <a:buChar char="•"/>
            </a:pPr>
            <a:r>
              <a:rPr lang="es-VE" sz="16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 Emisión de pedidos</a:t>
            </a:r>
            <a:endParaRPr lang="es-ES" sz="1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749581" name="Rectangle 13"/>
          <p:cNvSpPr>
            <a:spLocks noChangeArrowheads="1"/>
          </p:cNvSpPr>
          <p:nvPr/>
        </p:nvSpPr>
        <p:spPr bwMode="auto">
          <a:xfrm>
            <a:off x="3114675" y="5207000"/>
            <a:ext cx="59436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VE" sz="1600" u="sng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Practicas:</a:t>
            </a:r>
          </a:p>
          <a:p>
            <a:pPr lvl="1">
              <a:buFontTx/>
              <a:buChar char="•"/>
            </a:pPr>
            <a:r>
              <a:rPr lang="es-VE" sz="16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 Pago por compras y servicios</a:t>
            </a:r>
          </a:p>
          <a:p>
            <a:pPr lvl="1">
              <a:buFontTx/>
              <a:buChar char="•"/>
            </a:pPr>
            <a:r>
              <a:rPr lang="es-VE" sz="16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MS PGothic" pitchFamily="34" charset="-128"/>
              </a:rPr>
              <a:t> Ajuste y control de caja chica</a:t>
            </a:r>
            <a:endParaRPr lang="es-ES" sz="1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749582" name="Rectangle 14"/>
          <p:cNvSpPr>
            <a:spLocks noChangeArrowheads="1"/>
          </p:cNvSpPr>
          <p:nvPr/>
        </p:nvSpPr>
        <p:spPr bwMode="auto">
          <a:xfrm>
            <a:off x="1462088" y="5195888"/>
            <a:ext cx="1219200" cy="1096962"/>
          </a:xfrm>
          <a:prstGeom prst="rect">
            <a:avLst/>
          </a:prstGeom>
          <a:gradFill rotWithShape="0">
            <a:gsLst>
              <a:gs pos="0">
                <a:srgbClr val="0000E0">
                  <a:gamma/>
                  <a:shade val="46275"/>
                  <a:invGamma/>
                </a:srgbClr>
              </a:gs>
              <a:gs pos="50000">
                <a:srgbClr val="0000E0"/>
              </a:gs>
              <a:gs pos="100000">
                <a:srgbClr val="0000E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Gestion</a:t>
            </a:r>
          </a:p>
          <a:p>
            <a:pPr algn="ctr"/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 Admon</a:t>
            </a:r>
          </a:p>
          <a:p>
            <a:pPr algn="ctr"/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Financiera</a:t>
            </a:r>
          </a:p>
          <a:p>
            <a:pPr algn="ctr"/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Text Box 2"/>
          <p:cNvSpPr txBox="1">
            <a:spLocks noChangeArrowheads="1"/>
          </p:cNvSpPr>
          <p:nvPr/>
        </p:nvSpPr>
        <p:spPr bwMode="auto">
          <a:xfrm>
            <a:off x="2457450" y="304800"/>
            <a:ext cx="6229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3200">
                <a:latin typeface="Berlin Sans FB" pitchFamily="34" charset="0"/>
              </a:rPr>
              <a:t>Evidencias</a:t>
            </a:r>
            <a:r>
              <a:rPr lang="es-MX" sz="3200">
                <a:latin typeface="Berlin Sans FB" pitchFamily="34" charset="0"/>
              </a:rPr>
              <a:t> en Farmacia América</a:t>
            </a:r>
            <a:r>
              <a:rPr lang="es-VE" sz="3200">
                <a:latin typeface="Berlin Sans FB" pitchFamily="34" charset="0"/>
              </a:rPr>
              <a:t> </a:t>
            </a:r>
            <a:endParaRPr lang="es-ES" sz="3200">
              <a:latin typeface="Berlin Sans FB" pitchFamily="34" charset="0"/>
            </a:endParaRPr>
          </a:p>
        </p:txBody>
      </p:sp>
      <p:sp>
        <p:nvSpPr>
          <p:cNvPr id="759811" name="Text Box 3"/>
          <p:cNvSpPr txBox="1">
            <a:spLocks noChangeArrowheads="1"/>
          </p:cNvSpPr>
          <p:nvPr/>
        </p:nvSpPr>
        <p:spPr bwMode="auto">
          <a:xfrm>
            <a:off x="1514475" y="1004888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>
                <a:latin typeface="Tahoma" pitchFamily="34" charset="0"/>
              </a:rPr>
              <a:t>Antes</a:t>
            </a:r>
            <a:endParaRPr lang="es-VE" sz="2400">
              <a:latin typeface="Tahoma" pitchFamily="34" charset="0"/>
            </a:endParaRPr>
          </a:p>
        </p:txBody>
      </p:sp>
      <p:sp>
        <p:nvSpPr>
          <p:cNvPr id="759812" name="Text Box 4"/>
          <p:cNvSpPr txBox="1">
            <a:spLocks noChangeArrowheads="1"/>
          </p:cNvSpPr>
          <p:nvPr/>
        </p:nvSpPr>
        <p:spPr bwMode="auto">
          <a:xfrm>
            <a:off x="5351463" y="3146425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>
                <a:latin typeface="Tahoma" pitchFamily="34" charset="0"/>
              </a:rPr>
              <a:t>Ahora</a:t>
            </a:r>
            <a:endParaRPr lang="es-VE" sz="2400">
              <a:latin typeface="Tahoma" pitchFamily="34" charset="0"/>
            </a:endParaRPr>
          </a:p>
        </p:txBody>
      </p:sp>
      <p:pic>
        <p:nvPicPr>
          <p:cNvPr id="759813" name="Picture 5" descr="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462088"/>
            <a:ext cx="3429000" cy="2570162"/>
          </a:xfrm>
          <a:prstGeom prst="rect">
            <a:avLst/>
          </a:prstGeom>
          <a:noFill/>
        </p:spPr>
      </p:pic>
      <p:pic>
        <p:nvPicPr>
          <p:cNvPr id="759814" name="Picture 6" descr="0302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3719513"/>
            <a:ext cx="2689225" cy="2016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7197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3200">
                <a:latin typeface="Berlin Sans FB" pitchFamily="34" charset="0"/>
              </a:rPr>
              <a:t>Evidencias</a:t>
            </a:r>
            <a:r>
              <a:rPr lang="es-MX" sz="3200">
                <a:latin typeface="Berlin Sans FB" pitchFamily="34" charset="0"/>
              </a:rPr>
              <a:t> en Farmacia Metropolitana</a:t>
            </a:r>
            <a:r>
              <a:rPr lang="es-VE" sz="3200">
                <a:latin typeface="Berlin Sans FB" pitchFamily="34" charset="0"/>
              </a:rPr>
              <a:t> </a:t>
            </a:r>
            <a:endParaRPr lang="es-ES" sz="3200">
              <a:latin typeface="Berlin Sans FB" pitchFamily="34" charset="0"/>
            </a:endParaRPr>
          </a:p>
        </p:txBody>
      </p:sp>
      <p:sp>
        <p:nvSpPr>
          <p:cNvPr id="761859" name="Text Box 3"/>
          <p:cNvSpPr txBox="1">
            <a:spLocks noChangeArrowheads="1"/>
          </p:cNvSpPr>
          <p:nvPr/>
        </p:nvSpPr>
        <p:spPr bwMode="auto">
          <a:xfrm>
            <a:off x="1143000" y="16764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>
                <a:latin typeface="Tahoma" pitchFamily="34" charset="0"/>
              </a:rPr>
              <a:t>Antes</a:t>
            </a:r>
            <a:endParaRPr lang="es-VE" sz="2400">
              <a:latin typeface="Tahoma" pitchFamily="34" charset="0"/>
            </a:endParaRPr>
          </a:p>
        </p:txBody>
      </p:sp>
      <p:sp>
        <p:nvSpPr>
          <p:cNvPr id="761860" name="Text Box 4"/>
          <p:cNvSpPr txBox="1">
            <a:spLocks noChangeArrowheads="1"/>
          </p:cNvSpPr>
          <p:nvPr/>
        </p:nvSpPr>
        <p:spPr bwMode="auto">
          <a:xfrm>
            <a:off x="5221288" y="3000375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>
                <a:latin typeface="Tahoma" pitchFamily="34" charset="0"/>
              </a:rPr>
              <a:t>Ahora</a:t>
            </a:r>
            <a:endParaRPr lang="es-VE" sz="2400">
              <a:latin typeface="Tahoma" pitchFamily="34" charset="0"/>
            </a:endParaRPr>
          </a:p>
        </p:txBody>
      </p:sp>
      <p:pic>
        <p:nvPicPr>
          <p:cNvPr id="761861" name="Picture 5" descr="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863" y="2166938"/>
            <a:ext cx="3276600" cy="2455862"/>
          </a:xfrm>
          <a:prstGeom prst="rect">
            <a:avLst/>
          </a:prstGeom>
          <a:noFill/>
        </p:spPr>
      </p:pic>
      <p:pic>
        <p:nvPicPr>
          <p:cNvPr id="761862" name="Picture 6" descr="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725" y="3533775"/>
            <a:ext cx="2667000" cy="2560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6543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3200">
                <a:latin typeface="Berlin Sans FB" pitchFamily="34" charset="0"/>
              </a:rPr>
              <a:t>Evidencias</a:t>
            </a:r>
            <a:r>
              <a:rPr lang="es-MX" sz="3200">
                <a:latin typeface="Berlin Sans FB" pitchFamily="34" charset="0"/>
              </a:rPr>
              <a:t> en Farmacia Tropicana</a:t>
            </a:r>
            <a:r>
              <a:rPr lang="es-VE" sz="3200">
                <a:latin typeface="Berlin Sans FB" pitchFamily="34" charset="0"/>
              </a:rPr>
              <a:t> </a:t>
            </a:r>
            <a:endParaRPr lang="es-ES" sz="3200">
              <a:latin typeface="Berlin Sans FB" pitchFamily="34" charset="0"/>
            </a:endParaRPr>
          </a:p>
        </p:txBody>
      </p:sp>
      <p:sp>
        <p:nvSpPr>
          <p:cNvPr id="762883" name="Text Box 3"/>
          <p:cNvSpPr txBox="1">
            <a:spLocks noChangeArrowheads="1"/>
          </p:cNvSpPr>
          <p:nvPr/>
        </p:nvSpPr>
        <p:spPr bwMode="auto">
          <a:xfrm>
            <a:off x="1533525" y="15748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>
                <a:latin typeface="Tahoma" pitchFamily="34" charset="0"/>
              </a:rPr>
              <a:t>Antes</a:t>
            </a:r>
            <a:endParaRPr lang="es-VE" sz="2400">
              <a:latin typeface="Tahoma" pitchFamily="34" charset="0"/>
            </a:endParaRPr>
          </a:p>
        </p:txBody>
      </p:sp>
      <p:sp>
        <p:nvSpPr>
          <p:cNvPr id="762884" name="Text Box 4"/>
          <p:cNvSpPr txBox="1">
            <a:spLocks noChangeArrowheads="1"/>
          </p:cNvSpPr>
          <p:nvPr/>
        </p:nvSpPr>
        <p:spPr bwMode="auto">
          <a:xfrm>
            <a:off x="4830763" y="2579688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>
                <a:latin typeface="Tahoma" pitchFamily="34" charset="0"/>
              </a:rPr>
              <a:t>Ahora</a:t>
            </a:r>
            <a:endParaRPr lang="es-VE" sz="2400">
              <a:latin typeface="Tahoma" pitchFamily="34" charset="0"/>
            </a:endParaRPr>
          </a:p>
        </p:txBody>
      </p:sp>
      <p:pic>
        <p:nvPicPr>
          <p:cNvPr id="762885" name="Picture 5" descr="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938" y="2122488"/>
            <a:ext cx="2633662" cy="2859087"/>
          </a:xfrm>
          <a:prstGeom prst="rect">
            <a:avLst/>
          </a:prstGeom>
          <a:noFill/>
        </p:spPr>
      </p:pic>
      <p:pic>
        <p:nvPicPr>
          <p:cNvPr id="762886" name="Picture 6" descr="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3438525" cy="2579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5267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3200">
                <a:latin typeface="Berlin Sans FB" pitchFamily="34" charset="0"/>
              </a:rPr>
              <a:t>Evidencias</a:t>
            </a:r>
            <a:r>
              <a:rPr lang="es-MX" sz="3200">
                <a:latin typeface="Berlin Sans FB" pitchFamily="34" charset="0"/>
              </a:rPr>
              <a:t> en Farmacia Sarria</a:t>
            </a:r>
            <a:endParaRPr lang="es-ES" sz="3200">
              <a:latin typeface="Berlin Sans FB" pitchFamily="34" charset="0"/>
            </a:endParaRPr>
          </a:p>
        </p:txBody>
      </p:sp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1316038" y="1458913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>
                <a:latin typeface="Tahoma" pitchFamily="34" charset="0"/>
              </a:rPr>
              <a:t>Antes</a:t>
            </a:r>
            <a:endParaRPr lang="es-VE" sz="2400">
              <a:latin typeface="Tahoma" pitchFamily="34" charset="0"/>
            </a:endParaRPr>
          </a:p>
        </p:txBody>
      </p:sp>
      <p:sp>
        <p:nvSpPr>
          <p:cNvPr id="763908" name="Text Box 4"/>
          <p:cNvSpPr txBox="1">
            <a:spLocks noChangeArrowheads="1"/>
          </p:cNvSpPr>
          <p:nvPr/>
        </p:nvSpPr>
        <p:spPr bwMode="auto">
          <a:xfrm>
            <a:off x="4845050" y="2652713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>
                <a:latin typeface="Tahoma" pitchFamily="34" charset="0"/>
              </a:rPr>
              <a:t>Ahora</a:t>
            </a:r>
            <a:endParaRPr lang="es-VE" sz="2400">
              <a:latin typeface="Tahoma" pitchFamily="34" charset="0"/>
            </a:endParaRPr>
          </a:p>
        </p:txBody>
      </p:sp>
      <p:pic>
        <p:nvPicPr>
          <p:cNvPr id="763909" name="Picture 5" descr="0302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919288"/>
            <a:ext cx="3243263" cy="2432050"/>
          </a:xfrm>
          <a:prstGeom prst="rect">
            <a:avLst/>
          </a:prstGeom>
          <a:noFill/>
        </p:spPr>
      </p:pic>
      <p:pic>
        <p:nvPicPr>
          <p:cNvPr id="763910" name="Picture 6" descr="0302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00400"/>
            <a:ext cx="3902075" cy="2460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ChangeArrowheads="1"/>
          </p:cNvSpPr>
          <p:nvPr/>
        </p:nvSpPr>
        <p:spPr bwMode="auto">
          <a:xfrm>
            <a:off x="1795463" y="2474913"/>
            <a:ext cx="65532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VE" sz="3200" b="1">
                <a:solidFill>
                  <a:srgbClr val="003399"/>
                </a:solidFill>
                <a:latin typeface="Broadway" pitchFamily="82" charset="0"/>
              </a:rPr>
              <a:t>Servicio de Valor Agregado Para las Farmacias: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08275" y="3849688"/>
            <a:ext cx="5078413" cy="1731962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s-ES_tradnl" sz="1800">
                <a:solidFill>
                  <a:srgbClr val="003399"/>
                </a:solidFill>
                <a:latin typeface="Broadway" pitchFamily="82" charset="0"/>
              </a:rPr>
              <a:t>Pr</a:t>
            </a:r>
            <a:r>
              <a:rPr lang="es-ES_tradnl" altLang="ja-JP" sz="1800">
                <a:solidFill>
                  <a:srgbClr val="003399"/>
                </a:solidFill>
                <a:latin typeface="Broadway" pitchFamily="82" charset="0"/>
                <a:ea typeface="MS PGothic" pitchFamily="34" charset="-128"/>
              </a:rPr>
              <a:t>ácticas Empresariales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s-ES_tradnl" altLang="ja-JP" sz="1800">
                <a:solidFill>
                  <a:srgbClr val="003399"/>
                </a:solidFill>
                <a:latin typeface="Broadway" pitchFamily="82" charset="0"/>
                <a:ea typeface="MS PGothic" pitchFamily="34" charset="-128"/>
              </a:rPr>
              <a:t>Capacitación Continua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s-ES_tradnl" altLang="ja-JP" sz="1800">
                <a:solidFill>
                  <a:srgbClr val="990000"/>
                </a:solidFill>
                <a:latin typeface="Broadway" pitchFamily="82" charset="0"/>
                <a:ea typeface="MS PGothic" pitchFamily="34" charset="-128"/>
              </a:rPr>
              <a:t>Plataforma web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s-ES_tradnl" altLang="ja-JP" sz="1800">
                <a:solidFill>
                  <a:srgbClr val="990000"/>
                </a:solidFill>
                <a:latin typeface="Broadway" pitchFamily="82" charset="0"/>
                <a:ea typeface="MS PGothic" pitchFamily="34" charset="-128"/>
              </a:rPr>
              <a:t>Actualización Tecnológica</a:t>
            </a:r>
          </a:p>
        </p:txBody>
      </p:sp>
      <p:graphicFrame>
        <p:nvGraphicFramePr>
          <p:cNvPr id="7536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30563" y="1058863"/>
          <a:ext cx="3265487" cy="1416050"/>
        </p:xfrm>
        <a:graphic>
          <a:graphicData uri="http://schemas.openxmlformats.org/presentationml/2006/ole">
            <p:oleObj spid="_x0000_s753668" name="Archivo de imagen" r:id="rId3" imgW="6620269" imgH="2871222" progId="ImagenImageExpert">
              <p:embed/>
            </p:oleObj>
          </a:graphicData>
        </a:graphic>
      </p:graphicFrame>
      <p:sp>
        <p:nvSpPr>
          <p:cNvPr id="753669" name="Rectangle 5"/>
          <p:cNvSpPr>
            <a:spLocks noChangeArrowheads="1"/>
          </p:cNvSpPr>
          <p:nvPr/>
        </p:nvSpPr>
        <p:spPr bwMode="auto">
          <a:xfrm>
            <a:off x="5689600" y="169863"/>
            <a:ext cx="3030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Nuestra Solución…</a:t>
            </a:r>
            <a:endParaRPr lang="es-ES" sz="2400">
              <a:latin typeface="Verdana" pitchFamily="34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314" name="Group 2"/>
          <p:cNvGrpSpPr>
            <a:grpSpLocks/>
          </p:cNvGrpSpPr>
          <p:nvPr/>
        </p:nvGrpSpPr>
        <p:grpSpPr bwMode="auto">
          <a:xfrm>
            <a:off x="2241550" y="3128963"/>
            <a:ext cx="5418138" cy="666750"/>
            <a:chOff x="1853" y="1746"/>
            <a:chExt cx="2993" cy="448"/>
          </a:xfrm>
        </p:grpSpPr>
        <p:sp>
          <p:nvSpPr>
            <p:cNvPr id="781315" name="Rectangle 3"/>
            <p:cNvSpPr>
              <a:spLocks noChangeArrowheads="1"/>
            </p:cNvSpPr>
            <p:nvPr/>
          </p:nvSpPr>
          <p:spPr bwMode="auto">
            <a:xfrm>
              <a:off x="1853" y="1746"/>
              <a:ext cx="2993" cy="44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16" name="Rectangle 4"/>
            <p:cNvSpPr>
              <a:spLocks noChangeArrowheads="1"/>
            </p:cNvSpPr>
            <p:nvPr/>
          </p:nvSpPr>
          <p:spPr bwMode="auto">
            <a:xfrm>
              <a:off x="1902" y="1819"/>
              <a:ext cx="183" cy="256"/>
            </a:xfrm>
            <a:prstGeom prst="rect">
              <a:avLst/>
            </a:prstGeom>
            <a:solidFill>
              <a:srgbClr val="DE6B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1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54250" y="1476375"/>
            <a:ext cx="5313363" cy="2162175"/>
          </a:xfrm>
          <a:noFill/>
        </p:spPr>
        <p:txBody>
          <a:bodyPr>
            <a:spAutoFit/>
          </a:bodyPr>
          <a:lstStyle/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Contexto Preliminar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Nuestro Enfoque de Adopción TIC: Caso Farmacias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Consideraciones Finales</a:t>
            </a:r>
            <a:endParaRPr lang="en-US" sz="2000"/>
          </a:p>
        </p:txBody>
      </p:sp>
      <p:sp>
        <p:nvSpPr>
          <p:cNvPr id="78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873625" y="342900"/>
            <a:ext cx="4105275" cy="457200"/>
          </a:xfrm>
          <a:noFill/>
          <a:ln/>
        </p:spPr>
        <p:txBody>
          <a:bodyPr wrap="none" anchor="t">
            <a:spAutoFit/>
          </a:bodyPr>
          <a:lstStyle/>
          <a:p>
            <a:pPr algn="l"/>
            <a:r>
              <a:rPr lang="es-CR" sz="2400" b="0">
                <a:solidFill>
                  <a:schemeClr val="tx1"/>
                </a:solidFill>
              </a:rPr>
              <a:t>Puntos de Conversación…</a:t>
            </a:r>
            <a:endParaRPr lang="en-US" sz="2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266" name="Group 2"/>
          <p:cNvGrpSpPr>
            <a:grpSpLocks/>
          </p:cNvGrpSpPr>
          <p:nvPr/>
        </p:nvGrpSpPr>
        <p:grpSpPr bwMode="auto">
          <a:xfrm>
            <a:off x="2227263" y="1414463"/>
            <a:ext cx="5418137" cy="782637"/>
            <a:chOff x="1853" y="1746"/>
            <a:chExt cx="2993" cy="448"/>
          </a:xfrm>
        </p:grpSpPr>
        <p:sp>
          <p:nvSpPr>
            <p:cNvPr id="779267" name="Rectangle 3"/>
            <p:cNvSpPr>
              <a:spLocks noChangeArrowheads="1"/>
            </p:cNvSpPr>
            <p:nvPr/>
          </p:nvSpPr>
          <p:spPr bwMode="auto">
            <a:xfrm>
              <a:off x="1853" y="1746"/>
              <a:ext cx="2993" cy="44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68" name="Rectangle 4"/>
            <p:cNvSpPr>
              <a:spLocks noChangeArrowheads="1"/>
            </p:cNvSpPr>
            <p:nvPr/>
          </p:nvSpPr>
          <p:spPr bwMode="auto">
            <a:xfrm>
              <a:off x="1902" y="1819"/>
              <a:ext cx="183" cy="256"/>
            </a:xfrm>
            <a:prstGeom prst="rect">
              <a:avLst/>
            </a:prstGeom>
            <a:solidFill>
              <a:srgbClr val="DE6B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9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54250" y="1476375"/>
            <a:ext cx="5313363" cy="2466975"/>
          </a:xfrm>
          <a:noFill/>
        </p:spPr>
        <p:txBody>
          <a:bodyPr>
            <a:spAutoFit/>
          </a:bodyPr>
          <a:lstStyle/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Contexto Preliminar: E-Commerce y Modelo de Negocios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Experiencia de Adopción TIC: Caso Farmacias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Consideraciones Finales</a:t>
            </a:r>
            <a:endParaRPr lang="en-US" sz="2000"/>
          </a:p>
        </p:txBody>
      </p:sp>
      <p:sp>
        <p:nvSpPr>
          <p:cNvPr id="779270" name="Rectangle 6"/>
          <p:cNvSpPr>
            <a:spLocks noGrp="1" noChangeArrowheads="1"/>
          </p:cNvSpPr>
          <p:nvPr>
            <p:ph type="title"/>
          </p:nvPr>
        </p:nvSpPr>
        <p:spPr>
          <a:xfrm>
            <a:off x="4873625" y="342900"/>
            <a:ext cx="4105275" cy="457200"/>
          </a:xfrm>
          <a:noFill/>
          <a:ln/>
        </p:spPr>
        <p:txBody>
          <a:bodyPr wrap="none" anchor="t">
            <a:spAutoFit/>
          </a:bodyPr>
          <a:lstStyle/>
          <a:p>
            <a:pPr algn="l"/>
            <a:r>
              <a:rPr lang="es-CR" sz="2400" b="0">
                <a:solidFill>
                  <a:schemeClr val="tx1"/>
                </a:solidFill>
              </a:rPr>
              <a:t>Puntos de Conversación…</a:t>
            </a:r>
            <a:endParaRPr lang="en-US" sz="2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ChangeArrowheads="1"/>
          </p:cNvSpPr>
          <p:nvPr/>
        </p:nvSpPr>
        <p:spPr bwMode="auto">
          <a:xfrm>
            <a:off x="1381125" y="868363"/>
            <a:ext cx="7223125" cy="4211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endParaRPr lang="es-ES" sz="180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914400" lvl="1" indent="-457200" algn="just">
              <a:buFontTx/>
              <a:buChar char="•"/>
            </a:pPr>
            <a:r>
              <a:rPr lang="es-ES" sz="1800" b="1">
                <a:solidFill>
                  <a:schemeClr val="accent2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Comprender</a:t>
            </a:r>
            <a:r>
              <a:rPr lang="es-ES" sz="1800" b="1">
                <a:latin typeface="Verdana" pitchFamily="34" charset="0"/>
                <a:ea typeface="MS PGothic" pitchFamily="34" charset="-128"/>
                <a:cs typeface="Arial" pitchFamily="34" charset="0"/>
              </a:rPr>
              <a:t> la dinámica de negocios de las Pymes</a:t>
            </a:r>
          </a:p>
          <a:p>
            <a:pPr marL="914400" lvl="1" indent="-457200">
              <a:buFontTx/>
              <a:buChar char="•"/>
            </a:pPr>
            <a:endParaRPr lang="es-ES" sz="1800" b="1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914400" lvl="1" indent="-457200" algn="just">
              <a:buFontTx/>
              <a:buChar char="•"/>
            </a:pPr>
            <a:r>
              <a:rPr lang="es-ES" sz="1800" b="1">
                <a:solidFill>
                  <a:schemeClr val="accent2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Cooperación Efectiva </a:t>
            </a:r>
            <a:r>
              <a:rPr lang="es-ES" sz="1800" b="1">
                <a:latin typeface="Verdana" pitchFamily="34" charset="0"/>
                <a:ea typeface="MS PGothic" pitchFamily="34" charset="-128"/>
                <a:cs typeface="Arial" pitchFamily="34" charset="0"/>
              </a:rPr>
              <a:t>entre actores de la industria de las TICs para desarrollar a las Pymes</a:t>
            </a:r>
          </a:p>
          <a:p>
            <a:pPr marL="914400" lvl="1" indent="-457200">
              <a:buFontTx/>
              <a:buChar char="•"/>
            </a:pPr>
            <a:endParaRPr lang="es-ES" sz="180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s-ES" sz="1800" b="1">
                <a:latin typeface="Verdana" pitchFamily="34" charset="0"/>
                <a:ea typeface="MS PGothic" pitchFamily="34" charset="-128"/>
                <a:cs typeface="Arial" pitchFamily="34" charset="0"/>
              </a:rPr>
              <a:t>La estrategia de adopción TIC debe pasar por fortalecer la integración de las Pymes a su </a:t>
            </a:r>
            <a:r>
              <a:rPr lang="es-ES" sz="1800" b="1">
                <a:solidFill>
                  <a:schemeClr val="accent2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Cadena de Suministros</a:t>
            </a:r>
          </a:p>
          <a:p>
            <a:pPr marL="914400" lvl="1" indent="-457200">
              <a:buFontTx/>
              <a:buChar char="•"/>
            </a:pPr>
            <a:endParaRPr lang="es-ES" sz="1800" b="1">
              <a:solidFill>
                <a:schemeClr val="accent2"/>
              </a:solidFill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s-ES" sz="1800" b="1">
                <a:solidFill>
                  <a:schemeClr val="accent2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La estrategia de adopción TIC debe impulsar un cambio en el paradigma tecnológico y organizativo de las Pymes.</a:t>
            </a:r>
          </a:p>
        </p:txBody>
      </p:sp>
      <p:sp>
        <p:nvSpPr>
          <p:cNvPr id="754691" name="Text Box 3"/>
          <p:cNvSpPr txBox="1">
            <a:spLocks noChangeArrowheads="1"/>
          </p:cNvSpPr>
          <p:nvPr/>
        </p:nvSpPr>
        <p:spPr bwMode="auto">
          <a:xfrm>
            <a:off x="7566025" y="6324600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VE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16-05-05</a:t>
            </a:r>
          </a:p>
        </p:txBody>
      </p:sp>
      <p:sp>
        <p:nvSpPr>
          <p:cNvPr id="754693" name="Rectangle 5"/>
          <p:cNvSpPr>
            <a:spLocks noChangeArrowheads="1"/>
          </p:cNvSpPr>
          <p:nvPr/>
        </p:nvSpPr>
        <p:spPr bwMode="auto">
          <a:xfrm>
            <a:off x="3873500" y="142875"/>
            <a:ext cx="5329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Verdana" pitchFamily="34" charset="0"/>
              </a:rPr>
              <a:t>Con Respecto a la Adopción TIC…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259" name="Group 3"/>
          <p:cNvGrpSpPr>
            <a:grpSpLocks/>
          </p:cNvGrpSpPr>
          <p:nvPr/>
        </p:nvGrpSpPr>
        <p:grpSpPr bwMode="auto">
          <a:xfrm>
            <a:off x="3457575" y="1590675"/>
            <a:ext cx="5410200" cy="3505200"/>
            <a:chOff x="1488" y="480"/>
            <a:chExt cx="3408" cy="2208"/>
          </a:xfrm>
        </p:grpSpPr>
        <p:sp>
          <p:nvSpPr>
            <p:cNvPr id="736260" name="Line 4"/>
            <p:cNvSpPr>
              <a:spLocks noChangeShapeType="1"/>
            </p:cNvSpPr>
            <p:nvPr/>
          </p:nvSpPr>
          <p:spPr bwMode="auto">
            <a:xfrm flipH="1" flipV="1">
              <a:off x="1488" y="480"/>
              <a:ext cx="0" cy="220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6261" name="Line 5"/>
            <p:cNvSpPr>
              <a:spLocks noChangeShapeType="1"/>
            </p:cNvSpPr>
            <p:nvPr/>
          </p:nvSpPr>
          <p:spPr bwMode="auto">
            <a:xfrm>
              <a:off x="1488" y="2688"/>
              <a:ext cx="3408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36262" name="Picture 6" descr="j0285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5248275"/>
            <a:ext cx="1905000" cy="1254125"/>
          </a:xfrm>
          <a:prstGeom prst="rect">
            <a:avLst/>
          </a:prstGeom>
          <a:noFill/>
        </p:spPr>
      </p:pic>
      <p:sp>
        <p:nvSpPr>
          <p:cNvPr id="736263" name="AutoShape 7"/>
          <p:cNvSpPr>
            <a:spLocks noChangeArrowheads="1"/>
          </p:cNvSpPr>
          <p:nvPr/>
        </p:nvSpPr>
        <p:spPr bwMode="auto">
          <a:xfrm>
            <a:off x="8334375" y="5248275"/>
            <a:ext cx="228600" cy="228600"/>
          </a:xfrm>
          <a:prstGeom prst="plus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6264" name="Line 8"/>
          <p:cNvSpPr>
            <a:spLocks noChangeShapeType="1"/>
          </p:cNvSpPr>
          <p:nvPr/>
        </p:nvSpPr>
        <p:spPr bwMode="auto">
          <a:xfrm flipV="1">
            <a:off x="3228975" y="5095875"/>
            <a:ext cx="228600" cy="152400"/>
          </a:xfrm>
          <a:prstGeom prst="line">
            <a:avLst/>
          </a:prstGeom>
          <a:noFill/>
          <a:ln w="38100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6265" name="AutoShape 9"/>
          <p:cNvSpPr>
            <a:spLocks noChangeArrowheads="1"/>
          </p:cNvSpPr>
          <p:nvPr/>
        </p:nvSpPr>
        <p:spPr bwMode="auto">
          <a:xfrm>
            <a:off x="4143375" y="5324475"/>
            <a:ext cx="304800" cy="76200"/>
          </a:xfrm>
          <a:prstGeom prst="plus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6266" name="AutoShape 10"/>
          <p:cNvSpPr>
            <a:spLocks noChangeArrowheads="1"/>
          </p:cNvSpPr>
          <p:nvPr/>
        </p:nvSpPr>
        <p:spPr bwMode="auto">
          <a:xfrm>
            <a:off x="3000375" y="4333875"/>
            <a:ext cx="304800" cy="76200"/>
          </a:xfrm>
          <a:prstGeom prst="plus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6267" name="AutoShape 11"/>
          <p:cNvSpPr>
            <a:spLocks noChangeArrowheads="1"/>
          </p:cNvSpPr>
          <p:nvPr/>
        </p:nvSpPr>
        <p:spPr bwMode="auto">
          <a:xfrm>
            <a:off x="3076575" y="1819275"/>
            <a:ext cx="228600" cy="228600"/>
          </a:xfrm>
          <a:prstGeom prst="plus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6268" name="Line 12"/>
          <p:cNvSpPr>
            <a:spLocks noChangeShapeType="1"/>
          </p:cNvSpPr>
          <p:nvPr/>
        </p:nvSpPr>
        <p:spPr bwMode="auto">
          <a:xfrm>
            <a:off x="6124575" y="1743075"/>
            <a:ext cx="0" cy="3352800"/>
          </a:xfrm>
          <a:prstGeom prst="line">
            <a:avLst/>
          </a:prstGeom>
          <a:noFill/>
          <a:ln w="12700">
            <a:solidFill>
              <a:srgbClr val="C0C0C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6269" name="Line 13"/>
          <p:cNvSpPr>
            <a:spLocks noChangeShapeType="1"/>
          </p:cNvSpPr>
          <p:nvPr/>
        </p:nvSpPr>
        <p:spPr bwMode="auto">
          <a:xfrm>
            <a:off x="3457575" y="3267075"/>
            <a:ext cx="5181600" cy="0"/>
          </a:xfrm>
          <a:prstGeom prst="line">
            <a:avLst/>
          </a:prstGeom>
          <a:noFill/>
          <a:ln w="12700">
            <a:solidFill>
              <a:srgbClr val="C0C0C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5438775" y="5400675"/>
            <a:ext cx="1327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400" b="1"/>
              <a:t>Comprensión</a:t>
            </a:r>
          </a:p>
          <a:p>
            <a:pPr algn="ctr"/>
            <a:r>
              <a:rPr lang="es-ES" sz="1400" b="1"/>
              <a:t>TIC</a:t>
            </a:r>
          </a:p>
        </p:txBody>
      </p:sp>
      <p:sp>
        <p:nvSpPr>
          <p:cNvPr id="736271" name="Text Box 15"/>
          <p:cNvSpPr txBox="1">
            <a:spLocks noChangeArrowheads="1"/>
          </p:cNvSpPr>
          <p:nvPr/>
        </p:nvSpPr>
        <p:spPr bwMode="auto">
          <a:xfrm>
            <a:off x="2054225" y="2962275"/>
            <a:ext cx="1327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400" b="1"/>
              <a:t>Comprensión</a:t>
            </a:r>
          </a:p>
          <a:p>
            <a:pPr algn="ctr"/>
            <a:r>
              <a:rPr lang="es-ES" sz="1400" b="1"/>
              <a:t>NEGOCIO</a:t>
            </a:r>
          </a:p>
        </p:txBody>
      </p:sp>
      <p:sp>
        <p:nvSpPr>
          <p:cNvPr id="736272" name="Text Box 16"/>
          <p:cNvSpPr txBox="1">
            <a:spLocks noChangeArrowheads="1"/>
          </p:cNvSpPr>
          <p:nvPr/>
        </p:nvSpPr>
        <p:spPr bwMode="auto">
          <a:xfrm>
            <a:off x="5362575" y="5934075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800" b="1"/>
              <a:t>EMPRESARIO</a:t>
            </a:r>
          </a:p>
        </p:txBody>
      </p:sp>
      <p:sp>
        <p:nvSpPr>
          <p:cNvPr id="736273" name="Text Box 17"/>
          <p:cNvSpPr txBox="1">
            <a:spLocks noChangeArrowheads="1"/>
          </p:cNvSpPr>
          <p:nvPr/>
        </p:nvSpPr>
        <p:spPr bwMode="auto">
          <a:xfrm rot="16200000">
            <a:off x="1001713" y="29464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/>
              <a:t>ASESOR TIC</a:t>
            </a:r>
          </a:p>
        </p:txBody>
      </p:sp>
      <p:pic>
        <p:nvPicPr>
          <p:cNvPr id="736274" name="Picture 18" descr="MCj028073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975" y="1909763"/>
            <a:ext cx="1371600" cy="1204912"/>
          </a:xfrm>
          <a:prstGeom prst="rect">
            <a:avLst/>
          </a:prstGeom>
          <a:noFill/>
        </p:spPr>
      </p:pic>
      <p:pic>
        <p:nvPicPr>
          <p:cNvPr id="736275" name="Picture 19" descr="MCj034348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2116138"/>
            <a:ext cx="1295400" cy="922337"/>
          </a:xfrm>
          <a:prstGeom prst="rect">
            <a:avLst/>
          </a:prstGeom>
          <a:noFill/>
        </p:spPr>
      </p:pic>
      <p:pic>
        <p:nvPicPr>
          <p:cNvPr id="736276" name="Picture 20" descr="MCj034348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5" y="3944938"/>
            <a:ext cx="1295400" cy="922337"/>
          </a:xfrm>
          <a:prstGeom prst="rect">
            <a:avLst/>
          </a:prstGeom>
          <a:noFill/>
        </p:spPr>
      </p:pic>
      <p:pic>
        <p:nvPicPr>
          <p:cNvPr id="736277" name="Picture 21" descr="MCj034871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5775" y="3876675"/>
            <a:ext cx="981075" cy="1066800"/>
          </a:xfrm>
          <a:prstGeom prst="rect">
            <a:avLst/>
          </a:prstGeom>
          <a:noFill/>
        </p:spPr>
      </p:pic>
      <p:sp>
        <p:nvSpPr>
          <p:cNvPr id="736278" name="Oval 22"/>
          <p:cNvSpPr>
            <a:spLocks noChangeArrowheads="1"/>
          </p:cNvSpPr>
          <p:nvPr/>
        </p:nvSpPr>
        <p:spPr bwMode="auto">
          <a:xfrm>
            <a:off x="4600575" y="3419475"/>
            <a:ext cx="381000" cy="2286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s-ES" sz="2000" b="1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736279" name="Oval 23"/>
          <p:cNvSpPr>
            <a:spLocks noChangeArrowheads="1"/>
          </p:cNvSpPr>
          <p:nvPr/>
        </p:nvSpPr>
        <p:spPr bwMode="auto">
          <a:xfrm>
            <a:off x="4600575" y="1666875"/>
            <a:ext cx="381000" cy="2286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s-ES" sz="2000" b="1">
                <a:solidFill>
                  <a:schemeClr val="bg1"/>
                </a:solidFill>
              </a:rPr>
              <a:t>II</a:t>
            </a:r>
          </a:p>
        </p:txBody>
      </p:sp>
      <p:sp>
        <p:nvSpPr>
          <p:cNvPr id="736280" name="Oval 24"/>
          <p:cNvSpPr>
            <a:spLocks noChangeArrowheads="1"/>
          </p:cNvSpPr>
          <p:nvPr/>
        </p:nvSpPr>
        <p:spPr bwMode="auto">
          <a:xfrm>
            <a:off x="7115175" y="3495675"/>
            <a:ext cx="381000" cy="2286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s-ES" sz="2000" b="1">
                <a:solidFill>
                  <a:schemeClr val="bg1"/>
                </a:solidFill>
              </a:rPr>
              <a:t>II</a:t>
            </a:r>
          </a:p>
        </p:txBody>
      </p:sp>
      <p:sp>
        <p:nvSpPr>
          <p:cNvPr id="736281" name="Oval 25"/>
          <p:cNvSpPr>
            <a:spLocks noChangeArrowheads="1"/>
          </p:cNvSpPr>
          <p:nvPr/>
        </p:nvSpPr>
        <p:spPr bwMode="auto">
          <a:xfrm>
            <a:off x="7115175" y="1590675"/>
            <a:ext cx="381000" cy="2286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s-ES" sz="2000" b="1">
                <a:solidFill>
                  <a:schemeClr val="bg1"/>
                </a:solidFill>
              </a:rPr>
              <a:t>III</a:t>
            </a:r>
          </a:p>
        </p:txBody>
      </p:sp>
      <p:sp>
        <p:nvSpPr>
          <p:cNvPr id="736282" name="Text Box 26"/>
          <p:cNvSpPr txBox="1">
            <a:spLocks noChangeArrowheads="1"/>
          </p:cNvSpPr>
          <p:nvPr/>
        </p:nvSpPr>
        <p:spPr bwMode="auto">
          <a:xfrm>
            <a:off x="4162425" y="1011238"/>
            <a:ext cx="340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ESCENARIOS DE SATISFACCIÓN</a:t>
            </a:r>
          </a:p>
        </p:txBody>
      </p:sp>
      <p:sp>
        <p:nvSpPr>
          <p:cNvPr id="736284" name="Rectangle 28"/>
          <p:cNvSpPr>
            <a:spLocks noChangeArrowheads="1"/>
          </p:cNvSpPr>
          <p:nvPr/>
        </p:nvSpPr>
        <p:spPr bwMode="auto">
          <a:xfrm>
            <a:off x="3873500" y="142875"/>
            <a:ext cx="5329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Verdana" pitchFamily="34" charset="0"/>
              </a:rPr>
              <a:t>Con Respecto a la Adopción TIC…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ChangeArrowheads="1"/>
          </p:cNvSpPr>
          <p:nvPr/>
        </p:nvSpPr>
        <p:spPr bwMode="auto">
          <a:xfrm>
            <a:off x="601663" y="4770438"/>
            <a:ext cx="68707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s-CL" sz="3000" b="1">
                <a:solidFill>
                  <a:schemeClr val="bg1"/>
                </a:solidFill>
                <a:latin typeface="Verdana" pitchFamily="34" charset="0"/>
              </a:rPr>
              <a:t>MUCHAS GRACIAS…. </a:t>
            </a:r>
            <a:endParaRPr lang="es-ES" sz="30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66980" name="Picture 4" descr="vene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288" y="349250"/>
            <a:ext cx="1382712" cy="104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Text Box 2"/>
          <p:cNvSpPr txBox="1">
            <a:spLocks noChangeArrowheads="1"/>
          </p:cNvSpPr>
          <p:nvPr/>
        </p:nvSpPr>
        <p:spPr bwMode="auto">
          <a:xfrm>
            <a:off x="3657600" y="322263"/>
            <a:ext cx="433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Premisas Fundamentales...</a:t>
            </a:r>
            <a:endParaRPr lang="es-ES" sz="2400">
              <a:latin typeface="Verdana" pitchFamily="34" charset="0"/>
            </a:endParaRPr>
          </a:p>
        </p:txBody>
      </p:sp>
      <p:sp>
        <p:nvSpPr>
          <p:cNvPr id="732180" name="Text Box 20"/>
          <p:cNvSpPr txBox="1">
            <a:spLocks noChangeArrowheads="1"/>
          </p:cNvSpPr>
          <p:nvPr/>
        </p:nvSpPr>
        <p:spPr bwMode="auto">
          <a:xfrm>
            <a:off x="1363663" y="1077913"/>
            <a:ext cx="74390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s-ES" sz="2000">
                <a:latin typeface="Verdana" pitchFamily="34" charset="0"/>
              </a:rPr>
              <a:t>Toda organización esta diseñada para entregar una </a:t>
            </a:r>
            <a:r>
              <a:rPr lang="es-ES" sz="2000" b="1">
                <a:solidFill>
                  <a:schemeClr val="accent2"/>
                </a:solidFill>
                <a:latin typeface="Verdana" pitchFamily="34" charset="0"/>
              </a:rPr>
              <a:t>“Propuesta de Valor”</a:t>
            </a:r>
            <a:r>
              <a:rPr lang="es-ES" sz="2000">
                <a:latin typeface="Verdana" pitchFamily="34" charset="0"/>
              </a:rPr>
              <a:t> a sus clientes, entonces, los esfuerzos de adopción de TIC es para apoyar la entrega de ese valor al cliente.</a:t>
            </a:r>
          </a:p>
          <a:p>
            <a:pPr marL="457200" indent="-457200">
              <a:buFontTx/>
              <a:buAutoNum type="arabicPeriod"/>
            </a:pPr>
            <a:endParaRPr lang="es-ES" sz="2000">
              <a:latin typeface="Verdana" pitchFamily="34" charset="0"/>
            </a:endParaRPr>
          </a:p>
          <a:p>
            <a:pPr marL="457200" indent="-457200">
              <a:buFontTx/>
              <a:buChar char="•"/>
            </a:pPr>
            <a:r>
              <a:rPr lang="es-ES" sz="2000">
                <a:latin typeface="Verdana" pitchFamily="34" charset="0"/>
              </a:rPr>
              <a:t>Para entregar la propuesta de valor, es fundamental </a:t>
            </a:r>
            <a:r>
              <a:rPr lang="es-ES" sz="2000" b="1">
                <a:solidFill>
                  <a:schemeClr val="accent2"/>
                </a:solidFill>
                <a:latin typeface="Verdana" pitchFamily="34" charset="0"/>
              </a:rPr>
              <a:t>“Desarrollar Capacidades Organizacionales”</a:t>
            </a:r>
            <a:r>
              <a:rPr lang="es-ES" sz="2000">
                <a:latin typeface="Verdana" pitchFamily="34" charset="0"/>
              </a:rPr>
              <a:t>,</a:t>
            </a:r>
            <a:r>
              <a:rPr lang="es-ES" sz="2000" b="1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s-ES" sz="2000">
                <a:latin typeface="Verdana" pitchFamily="34" charset="0"/>
              </a:rPr>
              <a:t>y la tecnología de información y comunicación es un componente clave. (Plataforma de Gestión) </a:t>
            </a:r>
          </a:p>
          <a:p>
            <a:pPr marL="457200" indent="-457200">
              <a:buFontTx/>
              <a:buChar char="•"/>
            </a:pPr>
            <a:endParaRPr lang="es-ES" sz="2000">
              <a:latin typeface="Verdana" pitchFamily="34" charset="0"/>
            </a:endParaRPr>
          </a:p>
          <a:p>
            <a:pPr marL="457200" indent="-457200">
              <a:buFontTx/>
              <a:buChar char="•"/>
            </a:pPr>
            <a:r>
              <a:rPr lang="es-ES" sz="2000">
                <a:latin typeface="Verdana" pitchFamily="34" charset="0"/>
              </a:rPr>
              <a:t>La </a:t>
            </a:r>
            <a:r>
              <a:rPr lang="es-ES" sz="2000" b="1">
                <a:solidFill>
                  <a:schemeClr val="accent2"/>
                </a:solidFill>
                <a:latin typeface="Verdana" pitchFamily="34" charset="0"/>
              </a:rPr>
              <a:t>“Entrega de Valor Sostenible”</a:t>
            </a:r>
            <a:r>
              <a:rPr lang="es-ES" sz="2000">
                <a:latin typeface="Verdana" pitchFamily="34" charset="0"/>
              </a:rPr>
              <a:t> en la realidad actual de negocios, exige a las organizaciones que se integren a su cadena productiva. 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Text Box 2"/>
          <p:cNvSpPr txBox="1">
            <a:spLocks noChangeArrowheads="1"/>
          </p:cNvSpPr>
          <p:nvPr/>
        </p:nvSpPr>
        <p:spPr bwMode="auto">
          <a:xfrm>
            <a:off x="1928813" y="322263"/>
            <a:ext cx="692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Cómo Entendemos el Modelo de Negocios...</a:t>
            </a:r>
            <a:endParaRPr lang="es-ES" sz="2400">
              <a:latin typeface="Verdana" pitchFamily="34" charset="0"/>
            </a:endParaRPr>
          </a:p>
        </p:txBody>
      </p:sp>
      <p:pic>
        <p:nvPicPr>
          <p:cNvPr id="739332" name="Picture 4" descr="j0295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700" y="2536825"/>
            <a:ext cx="1495425" cy="1173163"/>
          </a:xfrm>
          <a:prstGeom prst="rect">
            <a:avLst/>
          </a:prstGeom>
          <a:noFill/>
        </p:spPr>
      </p:pic>
      <p:pic>
        <p:nvPicPr>
          <p:cNvPr id="739334" name="Picture 6" descr="j03516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988" y="2106613"/>
            <a:ext cx="1806575" cy="1539875"/>
          </a:xfrm>
          <a:prstGeom prst="rect">
            <a:avLst/>
          </a:prstGeom>
          <a:noFill/>
        </p:spPr>
      </p:pic>
      <p:pic>
        <p:nvPicPr>
          <p:cNvPr id="739335" name="Picture 7" descr="j02828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238" y="2447925"/>
            <a:ext cx="1314450" cy="1066800"/>
          </a:xfrm>
          <a:prstGeom prst="rect">
            <a:avLst/>
          </a:prstGeom>
          <a:noFill/>
        </p:spPr>
      </p:pic>
      <p:pic>
        <p:nvPicPr>
          <p:cNvPr id="739336" name="Picture 8" descr="MCj028073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0588" y="5168900"/>
            <a:ext cx="1201737" cy="1055688"/>
          </a:xfrm>
          <a:prstGeom prst="rect">
            <a:avLst/>
          </a:prstGeom>
          <a:noFill/>
        </p:spPr>
      </p:pic>
      <p:sp>
        <p:nvSpPr>
          <p:cNvPr id="739339" name="Rectangle 11"/>
          <p:cNvSpPr>
            <a:spLocks noChangeArrowheads="1"/>
          </p:cNvSpPr>
          <p:nvPr/>
        </p:nvSpPr>
        <p:spPr bwMode="auto">
          <a:xfrm>
            <a:off x="4184650" y="1581150"/>
            <a:ext cx="2098675" cy="3460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s-ES" sz="1600" b="1"/>
              <a:t>Propuesta deValor</a:t>
            </a:r>
          </a:p>
        </p:txBody>
      </p:sp>
      <p:sp>
        <p:nvSpPr>
          <p:cNvPr id="739341" name="Rectangle 13"/>
          <p:cNvSpPr>
            <a:spLocks noChangeArrowheads="1"/>
          </p:cNvSpPr>
          <p:nvPr/>
        </p:nvSpPr>
        <p:spPr bwMode="auto">
          <a:xfrm>
            <a:off x="6823075" y="1576388"/>
            <a:ext cx="2249488" cy="3460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s-ES" sz="1600" b="1"/>
              <a:t>Relación con Cliente</a:t>
            </a:r>
          </a:p>
        </p:txBody>
      </p:sp>
      <p:sp>
        <p:nvSpPr>
          <p:cNvPr id="739342" name="Rectangle 14"/>
          <p:cNvSpPr>
            <a:spLocks noChangeArrowheads="1"/>
          </p:cNvSpPr>
          <p:nvPr/>
        </p:nvSpPr>
        <p:spPr bwMode="auto">
          <a:xfrm>
            <a:off x="1293813" y="1576388"/>
            <a:ext cx="2249487" cy="3460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s-ES" sz="1600" b="1"/>
              <a:t>Organización</a:t>
            </a:r>
          </a:p>
        </p:txBody>
      </p:sp>
      <p:sp>
        <p:nvSpPr>
          <p:cNvPr id="739346" name="AutoShape 18"/>
          <p:cNvSpPr>
            <a:spLocks noChangeArrowheads="1"/>
          </p:cNvSpPr>
          <p:nvPr/>
        </p:nvSpPr>
        <p:spPr bwMode="auto">
          <a:xfrm>
            <a:off x="3557588" y="2787650"/>
            <a:ext cx="598487" cy="485775"/>
          </a:xfrm>
          <a:prstGeom prst="rightArrow">
            <a:avLst>
              <a:gd name="adj1" fmla="val 50000"/>
              <a:gd name="adj2" fmla="val 30801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9347" name="AutoShape 19"/>
          <p:cNvSpPr>
            <a:spLocks noChangeArrowheads="1"/>
          </p:cNvSpPr>
          <p:nvPr/>
        </p:nvSpPr>
        <p:spPr bwMode="auto">
          <a:xfrm>
            <a:off x="5978525" y="2714625"/>
            <a:ext cx="685800" cy="485775"/>
          </a:xfrm>
          <a:prstGeom prst="leftArrow">
            <a:avLst>
              <a:gd name="adj1" fmla="val 50000"/>
              <a:gd name="adj2" fmla="val 35294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9348" name="Text Box 20"/>
          <p:cNvSpPr txBox="1">
            <a:spLocks noChangeArrowheads="1"/>
          </p:cNvSpPr>
          <p:nvPr/>
        </p:nvSpPr>
        <p:spPr bwMode="auto">
          <a:xfrm>
            <a:off x="1150938" y="3813175"/>
            <a:ext cx="2535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b="1"/>
              <a:t>CAPACIDAD ORGANIZACIONAL</a:t>
            </a:r>
          </a:p>
          <a:p>
            <a:r>
              <a:rPr lang="es-ES" sz="1200"/>
              <a:t>Activos Fijos  + Activos Intangibles</a:t>
            </a:r>
            <a:endParaRPr lang="es-ES" sz="1200" b="1"/>
          </a:p>
        </p:txBody>
      </p:sp>
      <p:sp>
        <p:nvSpPr>
          <p:cNvPr id="739349" name="Text Box 21"/>
          <p:cNvSpPr txBox="1">
            <a:spLocks noChangeArrowheads="1"/>
          </p:cNvSpPr>
          <p:nvPr/>
        </p:nvSpPr>
        <p:spPr bwMode="auto">
          <a:xfrm>
            <a:off x="4746625" y="3651250"/>
            <a:ext cx="955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b="1"/>
              <a:t> OFERTAS</a:t>
            </a:r>
          </a:p>
        </p:txBody>
      </p:sp>
      <p:sp>
        <p:nvSpPr>
          <p:cNvPr id="739350" name="Text Box 22"/>
          <p:cNvSpPr txBox="1">
            <a:spLocks noChangeArrowheads="1"/>
          </p:cNvSpPr>
          <p:nvPr/>
        </p:nvSpPr>
        <p:spPr bwMode="auto">
          <a:xfrm>
            <a:off x="6956425" y="3803650"/>
            <a:ext cx="13557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" sz="1200" b="1"/>
              <a:t> SEGMENTOS</a:t>
            </a:r>
          </a:p>
          <a:p>
            <a:pPr>
              <a:buFontTx/>
              <a:buChar char="•"/>
            </a:pPr>
            <a:r>
              <a:rPr lang="es-ES" sz="1200" b="1"/>
              <a:t> CANALES</a:t>
            </a:r>
          </a:p>
          <a:p>
            <a:pPr>
              <a:buFontTx/>
              <a:buChar char="•"/>
            </a:pPr>
            <a:r>
              <a:rPr lang="es-ES" sz="1200" b="1"/>
              <a:t> CONDICIONES</a:t>
            </a:r>
          </a:p>
        </p:txBody>
      </p:sp>
      <p:sp>
        <p:nvSpPr>
          <p:cNvPr id="739351" name="Rectangle 23"/>
          <p:cNvSpPr>
            <a:spLocks noChangeArrowheads="1"/>
          </p:cNvSpPr>
          <p:nvPr/>
        </p:nvSpPr>
        <p:spPr bwMode="auto">
          <a:xfrm>
            <a:off x="4227513" y="4683125"/>
            <a:ext cx="2249487" cy="3460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s-ES" sz="1600" b="1"/>
              <a:t>Finanzas</a:t>
            </a:r>
          </a:p>
        </p:txBody>
      </p:sp>
      <p:sp>
        <p:nvSpPr>
          <p:cNvPr id="739352" name="Text Box 24"/>
          <p:cNvSpPr txBox="1">
            <a:spLocks noChangeArrowheads="1"/>
          </p:cNvSpPr>
          <p:nvPr/>
        </p:nvSpPr>
        <p:spPr bwMode="auto">
          <a:xfrm>
            <a:off x="3575050" y="5461000"/>
            <a:ext cx="828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b="1"/>
              <a:t>COSTOS</a:t>
            </a:r>
          </a:p>
        </p:txBody>
      </p:sp>
      <p:sp>
        <p:nvSpPr>
          <p:cNvPr id="739353" name="Text Box 25"/>
          <p:cNvSpPr txBox="1">
            <a:spLocks noChangeArrowheads="1"/>
          </p:cNvSpPr>
          <p:nvPr/>
        </p:nvSpPr>
        <p:spPr bwMode="auto">
          <a:xfrm>
            <a:off x="6330950" y="5445125"/>
            <a:ext cx="989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b="1"/>
              <a:t>INGRESOS</a:t>
            </a:r>
          </a:p>
        </p:txBody>
      </p:sp>
      <p:sp>
        <p:nvSpPr>
          <p:cNvPr id="739354" name="Text Box 26"/>
          <p:cNvSpPr txBox="1">
            <a:spLocks noChangeArrowheads="1"/>
          </p:cNvSpPr>
          <p:nvPr/>
        </p:nvSpPr>
        <p:spPr bwMode="auto">
          <a:xfrm>
            <a:off x="4711700" y="6411913"/>
            <a:ext cx="1104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b="1"/>
              <a:t>GANANCIAS</a:t>
            </a:r>
          </a:p>
        </p:txBody>
      </p:sp>
      <p:sp>
        <p:nvSpPr>
          <p:cNvPr id="739355" name="Line 27"/>
          <p:cNvSpPr>
            <a:spLocks noChangeShapeType="1"/>
          </p:cNvSpPr>
          <p:nvPr/>
        </p:nvSpPr>
        <p:spPr bwMode="auto">
          <a:xfrm flipV="1">
            <a:off x="3527425" y="1749425"/>
            <a:ext cx="64452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9356" name="Line 28"/>
          <p:cNvSpPr>
            <a:spLocks noChangeShapeType="1"/>
          </p:cNvSpPr>
          <p:nvPr/>
        </p:nvSpPr>
        <p:spPr bwMode="auto">
          <a:xfrm flipV="1">
            <a:off x="6265863" y="1762125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9357" name="Line 29"/>
          <p:cNvSpPr>
            <a:spLocks noChangeShapeType="1"/>
          </p:cNvSpPr>
          <p:nvPr/>
        </p:nvSpPr>
        <p:spPr bwMode="auto">
          <a:xfrm flipH="1" flipV="1">
            <a:off x="3657600" y="3238500"/>
            <a:ext cx="1512888" cy="134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9358" name="Line 30"/>
          <p:cNvSpPr>
            <a:spLocks noChangeShapeType="1"/>
          </p:cNvSpPr>
          <p:nvPr/>
        </p:nvSpPr>
        <p:spPr bwMode="auto">
          <a:xfrm flipV="1">
            <a:off x="5172075" y="3146425"/>
            <a:ext cx="1408113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ChangeArrowheads="1"/>
          </p:cNvSpPr>
          <p:nvPr/>
        </p:nvSpPr>
        <p:spPr bwMode="auto">
          <a:xfrm>
            <a:off x="2411413" y="1665288"/>
            <a:ext cx="5437187" cy="4105275"/>
          </a:xfrm>
          <a:prstGeom prst="rect">
            <a:avLst/>
          </a:prstGeom>
          <a:solidFill>
            <a:srgbClr val="E1FA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s-ES" sz="1800">
              <a:ea typeface="MS PGothic" pitchFamily="34" charset="-128"/>
            </a:endParaRP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88" y="411163"/>
            <a:ext cx="5842000" cy="457200"/>
          </a:xfrm>
          <a:noFill/>
          <a:ln/>
        </p:spPr>
        <p:txBody>
          <a:bodyPr wrap="none">
            <a:spAutoFit/>
          </a:bodyPr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s-ES_tradnl" sz="2400">
                <a:solidFill>
                  <a:schemeClr val="tx1"/>
                </a:solidFill>
              </a:rPr>
              <a:t>Componentes del Modelo de Negocio</a:t>
            </a:r>
          </a:p>
        </p:txBody>
      </p:sp>
      <p:sp>
        <p:nvSpPr>
          <p:cNvPr id="769028" name="AutoShape 4"/>
          <p:cNvSpPr>
            <a:spLocks noChangeAspect="1" noChangeArrowheads="1"/>
          </p:cNvSpPr>
          <p:nvPr/>
        </p:nvSpPr>
        <p:spPr bwMode="auto">
          <a:xfrm>
            <a:off x="4067175" y="2781300"/>
            <a:ext cx="2085975" cy="1711325"/>
          </a:xfrm>
          <a:prstGeom prst="triangle">
            <a:avLst>
              <a:gd name="adj" fmla="val 50000"/>
            </a:avLst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69029" name="Oval 5"/>
          <p:cNvSpPr>
            <a:spLocks noChangeArrowheads="1"/>
          </p:cNvSpPr>
          <p:nvPr/>
        </p:nvSpPr>
        <p:spPr bwMode="auto">
          <a:xfrm>
            <a:off x="3294063" y="3789363"/>
            <a:ext cx="1403350" cy="1331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outerShdw dist="63500" dir="2212194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69030" name="Text Box 6"/>
          <p:cNvSpPr txBox="1">
            <a:spLocks noChangeArrowheads="1"/>
          </p:cNvSpPr>
          <p:nvPr/>
        </p:nvSpPr>
        <p:spPr bwMode="auto">
          <a:xfrm>
            <a:off x="4660900" y="3636963"/>
            <a:ext cx="11001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MX" sz="1400" b="1">
                <a:latin typeface="Futura" pitchFamily="68" charset="0"/>
                <a:ea typeface="MS PGothic" pitchFamily="34" charset="-128"/>
              </a:rPr>
              <a:t>Propuesta </a:t>
            </a:r>
          </a:p>
          <a:p>
            <a:pPr algn="ctr" eaLnBrk="0" hangingPunct="0"/>
            <a:r>
              <a:rPr lang="es-MX" sz="1400" b="1">
                <a:latin typeface="Futura" pitchFamily="68" charset="0"/>
                <a:ea typeface="MS PGothic" pitchFamily="34" charset="-128"/>
              </a:rPr>
              <a:t>de valor</a:t>
            </a:r>
            <a:endParaRPr lang="es-VE" sz="1400" b="1">
              <a:latin typeface="Futura" pitchFamily="68" charset="0"/>
              <a:ea typeface="MS PGothic" pitchFamily="34" charset="-128"/>
            </a:endParaRPr>
          </a:p>
        </p:txBody>
      </p:sp>
      <p:sp>
        <p:nvSpPr>
          <p:cNvPr id="769031" name="Text Box 7"/>
          <p:cNvSpPr txBox="1">
            <a:spLocks noChangeArrowheads="1"/>
          </p:cNvSpPr>
          <p:nvPr/>
        </p:nvSpPr>
        <p:spPr bwMode="auto">
          <a:xfrm>
            <a:off x="3276600" y="4171950"/>
            <a:ext cx="1439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MX" sz="1400" b="1">
                <a:latin typeface="Futura" pitchFamily="68" charset="0"/>
                <a:ea typeface="MS PGothic" pitchFamily="34" charset="-128"/>
              </a:rPr>
              <a:t>Gestión de infraestructura</a:t>
            </a:r>
            <a:endParaRPr lang="es-VE" sz="1400" b="1">
              <a:latin typeface="Futura" pitchFamily="68" charset="0"/>
              <a:ea typeface="MS PGothic" pitchFamily="34" charset="-128"/>
            </a:endParaRPr>
          </a:p>
        </p:txBody>
      </p:sp>
      <p:sp>
        <p:nvSpPr>
          <p:cNvPr id="769032" name="Oval 8"/>
          <p:cNvSpPr>
            <a:spLocks noChangeArrowheads="1"/>
          </p:cNvSpPr>
          <p:nvPr/>
        </p:nvSpPr>
        <p:spPr bwMode="auto">
          <a:xfrm>
            <a:off x="5543550" y="3789363"/>
            <a:ext cx="1457325" cy="1331912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  <a:effectLst>
            <a:outerShdw dist="63500" dir="2212194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es-ES" sz="1400" b="1">
                <a:ea typeface="MS PGothic" pitchFamily="34" charset="-128"/>
              </a:rPr>
              <a:t>Gestión del servicio al cliente</a:t>
            </a:r>
          </a:p>
        </p:txBody>
      </p:sp>
      <p:sp>
        <p:nvSpPr>
          <p:cNvPr id="769033" name="Oval 9"/>
          <p:cNvSpPr>
            <a:spLocks noChangeArrowheads="1"/>
          </p:cNvSpPr>
          <p:nvPr/>
        </p:nvSpPr>
        <p:spPr bwMode="auto">
          <a:xfrm>
            <a:off x="4427538" y="2060575"/>
            <a:ext cx="1457325" cy="13319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outerShdw dist="63500" dir="2212194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0" hangingPunct="0"/>
            <a:endParaRPr lang="es-ES" sz="18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769034" name="Text Box 10"/>
          <p:cNvSpPr txBox="1">
            <a:spLocks noChangeArrowheads="1"/>
          </p:cNvSpPr>
          <p:nvPr/>
        </p:nvSpPr>
        <p:spPr bwMode="auto">
          <a:xfrm>
            <a:off x="4500563" y="245745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MX" sz="1400" b="1">
                <a:latin typeface="Futura" pitchFamily="68" charset="0"/>
                <a:ea typeface="MS PGothic" pitchFamily="34" charset="-128"/>
              </a:rPr>
              <a:t>Gestión financiera</a:t>
            </a:r>
            <a:endParaRPr lang="es-VE" sz="1400" b="1">
              <a:latin typeface="Futura" pitchFamily="68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84400" y="406400"/>
            <a:ext cx="5842000" cy="457200"/>
          </a:xfrm>
          <a:noFill/>
          <a:ln/>
        </p:spPr>
        <p:txBody>
          <a:bodyPr wrap="none">
            <a:spAutoFit/>
          </a:bodyPr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s-ES_tradnl" sz="2400">
                <a:solidFill>
                  <a:schemeClr val="tx1"/>
                </a:solidFill>
              </a:rPr>
              <a:t>Componente del Modelo de Negocios</a:t>
            </a:r>
          </a:p>
        </p:txBody>
      </p:sp>
      <p:grpSp>
        <p:nvGrpSpPr>
          <p:cNvPr id="771075" name="Group 3"/>
          <p:cNvGrpSpPr>
            <a:grpSpLocks/>
          </p:cNvGrpSpPr>
          <p:nvPr/>
        </p:nvGrpSpPr>
        <p:grpSpPr bwMode="auto">
          <a:xfrm>
            <a:off x="1657350" y="1989138"/>
            <a:ext cx="2590800" cy="2143125"/>
            <a:chOff x="2703" y="1791"/>
            <a:chExt cx="1314" cy="1078"/>
          </a:xfrm>
        </p:grpSpPr>
        <p:sp>
          <p:nvSpPr>
            <p:cNvPr id="771076" name="AutoShape 4"/>
            <p:cNvSpPr>
              <a:spLocks noChangeAspect="1" noChangeArrowheads="1"/>
            </p:cNvSpPr>
            <p:nvPr/>
          </p:nvSpPr>
          <p:spPr bwMode="auto">
            <a:xfrm>
              <a:off x="2703" y="1791"/>
              <a:ext cx="1314" cy="1078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>
              <a:outerShdw dist="119812" dir="1920323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71077" name="Text Box 5"/>
            <p:cNvSpPr txBox="1">
              <a:spLocks noChangeArrowheads="1"/>
            </p:cNvSpPr>
            <p:nvPr/>
          </p:nvSpPr>
          <p:spPr bwMode="auto">
            <a:xfrm>
              <a:off x="3051" y="2307"/>
              <a:ext cx="69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800" b="1">
                  <a:latin typeface="Futura" pitchFamily="68" charset="0"/>
                  <a:ea typeface="MS PGothic" pitchFamily="34" charset="-128"/>
                </a:rPr>
                <a:t>Propuesta </a:t>
              </a:r>
            </a:p>
            <a:p>
              <a:pPr algn="ctr" eaLnBrk="0" hangingPunct="0"/>
              <a:r>
                <a:rPr lang="es-MX" sz="1800" b="1">
                  <a:latin typeface="Futura" pitchFamily="68" charset="0"/>
                  <a:ea typeface="MS PGothic" pitchFamily="34" charset="-128"/>
                </a:rPr>
                <a:t>de valor</a:t>
              </a:r>
              <a:endParaRPr lang="es-VE" sz="1800" b="1">
                <a:latin typeface="Futura" pitchFamily="68" charset="0"/>
                <a:ea typeface="MS PGothic" pitchFamily="34" charset="-128"/>
              </a:endParaRPr>
            </a:p>
          </p:txBody>
        </p:sp>
      </p:grpSp>
      <p:sp>
        <p:nvSpPr>
          <p:cNvPr id="771078" name="Text Box 6"/>
          <p:cNvSpPr txBox="1">
            <a:spLocks noChangeArrowheads="1"/>
          </p:cNvSpPr>
          <p:nvPr/>
        </p:nvSpPr>
        <p:spPr bwMode="auto">
          <a:xfrm>
            <a:off x="4211638" y="1952625"/>
            <a:ext cx="4116387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eaLnBrk="0" hangingPunct="0">
              <a:spcBef>
                <a:spcPct val="50000"/>
              </a:spcBef>
              <a:buClr>
                <a:srgbClr val="00B800"/>
              </a:buClr>
              <a:buFont typeface="Wingdings" pitchFamily="2" charset="2"/>
              <a:buChar char="ü"/>
            </a:pPr>
            <a:endParaRPr lang="es-MX" sz="1400">
              <a:latin typeface="Futura" pitchFamily="68" charset="0"/>
              <a:ea typeface="MS PGothic" pitchFamily="34" charset="-128"/>
            </a:endParaRPr>
          </a:p>
          <a:p>
            <a:pPr marL="190500" indent="-190500" eaLnBrk="0" hangingPunct="0">
              <a:lnSpc>
                <a:spcPct val="150000"/>
              </a:lnSpc>
              <a:spcBef>
                <a:spcPct val="50000"/>
              </a:spcBef>
              <a:buClr>
                <a:srgbClr val="00B800"/>
              </a:buClr>
              <a:buFont typeface="Wingdings" pitchFamily="2" charset="2"/>
              <a:buNone/>
            </a:pPr>
            <a:r>
              <a:rPr lang="es-MX" sz="1400">
                <a:latin typeface="Futura" pitchFamily="68" charset="0"/>
                <a:ea typeface="MS PGothic" pitchFamily="34" charset="-128"/>
              </a:rPr>
              <a:t>	</a:t>
            </a:r>
            <a:r>
              <a:rPr lang="es-MX" sz="1600">
                <a:latin typeface="Futura" pitchFamily="68" charset="0"/>
                <a:ea typeface="MS PGothic" pitchFamily="34" charset="-128"/>
              </a:rPr>
              <a:t>Los atributos de valor que la empresa    entrega a través de sus   productos para lograr fidelización y satisfacción del cliente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46288" y="325438"/>
            <a:ext cx="5842000" cy="457200"/>
          </a:xfrm>
          <a:noFill/>
          <a:ln/>
        </p:spPr>
        <p:txBody>
          <a:bodyPr wrap="none">
            <a:spAutoFit/>
          </a:bodyPr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s-ES_tradnl" sz="2400">
                <a:solidFill>
                  <a:schemeClr val="tx1"/>
                </a:solidFill>
              </a:rPr>
              <a:t>Componente del Modelo de Negocios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2124075" y="2852738"/>
            <a:ext cx="1871663" cy="1655762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  <a:effectLst>
            <a:outerShdw dist="81320" dir="2319588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es-ES" sz="1800" b="1">
                <a:ea typeface="MS PGothic" pitchFamily="34" charset="-128"/>
              </a:rPr>
              <a:t>Gestión del servicio al cliente</a:t>
            </a:r>
          </a:p>
        </p:txBody>
      </p:sp>
      <p:sp>
        <p:nvSpPr>
          <p:cNvPr id="773124" name="Text Box 4"/>
          <p:cNvSpPr txBox="1">
            <a:spLocks noChangeArrowheads="1"/>
          </p:cNvSpPr>
          <p:nvPr/>
        </p:nvSpPr>
        <p:spPr bwMode="auto">
          <a:xfrm>
            <a:off x="3743325" y="1773238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s-ES" sz="1800">
                <a:ea typeface="MS PGothic" pitchFamily="34" charset="-128"/>
              </a:rPr>
              <a:t>Segmentación	</a:t>
            </a:r>
          </a:p>
        </p:txBody>
      </p:sp>
      <p:sp>
        <p:nvSpPr>
          <p:cNvPr id="773125" name="Text Box 5"/>
          <p:cNvSpPr txBox="1">
            <a:spLocks noChangeArrowheads="1"/>
          </p:cNvSpPr>
          <p:nvPr/>
        </p:nvSpPr>
        <p:spPr bwMode="auto">
          <a:xfrm>
            <a:off x="3995738" y="2205038"/>
            <a:ext cx="3816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400">
                <a:ea typeface="MS PGothic" pitchFamily="34" charset="-128"/>
              </a:rPr>
              <a:t>Segmentos de clientes a los cuales enfoca la propuesta de valor</a:t>
            </a:r>
          </a:p>
        </p:txBody>
      </p:sp>
      <p:sp>
        <p:nvSpPr>
          <p:cNvPr id="773126" name="Text Box 6"/>
          <p:cNvSpPr txBox="1">
            <a:spLocks noChangeArrowheads="1"/>
          </p:cNvSpPr>
          <p:nvPr/>
        </p:nvSpPr>
        <p:spPr bwMode="auto">
          <a:xfrm>
            <a:off x="4608513" y="291147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" sz="1800">
              <a:ea typeface="MS PGothic" pitchFamily="34" charset="-128"/>
            </a:endParaRPr>
          </a:p>
        </p:txBody>
      </p:sp>
      <p:sp>
        <p:nvSpPr>
          <p:cNvPr id="773127" name="Text Box 7"/>
          <p:cNvSpPr txBox="1">
            <a:spLocks noChangeArrowheads="1"/>
          </p:cNvSpPr>
          <p:nvPr/>
        </p:nvSpPr>
        <p:spPr bwMode="auto">
          <a:xfrm>
            <a:off x="4356100" y="2852738"/>
            <a:ext cx="4608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s-ES" sz="1800">
                <a:ea typeface="MS PGothic" pitchFamily="34" charset="-128"/>
              </a:rPr>
              <a:t>Canal de servicio	</a:t>
            </a:r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4319588" y="3789363"/>
            <a:ext cx="374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s-ES" sz="1800">
                <a:ea typeface="MS PGothic" pitchFamily="34" charset="-128"/>
              </a:rPr>
              <a:t>Entrega de la propuesta de valor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4572000" y="3213100"/>
            <a:ext cx="4032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400">
                <a:ea typeface="MS PGothic" pitchFamily="34" charset="-128"/>
              </a:rPr>
              <a:t>El medio como el cliente entra en contacto con la empresa</a:t>
            </a:r>
          </a:p>
        </p:txBody>
      </p:sp>
      <p:sp>
        <p:nvSpPr>
          <p:cNvPr id="773130" name="Text Box 10"/>
          <p:cNvSpPr txBox="1">
            <a:spLocks noChangeArrowheads="1"/>
          </p:cNvSpPr>
          <p:nvPr/>
        </p:nvSpPr>
        <p:spPr bwMode="auto">
          <a:xfrm>
            <a:off x="4500563" y="4149725"/>
            <a:ext cx="42132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400">
                <a:ea typeface="MS PGothic" pitchFamily="34" charset="-128"/>
              </a:rPr>
              <a:t>Las condiciones que se establecen en la relación con el cliente.</a:t>
            </a:r>
          </a:p>
          <a:p>
            <a:pPr eaLnBrk="0" hangingPunct="0">
              <a:spcBef>
                <a:spcPct val="50000"/>
              </a:spcBef>
            </a:pPr>
            <a:endParaRPr lang="es-ES" sz="1400">
              <a:ea typeface="MS PGothic" pitchFamily="34" charset="-128"/>
            </a:endParaRPr>
          </a:p>
        </p:txBody>
      </p:sp>
      <p:sp>
        <p:nvSpPr>
          <p:cNvPr id="773131" name="Text Box 11"/>
          <p:cNvSpPr txBox="1">
            <a:spLocks noChangeArrowheads="1"/>
          </p:cNvSpPr>
          <p:nvPr/>
        </p:nvSpPr>
        <p:spPr bwMode="auto">
          <a:xfrm>
            <a:off x="4213225" y="5157788"/>
            <a:ext cx="43195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400">
                <a:ea typeface="MS PGothic" pitchFamily="34" charset="-128"/>
              </a:rPr>
              <a:t>Acuerdos de cooperación y alianzas entre actores para crear y entregar valor</a:t>
            </a:r>
          </a:p>
          <a:p>
            <a:pPr eaLnBrk="0" hangingPunct="0">
              <a:spcBef>
                <a:spcPct val="50000"/>
              </a:spcBef>
            </a:pPr>
            <a:endParaRPr lang="es-ES" sz="1800">
              <a:ea typeface="MS PGothic" pitchFamily="34" charset="-128"/>
            </a:endParaRPr>
          </a:p>
        </p:txBody>
      </p:sp>
      <p:sp>
        <p:nvSpPr>
          <p:cNvPr id="773132" name="Text Box 12"/>
          <p:cNvSpPr txBox="1">
            <a:spLocks noChangeArrowheads="1"/>
          </p:cNvSpPr>
          <p:nvPr/>
        </p:nvSpPr>
        <p:spPr bwMode="auto">
          <a:xfrm>
            <a:off x="3995738" y="4791075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s-ES" sz="1800">
                <a:ea typeface="MS PGothic" pitchFamily="34" charset="-128"/>
              </a:rPr>
              <a:t>Relaciones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71688" y="396875"/>
            <a:ext cx="5842000" cy="457200"/>
          </a:xfrm>
          <a:noFill/>
          <a:ln/>
        </p:spPr>
        <p:txBody>
          <a:bodyPr wrap="none">
            <a:spAutoFit/>
          </a:bodyPr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s-ES_tradnl" sz="2400">
                <a:solidFill>
                  <a:schemeClr val="tx1"/>
                </a:solidFill>
              </a:rPr>
              <a:t>Componente del Modelo de Negocios</a:t>
            </a:r>
          </a:p>
        </p:txBody>
      </p:sp>
      <p:sp>
        <p:nvSpPr>
          <p:cNvPr id="775171" name="Oval 3"/>
          <p:cNvSpPr>
            <a:spLocks noChangeArrowheads="1"/>
          </p:cNvSpPr>
          <p:nvPr/>
        </p:nvSpPr>
        <p:spPr bwMode="auto">
          <a:xfrm>
            <a:off x="2087563" y="2406650"/>
            <a:ext cx="1871662" cy="1655763"/>
          </a:xfrm>
          <a:prstGeom prst="ellipse">
            <a:avLst/>
          </a:prstGeom>
          <a:solidFill>
            <a:srgbClr val="BEFB5B"/>
          </a:solidFill>
          <a:ln w="9525">
            <a:noFill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endParaRPr lang="es-ES" sz="1600" b="1">
              <a:ea typeface="MS PGothic" pitchFamily="34" charset="-128"/>
            </a:endParaRPr>
          </a:p>
        </p:txBody>
      </p:sp>
      <p:sp>
        <p:nvSpPr>
          <p:cNvPr id="775172" name="Text Box 4"/>
          <p:cNvSpPr txBox="1">
            <a:spLocks noChangeArrowheads="1"/>
          </p:cNvSpPr>
          <p:nvPr/>
        </p:nvSpPr>
        <p:spPr bwMode="auto">
          <a:xfrm>
            <a:off x="3887788" y="1974850"/>
            <a:ext cx="233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s-ES" sz="1800">
                <a:ea typeface="MS PGothic" pitchFamily="34" charset="-128"/>
              </a:rPr>
              <a:t>Costos	</a:t>
            </a:r>
          </a:p>
        </p:txBody>
      </p:sp>
      <p:sp>
        <p:nvSpPr>
          <p:cNvPr id="775173" name="Text Box 5"/>
          <p:cNvSpPr txBox="1">
            <a:spLocks noChangeArrowheads="1"/>
          </p:cNvSpPr>
          <p:nvPr/>
        </p:nvSpPr>
        <p:spPr bwMode="auto">
          <a:xfrm>
            <a:off x="4067175" y="2335213"/>
            <a:ext cx="3816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400">
                <a:ea typeface="MS PGothic" pitchFamily="34" charset="-128"/>
              </a:rPr>
              <a:t>Los flujos de egreso para la gestión del negocio</a:t>
            </a:r>
          </a:p>
        </p:txBody>
      </p:sp>
      <p:sp>
        <p:nvSpPr>
          <p:cNvPr id="775174" name="Text Box 6"/>
          <p:cNvSpPr txBox="1">
            <a:spLocks noChangeArrowheads="1"/>
          </p:cNvSpPr>
          <p:nvPr/>
        </p:nvSpPr>
        <p:spPr bwMode="auto">
          <a:xfrm>
            <a:off x="4608513" y="291147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" sz="1800">
              <a:ea typeface="MS PGothic" pitchFamily="34" charset="-128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4356100" y="3033713"/>
            <a:ext cx="4608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s-ES" sz="1800">
                <a:ea typeface="MS PGothic" pitchFamily="34" charset="-128"/>
              </a:rPr>
              <a:t>Modelo de ingresos	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3887788" y="4135438"/>
            <a:ext cx="374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s-ES" sz="1800">
                <a:ea typeface="MS PGothic" pitchFamily="34" charset="-128"/>
              </a:rPr>
              <a:t>Inversión</a:t>
            </a:r>
          </a:p>
        </p:txBody>
      </p:sp>
      <p:sp>
        <p:nvSpPr>
          <p:cNvPr id="775177" name="Text Box 9"/>
          <p:cNvSpPr txBox="1">
            <a:spLocks noChangeArrowheads="1"/>
          </p:cNvSpPr>
          <p:nvPr/>
        </p:nvSpPr>
        <p:spPr bwMode="auto">
          <a:xfrm>
            <a:off x="4572000" y="3414713"/>
            <a:ext cx="4032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400">
                <a:ea typeface="MS PGothic" pitchFamily="34" charset="-128"/>
              </a:rPr>
              <a:t>Traduce el valor que se entrega a los clientes en flujos de ingreso.</a:t>
            </a: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4103688" y="4495800"/>
            <a:ext cx="4213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400">
                <a:ea typeface="MS PGothic" pitchFamily="34" charset="-128"/>
              </a:rPr>
              <a:t>Las inversiones de la empresa en recursos tangibles e intangibles para la innovación </a:t>
            </a:r>
          </a:p>
        </p:txBody>
      </p:sp>
      <p:sp>
        <p:nvSpPr>
          <p:cNvPr id="775179" name="Rectangle 11"/>
          <p:cNvSpPr>
            <a:spLocks noChangeArrowheads="1"/>
          </p:cNvSpPr>
          <p:nvPr/>
        </p:nvSpPr>
        <p:spPr bwMode="auto">
          <a:xfrm>
            <a:off x="2195513" y="288925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" sz="1800" b="1">
                <a:ea typeface="MS PGothic" pitchFamily="34" charset="-128"/>
              </a:rPr>
              <a:t>Gestión financiera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11738</TotalTime>
  <Words>1601</Words>
  <Application>Microsoft Office PowerPoint</Application>
  <PresentationFormat>On-screen Show (4:3)</PresentationFormat>
  <Paragraphs>335</Paragraphs>
  <Slides>32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Times</vt:lpstr>
      <vt:lpstr>Verdana</vt:lpstr>
      <vt:lpstr>Times New Roman</vt:lpstr>
      <vt:lpstr>Arial</vt:lpstr>
      <vt:lpstr>MS PGothic</vt:lpstr>
      <vt:lpstr>Futura</vt:lpstr>
      <vt:lpstr>Wingdings</vt:lpstr>
      <vt:lpstr>Broadway</vt:lpstr>
      <vt:lpstr>Berlin Sans FB</vt:lpstr>
      <vt:lpstr>Arial Narrow</vt:lpstr>
      <vt:lpstr>Trebuchet MS</vt:lpstr>
      <vt:lpstr>Tahoma</vt:lpstr>
      <vt:lpstr>Default Design</vt:lpstr>
      <vt:lpstr>Imagen de Image Expert</vt:lpstr>
      <vt:lpstr>Slide 1</vt:lpstr>
      <vt:lpstr>FUNDES en América Latina + 20 Años…</vt:lpstr>
      <vt:lpstr>Puntos de Conversación…</vt:lpstr>
      <vt:lpstr>Slide 4</vt:lpstr>
      <vt:lpstr>Slide 5</vt:lpstr>
      <vt:lpstr>Slide 6</vt:lpstr>
      <vt:lpstr>Slide 7</vt:lpstr>
      <vt:lpstr>Slide 8</vt:lpstr>
      <vt:lpstr>Slide 9</vt:lpstr>
      <vt:lpstr>Slide 10</vt:lpstr>
      <vt:lpstr>Puntos de Conversación…</vt:lpstr>
      <vt:lpstr>Slide 12</vt:lpstr>
      <vt:lpstr>Slide 13</vt:lpstr>
      <vt:lpstr>Slide 14</vt:lpstr>
      <vt:lpstr>Slide 15</vt:lpstr>
      <vt:lpstr>Slide 16</vt:lpstr>
      <vt:lpstr>Adopción TIC = Aprendizaje</vt:lpstr>
      <vt:lpstr>Sector Farmacéutico… Modelo de negocio Actual</vt:lpstr>
      <vt:lpstr>PYMES Farmacias… Modelo de negocio Esperado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Puntos de Conversación…</vt:lpstr>
      <vt:lpstr>Slide 30</vt:lpstr>
      <vt:lpstr>Slide 31</vt:lpstr>
      <vt:lpstr>Slide 32</vt:lpstr>
    </vt:vector>
  </TitlesOfParts>
  <Manager>Laurent Winzenried</Manager>
  <Company>FUNDES Internacional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FUNDES Corporativa Sp</dc:title>
  <dc:subject>Presentación Corporativa en Español</dc:subject>
  <dc:creator>GChaves</dc:creator>
  <cp:keywords>corporativa, fundes, ayer, hoy, mañana</cp:keywords>
  <cp:lastModifiedBy>anarod</cp:lastModifiedBy>
  <cp:revision>1260</cp:revision>
  <dcterms:created xsi:type="dcterms:W3CDTF">2001-11-02T05:49:04Z</dcterms:created>
  <dcterms:modified xsi:type="dcterms:W3CDTF">2010-07-12T02:54:12Z</dcterms:modified>
  <cp:category>Presentación Corporativa</cp:category>
</cp:coreProperties>
</file>