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embedTrueTypeFonts="1" saveSubsetFonts="1">
  <p:sldMasterIdLst>
    <p:sldMasterId id="2147483651" r:id="rId1"/>
  </p:sldMasterIdLst>
  <p:notesMasterIdLst>
    <p:notesMasterId r:id="rId16"/>
  </p:notesMasterIdLst>
  <p:handoutMasterIdLst>
    <p:handoutMasterId r:id="rId17"/>
  </p:handoutMasterIdLst>
  <p:sldIdLst>
    <p:sldId id="256" r:id="rId2"/>
    <p:sldId id="275" r:id="rId3"/>
    <p:sldId id="276" r:id="rId4"/>
    <p:sldId id="277" r:id="rId5"/>
    <p:sldId id="278" r:id="rId6"/>
    <p:sldId id="279" r:id="rId7"/>
    <p:sldId id="280" r:id="rId8"/>
    <p:sldId id="281" r:id="rId9"/>
    <p:sldId id="285" r:id="rId10"/>
    <p:sldId id="288" r:id="rId11"/>
    <p:sldId id="286" r:id="rId12"/>
    <p:sldId id="274" r:id="rId13"/>
    <p:sldId id="282" r:id="rId14"/>
    <p:sldId id="283" r:id="rId15"/>
  </p:sldIdLst>
  <p:sldSz cx="9144000" cy="6858000" type="screen4x3"/>
  <p:notesSz cx="7010400" cy="92964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32787"/>
    <p:restoredTop sz="90929"/>
  </p:normalViewPr>
  <p:slideViewPr>
    <p:cSldViewPr>
      <p:cViewPr varScale="1">
        <p:scale>
          <a:sx n="68" d="100"/>
          <a:sy n="68" d="100"/>
        </p:scale>
        <p:origin x="-70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endParaRPr lang="en-US"/>
          </a:p>
        </p:txBody>
      </p:sp>
      <p:sp>
        <p:nvSpPr>
          <p:cNvPr id="7065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endParaRPr lang="en-US"/>
          </a:p>
        </p:txBody>
      </p:sp>
      <p:sp>
        <p:nvSpPr>
          <p:cNvPr id="7066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endParaRPr lang="en-US"/>
          </a:p>
        </p:txBody>
      </p:sp>
      <p:sp>
        <p:nvSpPr>
          <p:cNvPr id="7066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fld id="{D3DF0F24-BD04-4F0E-AB37-54BB448A4DD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endParaRPr lang="en-US"/>
          </a:p>
        </p:txBody>
      </p:sp>
      <p:sp>
        <p:nvSpPr>
          <p:cNvPr id="4813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fld id="{9952A6DD-D917-4580-AD87-F07C25A361A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6EF711-D66E-4671-BB48-A9CCD0544ADC}" type="slidenum">
              <a:rPr lang="en-US"/>
              <a:pPr/>
              <a:t>1</a:t>
            </a:fld>
            <a:endParaRPr lang="en-US"/>
          </a:p>
        </p:txBody>
      </p:sp>
      <p:sp>
        <p:nvSpPr>
          <p:cNvPr id="4915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351B79-5173-488B-98CF-A1771399A2E4}" type="slidenum">
              <a:rPr lang="en-US"/>
              <a:pPr/>
              <a:t>5</a:t>
            </a:fld>
            <a:endParaRPr lang="en-US"/>
          </a:p>
        </p:txBody>
      </p:sp>
      <p:sp>
        <p:nvSpPr>
          <p:cNvPr id="6758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22" name="Group 1026"/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30723" name="Freeform 1027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724" name="Arc 1028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G0" fmla="+- 0 0 0"/>
                <a:gd name="G1" fmla="+- 21231 0 0"/>
                <a:gd name="G2" fmla="+- 21600 0 0"/>
                <a:gd name="T0" fmla="*/ 3977 w 21600"/>
                <a:gd name="T1" fmla="*/ 0 h 21231"/>
                <a:gd name="T2" fmla="*/ 21600 w 21600"/>
                <a:gd name="T3" fmla="*/ 21231 h 21231"/>
                <a:gd name="T4" fmla="*/ 0 w 21600"/>
                <a:gd name="T5" fmla="*/ 21231 h 21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725" name="Rectangle 1029"/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0726" name="Rectangle 103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3429000"/>
            <a:ext cx="6400800" cy="1752600"/>
          </a:xfrm>
        </p:spPr>
        <p:txBody>
          <a:bodyPr lIns="92075" tIns="46038" rIns="92075" bIns="46038"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30727" name="Rectangle 1031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Diálogo Regional de Política</a:t>
            </a:r>
          </a:p>
        </p:txBody>
      </p:sp>
      <p:sp>
        <p:nvSpPr>
          <p:cNvPr id="30728" name="Rectangle 1032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BID -David Wilk</a:t>
            </a:r>
          </a:p>
        </p:txBody>
      </p:sp>
      <p:sp>
        <p:nvSpPr>
          <p:cNvPr id="30729" name="Rectangle 103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9C94E38-322A-4298-B706-F57D24F9EC1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Diálogo Regional de Política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BID -David Wilk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F56841-B14B-4DCF-9C71-3846A8221F9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Diálogo Regional de Política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BID -David Wilk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A1BED9-FCF5-44DB-9C57-70582DFBABD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Diálogo Regional de Política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BID -David Wilk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425BFB-F7B0-4D2C-A692-C7768B772675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Diálogo Regional de Política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BID -David Wilk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8AA411-3CDE-4313-A62A-C9C77093381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Diálogo Regional de Política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BID -David Wilk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7CC4A9-EA22-4924-B756-073D73FD845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Diálogo Regional de Política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BID -David Wilk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1F9A72-B29D-4280-91C0-59122DF71DD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Diálogo Regional de Política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BID -David Wilk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2F68A7-A72E-4CD7-99F3-CBED6D54CCB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Diálogo Regional de Política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BID -David Wilk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67540C-8FC2-4C6E-A376-D1F1286B503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Diálogo Regional de Política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BID -David Wilk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ED719D-E635-4573-B9FD-86147F2B9F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Diálogo Regional de Política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BID -David Wilk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FE0585-B774-4FFE-B1C4-FF9E34751A2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698" name="Group 2"/>
          <p:cNvGrpSpPr>
            <a:grpSpLocks/>
          </p:cNvGrpSpPr>
          <p:nvPr/>
        </p:nvGrpSpPr>
        <p:grpSpPr bwMode="auto">
          <a:xfrm>
            <a:off x="0" y="1588"/>
            <a:ext cx="9132888" cy="6845300"/>
            <a:chOff x="0" y="1"/>
            <a:chExt cx="5753" cy="4312"/>
          </a:xfrm>
        </p:grpSpPr>
        <p:sp>
          <p:nvSpPr>
            <p:cNvPr id="29699" name="Freeform 3"/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/>
              <a:ahLst/>
              <a:cxnLst>
                <a:cxn ang="0">
                  <a:pos x="1905" y="3312"/>
                </a:cxn>
                <a:cxn ang="0">
                  <a:pos x="2358" y="3313"/>
                </a:cxn>
                <a:cxn ang="0">
                  <a:pos x="2358" y="1437"/>
                </a:cxn>
                <a:cxn ang="0">
                  <a:pos x="0" y="0"/>
                </a:cxn>
                <a:cxn ang="0">
                  <a:pos x="201" y="150"/>
                </a:cxn>
                <a:cxn ang="0">
                  <a:pos x="366" y="279"/>
                </a:cxn>
                <a:cxn ang="0">
                  <a:pos x="552" y="441"/>
                </a:cxn>
                <a:cxn ang="0">
                  <a:pos x="732" y="612"/>
                </a:cxn>
                <a:cxn ang="0">
                  <a:pos x="996" y="903"/>
                </a:cxn>
                <a:cxn ang="0">
                  <a:pos x="1230" y="1212"/>
                </a:cxn>
                <a:cxn ang="0">
                  <a:pos x="1400" y="1482"/>
                </a:cxn>
                <a:cxn ang="0">
                  <a:pos x="1548" y="1761"/>
                </a:cxn>
                <a:cxn ang="0">
                  <a:pos x="1665" y="2040"/>
                </a:cxn>
                <a:cxn ang="0">
                  <a:pos x="1751" y="2295"/>
                </a:cxn>
                <a:cxn ang="0">
                  <a:pos x="1809" y="2511"/>
                </a:cxn>
                <a:cxn ang="0">
                  <a:pos x="1863" y="2778"/>
                </a:cxn>
                <a:cxn ang="0">
                  <a:pos x="1890" y="3012"/>
                </a:cxn>
                <a:cxn ang="0">
                  <a:pos x="1905" y="3312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9700" name="Arc 4"/>
            <p:cNvSpPr>
              <a:spLocks/>
            </p:cNvSpPr>
            <p:nvPr/>
          </p:nvSpPr>
          <p:spPr bwMode="auto">
            <a:xfrm>
              <a:off x="0" y="1"/>
              <a:ext cx="5298" cy="431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970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GB"/>
              <a:t>Diálogo Regional de Política</a:t>
            </a:r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GB"/>
              <a:t>BID -David Wilk</a:t>
            </a:r>
          </a:p>
        </p:txBody>
      </p:sp>
      <p:sp>
        <p:nvSpPr>
          <p:cNvPr id="29704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AE66099-AD58-4970-ABA7-F9B2A530314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29705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hf hdr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s-ES" sz="3600" b="1"/>
              <a:t>Diálogo Regional de Política</a:t>
            </a:r>
            <a:r>
              <a:rPr lang="es-ES" sz="3600" b="1">
                <a:cs typeface="Times New Roman" pitchFamily="18" charset="0"/>
              </a:rPr>
              <a:t> </a:t>
            </a:r>
            <a:br>
              <a:rPr lang="es-ES" sz="3600" b="1">
                <a:cs typeface="Times New Roman" pitchFamily="18" charset="0"/>
              </a:rPr>
            </a:br>
            <a:r>
              <a:rPr lang="es-ES" sz="3600" b="1">
                <a:cs typeface="Times New Roman" pitchFamily="18" charset="0"/>
              </a:rPr>
              <a:t> Red de Medio Ambiente </a:t>
            </a:r>
            <a:br>
              <a:rPr lang="es-ES" sz="3600" b="1">
                <a:cs typeface="Times New Roman" pitchFamily="18" charset="0"/>
              </a:rPr>
            </a:br>
            <a:r>
              <a:rPr lang="es-ES" sz="3600" b="1">
                <a:cs typeface="Times New Roman" pitchFamily="18" charset="0"/>
              </a:rPr>
              <a:t>2006 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00200" y="2971800"/>
            <a:ext cx="6400800" cy="1752600"/>
          </a:xfrm>
        </p:spPr>
        <p:txBody>
          <a:bodyPr/>
          <a:lstStyle/>
          <a:p>
            <a:r>
              <a:rPr lang="es-ES" sz="4000"/>
              <a:t/>
            </a:r>
            <a:br>
              <a:rPr lang="es-ES" sz="4000"/>
            </a:br>
            <a:r>
              <a:rPr lang="es-ES" sz="3600" b="1"/>
              <a:t>Reunión Subregional </a:t>
            </a:r>
          </a:p>
          <a:p>
            <a:r>
              <a:rPr lang="es-ES" sz="3600" b="1"/>
              <a:t>Centroamérica y México</a:t>
            </a:r>
            <a:r>
              <a:rPr lang="es-ES" sz="2400"/>
              <a:t> </a:t>
            </a:r>
          </a:p>
          <a:p>
            <a:r>
              <a:rPr lang="es-ES" sz="2400"/>
              <a:t>San José, Costa Rica</a:t>
            </a:r>
          </a:p>
          <a:p>
            <a:r>
              <a:rPr lang="es-ES" sz="2400"/>
              <a:t>3 de julio, 2006 </a:t>
            </a:r>
            <a:br>
              <a:rPr lang="es-ES" sz="2400"/>
            </a:br>
            <a:endParaRPr lang="es-ES" sz="2400"/>
          </a:p>
          <a:p>
            <a:r>
              <a:rPr lang="es-ES" sz="2400"/>
              <a:t>David Wilk,  </a:t>
            </a:r>
          </a:p>
          <a:p>
            <a:r>
              <a:rPr lang="es-ES" sz="2400"/>
              <a:t>Coordinador Técnico</a:t>
            </a:r>
          </a:p>
          <a:p>
            <a:r>
              <a:rPr lang="es-ES" sz="2400"/>
              <a:t>SDS/ENV</a:t>
            </a:r>
          </a:p>
          <a:p>
            <a:r>
              <a:rPr lang="es-ES" sz="2400"/>
              <a:t>BID</a:t>
            </a:r>
          </a:p>
        </p:txBody>
      </p:sp>
      <p:pic>
        <p:nvPicPr>
          <p:cNvPr id="28676" name="Picture 4" descr="Iad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304800"/>
            <a:ext cx="785813" cy="990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Diálogo Regional de Política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BID -David Wilk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75D7E-69F0-4A95-8C84-DF20426C9992}" type="slidenum">
              <a:rPr lang="en-GB"/>
              <a:pPr/>
              <a:t>10</a:t>
            </a:fld>
            <a:endParaRPr lang="en-GB"/>
          </a:p>
        </p:txBody>
      </p:sp>
      <p:sp>
        <p:nvSpPr>
          <p:cNvPr id="7885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s-ES" sz="3200" b="1"/>
              <a:t>Programas del Banco</a:t>
            </a:r>
            <a:br>
              <a:rPr lang="es-ES" sz="3200" b="1"/>
            </a:br>
            <a:r>
              <a:rPr lang="es-ES" sz="3200" b="1"/>
              <a:t>Bienes y Servicios Ambientales (BSA)</a:t>
            </a:r>
          </a:p>
        </p:txBody>
      </p:sp>
      <p:sp>
        <p:nvSpPr>
          <p:cNvPr id="7885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7772400" cy="41148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</a:pPr>
            <a:endParaRPr lang="es-ES" b="1"/>
          </a:p>
          <a:p>
            <a:pPr marL="990600" lvl="1" indent="-533400">
              <a:lnSpc>
                <a:spcPct val="90000"/>
              </a:lnSpc>
              <a:buFont typeface="Wingdings" pitchFamily="2" charset="2"/>
              <a:buChar char="Ø"/>
            </a:pPr>
            <a:r>
              <a:rPr lang="es-ES" b="1"/>
              <a:t>Captación de recursos via tasas de agua y otros mecanismos, para la conservación de fuentes de agua – zonas de recarga  (ej. San Pedro Sula, Honduras) </a:t>
            </a:r>
          </a:p>
          <a:p>
            <a:pPr marL="990600" lvl="1" indent="-533400">
              <a:lnSpc>
                <a:spcPct val="90000"/>
              </a:lnSpc>
              <a:buFont typeface="Wingdings" pitchFamily="2" charset="2"/>
              <a:buChar char="Ø"/>
            </a:pPr>
            <a:r>
              <a:rPr lang="es-ES" b="1"/>
              <a:t>Valoración de servicios ambientales derivada de la conversión de uso – cantidad y calidad del agua (Cuencas Altas, Guatemala) </a:t>
            </a:r>
          </a:p>
          <a:p>
            <a:pPr marL="990600" lvl="1" indent="-533400">
              <a:lnSpc>
                <a:spcPct val="90000"/>
              </a:lnSpc>
              <a:buFont typeface="Wingdings" pitchFamily="2" charset="2"/>
              <a:buNone/>
            </a:pPr>
            <a:endParaRPr lang="es-ES" b="1"/>
          </a:p>
          <a:p>
            <a:pPr marL="990600" lvl="1" indent="-533400">
              <a:lnSpc>
                <a:spcPct val="90000"/>
              </a:lnSpc>
              <a:buFont typeface="Wingdings" pitchFamily="2" charset="2"/>
              <a:buChar char="ü"/>
            </a:pPr>
            <a:endParaRPr lang="es-ES"/>
          </a:p>
        </p:txBody>
      </p:sp>
      <p:pic>
        <p:nvPicPr>
          <p:cNvPr id="78852" name="Picture 1028" descr="Iad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6172200"/>
            <a:ext cx="438150" cy="5524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Diálogo Regional de Política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BID -David Wilk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093E5-B3C4-4081-BFD5-44B64BD62B59}" type="slidenum">
              <a:rPr lang="en-GB"/>
              <a:pPr/>
              <a:t>11</a:t>
            </a:fld>
            <a:endParaRPr lang="en-GB"/>
          </a:p>
        </p:txBody>
      </p:sp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s-ES" sz="3200" b="1"/>
              <a:t>Programas del Banco</a:t>
            </a:r>
            <a:br>
              <a:rPr lang="es-ES" sz="3200" b="1"/>
            </a:br>
            <a:r>
              <a:rPr lang="es-ES" sz="3200" b="1"/>
              <a:t>Bienes y Servicios Ambientales (BSA)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7772400" cy="41148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Clr>
                <a:schemeClr val="tx1"/>
              </a:buClr>
              <a:buFont typeface="Wingdings" pitchFamily="2" charset="2"/>
              <a:buAutoNum type="alphaUcPeriod" startAt="2"/>
            </a:pPr>
            <a:r>
              <a:rPr lang="es-ES" sz="2800" b="1"/>
              <a:t>Programas de asistencia técnica a nivel regional y local relacionadas con BSA </a:t>
            </a:r>
          </a:p>
          <a:p>
            <a:pPr marL="990600" lvl="1" indent="-533400">
              <a:lnSpc>
                <a:spcPct val="90000"/>
              </a:lnSpc>
              <a:buFont typeface="Wingdings" pitchFamily="2" charset="2"/>
              <a:buChar char="Ø"/>
            </a:pPr>
            <a:r>
              <a:rPr lang="es-ES" sz="2400" b="1"/>
              <a:t>Formulación de programas integrales (Panama)</a:t>
            </a:r>
          </a:p>
          <a:p>
            <a:pPr marL="990600" lvl="1" indent="-533400">
              <a:lnSpc>
                <a:spcPct val="90000"/>
              </a:lnSpc>
              <a:buFont typeface="Wingdings" pitchFamily="2" charset="2"/>
              <a:buChar char="Ø"/>
            </a:pPr>
            <a:r>
              <a:rPr lang="es-ES" sz="2400" b="1"/>
              <a:t>Competitividad en cultivos de café</a:t>
            </a:r>
          </a:p>
          <a:p>
            <a:pPr marL="990600" lvl="1" indent="-533400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 b="1">
                <a:cs typeface="Times New Roman" pitchFamily="18" charset="0"/>
              </a:rPr>
              <a:t>BSA en el contexto de biocomercio y recursos genéticos</a:t>
            </a:r>
            <a:r>
              <a:rPr lang="en-US" sz="2400" b="1"/>
              <a:t> </a:t>
            </a:r>
            <a:endParaRPr lang="es-ES" sz="2400" b="1"/>
          </a:p>
          <a:p>
            <a:pPr marL="990600" lvl="1" indent="-533400">
              <a:lnSpc>
                <a:spcPct val="90000"/>
              </a:lnSpc>
              <a:buFont typeface="Wingdings" pitchFamily="2" charset="2"/>
              <a:buChar char="Ø"/>
            </a:pPr>
            <a:r>
              <a:rPr lang="es-ES" sz="2400" b="1"/>
              <a:t>Identificación de zonas de alto riesgo biológico en el contexto de grandes proyectos de desarrollo en la Amazonía</a:t>
            </a:r>
          </a:p>
          <a:p>
            <a:pPr marL="990600" lvl="1" indent="-533400">
              <a:lnSpc>
                <a:spcPct val="90000"/>
              </a:lnSpc>
              <a:buFont typeface="Wingdings" pitchFamily="2" charset="2"/>
              <a:buChar char="Ø"/>
            </a:pPr>
            <a:r>
              <a:rPr lang="es-ES" sz="2400" b="1"/>
              <a:t>Gestión ambiental y tecnologías limpias en PyMEs (Colombia)</a:t>
            </a:r>
          </a:p>
          <a:p>
            <a:pPr marL="990600" lvl="1" indent="-533400">
              <a:lnSpc>
                <a:spcPct val="90000"/>
              </a:lnSpc>
              <a:buFont typeface="Wingdings" pitchFamily="2" charset="2"/>
              <a:buNone/>
            </a:pPr>
            <a:endParaRPr lang="es-ES" sz="2000" b="1"/>
          </a:p>
          <a:p>
            <a:pPr marL="990600" lvl="1" indent="-533400">
              <a:lnSpc>
                <a:spcPct val="90000"/>
              </a:lnSpc>
              <a:buFont typeface="Wingdings" pitchFamily="2" charset="2"/>
              <a:buChar char="ü"/>
            </a:pPr>
            <a:endParaRPr lang="es-ES" sz="2000"/>
          </a:p>
        </p:txBody>
      </p:sp>
      <p:pic>
        <p:nvPicPr>
          <p:cNvPr id="75780" name="Picture 4" descr="Iad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6172200"/>
            <a:ext cx="438150" cy="5524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Diálogo Regional de Política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BID -David Wilk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9653D-6FED-41DC-81A8-F05C8AEC82AE}" type="slidenum">
              <a:rPr lang="en-GB"/>
              <a:pPr/>
              <a:t>12</a:t>
            </a:fld>
            <a:endParaRPr lang="en-GB"/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3200" b="1">
                <a:cs typeface="Times New Roman" pitchFamily="18" charset="0"/>
              </a:rPr>
              <a:t>La nueva </a:t>
            </a:r>
            <a:br>
              <a:rPr lang="es-ES" sz="3200" b="1">
                <a:cs typeface="Times New Roman" pitchFamily="18" charset="0"/>
              </a:rPr>
            </a:br>
            <a:r>
              <a:rPr lang="es-ES" sz="3200" b="1">
                <a:cs typeface="Times New Roman" pitchFamily="18" charset="0"/>
              </a:rPr>
              <a:t>POLITICA DE MEDIO AMBIENTE Y CUMPLIMIENTO DE SALVAGUARDIAS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81200"/>
            <a:ext cx="7772400" cy="3429000"/>
          </a:xfrm>
        </p:spPr>
        <p:txBody>
          <a:bodyPr/>
          <a:lstStyle/>
          <a:p>
            <a:pPr marL="533400" indent="-533400">
              <a:buFont typeface="Wingdings" pitchFamily="2" charset="2"/>
              <a:buNone/>
            </a:pPr>
            <a:endParaRPr lang="es-ES" b="1">
              <a:cs typeface="Times New Roman" pitchFamily="18" charset="0"/>
            </a:endParaRPr>
          </a:p>
          <a:p>
            <a:pPr marL="533400" indent="-533400">
              <a:buFont typeface="Wingdings" pitchFamily="2" charset="2"/>
              <a:buNone/>
            </a:pPr>
            <a:r>
              <a:rPr lang="es-ES" b="1">
                <a:cs typeface="Times New Roman" pitchFamily="18" charset="0"/>
              </a:rPr>
              <a:t>   </a:t>
            </a:r>
          </a:p>
        </p:txBody>
      </p:sp>
      <p:pic>
        <p:nvPicPr>
          <p:cNvPr id="52228" name="Picture 4" descr="Iad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6172200"/>
            <a:ext cx="438150" cy="552450"/>
          </a:xfrm>
          <a:prstGeom prst="rect">
            <a:avLst/>
          </a:prstGeom>
          <a:noFill/>
        </p:spPr>
      </p:pic>
      <p:sp>
        <p:nvSpPr>
          <p:cNvPr id="52229" name="Rectangle 5"/>
          <p:cNvSpPr>
            <a:spLocks noChangeArrowheads="1"/>
          </p:cNvSpPr>
          <p:nvPr/>
        </p:nvSpPr>
        <p:spPr bwMode="auto">
          <a:xfrm>
            <a:off x="762000" y="1905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80000"/>
              <a:buFont typeface="Wingdings" pitchFamily="2" charset="2"/>
              <a:buChar char="Ø"/>
            </a:pPr>
            <a:r>
              <a:rPr lang="es-ES" sz="2800" b="1"/>
              <a:t>Aprobada por el Directorio (Enero 19, 2006)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80000"/>
              <a:buFont typeface="Wingdings" pitchFamily="2" charset="2"/>
              <a:buChar char="Ø"/>
            </a:pPr>
            <a:r>
              <a:rPr lang="es-ES" sz="2800" b="1"/>
              <a:t>Promueve de manera proactiva la transversalidad ambiental en sectores productivos y la gestión de riesgos (¨A¨ y ¨B¨) 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80000"/>
              <a:buFont typeface="Wingdings" pitchFamily="2" charset="2"/>
              <a:buChar char="Ø"/>
            </a:pPr>
            <a:r>
              <a:rPr lang="es-ES" sz="2800" b="1"/>
              <a:t>Responde a prioridades a partir de los ejercicios de programación con los países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80000"/>
              <a:buFont typeface="Wingdings" pitchFamily="2" charset="2"/>
              <a:buChar char="Ø"/>
            </a:pPr>
            <a:r>
              <a:rPr lang="es-ES" sz="2800" b="1"/>
              <a:t>Impulsa el desarrollo de instrumentos financieros para aprovechar el potencial de los bienes y servicios ambientales. </a:t>
            </a:r>
            <a:r>
              <a:rPr lang="en-US" u="sng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&lt;&lt;http://www.iadb.org/sds/env/site_5512_s.htm&gt;&gt;.</a:t>
            </a:r>
            <a:r>
              <a:rPr lang="en-US" sz="3200" u="sng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s-ES_tradnl" sz="3200" u="sng">
              <a:solidFill>
                <a:srgbClr val="0000FF"/>
              </a:solidFill>
              <a:latin typeface="Arial" pitchFamily="34" charset="0"/>
              <a:cs typeface="Times New Roman" pitchFamily="18" charset="0"/>
            </a:endParaRP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80000"/>
              <a:buFont typeface="Wingdings" pitchFamily="2" charset="2"/>
              <a:buChar char="Ø"/>
            </a:pPr>
            <a:endParaRPr lang="es-ES" sz="2800" b="1">
              <a:latin typeface="Arial" pitchFamily="34" charset="0"/>
            </a:endParaRPr>
          </a:p>
          <a:p>
            <a:pPr marL="609600" indent="-609600" algn="just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80000"/>
              <a:buFont typeface="Wingdings" pitchFamily="2" charset="2"/>
              <a:buNone/>
            </a:pPr>
            <a:r>
              <a:rPr lang="es-ES" sz="2800" b="1">
                <a:solidFill>
                  <a:srgbClr val="000000"/>
                </a:solidFill>
                <a:latin typeface="Arial" pitchFamily="34" charset="0"/>
              </a:rPr>
              <a:t> </a:t>
            </a:r>
            <a:endParaRPr lang="en-US" sz="2800" b="1">
              <a:solidFill>
                <a:srgbClr val="000000"/>
              </a:solidFill>
              <a:latin typeface="Arial" pitchFamily="34" charset="0"/>
            </a:endParaRP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80000"/>
              <a:buFont typeface="Wingdings" pitchFamily="2" charset="2"/>
              <a:buNone/>
            </a:pPr>
            <a:endParaRPr lang="es-ES" sz="2800" b="1"/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80000"/>
              <a:buFont typeface="Wingdings" pitchFamily="2" charset="2"/>
              <a:buNone/>
            </a:pPr>
            <a:endParaRPr lang="es-ES" sz="2800" b="1"/>
          </a:p>
          <a:p>
            <a:pPr marL="990600" lvl="1" indent="-5334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90000"/>
              <a:buFont typeface="Wingdings" pitchFamily="2" charset="2"/>
              <a:buNone/>
            </a:pPr>
            <a:endParaRPr lang="es-ES" sz="2000" b="1"/>
          </a:p>
          <a:p>
            <a:pPr marL="990600" lvl="1" indent="-5334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90000"/>
              <a:buFont typeface="Wingdings" pitchFamily="2" charset="2"/>
              <a:buChar char="ü"/>
            </a:pPr>
            <a:endParaRPr lang="es-ES" sz="20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Diálogo Regional de Política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BID -David Wilk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DF34B-7B7B-45B2-9A66-76155EA6F11E}" type="slidenum">
              <a:rPr lang="en-GB"/>
              <a:pPr/>
              <a:t>13</a:t>
            </a:fld>
            <a:endParaRPr lang="en-GB"/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3200" b="1"/>
              <a:t>Facilitación en el proceso de Diálogo</a:t>
            </a:r>
            <a:r>
              <a:rPr lang="es-ES"/>
              <a:t> </a:t>
            </a:r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4">
              <a:buClr>
                <a:schemeClr val="tx1"/>
              </a:buClr>
              <a:buFont typeface="Wingdings" pitchFamily="2" charset="2"/>
              <a:buNone/>
            </a:pPr>
            <a:endParaRPr lang="es-ES">
              <a:latin typeface="Arial" pitchFamily="34" charset="0"/>
            </a:endParaRPr>
          </a:p>
          <a:p>
            <a:pPr lvl="4" algn="just">
              <a:buClr>
                <a:schemeClr val="tx1"/>
              </a:buClr>
              <a:buFont typeface="Wingdings" pitchFamily="2" charset="2"/>
              <a:buNone/>
            </a:pPr>
            <a:r>
              <a:rPr lang="es-ES">
                <a:solidFill>
                  <a:srgbClr val="000000"/>
                </a:solidFill>
                <a:latin typeface="Arial" pitchFamily="34" charset="0"/>
              </a:rPr>
              <a:t> </a:t>
            </a:r>
            <a:endParaRPr lang="en-US">
              <a:solidFill>
                <a:srgbClr val="000000"/>
              </a:solidFill>
              <a:latin typeface="Arial" pitchFamily="34" charset="0"/>
            </a:endParaRPr>
          </a:p>
          <a:p>
            <a:pPr lvl="4">
              <a:buClr>
                <a:schemeClr val="tx1"/>
              </a:buClr>
              <a:buFont typeface="Wingdings" pitchFamily="2" charset="2"/>
              <a:buNone/>
            </a:pPr>
            <a:endParaRPr lang="es-ES"/>
          </a:p>
        </p:txBody>
      </p:sp>
      <p:pic>
        <p:nvPicPr>
          <p:cNvPr id="60422" name="Picture 6" descr="Iad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6172200"/>
            <a:ext cx="438150" cy="552450"/>
          </a:xfrm>
          <a:prstGeom prst="rect">
            <a:avLst/>
          </a:prstGeom>
          <a:noFill/>
        </p:spPr>
      </p:pic>
      <p:sp>
        <p:nvSpPr>
          <p:cNvPr id="60423" name="Rectangle 7"/>
          <p:cNvSpPr>
            <a:spLocks noChangeArrowheads="1"/>
          </p:cNvSpPr>
          <p:nvPr/>
        </p:nvSpPr>
        <p:spPr bwMode="auto">
          <a:xfrm>
            <a:off x="762000" y="16764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80000"/>
              <a:buFont typeface="Wingdings" pitchFamily="2" charset="2"/>
              <a:buChar char="Ø"/>
            </a:pPr>
            <a:r>
              <a:rPr lang="es-ES" sz="2800" b="1"/>
              <a:t>Proporcionar un foro de diálogo a nivel sub-regional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80000"/>
              <a:buFont typeface="Wingdings" pitchFamily="2" charset="2"/>
              <a:buChar char="Ø"/>
            </a:pPr>
            <a:r>
              <a:rPr lang="es-ES" sz="2800" b="1"/>
              <a:t>Presentar resultados preliminares de los estudios (CATIE)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80000"/>
              <a:buFont typeface="Wingdings" pitchFamily="2" charset="2"/>
              <a:buChar char="Ø"/>
            </a:pPr>
            <a:r>
              <a:rPr lang="es-ES" sz="2800" b="1"/>
              <a:t>Conocer experiencias regionales en BSA (organismos multilaterales)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80000"/>
              <a:buFont typeface="Wingdings" pitchFamily="2" charset="2"/>
              <a:buChar char="Ø"/>
            </a:pPr>
            <a:r>
              <a:rPr lang="es-ES" sz="2800" b="1"/>
              <a:t>Perfilar elementos de discusión para la V Reunión Regional (sede del BID)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80000"/>
              <a:buFont typeface="Wingdings" pitchFamily="2" charset="2"/>
              <a:buChar char="Ø"/>
            </a:pPr>
            <a:r>
              <a:rPr lang="es-ES" sz="2800" b="1"/>
              <a:t>Establecer una agenda de trabajo hacia dentro de la Red (sesión cerrada, coordinada por el Presidente de la Red)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80000"/>
              <a:buFont typeface="Wingdings" pitchFamily="2" charset="2"/>
              <a:buChar char="Ø"/>
            </a:pPr>
            <a:endParaRPr lang="es-ES_tradnl" sz="3200" u="sng">
              <a:solidFill>
                <a:srgbClr val="0000FF"/>
              </a:solidFill>
              <a:latin typeface="Arial" pitchFamily="34" charset="0"/>
              <a:cs typeface="Times New Roman" pitchFamily="18" charset="0"/>
            </a:endParaRP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80000"/>
              <a:buFont typeface="Wingdings" pitchFamily="2" charset="2"/>
              <a:buChar char="Ø"/>
            </a:pPr>
            <a:endParaRPr lang="es-ES" sz="2800" b="1">
              <a:latin typeface="Arial" pitchFamily="34" charset="0"/>
            </a:endParaRPr>
          </a:p>
          <a:p>
            <a:pPr marL="609600" indent="-609600" algn="just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80000"/>
              <a:buFont typeface="Wingdings" pitchFamily="2" charset="2"/>
              <a:buNone/>
            </a:pPr>
            <a:r>
              <a:rPr lang="es-ES" sz="2800" b="1">
                <a:solidFill>
                  <a:srgbClr val="000000"/>
                </a:solidFill>
                <a:latin typeface="Arial" pitchFamily="34" charset="0"/>
              </a:rPr>
              <a:t> </a:t>
            </a:r>
            <a:endParaRPr lang="en-US" sz="2800" b="1">
              <a:solidFill>
                <a:srgbClr val="000000"/>
              </a:solidFill>
              <a:latin typeface="Arial" pitchFamily="34" charset="0"/>
            </a:endParaRP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80000"/>
              <a:buFont typeface="Wingdings" pitchFamily="2" charset="2"/>
              <a:buNone/>
            </a:pPr>
            <a:endParaRPr lang="es-ES" sz="2800" b="1"/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80000"/>
              <a:buFont typeface="Wingdings" pitchFamily="2" charset="2"/>
              <a:buNone/>
            </a:pPr>
            <a:endParaRPr lang="es-ES" sz="2800" b="1"/>
          </a:p>
          <a:p>
            <a:pPr marL="990600" lvl="1" indent="-5334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90000"/>
              <a:buFont typeface="Wingdings" pitchFamily="2" charset="2"/>
              <a:buNone/>
            </a:pPr>
            <a:endParaRPr lang="es-ES" sz="2000" b="1"/>
          </a:p>
          <a:p>
            <a:pPr marL="990600" lvl="1" indent="-5334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90000"/>
              <a:buFont typeface="Wingdings" pitchFamily="2" charset="2"/>
              <a:buChar char="ü"/>
            </a:pPr>
            <a:endParaRPr lang="es-ES" sz="20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Diálogo Regional de Política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BID -David Wilk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EC7AF-1E10-4CE9-BB3E-D31465788DA8}" type="slidenum">
              <a:rPr lang="en-GB"/>
              <a:pPr/>
              <a:t>14</a:t>
            </a:fld>
            <a:endParaRPr lang="en-GB"/>
          </a:p>
        </p:txBody>
      </p:sp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3600" b="1">
                <a:cs typeface="Times New Roman" pitchFamily="18" charset="0"/>
              </a:rPr>
              <a:t>Red de Medio Ambiente - BID</a:t>
            </a:r>
            <a:endParaRPr lang="en-US" sz="3600" b="1">
              <a:cs typeface="Times New Roman" pitchFamily="18" charset="0"/>
            </a:endParaRP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n-US" sz="4000"/>
          </a:p>
          <a:p>
            <a:pPr algn="ctr">
              <a:buFont typeface="Wingdings" pitchFamily="2" charset="2"/>
              <a:buNone/>
            </a:pPr>
            <a:r>
              <a:rPr lang="en-US" sz="2800" b="1"/>
              <a:t>“ Manos a la Obra “ </a:t>
            </a:r>
          </a:p>
          <a:p>
            <a:pPr algn="ctr">
              <a:buFont typeface="Wingdings" pitchFamily="2" charset="2"/>
              <a:buNone/>
            </a:pPr>
            <a:endParaRPr lang="en-US" sz="3600" b="1"/>
          </a:p>
          <a:p>
            <a:pPr algn="ctr">
              <a:buFont typeface="Wingdings" pitchFamily="2" charset="2"/>
              <a:buNone/>
            </a:pPr>
            <a:endParaRPr lang="en-US" sz="3600" b="1"/>
          </a:p>
          <a:p>
            <a:pPr algn="ctr">
              <a:buFont typeface="Wingdings" pitchFamily="2" charset="2"/>
              <a:buNone/>
            </a:pPr>
            <a:endParaRPr lang="en-US" sz="2000" b="1"/>
          </a:p>
          <a:p>
            <a:pPr algn="ctr">
              <a:buFont typeface="Wingdings" pitchFamily="2" charset="2"/>
              <a:buNone/>
            </a:pPr>
            <a:r>
              <a:rPr lang="en-US" sz="2000" b="1"/>
              <a:t>davidw@iadb.org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Diálogo Regional de Política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BID -David Wilk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36AE9-3217-4D97-86DC-68591062213C}" type="slidenum">
              <a:rPr lang="en-GB"/>
              <a:pPr/>
              <a:t>2</a:t>
            </a:fld>
            <a:endParaRPr lang="en-GB"/>
          </a:p>
        </p:txBody>
      </p:sp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3200" b="1">
                <a:cs typeface="Times New Roman" pitchFamily="18" charset="0"/>
              </a:rPr>
              <a:t>Diálogo Regional de Política</a:t>
            </a:r>
            <a:endParaRPr lang="en-US" sz="3200" b="1">
              <a:cs typeface="Times New Roman" pitchFamily="18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133600"/>
            <a:ext cx="7772400" cy="2438400"/>
          </a:xfrm>
        </p:spPr>
        <p:txBody>
          <a:bodyPr/>
          <a:lstStyle/>
          <a:p>
            <a:pPr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es-ES" sz="2800" b="1"/>
              <a:t>    Herramienta única en la Región que ofrece a los viceministros de medio ambiente un espacio para compartir experiencias, aprender sobre mejores prácticas dentro y fuera de la región, y explorar oportunidades para cooperación regional en temas ambientales críticos.</a:t>
            </a:r>
          </a:p>
          <a:p>
            <a:pPr>
              <a:lnSpc>
                <a:spcPct val="90000"/>
              </a:lnSpc>
            </a:pPr>
            <a:endParaRPr lang="es-ES" sz="2800" b="1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b="1"/>
          </a:p>
        </p:txBody>
      </p:sp>
      <p:pic>
        <p:nvPicPr>
          <p:cNvPr id="53252" name="Picture 4" descr="Iad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6172200"/>
            <a:ext cx="438150" cy="5524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Diálogo Regional de Política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BID -David Wilk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FF627-4930-4C9F-B47D-C33BCD22340E}" type="slidenum">
              <a:rPr lang="en-GB"/>
              <a:pPr/>
              <a:t>3</a:t>
            </a:fld>
            <a:endParaRPr lang="en-GB"/>
          </a:p>
        </p:txBody>
      </p:sp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3200" b="1"/>
              <a:t>MECANISMOS DEL DIÁLOGO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>
              <a:buClr>
                <a:schemeClr val="tx1"/>
              </a:buClr>
              <a:buFont typeface="Wingdings" pitchFamily="2" charset="2"/>
              <a:buChar char="ü"/>
            </a:pPr>
            <a:r>
              <a:rPr lang="es-ES" sz="2800"/>
              <a:t>Apoyo para el desarrollo de </a:t>
            </a:r>
            <a:r>
              <a:rPr lang="es-ES" sz="2800" b="1"/>
              <a:t>estudios analíticos</a:t>
            </a:r>
            <a:r>
              <a:rPr lang="es-ES" sz="2800"/>
              <a:t> y </a:t>
            </a:r>
            <a:r>
              <a:rPr lang="es-ES" sz="2800" b="1"/>
              <a:t>mejores prácticas;</a:t>
            </a:r>
            <a:endParaRPr lang="es-ES" sz="2800"/>
          </a:p>
          <a:p>
            <a:pPr>
              <a:buClr>
                <a:schemeClr val="tx1"/>
              </a:buClr>
              <a:buFont typeface="Wingdings" pitchFamily="2" charset="2"/>
              <a:buChar char="ü"/>
            </a:pPr>
            <a:r>
              <a:rPr lang="es-ES" sz="2800"/>
              <a:t>Organiza </a:t>
            </a:r>
            <a:r>
              <a:rPr lang="es-ES" sz="2800" b="1"/>
              <a:t>reuniones subregionales y una reunión anual en la sede del BID </a:t>
            </a:r>
            <a:r>
              <a:rPr lang="es-ES" sz="2800"/>
              <a:t>con miembros de la Red y organizaciones multilaterales;</a:t>
            </a:r>
          </a:p>
          <a:p>
            <a:pPr>
              <a:buClr>
                <a:schemeClr val="tx1"/>
              </a:buClr>
              <a:buFont typeface="Wingdings" pitchFamily="2" charset="2"/>
              <a:buChar char="ü"/>
            </a:pPr>
            <a:r>
              <a:rPr lang="es-ES" sz="2800" b="1"/>
              <a:t>Mecanismos de comunicación</a:t>
            </a:r>
            <a:r>
              <a:rPr lang="es-ES" sz="2800"/>
              <a:t>: sítio web; foro eletrónico, videoconferencias.</a:t>
            </a:r>
          </a:p>
          <a:p>
            <a:pPr>
              <a:buClr>
                <a:schemeClr val="tx1"/>
              </a:buClr>
              <a:buFont typeface="Wingdings" pitchFamily="2" charset="2"/>
              <a:buNone/>
            </a:pPr>
            <a:endParaRPr lang="es-ES" sz="2800"/>
          </a:p>
          <a:p>
            <a:pPr>
              <a:buClr>
                <a:schemeClr val="tx1"/>
              </a:buClr>
              <a:buFont typeface="Wingdings" pitchFamily="2" charset="2"/>
              <a:buNone/>
            </a:pPr>
            <a:r>
              <a:rPr lang="en-US" sz="2000" b="1"/>
              <a:t>http://www.iadb.org/int/drp/esp/Red7/medioambientemain.htm</a:t>
            </a:r>
            <a:endParaRPr lang="es-ES" sz="2000"/>
          </a:p>
          <a:p>
            <a:endParaRPr lang="es-ES" sz="2000" b="1"/>
          </a:p>
          <a:p>
            <a:endParaRPr lang="es-ES" sz="2800" b="1"/>
          </a:p>
          <a:p>
            <a:pPr>
              <a:buFont typeface="Wingdings" pitchFamily="2" charset="2"/>
              <a:buNone/>
            </a:pPr>
            <a:endParaRPr lang="es-ES" sz="2800"/>
          </a:p>
        </p:txBody>
      </p:sp>
      <p:pic>
        <p:nvPicPr>
          <p:cNvPr id="54276" name="Picture 4" descr="Iad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6172200"/>
            <a:ext cx="438150" cy="5524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Diálogo Regional de Política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BID -David Wilk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3554A-2181-465B-A11B-C8D44DCDE675}" type="slidenum">
              <a:rPr lang="en-GB"/>
              <a:pPr/>
              <a:t>4</a:t>
            </a:fld>
            <a:endParaRPr lang="en-GB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3200" b="1"/>
              <a:t>TEMAS TRATADOS POR EL DIÁLOGO EN EL PASADO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s-ES" sz="2800" b="1"/>
              <a:t> Temas tratados los últimos años</a:t>
            </a:r>
            <a:r>
              <a:rPr lang="es-ES" sz="2800"/>
              <a:t>: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ü"/>
            </a:pPr>
            <a:r>
              <a:rPr lang="es-ES" sz="2400" b="1"/>
              <a:t>Prioridades ambientales y “mainstreaming” en sectores económicos</a:t>
            </a:r>
            <a:r>
              <a:rPr lang="es-ES" sz="2400"/>
              <a:t> (industria, energía, turismo);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ü"/>
            </a:pPr>
            <a:r>
              <a:rPr lang="es-ES" sz="2400" b="1"/>
              <a:t>Instrumentos Económicos</a:t>
            </a:r>
            <a:r>
              <a:rPr lang="es-ES" sz="2400"/>
              <a:t> (manejo del agua y residuos sólidos);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ü"/>
            </a:pPr>
            <a:r>
              <a:rPr lang="es-ES" sz="2400" b="1"/>
              <a:t>Valoración económica</a:t>
            </a:r>
            <a:r>
              <a:rPr lang="es-ES" sz="2400"/>
              <a:t> (recursos marinos y costeros y calidad del aire);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ü"/>
            </a:pPr>
            <a:r>
              <a:rPr lang="es-ES" sz="2400" b="1"/>
              <a:t>Comercio y medio ambiente</a:t>
            </a:r>
            <a:r>
              <a:rPr lang="es-ES" sz="2400"/>
              <a:t>: Prioridades y Retos;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ü"/>
            </a:pPr>
            <a:r>
              <a:rPr lang="es-ES" sz="3200" b="1" i="1"/>
              <a:t>Bienes y Servicios Ambientales (2005-2006)</a:t>
            </a:r>
          </a:p>
        </p:txBody>
      </p:sp>
      <p:pic>
        <p:nvPicPr>
          <p:cNvPr id="55300" name="Picture 4" descr="Iad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6172200"/>
            <a:ext cx="438150" cy="5524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Diálogo Regional de Política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BID -David Wilk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16839-C0BC-444C-92C2-A2B95FC37DBD}" type="slidenum">
              <a:rPr lang="en-GB"/>
              <a:pPr/>
              <a:t>5</a:t>
            </a:fld>
            <a:endParaRPr lang="en-GB"/>
          </a:p>
        </p:txBody>
      </p:sp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3200" b="1"/>
              <a:t>Bienes y Servicios Ambientales (BSA)</a:t>
            </a:r>
            <a:br>
              <a:rPr lang="es-ES" sz="3200" b="1"/>
            </a:br>
            <a:endParaRPr lang="es-ES" sz="3200" b="1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990600" lvl="1" indent="-533400">
              <a:buFontTx/>
              <a:buAutoNum type="arabicPeriod"/>
            </a:pPr>
            <a:r>
              <a:rPr lang="es-ES" sz="2400" b="1"/>
              <a:t>BSA en general</a:t>
            </a:r>
            <a:r>
              <a:rPr lang="es-ES" sz="2400"/>
              <a:t>; limitaciones en alcance bajo acuerdos de liberalización (post Doha 2001). </a:t>
            </a:r>
          </a:p>
          <a:p>
            <a:pPr marL="990600" lvl="1" indent="-533400">
              <a:buFontTx/>
              <a:buAutoNum type="arabicPeriod"/>
            </a:pPr>
            <a:r>
              <a:rPr lang="es-ES" sz="2400" b="1"/>
              <a:t>Énfasis en BSAs no tradicionales, sectores productivos de potencial e impacto</a:t>
            </a:r>
            <a:r>
              <a:rPr lang="es-ES" sz="2400"/>
              <a:t> (productos verdes -- bosques y agricultura);</a:t>
            </a:r>
          </a:p>
          <a:p>
            <a:pPr marL="990600" lvl="1" indent="-533400">
              <a:buFontTx/>
              <a:buAutoNum type="arabicPeriod" startAt="3"/>
            </a:pPr>
            <a:r>
              <a:rPr lang="es-ES" sz="2400" b="1"/>
              <a:t>Mercados globales minoristas</a:t>
            </a:r>
            <a:r>
              <a:rPr lang="es-ES" sz="2400"/>
              <a:t>, con creciente concentración de demanda de “productos verdes”. </a:t>
            </a:r>
          </a:p>
          <a:p>
            <a:pPr marL="990600" lvl="1" indent="-533400">
              <a:buFontTx/>
              <a:buAutoNum type="arabicPeriod" startAt="3"/>
            </a:pPr>
            <a:r>
              <a:rPr lang="es-ES" sz="2400" b="1"/>
              <a:t>Objetivos ambientales</a:t>
            </a:r>
            <a:r>
              <a:rPr lang="es-ES" sz="2400"/>
              <a:t> (preservación de ecosistemas) con </a:t>
            </a:r>
            <a:r>
              <a:rPr lang="es-ES" sz="2400" b="1"/>
              <a:t>benefícios locales</a:t>
            </a:r>
            <a:r>
              <a:rPr lang="es-ES" sz="2400"/>
              <a:t> (transferencias a comunidades/productores de servicios ambientales).</a:t>
            </a:r>
          </a:p>
          <a:p>
            <a:pPr marL="990600" lvl="1" indent="-533400"/>
            <a:endParaRPr lang="es-ES" sz="2400"/>
          </a:p>
        </p:txBody>
      </p:sp>
      <p:pic>
        <p:nvPicPr>
          <p:cNvPr id="56324" name="Picture 4" descr="Iad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24200" y="6172200"/>
            <a:ext cx="438150" cy="5524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Diálogo Regional de Política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BID -David Wilk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DAE2F-B327-4788-8184-133451FDC6CA}" type="slidenum">
              <a:rPr lang="en-GB"/>
              <a:pPr/>
              <a:t>6</a:t>
            </a:fld>
            <a:endParaRPr lang="en-GB"/>
          </a:p>
        </p:txBody>
      </p:sp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772400" cy="1143000"/>
          </a:xfrm>
        </p:spPr>
        <p:txBody>
          <a:bodyPr/>
          <a:lstStyle/>
          <a:p>
            <a:r>
              <a:rPr lang="es-ES" sz="3200" b="1"/>
              <a:t>Consultoría</a:t>
            </a:r>
            <a:br>
              <a:rPr lang="es-ES" sz="3200" b="1"/>
            </a:br>
            <a:r>
              <a:rPr lang="es-ES" sz="3200" b="1"/>
              <a:t>Bienes y Servicios Ambientales (BSA)</a:t>
            </a:r>
            <a:br>
              <a:rPr lang="es-ES" sz="3200" b="1"/>
            </a:br>
            <a:r>
              <a:rPr lang="es-ES" sz="3200" b="1"/>
              <a:t>CATIE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4196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es-ES" sz="2800" b="1"/>
              <a:t>Perfil de productos verdes, servicios ambientales y mecanismos de financiamiento </a:t>
            </a:r>
          </a:p>
          <a:p>
            <a:pPr marL="609600" indent="-609600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es-ES" sz="2800" b="1" i="1"/>
              <a:t>Mercados de productos verdes certificados</a:t>
            </a:r>
            <a:r>
              <a:rPr lang="es-ES" sz="2800"/>
              <a:t>.</a:t>
            </a:r>
          </a:p>
          <a:p>
            <a:pPr marL="990600" lvl="1" indent="-533400">
              <a:lnSpc>
                <a:spcPct val="90000"/>
              </a:lnSpc>
              <a:buFontTx/>
              <a:buChar char="•"/>
            </a:pPr>
            <a:r>
              <a:rPr lang="es-ES" sz="2400"/>
              <a:t>Mercados, cadenas, potencialidad, competitividad, factores nacionales y globales</a:t>
            </a:r>
          </a:p>
          <a:p>
            <a:pPr marL="609600" indent="-609600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es-ES" sz="2800" b="1" i="1"/>
              <a:t>Servicios ambientales que ofrecen las prácticas</a:t>
            </a:r>
            <a:r>
              <a:rPr lang="es-ES" sz="2800"/>
              <a:t> </a:t>
            </a:r>
            <a:r>
              <a:rPr lang="es-ES" sz="2800" b="1" i="1"/>
              <a:t>forestales y agrícolas sostenibles</a:t>
            </a:r>
          </a:p>
          <a:p>
            <a:pPr marL="990600" lvl="1" indent="-533400">
              <a:lnSpc>
                <a:spcPct val="90000"/>
              </a:lnSpc>
              <a:buFontTx/>
              <a:buChar char="•"/>
            </a:pPr>
            <a:r>
              <a:rPr lang="es-ES" sz="2400"/>
              <a:t>Recursos hídricos, biodiversidad, etc.</a:t>
            </a:r>
          </a:p>
          <a:p>
            <a:pPr marL="609600" indent="-609600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es-ES" sz="2800" b="1" i="1"/>
              <a:t>Mecanismos de pagos por servicios ambientales</a:t>
            </a:r>
          </a:p>
          <a:p>
            <a:pPr marL="990600" lvl="1" indent="-533400">
              <a:lnSpc>
                <a:spcPct val="90000"/>
              </a:lnSpc>
              <a:buFontTx/>
              <a:buChar char="•"/>
            </a:pPr>
            <a:r>
              <a:rPr lang="es-ES" sz="2400"/>
              <a:t>Transferencias via precios, pagos directos privados, impuestos, tasas ambientales, bonos de conserv., etc.</a:t>
            </a:r>
          </a:p>
          <a:p>
            <a:pPr marL="990600" lvl="1" indent="-533400">
              <a:lnSpc>
                <a:spcPct val="90000"/>
              </a:lnSpc>
              <a:buFont typeface="Wingdings" pitchFamily="2" charset="2"/>
              <a:buNone/>
            </a:pPr>
            <a:endParaRPr lang="es-ES" sz="2400"/>
          </a:p>
        </p:txBody>
      </p:sp>
      <p:pic>
        <p:nvPicPr>
          <p:cNvPr id="57348" name="Picture 4" descr="Iad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6172200"/>
            <a:ext cx="438150" cy="5524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Diálogo Regional de Política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BID -David Wilk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5173C-3EE2-4159-8489-B2348498B7BC}" type="slidenum">
              <a:rPr lang="en-GB"/>
              <a:pPr/>
              <a:t>7</a:t>
            </a:fld>
            <a:endParaRPr lang="en-GB"/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772400" cy="1143000"/>
          </a:xfrm>
        </p:spPr>
        <p:txBody>
          <a:bodyPr/>
          <a:lstStyle/>
          <a:p>
            <a:r>
              <a:rPr lang="es-ES" sz="3200" b="1"/>
              <a:t>Consultoría</a:t>
            </a:r>
            <a:br>
              <a:rPr lang="es-ES" sz="3200" b="1"/>
            </a:br>
            <a:r>
              <a:rPr lang="es-ES" sz="3200" b="1"/>
              <a:t>Bienes y Servicios Ambientales (BSA)</a:t>
            </a:r>
            <a:br>
              <a:rPr lang="es-ES" sz="3200" b="1"/>
            </a:br>
            <a:r>
              <a:rPr lang="es-ES" sz="3200" b="1"/>
              <a:t>CATIE (Cont.)</a:t>
            </a:r>
            <a:endParaRPr lang="es-ES" sz="2000" b="1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419600"/>
          </a:xfrm>
        </p:spPr>
        <p:txBody>
          <a:bodyPr/>
          <a:lstStyle/>
          <a:p>
            <a:pPr marL="609600" indent="-609600">
              <a:buClr>
                <a:schemeClr val="tx1"/>
              </a:buClr>
              <a:buFont typeface="Wingdings" pitchFamily="2" charset="2"/>
              <a:buNone/>
            </a:pPr>
            <a:r>
              <a:rPr lang="es-ES" sz="2800" b="1"/>
              <a:t>2.	Buenas prácticas en aplicación de mecanismos de financiamiento para el pago por servicios ambientales e impulso de prácticas forestales y agrícolas sostenibles </a:t>
            </a:r>
          </a:p>
          <a:p>
            <a:pPr marL="990600" lvl="1" indent="-533400">
              <a:buFont typeface="Wingdings" pitchFamily="2" charset="2"/>
              <a:buChar char="Ø"/>
            </a:pPr>
            <a:r>
              <a:rPr lang="es-ES" sz="2400" b="1" i="1"/>
              <a:t>Buenas prácticas en manejo de ecosistemas</a:t>
            </a:r>
            <a:endParaRPr lang="es-ES" sz="2400"/>
          </a:p>
          <a:p>
            <a:pPr marL="1371600" lvl="2" indent="-457200">
              <a:buFont typeface="Wingdings" pitchFamily="2" charset="2"/>
              <a:buChar char="ü"/>
            </a:pPr>
            <a:r>
              <a:rPr lang="es-ES" sz="2000" b="1"/>
              <a:t>Transferencias de consumidores privados</a:t>
            </a:r>
            <a:r>
              <a:rPr lang="es-ES" sz="2000"/>
              <a:t> </a:t>
            </a:r>
            <a:r>
              <a:rPr lang="es-ES" sz="2000" b="1"/>
              <a:t>via precios</a:t>
            </a:r>
          </a:p>
          <a:p>
            <a:pPr marL="1371600" lvl="2" indent="-457200">
              <a:buFont typeface="Wingdings" pitchFamily="2" charset="2"/>
              <a:buChar char="ü"/>
            </a:pPr>
            <a:r>
              <a:rPr lang="es-ES" sz="2000" b="1"/>
              <a:t>Compensaciones para conservación de áreas de biodiversidad  </a:t>
            </a:r>
          </a:p>
          <a:p>
            <a:pPr marL="1371600" lvl="2" indent="-457200">
              <a:buFont typeface="Wingdings" pitchFamily="2" charset="2"/>
              <a:buChar char="ü"/>
            </a:pPr>
            <a:r>
              <a:rPr lang="es-ES" sz="2000" b="1"/>
              <a:t>Tasas de servicios para para prácticas sostenibles y conservación de fuentes de agua en cuencas altas</a:t>
            </a:r>
          </a:p>
        </p:txBody>
      </p:sp>
      <p:pic>
        <p:nvPicPr>
          <p:cNvPr id="58372" name="Picture 4" descr="Iad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6172200"/>
            <a:ext cx="438150" cy="5524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Diálogo Regional de Política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BID -David Wilk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DAE1F-3086-4071-B0BA-6E443D982698}" type="slidenum">
              <a:rPr lang="en-GB"/>
              <a:pPr/>
              <a:t>8</a:t>
            </a:fld>
            <a:endParaRPr lang="en-GB"/>
          </a:p>
        </p:txBody>
      </p:sp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s-ES" sz="3200" b="1"/>
              <a:t>Consultoría</a:t>
            </a:r>
            <a:br>
              <a:rPr lang="es-ES" sz="3200" b="1"/>
            </a:br>
            <a:r>
              <a:rPr lang="es-ES" sz="3200" b="1"/>
              <a:t>Bienes y Servicios Ambientales (BSA)</a:t>
            </a:r>
            <a:br>
              <a:rPr lang="es-ES" sz="3200" b="1"/>
            </a:br>
            <a:r>
              <a:rPr lang="es-ES" sz="3200" b="1"/>
              <a:t>CATIE (Cont.)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7772400" cy="4114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s-ES" sz="2800"/>
              <a:t>3.	</a:t>
            </a:r>
            <a:r>
              <a:rPr lang="es-ES" sz="2800" b="1"/>
              <a:t>Oportunidades para sector público en facilitación de mecanismos de financiamiento para provisión de servicios ambientales.</a:t>
            </a:r>
          </a:p>
          <a:p>
            <a:pPr lvl="1">
              <a:buFont typeface="Wingdings" pitchFamily="2" charset="2"/>
              <a:buChar char="Ø"/>
            </a:pPr>
            <a:r>
              <a:rPr lang="es-ES" sz="2400" b="1" i="1"/>
              <a:t>Orientar sobre aspectos de legislación, reglamentación y derechos de propiedad</a:t>
            </a:r>
          </a:p>
          <a:p>
            <a:pPr lvl="1">
              <a:buFont typeface="Wingdings" pitchFamily="2" charset="2"/>
              <a:buChar char="Ø"/>
            </a:pPr>
            <a:r>
              <a:rPr lang="es-ES" sz="2400" b="1" i="1"/>
              <a:t>Política fiscal, transferencias, tasas ambientales, incentivos, concesiones.</a:t>
            </a:r>
          </a:p>
          <a:p>
            <a:pPr lvl="1">
              <a:buFont typeface="Wingdings" pitchFamily="2" charset="2"/>
              <a:buChar char="Ø"/>
            </a:pPr>
            <a:r>
              <a:rPr lang="es-ES" sz="2400" b="1" i="1"/>
              <a:t>Evaluación y monitoreo</a:t>
            </a:r>
          </a:p>
          <a:p>
            <a:pPr lvl="1">
              <a:buFont typeface="Wingdings" pitchFamily="2" charset="2"/>
              <a:buChar char="Ø"/>
            </a:pPr>
            <a:r>
              <a:rPr lang="es-ES" sz="2400" b="1" i="1"/>
              <a:t>Acceso a información y comunicación</a:t>
            </a:r>
          </a:p>
          <a:p>
            <a:pPr lvl="1">
              <a:buFont typeface="Wingdings" pitchFamily="2" charset="2"/>
              <a:buChar char="ü"/>
            </a:pPr>
            <a:endParaRPr lang="es-ES" sz="2400"/>
          </a:p>
        </p:txBody>
      </p:sp>
      <p:pic>
        <p:nvPicPr>
          <p:cNvPr id="59396" name="Picture 4" descr="Iad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6172200"/>
            <a:ext cx="438150" cy="5524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Diálogo Regional de Política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BID -David Wilk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DC36B-DF3A-4E06-8B30-023977A88870}" type="slidenum">
              <a:rPr lang="en-GB"/>
              <a:pPr/>
              <a:t>9</a:t>
            </a:fld>
            <a:endParaRPr lang="en-GB"/>
          </a:p>
        </p:txBody>
      </p:sp>
      <p:sp>
        <p:nvSpPr>
          <p:cNvPr id="7475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s-ES" sz="3200" b="1"/>
              <a:t>Programas del Banco</a:t>
            </a:r>
            <a:br>
              <a:rPr lang="es-ES" sz="3200" b="1"/>
            </a:br>
            <a:r>
              <a:rPr lang="es-ES" sz="3200" b="1"/>
              <a:t>Bienes y Servicios Ambientales (BSA)</a:t>
            </a:r>
          </a:p>
        </p:txBody>
      </p:sp>
      <p:sp>
        <p:nvSpPr>
          <p:cNvPr id="7475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7772400" cy="4114800"/>
          </a:xfrm>
        </p:spPr>
        <p:txBody>
          <a:bodyPr/>
          <a:lstStyle/>
          <a:p>
            <a:pPr marL="609600" indent="-609600">
              <a:buClr>
                <a:schemeClr val="tx1"/>
              </a:buClr>
              <a:buFont typeface="Wingdings" pitchFamily="2" charset="2"/>
              <a:buAutoNum type="alphaUcPeriod"/>
            </a:pPr>
            <a:r>
              <a:rPr lang="es-ES" sz="2800" b="1"/>
              <a:t>Crecimiento de la cartera en gestión integrada de recursos naturales</a:t>
            </a:r>
          </a:p>
          <a:p>
            <a:pPr marL="990600" lvl="1" indent="-533400">
              <a:buFont typeface="Wingdings" pitchFamily="2" charset="2"/>
              <a:buChar char="Ø"/>
            </a:pPr>
            <a:r>
              <a:rPr lang="es-ES" sz="2400" b="1"/>
              <a:t>Mecanismos innovadores para protección de recursos e impulso de actividades productivas (ej. Cuenca binacional Río Sixaola en C.R., )</a:t>
            </a:r>
          </a:p>
          <a:p>
            <a:pPr marL="990600" lvl="1" indent="-533400">
              <a:buFont typeface="Wingdings" pitchFamily="2" charset="2"/>
              <a:buChar char="Ø"/>
            </a:pPr>
            <a:r>
              <a:rPr lang="es-ES" sz="2400" b="1"/>
              <a:t>Prácticas sostenibles agrícolas, con certificación ambiental (Apoyo a Mercados rurales, Perú)</a:t>
            </a:r>
          </a:p>
          <a:p>
            <a:pPr marL="990600" lvl="1" indent="-533400">
              <a:buFont typeface="Wingdings" pitchFamily="2" charset="2"/>
              <a:buChar char="Ø"/>
            </a:pPr>
            <a:r>
              <a:rPr lang="es-ES" sz="2400" b="1"/>
              <a:t>Innovaciones tecnológicas en producción agropecuaria (AGROFUTURO en Brasil)</a:t>
            </a:r>
          </a:p>
          <a:p>
            <a:pPr marL="990600" lvl="1" indent="-533400">
              <a:buFont typeface="Wingdings" pitchFamily="2" charset="2"/>
              <a:buChar char="ü"/>
            </a:pPr>
            <a:endParaRPr lang="es-ES" sz="2400"/>
          </a:p>
        </p:txBody>
      </p:sp>
      <p:pic>
        <p:nvPicPr>
          <p:cNvPr id="74756" name="Picture 1028" descr="Iad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6172200"/>
            <a:ext cx="438150" cy="5524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oaring">
  <a:themeElements>
    <a:clrScheme name="Soaring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3366FF"/>
      </a:accent2>
      <a:accent3>
        <a:srgbClr val="AAAAFF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Soaring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oaring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Designs\Soaring.pot</Template>
  <TotalTime>852</TotalTime>
  <Words>775</Words>
  <Application>Microsoft Office PowerPoint</Application>
  <PresentationFormat>On-screen Show (4:3)</PresentationFormat>
  <Paragraphs>138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Times New Roman</vt:lpstr>
      <vt:lpstr>Arial</vt:lpstr>
      <vt:lpstr>Wingdings</vt:lpstr>
      <vt:lpstr>Soaring</vt:lpstr>
      <vt:lpstr>Diálogo Regional de Política   Red de Medio Ambiente  2006 </vt:lpstr>
      <vt:lpstr>Diálogo Regional de Política</vt:lpstr>
      <vt:lpstr>MECANISMOS DEL DIÁLOGO</vt:lpstr>
      <vt:lpstr>TEMAS TRATADOS POR EL DIÁLOGO EN EL PASADO</vt:lpstr>
      <vt:lpstr>Bienes y Servicios Ambientales (BSA) </vt:lpstr>
      <vt:lpstr>Consultoría Bienes y Servicios Ambientales (BSA) CATIE</vt:lpstr>
      <vt:lpstr>Consultoría Bienes y Servicios Ambientales (BSA) CATIE (Cont.)</vt:lpstr>
      <vt:lpstr>Consultoría Bienes y Servicios Ambientales (BSA) CATIE (Cont.)</vt:lpstr>
      <vt:lpstr>Programas del Banco Bienes y Servicios Ambientales (BSA)</vt:lpstr>
      <vt:lpstr>Programas del Banco Bienes y Servicios Ambientales (BSA)</vt:lpstr>
      <vt:lpstr>Programas del Banco Bienes y Servicios Ambientales (BSA)</vt:lpstr>
      <vt:lpstr>La nueva  POLITICA DE MEDIO AMBIENTE Y CUMPLIMIENTO DE SALVAGUARDIAS</vt:lpstr>
      <vt:lpstr>Facilitación en el proceso de Diálogo </vt:lpstr>
      <vt:lpstr>Red de Medio Ambiente - BID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Environmental Governance and Institutional Development in Latin America and the Caribbean</dc:title>
  <dc:creator>Andrea Repetto</dc:creator>
  <cp:lastModifiedBy>anarod</cp:lastModifiedBy>
  <cp:revision>54</cp:revision>
  <cp:lastPrinted>1601-01-01T00:00:00Z</cp:lastPrinted>
  <dcterms:created xsi:type="dcterms:W3CDTF">2004-09-06T13:02:16Z</dcterms:created>
  <dcterms:modified xsi:type="dcterms:W3CDTF">2010-07-11T22:59:03Z</dcterms:modified>
</cp:coreProperties>
</file>