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444" r:id="rId2"/>
    <p:sldId id="509" r:id="rId3"/>
    <p:sldId id="258" r:id="rId4"/>
    <p:sldId id="500" r:id="rId5"/>
    <p:sldId id="522" r:id="rId6"/>
    <p:sldId id="280" r:id="rId7"/>
    <p:sldId id="274" r:id="rId8"/>
    <p:sldId id="277" r:id="rId9"/>
    <p:sldId id="528" r:id="rId10"/>
    <p:sldId id="523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32" r:id="rId20"/>
    <p:sldId id="527" r:id="rId21"/>
  </p:sldIdLst>
  <p:sldSz cx="9144000" cy="6858000" type="screen4x3"/>
  <p:notesSz cx="6980238" cy="9236075"/>
  <p:embeddedFontLst>
    <p:embeddedFont>
      <p:font typeface="Arial Narrow" pitchFamily="3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66FF"/>
    <a:srgbClr val="FF99CC"/>
    <a:srgbClr val="FFC041"/>
    <a:srgbClr val="FF9999"/>
    <a:srgbClr val="FF73B9"/>
    <a:srgbClr val="66FF66"/>
    <a:srgbClr val="FFCC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>
        <p:scale>
          <a:sx n="50" d="100"/>
          <a:sy n="50" d="100"/>
        </p:scale>
        <p:origin x="-288" y="-432"/>
      </p:cViewPr>
      <p:guideLst>
        <p:guide orient="horz" pos="2160"/>
        <p:guide pos="2928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09"/>
        <p:guide pos="21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t" anchorCtr="0" compatLnSpc="1">
            <a:prstTxWarp prst="textNoShape">
              <a:avLst/>
            </a:prstTxWarp>
          </a:bodyPr>
          <a:lstStyle>
            <a:lvl1pPr algn="l" defTabSz="900113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6525" y="0"/>
            <a:ext cx="30337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t" anchorCtr="0" compatLnSpc="1">
            <a:prstTxWarp prst="textNoShape">
              <a:avLst/>
            </a:prstTxWarp>
          </a:bodyPr>
          <a:lstStyle>
            <a:lvl1pPr algn="r" defTabSz="900113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82050"/>
            <a:ext cx="30337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b" anchorCtr="0" compatLnSpc="1">
            <a:prstTxWarp prst="textNoShape">
              <a:avLst/>
            </a:prstTxWarp>
          </a:bodyPr>
          <a:lstStyle>
            <a:lvl1pPr algn="l" defTabSz="900113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6525" y="8782050"/>
            <a:ext cx="30337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b" anchorCtr="0" compatLnSpc="1">
            <a:prstTxWarp prst="textNoShape">
              <a:avLst/>
            </a:prstTxWarp>
          </a:bodyPr>
          <a:lstStyle>
            <a:lvl1pPr algn="r" defTabSz="900113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400D8F0-83FC-4743-B035-69B95225E98F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5" tIns="45848" rIns="91695" bIns="45848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5" tIns="45848" rIns="91695" bIns="45848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9513" y="692150"/>
            <a:ext cx="4618037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7850"/>
            <a:ext cx="511968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5" tIns="45848" rIns="91695" bIns="458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5" tIns="45848" rIns="91695" bIns="45848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5" tIns="45848" rIns="91695" bIns="45848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39E6086B-ED64-45AE-AD9B-FA03386C40E1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6739B-A6D6-455E-B0C6-FF6EE2FDD06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573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9513" y="692150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0275" y="4387850"/>
            <a:ext cx="5119688" cy="4156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66431-1CB7-4594-8071-21F573824282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491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9513" y="692150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0275" y="4387850"/>
            <a:ext cx="5119688" cy="4156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C026C-A687-4305-B18B-D51AD7AB585F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FA060-6FEB-438E-AF23-BCDC3230302E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479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FC766-468E-4FAA-94DD-FB93D26E14E3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524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DC04A-C21B-41F0-AC4A-ECF441B92719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F41A7-7BA7-4A40-995E-5E9ACFA61972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7A579-22D2-4303-8D4E-E5186667764F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1FA7-0640-447E-801A-9A35DCE5C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FFAFC-A932-461D-8B01-F79E93C0F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011E7-63A6-4BB7-B4DB-3FFDDED4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2A34A-EC5E-4DC4-9475-D05B00FCC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8C2BB-2DA2-4306-A639-A78A86B7E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D2708-E257-43DD-8CEA-5F228C1823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F915E-CA6F-4EEF-A7A1-1BA927506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58295-B17C-4FE2-A92D-9BBE44326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B64A-D02F-4212-8C0E-09D14B9DF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B39A1-0BF8-4000-9FD6-E588AC0BF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521B7-A2C5-450D-B1F0-13CDD17A2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7475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47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47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395AE3-B22C-43FD-BF73-BD5AB5A7328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ustavog@dgapd.gov.co" TargetMode="Externa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pad.gov.co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hyperlink" Target="mailto:diregen@dgpad.gov.c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file:///\\Servidord\financi\Luzap\2004\PRESENTACION%20VENEZUELA\FNC_800x600_Version_01.ex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36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2113" y="533400"/>
            <a:ext cx="3278187" cy="4191000"/>
          </a:xfrm>
          <a:prstGeom prst="rect">
            <a:avLst/>
          </a:prstGeom>
          <a:noFill/>
        </p:spPr>
      </p:pic>
      <p:pic>
        <p:nvPicPr>
          <p:cNvPr id="35636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54663"/>
            <a:ext cx="9144000" cy="1303337"/>
          </a:xfrm>
          <a:prstGeom prst="rect">
            <a:avLst/>
          </a:prstGeom>
          <a:noFill/>
        </p:spPr>
      </p:pic>
      <p:sp>
        <p:nvSpPr>
          <p:cNvPr id="356369" name="Text Box 17"/>
          <p:cNvSpPr txBox="1">
            <a:spLocks noChangeArrowheads="1"/>
          </p:cNvSpPr>
          <p:nvPr/>
        </p:nvSpPr>
        <p:spPr bwMode="auto">
          <a:xfrm>
            <a:off x="0" y="5715000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sz="2800" b="1">
                <a:solidFill>
                  <a:schemeClr val="tx1"/>
                </a:solidFill>
                <a:effectLst/>
                <a:latin typeface="Times New Roman" pitchFamily="18" charset="0"/>
              </a:rPr>
              <a:t>MINISTERIO DEL INTERIOR Y DE JUSTICIA                                República de Colombia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ChangeArrowheads="1"/>
          </p:cNvSpPr>
          <p:nvPr/>
        </p:nvSpPr>
        <p:spPr bwMode="auto">
          <a:xfrm>
            <a:off x="252413" y="2590800"/>
            <a:ext cx="2057400" cy="9286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15" name="Rectangle 3"/>
          <p:cNvSpPr>
            <a:spLocks noChangeArrowheads="1"/>
          </p:cNvSpPr>
          <p:nvPr/>
        </p:nvSpPr>
        <p:spPr bwMode="auto">
          <a:xfrm>
            <a:off x="381000" y="2627313"/>
            <a:ext cx="192881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PLANES DE ORDENAMIENTO TERRITORIAL</a:t>
            </a:r>
            <a:r>
              <a:rPr lang="es-ES_tradnl" sz="1200" b="1">
                <a:solidFill>
                  <a:schemeClr val="tx2"/>
                </a:solidFill>
                <a:effectLst/>
              </a:rPr>
              <a:t> </a:t>
            </a:r>
          </a:p>
        </p:txBody>
      </p:sp>
      <p:sp>
        <p:nvSpPr>
          <p:cNvPr id="525316" name="Rectangle 4"/>
          <p:cNvSpPr>
            <a:spLocks noChangeArrowheads="1"/>
          </p:cNvSpPr>
          <p:nvPr/>
        </p:nvSpPr>
        <p:spPr bwMode="auto">
          <a:xfrm>
            <a:off x="3579813" y="5753100"/>
            <a:ext cx="2058987" cy="9525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17" name="Rectangle 5"/>
          <p:cNvSpPr>
            <a:spLocks noChangeArrowheads="1"/>
          </p:cNvSpPr>
          <p:nvPr/>
        </p:nvSpPr>
        <p:spPr bwMode="auto">
          <a:xfrm>
            <a:off x="3703638" y="5981700"/>
            <a:ext cx="1704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PLANES DE DESARROLLO</a:t>
            </a:r>
          </a:p>
          <a:p>
            <a:endParaRPr lang="es-ES_tradnl" sz="1200" b="1">
              <a:solidFill>
                <a:schemeClr val="tx2"/>
              </a:solidFill>
              <a:effectLst/>
            </a:endParaRP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3503613" y="2286000"/>
            <a:ext cx="2058987" cy="9286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3503613" y="22860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r>
              <a:rPr lang="es-ES_tradnl" sz="1200" b="1">
                <a:solidFill>
                  <a:schemeClr val="bg2"/>
                </a:solidFill>
                <a:effectLst/>
              </a:rPr>
              <a:t>REDUCCION DE VULNERABILIDAD EN EDIFICACIONES</a:t>
            </a:r>
            <a:r>
              <a:rPr lang="es-ES_tradnl" sz="1200" b="1">
                <a:solidFill>
                  <a:schemeClr val="tx2"/>
                </a:solidFill>
                <a:effectLst/>
              </a:rPr>
              <a:t> </a:t>
            </a:r>
            <a:endParaRPr lang="es-ES_tradnl" sz="1200">
              <a:solidFill>
                <a:schemeClr val="tx2"/>
              </a:solidFill>
              <a:effectLst/>
            </a:endParaRP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6780213" y="2362200"/>
            <a:ext cx="2058987" cy="9286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21" name="Rectangle 9"/>
          <p:cNvSpPr>
            <a:spLocks noChangeArrowheads="1"/>
          </p:cNvSpPr>
          <p:nvPr/>
        </p:nvSpPr>
        <p:spPr bwMode="auto">
          <a:xfrm>
            <a:off x="6875463" y="2408238"/>
            <a:ext cx="16383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LEY DE SISMO RESISTENCIA</a:t>
            </a:r>
            <a:r>
              <a:rPr lang="es-ES_tradnl" sz="1200" b="1">
                <a:solidFill>
                  <a:schemeClr val="tx2"/>
                </a:solidFill>
                <a:effectLst/>
              </a:rPr>
              <a:t> </a:t>
            </a:r>
          </a:p>
        </p:txBody>
      </p:sp>
      <p:sp>
        <p:nvSpPr>
          <p:cNvPr id="525322" name="Rectangle 10"/>
          <p:cNvSpPr>
            <a:spLocks noChangeArrowheads="1"/>
          </p:cNvSpPr>
          <p:nvPr/>
        </p:nvSpPr>
        <p:spPr bwMode="auto">
          <a:xfrm>
            <a:off x="304800" y="3733800"/>
            <a:ext cx="2058988" cy="9286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23" name="Rectangle 11"/>
          <p:cNvSpPr>
            <a:spLocks noChangeArrowheads="1"/>
          </p:cNvSpPr>
          <p:nvPr/>
        </p:nvSpPr>
        <p:spPr bwMode="auto">
          <a:xfrm>
            <a:off x="304800" y="376555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REUBICACION DE VIVIENDAS EN ALTO RIESGO</a:t>
            </a:r>
            <a:r>
              <a:rPr lang="es-ES_tradnl" sz="1200" b="1">
                <a:solidFill>
                  <a:schemeClr val="tx2"/>
                </a:solidFill>
                <a:effectLst/>
              </a:rPr>
              <a:t> </a:t>
            </a:r>
          </a:p>
        </p:txBody>
      </p:sp>
      <p:sp>
        <p:nvSpPr>
          <p:cNvPr id="525324" name="Rectangle 12"/>
          <p:cNvSpPr>
            <a:spLocks noChangeArrowheads="1"/>
          </p:cNvSpPr>
          <p:nvPr/>
        </p:nvSpPr>
        <p:spPr bwMode="auto">
          <a:xfrm>
            <a:off x="323850" y="4941888"/>
            <a:ext cx="2058988" cy="9286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Entidade</a:t>
            </a:r>
            <a:r>
              <a:rPr lang="es-E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</a:t>
            </a:r>
            <a:r>
              <a:rPr lang="es-E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tecnicas</a:t>
            </a:r>
          </a:p>
        </p:txBody>
      </p:sp>
      <p:sp>
        <p:nvSpPr>
          <p:cNvPr id="525326" name="Rectangle 14"/>
          <p:cNvSpPr>
            <a:spLocks noChangeArrowheads="1"/>
          </p:cNvSpPr>
          <p:nvPr/>
        </p:nvSpPr>
        <p:spPr bwMode="auto">
          <a:xfrm>
            <a:off x="6781800" y="4786313"/>
            <a:ext cx="2058988" cy="9286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27" name="Rectangle 15"/>
          <p:cNvSpPr>
            <a:spLocks noChangeArrowheads="1"/>
          </p:cNvSpPr>
          <p:nvPr/>
        </p:nvSpPr>
        <p:spPr bwMode="auto">
          <a:xfrm>
            <a:off x="6781800" y="4724400"/>
            <a:ext cx="205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r>
              <a:rPr lang="es-ES_tradnl" sz="1200" b="1">
                <a:solidFill>
                  <a:schemeClr val="bg2"/>
                </a:solidFill>
                <a:effectLst/>
              </a:rPr>
              <a:t>PROCESOS EDUCATIVOS Y DE INFORMACION PUBLICA</a:t>
            </a:r>
            <a:endParaRPr lang="es-ES_tradnl" sz="1200">
              <a:solidFill>
                <a:schemeClr val="bg2"/>
              </a:solidFill>
              <a:effectLst/>
            </a:endParaRPr>
          </a:p>
        </p:txBody>
      </p:sp>
      <p:sp>
        <p:nvSpPr>
          <p:cNvPr id="525328" name="Rectangle 16"/>
          <p:cNvSpPr>
            <a:spLocks noChangeArrowheads="1"/>
          </p:cNvSpPr>
          <p:nvPr/>
        </p:nvSpPr>
        <p:spPr bwMode="auto">
          <a:xfrm>
            <a:off x="838200" y="1295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LOGROS   </a:t>
            </a:r>
            <a:endParaRPr lang="es-ES" sz="280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525329" name="Rectangle 17"/>
          <p:cNvSpPr>
            <a:spLocks noChangeArrowheads="1"/>
          </p:cNvSpPr>
          <p:nvPr/>
        </p:nvSpPr>
        <p:spPr bwMode="auto">
          <a:xfrm>
            <a:off x="6781800" y="3490913"/>
            <a:ext cx="2058988" cy="9286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30" name="Rectangle 18"/>
          <p:cNvSpPr>
            <a:spLocks noChangeArrowheads="1"/>
          </p:cNvSpPr>
          <p:nvPr/>
        </p:nvSpPr>
        <p:spPr bwMode="auto">
          <a:xfrm>
            <a:off x="6881813" y="3529013"/>
            <a:ext cx="15525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r>
              <a:rPr lang="es-ES_tradnl" sz="1200" b="1">
                <a:solidFill>
                  <a:schemeClr val="bg2"/>
                </a:solidFill>
                <a:effectLst/>
              </a:rPr>
              <a:t>SISTEMAS DE ALERTA TEMPRANA</a:t>
            </a:r>
            <a:endParaRPr lang="es-ES_tradnl" sz="1200">
              <a:solidFill>
                <a:schemeClr val="bg2"/>
              </a:solidFill>
              <a:effectLst/>
            </a:endParaRPr>
          </a:p>
        </p:txBody>
      </p:sp>
      <p:pic>
        <p:nvPicPr>
          <p:cNvPr id="525331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25332" name="Text Box 20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25333" name="Text Box 21"/>
          <p:cNvSpPr txBox="1">
            <a:spLocks noChangeArrowheads="1"/>
          </p:cNvSpPr>
          <p:nvPr/>
        </p:nvSpPr>
        <p:spPr bwMode="auto">
          <a:xfrm>
            <a:off x="3657600" y="4038600"/>
            <a:ext cx="1952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PREVENCION Y MITIGACION DEL RIESGO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5334" name="Oval 22"/>
          <p:cNvSpPr>
            <a:spLocks noChangeArrowheads="1"/>
          </p:cNvSpPr>
          <p:nvPr/>
        </p:nvSpPr>
        <p:spPr bwMode="auto">
          <a:xfrm>
            <a:off x="3352800" y="3505200"/>
            <a:ext cx="2514600" cy="1905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35" name="Line 23"/>
          <p:cNvSpPr>
            <a:spLocks noChangeShapeType="1"/>
          </p:cNvSpPr>
          <p:nvPr/>
        </p:nvSpPr>
        <p:spPr bwMode="auto">
          <a:xfrm flipV="1">
            <a:off x="5638800" y="2971800"/>
            <a:ext cx="10668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336" name="Line 24"/>
          <p:cNvSpPr>
            <a:spLocks noChangeShapeType="1"/>
          </p:cNvSpPr>
          <p:nvPr/>
        </p:nvSpPr>
        <p:spPr bwMode="auto">
          <a:xfrm>
            <a:off x="5943600" y="4191000"/>
            <a:ext cx="68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337" name="Line 25"/>
          <p:cNvSpPr>
            <a:spLocks noChangeShapeType="1"/>
          </p:cNvSpPr>
          <p:nvPr/>
        </p:nvSpPr>
        <p:spPr bwMode="auto">
          <a:xfrm>
            <a:off x="5715000" y="5105400"/>
            <a:ext cx="990600" cy="152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338" name="Line 26"/>
          <p:cNvSpPr>
            <a:spLocks noChangeShapeType="1"/>
          </p:cNvSpPr>
          <p:nvPr/>
        </p:nvSpPr>
        <p:spPr bwMode="auto">
          <a:xfrm>
            <a:off x="4648200" y="5486400"/>
            <a:ext cx="0" cy="152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339" name="Line 27"/>
          <p:cNvSpPr>
            <a:spLocks noChangeShapeType="1"/>
          </p:cNvSpPr>
          <p:nvPr/>
        </p:nvSpPr>
        <p:spPr bwMode="auto">
          <a:xfrm flipV="1">
            <a:off x="45720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340" name="Line 28"/>
          <p:cNvSpPr>
            <a:spLocks noChangeShapeType="1"/>
          </p:cNvSpPr>
          <p:nvPr/>
        </p:nvSpPr>
        <p:spPr bwMode="auto">
          <a:xfrm flipH="1" flipV="1">
            <a:off x="2438400" y="3124200"/>
            <a:ext cx="11430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341" name="Line 29"/>
          <p:cNvSpPr>
            <a:spLocks noChangeShapeType="1"/>
          </p:cNvSpPr>
          <p:nvPr/>
        </p:nvSpPr>
        <p:spPr bwMode="auto">
          <a:xfrm flipH="1">
            <a:off x="2514600" y="4267200"/>
            <a:ext cx="76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342" name="Line 30"/>
          <p:cNvSpPr>
            <a:spLocks noChangeShapeType="1"/>
          </p:cNvSpPr>
          <p:nvPr/>
        </p:nvSpPr>
        <p:spPr bwMode="auto">
          <a:xfrm flipH="1">
            <a:off x="2438400" y="5105400"/>
            <a:ext cx="9906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343" name="Line 31"/>
          <p:cNvSpPr>
            <a:spLocks noChangeShapeType="1"/>
          </p:cNvSpPr>
          <p:nvPr/>
        </p:nvSpPr>
        <p:spPr bwMode="auto">
          <a:xfrm flipV="1">
            <a:off x="4648200" y="3276600"/>
            <a:ext cx="0" cy="152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25346" name="Picture 34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4388" y="5791200"/>
            <a:ext cx="709612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10" name="Rectangle 6"/>
          <p:cNvSpPr>
            <a:spLocks noChangeArrowheads="1"/>
          </p:cNvSpPr>
          <p:nvPr/>
        </p:nvSpPr>
        <p:spPr bwMode="auto">
          <a:xfrm>
            <a:off x="762000" y="1295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LOGROS   </a:t>
            </a:r>
            <a:endParaRPr lang="es-ES" sz="280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507911" name="Rectangle 7"/>
          <p:cNvSpPr>
            <a:spLocks noChangeArrowheads="1"/>
          </p:cNvSpPr>
          <p:nvPr/>
        </p:nvSpPr>
        <p:spPr bwMode="auto">
          <a:xfrm>
            <a:off x="228600" y="26670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2" name="Rectangle 8"/>
          <p:cNvSpPr>
            <a:spLocks noChangeArrowheads="1"/>
          </p:cNvSpPr>
          <p:nvPr/>
        </p:nvSpPr>
        <p:spPr bwMode="auto">
          <a:xfrm>
            <a:off x="304800" y="2667000"/>
            <a:ext cx="1833563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PROTOCOLOS</a:t>
            </a:r>
          </a:p>
        </p:txBody>
      </p:sp>
      <p:sp>
        <p:nvSpPr>
          <p:cNvPr id="507914" name="Rectangle 10"/>
          <p:cNvSpPr>
            <a:spLocks noChangeArrowheads="1"/>
          </p:cNvSpPr>
          <p:nvPr/>
        </p:nvSpPr>
        <p:spPr bwMode="auto">
          <a:xfrm>
            <a:off x="2895600" y="3995738"/>
            <a:ext cx="18430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200" b="1">
              <a:solidFill>
                <a:schemeClr val="tx2"/>
              </a:solidFill>
              <a:effectLst/>
            </a:endParaRPr>
          </a:p>
        </p:txBody>
      </p:sp>
      <p:sp>
        <p:nvSpPr>
          <p:cNvPr id="507915" name="Rectangle 11"/>
          <p:cNvSpPr>
            <a:spLocks noChangeArrowheads="1"/>
          </p:cNvSpPr>
          <p:nvPr/>
        </p:nvSpPr>
        <p:spPr bwMode="auto">
          <a:xfrm>
            <a:off x="6856413" y="2743200"/>
            <a:ext cx="2058987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6" name="Rectangle 12"/>
          <p:cNvSpPr>
            <a:spLocks noChangeArrowheads="1"/>
          </p:cNvSpPr>
          <p:nvPr/>
        </p:nvSpPr>
        <p:spPr bwMode="auto">
          <a:xfrm>
            <a:off x="6932613" y="2895600"/>
            <a:ext cx="1843087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SEGURO DE VIDA PARA VOLUNTARIOS DE ENTIDADES OPERATIVAS</a:t>
            </a:r>
            <a:r>
              <a:rPr lang="es-ES_tradnl" sz="1200" b="1">
                <a:solidFill>
                  <a:schemeClr val="tx2"/>
                </a:solidFill>
                <a:effectLst/>
              </a:rPr>
              <a:t> </a:t>
            </a:r>
          </a:p>
        </p:txBody>
      </p:sp>
      <p:sp>
        <p:nvSpPr>
          <p:cNvPr id="507918" name="Rectangle 14"/>
          <p:cNvSpPr>
            <a:spLocks noChangeArrowheads="1"/>
          </p:cNvSpPr>
          <p:nvPr/>
        </p:nvSpPr>
        <p:spPr bwMode="auto">
          <a:xfrm>
            <a:off x="6892925" y="5133975"/>
            <a:ext cx="18430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200" b="1">
              <a:solidFill>
                <a:schemeClr val="tx2"/>
              </a:solidFill>
              <a:effectLst/>
            </a:endParaRPr>
          </a:p>
        </p:txBody>
      </p:sp>
      <p:sp>
        <p:nvSpPr>
          <p:cNvPr id="507920" name="Rectangle 16"/>
          <p:cNvSpPr>
            <a:spLocks noChangeArrowheads="1"/>
          </p:cNvSpPr>
          <p:nvPr/>
        </p:nvSpPr>
        <p:spPr bwMode="auto">
          <a:xfrm>
            <a:off x="304800" y="4953000"/>
            <a:ext cx="1833563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PLANES  NACIONALES DE CONTINGENCIA</a:t>
            </a:r>
          </a:p>
        </p:txBody>
      </p:sp>
      <p:sp>
        <p:nvSpPr>
          <p:cNvPr id="507921" name="Rectangle 17"/>
          <p:cNvSpPr>
            <a:spLocks noChangeArrowheads="1"/>
          </p:cNvSpPr>
          <p:nvPr/>
        </p:nvSpPr>
        <p:spPr bwMode="auto">
          <a:xfrm>
            <a:off x="6932613" y="4953000"/>
            <a:ext cx="2058987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22" name="Rectangle 18"/>
          <p:cNvSpPr>
            <a:spLocks noChangeArrowheads="1"/>
          </p:cNvSpPr>
          <p:nvPr/>
        </p:nvSpPr>
        <p:spPr bwMode="auto">
          <a:xfrm>
            <a:off x="7045325" y="4972050"/>
            <a:ext cx="1833563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RED NACIONAL DE CENTROS DE RESERVA</a:t>
            </a:r>
          </a:p>
        </p:txBody>
      </p:sp>
      <p:sp>
        <p:nvSpPr>
          <p:cNvPr id="507925" name="Rectangle 21"/>
          <p:cNvSpPr>
            <a:spLocks noChangeArrowheads="1"/>
          </p:cNvSpPr>
          <p:nvPr/>
        </p:nvSpPr>
        <p:spPr bwMode="auto">
          <a:xfrm>
            <a:off x="228600" y="49530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7928" name="Rectangle 24"/>
          <p:cNvSpPr>
            <a:spLocks noChangeArrowheads="1"/>
          </p:cNvSpPr>
          <p:nvPr/>
        </p:nvSpPr>
        <p:spPr bwMode="auto">
          <a:xfrm>
            <a:off x="228600" y="38100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7929" name="Rectangle 25"/>
          <p:cNvSpPr>
            <a:spLocks noChangeArrowheads="1"/>
          </p:cNvSpPr>
          <p:nvPr/>
        </p:nvSpPr>
        <p:spPr bwMode="auto">
          <a:xfrm>
            <a:off x="6892925" y="3824288"/>
            <a:ext cx="2058988" cy="95726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sz="1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7932" name="Text Box 28"/>
          <p:cNvSpPr txBox="1">
            <a:spLocks noChangeArrowheads="1"/>
          </p:cNvSpPr>
          <p:nvPr/>
        </p:nvSpPr>
        <p:spPr bwMode="auto">
          <a:xfrm>
            <a:off x="304800" y="3932238"/>
            <a:ext cx="1905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PLANES LOCALES DE EMERGENCIA Y CONTINGENCIAS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7935" name="Text Box 31"/>
          <p:cNvSpPr txBox="1">
            <a:spLocks noChangeArrowheads="1"/>
          </p:cNvSpPr>
          <p:nvPr/>
        </p:nvSpPr>
        <p:spPr bwMode="auto">
          <a:xfrm>
            <a:off x="6892925" y="3976688"/>
            <a:ext cx="2057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O" sz="1200" b="1">
                <a:solidFill>
                  <a:schemeClr val="bg2"/>
                </a:solidFill>
                <a:effectLst/>
              </a:rPr>
              <a:t>COORDINACION ENTIDADES</a:t>
            </a:r>
          </a:p>
          <a:p>
            <a:r>
              <a:rPr lang="es-CO" sz="1200" b="1">
                <a:solidFill>
                  <a:schemeClr val="bg2"/>
                </a:solidFill>
                <a:effectLst/>
              </a:rPr>
              <a:t>OPERATIVAS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  <p:pic>
        <p:nvPicPr>
          <p:cNvPr id="50793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07937" name="Text Box 33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07938" name="Text Box 34"/>
          <p:cNvSpPr txBox="1">
            <a:spLocks noChangeArrowheads="1"/>
          </p:cNvSpPr>
          <p:nvPr/>
        </p:nvSpPr>
        <p:spPr bwMode="auto">
          <a:xfrm>
            <a:off x="3733800" y="4191000"/>
            <a:ext cx="195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RESPUESTA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7939" name="Oval 35"/>
          <p:cNvSpPr>
            <a:spLocks noChangeArrowheads="1"/>
          </p:cNvSpPr>
          <p:nvPr/>
        </p:nvSpPr>
        <p:spPr bwMode="auto">
          <a:xfrm>
            <a:off x="3352800" y="3429000"/>
            <a:ext cx="2514600" cy="1905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40" name="Line 36"/>
          <p:cNvSpPr>
            <a:spLocks noChangeShapeType="1"/>
          </p:cNvSpPr>
          <p:nvPr/>
        </p:nvSpPr>
        <p:spPr bwMode="auto">
          <a:xfrm>
            <a:off x="2360613" y="3048000"/>
            <a:ext cx="1295400" cy="6080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41" name="Line 37"/>
          <p:cNvSpPr>
            <a:spLocks noChangeShapeType="1"/>
          </p:cNvSpPr>
          <p:nvPr/>
        </p:nvSpPr>
        <p:spPr bwMode="auto">
          <a:xfrm>
            <a:off x="2362200" y="4419600"/>
            <a:ext cx="91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42" name="Line 38"/>
          <p:cNvSpPr>
            <a:spLocks noChangeShapeType="1"/>
          </p:cNvSpPr>
          <p:nvPr/>
        </p:nvSpPr>
        <p:spPr bwMode="auto">
          <a:xfrm flipV="1">
            <a:off x="2438400" y="5181600"/>
            <a:ext cx="12192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43" name="Line 39"/>
          <p:cNvSpPr>
            <a:spLocks noChangeShapeType="1"/>
          </p:cNvSpPr>
          <p:nvPr/>
        </p:nvSpPr>
        <p:spPr bwMode="auto">
          <a:xfrm>
            <a:off x="5486400" y="5181600"/>
            <a:ext cx="1371600" cy="152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44" name="Line 40"/>
          <p:cNvSpPr>
            <a:spLocks noChangeShapeType="1"/>
          </p:cNvSpPr>
          <p:nvPr/>
        </p:nvSpPr>
        <p:spPr bwMode="auto">
          <a:xfrm>
            <a:off x="5867400" y="4267200"/>
            <a:ext cx="99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45" name="Line 41"/>
          <p:cNvSpPr>
            <a:spLocks noChangeShapeType="1"/>
          </p:cNvSpPr>
          <p:nvPr/>
        </p:nvSpPr>
        <p:spPr bwMode="auto">
          <a:xfrm flipV="1">
            <a:off x="5562600" y="3048000"/>
            <a:ext cx="12192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07948" name="Picture 44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5188" y="5867400"/>
            <a:ext cx="658812" cy="990600"/>
          </a:xfrm>
          <a:prstGeom prst="rect">
            <a:avLst/>
          </a:prstGeom>
          <a:noFill/>
        </p:spPr>
      </p:pic>
      <p:sp>
        <p:nvSpPr>
          <p:cNvPr id="507949" name="Rectangle 45"/>
          <p:cNvSpPr>
            <a:spLocks noChangeArrowheads="1"/>
          </p:cNvSpPr>
          <p:nvPr/>
        </p:nvSpPr>
        <p:spPr bwMode="auto">
          <a:xfrm>
            <a:off x="3059113" y="6021388"/>
            <a:ext cx="3025775" cy="8366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Prestamo</a:t>
            </a:r>
            <a:r>
              <a:rPr lang="es-E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contingente</a:t>
            </a:r>
          </a:p>
        </p:txBody>
      </p:sp>
      <p:sp>
        <p:nvSpPr>
          <p:cNvPr id="507950" name="Line 46"/>
          <p:cNvSpPr>
            <a:spLocks noChangeShapeType="1"/>
          </p:cNvSpPr>
          <p:nvPr/>
        </p:nvSpPr>
        <p:spPr bwMode="auto">
          <a:xfrm>
            <a:off x="4572000" y="5445125"/>
            <a:ext cx="0" cy="5048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4" name="Rectangle 6"/>
          <p:cNvSpPr>
            <a:spLocks noChangeArrowheads="1"/>
          </p:cNvSpPr>
          <p:nvPr/>
        </p:nvSpPr>
        <p:spPr bwMode="auto">
          <a:xfrm>
            <a:off x="838200" y="121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LOGROS   </a:t>
            </a:r>
            <a:endParaRPr lang="es-ES" sz="280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508935" name="Rectangle 7"/>
          <p:cNvSpPr>
            <a:spLocks noChangeArrowheads="1"/>
          </p:cNvSpPr>
          <p:nvPr/>
        </p:nvSpPr>
        <p:spPr bwMode="auto">
          <a:xfrm>
            <a:off x="303213" y="2590800"/>
            <a:ext cx="2058987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36" name="Rectangle 8"/>
          <p:cNvSpPr>
            <a:spLocks noChangeArrowheads="1"/>
          </p:cNvSpPr>
          <p:nvPr/>
        </p:nvSpPr>
        <p:spPr bwMode="auto">
          <a:xfrm>
            <a:off x="447675" y="2613025"/>
            <a:ext cx="1836738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GERENCIA DE RECONSTRUCCION </a:t>
            </a:r>
          </a:p>
        </p:txBody>
      </p:sp>
      <p:sp>
        <p:nvSpPr>
          <p:cNvPr id="508937" name="Rectangle 9"/>
          <p:cNvSpPr>
            <a:spLocks noChangeArrowheads="1"/>
          </p:cNvSpPr>
          <p:nvPr/>
        </p:nvSpPr>
        <p:spPr bwMode="auto">
          <a:xfrm>
            <a:off x="228600" y="46482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38" name="Rectangle 10"/>
          <p:cNvSpPr>
            <a:spLocks noChangeArrowheads="1"/>
          </p:cNvSpPr>
          <p:nvPr/>
        </p:nvSpPr>
        <p:spPr bwMode="auto">
          <a:xfrm>
            <a:off x="347663" y="4686300"/>
            <a:ext cx="1785937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TRABAJO COORDINADO COOPERACION  INTERNACIONAL </a:t>
            </a:r>
          </a:p>
        </p:txBody>
      </p:sp>
      <p:sp>
        <p:nvSpPr>
          <p:cNvPr id="508939" name="Rectangle 11"/>
          <p:cNvSpPr>
            <a:spLocks noChangeArrowheads="1"/>
          </p:cNvSpPr>
          <p:nvPr/>
        </p:nvSpPr>
        <p:spPr bwMode="auto">
          <a:xfrm>
            <a:off x="6780213" y="2590800"/>
            <a:ext cx="2058987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40" name="Rectangle 12"/>
          <p:cNvSpPr>
            <a:spLocks noChangeArrowheads="1"/>
          </p:cNvSpPr>
          <p:nvPr/>
        </p:nvSpPr>
        <p:spPr bwMode="auto">
          <a:xfrm>
            <a:off x="4800600" y="4648200"/>
            <a:ext cx="20589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r>
              <a:rPr lang="es-ES_tradnl" sz="1600" b="1">
                <a:solidFill>
                  <a:schemeClr val="tx2"/>
                </a:solidFill>
                <a:effectLst/>
              </a:rPr>
              <a:t> </a:t>
            </a:r>
            <a:endParaRPr lang="es-ES_tradnl" sz="1600">
              <a:solidFill>
                <a:schemeClr val="tx2"/>
              </a:solidFill>
              <a:effectLst/>
            </a:endParaRPr>
          </a:p>
        </p:txBody>
      </p:sp>
      <p:sp>
        <p:nvSpPr>
          <p:cNvPr id="508941" name="Rectangle 13"/>
          <p:cNvSpPr>
            <a:spLocks noChangeArrowheads="1"/>
          </p:cNvSpPr>
          <p:nvPr/>
        </p:nvSpPr>
        <p:spPr bwMode="auto">
          <a:xfrm>
            <a:off x="6781800" y="45720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42" name="Rectangle 14"/>
          <p:cNvSpPr>
            <a:spLocks noChangeArrowheads="1"/>
          </p:cNvSpPr>
          <p:nvPr/>
        </p:nvSpPr>
        <p:spPr bwMode="auto">
          <a:xfrm>
            <a:off x="7042150" y="4689475"/>
            <a:ext cx="18415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600" b="1">
              <a:solidFill>
                <a:schemeClr val="tx2"/>
              </a:solidFill>
              <a:effectLst/>
            </a:endParaRPr>
          </a:p>
        </p:txBody>
      </p:sp>
      <p:pic>
        <p:nvPicPr>
          <p:cNvPr id="508945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08946" name="Text Box 18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08947" name="Text Box 19"/>
          <p:cNvSpPr txBox="1">
            <a:spLocks noChangeArrowheads="1"/>
          </p:cNvSpPr>
          <p:nvPr/>
        </p:nvSpPr>
        <p:spPr bwMode="auto">
          <a:xfrm>
            <a:off x="3352800" y="39624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REHABILITACION Y RECONSTRUCCION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8948" name="Oval 20"/>
          <p:cNvSpPr>
            <a:spLocks noChangeArrowheads="1"/>
          </p:cNvSpPr>
          <p:nvPr/>
        </p:nvSpPr>
        <p:spPr bwMode="auto">
          <a:xfrm>
            <a:off x="3352800" y="3352800"/>
            <a:ext cx="2514600" cy="1905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49" name="Line 21"/>
          <p:cNvSpPr>
            <a:spLocks noChangeShapeType="1"/>
          </p:cNvSpPr>
          <p:nvPr/>
        </p:nvSpPr>
        <p:spPr bwMode="auto">
          <a:xfrm flipH="1" flipV="1">
            <a:off x="2438400" y="2971800"/>
            <a:ext cx="12954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8950" name="Line 22"/>
          <p:cNvSpPr>
            <a:spLocks noChangeShapeType="1"/>
          </p:cNvSpPr>
          <p:nvPr/>
        </p:nvSpPr>
        <p:spPr bwMode="auto">
          <a:xfrm flipH="1">
            <a:off x="2362200" y="4876800"/>
            <a:ext cx="10668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8951" name="Line 23"/>
          <p:cNvSpPr>
            <a:spLocks noChangeShapeType="1"/>
          </p:cNvSpPr>
          <p:nvPr/>
        </p:nvSpPr>
        <p:spPr bwMode="auto">
          <a:xfrm flipV="1">
            <a:off x="5486400" y="2971800"/>
            <a:ext cx="11430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8952" name="Line 24"/>
          <p:cNvSpPr>
            <a:spLocks noChangeShapeType="1"/>
          </p:cNvSpPr>
          <p:nvPr/>
        </p:nvSpPr>
        <p:spPr bwMode="auto">
          <a:xfrm>
            <a:off x="5715000" y="4800600"/>
            <a:ext cx="9906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08955" name="Picture 27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3588" y="5715000"/>
            <a:ext cx="760412" cy="1143000"/>
          </a:xfrm>
          <a:prstGeom prst="rect">
            <a:avLst/>
          </a:prstGeom>
          <a:noFill/>
        </p:spPr>
      </p:pic>
      <p:sp>
        <p:nvSpPr>
          <p:cNvPr id="508956" name="Text Box 28"/>
          <p:cNvSpPr txBox="1">
            <a:spLocks noChangeArrowheads="1"/>
          </p:cNvSpPr>
          <p:nvPr/>
        </p:nvSpPr>
        <p:spPr bwMode="auto">
          <a:xfrm>
            <a:off x="7010400" y="2819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chemeClr val="bg2"/>
                </a:solidFill>
                <a:effectLst/>
              </a:rPr>
              <a:t>CONSOLIDACION</a:t>
            </a:r>
          </a:p>
          <a:p>
            <a:r>
              <a:rPr lang="es-CO" sz="1200" b="1">
                <a:solidFill>
                  <a:schemeClr val="bg2"/>
                </a:solidFill>
                <a:effectLst/>
              </a:rPr>
              <a:t> DEL SNPAD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08957" name="Text Box 29"/>
          <p:cNvSpPr txBox="1">
            <a:spLocks noChangeArrowheads="1"/>
          </p:cNvSpPr>
          <p:nvPr/>
        </p:nvSpPr>
        <p:spPr bwMode="auto">
          <a:xfrm>
            <a:off x="6804025" y="4800600"/>
            <a:ext cx="209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chemeClr val="bg2"/>
                </a:solidFill>
                <a:effectLst/>
              </a:rPr>
              <a:t>AVANCE EN LA GESTION </a:t>
            </a:r>
          </a:p>
          <a:p>
            <a:r>
              <a:rPr lang="es-CO" sz="1200" b="1">
                <a:solidFill>
                  <a:schemeClr val="bg2"/>
                </a:solidFill>
                <a:effectLst/>
              </a:rPr>
              <a:t>DEL RIESGO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227013" y="2743200"/>
            <a:ext cx="2058987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144463" y="2841625"/>
            <a:ext cx="183673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SEGUROS Y REASEGUROS EDIFICACIONES PUBLICAS </a:t>
            </a:r>
          </a:p>
        </p:txBody>
      </p:sp>
      <p:sp>
        <p:nvSpPr>
          <p:cNvPr id="509960" name="Rectangle 8"/>
          <p:cNvSpPr>
            <a:spLocks noChangeArrowheads="1"/>
          </p:cNvSpPr>
          <p:nvPr/>
        </p:nvSpPr>
        <p:spPr bwMode="auto">
          <a:xfrm>
            <a:off x="3581400" y="5638800"/>
            <a:ext cx="2058988" cy="9144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3657600" y="57150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SEGUROS DE COSECHAS </a:t>
            </a:r>
          </a:p>
        </p:txBody>
      </p:sp>
      <p:sp>
        <p:nvSpPr>
          <p:cNvPr id="509962" name="Rectangle 10"/>
          <p:cNvSpPr>
            <a:spLocks noChangeArrowheads="1"/>
          </p:cNvSpPr>
          <p:nvPr/>
        </p:nvSpPr>
        <p:spPr bwMode="auto">
          <a:xfrm>
            <a:off x="6780213" y="2743200"/>
            <a:ext cx="2058987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6781800" y="2743200"/>
            <a:ext cx="20589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r>
              <a:rPr lang="es-ES_tradnl" sz="1600" b="1">
                <a:solidFill>
                  <a:schemeClr val="tx2"/>
                </a:solidFill>
                <a:effectLst/>
              </a:rPr>
              <a:t> </a:t>
            </a:r>
            <a:endParaRPr lang="es-ES_tradnl" sz="1600">
              <a:solidFill>
                <a:schemeClr val="tx2"/>
              </a:solidFill>
              <a:effectLst/>
            </a:endParaRPr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7042150" y="5367338"/>
            <a:ext cx="20589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600" b="1">
              <a:solidFill>
                <a:schemeClr val="tx2"/>
              </a:solidFill>
              <a:effectLst/>
            </a:endParaRPr>
          </a:p>
        </p:txBody>
      </p:sp>
      <p:sp>
        <p:nvSpPr>
          <p:cNvPr id="509966" name="Rectangle 14"/>
          <p:cNvSpPr>
            <a:spLocks noChangeArrowheads="1"/>
          </p:cNvSpPr>
          <p:nvPr/>
        </p:nvSpPr>
        <p:spPr bwMode="auto">
          <a:xfrm>
            <a:off x="762000" y="121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LOGROS   </a:t>
            </a:r>
            <a:endParaRPr lang="es-ES" sz="280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0996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09969" name="Text Box 17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09970" name="Text Box 18"/>
          <p:cNvSpPr txBox="1">
            <a:spLocks noChangeArrowheads="1"/>
          </p:cNvSpPr>
          <p:nvPr/>
        </p:nvSpPr>
        <p:spPr bwMode="auto">
          <a:xfrm>
            <a:off x="3352800" y="39624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TRANSFERENCIA DEL RIESGO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9971" name="Oval 19"/>
          <p:cNvSpPr>
            <a:spLocks noChangeArrowheads="1"/>
          </p:cNvSpPr>
          <p:nvPr/>
        </p:nvSpPr>
        <p:spPr bwMode="auto">
          <a:xfrm>
            <a:off x="3200400" y="3200400"/>
            <a:ext cx="2514600" cy="1905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72" name="Line 20"/>
          <p:cNvSpPr>
            <a:spLocks noChangeShapeType="1"/>
          </p:cNvSpPr>
          <p:nvPr/>
        </p:nvSpPr>
        <p:spPr bwMode="auto">
          <a:xfrm flipV="1">
            <a:off x="5410200" y="3200400"/>
            <a:ext cx="13716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9974" name="Line 22"/>
          <p:cNvSpPr>
            <a:spLocks noChangeShapeType="1"/>
          </p:cNvSpPr>
          <p:nvPr/>
        </p:nvSpPr>
        <p:spPr bwMode="auto">
          <a:xfrm flipH="1" flipV="1">
            <a:off x="2286000" y="3048000"/>
            <a:ext cx="10668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09978" name="Picture 26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34375" y="5638800"/>
            <a:ext cx="809625" cy="1219200"/>
          </a:xfrm>
          <a:prstGeom prst="rect">
            <a:avLst/>
          </a:prstGeom>
          <a:noFill/>
        </p:spPr>
      </p:pic>
      <p:sp>
        <p:nvSpPr>
          <p:cNvPr id="509979" name="Line 27"/>
          <p:cNvSpPr>
            <a:spLocks noChangeShapeType="1"/>
          </p:cNvSpPr>
          <p:nvPr/>
        </p:nvSpPr>
        <p:spPr bwMode="auto">
          <a:xfrm>
            <a:off x="4572000" y="5257800"/>
            <a:ext cx="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2" name="Rectangle 6"/>
          <p:cNvSpPr>
            <a:spLocks noChangeArrowheads="1"/>
          </p:cNvSpPr>
          <p:nvPr/>
        </p:nvSpPr>
        <p:spPr bwMode="auto">
          <a:xfrm>
            <a:off x="685800" y="121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DESAFIOS</a:t>
            </a:r>
          </a:p>
        </p:txBody>
      </p:sp>
      <p:sp>
        <p:nvSpPr>
          <p:cNvPr id="510983" name="Rectangle 7"/>
          <p:cNvSpPr>
            <a:spLocks noChangeArrowheads="1"/>
          </p:cNvSpPr>
          <p:nvPr/>
        </p:nvSpPr>
        <p:spPr bwMode="auto">
          <a:xfrm>
            <a:off x="304800" y="25146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4" name="Rectangle 8"/>
          <p:cNvSpPr>
            <a:spLocks noChangeArrowheads="1"/>
          </p:cNvSpPr>
          <p:nvPr/>
        </p:nvSpPr>
        <p:spPr bwMode="auto">
          <a:xfrm>
            <a:off x="407988" y="2555875"/>
            <a:ext cx="1698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COMITES LOCALES Y REGIONALES REACTIVOS</a:t>
            </a:r>
          </a:p>
        </p:txBody>
      </p:sp>
      <p:sp>
        <p:nvSpPr>
          <p:cNvPr id="510986" name="Rectangle 10"/>
          <p:cNvSpPr>
            <a:spLocks noChangeArrowheads="1"/>
          </p:cNvSpPr>
          <p:nvPr/>
        </p:nvSpPr>
        <p:spPr bwMode="auto">
          <a:xfrm>
            <a:off x="6781800" y="2590800"/>
            <a:ext cx="20589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600" b="1">
              <a:solidFill>
                <a:schemeClr val="tx2"/>
              </a:solidFill>
              <a:effectLst/>
            </a:endParaRPr>
          </a:p>
        </p:txBody>
      </p:sp>
      <p:sp>
        <p:nvSpPr>
          <p:cNvPr id="510987" name="Rectangle 11"/>
          <p:cNvSpPr>
            <a:spLocks noChangeArrowheads="1"/>
          </p:cNvSpPr>
          <p:nvPr/>
        </p:nvSpPr>
        <p:spPr bwMode="auto">
          <a:xfrm>
            <a:off x="6780213" y="2552700"/>
            <a:ext cx="2058987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8" name="Rectangle 12"/>
          <p:cNvSpPr>
            <a:spLocks noChangeArrowheads="1"/>
          </p:cNvSpPr>
          <p:nvPr/>
        </p:nvSpPr>
        <p:spPr bwMode="auto">
          <a:xfrm>
            <a:off x="4572000" y="4292600"/>
            <a:ext cx="1552575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endParaRPr lang="es-ES_tradnl" sz="1600">
              <a:solidFill>
                <a:schemeClr val="tx2"/>
              </a:solidFill>
              <a:effectLst/>
            </a:endParaRPr>
          </a:p>
        </p:txBody>
      </p:sp>
      <p:sp>
        <p:nvSpPr>
          <p:cNvPr id="510990" name="Rectangle 14"/>
          <p:cNvSpPr>
            <a:spLocks noChangeArrowheads="1"/>
          </p:cNvSpPr>
          <p:nvPr/>
        </p:nvSpPr>
        <p:spPr bwMode="auto">
          <a:xfrm>
            <a:off x="6813550" y="4365625"/>
            <a:ext cx="205898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600" b="1">
              <a:solidFill>
                <a:schemeClr val="tx2"/>
              </a:solidFill>
              <a:effectLst/>
            </a:endParaRPr>
          </a:p>
        </p:txBody>
      </p:sp>
      <p:sp>
        <p:nvSpPr>
          <p:cNvPr id="510991" name="Rectangle 15"/>
          <p:cNvSpPr>
            <a:spLocks noChangeArrowheads="1"/>
          </p:cNvSpPr>
          <p:nvPr/>
        </p:nvSpPr>
        <p:spPr bwMode="auto">
          <a:xfrm>
            <a:off x="2916238" y="5410200"/>
            <a:ext cx="259238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10992" name="Rectangle 16"/>
          <p:cNvSpPr>
            <a:spLocks noChangeArrowheads="1"/>
          </p:cNvSpPr>
          <p:nvPr/>
        </p:nvSpPr>
        <p:spPr bwMode="auto">
          <a:xfrm>
            <a:off x="6781800" y="4724400"/>
            <a:ext cx="20589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200" b="1">
              <a:solidFill>
                <a:schemeClr val="tx2"/>
              </a:solidFill>
              <a:effectLst/>
            </a:endParaRPr>
          </a:p>
        </p:txBody>
      </p:sp>
      <p:pic>
        <p:nvPicPr>
          <p:cNvPr id="510993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10994" name="Text Box 18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10995" name="Text Box 19"/>
          <p:cNvSpPr txBox="1">
            <a:spLocks noChangeArrowheads="1"/>
          </p:cNvSpPr>
          <p:nvPr/>
        </p:nvSpPr>
        <p:spPr bwMode="auto">
          <a:xfrm>
            <a:off x="3563938" y="3860800"/>
            <a:ext cx="2160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CONOCIMIENTO DEL RIESGO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0996" name="Oval 20"/>
          <p:cNvSpPr>
            <a:spLocks noChangeArrowheads="1"/>
          </p:cNvSpPr>
          <p:nvPr/>
        </p:nvSpPr>
        <p:spPr bwMode="auto">
          <a:xfrm>
            <a:off x="3276600" y="3573463"/>
            <a:ext cx="2514600" cy="1223962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s-E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1003" name="Picture 27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5188" y="5867400"/>
            <a:ext cx="658812" cy="990600"/>
          </a:xfrm>
          <a:prstGeom prst="rect">
            <a:avLst/>
          </a:prstGeom>
          <a:noFill/>
        </p:spPr>
      </p:pic>
      <p:sp>
        <p:nvSpPr>
          <p:cNvPr id="511004" name="Text Box 28"/>
          <p:cNvSpPr txBox="1">
            <a:spLocks noChangeArrowheads="1"/>
          </p:cNvSpPr>
          <p:nvPr/>
        </p:nvSpPr>
        <p:spPr bwMode="auto">
          <a:xfrm>
            <a:off x="6705600" y="2743200"/>
            <a:ext cx="225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O" sz="1200" b="1">
                <a:solidFill>
                  <a:schemeClr val="bg2"/>
                </a:solidFill>
                <a:effectLst/>
              </a:rPr>
              <a:t> CULTURA </a:t>
            </a:r>
          </a:p>
          <a:p>
            <a:r>
              <a:rPr lang="es-CO" sz="1200" b="1">
                <a:solidFill>
                  <a:schemeClr val="bg2"/>
                </a:solidFill>
                <a:effectLst/>
              </a:rPr>
              <a:t>DE </a:t>
            </a:r>
          </a:p>
          <a:p>
            <a:r>
              <a:rPr lang="es-CO" sz="1200" b="1">
                <a:solidFill>
                  <a:schemeClr val="bg2"/>
                </a:solidFill>
                <a:effectLst/>
              </a:rPr>
              <a:t>PLANIFICACION EN GESTION DEL RIESGO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11006" name="Rectangle 30"/>
          <p:cNvSpPr>
            <a:spLocks noChangeArrowheads="1"/>
          </p:cNvSpPr>
          <p:nvPr/>
        </p:nvSpPr>
        <p:spPr bwMode="auto">
          <a:xfrm>
            <a:off x="3203575" y="2420938"/>
            <a:ext cx="2089150" cy="5032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Sensibilizacion</a:t>
            </a:r>
          </a:p>
        </p:txBody>
      </p:sp>
      <p:sp>
        <p:nvSpPr>
          <p:cNvPr id="511007" name="Line 31"/>
          <p:cNvSpPr>
            <a:spLocks noChangeShapeType="1"/>
          </p:cNvSpPr>
          <p:nvPr/>
        </p:nvSpPr>
        <p:spPr bwMode="auto">
          <a:xfrm>
            <a:off x="2484438" y="3284538"/>
            <a:ext cx="1008062" cy="5048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1008" name="Line 32"/>
          <p:cNvSpPr>
            <a:spLocks noChangeShapeType="1"/>
          </p:cNvSpPr>
          <p:nvPr/>
        </p:nvSpPr>
        <p:spPr bwMode="auto">
          <a:xfrm>
            <a:off x="4427538" y="2997200"/>
            <a:ext cx="0" cy="5032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1009" name="Line 33"/>
          <p:cNvSpPr>
            <a:spLocks noChangeShapeType="1"/>
          </p:cNvSpPr>
          <p:nvPr/>
        </p:nvSpPr>
        <p:spPr bwMode="auto">
          <a:xfrm flipH="1">
            <a:off x="5580063" y="3284538"/>
            <a:ext cx="1079500" cy="5762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1012" name="Rectangle 36"/>
          <p:cNvSpPr>
            <a:spLocks noChangeArrowheads="1"/>
          </p:cNvSpPr>
          <p:nvPr/>
        </p:nvSpPr>
        <p:spPr bwMode="auto">
          <a:xfrm>
            <a:off x="539750" y="4221163"/>
            <a:ext cx="1871663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Marco legal</a:t>
            </a:r>
          </a:p>
        </p:txBody>
      </p:sp>
      <p:sp>
        <p:nvSpPr>
          <p:cNvPr id="511013" name="Line 37"/>
          <p:cNvSpPr>
            <a:spLocks noChangeShapeType="1"/>
          </p:cNvSpPr>
          <p:nvPr/>
        </p:nvSpPr>
        <p:spPr bwMode="auto">
          <a:xfrm flipV="1">
            <a:off x="2484438" y="4365625"/>
            <a:ext cx="719137" cy="358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1014" name="Rectangle 38"/>
          <p:cNvSpPr>
            <a:spLocks noChangeArrowheads="1"/>
          </p:cNvSpPr>
          <p:nvPr/>
        </p:nvSpPr>
        <p:spPr bwMode="auto">
          <a:xfrm>
            <a:off x="6732588" y="4221163"/>
            <a:ext cx="2087562" cy="100806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FORTALECIMIENTO FNC</a:t>
            </a:r>
          </a:p>
          <a:p>
            <a:r>
              <a:rPr lang="es-ES_tradnl" sz="1200" b="1">
                <a:solidFill>
                  <a:schemeClr val="bg2"/>
                </a:solidFill>
                <a:effectLst/>
              </a:rPr>
              <a:t>  Regionales y Locales</a:t>
            </a:r>
          </a:p>
          <a:p>
            <a:endParaRPr lang="es-ES" sz="1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1015" name="Line 39"/>
          <p:cNvSpPr>
            <a:spLocks noChangeShapeType="1"/>
          </p:cNvSpPr>
          <p:nvPr/>
        </p:nvSpPr>
        <p:spPr bwMode="auto">
          <a:xfrm flipH="1" flipV="1">
            <a:off x="5724525" y="4365625"/>
            <a:ext cx="935038" cy="43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1016" name="Rectangle 40"/>
          <p:cNvSpPr>
            <a:spLocks noChangeArrowheads="1"/>
          </p:cNvSpPr>
          <p:nvPr/>
        </p:nvSpPr>
        <p:spPr bwMode="auto">
          <a:xfrm>
            <a:off x="395288" y="5516563"/>
            <a:ext cx="2160587" cy="936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</a:t>
            </a: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SNPAD</a:t>
            </a: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1017" name="Rectangle 41"/>
          <p:cNvSpPr>
            <a:spLocks noChangeArrowheads="1"/>
          </p:cNvSpPr>
          <p:nvPr/>
        </p:nvSpPr>
        <p:spPr bwMode="auto">
          <a:xfrm>
            <a:off x="6732588" y="5589588"/>
            <a:ext cx="1657350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Capacitaciòn</a:t>
            </a:r>
          </a:p>
        </p:txBody>
      </p:sp>
      <p:sp>
        <p:nvSpPr>
          <p:cNvPr id="511018" name="Line 42"/>
          <p:cNvSpPr>
            <a:spLocks noChangeShapeType="1"/>
          </p:cNvSpPr>
          <p:nvPr/>
        </p:nvSpPr>
        <p:spPr bwMode="auto">
          <a:xfrm flipV="1">
            <a:off x="2700338" y="4797425"/>
            <a:ext cx="1079500" cy="1079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1019" name="Line 43"/>
          <p:cNvSpPr>
            <a:spLocks noChangeShapeType="1"/>
          </p:cNvSpPr>
          <p:nvPr/>
        </p:nvSpPr>
        <p:spPr bwMode="auto">
          <a:xfrm flipH="1" flipV="1">
            <a:off x="5364163" y="4724400"/>
            <a:ext cx="1295400" cy="12969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6" name="Rectangle 6"/>
          <p:cNvSpPr>
            <a:spLocks noChangeArrowheads="1"/>
          </p:cNvSpPr>
          <p:nvPr/>
        </p:nvSpPr>
        <p:spPr bwMode="auto">
          <a:xfrm>
            <a:off x="912813" y="2408238"/>
            <a:ext cx="2058987" cy="95726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7" name="Rectangle 7"/>
          <p:cNvSpPr>
            <a:spLocks noChangeArrowheads="1"/>
          </p:cNvSpPr>
          <p:nvPr/>
        </p:nvSpPr>
        <p:spPr bwMode="auto">
          <a:xfrm>
            <a:off x="798513" y="2362200"/>
            <a:ext cx="18335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PRESUPUESTOS INSUFICIENTES  </a:t>
            </a:r>
          </a:p>
        </p:txBody>
      </p:sp>
      <p:sp>
        <p:nvSpPr>
          <p:cNvPr id="512009" name="Rectangle 9"/>
          <p:cNvSpPr>
            <a:spLocks noChangeArrowheads="1"/>
          </p:cNvSpPr>
          <p:nvPr/>
        </p:nvSpPr>
        <p:spPr bwMode="auto">
          <a:xfrm>
            <a:off x="3763963" y="5715000"/>
            <a:ext cx="184308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200" b="1">
              <a:solidFill>
                <a:schemeClr val="bg2"/>
              </a:solidFill>
              <a:effectLst/>
            </a:endParaRPr>
          </a:p>
          <a:p>
            <a:endParaRPr lang="es-ES_tradnl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12012" name="Rectangle 12"/>
          <p:cNvSpPr>
            <a:spLocks noChangeArrowheads="1"/>
          </p:cNvSpPr>
          <p:nvPr/>
        </p:nvSpPr>
        <p:spPr bwMode="auto">
          <a:xfrm>
            <a:off x="6400800" y="2332038"/>
            <a:ext cx="2058988" cy="95726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13" name="Rectangle 13"/>
          <p:cNvSpPr>
            <a:spLocks noChangeArrowheads="1"/>
          </p:cNvSpPr>
          <p:nvPr/>
        </p:nvSpPr>
        <p:spPr bwMode="auto">
          <a:xfrm>
            <a:off x="6510338" y="2209800"/>
            <a:ext cx="18430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600" b="1">
                <a:solidFill>
                  <a:schemeClr val="tx2"/>
                </a:solidFill>
                <a:effectLst/>
              </a:rPr>
              <a:t> </a:t>
            </a:r>
            <a:r>
              <a:rPr lang="es-ES_tradnl" sz="1200" b="1">
                <a:solidFill>
                  <a:schemeClr val="bg2"/>
                </a:solidFill>
                <a:effectLst/>
              </a:rPr>
              <a:t>VOLUNTAD POLITICA EN LOS ENTES TERRITORIALES  </a:t>
            </a:r>
          </a:p>
        </p:txBody>
      </p:sp>
      <p:sp>
        <p:nvSpPr>
          <p:cNvPr id="512016" name="Rectangle 16"/>
          <p:cNvSpPr>
            <a:spLocks noChangeArrowheads="1"/>
          </p:cNvSpPr>
          <p:nvPr/>
        </p:nvSpPr>
        <p:spPr bwMode="auto">
          <a:xfrm>
            <a:off x="836613" y="4681538"/>
            <a:ext cx="2058987" cy="95726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17" name="Rectangle 17"/>
          <p:cNvSpPr>
            <a:spLocks noChangeArrowheads="1"/>
          </p:cNvSpPr>
          <p:nvPr/>
        </p:nvSpPr>
        <p:spPr bwMode="auto">
          <a:xfrm>
            <a:off x="3384550" y="5702300"/>
            <a:ext cx="184308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600" b="1">
              <a:solidFill>
                <a:schemeClr val="tx2"/>
              </a:solidFill>
              <a:effectLst/>
            </a:endParaRPr>
          </a:p>
        </p:txBody>
      </p:sp>
      <p:sp>
        <p:nvSpPr>
          <p:cNvPr id="512018" name="Rectangle 18"/>
          <p:cNvSpPr>
            <a:spLocks noChangeArrowheads="1"/>
          </p:cNvSpPr>
          <p:nvPr/>
        </p:nvSpPr>
        <p:spPr bwMode="auto">
          <a:xfrm>
            <a:off x="6324600" y="4724400"/>
            <a:ext cx="2168525" cy="10668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19" name="Rectangle 19"/>
          <p:cNvSpPr>
            <a:spLocks noChangeArrowheads="1"/>
          </p:cNvSpPr>
          <p:nvPr/>
        </p:nvSpPr>
        <p:spPr bwMode="auto">
          <a:xfrm>
            <a:off x="6400800" y="4827588"/>
            <a:ext cx="20589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endParaRPr lang="es-ES_tradnl" sz="1600">
              <a:solidFill>
                <a:schemeClr val="tx2"/>
              </a:solidFill>
              <a:effectLst/>
            </a:endParaRPr>
          </a:p>
        </p:txBody>
      </p:sp>
      <p:sp>
        <p:nvSpPr>
          <p:cNvPr id="512020" name="Rectangle 20"/>
          <p:cNvSpPr>
            <a:spLocks noChangeArrowheads="1"/>
          </p:cNvSpPr>
          <p:nvPr/>
        </p:nvSpPr>
        <p:spPr bwMode="auto">
          <a:xfrm>
            <a:off x="685800" y="1295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b="1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n-US" b="1">
                <a:solidFill>
                  <a:schemeClr val="hlink"/>
                </a:solidFill>
                <a:effectLst/>
                <a:latin typeface="Times New Roman" pitchFamily="18" charset="0"/>
              </a:rPr>
              <a:t>DESAFIOS </a:t>
            </a:r>
            <a:endParaRPr lang="es-ES" b="1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12021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12022" name="Text Box 22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3657600" y="3733800"/>
            <a:ext cx="1952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PREVENCION Y MITIGACION DE RIESGOS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24" name="Oval 24"/>
          <p:cNvSpPr>
            <a:spLocks noChangeArrowheads="1"/>
          </p:cNvSpPr>
          <p:nvPr/>
        </p:nvSpPr>
        <p:spPr bwMode="auto">
          <a:xfrm>
            <a:off x="3352800" y="3200400"/>
            <a:ext cx="2514600" cy="1905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25" name="Line 25"/>
          <p:cNvSpPr>
            <a:spLocks noChangeShapeType="1"/>
          </p:cNvSpPr>
          <p:nvPr/>
        </p:nvSpPr>
        <p:spPr bwMode="auto">
          <a:xfrm flipV="1">
            <a:off x="5410200" y="2667000"/>
            <a:ext cx="99060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27" name="Line 27"/>
          <p:cNvSpPr>
            <a:spLocks noChangeShapeType="1"/>
          </p:cNvSpPr>
          <p:nvPr/>
        </p:nvSpPr>
        <p:spPr bwMode="auto">
          <a:xfrm>
            <a:off x="5638800" y="4876800"/>
            <a:ext cx="6858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29" name="Line 29"/>
          <p:cNvSpPr>
            <a:spLocks noChangeShapeType="1"/>
          </p:cNvSpPr>
          <p:nvPr/>
        </p:nvSpPr>
        <p:spPr bwMode="auto">
          <a:xfrm flipH="1">
            <a:off x="2971800" y="4876800"/>
            <a:ext cx="6858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31" name="Line 31"/>
          <p:cNvSpPr>
            <a:spLocks noChangeShapeType="1"/>
          </p:cNvSpPr>
          <p:nvPr/>
        </p:nvSpPr>
        <p:spPr bwMode="auto">
          <a:xfrm flipH="1" flipV="1">
            <a:off x="2971800" y="2743200"/>
            <a:ext cx="8382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2034" name="Picture 34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4388" y="5791200"/>
            <a:ext cx="709612" cy="1066800"/>
          </a:xfrm>
          <a:prstGeom prst="rect">
            <a:avLst/>
          </a:prstGeom>
          <a:noFill/>
        </p:spPr>
      </p:pic>
      <p:sp>
        <p:nvSpPr>
          <p:cNvPr id="512035" name="Text Box 35"/>
          <p:cNvSpPr txBox="1">
            <a:spLocks noChangeArrowheads="1"/>
          </p:cNvSpPr>
          <p:nvPr/>
        </p:nvSpPr>
        <p:spPr bwMode="auto">
          <a:xfrm>
            <a:off x="6132513" y="4800600"/>
            <a:ext cx="26177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ESCASO APOYO TECNICO A LOS</a:t>
            </a:r>
          </a:p>
          <a:p>
            <a:r>
              <a:rPr lang="es-ES_tradnl" sz="1200" b="1">
                <a:solidFill>
                  <a:schemeClr val="bg2"/>
                </a:solidFill>
                <a:effectLst/>
              </a:rPr>
              <a:t>ENTES TERRITORIALES</a:t>
            </a:r>
          </a:p>
          <a:p>
            <a:r>
              <a:rPr lang="es-ES_tradnl" sz="1200" b="1">
                <a:solidFill>
                  <a:schemeClr val="bg2"/>
                </a:solidFill>
                <a:effectLst/>
              </a:rPr>
              <a:t>POR PARTE DEL </a:t>
            </a:r>
          </a:p>
          <a:p>
            <a:r>
              <a:rPr lang="es-ES_tradnl" sz="1200" b="1">
                <a:solidFill>
                  <a:schemeClr val="bg2"/>
                </a:solidFill>
                <a:effectLst/>
              </a:rPr>
              <a:t>NIVEL CENTRAL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12036" name="Text Box 36"/>
          <p:cNvSpPr txBox="1">
            <a:spLocks noChangeArrowheads="1"/>
          </p:cNvSpPr>
          <p:nvPr/>
        </p:nvSpPr>
        <p:spPr bwMode="auto">
          <a:xfrm>
            <a:off x="685800" y="4876800"/>
            <a:ext cx="24955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BAJA  CULTURA DE LA PREVENCION </a:t>
            </a:r>
          </a:p>
          <a:p>
            <a:endParaRPr lang="es-ES_tradnl" sz="1200" b="1">
              <a:solidFill>
                <a:schemeClr val="bg2"/>
              </a:solidFill>
              <a:effectLst/>
            </a:endParaRPr>
          </a:p>
          <a:p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37" name="Rectangle 37"/>
          <p:cNvSpPr>
            <a:spLocks noChangeArrowheads="1"/>
          </p:cNvSpPr>
          <p:nvPr/>
        </p:nvSpPr>
        <p:spPr bwMode="auto">
          <a:xfrm>
            <a:off x="3492500" y="2205038"/>
            <a:ext cx="23034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interinstitucionalidad</a:t>
            </a:r>
          </a:p>
        </p:txBody>
      </p:sp>
      <p:sp>
        <p:nvSpPr>
          <p:cNvPr id="512038" name="Line 38"/>
          <p:cNvSpPr>
            <a:spLocks noChangeShapeType="1"/>
          </p:cNvSpPr>
          <p:nvPr/>
        </p:nvSpPr>
        <p:spPr bwMode="auto">
          <a:xfrm>
            <a:off x="4643438" y="2636838"/>
            <a:ext cx="0" cy="6477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39" name="Rectangle 39"/>
          <p:cNvSpPr>
            <a:spLocks noChangeArrowheads="1"/>
          </p:cNvSpPr>
          <p:nvPr/>
        </p:nvSpPr>
        <p:spPr bwMode="auto">
          <a:xfrm>
            <a:off x="3203575" y="5876925"/>
            <a:ext cx="2592388" cy="7207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Cooperaciòn</a:t>
            </a:r>
          </a:p>
        </p:txBody>
      </p:sp>
      <p:sp>
        <p:nvSpPr>
          <p:cNvPr id="512040" name="Line 40"/>
          <p:cNvSpPr>
            <a:spLocks noChangeShapeType="1"/>
          </p:cNvSpPr>
          <p:nvPr/>
        </p:nvSpPr>
        <p:spPr bwMode="auto">
          <a:xfrm flipV="1">
            <a:off x="4643438" y="5157788"/>
            <a:ext cx="0" cy="6477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30" name="Rectangle 6"/>
          <p:cNvSpPr>
            <a:spLocks noChangeArrowheads="1"/>
          </p:cNvSpPr>
          <p:nvPr/>
        </p:nvSpPr>
        <p:spPr bwMode="auto">
          <a:xfrm>
            <a:off x="685800" y="121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DESAFIOS    </a:t>
            </a:r>
            <a:endParaRPr lang="es-ES" sz="280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513031" name="Rectangle 7"/>
          <p:cNvSpPr>
            <a:spLocks noChangeArrowheads="1"/>
          </p:cNvSpPr>
          <p:nvPr/>
        </p:nvSpPr>
        <p:spPr bwMode="auto">
          <a:xfrm>
            <a:off x="190500" y="22860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2" name="Rectangle 8"/>
          <p:cNvSpPr>
            <a:spLocks noChangeArrowheads="1"/>
          </p:cNvSpPr>
          <p:nvPr/>
        </p:nvSpPr>
        <p:spPr bwMode="auto">
          <a:xfrm>
            <a:off x="303213" y="2320925"/>
            <a:ext cx="205898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PRESUPUESTOS INSUFICIENTES </a:t>
            </a:r>
          </a:p>
        </p:txBody>
      </p:sp>
      <p:sp>
        <p:nvSpPr>
          <p:cNvPr id="513033" name="Rectangle 9"/>
          <p:cNvSpPr>
            <a:spLocks noChangeArrowheads="1"/>
          </p:cNvSpPr>
          <p:nvPr/>
        </p:nvSpPr>
        <p:spPr bwMode="auto">
          <a:xfrm>
            <a:off x="228600" y="48006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4" name="Rectangle 10"/>
          <p:cNvSpPr>
            <a:spLocks noChangeArrowheads="1"/>
          </p:cNvSpPr>
          <p:nvPr/>
        </p:nvSpPr>
        <p:spPr bwMode="auto">
          <a:xfrm>
            <a:off x="336550" y="4835525"/>
            <a:ext cx="20589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FUNCIONAMIENTO COMITES LOCALES </a:t>
            </a:r>
          </a:p>
          <a:p>
            <a:endParaRPr lang="es-ES_tradnl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13035" name="Rectangle 11"/>
          <p:cNvSpPr>
            <a:spLocks noChangeArrowheads="1"/>
          </p:cNvSpPr>
          <p:nvPr/>
        </p:nvSpPr>
        <p:spPr bwMode="auto">
          <a:xfrm>
            <a:off x="6858000" y="4818063"/>
            <a:ext cx="2058988" cy="95726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6" name="Rectangle 12"/>
          <p:cNvSpPr>
            <a:spLocks noChangeArrowheads="1"/>
          </p:cNvSpPr>
          <p:nvPr/>
        </p:nvSpPr>
        <p:spPr bwMode="auto">
          <a:xfrm>
            <a:off x="7042150" y="4725988"/>
            <a:ext cx="20589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600" b="1">
              <a:solidFill>
                <a:schemeClr val="tx2"/>
              </a:solidFill>
              <a:effectLst/>
            </a:endParaRPr>
          </a:p>
        </p:txBody>
      </p:sp>
      <p:sp>
        <p:nvSpPr>
          <p:cNvPr id="513037" name="Rectangle 13"/>
          <p:cNvSpPr>
            <a:spLocks noChangeArrowheads="1"/>
          </p:cNvSpPr>
          <p:nvPr/>
        </p:nvSpPr>
        <p:spPr bwMode="auto">
          <a:xfrm>
            <a:off x="6900863" y="2287588"/>
            <a:ext cx="2058987" cy="95726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8" name="Rectangle 14"/>
          <p:cNvSpPr>
            <a:spLocks noChangeArrowheads="1"/>
          </p:cNvSpPr>
          <p:nvPr/>
        </p:nvSpPr>
        <p:spPr bwMode="auto">
          <a:xfrm>
            <a:off x="6858000" y="2322513"/>
            <a:ext cx="20589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FORMULACION DE PLANES LOCALES DE</a:t>
            </a:r>
          </a:p>
          <a:p>
            <a:r>
              <a:rPr lang="es-ES_tradnl" sz="1200" b="1">
                <a:solidFill>
                  <a:schemeClr val="bg2"/>
                </a:solidFill>
                <a:effectLst/>
              </a:rPr>
              <a:t>EMERGENCIA Y CONTINGENCIA </a:t>
            </a:r>
          </a:p>
        </p:txBody>
      </p:sp>
      <p:sp>
        <p:nvSpPr>
          <p:cNvPr id="513039" name="Rectangle 15"/>
          <p:cNvSpPr>
            <a:spLocks noChangeArrowheads="1"/>
          </p:cNvSpPr>
          <p:nvPr/>
        </p:nvSpPr>
        <p:spPr bwMode="auto">
          <a:xfrm>
            <a:off x="6858000" y="4805363"/>
            <a:ext cx="20589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DEBILIDAD ORGANISMOS OPERATIVOS y Grupos Especializados</a:t>
            </a:r>
          </a:p>
        </p:txBody>
      </p:sp>
      <p:pic>
        <p:nvPicPr>
          <p:cNvPr id="51304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13041" name="Text Box 17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13042" name="Text Box 18"/>
          <p:cNvSpPr txBox="1">
            <a:spLocks noChangeArrowheads="1"/>
          </p:cNvSpPr>
          <p:nvPr/>
        </p:nvSpPr>
        <p:spPr bwMode="auto">
          <a:xfrm>
            <a:off x="3657600" y="3733800"/>
            <a:ext cx="195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RESPUESTA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3043" name="Oval 19"/>
          <p:cNvSpPr>
            <a:spLocks noChangeArrowheads="1"/>
          </p:cNvSpPr>
          <p:nvPr/>
        </p:nvSpPr>
        <p:spPr bwMode="auto">
          <a:xfrm>
            <a:off x="3348038" y="3429000"/>
            <a:ext cx="2514600" cy="1152525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44" name="Line 20"/>
          <p:cNvSpPr>
            <a:spLocks noChangeShapeType="1"/>
          </p:cNvSpPr>
          <p:nvPr/>
        </p:nvSpPr>
        <p:spPr bwMode="auto">
          <a:xfrm>
            <a:off x="2286000" y="2744788"/>
            <a:ext cx="14478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45" name="Line 21"/>
          <p:cNvSpPr>
            <a:spLocks noChangeShapeType="1"/>
          </p:cNvSpPr>
          <p:nvPr/>
        </p:nvSpPr>
        <p:spPr bwMode="auto">
          <a:xfrm flipV="1">
            <a:off x="5410200" y="2744788"/>
            <a:ext cx="144780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46" name="Line 22"/>
          <p:cNvSpPr>
            <a:spLocks noChangeShapeType="1"/>
          </p:cNvSpPr>
          <p:nvPr/>
        </p:nvSpPr>
        <p:spPr bwMode="auto">
          <a:xfrm>
            <a:off x="5562600" y="4649788"/>
            <a:ext cx="12192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47" name="Line 23"/>
          <p:cNvSpPr>
            <a:spLocks noChangeShapeType="1"/>
          </p:cNvSpPr>
          <p:nvPr/>
        </p:nvSpPr>
        <p:spPr bwMode="auto">
          <a:xfrm flipH="1">
            <a:off x="2362200" y="4573588"/>
            <a:ext cx="12192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3050" name="Picture 26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5988" y="5943600"/>
            <a:ext cx="608012" cy="914400"/>
          </a:xfrm>
          <a:prstGeom prst="rect">
            <a:avLst/>
          </a:prstGeom>
          <a:noFill/>
        </p:spPr>
      </p:pic>
      <p:sp>
        <p:nvSpPr>
          <p:cNvPr id="513051" name="Rectangle 27"/>
          <p:cNvSpPr>
            <a:spLocks noChangeArrowheads="1"/>
          </p:cNvSpPr>
          <p:nvPr/>
        </p:nvSpPr>
        <p:spPr bwMode="auto">
          <a:xfrm>
            <a:off x="3492500" y="5516563"/>
            <a:ext cx="2519363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Centros de reserva</a:t>
            </a:r>
          </a:p>
        </p:txBody>
      </p:sp>
      <p:sp>
        <p:nvSpPr>
          <p:cNvPr id="513053" name="Line 29"/>
          <p:cNvSpPr>
            <a:spLocks noChangeShapeType="1"/>
          </p:cNvSpPr>
          <p:nvPr/>
        </p:nvSpPr>
        <p:spPr bwMode="auto">
          <a:xfrm flipV="1">
            <a:off x="4427538" y="4941888"/>
            <a:ext cx="0" cy="574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54" name="Rectangle 30"/>
          <p:cNvSpPr>
            <a:spLocks noChangeArrowheads="1"/>
          </p:cNvSpPr>
          <p:nvPr/>
        </p:nvSpPr>
        <p:spPr bwMode="auto">
          <a:xfrm>
            <a:off x="3492500" y="2276475"/>
            <a:ext cx="2232025" cy="6477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Protocolos</a:t>
            </a:r>
          </a:p>
        </p:txBody>
      </p:sp>
      <p:sp>
        <p:nvSpPr>
          <p:cNvPr id="513056" name="Line 32"/>
          <p:cNvSpPr>
            <a:spLocks noChangeShapeType="1"/>
          </p:cNvSpPr>
          <p:nvPr/>
        </p:nvSpPr>
        <p:spPr bwMode="auto">
          <a:xfrm>
            <a:off x="4427538" y="2997200"/>
            <a:ext cx="0" cy="43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4" name="Rectangle 6"/>
          <p:cNvSpPr>
            <a:spLocks noChangeArrowheads="1"/>
          </p:cNvSpPr>
          <p:nvPr/>
        </p:nvSpPr>
        <p:spPr bwMode="auto">
          <a:xfrm>
            <a:off x="533400" y="1143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s-MX" sz="2800">
                <a:solidFill>
                  <a:schemeClr val="hlink"/>
                </a:solidFill>
                <a:effectLst/>
                <a:latin typeface="Times New Roman" pitchFamily="18" charset="0"/>
              </a:rPr>
              <a:t>DESAFIOS</a:t>
            </a:r>
            <a:endParaRPr lang="es-ES" sz="280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152400" y="2513013"/>
            <a:ext cx="2058988" cy="95726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6" name="Rectangle 8"/>
          <p:cNvSpPr>
            <a:spLocks noChangeArrowheads="1"/>
          </p:cNvSpPr>
          <p:nvPr/>
        </p:nvSpPr>
        <p:spPr bwMode="auto">
          <a:xfrm>
            <a:off x="265113" y="2547938"/>
            <a:ext cx="20589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SOLUCIONES FORANEAS  </a:t>
            </a:r>
          </a:p>
        </p:txBody>
      </p:sp>
      <p:sp>
        <p:nvSpPr>
          <p:cNvPr id="514057" name="Rectangle 9"/>
          <p:cNvSpPr>
            <a:spLocks noChangeArrowheads="1"/>
          </p:cNvSpPr>
          <p:nvPr/>
        </p:nvSpPr>
        <p:spPr bwMode="auto">
          <a:xfrm>
            <a:off x="6934200" y="25146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8" name="Rectangle 10"/>
          <p:cNvSpPr>
            <a:spLocks noChangeArrowheads="1"/>
          </p:cNvSpPr>
          <p:nvPr/>
        </p:nvSpPr>
        <p:spPr bwMode="auto">
          <a:xfrm>
            <a:off x="7051675" y="2547938"/>
            <a:ext cx="20589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r>
              <a:rPr lang="es-ES_tradnl" sz="1600" b="1">
                <a:solidFill>
                  <a:schemeClr val="tx2"/>
                </a:solidFill>
                <a:effectLst/>
              </a:rPr>
              <a:t> </a:t>
            </a:r>
            <a:endParaRPr lang="es-ES_tradnl" sz="1600">
              <a:solidFill>
                <a:schemeClr val="tx2"/>
              </a:solidFill>
              <a:effectLst/>
            </a:endParaRPr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auto">
          <a:xfrm>
            <a:off x="7042150" y="4910138"/>
            <a:ext cx="20589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600" b="1">
              <a:solidFill>
                <a:schemeClr val="tx2"/>
              </a:solidFill>
              <a:effectLst/>
            </a:endParaRPr>
          </a:p>
        </p:txBody>
      </p:sp>
      <p:sp>
        <p:nvSpPr>
          <p:cNvPr id="514062" name="Rectangle 14"/>
          <p:cNvSpPr>
            <a:spLocks noChangeArrowheads="1"/>
          </p:cNvSpPr>
          <p:nvPr/>
        </p:nvSpPr>
        <p:spPr bwMode="auto">
          <a:xfrm>
            <a:off x="3657600" y="55626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63" name="Rectangle 15"/>
          <p:cNvSpPr>
            <a:spLocks noChangeArrowheads="1"/>
          </p:cNvSpPr>
          <p:nvPr/>
        </p:nvSpPr>
        <p:spPr bwMode="auto">
          <a:xfrm>
            <a:off x="3733800" y="5562600"/>
            <a:ext cx="20589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DESCONFIANZA EN LAS ENTIDADES GUBERNAMENTALES -MANEJO DE RECURSOS </a:t>
            </a:r>
          </a:p>
        </p:txBody>
      </p:sp>
      <p:pic>
        <p:nvPicPr>
          <p:cNvPr id="51406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14065" name="Text Box 17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14066" name="Text Box 18"/>
          <p:cNvSpPr txBox="1">
            <a:spLocks noChangeArrowheads="1"/>
          </p:cNvSpPr>
          <p:nvPr/>
        </p:nvSpPr>
        <p:spPr bwMode="auto">
          <a:xfrm>
            <a:off x="3352800" y="354965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REHABILITACION Y RECONSTRUCCION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4067" name="Oval 19"/>
          <p:cNvSpPr>
            <a:spLocks noChangeArrowheads="1"/>
          </p:cNvSpPr>
          <p:nvPr/>
        </p:nvSpPr>
        <p:spPr bwMode="auto">
          <a:xfrm>
            <a:off x="3352800" y="2895600"/>
            <a:ext cx="2514600" cy="1905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68" name="Line 20"/>
          <p:cNvSpPr>
            <a:spLocks noChangeShapeType="1"/>
          </p:cNvSpPr>
          <p:nvPr/>
        </p:nvSpPr>
        <p:spPr bwMode="auto">
          <a:xfrm>
            <a:off x="2209800" y="2971800"/>
            <a:ext cx="129540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70" name="Line 22"/>
          <p:cNvSpPr>
            <a:spLocks noChangeShapeType="1"/>
          </p:cNvSpPr>
          <p:nvPr/>
        </p:nvSpPr>
        <p:spPr bwMode="auto">
          <a:xfrm flipV="1">
            <a:off x="5715000" y="2971800"/>
            <a:ext cx="12192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4074" name="Picture 26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5188" y="5867400"/>
            <a:ext cx="658812" cy="990600"/>
          </a:xfrm>
          <a:prstGeom prst="rect">
            <a:avLst/>
          </a:prstGeom>
          <a:noFill/>
        </p:spPr>
      </p:pic>
      <p:sp>
        <p:nvSpPr>
          <p:cNvPr id="514075" name="Text Box 27"/>
          <p:cNvSpPr txBox="1">
            <a:spLocks noChangeArrowheads="1"/>
          </p:cNvSpPr>
          <p:nvPr/>
        </p:nvSpPr>
        <p:spPr bwMode="auto">
          <a:xfrm>
            <a:off x="7315200" y="2743200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chemeClr val="bg2"/>
                </a:solidFill>
                <a:effectLst/>
              </a:rPr>
              <a:t>RECUPERACION</a:t>
            </a:r>
          </a:p>
          <a:p>
            <a:r>
              <a:rPr lang="es-CO" sz="1200" b="1">
                <a:solidFill>
                  <a:schemeClr val="bg2"/>
                </a:solidFill>
                <a:effectLst/>
              </a:rPr>
              <a:t>ECONOMICA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14076" name="Text Box 28"/>
          <p:cNvSpPr txBox="1">
            <a:spLocks noChangeArrowheads="1"/>
          </p:cNvSpPr>
          <p:nvPr/>
        </p:nvSpPr>
        <p:spPr bwMode="auto">
          <a:xfrm>
            <a:off x="7235825" y="49863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 sz="12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4078" name="Line 30"/>
          <p:cNvSpPr>
            <a:spLocks noChangeShapeType="1"/>
          </p:cNvSpPr>
          <p:nvPr/>
        </p:nvSpPr>
        <p:spPr bwMode="auto">
          <a:xfrm flipV="1">
            <a:off x="4648200" y="4953000"/>
            <a:ext cx="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228600" y="25908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79" name="Rectangle 7"/>
          <p:cNvSpPr>
            <a:spLocks noChangeArrowheads="1"/>
          </p:cNvSpPr>
          <p:nvPr/>
        </p:nvSpPr>
        <p:spPr bwMode="auto">
          <a:xfrm>
            <a:off x="228600" y="2590800"/>
            <a:ext cx="20589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s-ES_tradnl" sz="1200" b="1">
                <a:solidFill>
                  <a:schemeClr val="bg2"/>
                </a:solidFill>
                <a:effectLst/>
              </a:rPr>
              <a:t>AUSENCIA DE CULTURA DE ASEGURAMIENTO </a:t>
            </a:r>
          </a:p>
        </p:txBody>
      </p:sp>
      <p:sp>
        <p:nvSpPr>
          <p:cNvPr id="515081" name="Rectangle 9"/>
          <p:cNvSpPr>
            <a:spLocks noChangeArrowheads="1"/>
          </p:cNvSpPr>
          <p:nvPr/>
        </p:nvSpPr>
        <p:spPr bwMode="auto">
          <a:xfrm>
            <a:off x="303213" y="4911725"/>
            <a:ext cx="205898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s-ES_tradnl" sz="1600" b="1">
              <a:solidFill>
                <a:schemeClr val="tx2"/>
              </a:solidFill>
              <a:effectLst/>
            </a:endParaRPr>
          </a:p>
        </p:txBody>
      </p:sp>
      <p:sp>
        <p:nvSpPr>
          <p:cNvPr id="515082" name="Rectangle 10"/>
          <p:cNvSpPr>
            <a:spLocks noChangeArrowheads="1"/>
          </p:cNvSpPr>
          <p:nvPr/>
        </p:nvSpPr>
        <p:spPr bwMode="auto">
          <a:xfrm>
            <a:off x="6934200" y="26670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3" name="Rectangle 11"/>
          <p:cNvSpPr>
            <a:spLocks noChangeArrowheads="1"/>
          </p:cNvSpPr>
          <p:nvPr/>
        </p:nvSpPr>
        <p:spPr bwMode="auto">
          <a:xfrm>
            <a:off x="7051675" y="2700338"/>
            <a:ext cx="20589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</a:pPr>
            <a:r>
              <a:rPr lang="es-ES_tradnl" sz="1600" b="1">
                <a:solidFill>
                  <a:schemeClr val="tx2"/>
                </a:solidFill>
                <a:effectLst/>
              </a:rPr>
              <a:t> </a:t>
            </a:r>
            <a:endParaRPr lang="es-ES_tradnl" sz="1600">
              <a:solidFill>
                <a:schemeClr val="tx2"/>
              </a:solidFill>
              <a:effectLst/>
            </a:endParaRPr>
          </a:p>
        </p:txBody>
      </p:sp>
      <p:sp>
        <p:nvSpPr>
          <p:cNvPr id="515086" name="Rectangle 14"/>
          <p:cNvSpPr>
            <a:spLocks noChangeArrowheads="1"/>
          </p:cNvSpPr>
          <p:nvPr/>
        </p:nvSpPr>
        <p:spPr bwMode="auto">
          <a:xfrm>
            <a:off x="533400" y="121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s-MX" sz="2800">
                <a:solidFill>
                  <a:schemeClr val="hlink"/>
                </a:solidFill>
                <a:effectLst/>
                <a:latin typeface="Times New Roman" pitchFamily="18" charset="0"/>
              </a:rPr>
              <a:t>DESAFIOS</a:t>
            </a:r>
            <a:endParaRPr lang="es-ES" sz="280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1508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15088" name="Text Box 16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15089" name="Text Box 17"/>
          <p:cNvSpPr txBox="1">
            <a:spLocks noChangeArrowheads="1"/>
          </p:cNvSpPr>
          <p:nvPr/>
        </p:nvSpPr>
        <p:spPr bwMode="auto">
          <a:xfrm>
            <a:off x="3505200" y="4648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TRANSFERENCIA DEL RIESGO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5090" name="Oval 18"/>
          <p:cNvSpPr>
            <a:spLocks noChangeArrowheads="1"/>
          </p:cNvSpPr>
          <p:nvPr/>
        </p:nvSpPr>
        <p:spPr bwMode="auto">
          <a:xfrm>
            <a:off x="3352800" y="3962400"/>
            <a:ext cx="2514600" cy="1905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5097" name="Picture 25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5188" y="5867400"/>
            <a:ext cx="658812" cy="990600"/>
          </a:xfrm>
          <a:prstGeom prst="rect">
            <a:avLst/>
          </a:prstGeom>
          <a:noFill/>
        </p:spPr>
      </p:pic>
      <p:sp>
        <p:nvSpPr>
          <p:cNvPr id="515098" name="Text Box 26"/>
          <p:cNvSpPr txBox="1">
            <a:spLocks noChangeArrowheads="1"/>
          </p:cNvSpPr>
          <p:nvPr/>
        </p:nvSpPr>
        <p:spPr bwMode="auto">
          <a:xfrm>
            <a:off x="7086600" y="2971800"/>
            <a:ext cx="1843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chemeClr val="bg2"/>
                </a:solidFill>
                <a:effectLst/>
              </a:rPr>
              <a:t>FALTA DE RECURSOS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15101" name="Line 29"/>
          <p:cNvSpPr>
            <a:spLocks noChangeShapeType="1"/>
          </p:cNvSpPr>
          <p:nvPr/>
        </p:nvSpPr>
        <p:spPr bwMode="auto">
          <a:xfrm flipH="1">
            <a:off x="5943600" y="3429000"/>
            <a:ext cx="99060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02" name="Line 30"/>
          <p:cNvSpPr>
            <a:spLocks noChangeShapeType="1"/>
          </p:cNvSpPr>
          <p:nvPr/>
        </p:nvSpPr>
        <p:spPr bwMode="auto">
          <a:xfrm>
            <a:off x="2286000" y="3429000"/>
            <a:ext cx="12192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652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76529" name="Text Box 17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76530" name="Rectangle 18"/>
          <p:cNvSpPr>
            <a:spLocks noChangeArrowheads="1"/>
          </p:cNvSpPr>
          <p:nvPr/>
        </p:nvSpPr>
        <p:spPr bwMode="auto">
          <a:xfrm>
            <a:off x="8382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_tradnl" sz="5400" b="1">
                <a:solidFill>
                  <a:schemeClr val="bg2"/>
                </a:solidFill>
                <a:effectLst/>
              </a:rPr>
              <a:t>“Generalmente la persona que sobrevive a los desastres no es la mas fuerte, sino la mejor preparada”</a:t>
            </a:r>
            <a:endParaRPr lang="es-ES_tradnl" sz="440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76531" name="Picture 19" descr="DES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3588" y="5715000"/>
            <a:ext cx="760412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6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6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65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3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1026"/>
          <p:cNvSpPr>
            <a:spLocks noChangeArrowheads="1"/>
          </p:cNvSpPr>
          <p:nvPr/>
        </p:nvSpPr>
        <p:spPr bwMode="auto">
          <a:xfrm>
            <a:off x="457200" y="1676400"/>
            <a:ext cx="8132763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S_tradnl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Dirección de Prevención  y Atención de Desastres</a:t>
            </a:r>
          </a:p>
        </p:txBody>
      </p:sp>
      <p:pic>
        <p:nvPicPr>
          <p:cNvPr id="490508" name="Picture 10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490510" name="Text Box 1038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pic>
        <p:nvPicPr>
          <p:cNvPr id="490513" name="Picture 1041" descr="G:\LOGOS\DESAST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048000"/>
            <a:ext cx="1336675" cy="2011363"/>
          </a:xfrm>
          <a:prstGeom prst="rect">
            <a:avLst/>
          </a:prstGeom>
          <a:noFill/>
        </p:spPr>
      </p:pic>
      <p:sp>
        <p:nvSpPr>
          <p:cNvPr id="490514" name="Text Box 1042"/>
          <p:cNvSpPr txBox="1">
            <a:spLocks noChangeArrowheads="1"/>
          </p:cNvSpPr>
          <p:nvPr/>
        </p:nvSpPr>
        <p:spPr bwMode="auto">
          <a:xfrm>
            <a:off x="1905000" y="5257800"/>
            <a:ext cx="563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O">
                <a:effectLst>
                  <a:outerShdw blurRad="38100" dist="38100" dir="2700000" algn="tl">
                    <a:srgbClr val="C0C0C0"/>
                  </a:outerShdw>
                </a:effectLst>
              </a:rPr>
              <a:t>Gustavo Gutierrez</a:t>
            </a:r>
          </a:p>
          <a:p>
            <a:r>
              <a:rPr lang="es-CO"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s-CO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ustavog@dgapd.gov.co</a:t>
            </a:r>
            <a:endParaRPr lang="es-CO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s-CO">
                <a:effectLst>
                  <a:outerShdw blurRad="38100" dist="38100" dir="2700000" algn="tl">
                    <a:srgbClr val="C0C0C0"/>
                  </a:outerShdw>
                </a:effectLst>
              </a:rPr>
              <a:t>Cochabamba octubre 25 de 2006</a:t>
            </a:r>
            <a:endParaRPr lang="es-E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9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29414" name="Text Box 6"/>
          <p:cNvSpPr txBox="1">
            <a:spLocks noChangeArrowheads="1"/>
          </p:cNvSpPr>
          <p:nvPr/>
        </p:nvSpPr>
        <p:spPr bwMode="auto">
          <a:xfrm>
            <a:off x="1295400" y="2286000"/>
            <a:ext cx="7366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Dirección de Prevención y Atención de Desastres</a:t>
            </a:r>
          </a:p>
          <a:p>
            <a:r>
              <a:rPr lang="es-CO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Calle 13 No. 32 – 69 Piso 4 Edificio Laboratorio</a:t>
            </a:r>
          </a:p>
          <a:p>
            <a:r>
              <a:rPr lang="es-CO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Página Web: </a:t>
            </a:r>
            <a:r>
              <a:rPr lang="es-CO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www.dgpad.gov.co</a:t>
            </a:r>
            <a:endParaRPr lang="es-CO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s-CO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es-CO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diregen@dgpad.gov.co</a:t>
            </a:r>
            <a:endParaRPr lang="es-CO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s-CO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Gustavog@dgpad.gov.co</a:t>
            </a:r>
          </a:p>
          <a:p>
            <a:r>
              <a:rPr lang="es-CO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Bogotá - Colombia</a:t>
            </a:r>
            <a:endParaRPr lang="es-E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29416" name="Picture 8" descr="DESA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267200"/>
            <a:ext cx="1371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3733800"/>
          </a:xfrm>
        </p:spPr>
        <p:txBody>
          <a:bodyPr/>
          <a:lstStyle/>
          <a:p>
            <a:r>
              <a:rPr lang="es-CO"/>
              <a:t/>
            </a:r>
            <a:br>
              <a:rPr lang="es-CO"/>
            </a:br>
            <a:r>
              <a:rPr lang="es-CO" sz="4000">
                <a:solidFill>
                  <a:schemeClr val="hlink"/>
                </a:solidFill>
              </a:rPr>
              <a:t>LOGROS Y DESAFIOS DE LA GESTION DEL RIESGO</a:t>
            </a:r>
            <a:br>
              <a:rPr lang="es-CO" sz="4000">
                <a:solidFill>
                  <a:schemeClr val="hlink"/>
                </a:solidFill>
              </a:rPr>
            </a:br>
            <a:r>
              <a:rPr lang="es-CO" sz="4000">
                <a:solidFill>
                  <a:schemeClr val="hlink"/>
                </a:solidFill>
              </a:rPr>
              <a:t/>
            </a:r>
            <a:br>
              <a:rPr lang="es-CO" sz="4000">
                <a:solidFill>
                  <a:schemeClr val="hlink"/>
                </a:solidFill>
              </a:rPr>
            </a:br>
            <a:r>
              <a:rPr lang="es-CO" sz="4000">
                <a:solidFill>
                  <a:schemeClr val="hlink"/>
                </a:solidFill>
              </a:rPr>
              <a:t>COLOMBIA</a:t>
            </a:r>
            <a:r>
              <a:rPr lang="es-CO">
                <a:solidFill>
                  <a:schemeClr val="hlink"/>
                </a:solidFill>
              </a:rPr>
              <a:t/>
            </a:r>
            <a:br>
              <a:rPr lang="es-CO">
                <a:solidFill>
                  <a:schemeClr val="hlink"/>
                </a:solidFill>
              </a:rPr>
            </a:br>
            <a:endParaRPr lang="es-ES">
              <a:solidFill>
                <a:schemeClr val="hlink"/>
              </a:solidFill>
            </a:endParaRPr>
          </a:p>
        </p:txBody>
      </p:sp>
      <p:pic>
        <p:nvPicPr>
          <p:cNvPr id="8215" name="Picture 23" descr="G:\LOGOS\DESAST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541838"/>
            <a:ext cx="1336675" cy="2011362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3505200"/>
          </a:xfrm>
          <a:ln/>
        </p:spPr>
        <p:txBody>
          <a:bodyPr/>
          <a:lstStyle/>
          <a:p>
            <a:r>
              <a:rPr lang="es-ES_tradnl" sz="2800" b="1">
                <a:solidFill>
                  <a:schemeClr val="bg2"/>
                </a:solidFill>
              </a:rPr>
              <a:t>SISTEMA NACIONAL PARA LA PREVENCIÓN Y ATENCIÓN DE DESASTRES </a:t>
            </a:r>
            <a:br>
              <a:rPr lang="es-ES_tradnl" sz="2800" b="1">
                <a:solidFill>
                  <a:schemeClr val="bg2"/>
                </a:solidFill>
              </a:rPr>
            </a:br>
            <a:r>
              <a:rPr lang="es-ES_tradnl" sz="2800" b="1">
                <a:solidFill>
                  <a:schemeClr val="bg2"/>
                </a:solidFill>
              </a:rPr>
              <a:t>DE COLOMBIA </a:t>
            </a:r>
            <a:br>
              <a:rPr lang="es-ES_tradnl" sz="2800" b="1">
                <a:solidFill>
                  <a:schemeClr val="bg2"/>
                </a:solidFill>
              </a:rPr>
            </a:br>
            <a:r>
              <a:rPr lang="es-ES_tradnl" sz="2800" b="1">
                <a:solidFill>
                  <a:schemeClr val="bg2"/>
                </a:solidFill>
              </a:rPr>
              <a:t/>
            </a:r>
            <a:br>
              <a:rPr lang="es-ES_tradnl" sz="2800" b="1">
                <a:solidFill>
                  <a:schemeClr val="bg2"/>
                </a:solidFill>
              </a:rPr>
            </a:br>
            <a:r>
              <a:rPr lang="es-ES_tradnl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SNPAD -</a:t>
            </a:r>
          </a:p>
        </p:txBody>
      </p:sp>
      <p:pic>
        <p:nvPicPr>
          <p:cNvPr id="47821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478221" name="Text Box 13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pic>
        <p:nvPicPr>
          <p:cNvPr id="478224" name="Picture 16" descr="G:\LOGOS\DESAST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618038"/>
            <a:ext cx="1336675" cy="2011362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3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762000" y="30099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s-CO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/>
            <a:endParaRPr lang="es-ES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304800" y="2514600"/>
            <a:ext cx="8458200" cy="1857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s-ES_tradnl" sz="2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s-ES_tradnl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Conjunto de entidades públicas, privadas y comunitarias, que realizan planes, programas, proyectos y acciones especificas para cumplir sus objetivos</a:t>
            </a:r>
          </a:p>
          <a:p>
            <a:pPr algn="l"/>
            <a:endParaRPr lang="es-E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3272" name="Rectangle 8"/>
          <p:cNvSpPr>
            <a:spLocks noChangeArrowheads="1"/>
          </p:cNvSpPr>
          <p:nvPr/>
        </p:nvSpPr>
        <p:spPr bwMode="auto">
          <a:xfrm>
            <a:off x="304800" y="2590800"/>
            <a:ext cx="8305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3278" name="Text Box 14"/>
          <p:cNvSpPr txBox="1">
            <a:spLocks noChangeArrowheads="1"/>
          </p:cNvSpPr>
          <p:nvPr/>
        </p:nvSpPr>
        <p:spPr bwMode="auto">
          <a:xfrm>
            <a:off x="2346325" y="3811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23282" name="Picture 18" descr="DESA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0388" y="5410200"/>
            <a:ext cx="963612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3733800" y="1524000"/>
            <a:ext cx="2209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OBJETIVOS</a:t>
            </a:r>
            <a:endParaRPr lang="es-ES" sz="2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9186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762000" y="23622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s-CO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/>
            <a:endParaRPr lang="es-ES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533400" y="22860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s-ES_tradnl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s-ES_tradnl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Definir las responsabilidades y funciones de todos los organismos y entidades públicas, privadas y comunitarias.</a:t>
            </a:r>
          </a:p>
          <a:p>
            <a:pPr algn="l"/>
            <a:endParaRPr lang="es-ES_tradnl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es-ES_tradnl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Integrar los esfuerzos públicos y privados para la adecuada prevención y atención. </a:t>
            </a:r>
          </a:p>
          <a:p>
            <a:pPr algn="l"/>
            <a:endParaRPr lang="es-ES_tradnl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Garantizar un manejo oportuno y eficiente de todos los recursos humanos, técnicos administrativos y económicos </a:t>
            </a:r>
            <a:endParaRPr lang="es-ES_tradnl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endParaRPr lang="es-E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9194" name="Picture 42" descr="DESA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1988" y="5562600"/>
            <a:ext cx="862012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143000"/>
          </a:xfrm>
          <a:noFill/>
          <a:ln/>
        </p:spPr>
        <p:txBody>
          <a:bodyPr/>
          <a:lstStyle/>
          <a:p>
            <a:r>
              <a:rPr lang="es-ES_tradnl" sz="2800" b="1">
                <a:solidFill>
                  <a:schemeClr val="hlink"/>
                </a:solidFill>
              </a:rPr>
              <a:t>CARACTERÍSTICAS</a:t>
            </a:r>
            <a:endParaRPr lang="es-ES_tradnl" sz="2800">
              <a:solidFill>
                <a:schemeClr val="hlink"/>
              </a:solidFill>
            </a:endParaRPr>
          </a:p>
        </p:txBody>
      </p:sp>
      <p:sp>
        <p:nvSpPr>
          <p:cNvPr id="35866" name="Oval 26"/>
          <p:cNvSpPr>
            <a:spLocks noChangeArrowheads="1"/>
          </p:cNvSpPr>
          <p:nvPr/>
        </p:nvSpPr>
        <p:spPr bwMode="auto">
          <a:xfrm>
            <a:off x="457200" y="4191000"/>
            <a:ext cx="3505200" cy="1981200"/>
          </a:xfrm>
          <a:prstGeom prst="ellipse">
            <a:avLst/>
          </a:prstGeom>
          <a:gradFill rotWithShape="0">
            <a:gsLst>
              <a:gs pos="0">
                <a:srgbClr val="3399FF"/>
              </a:gs>
              <a:gs pos="100000">
                <a:srgbClr val="0099FF"/>
              </a:gs>
            </a:gsLst>
            <a:lin ang="0" scaled="1"/>
          </a:gra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MX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DESCENTRALIZADO</a:t>
            </a:r>
            <a:endParaRPr lang="es-ES" sz="2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69" name="Oval 29"/>
          <p:cNvSpPr>
            <a:spLocks noChangeArrowheads="1"/>
          </p:cNvSpPr>
          <p:nvPr/>
        </p:nvSpPr>
        <p:spPr bwMode="auto">
          <a:xfrm>
            <a:off x="457200" y="2057400"/>
            <a:ext cx="3429000" cy="1905000"/>
          </a:xfrm>
          <a:prstGeom prst="ellipse">
            <a:avLst/>
          </a:prstGeom>
          <a:gradFill rotWithShape="0">
            <a:gsLst>
              <a:gs pos="0">
                <a:srgbClr val="3399FF"/>
              </a:gs>
              <a:gs pos="100000">
                <a:srgbClr val="0099FF"/>
              </a:gs>
            </a:gsLst>
            <a:lin ang="0" scaled="1"/>
          </a:gra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MX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INTERINSTITUCIONAL</a:t>
            </a:r>
            <a:endParaRPr lang="es-E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72" name="Oval 32"/>
          <p:cNvSpPr>
            <a:spLocks noChangeArrowheads="1"/>
          </p:cNvSpPr>
          <p:nvPr/>
        </p:nvSpPr>
        <p:spPr bwMode="auto">
          <a:xfrm>
            <a:off x="609600" y="7467600"/>
            <a:ext cx="3581400" cy="1828800"/>
          </a:xfrm>
          <a:prstGeom prst="ellipse">
            <a:avLst/>
          </a:prstGeom>
          <a:gradFill rotWithShape="0">
            <a:gsLst>
              <a:gs pos="0">
                <a:srgbClr val="3399FF"/>
              </a:gs>
              <a:gs pos="100000">
                <a:srgbClr val="0099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MX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DESCENTRALIZADO</a:t>
            </a:r>
            <a:endParaRPr lang="es-ES" sz="2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73" name="Oval 33"/>
          <p:cNvSpPr>
            <a:spLocks noChangeArrowheads="1"/>
          </p:cNvSpPr>
          <p:nvPr/>
        </p:nvSpPr>
        <p:spPr bwMode="auto">
          <a:xfrm>
            <a:off x="9144000" y="6858000"/>
            <a:ext cx="3429000" cy="1905000"/>
          </a:xfrm>
          <a:prstGeom prst="ellipse">
            <a:avLst/>
          </a:prstGeom>
          <a:gradFill rotWithShape="0">
            <a:gsLst>
              <a:gs pos="0">
                <a:srgbClr val="3399FF"/>
              </a:gs>
              <a:gs pos="100000">
                <a:srgbClr val="0099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MX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INSTITUCIONAL</a:t>
            </a:r>
            <a:endParaRPr lang="es-ES" sz="3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5874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sp>
        <p:nvSpPr>
          <p:cNvPr id="35879" name="Oval 39"/>
          <p:cNvSpPr>
            <a:spLocks noChangeArrowheads="1"/>
          </p:cNvSpPr>
          <p:nvPr/>
        </p:nvSpPr>
        <p:spPr bwMode="auto">
          <a:xfrm>
            <a:off x="4724400" y="2971800"/>
            <a:ext cx="3505200" cy="1981200"/>
          </a:xfrm>
          <a:prstGeom prst="ellipse">
            <a:avLst/>
          </a:prstGeom>
          <a:gradFill rotWithShape="0">
            <a:gsLst>
              <a:gs pos="0">
                <a:srgbClr val="3399FF"/>
              </a:gs>
              <a:gs pos="100000">
                <a:srgbClr val="0099FF"/>
              </a:gs>
            </a:gsLst>
            <a:lin ang="0" scaled="1"/>
          </a:gra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MX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PARTICIPATIVO</a:t>
            </a:r>
            <a:endParaRPr lang="es-ES" sz="2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5882" name="Picture 42" descr="DESA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1988" y="5562600"/>
            <a:ext cx="862012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6" grpId="0" animBg="1" autoUpdateAnimBg="0"/>
      <p:bldP spid="35869" grpId="0" animBg="1" autoUpdateAnimBg="0"/>
      <p:bldP spid="35872" grpId="0" animBg="1" autoUpdateAnimBg="0"/>
      <p:bldP spid="35873" grpId="0" animBg="1" autoUpdateAnimBg="0"/>
      <p:bldP spid="3587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27" name="Rectangle 119"/>
          <p:cNvSpPr>
            <a:spLocks noChangeArrowheads="1"/>
          </p:cNvSpPr>
          <p:nvPr/>
        </p:nvSpPr>
        <p:spPr bwMode="auto">
          <a:xfrm>
            <a:off x="3124200" y="2057400"/>
            <a:ext cx="3200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128" name="Text Box 120"/>
          <p:cNvSpPr txBox="1">
            <a:spLocks noChangeArrowheads="1"/>
          </p:cNvSpPr>
          <p:nvPr/>
        </p:nvSpPr>
        <p:spPr bwMode="auto">
          <a:xfrm>
            <a:off x="3429000" y="1981200"/>
            <a:ext cx="257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b="1" i="1">
                <a:solidFill>
                  <a:srgbClr val="FFFFFF"/>
                </a:solidFill>
                <a:effectLst/>
                <a:hlinkClick r:id="" action="ppaction://noaction"/>
              </a:rPr>
              <a:t>Comité Nacional</a:t>
            </a:r>
            <a:endParaRPr lang="es-E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129" name="Rectangle 121"/>
          <p:cNvSpPr>
            <a:spLocks noChangeArrowheads="1"/>
          </p:cNvSpPr>
          <p:nvPr/>
        </p:nvSpPr>
        <p:spPr bwMode="auto">
          <a:xfrm>
            <a:off x="3505200" y="4419600"/>
            <a:ext cx="2590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b="1" i="1">
                <a:solidFill>
                  <a:schemeClr val="tx2"/>
                </a:solidFill>
                <a:effectLst/>
                <a:hlinkClick r:id="" action="ppaction://noaction"/>
              </a:rPr>
              <a:t>Comité Regional</a:t>
            </a:r>
            <a:endParaRPr lang="es-ES" b="1" i="1">
              <a:solidFill>
                <a:schemeClr val="tx2"/>
              </a:solidFill>
              <a:effectLst/>
            </a:endParaRPr>
          </a:p>
        </p:txBody>
      </p:sp>
      <p:sp>
        <p:nvSpPr>
          <p:cNvPr id="43130" name="Rectangle 122"/>
          <p:cNvSpPr>
            <a:spLocks noChangeArrowheads="1"/>
          </p:cNvSpPr>
          <p:nvPr/>
        </p:nvSpPr>
        <p:spPr bwMode="auto">
          <a:xfrm>
            <a:off x="1143000" y="3581400"/>
            <a:ext cx="2209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000" b="1">
                <a:solidFill>
                  <a:schemeClr val="tx2"/>
                </a:solidFill>
                <a:effectLst/>
                <a:hlinkClick r:id="" action="ppaction://noaction"/>
              </a:rPr>
              <a:t>Comité Técnico</a:t>
            </a:r>
            <a:endParaRPr lang="es-ES" sz="2000" b="1">
              <a:solidFill>
                <a:schemeClr val="tx2"/>
              </a:solidFill>
              <a:effectLst/>
            </a:endParaRPr>
          </a:p>
        </p:txBody>
      </p:sp>
      <p:sp>
        <p:nvSpPr>
          <p:cNvPr id="43131" name="Rectangle 123"/>
          <p:cNvSpPr>
            <a:spLocks noChangeArrowheads="1"/>
          </p:cNvSpPr>
          <p:nvPr/>
        </p:nvSpPr>
        <p:spPr bwMode="auto">
          <a:xfrm>
            <a:off x="3657600" y="6019800"/>
            <a:ext cx="2209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MX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Comunidad</a:t>
            </a:r>
            <a:endParaRPr lang="es-E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132" name="Rectangle 124"/>
          <p:cNvSpPr>
            <a:spLocks noChangeArrowheads="1"/>
          </p:cNvSpPr>
          <p:nvPr/>
        </p:nvSpPr>
        <p:spPr bwMode="auto">
          <a:xfrm>
            <a:off x="1295400" y="26670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000" b="1">
                <a:effectLst/>
                <a:hlinkClick r:id="rId4" action="ppaction://hlinkfile"/>
              </a:rPr>
              <a:t>F.N.C. 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133" name="Rectangle 125"/>
          <p:cNvSpPr>
            <a:spLocks noChangeArrowheads="1"/>
          </p:cNvSpPr>
          <p:nvPr/>
        </p:nvSpPr>
        <p:spPr bwMode="auto">
          <a:xfrm>
            <a:off x="3505200" y="5181600"/>
            <a:ext cx="2590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b="1" i="1">
                <a:solidFill>
                  <a:schemeClr val="tx2"/>
                </a:solidFill>
                <a:effectLst/>
                <a:hlinkClick r:id="" action="ppaction://noaction"/>
              </a:rPr>
              <a:t>Comité Local</a:t>
            </a:r>
            <a:endParaRPr lang="es-ES" b="1" i="1">
              <a:solidFill>
                <a:schemeClr val="tx2"/>
              </a:solidFill>
              <a:effectLst/>
            </a:endParaRPr>
          </a:p>
        </p:txBody>
      </p:sp>
      <p:sp>
        <p:nvSpPr>
          <p:cNvPr id="43134" name="Rectangle 126"/>
          <p:cNvSpPr>
            <a:spLocks noChangeArrowheads="1"/>
          </p:cNvSpPr>
          <p:nvPr/>
        </p:nvSpPr>
        <p:spPr bwMode="auto">
          <a:xfrm>
            <a:off x="6172200" y="3581400"/>
            <a:ext cx="2209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000" b="1">
                <a:solidFill>
                  <a:schemeClr val="tx2"/>
                </a:solidFill>
                <a:effectLst/>
                <a:hlinkClick r:id="" action="ppaction://noaction"/>
              </a:rPr>
              <a:t>Comité Operativo</a:t>
            </a:r>
            <a:endParaRPr lang="es-ES" sz="2000" b="1">
              <a:solidFill>
                <a:schemeClr val="tx2"/>
              </a:solidFill>
              <a:effectLst/>
            </a:endParaRPr>
          </a:p>
        </p:txBody>
      </p:sp>
      <p:sp>
        <p:nvSpPr>
          <p:cNvPr id="43135" name="Rectangle 127"/>
          <p:cNvSpPr>
            <a:spLocks noChangeArrowheads="1"/>
          </p:cNvSpPr>
          <p:nvPr/>
        </p:nvSpPr>
        <p:spPr bwMode="auto">
          <a:xfrm>
            <a:off x="3657600" y="3581400"/>
            <a:ext cx="2209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000" b="1">
                <a:solidFill>
                  <a:schemeClr val="tx2"/>
                </a:solidFill>
                <a:effectLst/>
                <a:hlinkClick r:id="" action="ppaction://noaction"/>
              </a:rPr>
              <a:t>D.P.A.D</a:t>
            </a:r>
            <a:endParaRPr lang="es-ES" sz="2000" b="1">
              <a:solidFill>
                <a:schemeClr val="tx2"/>
              </a:solidFill>
              <a:effectLst/>
            </a:endParaRPr>
          </a:p>
        </p:txBody>
      </p:sp>
      <p:sp>
        <p:nvSpPr>
          <p:cNvPr id="43136" name="Line 128"/>
          <p:cNvSpPr>
            <a:spLocks noChangeShapeType="1"/>
          </p:cNvSpPr>
          <p:nvPr/>
        </p:nvSpPr>
        <p:spPr bwMode="auto">
          <a:xfrm>
            <a:off x="4724400" y="2438400"/>
            <a:ext cx="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3137" name="AutoShape 129"/>
          <p:cNvCxnSpPr>
            <a:cxnSpLocks noChangeShapeType="1"/>
          </p:cNvCxnSpPr>
          <p:nvPr/>
        </p:nvCxnSpPr>
        <p:spPr bwMode="auto">
          <a:xfrm rot="5400000" flipV="1">
            <a:off x="4723606" y="1067594"/>
            <a:ext cx="1588" cy="5029200"/>
          </a:xfrm>
          <a:prstGeom prst="bentConnector3">
            <a:avLst>
              <a:gd name="adj1" fmla="val -14400000"/>
            </a:avLst>
          </a:prstGeom>
          <a:noFill/>
          <a:ln w="38100">
            <a:solidFill>
              <a:srgbClr val="800000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43138" name="Line 130"/>
          <p:cNvSpPr>
            <a:spLocks noChangeShapeType="1"/>
          </p:cNvSpPr>
          <p:nvPr/>
        </p:nvSpPr>
        <p:spPr bwMode="auto">
          <a:xfrm>
            <a:off x="4724400" y="4038600"/>
            <a:ext cx="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39" name="Line 131"/>
          <p:cNvSpPr>
            <a:spLocks noChangeShapeType="1"/>
          </p:cNvSpPr>
          <p:nvPr/>
        </p:nvSpPr>
        <p:spPr bwMode="auto">
          <a:xfrm>
            <a:off x="4724400" y="4953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0" name="Line 132"/>
          <p:cNvSpPr>
            <a:spLocks noChangeShapeType="1"/>
          </p:cNvSpPr>
          <p:nvPr/>
        </p:nvSpPr>
        <p:spPr bwMode="auto">
          <a:xfrm>
            <a:off x="4724400" y="5715000"/>
            <a:ext cx="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1" name="Line 133"/>
          <p:cNvSpPr>
            <a:spLocks noChangeShapeType="1"/>
          </p:cNvSpPr>
          <p:nvPr/>
        </p:nvSpPr>
        <p:spPr bwMode="auto">
          <a:xfrm>
            <a:off x="2743200" y="2895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4" name="Line 136"/>
          <p:cNvSpPr>
            <a:spLocks noChangeShapeType="1"/>
          </p:cNvSpPr>
          <p:nvPr/>
        </p:nvSpPr>
        <p:spPr bwMode="auto">
          <a:xfrm flipH="1">
            <a:off x="3124200" y="2438400"/>
            <a:ext cx="16002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5" name="Line 137"/>
          <p:cNvSpPr>
            <a:spLocks noChangeShapeType="1"/>
          </p:cNvSpPr>
          <p:nvPr/>
        </p:nvSpPr>
        <p:spPr bwMode="auto">
          <a:xfrm flipV="1">
            <a:off x="3124200" y="2057400"/>
            <a:ext cx="0" cy="3810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6" name="Line 138"/>
          <p:cNvSpPr>
            <a:spLocks noChangeShapeType="1"/>
          </p:cNvSpPr>
          <p:nvPr/>
        </p:nvSpPr>
        <p:spPr bwMode="auto">
          <a:xfrm>
            <a:off x="3124200" y="2057400"/>
            <a:ext cx="3200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7" name="Line 139"/>
          <p:cNvSpPr>
            <a:spLocks noChangeShapeType="1"/>
          </p:cNvSpPr>
          <p:nvPr/>
        </p:nvSpPr>
        <p:spPr bwMode="auto">
          <a:xfrm>
            <a:off x="6324600" y="2057400"/>
            <a:ext cx="0" cy="3810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8" name="Line 140"/>
          <p:cNvSpPr>
            <a:spLocks noChangeShapeType="1"/>
          </p:cNvSpPr>
          <p:nvPr/>
        </p:nvSpPr>
        <p:spPr bwMode="auto">
          <a:xfrm flipH="1">
            <a:off x="4724400" y="2438400"/>
            <a:ext cx="16002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9" name="Line 141"/>
          <p:cNvSpPr>
            <a:spLocks noChangeShapeType="1"/>
          </p:cNvSpPr>
          <p:nvPr/>
        </p:nvSpPr>
        <p:spPr bwMode="auto">
          <a:xfrm>
            <a:off x="4724400" y="2438400"/>
            <a:ext cx="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0" name="Line 142"/>
          <p:cNvSpPr>
            <a:spLocks noChangeShapeType="1"/>
          </p:cNvSpPr>
          <p:nvPr/>
        </p:nvSpPr>
        <p:spPr bwMode="auto">
          <a:xfrm flipH="1">
            <a:off x="2209800" y="3352800"/>
            <a:ext cx="25146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1" name="Line 143"/>
          <p:cNvSpPr>
            <a:spLocks noChangeShapeType="1"/>
          </p:cNvSpPr>
          <p:nvPr/>
        </p:nvSpPr>
        <p:spPr bwMode="auto">
          <a:xfrm>
            <a:off x="4724400" y="3352800"/>
            <a:ext cx="25146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2" name="Line 144"/>
          <p:cNvSpPr>
            <a:spLocks noChangeShapeType="1"/>
          </p:cNvSpPr>
          <p:nvPr/>
        </p:nvSpPr>
        <p:spPr bwMode="auto">
          <a:xfrm>
            <a:off x="4724400" y="3352800"/>
            <a:ext cx="0" cy="2286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3" name="Line 145"/>
          <p:cNvSpPr>
            <a:spLocks noChangeShapeType="1"/>
          </p:cNvSpPr>
          <p:nvPr/>
        </p:nvSpPr>
        <p:spPr bwMode="auto">
          <a:xfrm>
            <a:off x="4724400" y="4038600"/>
            <a:ext cx="0" cy="3810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4" name="Line 146"/>
          <p:cNvSpPr>
            <a:spLocks noChangeShapeType="1"/>
          </p:cNvSpPr>
          <p:nvPr/>
        </p:nvSpPr>
        <p:spPr bwMode="auto">
          <a:xfrm>
            <a:off x="4724400" y="4953000"/>
            <a:ext cx="0" cy="2286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5" name="Line 147"/>
          <p:cNvSpPr>
            <a:spLocks noChangeShapeType="1"/>
          </p:cNvSpPr>
          <p:nvPr/>
        </p:nvSpPr>
        <p:spPr bwMode="auto">
          <a:xfrm>
            <a:off x="4724400" y="5715000"/>
            <a:ext cx="0" cy="3048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3164" name="Picture 15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43165" name="Text Box 157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rgbClr val="FFFFFF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rgbClr val="FFFFFF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rgbClr val="FFFFFF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pic>
        <p:nvPicPr>
          <p:cNvPr id="43167" name="Picture 159" descr="DESAS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31175" y="5334000"/>
            <a:ext cx="1012825" cy="1524000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44" grpId="0" animBg="1"/>
      <p:bldP spid="43145" grpId="0" animBg="1"/>
      <p:bldP spid="43146" grpId="0" animBg="1"/>
      <p:bldP spid="43147" grpId="0" animBg="1"/>
      <p:bldP spid="43148" grpId="0" animBg="1"/>
      <p:bldP spid="43149" grpId="0" animBg="1"/>
      <p:bldP spid="43150" grpId="0" animBg="1"/>
      <p:bldP spid="43151" grpId="0" animBg="1"/>
      <p:bldP spid="43152" grpId="0" animBg="1"/>
      <p:bldP spid="43153" grpId="0" animBg="1"/>
      <p:bldP spid="43154" grpId="0" animBg="1"/>
      <p:bldP spid="431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ChangeArrowheads="1"/>
          </p:cNvSpPr>
          <p:nvPr/>
        </p:nvSpPr>
        <p:spPr bwMode="auto">
          <a:xfrm>
            <a:off x="762000" y="1295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GESTION DE RIESGO EN COLOMBIA</a:t>
            </a:r>
          </a:p>
          <a:p>
            <a:pPr eaLnBrk="1" hangingPunct="1"/>
            <a:r>
              <a:rPr lang="en-US" sz="2800">
                <a:solidFill>
                  <a:schemeClr val="hlink"/>
                </a:solidFill>
                <a:effectLst/>
                <a:latin typeface="Times New Roman" pitchFamily="18" charset="0"/>
              </a:rPr>
              <a:t>LOGROS   </a:t>
            </a:r>
            <a:endParaRPr lang="es-ES" sz="280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30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</p:spPr>
      </p:pic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1219200" y="3048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D.P.A.D.</a:t>
            </a:r>
          </a:p>
          <a:p>
            <a:pPr algn="l"/>
            <a:r>
              <a:rPr lang="es-ES_tradnl" sz="1800" b="1">
                <a:solidFill>
                  <a:schemeClr val="tx1"/>
                </a:solidFill>
                <a:effectLst/>
                <a:latin typeface="Arial Narrow" pitchFamily="34" charset="0"/>
              </a:rPr>
              <a:t>Ministerio del Interior y de Justicia                                     </a:t>
            </a:r>
            <a:r>
              <a:rPr lang="es-ES_tradnl" sz="1600">
                <a:solidFill>
                  <a:schemeClr val="tx1"/>
                </a:solidFill>
                <a:effectLst/>
                <a:latin typeface="Arial Narrow" pitchFamily="34" charset="0"/>
              </a:rPr>
              <a:t>República de Colombia</a:t>
            </a:r>
          </a:p>
        </p:txBody>
      </p:sp>
      <p:pic>
        <p:nvPicPr>
          <p:cNvPr id="530441" name="Picture 9" descr="DESAS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5188" y="5867400"/>
            <a:ext cx="658812" cy="990600"/>
          </a:xfrm>
          <a:prstGeom prst="rect">
            <a:avLst/>
          </a:prstGeom>
          <a:noFill/>
        </p:spPr>
      </p:pic>
      <p:sp>
        <p:nvSpPr>
          <p:cNvPr id="530442" name="Text Box 10"/>
          <p:cNvSpPr txBox="1">
            <a:spLocks noChangeArrowheads="1"/>
          </p:cNvSpPr>
          <p:nvPr/>
        </p:nvSpPr>
        <p:spPr bwMode="auto">
          <a:xfrm>
            <a:off x="3563938" y="4076700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CONOCIMIENTO DEL RIESGO</a:t>
            </a:r>
            <a:endParaRPr lang="es-E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0443" name="Text Box 11"/>
          <p:cNvSpPr txBox="1">
            <a:spLocks noChangeArrowheads="1"/>
          </p:cNvSpPr>
          <p:nvPr/>
        </p:nvSpPr>
        <p:spPr bwMode="auto">
          <a:xfrm>
            <a:off x="0" y="30480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O" sz="1200" b="1">
                <a:solidFill>
                  <a:schemeClr val="bg2"/>
                </a:solidFill>
                <a:effectLst/>
              </a:rPr>
              <a:t>MARCO LEGAL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30444" name="Oval 12"/>
          <p:cNvSpPr>
            <a:spLocks noChangeArrowheads="1"/>
          </p:cNvSpPr>
          <p:nvPr/>
        </p:nvSpPr>
        <p:spPr bwMode="auto">
          <a:xfrm>
            <a:off x="3348038" y="3573463"/>
            <a:ext cx="2514600" cy="1905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445" name="Rectangle 13"/>
          <p:cNvSpPr>
            <a:spLocks noChangeArrowheads="1"/>
          </p:cNvSpPr>
          <p:nvPr/>
        </p:nvSpPr>
        <p:spPr bwMode="auto">
          <a:xfrm>
            <a:off x="227013" y="2743200"/>
            <a:ext cx="2058987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446" name="Line 14"/>
          <p:cNvSpPr>
            <a:spLocks noChangeShapeType="1"/>
          </p:cNvSpPr>
          <p:nvPr/>
        </p:nvSpPr>
        <p:spPr bwMode="auto">
          <a:xfrm flipH="1" flipV="1">
            <a:off x="2286000" y="3200400"/>
            <a:ext cx="114300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0447" name="Rectangle 15"/>
          <p:cNvSpPr>
            <a:spLocks noChangeArrowheads="1"/>
          </p:cNvSpPr>
          <p:nvPr/>
        </p:nvSpPr>
        <p:spPr bwMode="auto">
          <a:xfrm>
            <a:off x="228600" y="47244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448" name="Rectangle 16"/>
          <p:cNvSpPr>
            <a:spLocks noChangeArrowheads="1"/>
          </p:cNvSpPr>
          <p:nvPr/>
        </p:nvSpPr>
        <p:spPr bwMode="auto">
          <a:xfrm>
            <a:off x="6553200" y="4572000"/>
            <a:ext cx="2058988" cy="1338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449" name="Rectangle 17"/>
          <p:cNvSpPr>
            <a:spLocks noChangeArrowheads="1"/>
          </p:cNvSpPr>
          <p:nvPr/>
        </p:nvSpPr>
        <p:spPr bwMode="auto">
          <a:xfrm>
            <a:off x="6553200" y="2743200"/>
            <a:ext cx="2058988" cy="9572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0450" name="Text Box 18"/>
          <p:cNvSpPr txBox="1">
            <a:spLocks noChangeArrowheads="1"/>
          </p:cNvSpPr>
          <p:nvPr/>
        </p:nvSpPr>
        <p:spPr bwMode="auto">
          <a:xfrm>
            <a:off x="6934200" y="2971800"/>
            <a:ext cx="139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2"/>
                </a:solidFill>
                <a:effectLst/>
              </a:rPr>
              <a:t>ENTIDADES</a:t>
            </a:r>
          </a:p>
          <a:p>
            <a:r>
              <a:rPr lang="es-CO" sz="1200">
                <a:solidFill>
                  <a:schemeClr val="bg2"/>
                </a:solidFill>
                <a:effectLst/>
              </a:rPr>
              <a:t>TERRITORIALES</a:t>
            </a:r>
            <a:endParaRPr lang="es-ES" sz="1200">
              <a:solidFill>
                <a:schemeClr val="bg2"/>
              </a:solidFill>
              <a:effectLst/>
            </a:endParaRPr>
          </a:p>
        </p:txBody>
      </p:sp>
      <p:sp>
        <p:nvSpPr>
          <p:cNvPr id="530451" name="Line 19"/>
          <p:cNvSpPr>
            <a:spLocks noChangeShapeType="1"/>
          </p:cNvSpPr>
          <p:nvPr/>
        </p:nvSpPr>
        <p:spPr bwMode="auto">
          <a:xfrm flipH="1" flipV="1">
            <a:off x="5791200" y="4953000"/>
            <a:ext cx="7620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0453" name="Text Box 21"/>
          <p:cNvSpPr txBox="1">
            <a:spLocks noChangeArrowheads="1"/>
          </p:cNvSpPr>
          <p:nvPr/>
        </p:nvSpPr>
        <p:spPr bwMode="auto">
          <a:xfrm>
            <a:off x="381000" y="5105400"/>
            <a:ext cx="1749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chemeClr val="bg2"/>
                </a:solidFill>
                <a:effectLst/>
              </a:rPr>
              <a:t>MARCO FINANCIERO</a:t>
            </a:r>
            <a:endParaRPr lang="es-ES" sz="1200" b="1">
              <a:solidFill>
                <a:schemeClr val="bg2"/>
              </a:solidFill>
              <a:effectLst/>
            </a:endParaRPr>
          </a:p>
        </p:txBody>
      </p:sp>
      <p:sp>
        <p:nvSpPr>
          <p:cNvPr id="530454" name="Text Box 22"/>
          <p:cNvSpPr txBox="1">
            <a:spLocks noChangeArrowheads="1"/>
          </p:cNvSpPr>
          <p:nvPr/>
        </p:nvSpPr>
        <p:spPr bwMode="auto">
          <a:xfrm>
            <a:off x="6553200" y="4572000"/>
            <a:ext cx="2133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2"/>
                </a:solidFill>
                <a:effectLst/>
              </a:rPr>
              <a:t>ARTICULACION SISTEMAS PREVENCION DE DESASTRES,</a:t>
            </a:r>
          </a:p>
          <a:p>
            <a:r>
              <a:rPr lang="es-CO" sz="1200">
                <a:solidFill>
                  <a:schemeClr val="bg2"/>
                </a:solidFill>
                <a:effectLst/>
              </a:rPr>
              <a:t>EDUCATIVO, AMBIENTAL CIENCIA</a:t>
            </a:r>
          </a:p>
          <a:p>
            <a:r>
              <a:rPr lang="es-CO" sz="1200">
                <a:solidFill>
                  <a:schemeClr val="bg2"/>
                </a:solidFill>
                <a:effectLst/>
              </a:rPr>
              <a:t>Y TECNOLOGIA</a:t>
            </a:r>
          </a:p>
          <a:p>
            <a:endParaRPr lang="es-ES" sz="12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0456" name="Line 24"/>
          <p:cNvSpPr>
            <a:spLocks noChangeShapeType="1"/>
          </p:cNvSpPr>
          <p:nvPr/>
        </p:nvSpPr>
        <p:spPr bwMode="auto">
          <a:xfrm>
            <a:off x="6553200" y="3200400"/>
            <a:ext cx="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0457" name="Line 25"/>
          <p:cNvSpPr>
            <a:spLocks noChangeShapeType="1"/>
          </p:cNvSpPr>
          <p:nvPr/>
        </p:nvSpPr>
        <p:spPr bwMode="auto">
          <a:xfrm flipH="1">
            <a:off x="5791200" y="2971800"/>
            <a:ext cx="7620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0458" name="Line 26"/>
          <p:cNvSpPr>
            <a:spLocks noChangeShapeType="1"/>
          </p:cNvSpPr>
          <p:nvPr/>
        </p:nvSpPr>
        <p:spPr bwMode="auto">
          <a:xfrm flipV="1">
            <a:off x="2286000" y="4800600"/>
            <a:ext cx="91440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0460" name="Rectangle 28"/>
          <p:cNvSpPr>
            <a:spLocks noChangeArrowheads="1"/>
          </p:cNvSpPr>
          <p:nvPr/>
        </p:nvSpPr>
        <p:spPr bwMode="auto">
          <a:xfrm>
            <a:off x="3708400" y="2349500"/>
            <a:ext cx="1368425" cy="5746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Sistema</a:t>
            </a:r>
          </a:p>
        </p:txBody>
      </p:sp>
      <p:sp>
        <p:nvSpPr>
          <p:cNvPr id="530461" name="Line 29"/>
          <p:cNvSpPr>
            <a:spLocks noChangeShapeType="1"/>
          </p:cNvSpPr>
          <p:nvPr/>
        </p:nvSpPr>
        <p:spPr bwMode="auto">
          <a:xfrm>
            <a:off x="4427538" y="3141663"/>
            <a:ext cx="0" cy="2873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blanco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Enbl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En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33CC"/>
    </a:lt1>
    <a:dk2>
      <a:srgbClr val="0000CC"/>
    </a:dk2>
    <a:lt2>
      <a:srgbClr val="FFFF00"/>
    </a:lt2>
    <a:accent1>
      <a:srgbClr val="FF9900"/>
    </a:accent1>
    <a:accent2>
      <a:srgbClr val="00FFFF"/>
    </a:accent2>
    <a:accent3>
      <a:srgbClr val="AAAAE2"/>
    </a:accent3>
    <a:accent4>
      <a:srgbClr val="002AAE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\\Servidor\msoffice\Plantill\ENBLANCO.POT</Template>
  <TotalTime>7151</TotalTime>
  <Words>691</Words>
  <Application>Microsoft Office PowerPoint</Application>
  <PresentationFormat>On-screen Show (4:3)</PresentationFormat>
  <Paragraphs>180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Arial Narrow</vt:lpstr>
      <vt:lpstr>Enblanco</vt:lpstr>
      <vt:lpstr>Slide 1</vt:lpstr>
      <vt:lpstr>Slide 2</vt:lpstr>
      <vt:lpstr> LOGROS Y DESAFIOS DE LA GESTION DEL RIESGO  COLOMBIA </vt:lpstr>
      <vt:lpstr>SISTEMA NACIONAL PARA LA PREVENCIÓN Y ATENCIÓN DE DESASTRES  DE COLOMBIA    - SNPAD -</vt:lpstr>
      <vt:lpstr>Slide 5</vt:lpstr>
      <vt:lpstr>Slide 6</vt:lpstr>
      <vt:lpstr>CARACTERÍSTICAS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NACIONAL PARA LA PREVENCION Y ATENCION DE DESASTRES</dc:title>
  <dc:creator>Ibeth Castro Gómez</dc:creator>
  <cp:lastModifiedBy>anarod</cp:lastModifiedBy>
  <cp:revision>445</cp:revision>
  <cp:lastPrinted>2002-06-05T22:14:37Z</cp:lastPrinted>
  <dcterms:created xsi:type="dcterms:W3CDTF">1999-04-19T04:13:30Z</dcterms:created>
  <dcterms:modified xsi:type="dcterms:W3CDTF">2010-07-13T05:57:13Z</dcterms:modified>
</cp:coreProperties>
</file>