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5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95" r:id="rId4"/>
    <p:sldId id="258" r:id="rId5"/>
    <p:sldId id="260" r:id="rId6"/>
    <p:sldId id="263" r:id="rId7"/>
    <p:sldId id="264" r:id="rId8"/>
    <p:sldId id="265" r:id="rId9"/>
    <p:sldId id="266" r:id="rId10"/>
    <p:sldId id="267" r:id="rId11"/>
    <p:sldId id="273" r:id="rId12"/>
    <p:sldId id="268" r:id="rId13"/>
    <p:sldId id="274" r:id="rId14"/>
    <p:sldId id="276" r:id="rId15"/>
    <p:sldId id="277" r:id="rId16"/>
    <p:sldId id="296" r:id="rId17"/>
    <p:sldId id="269" r:id="rId18"/>
    <p:sldId id="278" r:id="rId19"/>
    <p:sldId id="279" r:id="rId20"/>
    <p:sldId id="280" r:id="rId21"/>
    <p:sldId id="281" r:id="rId22"/>
    <p:sldId id="289" r:id="rId23"/>
    <p:sldId id="282" r:id="rId24"/>
    <p:sldId id="283" r:id="rId25"/>
    <p:sldId id="272" r:id="rId26"/>
    <p:sldId id="290" r:id="rId27"/>
    <p:sldId id="291" r:id="rId28"/>
    <p:sldId id="292" r:id="rId29"/>
    <p:sldId id="262" r:id="rId30"/>
    <p:sldId id="284" r:id="rId31"/>
    <p:sldId id="285" r:id="rId32"/>
    <p:sldId id="286" r:id="rId33"/>
    <p:sldId id="287" r:id="rId34"/>
    <p:sldId id="288" r:id="rId35"/>
    <p:sldId id="294" r:id="rId36"/>
  </p:sldIdLst>
  <p:sldSz cx="9144000" cy="6858000" type="screen4x3"/>
  <p:notesSz cx="6669088" cy="9926638"/>
  <p:embeddedFontLst>
    <p:embeddedFont>
      <p:font typeface="Tahoma" pitchFamily="34" charset="0"/>
      <p:regular r:id="rId39"/>
      <p:bold r:id="rId40"/>
    </p:embeddedFont>
    <p:embeddedFont>
      <p:font typeface="Verdana" pitchFamily="34" charset="0"/>
      <p:regular r:id="rId41"/>
      <p:bold r:id="rId42"/>
      <p:italic r:id="rId43"/>
      <p:boldItalic r:id="rId44"/>
    </p:embeddedFont>
    <p:embeddedFont>
      <p:font typeface="Arial Black" pitchFamily="34" charset="0"/>
      <p:bold r:id="rId45"/>
    </p:embeddedFont>
  </p:embeddedFontLst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00"/>
    <a:srgbClr val="00CC66"/>
    <a:srgbClr val="FF3300"/>
    <a:srgbClr val="9900FF"/>
    <a:srgbClr val="0000FF"/>
    <a:srgbClr val="006600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45" autoAdjust="0"/>
  </p:normalViewPr>
  <p:slideViewPr>
    <p:cSldViewPr>
      <p:cViewPr>
        <p:scale>
          <a:sx n="50" d="100"/>
          <a:sy n="50" d="100"/>
        </p:scale>
        <p:origin x="-288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584" y="-78"/>
      </p:cViewPr>
      <p:guideLst>
        <p:guide orient="horz" pos="3127"/>
        <p:guide pos="210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s-E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endParaRPr lang="es-E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s-E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F03F93F1-1DFE-4FFB-887D-5658B2319CF4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s-E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endParaRPr lang="es-ES"/>
          </a:p>
        </p:txBody>
      </p:sp>
      <p:sp>
        <p:nvSpPr>
          <p:cNvPr id="4506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3288"/>
            <a:ext cx="5335588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s-E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D691CAE-B3A0-4B18-8727-EEA6A70F9321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A94C25-0351-415F-ABFC-485065485B2F}" type="slidenum">
              <a:rPr lang="es-ES"/>
              <a:pPr/>
              <a:t>1</a:t>
            </a:fld>
            <a:endParaRPr lang="es-ES"/>
          </a:p>
        </p:txBody>
      </p:sp>
      <p:sp>
        <p:nvSpPr>
          <p:cNvPr id="93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F00537-8161-416F-BB20-22CFE2548912}" type="slidenum">
              <a:rPr lang="es-ES"/>
              <a:pPr/>
              <a:t>10</a:t>
            </a:fld>
            <a:endParaRPr lang="es-ES"/>
          </a:p>
        </p:txBody>
      </p:sp>
      <p:sp>
        <p:nvSpPr>
          <p:cNvPr id="101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C2E13A-78C9-42B3-9669-60E42E377FE4}" type="slidenum">
              <a:rPr lang="es-ES"/>
              <a:pPr/>
              <a:t>11</a:t>
            </a:fld>
            <a:endParaRPr lang="es-ES"/>
          </a:p>
        </p:txBody>
      </p:sp>
      <p:sp>
        <p:nvSpPr>
          <p:cNvPr id="1024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0208CB-488E-418A-836C-1199A39DA1A4}" type="slidenum">
              <a:rPr lang="es-ES"/>
              <a:pPr/>
              <a:t>2</a:t>
            </a:fld>
            <a:endParaRPr lang="es-ES"/>
          </a:p>
        </p:txBody>
      </p:sp>
      <p:sp>
        <p:nvSpPr>
          <p:cNvPr id="94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E138C4-6F79-4613-AFB1-E9F07B5DBC13}" type="slidenum">
              <a:rPr lang="es-ES"/>
              <a:pPr/>
              <a:t>3</a:t>
            </a:fld>
            <a:endParaRPr lang="es-ES"/>
          </a:p>
        </p:txBody>
      </p:sp>
      <p:sp>
        <p:nvSpPr>
          <p:cNvPr id="95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134DCA-2A9B-4D7C-A368-093520714F3D}" type="slidenum">
              <a:rPr lang="es-ES"/>
              <a:pPr/>
              <a:t>4</a:t>
            </a:fld>
            <a:endParaRPr lang="es-ES"/>
          </a:p>
        </p:txBody>
      </p:sp>
      <p:sp>
        <p:nvSpPr>
          <p:cNvPr id="962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CFC832-BEB0-4896-ADF3-CEBC57705892}" type="slidenum">
              <a:rPr lang="es-ES"/>
              <a:pPr/>
              <a:t>5</a:t>
            </a:fld>
            <a:endParaRPr lang="es-ES"/>
          </a:p>
        </p:txBody>
      </p:sp>
      <p:sp>
        <p:nvSpPr>
          <p:cNvPr id="97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0B6452-943F-46B9-95A4-CAC5C6C6A34E}" type="slidenum">
              <a:rPr lang="es-ES"/>
              <a:pPr/>
              <a:t>6</a:t>
            </a:fld>
            <a:endParaRPr lang="es-ES"/>
          </a:p>
        </p:txBody>
      </p:sp>
      <p:sp>
        <p:nvSpPr>
          <p:cNvPr id="983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A55195-2869-489C-A3A6-3FBB4120AF99}" type="slidenum">
              <a:rPr lang="es-ES"/>
              <a:pPr/>
              <a:t>7</a:t>
            </a:fld>
            <a:endParaRPr lang="es-ES"/>
          </a:p>
        </p:txBody>
      </p:sp>
      <p:sp>
        <p:nvSpPr>
          <p:cNvPr id="99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3DB4A2-EDFD-4282-B25C-8048D154902A}" type="slidenum">
              <a:rPr lang="es-ES"/>
              <a:pPr/>
              <a:t>8</a:t>
            </a:fld>
            <a:endParaRPr lang="es-ES"/>
          </a:p>
        </p:txBody>
      </p:sp>
      <p:sp>
        <p:nvSpPr>
          <p:cNvPr id="89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7666C3-EBD5-4EB9-8E26-9F08E889F0F2}" type="slidenum">
              <a:rPr lang="es-ES"/>
              <a:pPr/>
              <a:t>9</a:t>
            </a:fld>
            <a:endParaRPr lang="es-ES"/>
          </a:p>
        </p:txBody>
      </p:sp>
      <p:sp>
        <p:nvSpPr>
          <p:cNvPr id="100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355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2355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s-AR"/>
            </a:p>
          </p:txBody>
        </p:sp>
        <p:grpSp>
          <p:nvGrpSpPr>
            <p:cNvPr id="2355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355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es-AR"/>
              </a:p>
            </p:txBody>
          </p:sp>
          <p:sp>
            <p:nvSpPr>
              <p:cNvPr id="2355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es-AR"/>
              </a:p>
            </p:txBody>
          </p:sp>
          <p:sp>
            <p:nvSpPr>
              <p:cNvPr id="2356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es-AR"/>
              </a:p>
            </p:txBody>
          </p:sp>
          <p:sp>
            <p:nvSpPr>
              <p:cNvPr id="2356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es-AR"/>
              </a:p>
            </p:txBody>
          </p:sp>
          <p:sp>
            <p:nvSpPr>
              <p:cNvPr id="2356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es-AR"/>
              </a:p>
            </p:txBody>
          </p:sp>
          <p:sp>
            <p:nvSpPr>
              <p:cNvPr id="2356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es-AR"/>
              </a:p>
            </p:txBody>
          </p:sp>
          <p:sp>
            <p:nvSpPr>
              <p:cNvPr id="2356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es-AR"/>
              </a:p>
            </p:txBody>
          </p:sp>
          <p:sp>
            <p:nvSpPr>
              <p:cNvPr id="2356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es-AR"/>
              </a:p>
            </p:txBody>
          </p:sp>
          <p:sp>
            <p:nvSpPr>
              <p:cNvPr id="2356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es-AR"/>
              </a:p>
            </p:txBody>
          </p:sp>
          <p:sp>
            <p:nvSpPr>
              <p:cNvPr id="2356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/>
                <a:endParaRPr lang="es-AR"/>
              </a:p>
            </p:txBody>
          </p:sp>
        </p:grpSp>
      </p:grpSp>
      <p:sp>
        <p:nvSpPr>
          <p:cNvPr id="23568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3569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3570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68E8E5E-EB9E-41F7-AF32-7EAFC40F5082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2357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2357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8E54DB-8D5F-4DD8-B141-5D6B4E4A72AC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3D5DAC-8E98-486C-966D-169B5FB48C6C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3C2A428-254D-400E-BF4D-5263DF757FB5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88A1DD-2DC3-431C-96E4-80A482A5E8C3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4C64B8B-0910-4274-8E82-53AC770047E4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3EF412-0744-45F9-8B35-559BB6BAA241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A17065D-31D7-4E30-BBA7-017CADCCF465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7C82B8-3219-4B49-AC58-94CF44AB0158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314F21-0456-4926-8EDD-7EF1FA198636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00028B-BBC3-49CE-8FA9-9D60F14E250A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33BD20F-9FCE-4A02-9CF7-8E1729382994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FF3684E9-C7F6-4757-AE4B-59CB9C012ECF}" type="slidenum">
              <a:rPr lang="es-ES"/>
              <a:pPr/>
              <a:t>‹#›</a:t>
            </a:fld>
            <a:endParaRPr lang="es-ES"/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253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AR"/>
            </a:p>
          </p:txBody>
        </p:sp>
        <p:sp>
          <p:nvSpPr>
            <p:cNvPr id="2253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s-AR"/>
            </a:p>
          </p:txBody>
        </p:sp>
        <p:sp>
          <p:nvSpPr>
            <p:cNvPr id="2253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s-AR" sz="1800">
                <a:solidFill>
                  <a:schemeClr val="hlink"/>
                </a:solidFill>
                <a:latin typeface="Arial" pitchFamily="34" charset="0"/>
              </a:endParaRPr>
            </a:p>
          </p:txBody>
        </p:sp>
        <p:sp>
          <p:nvSpPr>
            <p:cNvPr id="2253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s-AR" sz="1800">
                <a:solidFill>
                  <a:schemeClr val="hlink"/>
                </a:solidFill>
                <a:latin typeface="Arial" pitchFamily="34" charset="0"/>
              </a:endParaRPr>
            </a:p>
          </p:txBody>
        </p:sp>
        <p:sp>
          <p:nvSpPr>
            <p:cNvPr id="2253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s-AR" sz="1800">
                <a:solidFill>
                  <a:schemeClr val="accent2"/>
                </a:solidFill>
                <a:latin typeface="Arial" pitchFamily="34" charset="0"/>
              </a:endParaRPr>
            </a:p>
          </p:txBody>
        </p:sp>
        <p:sp>
          <p:nvSpPr>
            <p:cNvPr id="2253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s-AR" sz="1800">
                <a:solidFill>
                  <a:schemeClr val="hlink"/>
                </a:solidFill>
                <a:latin typeface="Arial" pitchFamily="34" charset="0"/>
              </a:endParaRPr>
            </a:p>
          </p:txBody>
        </p:sp>
        <p:sp>
          <p:nvSpPr>
            <p:cNvPr id="2253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s-AR"/>
            </a:p>
          </p:txBody>
        </p:sp>
        <p:sp>
          <p:nvSpPr>
            <p:cNvPr id="2254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s-AR" sz="1800">
                <a:solidFill>
                  <a:schemeClr val="accent2"/>
                </a:solidFill>
                <a:latin typeface="Arial" pitchFamily="34" charset="0"/>
              </a:endParaRPr>
            </a:p>
          </p:txBody>
        </p:sp>
        <p:sp>
          <p:nvSpPr>
            <p:cNvPr id="2254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es-AR" sz="1800">
                <a:solidFill>
                  <a:schemeClr val="accent2"/>
                </a:solidFill>
                <a:latin typeface="Arial" pitchFamily="34" charset="0"/>
              </a:endParaRPr>
            </a:p>
          </p:txBody>
        </p:sp>
      </p:grpSp>
      <p:sp>
        <p:nvSpPr>
          <p:cNvPr id="2254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254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254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+mn-lt"/>
              </a:defRPr>
            </a:lvl1pPr>
          </a:lstStyle>
          <a:p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1800" y="1752600"/>
            <a:ext cx="6019800" cy="2286000"/>
          </a:xfrm>
        </p:spPr>
        <p:txBody>
          <a:bodyPr/>
          <a:lstStyle/>
          <a:p>
            <a:pPr algn="ctr">
              <a:lnSpc>
                <a:spcPct val="115000"/>
              </a:lnSpc>
            </a:pPr>
            <a:r>
              <a:rPr lang="es-AR" sz="2400" b="1">
                <a:latin typeface="Tahoma" pitchFamily="34" charset="0"/>
              </a:rPr>
              <a:t/>
            </a:r>
            <a:br>
              <a:rPr lang="es-AR" sz="2400" b="1">
                <a:latin typeface="Tahoma" pitchFamily="34" charset="0"/>
              </a:rPr>
            </a:br>
            <a:r>
              <a:rPr lang="es-AR" sz="2400" b="1">
                <a:latin typeface="Tahoma" pitchFamily="34" charset="0"/>
              </a:rPr>
              <a:t>DIAGNÓSTICO INSTITUCIONAL DE</a:t>
            </a:r>
            <a:br>
              <a:rPr lang="es-AR" sz="2400" b="1">
                <a:latin typeface="Tahoma" pitchFamily="34" charset="0"/>
              </a:rPr>
            </a:br>
            <a:r>
              <a:rPr lang="es-AR" sz="2400" b="1">
                <a:latin typeface="Tahoma" pitchFamily="34" charset="0"/>
              </a:rPr>
              <a:t>SISTEMAS DE SERVICIO CIVIL</a:t>
            </a:r>
            <a:br>
              <a:rPr lang="es-AR" sz="2400" b="1">
                <a:latin typeface="Tahoma" pitchFamily="34" charset="0"/>
              </a:rPr>
            </a:br>
            <a:r>
              <a:rPr lang="es-AR" sz="2400" b="1">
                <a:latin typeface="Tahoma" pitchFamily="34" charset="0"/>
              </a:rPr>
              <a:t/>
            </a:r>
            <a:br>
              <a:rPr lang="es-AR" sz="2400" b="1">
                <a:latin typeface="Tahoma" pitchFamily="34" charset="0"/>
              </a:rPr>
            </a:br>
            <a:r>
              <a:rPr lang="es-AR" sz="2400" b="1">
                <a:latin typeface="Tahoma" pitchFamily="34" charset="0"/>
              </a:rPr>
              <a:t>RESULTADOS DEL ANÁLISIS POR SUBSISTEMAS</a:t>
            </a:r>
            <a:br>
              <a:rPr lang="es-AR" sz="2400" b="1">
                <a:latin typeface="Tahoma" pitchFamily="34" charset="0"/>
              </a:rPr>
            </a:br>
            <a:endParaRPr lang="es-ES" sz="2400" b="1">
              <a:latin typeface="Tahoma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5257800"/>
            <a:ext cx="5181600" cy="1219200"/>
          </a:xfr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es-ES" sz="1800" b="1">
                <a:latin typeface="Tahoma" pitchFamily="34" charset="0"/>
              </a:rPr>
              <a:t>V Reunión de la Red de Gestión y </a:t>
            </a:r>
          </a:p>
          <a:p>
            <a:pPr algn="ctr">
              <a:spcBef>
                <a:spcPct val="0"/>
              </a:spcBef>
            </a:pPr>
            <a:r>
              <a:rPr lang="es-ES" sz="1800" b="1">
                <a:latin typeface="Tahoma" pitchFamily="34" charset="0"/>
              </a:rPr>
              <a:t>Transparencia de la Política Pública</a:t>
            </a:r>
            <a:r>
              <a:rPr lang="es-ES" sz="2000" b="1">
                <a:latin typeface="Tahoma" pitchFamily="34" charset="0"/>
              </a:rPr>
              <a:t> </a:t>
            </a:r>
          </a:p>
          <a:p>
            <a:pPr algn="ctr">
              <a:spcBef>
                <a:spcPct val="0"/>
              </a:spcBef>
            </a:pPr>
            <a:endParaRPr lang="es-ES" sz="2000" b="1">
              <a:latin typeface="Tahoma" pitchFamily="34" charset="0"/>
            </a:endParaRPr>
          </a:p>
          <a:p>
            <a:pPr algn="ctr"/>
            <a:r>
              <a:rPr lang="es-AR" sz="1600" b="1">
                <a:latin typeface="Tahoma" pitchFamily="34" charset="0"/>
              </a:rPr>
              <a:t>17-18 de Marzo de 2005 - Washington, D.C.</a:t>
            </a:r>
            <a:br>
              <a:rPr lang="es-AR" sz="1600" b="1">
                <a:latin typeface="Tahoma" pitchFamily="34" charset="0"/>
              </a:rPr>
            </a:br>
            <a:endParaRPr lang="es-ES" sz="1600" b="1">
              <a:latin typeface="Tahoma" pitchFamily="34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00400" y="4495800"/>
            <a:ext cx="556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>
                <a:latin typeface="Tahoma" pitchFamily="34" charset="0"/>
              </a:rPr>
              <a:t>Mercedes Iacoviello</a:t>
            </a:r>
            <a:endParaRPr lang="es-ES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686800" cy="304800"/>
          </a:xfrm>
        </p:spPr>
        <p:txBody>
          <a:bodyPr/>
          <a:lstStyle/>
          <a:p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Organización del Trabajo – </a:t>
            </a:r>
            <a:r>
              <a:rPr lang="es-AR" sz="2800" b="1">
                <a:solidFill>
                  <a:schemeClr val="accent2"/>
                </a:solidFill>
                <a:latin typeface="Tahoma" pitchFamily="34" charset="0"/>
              </a:rPr>
              <a:t>Rasgos destacables</a:t>
            </a:r>
            <a:r>
              <a:rPr lang="es-AR" sz="2800">
                <a:solidFill>
                  <a:schemeClr val="bg2"/>
                </a:solidFill>
                <a:latin typeface="Tahoma" pitchFamily="34" charset="0"/>
              </a:rPr>
              <a:t> </a:t>
            </a:r>
            <a:endParaRPr lang="es-ES" sz="2800">
              <a:solidFill>
                <a:schemeClr val="bg2"/>
              </a:solidFill>
              <a:latin typeface="Tahoma" pitchFamily="34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7772400" cy="5181600"/>
          </a:xfrm>
        </p:spPr>
        <p:txBody>
          <a:bodyPr/>
          <a:lstStyle/>
          <a:p>
            <a:pPr>
              <a:buClr>
                <a:schemeClr val="hlink"/>
              </a:buClr>
            </a:pPr>
            <a:r>
              <a:rPr lang="es-MX" sz="2400" b="1">
                <a:solidFill>
                  <a:schemeClr val="hlink"/>
                </a:solidFill>
                <a:latin typeface="Tahoma" pitchFamily="34" charset="0"/>
              </a:rPr>
              <a:t>El dise</a:t>
            </a:r>
            <a:r>
              <a:rPr lang="es-AR" sz="2400" b="1">
                <a:solidFill>
                  <a:schemeClr val="hlink"/>
                </a:solidFill>
                <a:latin typeface="Tahoma" pitchFamily="34" charset="0"/>
              </a:rPr>
              <a:t>ño de estructuras y la organización del trabajo como medio de una alineación de la gestión de RH los objetivos estratégicos.</a:t>
            </a:r>
            <a:r>
              <a:rPr lang="es-AR" sz="2400">
                <a:solidFill>
                  <a:schemeClr val="hlink"/>
                </a:solidFill>
                <a:latin typeface="Tahoma" pitchFamily="34" charset="0"/>
              </a:rPr>
              <a:t> </a:t>
            </a:r>
          </a:p>
          <a:p>
            <a:pPr>
              <a:buClr>
                <a:schemeClr val="hlink"/>
              </a:buClr>
            </a:pPr>
            <a:endParaRPr lang="es-AR" sz="2400">
              <a:solidFill>
                <a:schemeClr val="hlink"/>
              </a:solidFill>
              <a:latin typeface="Tahoma" pitchFamily="34" charset="0"/>
            </a:endParaRPr>
          </a:p>
          <a:p>
            <a:pPr>
              <a:buClr>
                <a:schemeClr val="hlink"/>
              </a:buClr>
            </a:pPr>
            <a:r>
              <a:rPr lang="es-AR" sz="2400" b="1">
                <a:solidFill>
                  <a:schemeClr val="hlink"/>
                </a:solidFill>
                <a:latin typeface="Tahoma" pitchFamily="34" charset="0"/>
              </a:rPr>
              <a:t>Situación en la región: lejos del modelo planteado, pero presencia de criterios técnicos en la definición de perfiles.</a:t>
            </a:r>
            <a:r>
              <a:rPr lang="es-AR" sz="2400">
                <a:solidFill>
                  <a:schemeClr val="hlink"/>
                </a:solidFill>
                <a:latin typeface="Tahoma" pitchFamily="34" charset="0"/>
              </a:rPr>
              <a:t> 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</a:pPr>
            <a:endParaRPr lang="es-AR" sz="2400">
              <a:solidFill>
                <a:schemeClr val="hlink"/>
              </a:solidFill>
              <a:latin typeface="Tahoma" pitchFamily="34" charset="0"/>
            </a:endParaRPr>
          </a:p>
          <a:p>
            <a:pPr>
              <a:buClr>
                <a:schemeClr val="hlink"/>
              </a:buClr>
            </a:pPr>
            <a:r>
              <a:rPr lang="es-AR" sz="2400" b="1">
                <a:solidFill>
                  <a:schemeClr val="hlink"/>
                </a:solidFill>
                <a:latin typeface="Tahoma" pitchFamily="34" charset="0"/>
              </a:rPr>
              <a:t>Particularidad en Centroamérica: consultorías externas desarrollan detallados manuales. Dificultades para su actualización genera rigideces.</a:t>
            </a:r>
            <a:r>
              <a:rPr lang="es-AR" sz="2400">
                <a:solidFill>
                  <a:schemeClr val="hlink"/>
                </a:solidFill>
                <a:latin typeface="Tahoma" pitchFamily="34" charset="0"/>
              </a:rPr>
              <a:t> </a:t>
            </a:r>
            <a:endParaRPr lang="es-ES" sz="2400">
              <a:solidFill>
                <a:schemeClr val="hlink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458200" cy="533400"/>
          </a:xfr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s-MX" sz="3200" b="1">
                <a:solidFill>
                  <a:schemeClr val="bg2"/>
                </a:solidFill>
                <a:latin typeface="Tahoma" pitchFamily="34" charset="0"/>
              </a:rPr>
              <a:t>Organización del Trabajo - </a:t>
            </a:r>
            <a:r>
              <a:rPr lang="es-MX" sz="3200" b="1">
                <a:solidFill>
                  <a:schemeClr val="hlink"/>
                </a:solidFill>
                <a:latin typeface="Tahoma" pitchFamily="34" charset="0"/>
              </a:rPr>
              <a:t>Casos</a:t>
            </a:r>
            <a:endParaRPr lang="es-ES" sz="3200" b="1">
              <a:solidFill>
                <a:schemeClr val="hlink"/>
              </a:solidFill>
              <a:latin typeface="Tahoma" pitchFamily="34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3429000"/>
            <a:ext cx="7086600" cy="3124200"/>
          </a:xfrm>
          <a:ln w="28575">
            <a:solidFill>
              <a:schemeClr val="hlink"/>
            </a:solidFill>
          </a:ln>
        </p:spPr>
        <p:txBody>
          <a:bodyPr/>
          <a:lstStyle/>
          <a:p>
            <a:pPr>
              <a:spcBef>
                <a:spcPct val="30000"/>
              </a:spcBef>
              <a:buClr>
                <a:srgbClr val="CC3300"/>
              </a:buClr>
            </a:pPr>
            <a:r>
              <a:rPr lang="es-AR" sz="2000" b="1">
                <a:solidFill>
                  <a:srgbClr val="CC3300"/>
                </a:solidFill>
                <a:latin typeface="Tahoma" pitchFamily="34" charset="0"/>
              </a:rPr>
              <a:t>Manuales de puestos formales sin implementación</a:t>
            </a:r>
            <a:r>
              <a:rPr lang="es-ES" sz="2000" b="1">
                <a:latin typeface="Tahoma" pitchFamily="34" charset="0"/>
              </a:rPr>
              <a:t> </a:t>
            </a:r>
          </a:p>
          <a:p>
            <a:pPr>
              <a:spcBef>
                <a:spcPct val="30000"/>
              </a:spcBef>
              <a:buClr>
                <a:srgbClr val="006600"/>
              </a:buClr>
            </a:pPr>
            <a:r>
              <a:rPr lang="es-AR" sz="2000" b="1">
                <a:solidFill>
                  <a:srgbClr val="006600"/>
                </a:solidFill>
                <a:latin typeface="Tahoma" pitchFamily="34" charset="0"/>
              </a:rPr>
              <a:t>Clasificación de puestos con intentos de implementación – dificultades de actualización</a:t>
            </a:r>
          </a:p>
          <a:p>
            <a:pPr>
              <a:spcBef>
                <a:spcPct val="30000"/>
              </a:spcBef>
              <a:buClr>
                <a:srgbClr val="FF6600"/>
              </a:buClr>
            </a:pPr>
            <a:r>
              <a:rPr lang="es-AR" sz="2000" b="1">
                <a:solidFill>
                  <a:srgbClr val="FF6600"/>
                </a:solidFill>
                <a:latin typeface="Tahoma" pitchFamily="34" charset="0"/>
              </a:rPr>
              <a:t>Gestión de los puestos de trabajo implementada – procesos de mejora en curso</a:t>
            </a:r>
          </a:p>
          <a:p>
            <a:pPr>
              <a:spcBef>
                <a:spcPct val="30000"/>
              </a:spcBef>
              <a:buClr>
                <a:schemeClr val="hlink"/>
              </a:buClr>
            </a:pPr>
            <a:r>
              <a:rPr lang="es-AR" sz="2000" b="1">
                <a:solidFill>
                  <a:schemeClr val="hlink"/>
                </a:solidFill>
                <a:latin typeface="Tahoma" pitchFamily="34" charset="0"/>
              </a:rPr>
              <a:t>Gestión de puestos formal (clasificación de puestos) o informal (definición de puestos y perfiles ad hoc) – introducción de gestión por competencias</a:t>
            </a:r>
            <a:endParaRPr lang="es-ES" sz="2000" b="1">
              <a:solidFill>
                <a:schemeClr val="hlink"/>
              </a:solidFill>
              <a:latin typeface="Tahoma" pitchFamily="34" charset="0"/>
            </a:endParaRPr>
          </a:p>
        </p:txBody>
      </p:sp>
      <p:graphicFrame>
        <p:nvGraphicFramePr>
          <p:cNvPr id="48159" name="Group 31"/>
          <p:cNvGraphicFramePr>
            <a:graphicFrameLocks noGrp="1"/>
          </p:cNvGraphicFramePr>
          <p:nvPr/>
        </p:nvGraphicFramePr>
        <p:xfrm>
          <a:off x="1371600" y="609600"/>
          <a:ext cx="7086600" cy="2832100"/>
        </p:xfrm>
        <a:graphic>
          <a:graphicData uri="http://schemas.openxmlformats.org/drawingml/2006/table">
            <a:tbl>
              <a:tblPr/>
              <a:tblGrid>
                <a:gridCol w="1771650"/>
                <a:gridCol w="1771650"/>
                <a:gridCol w="1771650"/>
                <a:gridCol w="1771650"/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0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1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2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3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0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Paraguay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Perú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Bolivia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Guatemala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Honduras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Panamá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Ecuador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Nicaragua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El Salvador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Dominicana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Colombia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Uruguay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Costa Rica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Venezuela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Argentina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Chile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México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/>
        </p:spPr>
        <p:txBody>
          <a:bodyPr/>
          <a:lstStyle/>
          <a:p>
            <a:pPr algn="ctr"/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Gestión del Empleo</a:t>
            </a:r>
            <a:r>
              <a:rPr lang="es-ES" sz="2800">
                <a:solidFill>
                  <a:schemeClr val="bg2"/>
                </a:solidFill>
                <a:latin typeface="Tahoma" pitchFamily="34" charset="0"/>
              </a:rPr>
              <a:t> </a:t>
            </a:r>
          </a:p>
        </p:txBody>
      </p:sp>
      <p:graphicFrame>
        <p:nvGraphicFramePr>
          <p:cNvPr id="35965" name="Group 125"/>
          <p:cNvGraphicFramePr>
            <a:graphicFrameLocks noGrp="1"/>
          </p:cNvGraphicFramePr>
          <p:nvPr/>
        </p:nvGraphicFramePr>
        <p:xfrm>
          <a:off x="0" y="533400"/>
          <a:ext cx="9144000" cy="6321425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  <a:gridCol w="1447800"/>
                <a:gridCol w="1600200"/>
                <a:gridCol w="1447800"/>
                <a:gridCol w="1752600"/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1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2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3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4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5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</a:tr>
              <a:tr h="163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Panamá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El Salvador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Honduras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Nicaragua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Guatemala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Paraguay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Perú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Ecuador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Dominicana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Bolivia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Venezuela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México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Argentina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Uruguay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Colombia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Chile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Costa Rica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</a:tr>
              <a:tr h="413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Predomina discreciona-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lidad de las autoridades para nombrar reubicar o desvincular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 los empleados.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Intentos de limitación de la discreciona-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lidad en el ingreso, progreso y desvincula-ción, que no llegan a concretarse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Conviven  sistemas de mérito con prácticas clientelísticas para el ingreso, movilidad y  desvincula-ción.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Predominio de criterios técnicos para reclutamiento, selección, movilidad y desvinculación del personal.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Subsistema de gestión del empleo tendiente al ideal planteado, con aspectos a mejorar,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o sectores pendientes de implementa-ción.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Reclutamiento abierto y por  idoneidad,  garantías c/ arbitrariedad. Selección por competencias, instrumentos validados. Recepción, movilidad, ausentismo, disciplina. Desvinculación por incumpli-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miento, no arbitraria.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229600" cy="457200"/>
          </a:xfrm>
        </p:spPr>
        <p:txBody>
          <a:bodyPr/>
          <a:lstStyle/>
          <a:p>
            <a:r>
              <a:rPr lang="es-MX" sz="2800" b="1">
                <a:solidFill>
                  <a:schemeClr val="bg2"/>
                </a:solidFill>
                <a:latin typeface="Tahoma" pitchFamily="34" charset="0"/>
              </a:rPr>
              <a:t>Gestión del Empleo -</a:t>
            </a:r>
            <a:r>
              <a:rPr lang="es-MX" sz="2800" b="1">
                <a:solidFill>
                  <a:schemeClr val="hlink"/>
                </a:solidFill>
                <a:latin typeface="Tahoma" pitchFamily="34" charset="0"/>
              </a:rPr>
              <a:t> </a:t>
            </a:r>
            <a:r>
              <a:rPr lang="es-MX" sz="2800" b="1">
                <a:solidFill>
                  <a:schemeClr val="accent2"/>
                </a:solidFill>
                <a:latin typeface="Tahoma" pitchFamily="34" charset="0"/>
              </a:rPr>
              <a:t>Rasgos destacables</a:t>
            </a:r>
            <a:endParaRPr lang="es-ES" sz="2800" b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7543800" cy="5257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s-AR" sz="2000" b="1">
                <a:solidFill>
                  <a:schemeClr val="hlink"/>
                </a:solidFill>
                <a:latin typeface="Tahoma" pitchFamily="34" charset="0"/>
              </a:rPr>
              <a:t>La diferencia central entre los países pasa por las prácticas para el reclutamiento y la selección.</a:t>
            </a:r>
            <a:r>
              <a:rPr lang="es-AR" sz="2000">
                <a:solidFill>
                  <a:schemeClr val="hlink"/>
                </a:solidFill>
                <a:latin typeface="Tahoma" pitchFamily="34" charset="0"/>
              </a:rPr>
              <a:t>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s-AR" sz="2000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s-AR" sz="2000" b="1">
                <a:solidFill>
                  <a:schemeClr val="hlink"/>
                </a:solidFill>
                <a:latin typeface="Tahoma" pitchFamily="34" charset="0"/>
              </a:rPr>
              <a:t>La movilidad es limitada, aún en los casos de normas que contemplan mecanismos adecuados.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s-AR" sz="2000" b="1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s-AR" sz="2000" b="1">
                <a:solidFill>
                  <a:schemeClr val="hlink"/>
                </a:solidFill>
                <a:latin typeface="Tahoma" pitchFamily="34" charset="0"/>
              </a:rPr>
              <a:t>Rigidez en los mecanismos de desvinculación, incluso en coexistencia con sistemas clientelísticos que registran despidos por causas políticas.</a:t>
            </a:r>
            <a:r>
              <a:rPr lang="es-AR" sz="2000">
                <a:solidFill>
                  <a:schemeClr val="hlink"/>
                </a:solidFill>
                <a:latin typeface="Tahoma" pitchFamily="34" charset="0"/>
              </a:rPr>
              <a:t>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s-AR" sz="2000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s-AR" sz="2000" b="1">
                <a:solidFill>
                  <a:schemeClr val="hlink"/>
                </a:solidFill>
                <a:latin typeface="Tahoma" pitchFamily="34" charset="0"/>
              </a:rPr>
              <a:t>Presencia generalizada del ingreso por mérito en las normas, en muchos casos a nivel constitucional.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s-AR" sz="2000" b="1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s-AR" sz="2000" b="1">
                <a:solidFill>
                  <a:schemeClr val="hlink"/>
                </a:solidFill>
                <a:latin typeface="Tahoma" pitchFamily="34" charset="0"/>
              </a:rPr>
              <a:t>Mayor desarrollo relativo de las funciones de reclutamiento y selección para los países sudamericanos</a:t>
            </a:r>
            <a:r>
              <a:rPr lang="es-AR" sz="2000">
                <a:solidFill>
                  <a:schemeClr val="hlink"/>
                </a:solidFill>
                <a:latin typeface="Tahoma" pitchFamily="34" charset="0"/>
              </a:rPr>
              <a:t>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s-AR" sz="2000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s-MX" sz="2000" b="1">
                <a:solidFill>
                  <a:schemeClr val="hlink"/>
                </a:solidFill>
                <a:latin typeface="Tahoma" pitchFamily="34" charset="0"/>
              </a:rPr>
              <a:t>Indicador cuantitativo: Tasa de designaciones políticas</a:t>
            </a:r>
            <a:r>
              <a:rPr lang="es-MX" sz="2000">
                <a:solidFill>
                  <a:schemeClr val="hlink"/>
                </a:solidFill>
                <a:latin typeface="Tahoma" pitchFamily="34" charset="0"/>
              </a:rPr>
              <a:t> </a:t>
            </a:r>
            <a:endParaRPr lang="es-ES" sz="2000">
              <a:solidFill>
                <a:schemeClr val="hlink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458200" cy="762000"/>
          </a:xfr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s-MX" sz="2800" b="1">
                <a:solidFill>
                  <a:schemeClr val="bg2"/>
                </a:solidFill>
                <a:latin typeface="Tahoma" pitchFamily="34" charset="0"/>
              </a:rPr>
              <a:t>Gestión del Empleo - Casos</a:t>
            </a:r>
            <a:endParaRPr lang="es-ES" sz="2800" b="1">
              <a:solidFill>
                <a:schemeClr val="bg2"/>
              </a:solidFill>
              <a:latin typeface="Tahoma" pitchFamily="34" charset="0"/>
            </a:endParaRPr>
          </a:p>
        </p:txBody>
      </p:sp>
      <p:graphicFrame>
        <p:nvGraphicFramePr>
          <p:cNvPr id="51451" name="Group 251"/>
          <p:cNvGraphicFramePr>
            <a:graphicFrameLocks noGrp="1"/>
          </p:cNvGraphicFramePr>
          <p:nvPr/>
        </p:nvGraphicFramePr>
        <p:xfrm>
          <a:off x="381000" y="762000"/>
          <a:ext cx="8534400" cy="5786438"/>
        </p:xfrm>
        <a:graphic>
          <a:graphicData uri="http://schemas.openxmlformats.org/drawingml/2006/table">
            <a:tbl>
              <a:tblPr/>
              <a:tblGrid>
                <a:gridCol w="1839913"/>
                <a:gridCol w="720725"/>
                <a:gridCol w="2620962"/>
                <a:gridCol w="3352800"/>
              </a:tblGrid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Ley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Ingreso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Desvinculaciones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Panamá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1994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Politizado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Despidos Masivos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El Salvador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1961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Procedimiento </a:t>
                      </a:r>
                      <a:b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"recomendados"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Retiros voluntarios con reingreso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Honduras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1967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Politizado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Despidos de profesionales</a:t>
                      </a: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Nicaragua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2003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Politizado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Politización desvinculación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Guatemala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1968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Politizado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Recambio de funcionarios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Paraguay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2000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Sólo requisitos mínimos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(ley impugnada)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Ambigüedad normativa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Perú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2004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1984</a:t>
                      </a:r>
                      <a:endParaRPr kumimoji="0" lang="es-ES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Politizado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Cesaciones masivas (Fujimori)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en proceso de resolución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Ecuador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2003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1978</a:t>
                      </a:r>
                      <a:endParaRPr kumimoji="0" lang="es-ES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Politizado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Prohibición de ingreso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Recambio de funcionarios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Dominicana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1991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SC = req. mínimos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CA = mérito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“Cancelaciones” art. 55 Const.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Bolivia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1999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Politizado salvo áreas </a:t>
                      </a:r>
                      <a:b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piloto PRI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Tensión politización nuevas reglas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458200" cy="685800"/>
          </a:xfr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s-MX" sz="2800" b="1">
                <a:solidFill>
                  <a:schemeClr val="bg2"/>
                </a:solidFill>
                <a:latin typeface="Tahoma" pitchFamily="34" charset="0"/>
              </a:rPr>
              <a:t>Gestión del Empleo – Casos (cont.)</a:t>
            </a:r>
            <a:r>
              <a:rPr lang="es-ES" sz="2800">
                <a:solidFill>
                  <a:schemeClr val="bg2"/>
                </a:solidFill>
                <a:latin typeface="Tahoma" pitchFamily="34" charset="0"/>
              </a:rPr>
              <a:t> </a:t>
            </a:r>
          </a:p>
        </p:txBody>
      </p:sp>
      <p:graphicFrame>
        <p:nvGraphicFramePr>
          <p:cNvPr id="52453" name="Group 229"/>
          <p:cNvGraphicFramePr>
            <a:graphicFrameLocks noGrp="1"/>
          </p:cNvGraphicFramePr>
          <p:nvPr/>
        </p:nvGraphicFramePr>
        <p:xfrm>
          <a:off x="304800" y="609600"/>
          <a:ext cx="8610600" cy="6076950"/>
        </p:xfrm>
        <a:graphic>
          <a:graphicData uri="http://schemas.openxmlformats.org/drawingml/2006/table">
            <a:tbl>
              <a:tblPr/>
              <a:tblGrid>
                <a:gridCol w="1524000"/>
                <a:gridCol w="914400"/>
                <a:gridCol w="3048000"/>
                <a:gridCol w="31242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Ley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Ingreso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Desvinculaciones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27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Venezuela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2000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1975</a:t>
                      </a:r>
                      <a:endParaRPr kumimoji="0" lang="es-ES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Requisitos Formales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Concursos nueva ley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Despidos referéndum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México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2003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Sindicalizados: politizado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Mandos medios: nueva ley</a:t>
                      </a: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Rigidez en sindicalizados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Mandos medios estables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(por afinidad)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Argentina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1991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1973</a:t>
                      </a:r>
                      <a:endParaRPr kumimoji="0" lang="es-ES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Prohibición ingreso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Designaciones transitorias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Rigidez - Reestructura +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retiro incentivado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Uruguay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1996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1943</a:t>
                      </a:r>
                      <a:endParaRPr kumimoji="0" lang="es-ES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Prohibición ingreso hasta 2015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Reclutamiento interno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Inamovilidad + Amovilidad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Reestructura + retiro incentivado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Colombia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2004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1968</a:t>
                      </a:r>
                      <a:endParaRPr kumimoji="0" lang="es-ES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Designaciones provisionales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Nueva CNSC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Causal bajo rendimiento (Const.). Reestructura (bajo “reten social”)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Chile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2004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1989</a:t>
                      </a:r>
                      <a:endParaRPr kumimoji="0" lang="es-ES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Concursos bajo EA (parcial)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Nueva ley: mérito para ADP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Casos despido bajo rendimiento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Costa Rica 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1953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Concursos generalizados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Despidos bajo rendimiento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1988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1967</a:t>
                      </a:r>
                      <a:endParaRPr kumimoji="0" lang="es-ES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Concursos generalizados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Estabilidad relativa (EC 19)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Reestructura + retiro incentivado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382000" cy="685800"/>
          </a:xfr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s-MX" sz="3200" b="1">
                <a:solidFill>
                  <a:schemeClr val="bg2"/>
                </a:solidFill>
                <a:latin typeface="Tahoma" pitchFamily="34" charset="0"/>
              </a:rPr>
              <a:t>Tasa de Designaciones Políticas</a:t>
            </a:r>
            <a:r>
              <a:rPr lang="es-ES" sz="3200">
                <a:solidFill>
                  <a:schemeClr val="bg2"/>
                </a:solidFill>
                <a:latin typeface="Tahoma" pitchFamily="34" charset="0"/>
              </a:rPr>
              <a:t> </a:t>
            </a:r>
          </a:p>
        </p:txBody>
      </p:sp>
      <p:graphicFrame>
        <p:nvGraphicFramePr>
          <p:cNvPr id="77827" name="Group 3"/>
          <p:cNvGraphicFramePr>
            <a:graphicFrameLocks noGrp="1"/>
          </p:cNvGraphicFramePr>
          <p:nvPr/>
        </p:nvGraphicFramePr>
        <p:xfrm>
          <a:off x="1905000" y="838200"/>
          <a:ext cx="6096000" cy="5653088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30480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Grupo 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Guatemala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17,76%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2444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9,52%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327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Bolivia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9,0  %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238125">
                <a:tc rowSpan="1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Grupo 2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Honduras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1,68%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2397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Venezuela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1,60%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2397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Chile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1,34%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Dominicana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1,32%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2397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Colombia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1,08%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Paraguay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0,83%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2397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El Salvador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0,78%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Panamá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0,71%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2397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Perú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0,46%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2397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México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0,37%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Argentina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0,26%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2397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Uruguay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0,20%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47783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Promedio General                                    3,13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Promedio sin grupo 1                              0,89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5000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Gestión del Rendimiento</a:t>
            </a:r>
            <a:r>
              <a:rPr lang="es-ES" sz="2800">
                <a:solidFill>
                  <a:schemeClr val="bg2"/>
                </a:solidFill>
                <a:latin typeface="Tahoma" pitchFamily="34" charset="0"/>
              </a:rPr>
              <a:t> </a:t>
            </a:r>
          </a:p>
        </p:txBody>
      </p:sp>
      <p:graphicFrame>
        <p:nvGraphicFramePr>
          <p:cNvPr id="36976" name="Group 112"/>
          <p:cNvGraphicFramePr>
            <a:graphicFrameLocks noGrp="1"/>
          </p:cNvGraphicFramePr>
          <p:nvPr/>
        </p:nvGraphicFramePr>
        <p:xfrm>
          <a:off x="76200" y="533400"/>
          <a:ext cx="9067800" cy="6281738"/>
        </p:xfrm>
        <a:graphic>
          <a:graphicData uri="http://schemas.openxmlformats.org/drawingml/2006/table">
            <a:tbl>
              <a:tblPr/>
              <a:tblGrid>
                <a:gridCol w="1600200"/>
                <a:gridCol w="1371600"/>
                <a:gridCol w="1524000"/>
                <a:gridCol w="1524000"/>
                <a:gridCol w="1524000"/>
                <a:gridCol w="1524000"/>
              </a:tblGrid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0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1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2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3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4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5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</a:tr>
              <a:tr h="2058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Nicaragua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Guatemala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Panamá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Honduras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Paraguay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Bolivia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El Salvador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Dominicana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Perú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Ecuador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Venezuela Costa Rica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México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Colombia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Argentina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Uruguay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Chile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</a:tr>
              <a:tr h="3919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Evaluación de desempeño enunciada en las normas, pero sin implementa-ción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Evaluación de desempeño prevista en las normas, implemen-tada en algunas áreas del gobierno.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Evaluación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desempeño vigente,  aunque sin  implementa-ción plena ni  utilización como herramienta de gestión.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Evaluación de desempeño individual comienza a relacionarse con el rendimiento grupal e institucional, intentos de utilizar el sistema como herramienta de gestión.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Integración entre la evaluación individual, grupal e institucional, y se implementa en la mayoría de las áreas.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Objetivos de rendimiento en base a objetivos estratégicos.  Se apoya la gestión y el rendimiento, y se lo evalúa en base a estándares a través de un sistema eficiente y equitativo.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610600" cy="838200"/>
          </a:xfrm>
        </p:spPr>
        <p:txBody>
          <a:bodyPr/>
          <a:lstStyle/>
          <a:p>
            <a:pPr algn="ctr"/>
            <a:r>
              <a:rPr lang="es-MX" sz="3200" b="1">
                <a:solidFill>
                  <a:schemeClr val="bg2"/>
                </a:solidFill>
                <a:latin typeface="Tahoma" pitchFamily="34" charset="0"/>
              </a:rPr>
              <a:t>Gestión del Rendimiento  </a:t>
            </a:r>
            <a:br>
              <a:rPr lang="es-MX" sz="3200" b="1">
                <a:solidFill>
                  <a:schemeClr val="bg2"/>
                </a:solidFill>
                <a:latin typeface="Tahoma" pitchFamily="34" charset="0"/>
              </a:rPr>
            </a:br>
            <a:r>
              <a:rPr lang="es-MX" sz="3200" b="1">
                <a:solidFill>
                  <a:schemeClr val="accent2"/>
                </a:solidFill>
                <a:latin typeface="Tahoma" pitchFamily="34" charset="0"/>
              </a:rPr>
              <a:t>Rasgos destacables</a:t>
            </a:r>
            <a:endParaRPr lang="es-ES" sz="3200" b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28800"/>
            <a:ext cx="7696200" cy="3886200"/>
          </a:xfrm>
        </p:spPr>
        <p:txBody>
          <a:bodyPr/>
          <a:lstStyle/>
          <a:p>
            <a:r>
              <a:rPr lang="es-AR" sz="2400" b="1">
                <a:solidFill>
                  <a:schemeClr val="hlink"/>
                </a:solidFill>
                <a:latin typeface="Tahoma" pitchFamily="34" charset="0"/>
              </a:rPr>
              <a:t>Menor desarrollo relativo del subsistema de gestión del rendimiento</a:t>
            </a:r>
          </a:p>
          <a:p>
            <a:endParaRPr lang="es-AR" sz="2400" b="1">
              <a:solidFill>
                <a:schemeClr val="hlink"/>
              </a:solidFill>
              <a:latin typeface="Tahoma" pitchFamily="34" charset="0"/>
            </a:endParaRPr>
          </a:p>
          <a:p>
            <a:r>
              <a:rPr lang="es-AR" sz="2400" b="1">
                <a:solidFill>
                  <a:schemeClr val="hlink"/>
                </a:solidFill>
                <a:latin typeface="Tahoma" pitchFamily="34" charset="0"/>
              </a:rPr>
              <a:t>Evaluación individual poco institucionalizada, o sujeta a conductas adaptativas. </a:t>
            </a:r>
          </a:p>
          <a:p>
            <a:endParaRPr lang="es-AR" sz="2400" b="1">
              <a:solidFill>
                <a:schemeClr val="hlink"/>
              </a:solidFill>
              <a:latin typeface="Tahoma" pitchFamily="34" charset="0"/>
            </a:endParaRPr>
          </a:p>
          <a:p>
            <a:r>
              <a:rPr lang="es-AR" sz="2400" b="1">
                <a:solidFill>
                  <a:schemeClr val="hlink"/>
                </a:solidFill>
                <a:latin typeface="Tahoma" pitchFamily="34" charset="0"/>
              </a:rPr>
              <a:t>Baja presencia de evaluación grupal e institucional, y del nexo entre evaluación y objetivos estratégicos.  </a:t>
            </a:r>
            <a:endParaRPr lang="es-ES" sz="2400" b="1">
              <a:solidFill>
                <a:schemeClr val="hlink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458200" cy="533400"/>
          </a:xfr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s-MX" sz="3200" b="1">
                <a:solidFill>
                  <a:schemeClr val="bg2"/>
                </a:solidFill>
                <a:latin typeface="Tahoma" pitchFamily="34" charset="0"/>
              </a:rPr>
              <a:t>Gestión del Rendimiento - </a:t>
            </a:r>
            <a:r>
              <a:rPr lang="es-MX" sz="3200" b="1">
                <a:solidFill>
                  <a:schemeClr val="hlink"/>
                </a:solidFill>
                <a:latin typeface="Tahoma" pitchFamily="34" charset="0"/>
              </a:rPr>
              <a:t>Casos</a:t>
            </a:r>
            <a:endParaRPr lang="es-ES" sz="3200" b="1">
              <a:solidFill>
                <a:schemeClr val="hlink"/>
              </a:solidFill>
              <a:latin typeface="Tahoma" pitchFamily="34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352800"/>
            <a:ext cx="7315200" cy="3505200"/>
          </a:xfrm>
          <a:ln w="28575">
            <a:solidFill>
              <a:schemeClr val="hlink"/>
            </a:solidFill>
          </a:ln>
        </p:spPr>
        <p:txBody>
          <a:bodyPr/>
          <a:lstStyle/>
          <a:p>
            <a:pPr>
              <a:buClr>
                <a:srgbClr val="CC3300"/>
              </a:buClr>
            </a:pPr>
            <a:r>
              <a:rPr lang="es-AR" sz="2000" b="1">
                <a:solidFill>
                  <a:srgbClr val="CC3300"/>
                </a:solidFill>
                <a:latin typeface="Tahoma" pitchFamily="34" charset="0"/>
              </a:rPr>
              <a:t>Ausencia de implementación pese a enunciados de las normas</a:t>
            </a:r>
          </a:p>
          <a:p>
            <a:pPr>
              <a:buClr>
                <a:srgbClr val="006600"/>
              </a:buClr>
            </a:pPr>
            <a:r>
              <a:rPr lang="es-AR" sz="2000" b="1">
                <a:solidFill>
                  <a:srgbClr val="006600"/>
                </a:solidFill>
                <a:latin typeface="Tahoma" pitchFamily="34" charset="0"/>
              </a:rPr>
              <a:t>Intentos de aplicación al menos parcial, sesgo de benevolencia</a:t>
            </a:r>
            <a:r>
              <a:rPr lang="es-AR" sz="2000">
                <a:solidFill>
                  <a:srgbClr val="006600"/>
                </a:solidFill>
                <a:latin typeface="Tahoma" pitchFamily="34" charset="0"/>
              </a:rPr>
              <a:t> </a:t>
            </a:r>
          </a:p>
          <a:p>
            <a:pPr>
              <a:buClr>
                <a:srgbClr val="FF6600"/>
              </a:buClr>
            </a:pPr>
            <a:r>
              <a:rPr lang="es-AR" sz="2000" b="1">
                <a:solidFill>
                  <a:srgbClr val="FF6600"/>
                </a:solidFill>
                <a:latin typeface="Tahoma" pitchFamily="34" charset="0"/>
              </a:rPr>
              <a:t>Mayor generalización en la implementación, sesgo de benevolencia, o conductas adaptativas frente a distribución forzada</a:t>
            </a:r>
            <a:r>
              <a:rPr lang="es-ES" sz="2000">
                <a:solidFill>
                  <a:srgbClr val="FF6600"/>
                </a:solidFill>
                <a:latin typeface="Tahoma" pitchFamily="34" charset="0"/>
              </a:rPr>
              <a:t> </a:t>
            </a:r>
            <a:endParaRPr lang="es-AR" sz="2000">
              <a:solidFill>
                <a:srgbClr val="FF6600"/>
              </a:solidFill>
              <a:latin typeface="Tahoma" pitchFamily="34" charset="0"/>
            </a:endParaRPr>
          </a:p>
          <a:p>
            <a:pPr>
              <a:buClr>
                <a:schemeClr val="hlink"/>
              </a:buClr>
            </a:pPr>
            <a:r>
              <a:rPr lang="es-AR" sz="2000" b="1">
                <a:solidFill>
                  <a:schemeClr val="hlink"/>
                </a:solidFill>
                <a:latin typeface="Tahoma" pitchFamily="34" charset="0"/>
              </a:rPr>
              <a:t>Introducción de criterios de evaluación grupal / institucional, mejora la performance de la evaluación individual</a:t>
            </a:r>
            <a:endParaRPr lang="es-ES" sz="2000" b="1">
              <a:solidFill>
                <a:schemeClr val="hlink"/>
              </a:solidFill>
              <a:latin typeface="Tahoma" pitchFamily="34" charset="0"/>
            </a:endParaRPr>
          </a:p>
        </p:txBody>
      </p:sp>
      <p:graphicFrame>
        <p:nvGraphicFramePr>
          <p:cNvPr id="54301" name="Group 29"/>
          <p:cNvGraphicFramePr>
            <a:graphicFrameLocks noGrp="1"/>
          </p:cNvGraphicFramePr>
          <p:nvPr/>
        </p:nvGraphicFramePr>
        <p:xfrm>
          <a:off x="1219200" y="533400"/>
          <a:ext cx="7315200" cy="2832100"/>
        </p:xfrm>
        <a:graphic>
          <a:graphicData uri="http://schemas.openxmlformats.org/drawingml/2006/table">
            <a:tbl>
              <a:tblPr/>
              <a:tblGrid>
                <a:gridCol w="1828800"/>
                <a:gridCol w="1828800"/>
                <a:gridCol w="1828800"/>
                <a:gridCol w="1828800"/>
              </a:tblGrid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0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1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2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3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6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Nicaragua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Guatemala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Panamá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Honduras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Paraguay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Bolivia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Dominicana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El Salvador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Perú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Ecuador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Venezuela</a:t>
                      </a: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Costa Rica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México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Colombia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Argentina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Uruguay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Chile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458200" cy="685800"/>
          </a:xfrm>
        </p:spPr>
        <p:txBody>
          <a:bodyPr/>
          <a:lstStyle/>
          <a:p>
            <a:pPr algn="ctr"/>
            <a:r>
              <a:rPr lang="es-AR" sz="3200" b="1">
                <a:solidFill>
                  <a:schemeClr val="bg2"/>
                </a:solidFill>
                <a:latin typeface="Tahoma" pitchFamily="34" charset="0"/>
              </a:rPr>
              <a:t>Equipo de trabajo</a:t>
            </a:r>
            <a:r>
              <a:rPr lang="es-ES" sz="3200" b="1">
                <a:solidFill>
                  <a:schemeClr val="bg2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458200" cy="5257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AR" sz="2000" b="1">
                <a:solidFill>
                  <a:schemeClr val="hlink"/>
                </a:solidFill>
                <a:latin typeface="Tahoma" pitchFamily="34" charset="0"/>
              </a:rPr>
              <a:t>Coordinadoras</a:t>
            </a:r>
          </a:p>
          <a:p>
            <a:pPr algn="ctr">
              <a:buFont typeface="Wingdings" pitchFamily="2" charset="2"/>
              <a:buNone/>
            </a:pPr>
            <a:r>
              <a:rPr lang="es-AR" sz="2000" b="1">
                <a:latin typeface="Tahoma" pitchFamily="34" charset="0"/>
              </a:rPr>
              <a:t>Mercedes Iacoviello y Laura Zuvanic</a:t>
            </a:r>
          </a:p>
          <a:p>
            <a:pPr algn="ctr">
              <a:buFont typeface="Wingdings" pitchFamily="2" charset="2"/>
              <a:buNone/>
            </a:pPr>
            <a:endParaRPr lang="es-AR" sz="2000" b="1">
              <a:latin typeface="Tahoma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es-AR" sz="2000" b="1">
                <a:solidFill>
                  <a:schemeClr val="hlink"/>
                </a:solidFill>
                <a:latin typeface="Tahoma" pitchFamily="34" charset="0"/>
              </a:rPr>
              <a:t>Consultoras</a:t>
            </a:r>
            <a:r>
              <a:rPr lang="es-AR" sz="2000" b="1">
                <a:latin typeface="Tahoma" pitchFamily="34" charset="0"/>
              </a:rPr>
              <a:t> </a:t>
            </a:r>
          </a:p>
          <a:p>
            <a:pPr algn="ctr">
              <a:buFont typeface="Wingdings" pitchFamily="2" charset="2"/>
              <a:buNone/>
            </a:pPr>
            <a:r>
              <a:rPr lang="es-AR" sz="2000" b="1">
                <a:latin typeface="Tahoma" pitchFamily="34" charset="0"/>
              </a:rPr>
              <a:t>Mercedes Iacoviello</a:t>
            </a:r>
          </a:p>
          <a:p>
            <a:pPr algn="ctr">
              <a:buFont typeface="Wingdings" pitchFamily="2" charset="2"/>
              <a:buNone/>
            </a:pPr>
            <a:r>
              <a:rPr lang="es-AR" sz="2000" b="1">
                <a:latin typeface="Tahoma" pitchFamily="34" charset="0"/>
              </a:rPr>
              <a:t>Laura Zuvanic</a:t>
            </a:r>
          </a:p>
          <a:p>
            <a:pPr algn="ctr">
              <a:buFont typeface="Wingdings" pitchFamily="2" charset="2"/>
              <a:buNone/>
            </a:pPr>
            <a:r>
              <a:rPr lang="es-AR" sz="2000" b="1">
                <a:latin typeface="Tahoma" pitchFamily="34" charset="0"/>
              </a:rPr>
              <a:t>Ana Laura Rodríguez Gustá</a:t>
            </a:r>
          </a:p>
          <a:p>
            <a:pPr algn="ctr">
              <a:buFont typeface="Wingdings" pitchFamily="2" charset="2"/>
              <a:buNone/>
            </a:pPr>
            <a:r>
              <a:rPr lang="es-AR" sz="2000" b="1">
                <a:latin typeface="Tahoma" pitchFamily="34" charset="0"/>
              </a:rPr>
              <a:t>Mónica Iturburu</a:t>
            </a:r>
          </a:p>
          <a:p>
            <a:pPr algn="ctr">
              <a:buFont typeface="Wingdings" pitchFamily="2" charset="2"/>
              <a:buNone/>
            </a:pPr>
            <a:r>
              <a:rPr lang="es-AR" sz="2000" b="1">
                <a:latin typeface="Tahoma" pitchFamily="34" charset="0"/>
              </a:rPr>
              <a:t>Ivania de la Cruz Orozco</a:t>
            </a:r>
          </a:p>
          <a:p>
            <a:pPr algn="ctr">
              <a:buFont typeface="Wingdings" pitchFamily="2" charset="2"/>
              <a:buNone/>
            </a:pPr>
            <a:endParaRPr lang="es-AR" sz="2000" b="1">
              <a:latin typeface="Tahoma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es-AR" sz="2000" b="1">
                <a:solidFill>
                  <a:schemeClr val="hlink"/>
                </a:solidFill>
                <a:latin typeface="Tahoma" pitchFamily="34" charset="0"/>
              </a:rPr>
              <a:t>Asistentes</a:t>
            </a:r>
          </a:p>
          <a:p>
            <a:pPr algn="ctr">
              <a:buFont typeface="Wingdings" pitchFamily="2" charset="2"/>
              <a:buNone/>
            </a:pPr>
            <a:r>
              <a:rPr lang="es-AR" sz="2000" b="1">
                <a:latin typeface="Tahoma" pitchFamily="34" charset="0"/>
              </a:rPr>
              <a:t>Yanina Azzolina, Mariana Calandra, </a:t>
            </a:r>
          </a:p>
          <a:p>
            <a:pPr algn="ctr">
              <a:buFont typeface="Wingdings" pitchFamily="2" charset="2"/>
              <a:buNone/>
            </a:pPr>
            <a:r>
              <a:rPr lang="es-AR" sz="2000" b="1">
                <a:latin typeface="Tahoma" pitchFamily="34" charset="0"/>
              </a:rPr>
              <a:t>Nelson Noya, María Zuvanic</a:t>
            </a:r>
            <a:endParaRPr lang="es-ES" sz="20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s-MX" sz="2800" b="1">
                <a:solidFill>
                  <a:schemeClr val="bg2"/>
                </a:solidFill>
                <a:latin typeface="Tahoma" pitchFamily="34" charset="0"/>
              </a:rPr>
              <a:t>Gestión de la Compensación</a:t>
            </a:r>
            <a:endParaRPr lang="es-ES" sz="2800" b="1">
              <a:solidFill>
                <a:schemeClr val="bg2"/>
              </a:solidFill>
              <a:latin typeface="Tahoma" pitchFamily="34" charset="0"/>
            </a:endParaRPr>
          </a:p>
        </p:txBody>
      </p:sp>
      <p:graphicFrame>
        <p:nvGraphicFramePr>
          <p:cNvPr id="55415" name="Group 119"/>
          <p:cNvGraphicFramePr>
            <a:graphicFrameLocks noGrp="1"/>
          </p:cNvGraphicFramePr>
          <p:nvPr/>
        </p:nvGraphicFramePr>
        <p:xfrm>
          <a:off x="0" y="533400"/>
          <a:ext cx="9144000" cy="6153150"/>
        </p:xfrm>
        <a:graphic>
          <a:graphicData uri="http://schemas.openxmlformats.org/drawingml/2006/table">
            <a:tbl>
              <a:tblPr/>
              <a:tblGrid>
                <a:gridCol w="1524000"/>
                <a:gridCol w="1447800"/>
                <a:gridCol w="1524000"/>
                <a:gridCol w="1600200"/>
                <a:gridCol w="1524000"/>
                <a:gridCol w="1524000"/>
              </a:tblGrid>
              <a:tr h="319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1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2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3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4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5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</a:tr>
              <a:tr h="173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Perú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Ecuador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El Salvador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Honduras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Panamá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Paraguay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Nicaragua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Bolivia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Guatemala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Dominicana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Venezuela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Costa Rica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México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Colombia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Argentina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Uruguay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Chile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</a:tr>
              <a:tr h="409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Información limitada sobre empleo y salarios,  presunción de fuerte inequidad interna y externa.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Información básica sobre salarios, pero insuficiente para una gestión eficiente del sistema de compensa-ciones.     Situaciones de inequidad interna y externa.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Información suficiente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para la gestión salarial.  Falta  orientación estratégica.   Relativa equidad interna y externa.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Amplia información sobre salarios.   Introducción de criterios estratégicos, al menos en ciertas áreas.  Razonable nivel de equidad interna y externa.  Introducción de incentivos.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Amplia  información.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Gestión salarial con orientación estratégica en la mayoría de las áreas. Generali-zación de sistemas de incentivos.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Compensa-ción  articulada con la estrategia organizativa. Equidad interna y externa.  Costo salarial razonable. Eficiencia de   incentivos y beneficios.   Reconoci-miento no monetario.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57200"/>
            <a:ext cx="6553200" cy="838200"/>
          </a:xfrm>
        </p:spPr>
        <p:txBody>
          <a:bodyPr/>
          <a:lstStyle/>
          <a:p>
            <a:r>
              <a:rPr lang="es-MX" sz="2800" b="1">
                <a:solidFill>
                  <a:schemeClr val="bg2"/>
                </a:solidFill>
                <a:latin typeface="Tahoma" pitchFamily="34" charset="0"/>
              </a:rPr>
              <a:t>Gestión de la Compensación</a:t>
            </a:r>
            <a:br>
              <a:rPr lang="es-MX" sz="2800" b="1">
                <a:solidFill>
                  <a:schemeClr val="bg2"/>
                </a:solidFill>
                <a:latin typeface="Tahoma" pitchFamily="34" charset="0"/>
              </a:rPr>
            </a:br>
            <a:r>
              <a:rPr lang="es-MX" sz="2800" b="1">
                <a:solidFill>
                  <a:schemeClr val="accent2"/>
                </a:solidFill>
                <a:latin typeface="Tahoma" pitchFamily="34" charset="0"/>
              </a:rPr>
              <a:t>Rasgos destacables</a:t>
            </a:r>
            <a:endParaRPr lang="es-ES" sz="2800" b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153400" cy="5105400"/>
          </a:xfrm>
        </p:spPr>
        <p:txBody>
          <a:bodyPr/>
          <a:lstStyle/>
          <a:p>
            <a:pPr>
              <a:lnSpc>
                <a:spcPct val="75000"/>
              </a:lnSpc>
              <a:spcBef>
                <a:spcPct val="10000"/>
              </a:spcBef>
            </a:pPr>
            <a:r>
              <a:rPr lang="es-AR" sz="2400" b="1">
                <a:solidFill>
                  <a:schemeClr val="hlink"/>
                </a:solidFill>
                <a:latin typeface="Tahoma" pitchFamily="34" charset="0"/>
              </a:rPr>
              <a:t>Prima la restricción presupuestaria, con efectos adversos sobre equidad interna y competitividad</a:t>
            </a:r>
          </a:p>
          <a:p>
            <a:pPr>
              <a:lnSpc>
                <a:spcPct val="75000"/>
              </a:lnSpc>
              <a:spcBef>
                <a:spcPct val="10000"/>
              </a:spcBef>
            </a:pPr>
            <a:endParaRPr lang="es-AR" sz="2400" b="1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75000"/>
              </a:lnSpc>
              <a:spcBef>
                <a:spcPct val="10000"/>
              </a:spcBef>
            </a:pPr>
            <a:r>
              <a:rPr lang="es-MX" sz="2400" b="1">
                <a:solidFill>
                  <a:schemeClr val="hlink"/>
                </a:solidFill>
                <a:latin typeface="Tahoma" pitchFamily="34" charset="0"/>
              </a:rPr>
              <a:t>Sistemas de incentivos muy poco desarrollados, salvo excepciones</a:t>
            </a:r>
            <a:r>
              <a:rPr lang="es-AR" sz="2400">
                <a:solidFill>
                  <a:schemeClr val="hlink"/>
                </a:solidFill>
                <a:latin typeface="Tahoma" pitchFamily="34" charset="0"/>
              </a:rPr>
              <a:t> </a:t>
            </a:r>
            <a:endParaRPr lang="es-MX" sz="2400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75000"/>
              </a:lnSpc>
              <a:spcBef>
                <a:spcPct val="10000"/>
              </a:spcBef>
              <a:buFont typeface="Wingdings" pitchFamily="2" charset="2"/>
              <a:buNone/>
            </a:pPr>
            <a:endParaRPr lang="es-MX" sz="2400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75000"/>
              </a:lnSpc>
              <a:spcBef>
                <a:spcPct val="10000"/>
              </a:spcBef>
            </a:pPr>
            <a:r>
              <a:rPr lang="es-MX" sz="2400" b="1">
                <a:solidFill>
                  <a:schemeClr val="hlink"/>
                </a:solidFill>
                <a:latin typeface="Tahoma" pitchFamily="34" charset="0"/>
              </a:rPr>
              <a:t>Competitividad salarial con el sector privado en términos de promedio, pero con mayor debilidad en los niveles gerenciales</a:t>
            </a:r>
            <a:r>
              <a:rPr lang="es-AR" sz="2400">
                <a:solidFill>
                  <a:schemeClr val="hlink"/>
                </a:solidFill>
                <a:latin typeface="Tahoma" pitchFamily="34" charset="0"/>
              </a:rPr>
              <a:t> </a:t>
            </a:r>
          </a:p>
          <a:p>
            <a:pPr>
              <a:lnSpc>
                <a:spcPct val="75000"/>
              </a:lnSpc>
              <a:spcBef>
                <a:spcPct val="10000"/>
              </a:spcBef>
              <a:buFont typeface="Wingdings" pitchFamily="2" charset="2"/>
              <a:buNone/>
            </a:pPr>
            <a:endParaRPr lang="es-AR" sz="2400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75000"/>
              </a:lnSpc>
              <a:spcBef>
                <a:spcPct val="10000"/>
              </a:spcBef>
            </a:pPr>
            <a:r>
              <a:rPr lang="es-MX" sz="2400" b="1">
                <a:solidFill>
                  <a:schemeClr val="hlink"/>
                </a:solidFill>
                <a:latin typeface="Tahoma" pitchFamily="34" charset="0"/>
              </a:rPr>
              <a:t>Sistemas de pensiones con problemas de sustentabilidad</a:t>
            </a:r>
          </a:p>
          <a:p>
            <a:pPr>
              <a:lnSpc>
                <a:spcPct val="75000"/>
              </a:lnSpc>
              <a:spcBef>
                <a:spcPct val="10000"/>
              </a:spcBef>
              <a:buFont typeface="Wingdings" pitchFamily="2" charset="2"/>
              <a:buNone/>
            </a:pPr>
            <a:endParaRPr lang="es-MX" sz="2400" b="1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75000"/>
              </a:lnSpc>
              <a:spcBef>
                <a:spcPct val="10000"/>
              </a:spcBef>
            </a:pPr>
            <a:r>
              <a:rPr lang="es-MX" sz="2400" b="1">
                <a:solidFill>
                  <a:schemeClr val="hlink"/>
                </a:solidFill>
                <a:latin typeface="Tahoma" pitchFamily="34" charset="0"/>
              </a:rPr>
              <a:t>Estrategias de reconocimiento no monetario prácticamente inexistentes</a:t>
            </a:r>
            <a:r>
              <a:rPr lang="es-AR" sz="2400">
                <a:solidFill>
                  <a:schemeClr val="hlink"/>
                </a:solidFill>
                <a:latin typeface="Tahoma" pitchFamily="34" charset="0"/>
              </a:rPr>
              <a:t> </a:t>
            </a:r>
            <a:endParaRPr lang="es-ES" sz="2400">
              <a:solidFill>
                <a:schemeClr val="hlink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239000" cy="533400"/>
          </a:xfrm>
        </p:spPr>
        <p:txBody>
          <a:bodyPr/>
          <a:lstStyle/>
          <a:p>
            <a:pPr algn="ctr"/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Gestión de la Compensación - </a:t>
            </a:r>
            <a:r>
              <a:rPr lang="es-AR" sz="2800" b="1">
                <a:solidFill>
                  <a:schemeClr val="hlink"/>
                </a:solidFill>
                <a:latin typeface="Tahoma" pitchFamily="34" charset="0"/>
              </a:rPr>
              <a:t>Casos</a:t>
            </a:r>
            <a:r>
              <a:rPr lang="es-ES" sz="2800">
                <a:solidFill>
                  <a:schemeClr val="bg2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3276600"/>
            <a:ext cx="7239000" cy="3200400"/>
          </a:xfrm>
          <a:ln w="28575">
            <a:solidFill>
              <a:schemeClr val="hlink"/>
            </a:solidFill>
          </a:ln>
        </p:spPr>
        <p:txBody>
          <a:bodyPr/>
          <a:lstStyle/>
          <a:p>
            <a:pPr>
              <a:lnSpc>
                <a:spcPct val="80000"/>
              </a:lnSpc>
              <a:buClr>
                <a:srgbClr val="CC3300"/>
              </a:buClr>
            </a:pPr>
            <a:endParaRPr lang="es-AR" sz="2000" b="1">
              <a:solidFill>
                <a:srgbClr val="CC3300"/>
              </a:solidFill>
              <a:latin typeface="Tahoma" pitchFamily="34" charset="0"/>
            </a:endParaRPr>
          </a:p>
          <a:p>
            <a:pPr>
              <a:lnSpc>
                <a:spcPct val="80000"/>
              </a:lnSpc>
              <a:buClr>
                <a:srgbClr val="CC3300"/>
              </a:buClr>
            </a:pPr>
            <a:r>
              <a:rPr lang="es-AR" sz="2000" b="1">
                <a:solidFill>
                  <a:srgbClr val="CC3300"/>
                </a:solidFill>
                <a:latin typeface="Tahoma" pitchFamily="34" charset="0"/>
              </a:rPr>
              <a:t>Diversidad de criterios de pago, falta de información, altos niveles de inequidad.</a:t>
            </a:r>
            <a:r>
              <a:rPr lang="es-AR" sz="2000">
                <a:solidFill>
                  <a:srgbClr val="CC3300"/>
                </a:solidFill>
                <a:latin typeface="Tahoma" pitchFamily="34" charset="0"/>
              </a:rPr>
              <a:t> </a:t>
            </a:r>
          </a:p>
          <a:p>
            <a:pPr>
              <a:lnSpc>
                <a:spcPct val="80000"/>
              </a:lnSpc>
              <a:buClr>
                <a:srgbClr val="CC3300"/>
              </a:buClr>
            </a:pPr>
            <a:endParaRPr lang="es-AR" sz="2000">
              <a:solidFill>
                <a:srgbClr val="CC3300"/>
              </a:solidFill>
              <a:latin typeface="Tahoma" pitchFamily="34" charset="0"/>
            </a:endParaRPr>
          </a:p>
          <a:p>
            <a:pPr>
              <a:lnSpc>
                <a:spcPct val="80000"/>
              </a:lnSpc>
              <a:buClr>
                <a:srgbClr val="006600"/>
              </a:buClr>
            </a:pPr>
            <a:r>
              <a:rPr lang="es-AR" sz="2000" b="1">
                <a:solidFill>
                  <a:srgbClr val="006600"/>
                </a:solidFill>
                <a:latin typeface="Tahoma" pitchFamily="34" charset="0"/>
              </a:rPr>
              <a:t>Procesos de ordenamiento del sistema salarial, aunque persiste inequidad interna y problemas de competitividad a nivel gerencial.</a:t>
            </a:r>
            <a:r>
              <a:rPr lang="es-AR" sz="2000">
                <a:solidFill>
                  <a:srgbClr val="006600"/>
                </a:solidFill>
                <a:latin typeface="Tahoma" pitchFamily="34" charset="0"/>
              </a:rPr>
              <a:t> </a:t>
            </a:r>
          </a:p>
          <a:p>
            <a:pPr>
              <a:lnSpc>
                <a:spcPct val="80000"/>
              </a:lnSpc>
              <a:buClr>
                <a:srgbClr val="006600"/>
              </a:buClr>
            </a:pPr>
            <a:endParaRPr lang="es-AR" sz="2000">
              <a:solidFill>
                <a:srgbClr val="006600"/>
              </a:solidFill>
              <a:latin typeface="Tahoma" pitchFamily="34" charset="0"/>
            </a:endParaRPr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AR" sz="2000" b="1">
                <a:solidFill>
                  <a:schemeClr val="hlink"/>
                </a:solidFill>
                <a:latin typeface="Tahoma" pitchFamily="34" charset="0"/>
              </a:rPr>
              <a:t>Sistemas ordenados de gestión salarial, con relativa equidad interna y procesos en curso para mejorar la competitividad salarial.</a:t>
            </a:r>
            <a:r>
              <a:rPr lang="es-AR" sz="2000">
                <a:solidFill>
                  <a:schemeClr val="hlink"/>
                </a:solidFill>
                <a:latin typeface="Tahoma" pitchFamily="34" charset="0"/>
              </a:rPr>
              <a:t> </a:t>
            </a:r>
            <a:endParaRPr lang="es-ES" sz="2000">
              <a:solidFill>
                <a:schemeClr val="hlink"/>
              </a:solidFill>
              <a:latin typeface="Tahoma" pitchFamily="34" charset="0"/>
            </a:endParaRPr>
          </a:p>
        </p:txBody>
      </p:sp>
      <p:graphicFrame>
        <p:nvGraphicFramePr>
          <p:cNvPr id="70711" name="Group 55"/>
          <p:cNvGraphicFramePr>
            <a:graphicFrameLocks noGrp="1"/>
          </p:cNvGraphicFramePr>
          <p:nvPr/>
        </p:nvGraphicFramePr>
        <p:xfrm>
          <a:off x="1066800" y="1066800"/>
          <a:ext cx="7239000" cy="2222500"/>
        </p:xfrm>
        <a:graphic>
          <a:graphicData uri="http://schemas.openxmlformats.org/drawingml/2006/table">
            <a:tbl>
              <a:tblPr/>
              <a:tblGrid>
                <a:gridCol w="1976438"/>
                <a:gridCol w="1754187"/>
                <a:gridCol w="1754188"/>
                <a:gridCol w="1754187"/>
              </a:tblGrid>
              <a:tr h="29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Nivel 0</a:t>
                      </a:r>
                      <a:endParaRPr kumimoji="0" lang="es-MX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Nivel 1</a:t>
                      </a:r>
                      <a:endParaRPr kumimoji="0" lang="es-MX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Nivel 2</a:t>
                      </a:r>
                      <a:endParaRPr kumimoji="0" lang="es-MX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Nivel 3</a:t>
                      </a:r>
                      <a:endParaRPr kumimoji="0" lang="es-MX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3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Perú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Ecuador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El Salvador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Honduras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Panamá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Paraguay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Nicaragua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Bolivia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Guatemala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Dominicana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Venezuela</a:t>
                      </a:r>
                      <a:endParaRPr kumimoji="0" lang="es-MX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Costa Rica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México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Colombia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Argentina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Uruguay</a:t>
                      </a:r>
                      <a:endParaRPr kumimoji="0" lang="es-MX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Chile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Brasil</a:t>
                      </a:r>
                      <a:endParaRPr kumimoji="0" lang="es-MX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735" name="Group 391"/>
          <p:cNvGraphicFramePr>
            <a:graphicFrameLocks noGrp="1"/>
          </p:cNvGraphicFramePr>
          <p:nvPr/>
        </p:nvGraphicFramePr>
        <p:xfrm>
          <a:off x="533400" y="381000"/>
          <a:ext cx="5181600" cy="6477000"/>
        </p:xfrm>
        <a:graphic>
          <a:graphicData uri="http://schemas.openxmlformats.org/drawingml/2006/table">
            <a:tbl>
              <a:tblPr/>
              <a:tblGrid>
                <a:gridCol w="1447800"/>
                <a:gridCol w="2057400"/>
                <a:gridCol w="1676400"/>
              </a:tblGrid>
              <a:tr h="341313">
                <a:tc row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Grupo 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México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46,93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Bolivia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43,95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Dominicana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26,72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Honduras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23,07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El Salvador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22,78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Chile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8,81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Panamá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17,51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342900">
                <a:tc row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Grupo 2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16,7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Colombia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16,6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Uruguay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13,24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Argentina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12,73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429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Costa Rica 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12,36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Guatemala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7,75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Venezuela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5,75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Perú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5,4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Paraguay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4,41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Nicaragua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4,05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Ecuador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2,97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Promedio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16,76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57733" name="Text Box 389"/>
          <p:cNvSpPr txBox="1">
            <a:spLocks noChangeArrowheads="1"/>
          </p:cNvSpPr>
          <p:nvPr/>
        </p:nvSpPr>
        <p:spPr bwMode="hidden">
          <a:xfrm>
            <a:off x="6019800" y="381000"/>
            <a:ext cx="2667000" cy="1163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AR" sz="3200" b="1">
                <a:solidFill>
                  <a:schemeClr val="bg2"/>
                </a:solidFill>
                <a:latin typeface="Tahoma" pitchFamily="34" charset="0"/>
              </a:rPr>
              <a:t>Compresión </a:t>
            </a:r>
          </a:p>
          <a:p>
            <a:pPr>
              <a:spcBef>
                <a:spcPct val="20000"/>
              </a:spcBef>
            </a:pPr>
            <a:r>
              <a:rPr lang="es-AR" sz="3200" b="1">
                <a:solidFill>
                  <a:schemeClr val="bg2"/>
                </a:solidFill>
                <a:latin typeface="Tahoma" pitchFamily="34" charset="0"/>
              </a:rPr>
              <a:t>Salarial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629400" y="457200"/>
            <a:ext cx="2514600" cy="4191000"/>
          </a:xfrm>
        </p:spPr>
        <p:txBody>
          <a:bodyPr/>
          <a:lstStyle/>
          <a:p>
            <a:pPr algn="ctr"/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Sueldo promedio sector público </a:t>
            </a:r>
            <a:br>
              <a:rPr lang="es-AR" sz="2800" b="1">
                <a:solidFill>
                  <a:schemeClr val="bg2"/>
                </a:solidFill>
                <a:latin typeface="Tahoma" pitchFamily="34" charset="0"/>
              </a:rPr>
            </a:br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/</a:t>
            </a:r>
            <a:br>
              <a:rPr lang="es-AR" sz="2800" b="1">
                <a:solidFill>
                  <a:schemeClr val="bg2"/>
                </a:solidFill>
                <a:latin typeface="Tahoma" pitchFamily="34" charset="0"/>
              </a:rPr>
            </a:br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Sueldo promedio sector privado</a:t>
            </a:r>
            <a:r>
              <a:rPr lang="es-AR" sz="2800">
                <a:solidFill>
                  <a:schemeClr val="bg2"/>
                </a:solidFill>
                <a:latin typeface="Tahoma" pitchFamily="34" charset="0"/>
              </a:rPr>
              <a:t> </a:t>
            </a:r>
          </a:p>
        </p:txBody>
      </p:sp>
      <p:graphicFrame>
        <p:nvGraphicFramePr>
          <p:cNvPr id="58444" name="Group 76"/>
          <p:cNvGraphicFramePr>
            <a:graphicFrameLocks noGrp="1"/>
          </p:cNvGraphicFramePr>
          <p:nvPr>
            <p:ph idx="1"/>
          </p:nvPr>
        </p:nvGraphicFramePr>
        <p:xfrm>
          <a:off x="381000" y="384175"/>
          <a:ext cx="6324600" cy="6467475"/>
        </p:xfrm>
        <a:graphic>
          <a:graphicData uri="http://schemas.openxmlformats.org/drawingml/2006/table">
            <a:tbl>
              <a:tblPr/>
              <a:tblGrid>
                <a:gridCol w="1766888"/>
                <a:gridCol w="2511425"/>
                <a:gridCol w="2046287"/>
              </a:tblGrid>
              <a:tr h="341313">
                <a:tc row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Grupo 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4,42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México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4,19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Ecuador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4,08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33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Venezuela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2,68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El Salvador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2,54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Argentina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2,1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317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Chile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2,1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5000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row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MX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Grupo 2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Honduras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2,02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Costa Rica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1,78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Bolivia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1,47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Colombia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1,3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Guatemala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1,28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Paraguay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1,16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R. Dominicana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1,08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Panamá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1,07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Nicaragua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0,83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Uruguay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0,47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Perú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0,3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413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                              Promedio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1,94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50000">
                          <a:schemeClr val="folHlink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Gestión del Desarrollo</a:t>
            </a:r>
            <a:r>
              <a:rPr lang="es-ES" sz="2800">
                <a:solidFill>
                  <a:schemeClr val="bg2"/>
                </a:solidFill>
                <a:latin typeface="Tahoma" pitchFamily="34" charset="0"/>
              </a:rPr>
              <a:t> </a:t>
            </a:r>
          </a:p>
        </p:txBody>
      </p:sp>
      <p:graphicFrame>
        <p:nvGraphicFramePr>
          <p:cNvPr id="43143" name="Group 135"/>
          <p:cNvGraphicFramePr>
            <a:graphicFrameLocks noGrp="1"/>
          </p:cNvGraphicFramePr>
          <p:nvPr/>
        </p:nvGraphicFramePr>
        <p:xfrm>
          <a:off x="0" y="609600"/>
          <a:ext cx="9144000" cy="6262688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  <a:gridCol w="1447800"/>
                <a:gridCol w="160020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0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1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2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3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4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5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</a:tr>
              <a:tr h="2127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El Salvador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Ecuador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Perú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Honduras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Bolivia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Nicaragua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Paraguay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Guatemala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Panamá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Venezuela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Dominicana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México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Uruguay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Argentina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Colombia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Costa Rica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Chile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</a:tr>
              <a:tr h="3832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Inexistencia de carrera administrativao presencia puramente formal en la normativa. Baja presencia de actividades de capacita-ción.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No se aplica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la carrera prevista en las normas.  Esfuerzos de capacitación al menos en algunas áreas.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Carrera desarrollada en la normativa y aplicada al menos en algunos organismos.    Presencia de actividades de capacitación, falta orientación a objetivos estratégicos.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Iniciativas para consolidar  criterios de mérito para el avance en la carrera.  Esfuerzos por orientar la capacitación hacia  objetivos estratégicos.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Carrera en base al mérito de aplicación generalizada, elementos de flexibilidad en su diseño.  Orientación estratégica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 la capacitación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Planes flexibles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 carrera,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promoción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horizontal.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Avance en base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 rendimiento 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competencias.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Formación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orientada al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aprendizaje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colectivo,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diseñada 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evaluada en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función de la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estrategia.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077200" cy="609600"/>
          </a:xfrm>
        </p:spPr>
        <p:txBody>
          <a:bodyPr/>
          <a:lstStyle/>
          <a:p>
            <a:r>
              <a:rPr lang="es-MX" sz="2800" b="1">
                <a:solidFill>
                  <a:schemeClr val="bg2"/>
                </a:solidFill>
                <a:latin typeface="Tahoma" pitchFamily="34" charset="0"/>
              </a:rPr>
              <a:t>Gestión del Desarrollo – </a:t>
            </a:r>
            <a:r>
              <a:rPr lang="es-MX" sz="2800" b="1">
                <a:solidFill>
                  <a:schemeClr val="accent2"/>
                </a:solidFill>
                <a:latin typeface="Tahoma" pitchFamily="34" charset="0"/>
              </a:rPr>
              <a:t>Rasgos destacables</a:t>
            </a:r>
            <a:r>
              <a:rPr lang="es-MX" sz="2800">
                <a:solidFill>
                  <a:schemeClr val="bg2"/>
                </a:solidFill>
                <a:latin typeface="Tahoma" pitchFamily="34" charset="0"/>
              </a:rPr>
              <a:t> </a:t>
            </a:r>
            <a:endParaRPr lang="es-ES" sz="2800">
              <a:solidFill>
                <a:schemeClr val="bg2"/>
              </a:solidFill>
              <a:latin typeface="Tahoma" pitchFamily="34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001000" cy="5334000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s-AR" sz="2400" b="1">
                <a:solidFill>
                  <a:schemeClr val="hlink"/>
                </a:solidFill>
                <a:latin typeface="Tahoma" pitchFamily="34" charset="0"/>
              </a:rPr>
              <a:t>Bajo nivel de implementación de la carrera, a pesar de las menciones en las sucesivas normas.</a:t>
            </a:r>
            <a:r>
              <a:rPr lang="es-AR" sz="2400">
                <a:solidFill>
                  <a:schemeClr val="hlink"/>
                </a:solidFill>
                <a:latin typeface="Tahoma" pitchFamily="34" charset="0"/>
              </a:rPr>
              <a:t> </a:t>
            </a:r>
          </a:p>
          <a:p>
            <a:pPr>
              <a:lnSpc>
                <a:spcPct val="75000"/>
              </a:lnSpc>
            </a:pPr>
            <a:endParaRPr lang="es-AR" sz="2400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75000"/>
              </a:lnSpc>
            </a:pPr>
            <a:r>
              <a:rPr lang="es-AR" sz="2400" b="1">
                <a:solidFill>
                  <a:schemeClr val="hlink"/>
                </a:solidFill>
                <a:latin typeface="Tahoma" pitchFamily="34" charset="0"/>
              </a:rPr>
              <a:t>En los casos de implementación de carrera, persiste el esquema de promoción ante vacantes en puestos superiores.</a:t>
            </a:r>
            <a:r>
              <a:rPr lang="es-AR" sz="2400">
                <a:solidFill>
                  <a:schemeClr val="hlink"/>
                </a:solidFill>
                <a:latin typeface="Tahoma" pitchFamily="34" charset="0"/>
              </a:rPr>
              <a:t> </a:t>
            </a:r>
          </a:p>
          <a:p>
            <a:pPr>
              <a:lnSpc>
                <a:spcPct val="75000"/>
              </a:lnSpc>
            </a:pPr>
            <a:endParaRPr lang="es-AR" sz="2400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75000"/>
              </a:lnSpc>
            </a:pPr>
            <a:r>
              <a:rPr lang="es-MX" sz="2400" b="1">
                <a:solidFill>
                  <a:schemeClr val="hlink"/>
                </a:solidFill>
                <a:latin typeface="Tahoma" pitchFamily="34" charset="0"/>
              </a:rPr>
              <a:t>Iniciativas de capacitación fuertemente sujetas a restricciones presupuestarias</a:t>
            </a:r>
            <a:r>
              <a:rPr lang="es-ES" sz="2400">
                <a:solidFill>
                  <a:schemeClr val="hlink"/>
                </a:solidFill>
                <a:latin typeface="Tahoma" pitchFamily="34" charset="0"/>
              </a:rPr>
              <a:t> </a:t>
            </a:r>
          </a:p>
          <a:p>
            <a:pPr>
              <a:lnSpc>
                <a:spcPct val="75000"/>
              </a:lnSpc>
            </a:pPr>
            <a:endParaRPr lang="es-ES" sz="2400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75000"/>
              </a:lnSpc>
            </a:pPr>
            <a:r>
              <a:rPr lang="es-MX" sz="2400" b="1">
                <a:solidFill>
                  <a:schemeClr val="hlink"/>
                </a:solidFill>
                <a:latin typeface="Tahoma" pitchFamily="34" charset="0"/>
              </a:rPr>
              <a:t>En los casos de articulación de sistemas de capacitación, baja orientación estratégica. </a:t>
            </a:r>
          </a:p>
          <a:p>
            <a:pPr>
              <a:lnSpc>
                <a:spcPct val="75000"/>
              </a:lnSpc>
            </a:pPr>
            <a:endParaRPr lang="es-MX" sz="2400" b="1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75000"/>
              </a:lnSpc>
            </a:pPr>
            <a:r>
              <a:rPr lang="es-MX" sz="2400" b="1">
                <a:solidFill>
                  <a:schemeClr val="hlink"/>
                </a:solidFill>
                <a:latin typeface="Tahoma" pitchFamily="34" charset="0"/>
              </a:rPr>
              <a:t>Predomina la demanda de los funcionarios sobre las necesidades organizacionales.</a:t>
            </a:r>
            <a:endParaRPr lang="es-ES" sz="2400" b="1">
              <a:solidFill>
                <a:schemeClr val="hlink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686800" cy="381000"/>
          </a:xfrm>
        </p:spPr>
        <p:txBody>
          <a:bodyPr/>
          <a:lstStyle/>
          <a:p>
            <a:r>
              <a:rPr lang="es-MX" sz="2800" b="1">
                <a:solidFill>
                  <a:schemeClr val="bg2"/>
                </a:solidFill>
                <a:latin typeface="Tahoma" pitchFamily="34" charset="0"/>
              </a:rPr>
              <a:t>Gestión del desarrollo – </a:t>
            </a:r>
            <a:r>
              <a:rPr lang="es-MX" sz="2800" b="1">
                <a:solidFill>
                  <a:schemeClr val="hlink"/>
                </a:solidFill>
                <a:latin typeface="Tahoma" pitchFamily="34" charset="0"/>
              </a:rPr>
              <a:t>Carrera administrativa</a:t>
            </a:r>
            <a:r>
              <a:rPr lang="es-MX" sz="2800">
                <a:solidFill>
                  <a:schemeClr val="bg2"/>
                </a:solidFill>
                <a:latin typeface="Tahoma" pitchFamily="34" charset="0"/>
              </a:rPr>
              <a:t> </a:t>
            </a:r>
            <a:endParaRPr lang="es-ES" sz="2800">
              <a:solidFill>
                <a:schemeClr val="bg2"/>
              </a:solidFill>
              <a:latin typeface="Tahoma" pitchFamily="34" charset="0"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3505200"/>
            <a:ext cx="8153400" cy="3048000"/>
          </a:xfrm>
          <a:ln w="28575">
            <a:solidFill>
              <a:schemeClr val="hlink"/>
            </a:solidFill>
          </a:ln>
        </p:spPr>
        <p:txBody>
          <a:bodyPr/>
          <a:lstStyle/>
          <a:p>
            <a:pPr>
              <a:buClr>
                <a:srgbClr val="CC3300"/>
              </a:buClr>
            </a:pPr>
            <a:r>
              <a:rPr lang="es-MX" sz="2000" b="1">
                <a:solidFill>
                  <a:srgbClr val="CC3300"/>
                </a:solidFill>
                <a:latin typeface="Tahoma" pitchFamily="34" charset="0"/>
              </a:rPr>
              <a:t>Carrera sin implementación efectiva, ascensos sujetos a discrecionalidad, reportándose en algunos casos injerencia política.</a:t>
            </a:r>
            <a:r>
              <a:rPr lang="es-MX" sz="2000">
                <a:solidFill>
                  <a:srgbClr val="CC3300"/>
                </a:solidFill>
                <a:latin typeface="Tahoma" pitchFamily="34" charset="0"/>
              </a:rPr>
              <a:t> </a:t>
            </a:r>
          </a:p>
          <a:p>
            <a:pPr>
              <a:buClr>
                <a:srgbClr val="006600"/>
              </a:buClr>
            </a:pPr>
            <a:r>
              <a:rPr lang="es-AR" sz="2000" b="1">
                <a:solidFill>
                  <a:srgbClr val="006600"/>
                </a:solidFill>
                <a:latin typeface="Tahoma" pitchFamily="34" charset="0"/>
              </a:rPr>
              <a:t>Carrera con implementación al menos parcial, limitada vinculación entre evaluaciones y ascensos por restricciones presupuestarias.</a:t>
            </a:r>
          </a:p>
          <a:p>
            <a:pPr>
              <a:buClr>
                <a:schemeClr val="hlink"/>
              </a:buClr>
            </a:pPr>
            <a:r>
              <a:rPr lang="es-AR" sz="2000" b="1">
                <a:solidFill>
                  <a:schemeClr val="hlink"/>
                </a:solidFill>
                <a:latin typeface="Tahoma" pitchFamily="34" charset="0"/>
              </a:rPr>
              <a:t>Carrera implementada, incluyendo criterio de antigüedad y evaluación de desempeño para el avance, persiste el foco en la carrera por ascenso a niveles superiores.</a:t>
            </a:r>
            <a:r>
              <a:rPr lang="es-AR" sz="2000">
                <a:solidFill>
                  <a:schemeClr val="hlink"/>
                </a:solidFill>
                <a:latin typeface="Tahoma" pitchFamily="34" charset="0"/>
              </a:rPr>
              <a:t> </a:t>
            </a:r>
            <a:endParaRPr lang="es-ES" sz="2000">
              <a:solidFill>
                <a:schemeClr val="hlink"/>
              </a:solidFill>
              <a:latin typeface="Tahoma" pitchFamily="34" charset="0"/>
            </a:endParaRPr>
          </a:p>
        </p:txBody>
      </p:sp>
      <p:graphicFrame>
        <p:nvGraphicFramePr>
          <p:cNvPr id="72760" name="Group 56"/>
          <p:cNvGraphicFramePr>
            <a:graphicFrameLocks noGrp="1"/>
          </p:cNvGraphicFramePr>
          <p:nvPr/>
        </p:nvGraphicFramePr>
        <p:xfrm>
          <a:off x="609600" y="990600"/>
          <a:ext cx="8153400" cy="2527300"/>
        </p:xfrm>
        <a:graphic>
          <a:graphicData uri="http://schemas.openxmlformats.org/drawingml/2006/table">
            <a:tbl>
              <a:tblPr/>
              <a:tblGrid>
                <a:gridCol w="2225675"/>
                <a:gridCol w="1976438"/>
                <a:gridCol w="1974850"/>
                <a:gridCol w="1976437"/>
              </a:tblGrid>
              <a:tr h="258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Nivel 0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Nivel 1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Nivel 2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Nivel 3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El Salvador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Ecuador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Perú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Honduras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Bolivia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Nicaragua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Paraguay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Guatemala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Panamá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Dominicana</a:t>
                      </a: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 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Venezuela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México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Uruguay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Argentina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Colombia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Costa Rica</a:t>
                      </a: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Chile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Brasil</a:t>
                      </a: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457200"/>
            <a:ext cx="6858000" cy="533400"/>
          </a:xfrm>
        </p:spPr>
        <p:txBody>
          <a:bodyPr/>
          <a:lstStyle/>
          <a:p>
            <a:pPr algn="ctr"/>
            <a:r>
              <a:rPr lang="es-MX" sz="2800" b="1">
                <a:latin typeface="Tahoma" pitchFamily="34" charset="0"/>
              </a:rPr>
              <a:t>Gestión del Desarrollo – </a:t>
            </a:r>
            <a:r>
              <a:rPr lang="es-MX" sz="2800" b="1">
                <a:solidFill>
                  <a:schemeClr val="hlink"/>
                </a:solidFill>
                <a:latin typeface="Tahoma" pitchFamily="34" charset="0"/>
              </a:rPr>
              <a:t>Capacitación</a:t>
            </a:r>
            <a:r>
              <a:rPr lang="es-MX" sz="2800">
                <a:latin typeface="Tahoma" pitchFamily="34" charset="0"/>
              </a:rPr>
              <a:t> </a:t>
            </a:r>
            <a:endParaRPr lang="es-ES" sz="2800">
              <a:latin typeface="Tahoma" pitchFamily="34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733800"/>
            <a:ext cx="6781800" cy="2743200"/>
          </a:xfrm>
          <a:ln w="28575">
            <a:solidFill>
              <a:schemeClr val="hlink"/>
            </a:solidFill>
          </a:ln>
        </p:spPr>
        <p:txBody>
          <a:bodyPr/>
          <a:lstStyle/>
          <a:p>
            <a:pPr>
              <a:lnSpc>
                <a:spcPct val="75000"/>
              </a:lnSpc>
              <a:buFont typeface="Wingdings" pitchFamily="2" charset="2"/>
              <a:buNone/>
            </a:pPr>
            <a:endParaRPr lang="es-MX" sz="2000" b="1">
              <a:latin typeface="Tahoma" pitchFamily="34" charset="0"/>
            </a:endParaRPr>
          </a:p>
          <a:p>
            <a:pPr>
              <a:lnSpc>
                <a:spcPct val="75000"/>
              </a:lnSpc>
              <a:buClr>
                <a:srgbClr val="CC3300"/>
              </a:buClr>
            </a:pPr>
            <a:r>
              <a:rPr lang="es-MX" sz="2000" b="1">
                <a:solidFill>
                  <a:srgbClr val="CC3300"/>
                </a:solidFill>
                <a:latin typeface="Tahoma" pitchFamily="34" charset="0"/>
              </a:rPr>
              <a:t>Baja presencia de actividades de capacitación</a:t>
            </a:r>
            <a:r>
              <a:rPr lang="es-ES" sz="2000">
                <a:latin typeface="Tahoma" pitchFamily="34" charset="0"/>
              </a:rPr>
              <a:t> </a:t>
            </a:r>
          </a:p>
          <a:p>
            <a:pPr>
              <a:lnSpc>
                <a:spcPct val="75000"/>
              </a:lnSpc>
            </a:pPr>
            <a:endParaRPr lang="es-ES" sz="2000">
              <a:latin typeface="Tahoma" pitchFamily="34" charset="0"/>
            </a:endParaRPr>
          </a:p>
          <a:p>
            <a:pPr>
              <a:lnSpc>
                <a:spcPct val="75000"/>
              </a:lnSpc>
              <a:buClr>
                <a:srgbClr val="006600"/>
              </a:buClr>
            </a:pPr>
            <a:r>
              <a:rPr lang="es-MX" sz="2000" b="1">
                <a:solidFill>
                  <a:srgbClr val="006600"/>
                </a:solidFill>
                <a:latin typeface="Tahoma" pitchFamily="34" charset="0"/>
              </a:rPr>
              <a:t>Iniciativas de capacitación, falta articulación en un sistema integrado</a:t>
            </a:r>
            <a:r>
              <a:rPr lang="es-ES" sz="2000">
                <a:solidFill>
                  <a:srgbClr val="006600"/>
                </a:solidFill>
                <a:latin typeface="Tahoma" pitchFamily="34" charset="0"/>
              </a:rPr>
              <a:t> </a:t>
            </a:r>
          </a:p>
          <a:p>
            <a:pPr>
              <a:lnSpc>
                <a:spcPct val="75000"/>
              </a:lnSpc>
              <a:buFont typeface="Wingdings" pitchFamily="2" charset="2"/>
              <a:buNone/>
            </a:pPr>
            <a:endParaRPr lang="es-ES" sz="2000">
              <a:solidFill>
                <a:srgbClr val="006600"/>
              </a:solidFill>
              <a:latin typeface="Tahoma" pitchFamily="34" charset="0"/>
            </a:endParaRPr>
          </a:p>
          <a:p>
            <a:pPr>
              <a:lnSpc>
                <a:spcPct val="75000"/>
              </a:lnSpc>
              <a:buClr>
                <a:schemeClr val="hlink"/>
              </a:buClr>
            </a:pPr>
            <a:r>
              <a:rPr lang="es-MX" sz="2000" b="1">
                <a:solidFill>
                  <a:schemeClr val="hlink"/>
                </a:solidFill>
                <a:latin typeface="Tahoma" pitchFamily="34" charset="0"/>
              </a:rPr>
              <a:t>Sistema de capacitación estructurado, orientado en función de la estrategia organizacional.</a:t>
            </a:r>
            <a:r>
              <a:rPr lang="es-MX" sz="2000">
                <a:solidFill>
                  <a:schemeClr val="hlink"/>
                </a:solidFill>
                <a:latin typeface="Tahoma" pitchFamily="34" charset="0"/>
              </a:rPr>
              <a:t> </a:t>
            </a:r>
            <a:endParaRPr lang="es-ES" sz="2000">
              <a:solidFill>
                <a:schemeClr val="hlink"/>
              </a:solidFill>
              <a:latin typeface="Tahoma" pitchFamily="34" charset="0"/>
            </a:endParaRPr>
          </a:p>
        </p:txBody>
      </p:sp>
      <p:graphicFrame>
        <p:nvGraphicFramePr>
          <p:cNvPr id="73785" name="Group 57"/>
          <p:cNvGraphicFramePr>
            <a:graphicFrameLocks noGrp="1"/>
          </p:cNvGraphicFramePr>
          <p:nvPr/>
        </p:nvGraphicFramePr>
        <p:xfrm>
          <a:off x="1219200" y="1219200"/>
          <a:ext cx="6781800" cy="2527300"/>
        </p:xfrm>
        <a:graphic>
          <a:graphicData uri="http://schemas.openxmlformats.org/drawingml/2006/table">
            <a:tbl>
              <a:tblPr/>
              <a:tblGrid>
                <a:gridCol w="1851025"/>
                <a:gridCol w="1730375"/>
                <a:gridCol w="1557338"/>
                <a:gridCol w="1643062"/>
              </a:tblGrid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Nivel 0</a:t>
                      </a:r>
                      <a:endParaRPr kumimoji="0" lang="es-MX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Nivel 1</a:t>
                      </a:r>
                      <a:endParaRPr kumimoji="0" lang="es-MX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Nivel 2</a:t>
                      </a:r>
                      <a:endParaRPr kumimoji="0" lang="es-MX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Nivel 3</a:t>
                      </a:r>
                      <a:endParaRPr kumimoji="0" lang="es-MX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1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El Salvador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Ecuador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Perú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Honduras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Nicaragua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Paraguay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Bolivia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Guatemala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Panamá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Dominicana</a:t>
                      </a: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 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Venezuela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México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Uruguay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Argentina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Colombia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Costa Rica</a:t>
                      </a: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Chile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Brasil</a:t>
                      </a: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894" name="Group 198"/>
          <p:cNvGraphicFramePr>
            <a:graphicFrameLocks noGrp="1"/>
          </p:cNvGraphicFramePr>
          <p:nvPr/>
        </p:nvGraphicFramePr>
        <p:xfrm>
          <a:off x="0" y="533400"/>
          <a:ext cx="9144000" cy="6083300"/>
        </p:xfrm>
        <a:graphic>
          <a:graphicData uri="http://schemas.openxmlformats.org/drawingml/2006/table">
            <a:tbl>
              <a:tblPr/>
              <a:tblGrid>
                <a:gridCol w="1447800"/>
                <a:gridCol w="1524000"/>
                <a:gridCol w="1524000"/>
                <a:gridCol w="1524000"/>
                <a:gridCol w="1600200"/>
                <a:gridCol w="1524000"/>
              </a:tblGrid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1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2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3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4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5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</a:tr>
              <a:tr h="194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El Salvador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Honduras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Paraguay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Ecuador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Perú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Bolivia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Panamá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Guatemala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Nicaragua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Dominicana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Uruguay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Costa Rica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Colombia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México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Chile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Venezuela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Argentina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</a:tr>
              <a:tr h="3763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No se reconocen sindicatos, o coexiste el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reconocimien-to con alto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grado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conflicto.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Beneficios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razonables,  equitativos.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Ausencia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gestión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clima 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comunicación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Limitadas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garantías a la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acción sindical,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con presencia de conflictos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laborales.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Beneficios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sociales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razonables.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Ausencia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gestión de clima 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comunicación.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Reconocimien-to sindicatos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(formal 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informal),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y mecanismos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activos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negociación.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Beneficios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sociales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razonables.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Presencia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ocasional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gestión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clima 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comunicación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Relaciones laborales institucionali-zadas.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Beneficios sociales razonables.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Iniciativas de gestión de clima y comunicación.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Relaciones laborales institucionaliza-das, con cierta  presencia sindical en política RH.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Beneficios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sociales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razonables 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apreciados.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Iniciativas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gestión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clima 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comunicación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Relaciones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laborales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eficientes,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incidencia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sindical en las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políticas RH.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Beneficios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sociales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adecuados 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apreciados.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Estrategias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mejora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clima 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comunicación.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sp>
        <p:nvSpPr>
          <p:cNvPr id="29732" name="Text Box 36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Gestión de las Relaciones Humanas y Sociales</a:t>
            </a:r>
            <a:endParaRPr lang="es-ES" sz="2800">
              <a:solidFill>
                <a:schemeClr val="bg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458200" cy="533400"/>
          </a:xfrm>
          <a:gradFill rotWithShape="1">
            <a:gsLst>
              <a:gs pos="0">
                <a:schemeClr val="bg1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 algn="ctr"/>
            <a:r>
              <a:rPr lang="es-MX" sz="3200" b="1">
                <a:solidFill>
                  <a:schemeClr val="bg2"/>
                </a:solidFill>
                <a:latin typeface="Tahoma" pitchFamily="34" charset="0"/>
              </a:rPr>
              <a:t>Agenda</a:t>
            </a:r>
            <a:r>
              <a:rPr lang="es-MX" sz="3200">
                <a:solidFill>
                  <a:schemeClr val="hlink"/>
                </a:solidFill>
                <a:latin typeface="Tahoma" pitchFamily="34" charset="0"/>
              </a:rPr>
              <a:t> </a:t>
            </a:r>
            <a:endParaRPr lang="es-ES" sz="3200">
              <a:solidFill>
                <a:schemeClr val="hlink"/>
              </a:solidFill>
              <a:latin typeface="Tahoma" pitchFamily="34" charset="0"/>
            </a:endParaRP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733800"/>
            <a:ext cx="9144000" cy="3124200"/>
          </a:xfrm>
          <a:gradFill rotWithShape="1">
            <a:gsLst>
              <a:gs pos="0">
                <a:schemeClr val="bg1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</p:spPr>
        <p:txBody>
          <a:bodyPr/>
          <a:lstStyle/>
          <a:p>
            <a:pPr marL="858838" indent="-338138" algn="ctr">
              <a:spcBef>
                <a:spcPct val="0"/>
              </a:spcBef>
              <a:buClr>
                <a:schemeClr val="hlink"/>
              </a:buClr>
              <a:buFont typeface="Wingdings" pitchFamily="2" charset="2"/>
              <a:buNone/>
            </a:pPr>
            <a:endParaRPr lang="es-MX" sz="2400" b="1">
              <a:solidFill>
                <a:schemeClr val="bg2"/>
              </a:solidFill>
              <a:latin typeface="Tahoma" pitchFamily="34" charset="0"/>
            </a:endParaRPr>
          </a:p>
          <a:p>
            <a:pPr marL="858838" indent="-338138">
              <a:spcBef>
                <a:spcPct val="0"/>
              </a:spcBef>
              <a:buClr>
                <a:schemeClr val="hlink"/>
              </a:buClr>
            </a:pPr>
            <a:r>
              <a:rPr lang="es-MX" sz="2400" b="1">
                <a:solidFill>
                  <a:schemeClr val="hlink"/>
                </a:solidFill>
                <a:latin typeface="Tahoma" pitchFamily="34" charset="0"/>
              </a:rPr>
              <a:t>Qué factores o “áreas causales” pueden explicar el distinto grado de avance logrado por los diferentes países en el desarrollo de sus servicios civiles?</a:t>
            </a:r>
          </a:p>
          <a:p>
            <a:pPr marL="858838" indent="-338138" algn="ctr">
              <a:spcBef>
                <a:spcPct val="0"/>
              </a:spcBef>
              <a:buClr>
                <a:schemeClr val="hlink"/>
              </a:buClr>
              <a:buFont typeface="Wingdings" pitchFamily="2" charset="2"/>
              <a:buNone/>
            </a:pPr>
            <a:endParaRPr lang="es-MX" sz="2400" b="1">
              <a:solidFill>
                <a:schemeClr val="hlink"/>
              </a:solidFill>
              <a:latin typeface="Tahoma" pitchFamily="34" charset="0"/>
            </a:endParaRPr>
          </a:p>
          <a:p>
            <a:pPr marL="858838" indent="-338138">
              <a:spcBef>
                <a:spcPct val="0"/>
              </a:spcBef>
              <a:buClr>
                <a:schemeClr val="hlink"/>
              </a:buClr>
            </a:pPr>
            <a:r>
              <a:rPr lang="es-MX" sz="2400" b="1">
                <a:solidFill>
                  <a:schemeClr val="hlink"/>
                </a:solidFill>
                <a:latin typeface="Tahoma" pitchFamily="34" charset="0"/>
              </a:rPr>
              <a:t>Qué recomendaciones generales de política surgen de los diagnósticos realizados?</a:t>
            </a:r>
            <a:endParaRPr lang="es-ES" sz="2400" b="1">
              <a:solidFill>
                <a:schemeClr val="hlink"/>
              </a:solidFill>
              <a:latin typeface="Tahoma" pitchFamily="34" charset="0"/>
            </a:endParaRP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0" y="533400"/>
            <a:ext cx="9144000" cy="32766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858838" indent="-338138">
              <a:buClr>
                <a:srgbClr val="3333CC"/>
              </a:buClr>
              <a:buSzPct val="75000"/>
              <a:buFont typeface="Wingdings" pitchFamily="2" charset="2"/>
              <a:buNone/>
            </a:pPr>
            <a:endParaRPr lang="es-MX" b="1">
              <a:solidFill>
                <a:schemeClr val="bg2"/>
              </a:solidFill>
              <a:latin typeface="Tahoma" pitchFamily="34" charset="0"/>
            </a:endParaRPr>
          </a:p>
          <a:p>
            <a:pPr marL="858838" indent="-338138" algn="l">
              <a:buClr>
                <a:srgbClr val="0000FF"/>
              </a:buClr>
              <a:buSzPct val="75000"/>
              <a:buFont typeface="Wingdings" pitchFamily="2" charset="2"/>
              <a:buChar char="n"/>
            </a:pPr>
            <a:r>
              <a:rPr lang="es-MX" b="1">
                <a:solidFill>
                  <a:srgbClr val="0000FF"/>
                </a:solidFill>
                <a:latin typeface="Tahoma" pitchFamily="34" charset="0"/>
              </a:rPr>
              <a:t>Qué tendencias se identifican para toda la región sobre aspectos particularmente desarrollados o subdesarrollados en los sistemas de servicio civil?</a:t>
            </a:r>
          </a:p>
          <a:p>
            <a:pPr marL="858838" indent="-338138">
              <a:buClr>
                <a:srgbClr val="3333CC"/>
              </a:buClr>
              <a:buSzPct val="75000"/>
              <a:buFont typeface="Wingdings" pitchFamily="2" charset="2"/>
              <a:buNone/>
            </a:pPr>
            <a:endParaRPr lang="es-MX" b="1">
              <a:solidFill>
                <a:srgbClr val="0000FF"/>
              </a:solidFill>
              <a:latin typeface="Tahoma" pitchFamily="34" charset="0"/>
            </a:endParaRPr>
          </a:p>
          <a:p>
            <a:pPr marL="858838" indent="-338138" algn="l">
              <a:buClr>
                <a:srgbClr val="0000FF"/>
              </a:buClr>
              <a:buSzPct val="75000"/>
              <a:buFont typeface="Wingdings" pitchFamily="2" charset="2"/>
              <a:buChar char="n"/>
            </a:pPr>
            <a:r>
              <a:rPr lang="es-MX" b="1">
                <a:solidFill>
                  <a:srgbClr val="0000FF"/>
                </a:solidFill>
                <a:latin typeface="Tahoma" pitchFamily="34" charset="0"/>
              </a:rPr>
              <a:t>Qué distancia relativa al estándar planteado presenta cada país para cada uno de los subsistemas?</a:t>
            </a:r>
            <a:endParaRPr lang="es-ES" b="1">
              <a:solidFill>
                <a:srgbClr val="0000FF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686800" cy="838200"/>
          </a:xfrm>
        </p:spPr>
        <p:txBody>
          <a:bodyPr/>
          <a:lstStyle/>
          <a:p>
            <a:pPr algn="ctr"/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Gestión de las Relaciones Humanas y Sociales</a:t>
            </a:r>
            <a:br>
              <a:rPr lang="es-AR" sz="2800" b="1">
                <a:solidFill>
                  <a:schemeClr val="bg2"/>
                </a:solidFill>
                <a:latin typeface="Tahoma" pitchFamily="34" charset="0"/>
              </a:rPr>
            </a:br>
            <a:r>
              <a:rPr lang="es-AR" sz="2800" b="1">
                <a:solidFill>
                  <a:schemeClr val="accent2"/>
                </a:solidFill>
                <a:latin typeface="Tahoma" pitchFamily="34" charset="0"/>
              </a:rPr>
              <a:t>Rasgos destacables</a:t>
            </a:r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752600"/>
            <a:ext cx="7696200" cy="4876800"/>
          </a:xfrm>
          <a:noFill/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s-AR" sz="2400" b="1">
                <a:solidFill>
                  <a:schemeClr val="hlink"/>
                </a:solidFill>
                <a:latin typeface="Tahoma" pitchFamily="34" charset="0"/>
              </a:rPr>
              <a:t>Aspectos asociados: relaciones laborales, beneficios sociales, clima y comunicación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s-AR" sz="2400" b="1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s-AR" sz="2400" b="1">
                <a:solidFill>
                  <a:schemeClr val="hlink"/>
                </a:solidFill>
                <a:latin typeface="Tahoma" pitchFamily="34" charset="0"/>
              </a:rPr>
              <a:t>Mayor diferenciación entre los países: relaciones laborales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s-AR" sz="2400" b="1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s-AR" sz="2400" b="1">
                <a:solidFill>
                  <a:schemeClr val="hlink"/>
                </a:solidFill>
                <a:latin typeface="Tahoma" pitchFamily="34" charset="0"/>
              </a:rPr>
              <a:t>Clima laboral y comunicación: baja prioridad, aparecen iniciativas incipientes en sistemas más desarrollados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s-AR" sz="2400" b="1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s-AR" sz="2400" b="1">
                <a:solidFill>
                  <a:schemeClr val="hlink"/>
                </a:solidFill>
                <a:latin typeface="Tahoma" pitchFamily="34" charset="0"/>
              </a:rPr>
              <a:t>Beneficios sociales adecuados al contexto (salvo precarización en caso de contratos) con baja apreciación por parte de los empleados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001000" cy="838200"/>
          </a:xfrm>
        </p:spPr>
        <p:txBody>
          <a:bodyPr/>
          <a:lstStyle/>
          <a:p>
            <a:pPr algn="ctr"/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Gestión del clima organizacional </a:t>
            </a:r>
            <a:br>
              <a:rPr lang="es-AR" sz="2800" b="1">
                <a:solidFill>
                  <a:schemeClr val="bg2"/>
                </a:solidFill>
                <a:latin typeface="Tahoma" pitchFamily="34" charset="0"/>
              </a:rPr>
            </a:br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y la comunicación - </a:t>
            </a:r>
            <a:r>
              <a:rPr lang="es-AR" sz="2800" b="1">
                <a:solidFill>
                  <a:schemeClr val="hlink"/>
                </a:solidFill>
                <a:latin typeface="Tahoma" pitchFamily="34" charset="0"/>
              </a:rPr>
              <a:t>Casos</a:t>
            </a:r>
          </a:p>
        </p:txBody>
      </p:sp>
      <p:graphicFrame>
        <p:nvGraphicFramePr>
          <p:cNvPr id="61503" name="Group 1087"/>
          <p:cNvGraphicFramePr>
            <a:graphicFrameLocks noGrp="1"/>
          </p:cNvGraphicFramePr>
          <p:nvPr>
            <p:ph idx="1"/>
          </p:nvPr>
        </p:nvGraphicFramePr>
        <p:xfrm>
          <a:off x="1143000" y="1371600"/>
          <a:ext cx="7010400" cy="2528888"/>
        </p:xfrm>
        <a:graphic>
          <a:graphicData uri="http://schemas.openxmlformats.org/drawingml/2006/table">
            <a:tbl>
              <a:tblPr/>
              <a:tblGrid>
                <a:gridCol w="1752600"/>
                <a:gridCol w="1752600"/>
                <a:gridCol w="1752600"/>
                <a:gridCol w="17526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43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El Salvador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Honduras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Paraguay</a:t>
                      </a:r>
                      <a:r>
                        <a:rPr kumimoji="0" lang="es-A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Ecuador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Perú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Bolivia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Panamá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Guatemala</a:t>
                      </a:r>
                      <a:endParaRPr kumimoji="0" lang="es-AR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Dominicana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Venezuela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Uruguay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Colombia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México</a:t>
                      </a: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Chile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Costa Rica</a:t>
                      </a:r>
                      <a:endParaRPr kumimoji="0" lang="es-A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  <a:r>
                        <a:rPr kumimoji="0" lang="es-A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469" name="Text Box 1053"/>
          <p:cNvSpPr txBox="1">
            <a:spLocks noChangeArrowheads="1"/>
          </p:cNvSpPr>
          <p:nvPr/>
        </p:nvSpPr>
        <p:spPr bwMode="hidden">
          <a:xfrm>
            <a:off x="457200" y="4267200"/>
            <a:ext cx="8229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AR"/>
          </a:p>
        </p:txBody>
      </p:sp>
      <p:sp>
        <p:nvSpPr>
          <p:cNvPr id="61470" name="Text Box 1054"/>
          <p:cNvSpPr txBox="1">
            <a:spLocks noChangeArrowheads="1"/>
          </p:cNvSpPr>
          <p:nvPr/>
        </p:nvSpPr>
        <p:spPr bwMode="hidden">
          <a:xfrm>
            <a:off x="914400" y="4038600"/>
            <a:ext cx="69342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AR"/>
          </a:p>
        </p:txBody>
      </p:sp>
      <p:sp>
        <p:nvSpPr>
          <p:cNvPr id="61473" name="Text Box 1057"/>
          <p:cNvSpPr txBox="1">
            <a:spLocks noChangeArrowheads="1"/>
          </p:cNvSpPr>
          <p:nvPr/>
        </p:nvSpPr>
        <p:spPr bwMode="hidden">
          <a:xfrm>
            <a:off x="838200" y="4724400"/>
            <a:ext cx="70104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AR"/>
          </a:p>
        </p:txBody>
      </p:sp>
      <p:sp>
        <p:nvSpPr>
          <p:cNvPr id="61474" name="Rectangle 1058"/>
          <p:cNvSpPr>
            <a:spLocks noChangeArrowheads="1"/>
          </p:cNvSpPr>
          <p:nvPr/>
        </p:nvSpPr>
        <p:spPr bwMode="auto">
          <a:xfrm>
            <a:off x="1143000" y="3886200"/>
            <a:ext cx="7010400" cy="25146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buClr>
                <a:srgbClr val="CC3300"/>
              </a:buClr>
              <a:buSzPct val="75000"/>
              <a:buFont typeface="Wingdings" pitchFamily="2" charset="2"/>
              <a:buChar char="n"/>
            </a:pPr>
            <a:r>
              <a:rPr lang="es-AR" sz="2000" b="1">
                <a:solidFill>
                  <a:srgbClr val="CC3300"/>
                </a:solidFill>
                <a:latin typeface="Tahoma" pitchFamily="34" charset="0"/>
              </a:rPr>
              <a:t>Ausencia de iniciativas de gestión de clima organizacional y comunicación</a:t>
            </a:r>
          </a:p>
          <a:p>
            <a:pPr marL="342900" indent="-342900" algn="l">
              <a:buClr>
                <a:srgbClr val="CC3300"/>
              </a:buClr>
              <a:buSzPct val="75000"/>
              <a:buFont typeface="Wingdings" pitchFamily="2" charset="2"/>
              <a:buChar char="n"/>
            </a:pPr>
            <a:endParaRPr lang="es-AR" sz="2000" b="1">
              <a:solidFill>
                <a:srgbClr val="CC3300"/>
              </a:solidFill>
              <a:latin typeface="Tahoma" pitchFamily="34" charset="0"/>
            </a:endParaRPr>
          </a:p>
          <a:p>
            <a:pPr marL="342900" indent="-342900" algn="l">
              <a:buClr>
                <a:srgbClr val="006600"/>
              </a:buClr>
              <a:buSzPct val="75000"/>
              <a:buFont typeface="Wingdings" pitchFamily="2" charset="2"/>
              <a:buChar char="n"/>
            </a:pPr>
            <a:r>
              <a:rPr lang="es-AR" sz="2000" b="1">
                <a:solidFill>
                  <a:srgbClr val="006600"/>
                </a:solidFill>
                <a:latin typeface="Tahoma" pitchFamily="34" charset="0"/>
              </a:rPr>
              <a:t>Iniciativas aisladas en algunas organizaciones</a:t>
            </a:r>
          </a:p>
          <a:p>
            <a:pPr marL="342900" indent="-342900" algn="l">
              <a:buClr>
                <a:srgbClr val="006600"/>
              </a:buClr>
              <a:buSzPct val="75000"/>
              <a:buFont typeface="Wingdings" pitchFamily="2" charset="2"/>
              <a:buChar char="n"/>
            </a:pPr>
            <a:endParaRPr lang="es-AR" sz="2000">
              <a:solidFill>
                <a:srgbClr val="006600"/>
              </a:solidFill>
              <a:latin typeface="Tahoma" pitchFamily="34" charset="0"/>
            </a:endParaRPr>
          </a:p>
          <a:p>
            <a:pPr marL="342900" indent="-342900" algn="l"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s-AR" sz="2000" b="1">
                <a:solidFill>
                  <a:schemeClr val="hlink"/>
                </a:solidFill>
                <a:latin typeface="Tahoma" pitchFamily="34" charset="0"/>
              </a:rPr>
              <a:t>Estrategias (incipientes) de gestión de clima y comunicación en servicios civiles más institucionalizados</a:t>
            </a:r>
            <a:endParaRPr lang="es-ES" sz="2000" b="1">
              <a:solidFill>
                <a:schemeClr val="hlink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457200"/>
            <a:ext cx="7315200" cy="457200"/>
          </a:xfrm>
        </p:spPr>
        <p:txBody>
          <a:bodyPr/>
          <a:lstStyle/>
          <a:p>
            <a:pPr algn="ctr"/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Beneficios sociales - </a:t>
            </a:r>
            <a:r>
              <a:rPr lang="es-AR" sz="2800" b="1">
                <a:solidFill>
                  <a:schemeClr val="hlink"/>
                </a:solidFill>
                <a:latin typeface="Tahoma" pitchFamily="34" charset="0"/>
              </a:rPr>
              <a:t>Casos</a:t>
            </a:r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4267200"/>
            <a:ext cx="7086600" cy="2209800"/>
          </a:xfrm>
          <a:ln w="28575">
            <a:solidFill>
              <a:schemeClr val="hlink"/>
            </a:solidFill>
          </a:ln>
        </p:spPr>
        <p:txBody>
          <a:bodyPr/>
          <a:lstStyle/>
          <a:p>
            <a:pPr>
              <a:lnSpc>
                <a:spcPct val="80000"/>
              </a:lnSpc>
              <a:buClr>
                <a:srgbClr val="CC3300"/>
              </a:buClr>
            </a:pPr>
            <a:endParaRPr lang="es-AR" sz="2000" b="1">
              <a:solidFill>
                <a:srgbClr val="CC3300"/>
              </a:solidFill>
              <a:latin typeface="Tahoma" pitchFamily="34" charset="0"/>
            </a:endParaRPr>
          </a:p>
          <a:p>
            <a:pPr>
              <a:lnSpc>
                <a:spcPct val="80000"/>
              </a:lnSpc>
              <a:buClr>
                <a:srgbClr val="CC3300"/>
              </a:buClr>
            </a:pPr>
            <a:r>
              <a:rPr lang="es-AR" sz="2000" b="1">
                <a:solidFill>
                  <a:srgbClr val="CC3300"/>
                </a:solidFill>
                <a:latin typeface="Tahoma" pitchFamily="34" charset="0"/>
              </a:rPr>
              <a:t>Distribución inequitativa de beneficios, o sistema demasiado favorable respecto del sector privado, con intentos (resistidos) de reducción.</a:t>
            </a:r>
            <a:r>
              <a:rPr lang="es-AR" sz="2000">
                <a:solidFill>
                  <a:srgbClr val="CC3300"/>
                </a:solidFill>
                <a:latin typeface="Tahoma" pitchFamily="34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AR" sz="2000">
              <a:solidFill>
                <a:srgbClr val="CC3300"/>
              </a:solidFill>
              <a:latin typeface="Tahoma" pitchFamily="34" charset="0"/>
            </a:endParaRPr>
          </a:p>
          <a:p>
            <a:pPr>
              <a:lnSpc>
                <a:spcPct val="80000"/>
              </a:lnSpc>
              <a:buClr>
                <a:srgbClr val="006600"/>
              </a:buClr>
            </a:pPr>
            <a:r>
              <a:rPr lang="es-AR" sz="2000" b="1">
                <a:solidFill>
                  <a:srgbClr val="006600"/>
                </a:solidFill>
                <a:latin typeface="Tahoma" pitchFamily="34" charset="0"/>
              </a:rPr>
              <a:t>Beneficios razonables, con distribución más equitativa</a:t>
            </a:r>
            <a:r>
              <a:rPr lang="es-AR" sz="2000">
                <a:solidFill>
                  <a:srgbClr val="006600"/>
                </a:solidFill>
                <a:latin typeface="Tahoma" pitchFamily="34" charset="0"/>
              </a:rPr>
              <a:t> </a:t>
            </a:r>
            <a:r>
              <a:rPr lang="es-AR" sz="2000" b="1">
                <a:solidFill>
                  <a:srgbClr val="006600"/>
                </a:solidFill>
                <a:latin typeface="Tahoma" pitchFamily="34" charset="0"/>
              </a:rPr>
              <a:t>entre áreas del gobierno</a:t>
            </a:r>
            <a:r>
              <a:rPr lang="es-AR" sz="2000">
                <a:solidFill>
                  <a:srgbClr val="006600"/>
                </a:solidFill>
                <a:latin typeface="Tahoma" pitchFamily="34" charset="0"/>
              </a:rPr>
              <a:t> </a:t>
            </a:r>
          </a:p>
        </p:txBody>
      </p:sp>
      <p:graphicFrame>
        <p:nvGraphicFramePr>
          <p:cNvPr id="63549" name="Group 61"/>
          <p:cNvGraphicFramePr>
            <a:graphicFrameLocks noGrp="1"/>
          </p:cNvGraphicFramePr>
          <p:nvPr/>
        </p:nvGraphicFramePr>
        <p:xfrm>
          <a:off x="1066800" y="1066800"/>
          <a:ext cx="7086600" cy="3200400"/>
        </p:xfrm>
        <a:graphic>
          <a:graphicData uri="http://schemas.openxmlformats.org/drawingml/2006/table">
            <a:tbl>
              <a:tblPr/>
              <a:tblGrid>
                <a:gridCol w="1771650"/>
                <a:gridCol w="1771650"/>
                <a:gridCol w="1771650"/>
                <a:gridCol w="1771650"/>
              </a:tblGrid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El Salvador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Honduras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Paraguay</a:t>
                      </a:r>
                      <a:r>
                        <a:rPr kumimoji="0" lang="es-A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Ecuador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Perú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Nicaragua</a:t>
                      </a: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Bolivia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Panamá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Guatemala</a:t>
                      </a:r>
                      <a:endParaRPr kumimoji="0" lang="es-AR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Dominicana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Venezuela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Uruguay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Colombia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México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Argentina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Chile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Costa Rica</a:t>
                      </a:r>
                      <a:endParaRPr kumimoji="0" lang="es-AR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  <a:r>
                        <a:rPr kumimoji="0" lang="es-A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533400"/>
          </a:xfr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 </a:t>
            </a:r>
            <a:r>
              <a:rPr lang="es-AR" sz="2400" b="1">
                <a:solidFill>
                  <a:schemeClr val="bg2"/>
                </a:solidFill>
                <a:latin typeface="Tahoma" pitchFamily="34" charset="0"/>
              </a:rPr>
              <a:t>Nivel de desarrollo de las relaciones laborales</a:t>
            </a:r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 </a:t>
            </a:r>
          </a:p>
        </p:txBody>
      </p:sp>
      <p:graphicFrame>
        <p:nvGraphicFramePr>
          <p:cNvPr id="65929" name="Group 393"/>
          <p:cNvGraphicFramePr>
            <a:graphicFrameLocks noGrp="1"/>
          </p:cNvGraphicFramePr>
          <p:nvPr>
            <p:ph idx="1"/>
          </p:nvPr>
        </p:nvGraphicFramePr>
        <p:xfrm>
          <a:off x="0" y="533400"/>
          <a:ext cx="9144000" cy="6488113"/>
        </p:xfrm>
        <a:graphic>
          <a:graphicData uri="http://schemas.openxmlformats.org/drawingml/2006/table">
            <a:tbl>
              <a:tblPr/>
              <a:tblGrid>
                <a:gridCol w="1371600"/>
                <a:gridCol w="1976438"/>
                <a:gridCol w="2214562"/>
                <a:gridCol w="3581400"/>
              </a:tblGrid>
              <a:tr h="5937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A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Reconocimiento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sindical</a:t>
                      </a: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Conflictividad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laboral</a:t>
                      </a: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Negociación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y concertación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El Salvador</a:t>
                      </a: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No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Media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Comisiones SC, no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apreciadas por personal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Honduras</a:t>
                      </a: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Si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Alta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Estatutos especiales</a:t>
                      </a:r>
                      <a:endParaRPr kumimoji="0" lang="es-A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Sindicatos fuertes presionan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gobierno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Paraguay</a:t>
                      </a: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No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Media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Impugnaciones LFP 2000.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Inicio diálogo.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Ecuador</a:t>
                      </a: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Si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Alta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Educación y Salud</a:t>
                      </a:r>
                      <a:endParaRPr kumimoji="0" lang="es-A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Politizada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25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Perú</a:t>
                      </a: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Si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Alta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desde 2004</a:t>
                      </a:r>
                      <a:endParaRPr kumimoji="0" lang="es-A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Reconocimiento reciente (2001)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Bolivia</a:t>
                      </a: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No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Media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Fuerte presión educación y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salud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8096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Panamá</a:t>
                      </a: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No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Media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Pico en 1999 por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despidos</a:t>
                      </a:r>
                      <a:endParaRPr kumimoji="0" lang="es-A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Derecho asociación sin garantías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estabilidad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28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Guatemala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Si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Media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Educación y salud</a:t>
                      </a:r>
                      <a:endParaRPr kumimoji="0" lang="es-A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Negociaciones activas. Pactos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colectivos. 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Nicaragua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Si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Alta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Tendencia decreciente</a:t>
                      </a:r>
                      <a:endParaRPr kumimoji="0" lang="es-A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Negociaciones activas. 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458200" cy="533400"/>
          </a:xfr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s-AR" sz="2400" b="1">
                <a:solidFill>
                  <a:schemeClr val="bg2"/>
                </a:solidFill>
                <a:latin typeface="Tahoma" pitchFamily="34" charset="0"/>
              </a:rPr>
              <a:t>Nivel de desarrollo de las relaciones laborales (cont.) </a:t>
            </a:r>
          </a:p>
        </p:txBody>
      </p:sp>
      <p:graphicFrame>
        <p:nvGraphicFramePr>
          <p:cNvPr id="66919" name="Group 359"/>
          <p:cNvGraphicFramePr>
            <a:graphicFrameLocks noGrp="1"/>
          </p:cNvGraphicFramePr>
          <p:nvPr/>
        </p:nvGraphicFramePr>
        <p:xfrm>
          <a:off x="0" y="533400"/>
          <a:ext cx="9144000" cy="6324600"/>
        </p:xfrm>
        <a:graphic>
          <a:graphicData uri="http://schemas.openxmlformats.org/drawingml/2006/table">
            <a:tbl>
              <a:tblPr/>
              <a:tblGrid>
                <a:gridCol w="1433513"/>
                <a:gridCol w="1919287"/>
                <a:gridCol w="1752600"/>
                <a:gridCol w="4038600"/>
              </a:tblGrid>
              <a:tr h="636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Reconocimiento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Sindical</a:t>
                      </a: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Conflictividad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laboral</a:t>
                      </a: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Negociación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y concertación</a:t>
                      </a: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Dominicana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Si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Baja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No hay sindicatos fuertes. Comisiones de personal en dependencias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Uruguay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No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Baja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Negociaciones activas de hecho.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Costa Rica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Si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Baja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Superposición de instrumentos de negociación colectiva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Colombia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Si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Media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Sin implementación concreta. 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México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Si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Baja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Negociaciones activas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(personal de base).  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Chile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No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Baja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Participación sindical en gestión RH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Venezuela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Si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Baja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Negociaciones activas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Argentina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Si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Baja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Negociaciones activas.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Marco legal desarrollado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Brasil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No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Baja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Negociaciones activas. 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8382000" cy="533400"/>
          </a:xfr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s-MX" sz="2400" b="1">
                <a:solidFill>
                  <a:schemeClr val="bg2"/>
                </a:solidFill>
                <a:latin typeface="Tahoma" pitchFamily="34" charset="0"/>
              </a:rPr>
              <a:t>Grado de desarrollo de los servicios civiles</a:t>
            </a:r>
            <a:endParaRPr lang="es-ES" sz="2400" b="1">
              <a:solidFill>
                <a:schemeClr val="bg2"/>
              </a:solidFill>
              <a:latin typeface="Tahoma" pitchFamily="34" charset="0"/>
            </a:endParaRPr>
          </a:p>
        </p:txBody>
      </p:sp>
      <p:graphicFrame>
        <p:nvGraphicFramePr>
          <p:cNvPr id="75896" name="Group 120"/>
          <p:cNvGraphicFramePr>
            <a:graphicFrameLocks noGrp="1"/>
          </p:cNvGraphicFramePr>
          <p:nvPr/>
        </p:nvGraphicFramePr>
        <p:xfrm>
          <a:off x="304800" y="990600"/>
          <a:ext cx="8839200" cy="2717800"/>
        </p:xfrm>
        <a:graphic>
          <a:graphicData uri="http://schemas.openxmlformats.org/drawingml/2006/table">
            <a:tbl>
              <a:tblPr/>
              <a:tblGrid>
                <a:gridCol w="1598613"/>
                <a:gridCol w="1787525"/>
                <a:gridCol w="1646237"/>
                <a:gridCol w="1416050"/>
                <a:gridCol w="1239838"/>
                <a:gridCol w="11509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0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1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2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3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4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5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</a:tcPr>
                </a:tc>
              </a:tr>
              <a:tr h="2390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Salvador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Honduras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Panamá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Paraguay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Perú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Bolivia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Ecuador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Dominicana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Nicaragua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Guatemala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Argentina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Colombia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Costa Rica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México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Uruguay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Venezuela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Chile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  <p:sp>
        <p:nvSpPr>
          <p:cNvPr id="75807" name="Text Box 31"/>
          <p:cNvSpPr txBox="1">
            <a:spLocks noChangeArrowheads="1"/>
          </p:cNvSpPr>
          <p:nvPr/>
        </p:nvSpPr>
        <p:spPr bwMode="auto">
          <a:xfrm>
            <a:off x="304800" y="3898900"/>
            <a:ext cx="8610600" cy="24098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MX" sz="2000" b="1">
                <a:solidFill>
                  <a:srgbClr val="CC3300"/>
                </a:solidFill>
                <a:latin typeface="Tahoma" pitchFamily="34" charset="0"/>
              </a:rPr>
              <a:t>Burocracias con un desarrollo mínimo.  </a:t>
            </a:r>
          </a:p>
          <a:p>
            <a:pPr algn="l"/>
            <a:r>
              <a:rPr lang="es-MX" sz="1800" b="1">
                <a:solidFill>
                  <a:srgbClr val="CC3300"/>
                </a:solidFill>
                <a:latin typeface="Tahoma" pitchFamily="34" charset="0"/>
              </a:rPr>
              <a:t>Intentos (muchos fallidos) de incorporar criterios de mérito.</a:t>
            </a:r>
          </a:p>
          <a:p>
            <a:pPr algn="l"/>
            <a:endParaRPr lang="es-MX" sz="1800" b="1">
              <a:solidFill>
                <a:srgbClr val="CC3300"/>
              </a:solidFill>
              <a:latin typeface="Tahoma" pitchFamily="34" charset="0"/>
            </a:endParaRPr>
          </a:p>
          <a:p>
            <a:pPr algn="l"/>
            <a:r>
              <a:rPr lang="es-MX" sz="1800" b="1">
                <a:solidFill>
                  <a:srgbClr val="006600"/>
                </a:solidFill>
                <a:latin typeface="Tahoma" pitchFamily="34" charset="0"/>
              </a:rPr>
              <a:t>Burocracias con un mediano desarrollo.</a:t>
            </a:r>
          </a:p>
          <a:p>
            <a:pPr algn="l"/>
            <a:r>
              <a:rPr lang="es-MX" sz="1800" b="1">
                <a:solidFill>
                  <a:srgbClr val="006600"/>
                </a:solidFill>
                <a:latin typeface="Tahoma" pitchFamily="34" charset="0"/>
              </a:rPr>
              <a:t>Han tenido intentos de conformación o están en proceso de reforma.</a:t>
            </a:r>
            <a:endParaRPr lang="es-MX" sz="2000" b="1">
              <a:solidFill>
                <a:srgbClr val="006600"/>
              </a:solidFill>
              <a:latin typeface="Tahoma" pitchFamily="34" charset="0"/>
            </a:endParaRPr>
          </a:p>
          <a:p>
            <a:pPr algn="l"/>
            <a:endParaRPr lang="es-MX" sz="2000">
              <a:latin typeface="Tahoma" pitchFamily="34" charset="0"/>
            </a:endParaRPr>
          </a:p>
          <a:p>
            <a:pPr algn="l"/>
            <a:r>
              <a:rPr lang="es-MX" sz="2000" b="1">
                <a:solidFill>
                  <a:schemeClr val="bg2"/>
                </a:solidFill>
                <a:latin typeface="Tahoma" pitchFamily="34" charset="0"/>
              </a:rPr>
              <a:t>Burocracias con una tendencia a la consolidación.</a:t>
            </a:r>
          </a:p>
          <a:p>
            <a:pPr algn="l"/>
            <a:r>
              <a:rPr lang="es-MX" sz="2000" b="1">
                <a:solidFill>
                  <a:schemeClr val="bg2"/>
                </a:solidFill>
                <a:latin typeface="Tahoma" pitchFamily="34" charset="0"/>
              </a:rPr>
              <a:t>Combinan criterios de mérito y elementos de flexibilidad.</a:t>
            </a:r>
            <a:endParaRPr lang="es-ES" sz="2000" b="1">
              <a:solidFill>
                <a:schemeClr val="bg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  <p:graphicFrame>
        <p:nvGraphicFramePr>
          <p:cNvPr id="24634" name="Group 58"/>
          <p:cNvGraphicFramePr>
            <a:graphicFrameLocks noGrp="1"/>
          </p:cNvGraphicFramePr>
          <p:nvPr>
            <p:ph type="title"/>
          </p:nvPr>
        </p:nvGraphicFramePr>
        <p:xfrm>
          <a:off x="0" y="0"/>
          <a:ext cx="9144000" cy="7043738"/>
        </p:xfrm>
        <a:graphic>
          <a:graphicData uri="http://schemas.openxmlformats.org/drawingml/2006/table">
            <a:tbl>
              <a:tblPr/>
              <a:tblGrid>
                <a:gridCol w="1752600"/>
                <a:gridCol w="1905000"/>
                <a:gridCol w="1752600"/>
                <a:gridCol w="1903413"/>
                <a:gridCol w="1830387"/>
              </a:tblGrid>
              <a:tr h="881063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Planificación de los recursos humanos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nformación disponible + Previsiones derivadas de estrategia + Planificación flexible +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Alta tecnificación + Costos razonables.  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57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Organización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del Trabajo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Diseño de puestos sobre criterios de gestión, puestos enriquecidos. Perfiles en base a competencias y sobre estudios técnicos.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Gestión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del Empleo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Reclutamiento abierto y por  idoneidad,  garantías con arbitrariedad. Selección por competencias, instrumentos validados. Recepción, movilidad, ausentismo, disciplina. Desvinculación por incumplimiento, no arbitraria.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Gestión del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Rendimiento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Objetivos de rendimiento en base a objetivos estratégicos.  Se apoya la gestión y el rendimiento, y se lo evalúa en base a estándares a través de un sistema eficiente y equitativo.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Gestión  Compensación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Compensación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articulada con la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estrategia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organizativa.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Equidad interna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y externa.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Costo salarial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razonable.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Eficiencia de los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esquemas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incentivos 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beneficios.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Reconocimiento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no monetario.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Gestión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del Desarrollo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Planes flexibles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 carrera,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promoción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horizontal.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Avance en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base 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rendimiento 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desarrollo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competencias.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Formación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orientada al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aprendizaje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colectivo diseñada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y evaluada en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función de la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estrategia. 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1404938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Gestión de las Relaciones Humanas y Sociales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Sistema RRLL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desarrollado y equilibrado, eficiente, incidencia sindical en políticas RH.  Beneficios sociales adecuados al contexto y apreciados por los empleados.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Estrategias de mejora de clima laboral y comunicación.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(Longo, 2002)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                      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  <p:graphicFrame>
        <p:nvGraphicFramePr>
          <p:cNvPr id="26664" name="Group 40"/>
          <p:cNvGraphicFramePr>
            <a:graphicFrameLocks noGrp="1"/>
          </p:cNvGraphicFramePr>
          <p:nvPr>
            <p:ph type="title"/>
          </p:nvPr>
        </p:nvGraphicFramePr>
        <p:xfrm>
          <a:off x="0" y="533400"/>
          <a:ext cx="9144000" cy="6324600"/>
        </p:xfrm>
        <a:graphic>
          <a:graphicData uri="http://schemas.openxmlformats.org/drawingml/2006/table">
            <a:tbl>
              <a:tblPr/>
              <a:tblGrid>
                <a:gridCol w="1524000"/>
                <a:gridCol w="1830388"/>
                <a:gridCol w="1979612"/>
                <a:gridCol w="1752600"/>
                <a:gridCol w="2057400"/>
              </a:tblGrid>
              <a:tr h="99060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Planificación de los recursos humanos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Serias dificultades en sistemas de información. Desarticulación con estrategia, salvo excepciones. Esfuerzos de planificación vía presupuesto, con rigideces a la adaptación. Grado de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tecnificación variable.  Esfuerzos para controlar costos de nómina. 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19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Organización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del Trabajo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Muy poco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desarrollado.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Cuando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existen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manuales son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formales 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rígidos. Sólo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por excepción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se basan en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competencias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definidas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técnicamente.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Gestión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del Empleo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Variación entre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a) politización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extrema,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b) intentos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sistemas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mérito con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dificultades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implementación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c) sistemas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sólidos de mérito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con elementos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flexibilidad.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Generalizada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rigidez en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movilidad 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desvinculación.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Gestión del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Rendimiento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Muy poco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desarrollado.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La evaluación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individual,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cuando se aplica,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es formal y sujeta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 comportamientos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adaptativos.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Casos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excepcionales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gestión del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rendimiento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integral (individual,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grupal 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organizacional)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Gestión  de la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Compensación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Baja articulación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con estrategia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organizativa.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Fuerte inequidad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interna. Equidad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externa en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niveles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operativos, baja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en niveles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gerenciales.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Contención del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gasto limita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incentivos.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Reconocimiento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no monetario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casi inexistente.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Gestión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del Desarrollo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Variación entre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a) inexistencia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carrera,  b) carreras vigentes con problemas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rigidez, c) casos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excepcionales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carreras con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elementos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flexibilidad.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Formación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relativamente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presente, pero por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excepción orientada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estratégicamente.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</a:tr>
              <a:tr h="1214438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Verdana" pitchFamily="34" charset="0"/>
                        </a:rPr>
                        <a:t>Gestión de las Relaciones Humanas y Sociales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Variación entre a) extrema desarticulación y alto conflicto, b) mecanismos que permiten gerenciar el conflicto, c) excepciones de incidencia sindical en las políticas de RH.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Beneficios sociales adecuados al contexto, no demasiado apreciados por los empleados.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Prácticas de gestión del clima y comunicación solo por excepción. 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path path="rect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662" name="Text Box 38"/>
          <p:cNvSpPr txBox="1">
            <a:spLocks noChangeArrowheads="1"/>
          </p:cNvSpPr>
          <p:nvPr/>
        </p:nvSpPr>
        <p:spPr bwMode="hidden">
          <a:xfrm>
            <a:off x="762000" y="0"/>
            <a:ext cx="8382000" cy="519113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2800" b="1">
                <a:solidFill>
                  <a:schemeClr val="bg2"/>
                </a:solidFill>
                <a:latin typeface="Tahoma" pitchFamily="34" charset="0"/>
              </a:rPr>
              <a:t>Situación de los Servicios Civiles</a:t>
            </a:r>
            <a:endParaRPr lang="es-ES" sz="2800" b="1">
              <a:solidFill>
                <a:schemeClr val="bg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gradFill rotWithShape="1">
            <a:gsLst>
              <a:gs pos="0">
                <a:schemeClr val="folHlink"/>
              </a:gs>
              <a:gs pos="50000">
                <a:schemeClr val="bg1"/>
              </a:gs>
              <a:gs pos="100000">
                <a:schemeClr val="folHlink"/>
              </a:gs>
            </a:gsLst>
            <a:lin ang="5400000" scaled="1"/>
          </a:gradFill>
          <a:ln/>
        </p:spPr>
        <p:txBody>
          <a:bodyPr/>
          <a:lstStyle/>
          <a:p>
            <a:pPr algn="ctr"/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Planificación</a:t>
            </a:r>
            <a:r>
              <a:rPr lang="es-ES" sz="2800">
                <a:solidFill>
                  <a:schemeClr val="bg2"/>
                </a:solidFill>
                <a:latin typeface="Tahoma" pitchFamily="34" charset="0"/>
              </a:rPr>
              <a:t> </a:t>
            </a:r>
          </a:p>
        </p:txBody>
      </p:sp>
      <p:graphicFrame>
        <p:nvGraphicFramePr>
          <p:cNvPr id="30811" name="Group 91"/>
          <p:cNvGraphicFramePr>
            <a:graphicFrameLocks noGrp="1"/>
          </p:cNvGraphicFramePr>
          <p:nvPr/>
        </p:nvGraphicFramePr>
        <p:xfrm>
          <a:off x="0" y="762000"/>
          <a:ext cx="9144000" cy="609600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1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2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3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4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5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</a:tr>
              <a:tr h="227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El Salvador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Honduras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Panamá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Paraguay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Ecuador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Perú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Dominicana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Guatemala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Nicaragua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Bolivia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México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Costa Rica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Venezuela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Colombia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Argentina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Uruguay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Chile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</a:tr>
              <a:tr h="3484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Limitada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información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sobre RH.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Políticas de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reducción que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no logran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efectivizarse.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Intentos de planificación de RH a partir de la gestión presupuestaria Prima restricción del gasto.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Información mínima para la gestión de RH.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Proceso de planificación  coordinado a partir de la gestión presupues-taria, con algunas fallas en la información y falta de orientación estratégica.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Proceso de planificación de RH en funciona-miento, con aspectos a desarrollar.  Introducción (al menos parcial) de criterios estratégicos.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Extendida aplicación del proceso de planificación de RH,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con áreas pendientes de imple-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mentación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Disponibilidad de información.  Previsiones de personal derivadas de  estrategia.   Planificación flexible.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Alta tecnificación y costos razonables.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457200"/>
            <a:ext cx="7848600" cy="381000"/>
          </a:xfrm>
        </p:spPr>
        <p:txBody>
          <a:bodyPr/>
          <a:lstStyle/>
          <a:p>
            <a:r>
              <a:rPr lang="es-MX" sz="3200" b="1">
                <a:solidFill>
                  <a:schemeClr val="bg2"/>
                </a:solidFill>
                <a:latin typeface="Tahoma" pitchFamily="34" charset="0"/>
              </a:rPr>
              <a:t>Planificación –</a:t>
            </a:r>
            <a:r>
              <a:rPr lang="es-MX" sz="3200" b="1">
                <a:solidFill>
                  <a:schemeClr val="hlink"/>
                </a:solidFill>
                <a:latin typeface="Tahoma" pitchFamily="34" charset="0"/>
              </a:rPr>
              <a:t> </a:t>
            </a:r>
            <a:r>
              <a:rPr lang="es-MX" sz="3200" b="1">
                <a:solidFill>
                  <a:schemeClr val="accent2"/>
                </a:solidFill>
                <a:latin typeface="Tahoma" pitchFamily="34" charset="0"/>
              </a:rPr>
              <a:t>Rasgos destacables</a:t>
            </a:r>
            <a:r>
              <a:rPr lang="es-MX" sz="3200">
                <a:solidFill>
                  <a:schemeClr val="hlink"/>
                </a:solidFill>
                <a:latin typeface="Tahoma" pitchFamily="34" charset="0"/>
              </a:rPr>
              <a:t> </a:t>
            </a:r>
            <a:endParaRPr lang="es-ES" sz="3200">
              <a:solidFill>
                <a:schemeClr val="hlink"/>
              </a:solidFill>
              <a:latin typeface="Tahoma" pitchFamily="34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143000"/>
            <a:ext cx="6934200" cy="54864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Clr>
                <a:schemeClr val="hlink"/>
              </a:buClr>
            </a:pPr>
            <a:r>
              <a:rPr lang="es-AR" sz="2800">
                <a:solidFill>
                  <a:schemeClr val="hlink"/>
                </a:solidFill>
                <a:latin typeface="Tahoma" pitchFamily="34" charset="0"/>
              </a:rPr>
              <a:t>La gestión de recursos humanos en las organizaciones públicas debería estar subordinada a los objetivos estratégicos del gobierno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hlink"/>
              </a:buClr>
            </a:pPr>
            <a:endParaRPr lang="es-AR" sz="2800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hlink"/>
              </a:buClr>
            </a:pPr>
            <a:r>
              <a:rPr lang="es-MX" sz="2800">
                <a:solidFill>
                  <a:schemeClr val="hlink"/>
                </a:solidFill>
                <a:latin typeface="Tahoma" pitchFamily="34" charset="0"/>
              </a:rPr>
              <a:t>Deficiencia generalizada en este sentido en los países de la región. 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hlink"/>
              </a:buClr>
            </a:pPr>
            <a:endParaRPr lang="es-MX" sz="2800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hlink"/>
              </a:buClr>
            </a:pPr>
            <a:r>
              <a:rPr lang="es-MX" sz="2800">
                <a:solidFill>
                  <a:schemeClr val="hlink"/>
                </a:solidFill>
                <a:latin typeface="Tahoma" pitchFamily="34" charset="0"/>
              </a:rPr>
              <a:t>Dificultades para dise</a:t>
            </a:r>
            <a:r>
              <a:rPr lang="es-AR" sz="2800">
                <a:solidFill>
                  <a:schemeClr val="hlink"/>
                </a:solidFill>
                <a:latin typeface="Tahoma" pitchFamily="34" charset="0"/>
              </a:rPr>
              <a:t>ñar e implementar sistemas de información sustentables.</a:t>
            </a:r>
            <a:r>
              <a:rPr lang="es-ES" sz="2800">
                <a:solidFill>
                  <a:schemeClr val="hlink"/>
                </a:solidFill>
                <a:latin typeface="Tahoma" pitchFamily="34" charset="0"/>
              </a:rPr>
              <a:t> 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hlink"/>
              </a:buClr>
              <a:buFont typeface="Wingdings" pitchFamily="2" charset="2"/>
              <a:buNone/>
            </a:pPr>
            <a:endParaRPr lang="es-ES" sz="2800">
              <a:solidFill>
                <a:schemeClr val="hlink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hlink"/>
              </a:buClr>
            </a:pPr>
            <a:r>
              <a:rPr lang="es-MX" sz="2800">
                <a:solidFill>
                  <a:schemeClr val="hlink"/>
                </a:solidFill>
                <a:latin typeface="Tahoma" pitchFamily="34" charset="0"/>
              </a:rPr>
              <a:t>El proceso presupuestario resulta la vía de articulación de la planificación de RH. </a:t>
            </a:r>
            <a:endParaRPr lang="es-ES" sz="2800">
              <a:solidFill>
                <a:schemeClr val="hlink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458200" cy="533400"/>
          </a:xfr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s-AR" sz="3200" b="1">
                <a:solidFill>
                  <a:schemeClr val="bg2"/>
                </a:solidFill>
                <a:latin typeface="Tahoma" pitchFamily="34" charset="0"/>
              </a:rPr>
              <a:t>Planificación – </a:t>
            </a:r>
            <a:r>
              <a:rPr lang="es-AR" sz="3200" b="1">
                <a:solidFill>
                  <a:schemeClr val="hlink"/>
                </a:solidFill>
                <a:latin typeface="Tahoma" pitchFamily="34" charset="0"/>
              </a:rPr>
              <a:t>Casos </a:t>
            </a:r>
            <a:endParaRPr lang="es-ES" sz="3200" b="1">
              <a:solidFill>
                <a:schemeClr val="hlink"/>
              </a:solidFill>
              <a:latin typeface="Tahoma" pitchFamily="34" charset="0"/>
            </a:endParaRP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95400" y="3657600"/>
            <a:ext cx="7010400" cy="2971800"/>
          </a:xfrm>
          <a:noFill/>
          <a:ln w="28575">
            <a:solidFill>
              <a:schemeClr val="hlink"/>
            </a:solidFill>
          </a:ln>
        </p:spPr>
        <p:txBody>
          <a:bodyPr/>
          <a:lstStyle/>
          <a:p>
            <a:pPr>
              <a:buClr>
                <a:srgbClr val="CC3300"/>
              </a:buClr>
            </a:pPr>
            <a:r>
              <a:rPr lang="es-AR" sz="2000" b="1">
                <a:solidFill>
                  <a:srgbClr val="CC3300"/>
                </a:solidFill>
                <a:latin typeface="Tahoma" pitchFamily="34" charset="0"/>
              </a:rPr>
              <a:t>Casos de falta de información (aún con alta informatización)</a:t>
            </a:r>
          </a:p>
          <a:p>
            <a:pPr>
              <a:buClr>
                <a:srgbClr val="006600"/>
              </a:buClr>
            </a:pPr>
            <a:r>
              <a:rPr lang="es-AR" sz="2000" b="1">
                <a:solidFill>
                  <a:srgbClr val="006600"/>
                </a:solidFill>
                <a:latin typeface="Tahoma" pitchFamily="34" charset="0"/>
              </a:rPr>
              <a:t>Avances a través de la gestión presupuestaria – información salarial - opera la restricción del gasto</a:t>
            </a:r>
          </a:p>
          <a:p>
            <a:pPr>
              <a:buClr>
                <a:srgbClr val="FF6600"/>
              </a:buClr>
            </a:pPr>
            <a:r>
              <a:rPr lang="es-AR" sz="2000" b="1">
                <a:solidFill>
                  <a:srgbClr val="FF6600"/>
                </a:solidFill>
                <a:latin typeface="Tahoma" pitchFamily="34" charset="0"/>
              </a:rPr>
              <a:t>Presupuestos desarrollados - intentos de introducir perspectiva estratégica</a:t>
            </a:r>
            <a:r>
              <a:rPr lang="es-AR" sz="2000">
                <a:solidFill>
                  <a:srgbClr val="FF3300"/>
                </a:solidFill>
                <a:latin typeface="Tahoma" pitchFamily="34" charset="0"/>
              </a:rPr>
              <a:t> </a:t>
            </a:r>
          </a:p>
          <a:p>
            <a:pPr>
              <a:buClr>
                <a:schemeClr val="hlink"/>
              </a:buClr>
            </a:pPr>
            <a:r>
              <a:rPr lang="es-MX" sz="2000" b="1">
                <a:solidFill>
                  <a:schemeClr val="hlink"/>
                </a:solidFill>
                <a:latin typeface="Tahoma" pitchFamily="34" charset="0"/>
              </a:rPr>
              <a:t>Desarrollo de la función de planificación a partir de la estrategia macro</a:t>
            </a:r>
            <a:r>
              <a:rPr lang="es-ES" sz="2000">
                <a:solidFill>
                  <a:schemeClr val="hlink"/>
                </a:solidFill>
                <a:latin typeface="Tahoma" pitchFamily="34" charset="0"/>
              </a:rPr>
              <a:t> </a:t>
            </a:r>
          </a:p>
        </p:txBody>
      </p:sp>
      <p:graphicFrame>
        <p:nvGraphicFramePr>
          <p:cNvPr id="32804" name="Group 36"/>
          <p:cNvGraphicFramePr>
            <a:graphicFrameLocks noGrp="1"/>
          </p:cNvGraphicFramePr>
          <p:nvPr/>
        </p:nvGraphicFramePr>
        <p:xfrm>
          <a:off x="1295400" y="685800"/>
          <a:ext cx="7010400" cy="2941638"/>
        </p:xfrm>
        <a:graphic>
          <a:graphicData uri="http://schemas.openxmlformats.org/drawingml/2006/table">
            <a:tbl>
              <a:tblPr/>
              <a:tblGrid>
                <a:gridCol w="1752600"/>
                <a:gridCol w="1828800"/>
                <a:gridCol w="1676400"/>
                <a:gridCol w="1752600"/>
              </a:tblGrid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Nivel 0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Nivel 1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Nivel 2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Nivel 3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El Salvador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Honduras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Panamá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Paraguay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Ecuador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Perú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Dominicana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Guatemala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ahoma" pitchFamily="34" charset="0"/>
                        </a:rPr>
                        <a:t>Nicaragua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Bolivia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México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Costa Rica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</a:rPr>
                        <a:t>Venezuela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Colombia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Argentina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Uruguay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Chile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s-AR" sz="2800" b="1">
                <a:solidFill>
                  <a:schemeClr val="bg2"/>
                </a:solidFill>
                <a:latin typeface="Tahoma" pitchFamily="34" charset="0"/>
              </a:rPr>
              <a:t>Organización del Trabajo</a:t>
            </a:r>
            <a:r>
              <a:rPr lang="es-ES" sz="2800">
                <a:solidFill>
                  <a:schemeClr val="bg2"/>
                </a:solidFill>
                <a:latin typeface="Tahoma" pitchFamily="34" charset="0"/>
              </a:rPr>
              <a:t> </a:t>
            </a:r>
          </a:p>
        </p:txBody>
      </p:sp>
      <p:graphicFrame>
        <p:nvGraphicFramePr>
          <p:cNvPr id="33886" name="Group 94"/>
          <p:cNvGraphicFramePr>
            <a:graphicFrameLocks noGrp="1"/>
          </p:cNvGraphicFramePr>
          <p:nvPr/>
        </p:nvGraphicFramePr>
        <p:xfrm>
          <a:off x="0" y="533400"/>
          <a:ext cx="9144000" cy="6324600"/>
        </p:xfrm>
        <a:graphic>
          <a:graphicData uri="http://schemas.openxmlformats.org/drawingml/2006/table">
            <a:tbl>
              <a:tblPr/>
              <a:tblGrid>
                <a:gridCol w="1600200"/>
                <a:gridCol w="1600200"/>
                <a:gridCol w="1447800"/>
                <a:gridCol w="1447800"/>
                <a:gridCol w="1447800"/>
                <a:gridCol w="1600200"/>
              </a:tblGrid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1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2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3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4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ahoma" pitchFamily="34" charset="0"/>
                        </a:rPr>
                        <a:t>Nivel 5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</a:tr>
              <a:tr h="2532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Paraguay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Perú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Bolivia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Guatemala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Honduras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Panamá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Ecuador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Nicaragua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El Salvador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Dominicana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Colombia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Uruguay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Costa Rica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Venezuela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Argentina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Chile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México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A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</a:tr>
              <a:tr h="3459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Virtual inexistencia de la función de OT, que se limita a manuales y reglamentos formales sin  implementa-ción. No se definen los puestos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Intentos de implementa-ción de manuales de puestos.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O, aún sin manuales, instancia de definición de perfiles, al menos en algunas áreas.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Normativa sobre puestos y perfiles,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y utilización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al menos parcial de definiciones de puestos.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Definición de puestos ampliamen-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te utilizada,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con algunas deficiencias en la actualiza-ción.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Diseño de puestos y perfiles utilizados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en toda la organiza-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ción,  orientados a criterios de gestión.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Diseño de puestos sobre criterios de gestión, puestos enriquecidos. Perfiles en base a competencias y sobre estudios técnicos.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íxel">
  <a:themeElements>
    <a:clrScheme name="Pí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í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folHlink"/>
            </a:gs>
            <a:gs pos="100000">
              <a:schemeClr val="bg1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folHlink"/>
            </a:gs>
            <a:gs pos="100000">
              <a:schemeClr val="bg1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í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1095</TotalTime>
  <Words>3563</Words>
  <Application>Microsoft Office PowerPoint</Application>
  <PresentationFormat>On-screen Show (4:3)</PresentationFormat>
  <Paragraphs>1147</Paragraphs>
  <Slides>35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Times New Roman</vt:lpstr>
      <vt:lpstr>Wingdings</vt:lpstr>
      <vt:lpstr>Tahoma</vt:lpstr>
      <vt:lpstr>Verdana</vt:lpstr>
      <vt:lpstr>Arial Black</vt:lpstr>
      <vt:lpstr>Píxel</vt:lpstr>
      <vt:lpstr> DIAGNÓSTICO INSTITUCIONAL DE SISTEMAS DE SERVICIO CIVIL  RESULTADOS DEL ANÁLISIS POR SUBSISTEMAS </vt:lpstr>
      <vt:lpstr>Equipo de trabajo </vt:lpstr>
      <vt:lpstr>Agenda </vt:lpstr>
      <vt:lpstr>Slide 4</vt:lpstr>
      <vt:lpstr>Slide 5</vt:lpstr>
      <vt:lpstr>Planificación </vt:lpstr>
      <vt:lpstr>Planificación – Rasgos destacables </vt:lpstr>
      <vt:lpstr>Planificación – Casos </vt:lpstr>
      <vt:lpstr>Organización del Trabajo </vt:lpstr>
      <vt:lpstr>Organización del Trabajo – Rasgos destacables </vt:lpstr>
      <vt:lpstr>Organización del Trabajo - Casos</vt:lpstr>
      <vt:lpstr>Gestión del Empleo </vt:lpstr>
      <vt:lpstr>Gestión del Empleo - Rasgos destacables</vt:lpstr>
      <vt:lpstr>Gestión del Empleo - Casos</vt:lpstr>
      <vt:lpstr>Gestión del Empleo – Casos (cont.) </vt:lpstr>
      <vt:lpstr>Tasa de Designaciones Políticas </vt:lpstr>
      <vt:lpstr>Gestión del Rendimiento </vt:lpstr>
      <vt:lpstr>Gestión del Rendimiento   Rasgos destacables</vt:lpstr>
      <vt:lpstr>Gestión del Rendimiento - Casos</vt:lpstr>
      <vt:lpstr>Gestión de la Compensación</vt:lpstr>
      <vt:lpstr>Gestión de la Compensación Rasgos destacables</vt:lpstr>
      <vt:lpstr>Gestión de la Compensación - Casos </vt:lpstr>
      <vt:lpstr>Slide 23</vt:lpstr>
      <vt:lpstr>Sueldo promedio sector público  / Sueldo promedio sector privado </vt:lpstr>
      <vt:lpstr>Gestión del Desarrollo </vt:lpstr>
      <vt:lpstr>Gestión del Desarrollo – Rasgos destacables </vt:lpstr>
      <vt:lpstr>Gestión del desarrollo – Carrera administrativa </vt:lpstr>
      <vt:lpstr>Gestión del Desarrollo – Capacitación </vt:lpstr>
      <vt:lpstr>Slide 29</vt:lpstr>
      <vt:lpstr>Gestión de las Relaciones Humanas y Sociales Rasgos destacables </vt:lpstr>
      <vt:lpstr>Gestión del clima organizacional  y la comunicación - Casos</vt:lpstr>
      <vt:lpstr>Beneficios sociales - Casos </vt:lpstr>
      <vt:lpstr> Nivel de desarrollo de las relaciones laborales </vt:lpstr>
      <vt:lpstr>Nivel de desarrollo de las relaciones laborales (cont.) </vt:lpstr>
      <vt:lpstr>Grado de desarrollo de los servicios civiles</vt:lpstr>
    </vt:vector>
  </TitlesOfParts>
  <Company>Signorini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DIAGNOSTICO INSTITUCIONAL DE SISTEMAS DE SERVICIO CIVIL  RESULTADOS DEL ANÁLISIS POR SUBSISTEMAS </dc:title>
  <dc:creator>Walter</dc:creator>
  <cp:lastModifiedBy>anarod</cp:lastModifiedBy>
  <cp:revision>77</cp:revision>
  <dcterms:created xsi:type="dcterms:W3CDTF">2005-03-02T19:23:00Z</dcterms:created>
  <dcterms:modified xsi:type="dcterms:W3CDTF">2010-07-13T05:32:22Z</dcterms:modified>
</cp:coreProperties>
</file>