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9" r:id="rId1"/>
  </p:sldMasterIdLst>
  <p:notesMasterIdLst>
    <p:notesMasterId r:id="rId41"/>
  </p:notesMasterIdLst>
  <p:handoutMasterIdLst>
    <p:handoutMasterId r:id="rId42"/>
  </p:handoutMasterIdLst>
  <p:sldIdLst>
    <p:sldId id="385" r:id="rId2"/>
    <p:sldId id="257" r:id="rId3"/>
    <p:sldId id="347" r:id="rId4"/>
    <p:sldId id="357" r:id="rId5"/>
    <p:sldId id="332" r:id="rId6"/>
    <p:sldId id="359" r:id="rId7"/>
    <p:sldId id="361" r:id="rId8"/>
    <p:sldId id="348" r:id="rId9"/>
    <p:sldId id="375" r:id="rId10"/>
    <p:sldId id="336" r:id="rId11"/>
    <p:sldId id="374" r:id="rId12"/>
    <p:sldId id="384" r:id="rId13"/>
    <p:sldId id="378" r:id="rId14"/>
    <p:sldId id="363" r:id="rId15"/>
    <p:sldId id="354" r:id="rId16"/>
    <p:sldId id="353" r:id="rId17"/>
    <p:sldId id="371" r:id="rId18"/>
    <p:sldId id="373" r:id="rId19"/>
    <p:sldId id="365" r:id="rId20"/>
    <p:sldId id="364" r:id="rId21"/>
    <p:sldId id="330" r:id="rId22"/>
    <p:sldId id="376" r:id="rId23"/>
    <p:sldId id="360" r:id="rId24"/>
    <p:sldId id="377" r:id="rId25"/>
    <p:sldId id="345" r:id="rId26"/>
    <p:sldId id="379" r:id="rId27"/>
    <p:sldId id="368" r:id="rId28"/>
    <p:sldId id="380" r:id="rId29"/>
    <p:sldId id="366" r:id="rId30"/>
    <p:sldId id="382" r:id="rId31"/>
    <p:sldId id="367" r:id="rId32"/>
    <p:sldId id="381" r:id="rId33"/>
    <p:sldId id="370" r:id="rId34"/>
    <p:sldId id="351" r:id="rId35"/>
    <p:sldId id="334" r:id="rId36"/>
    <p:sldId id="383" r:id="rId37"/>
    <p:sldId id="335" r:id="rId38"/>
    <p:sldId id="339" r:id="rId39"/>
    <p:sldId id="338" r:id="rId40"/>
  </p:sldIdLst>
  <p:sldSz cx="9144000" cy="6858000" type="screen4x3"/>
  <p:notesSz cx="6858000" cy="9236075"/>
  <p:embeddedFontLst>
    <p:embeddedFont>
      <p:font typeface="Arial Narrow" pitchFamily="34" charset="0"/>
      <p:regular r:id="rId43"/>
      <p:bold r:id="rId44"/>
      <p:italic r:id="rId45"/>
      <p:boldItalic r:id="rId46"/>
    </p:embeddedFont>
    <p:embeddedFont>
      <p:font typeface="Arial Black" pitchFamily="34" charset="0"/>
      <p:bold r:id="rId47"/>
    </p:embeddedFont>
  </p:embeddedFontLst>
  <p:defaultTextStyle>
    <a:defPPr>
      <a:defRPr lang="es-ES"/>
    </a:defPPr>
    <a:lvl1pPr algn="ctr" rtl="0" fontAlgn="base">
      <a:spcBef>
        <a:spcPct val="0"/>
      </a:spcBef>
      <a:spcAft>
        <a:spcPct val="0"/>
      </a:spcAft>
      <a:defRPr sz="2400" b="1" kern="1200">
        <a:solidFill>
          <a:srgbClr val="FF0000"/>
        </a:solidFill>
        <a:effectLst>
          <a:outerShdw blurRad="38100" dist="38100" dir="2700000" algn="tl">
            <a:srgbClr val="000000">
              <a:alpha val="43137"/>
            </a:srgbClr>
          </a:outerShdw>
        </a:effectLst>
        <a:latin typeface="Arial Narrow" pitchFamily="34" charset="0"/>
        <a:ea typeface="+mn-ea"/>
        <a:cs typeface="+mn-cs"/>
      </a:defRPr>
    </a:lvl1pPr>
    <a:lvl2pPr marL="457200" algn="ctr" rtl="0" fontAlgn="base">
      <a:spcBef>
        <a:spcPct val="0"/>
      </a:spcBef>
      <a:spcAft>
        <a:spcPct val="0"/>
      </a:spcAft>
      <a:defRPr sz="2400" b="1" kern="1200">
        <a:solidFill>
          <a:srgbClr val="FF0000"/>
        </a:solidFill>
        <a:effectLst>
          <a:outerShdw blurRad="38100" dist="38100" dir="2700000" algn="tl">
            <a:srgbClr val="000000">
              <a:alpha val="43137"/>
            </a:srgbClr>
          </a:outerShdw>
        </a:effectLst>
        <a:latin typeface="Arial Narrow" pitchFamily="34" charset="0"/>
        <a:ea typeface="+mn-ea"/>
        <a:cs typeface="+mn-cs"/>
      </a:defRPr>
    </a:lvl2pPr>
    <a:lvl3pPr marL="914400" algn="ctr" rtl="0" fontAlgn="base">
      <a:spcBef>
        <a:spcPct val="0"/>
      </a:spcBef>
      <a:spcAft>
        <a:spcPct val="0"/>
      </a:spcAft>
      <a:defRPr sz="2400" b="1" kern="1200">
        <a:solidFill>
          <a:srgbClr val="FF0000"/>
        </a:solidFill>
        <a:effectLst>
          <a:outerShdw blurRad="38100" dist="38100" dir="2700000" algn="tl">
            <a:srgbClr val="000000">
              <a:alpha val="43137"/>
            </a:srgbClr>
          </a:outerShdw>
        </a:effectLst>
        <a:latin typeface="Arial Narrow" pitchFamily="34" charset="0"/>
        <a:ea typeface="+mn-ea"/>
        <a:cs typeface="+mn-cs"/>
      </a:defRPr>
    </a:lvl3pPr>
    <a:lvl4pPr marL="1371600" algn="ctr" rtl="0" fontAlgn="base">
      <a:spcBef>
        <a:spcPct val="0"/>
      </a:spcBef>
      <a:spcAft>
        <a:spcPct val="0"/>
      </a:spcAft>
      <a:defRPr sz="2400" b="1" kern="1200">
        <a:solidFill>
          <a:srgbClr val="FF0000"/>
        </a:solidFill>
        <a:effectLst>
          <a:outerShdw blurRad="38100" dist="38100" dir="2700000" algn="tl">
            <a:srgbClr val="000000">
              <a:alpha val="43137"/>
            </a:srgbClr>
          </a:outerShdw>
        </a:effectLst>
        <a:latin typeface="Arial Narrow" pitchFamily="34" charset="0"/>
        <a:ea typeface="+mn-ea"/>
        <a:cs typeface="+mn-cs"/>
      </a:defRPr>
    </a:lvl4pPr>
    <a:lvl5pPr marL="1828800" algn="ctr" rtl="0" fontAlgn="base">
      <a:spcBef>
        <a:spcPct val="0"/>
      </a:spcBef>
      <a:spcAft>
        <a:spcPct val="0"/>
      </a:spcAft>
      <a:defRPr sz="2400" b="1" kern="1200">
        <a:solidFill>
          <a:srgbClr val="FF0000"/>
        </a:solidFill>
        <a:effectLst>
          <a:outerShdw blurRad="38100" dist="38100" dir="2700000" algn="tl">
            <a:srgbClr val="000000">
              <a:alpha val="43137"/>
            </a:srgbClr>
          </a:outerShdw>
        </a:effectLst>
        <a:latin typeface="Arial Narrow" pitchFamily="34" charset="0"/>
        <a:ea typeface="+mn-ea"/>
        <a:cs typeface="+mn-cs"/>
      </a:defRPr>
    </a:lvl5pPr>
    <a:lvl6pPr marL="2286000" algn="l" defTabSz="914400" rtl="0" eaLnBrk="1" latinLnBrk="0" hangingPunct="1">
      <a:defRPr sz="2400" b="1" kern="1200">
        <a:solidFill>
          <a:srgbClr val="FF0000"/>
        </a:solidFill>
        <a:effectLst>
          <a:outerShdw blurRad="38100" dist="38100" dir="2700000" algn="tl">
            <a:srgbClr val="000000">
              <a:alpha val="43137"/>
            </a:srgbClr>
          </a:outerShdw>
        </a:effectLst>
        <a:latin typeface="Arial Narrow" pitchFamily="34" charset="0"/>
        <a:ea typeface="+mn-ea"/>
        <a:cs typeface="+mn-cs"/>
      </a:defRPr>
    </a:lvl6pPr>
    <a:lvl7pPr marL="2743200" algn="l" defTabSz="914400" rtl="0" eaLnBrk="1" latinLnBrk="0" hangingPunct="1">
      <a:defRPr sz="2400" b="1" kern="1200">
        <a:solidFill>
          <a:srgbClr val="FF0000"/>
        </a:solidFill>
        <a:effectLst>
          <a:outerShdw blurRad="38100" dist="38100" dir="2700000" algn="tl">
            <a:srgbClr val="000000">
              <a:alpha val="43137"/>
            </a:srgbClr>
          </a:outerShdw>
        </a:effectLst>
        <a:latin typeface="Arial Narrow" pitchFamily="34" charset="0"/>
        <a:ea typeface="+mn-ea"/>
        <a:cs typeface="+mn-cs"/>
      </a:defRPr>
    </a:lvl7pPr>
    <a:lvl8pPr marL="3200400" algn="l" defTabSz="914400" rtl="0" eaLnBrk="1" latinLnBrk="0" hangingPunct="1">
      <a:defRPr sz="2400" b="1" kern="1200">
        <a:solidFill>
          <a:srgbClr val="FF0000"/>
        </a:solidFill>
        <a:effectLst>
          <a:outerShdw blurRad="38100" dist="38100" dir="2700000" algn="tl">
            <a:srgbClr val="000000">
              <a:alpha val="43137"/>
            </a:srgbClr>
          </a:outerShdw>
        </a:effectLst>
        <a:latin typeface="Arial Narrow" pitchFamily="34" charset="0"/>
        <a:ea typeface="+mn-ea"/>
        <a:cs typeface="+mn-cs"/>
      </a:defRPr>
    </a:lvl8pPr>
    <a:lvl9pPr marL="3657600" algn="l" defTabSz="914400" rtl="0" eaLnBrk="1" latinLnBrk="0" hangingPunct="1">
      <a:defRPr sz="2400" b="1" kern="1200">
        <a:solidFill>
          <a:srgbClr val="FF0000"/>
        </a:solidFill>
        <a:effectLst>
          <a:outerShdw blurRad="38100" dist="38100" dir="2700000" algn="tl">
            <a:srgbClr val="000000">
              <a:alpha val="43137"/>
            </a:srgbClr>
          </a:outerShdw>
        </a:effectLst>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99"/>
    <a:srgbClr val="5F5F5F"/>
    <a:srgbClr val="FF6600"/>
    <a:srgbClr val="FFCC99"/>
    <a:srgbClr val="CC66FF"/>
    <a:srgbClr val="800080"/>
    <a:srgbClr val="00CCFF"/>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55" d="100"/>
          <a:sy n="55" d="100"/>
        </p:scale>
        <p:origin x="-330" y="-2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notesViewPr>
    <p:cSldViewPr>
      <p:cViewPr varScale="1">
        <p:scale>
          <a:sx n="41" d="100"/>
          <a:sy n="41" d="100"/>
        </p:scale>
        <p:origin x="-1550" y="-77"/>
      </p:cViewPr>
      <p:guideLst>
        <p:guide orient="horz" pos="2909"/>
        <p:guide pos="2159"/>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font" Target="fonts/font5.fntdata"/><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1.fntdata"/><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effectLst/>
                <a:latin typeface="Times New Roman" pitchFamily="18" charset="0"/>
              </a:defRPr>
            </a:lvl1pPr>
          </a:lstStyle>
          <a:p>
            <a:endParaRPr lang="es-AR"/>
          </a:p>
        </p:txBody>
      </p:sp>
      <p:sp>
        <p:nvSpPr>
          <p:cNvPr id="47107" name="Rectangle 3"/>
          <p:cNvSpPr>
            <a:spLocks noGrp="1" noChangeArrowheads="1"/>
          </p:cNvSpPr>
          <p:nvPr>
            <p:ph type="dt" sz="quarter" idx="1"/>
          </p:nvPr>
        </p:nvSpPr>
        <p:spPr bwMode="auto">
          <a:xfrm>
            <a:off x="388620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effectLst/>
                <a:latin typeface="Times New Roman" pitchFamily="18" charset="0"/>
              </a:defRPr>
            </a:lvl1pPr>
          </a:lstStyle>
          <a:p>
            <a:endParaRPr lang="es-AR"/>
          </a:p>
        </p:txBody>
      </p:sp>
      <p:sp>
        <p:nvSpPr>
          <p:cNvPr id="47108" name="Rectangle 4"/>
          <p:cNvSpPr>
            <a:spLocks noGrp="1" noChangeArrowheads="1"/>
          </p:cNvSpPr>
          <p:nvPr>
            <p:ph type="ftr" sz="quarter" idx="2"/>
          </p:nvPr>
        </p:nvSpPr>
        <p:spPr bwMode="auto">
          <a:xfrm>
            <a:off x="0" y="8774113"/>
            <a:ext cx="2971800"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effectLst/>
                <a:latin typeface="Times New Roman" pitchFamily="18" charset="0"/>
              </a:defRPr>
            </a:lvl1pPr>
          </a:lstStyle>
          <a:p>
            <a:endParaRPr lang="es-AR"/>
          </a:p>
        </p:txBody>
      </p:sp>
      <p:sp>
        <p:nvSpPr>
          <p:cNvPr id="47109" name="Rectangle 5"/>
          <p:cNvSpPr>
            <a:spLocks noGrp="1" noChangeArrowheads="1"/>
          </p:cNvSpPr>
          <p:nvPr>
            <p:ph type="sldNum" sz="quarter" idx="3"/>
          </p:nvPr>
        </p:nvSpPr>
        <p:spPr bwMode="auto">
          <a:xfrm>
            <a:off x="3886200" y="8774113"/>
            <a:ext cx="2971800"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effectLst/>
                <a:latin typeface="Times New Roman" pitchFamily="18" charset="0"/>
              </a:defRPr>
            </a:lvl1pPr>
          </a:lstStyle>
          <a:p>
            <a:fld id="{6B5FB527-8DB2-403B-B236-7E923B9229E9}" type="slidenum">
              <a:rPr lang="es-AR"/>
              <a:pPr/>
              <a:t>‹#›</a:t>
            </a:fld>
            <a:endParaRPr lang="es-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9858" name="Rectangle 2"/>
          <p:cNvSpPr>
            <a:spLocks noGrp="1" noChangeArrowheads="1"/>
          </p:cNvSpPr>
          <p:nvPr>
            <p:ph type="hdr" sz="quarter"/>
          </p:nvPr>
        </p:nvSpPr>
        <p:spPr bwMode="auto">
          <a:xfrm>
            <a:off x="0" y="0"/>
            <a:ext cx="982663" cy="274638"/>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spAutoFit/>
          </a:bodyPr>
          <a:lstStyle>
            <a:lvl1pPr algn="l">
              <a:defRPr sz="1200">
                <a:effectLst>
                  <a:outerShdw blurRad="38100" dist="38100" dir="2700000" algn="tl">
                    <a:srgbClr val="C0C0C0"/>
                  </a:outerShdw>
                </a:effectLst>
              </a:defRPr>
            </a:lvl1pPr>
          </a:lstStyle>
          <a:p>
            <a:endParaRPr lang="en-US"/>
          </a:p>
        </p:txBody>
      </p:sp>
      <p:sp>
        <p:nvSpPr>
          <p:cNvPr id="249859" name="Rectangle 3"/>
          <p:cNvSpPr>
            <a:spLocks noGrp="1" noChangeArrowheads="1"/>
          </p:cNvSpPr>
          <p:nvPr>
            <p:ph type="dt" idx="1"/>
          </p:nvPr>
        </p:nvSpPr>
        <p:spPr bwMode="auto">
          <a:xfrm>
            <a:off x="5818188" y="0"/>
            <a:ext cx="1004887" cy="274638"/>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spAutoFit/>
          </a:bodyPr>
          <a:lstStyle>
            <a:lvl1pPr algn="r">
              <a:defRPr sz="1200">
                <a:effectLst>
                  <a:outerShdw blurRad="38100" dist="38100" dir="2700000" algn="tl">
                    <a:srgbClr val="C0C0C0"/>
                  </a:outerShdw>
                </a:effectLst>
              </a:defRPr>
            </a:lvl1pPr>
          </a:lstStyle>
          <a:p>
            <a:endParaRPr lang="en-US"/>
          </a:p>
        </p:txBody>
      </p:sp>
      <p:sp>
        <p:nvSpPr>
          <p:cNvPr id="249860" name="Rectangle 4"/>
          <p:cNvSpPr>
            <a:spLocks noChangeArrowheads="1" noTextEdit="1"/>
          </p:cNvSpPr>
          <p:nvPr>
            <p:ph type="sldImg" idx="2"/>
          </p:nvPr>
        </p:nvSpPr>
        <p:spPr bwMode="auto">
          <a:xfrm>
            <a:off x="1168400" y="712788"/>
            <a:ext cx="4565650" cy="3424237"/>
          </a:xfrm>
          <a:prstGeom prst="rect">
            <a:avLst/>
          </a:prstGeom>
          <a:noFill/>
          <a:ln w="9525">
            <a:solidFill>
              <a:srgbClr val="000000"/>
            </a:solidFill>
            <a:miter lim="800000"/>
            <a:headEnd/>
            <a:tailEnd/>
          </a:ln>
          <a:effectLst/>
        </p:spPr>
      </p:sp>
      <p:sp>
        <p:nvSpPr>
          <p:cNvPr id="249861" name="Rectangle 5"/>
          <p:cNvSpPr>
            <a:spLocks noGrp="1" noChangeArrowheads="1"/>
          </p:cNvSpPr>
          <p:nvPr>
            <p:ph type="body" sz="quarter" idx="3"/>
          </p:nvPr>
        </p:nvSpPr>
        <p:spPr bwMode="auto">
          <a:xfrm>
            <a:off x="941388" y="4422775"/>
            <a:ext cx="2646362" cy="1227138"/>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9862" name="Rectangle 6"/>
          <p:cNvSpPr>
            <a:spLocks noGrp="1" noChangeArrowheads="1"/>
          </p:cNvSpPr>
          <p:nvPr>
            <p:ph type="ftr" sz="quarter" idx="4"/>
          </p:nvPr>
        </p:nvSpPr>
        <p:spPr bwMode="auto">
          <a:xfrm>
            <a:off x="0" y="8926513"/>
            <a:ext cx="1066800" cy="274637"/>
          </a:xfrm>
          <a:prstGeom prst="rect">
            <a:avLst/>
          </a:prstGeom>
          <a:noFill/>
          <a:ln w="12700">
            <a:noFill/>
            <a:miter lim="800000"/>
            <a:headEnd/>
            <a:tailEnd/>
          </a:ln>
          <a:effectLst/>
        </p:spPr>
        <p:txBody>
          <a:bodyPr vert="horz" wrap="none" lIns="91440" tIns="45720" rIns="91440" bIns="45720" numCol="1" anchor="b" anchorCtr="0" compatLnSpc="1">
            <a:prstTxWarp prst="textNoShape">
              <a:avLst/>
            </a:prstTxWarp>
            <a:spAutoFit/>
          </a:bodyPr>
          <a:lstStyle>
            <a:lvl1pPr algn="l">
              <a:defRPr sz="1200">
                <a:effectLst>
                  <a:outerShdw blurRad="38100" dist="38100" dir="2700000" algn="tl">
                    <a:srgbClr val="C0C0C0"/>
                  </a:outerShdw>
                </a:effectLst>
              </a:defRPr>
            </a:lvl1pPr>
          </a:lstStyle>
          <a:p>
            <a:endParaRPr lang="en-US"/>
          </a:p>
        </p:txBody>
      </p:sp>
      <p:sp>
        <p:nvSpPr>
          <p:cNvPr id="249863" name="Rectangle 7"/>
          <p:cNvSpPr>
            <a:spLocks noGrp="1" noChangeArrowheads="1"/>
          </p:cNvSpPr>
          <p:nvPr>
            <p:ph type="sldNum" sz="quarter" idx="5"/>
          </p:nvPr>
        </p:nvSpPr>
        <p:spPr bwMode="auto">
          <a:xfrm>
            <a:off x="6419850" y="8926513"/>
            <a:ext cx="403225" cy="274637"/>
          </a:xfrm>
          <a:prstGeom prst="rect">
            <a:avLst/>
          </a:prstGeom>
          <a:noFill/>
          <a:ln w="12700">
            <a:noFill/>
            <a:miter lim="800000"/>
            <a:headEnd/>
            <a:tailEnd/>
          </a:ln>
          <a:effectLst/>
        </p:spPr>
        <p:txBody>
          <a:bodyPr vert="horz" wrap="none" lIns="91440" tIns="45720" rIns="91440" bIns="45720" numCol="1" anchor="b" anchorCtr="0" compatLnSpc="1">
            <a:prstTxWarp prst="textNoShape">
              <a:avLst/>
            </a:prstTxWarp>
            <a:spAutoFit/>
          </a:bodyPr>
          <a:lstStyle>
            <a:lvl1pPr algn="r">
              <a:defRPr sz="1200">
                <a:effectLst>
                  <a:outerShdw blurRad="38100" dist="38100" dir="2700000" algn="tl">
                    <a:srgbClr val="C0C0C0"/>
                  </a:outerShdw>
                </a:effectLst>
              </a:defRPr>
            </a:lvl1pPr>
          </a:lstStyle>
          <a:p>
            <a:fld id="{0E857B55-1562-4D53-92A8-37FC6CD0A75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D67FD0-0D38-4203-8CBD-EC4473A22529}" type="slidenum">
              <a:rPr lang="en-US"/>
              <a:pPr/>
              <a:t>2</a:t>
            </a:fld>
            <a:endParaRPr lang="en-US"/>
          </a:p>
        </p:txBody>
      </p:sp>
      <p:sp>
        <p:nvSpPr>
          <p:cNvPr id="250882" name="Rectangle 2"/>
          <p:cNvSpPr>
            <a:spLocks noChangeArrowheads="1" noTextEdit="1"/>
          </p:cNvSpPr>
          <p:nvPr>
            <p:ph type="sldImg"/>
          </p:nvPr>
        </p:nvSpPr>
        <p:spPr>
          <a:xfrm>
            <a:off x="3451225" y="2425700"/>
            <a:ext cx="0" cy="0"/>
          </a:xfrm>
          <a:ln/>
        </p:spPr>
      </p:sp>
      <p:sp>
        <p:nvSpPr>
          <p:cNvPr id="250883" name="Rectangle 3"/>
          <p:cNvSpPr>
            <a:spLocks noGrp="1" noChangeArrowheads="1"/>
          </p:cNvSpPr>
          <p:nvPr>
            <p:ph type="body" idx="1"/>
          </p:nvPr>
        </p:nvSpPr>
        <p:spPr>
          <a:xfrm>
            <a:off x="941388" y="4278313"/>
            <a:ext cx="1909762" cy="274637"/>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EE831F-E891-4410-8148-18CCA2C31A92}" type="slidenum">
              <a:rPr lang="en-US"/>
              <a:pPr/>
              <a:t>20</a:t>
            </a:fld>
            <a:endParaRPr lang="en-US"/>
          </a:p>
        </p:txBody>
      </p:sp>
      <p:sp>
        <p:nvSpPr>
          <p:cNvPr id="257026" name="Rectangle 2"/>
          <p:cNvSpPr>
            <a:spLocks noChangeArrowheads="1" noTextEdit="1"/>
          </p:cNvSpPr>
          <p:nvPr>
            <p:ph type="sldImg"/>
          </p:nvPr>
        </p:nvSpPr>
        <p:spPr>
          <a:ln/>
        </p:spPr>
      </p:sp>
      <p:sp>
        <p:nvSpPr>
          <p:cNvPr id="257027" name="Rectangle 3"/>
          <p:cNvSpPr>
            <a:spLocks noGrp="1" noChangeArrowheads="1"/>
          </p:cNvSpPr>
          <p:nvPr>
            <p:ph type="body" idx="1"/>
          </p:nvPr>
        </p:nvSpPr>
        <p:spPr>
          <a:xfrm>
            <a:off x="941388" y="4422775"/>
            <a:ext cx="1909762" cy="274638"/>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AR"/>
          </a:p>
        </p:txBody>
      </p:sp>
      <p:sp>
        <p:nvSpPr>
          <p:cNvPr id="5" name="Footer Placeholder 4"/>
          <p:cNvSpPr>
            <a:spLocks noGrp="1"/>
          </p:cNvSpPr>
          <p:nvPr>
            <p:ph type="ftr" sz="quarter" idx="11"/>
          </p:nvPr>
        </p:nvSpPr>
        <p:spPr/>
        <p:txBody>
          <a:bodyPr/>
          <a:lstStyle>
            <a:lvl1pPr>
              <a:defRPr/>
            </a:lvl1pPr>
          </a:lstStyle>
          <a:p>
            <a:endParaRPr lang="es-AR"/>
          </a:p>
        </p:txBody>
      </p:sp>
      <p:sp>
        <p:nvSpPr>
          <p:cNvPr id="6" name="Slide Number Placeholder 5"/>
          <p:cNvSpPr>
            <a:spLocks noGrp="1"/>
          </p:cNvSpPr>
          <p:nvPr>
            <p:ph type="sldNum" sz="quarter" idx="12"/>
          </p:nvPr>
        </p:nvSpPr>
        <p:spPr/>
        <p:txBody>
          <a:bodyPr/>
          <a:lstStyle>
            <a:lvl1pPr>
              <a:defRPr/>
            </a:lvl1pPr>
          </a:lstStyle>
          <a:p>
            <a:fld id="{E79EE079-9501-4709-9C32-42F9224DF51D}" type="slidenum">
              <a:rPr lang="es-AR"/>
              <a:pPr/>
              <a:t>‹#›</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AR"/>
          </a:p>
        </p:txBody>
      </p:sp>
      <p:sp>
        <p:nvSpPr>
          <p:cNvPr id="5" name="Footer Placeholder 4"/>
          <p:cNvSpPr>
            <a:spLocks noGrp="1"/>
          </p:cNvSpPr>
          <p:nvPr>
            <p:ph type="ftr" sz="quarter" idx="11"/>
          </p:nvPr>
        </p:nvSpPr>
        <p:spPr/>
        <p:txBody>
          <a:bodyPr/>
          <a:lstStyle>
            <a:lvl1pPr>
              <a:defRPr/>
            </a:lvl1pPr>
          </a:lstStyle>
          <a:p>
            <a:endParaRPr lang="es-AR"/>
          </a:p>
        </p:txBody>
      </p:sp>
      <p:sp>
        <p:nvSpPr>
          <p:cNvPr id="6" name="Slide Number Placeholder 5"/>
          <p:cNvSpPr>
            <a:spLocks noGrp="1"/>
          </p:cNvSpPr>
          <p:nvPr>
            <p:ph type="sldNum" sz="quarter" idx="12"/>
          </p:nvPr>
        </p:nvSpPr>
        <p:spPr/>
        <p:txBody>
          <a:bodyPr/>
          <a:lstStyle>
            <a:lvl1pPr>
              <a:defRPr/>
            </a:lvl1pPr>
          </a:lstStyle>
          <a:p>
            <a:fld id="{0EB41B40-2969-4913-BBAE-C26F5977DFA3}" type="slidenum">
              <a:rPr lang="es-AR"/>
              <a:pPr/>
              <a:t>‹#›</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AR"/>
          </a:p>
        </p:txBody>
      </p:sp>
      <p:sp>
        <p:nvSpPr>
          <p:cNvPr id="5" name="Footer Placeholder 4"/>
          <p:cNvSpPr>
            <a:spLocks noGrp="1"/>
          </p:cNvSpPr>
          <p:nvPr>
            <p:ph type="ftr" sz="quarter" idx="11"/>
          </p:nvPr>
        </p:nvSpPr>
        <p:spPr/>
        <p:txBody>
          <a:bodyPr/>
          <a:lstStyle>
            <a:lvl1pPr>
              <a:defRPr/>
            </a:lvl1pPr>
          </a:lstStyle>
          <a:p>
            <a:endParaRPr lang="es-AR"/>
          </a:p>
        </p:txBody>
      </p:sp>
      <p:sp>
        <p:nvSpPr>
          <p:cNvPr id="6" name="Slide Number Placeholder 5"/>
          <p:cNvSpPr>
            <a:spLocks noGrp="1"/>
          </p:cNvSpPr>
          <p:nvPr>
            <p:ph type="sldNum" sz="quarter" idx="12"/>
          </p:nvPr>
        </p:nvSpPr>
        <p:spPr/>
        <p:txBody>
          <a:bodyPr/>
          <a:lstStyle>
            <a:lvl1pPr>
              <a:defRPr/>
            </a:lvl1pPr>
          </a:lstStyle>
          <a:p>
            <a:fld id="{F10712FB-EB5D-49B9-BD24-9C1FE630C38B}" type="slidenum">
              <a:rPr lang="es-AR"/>
              <a:pPr/>
              <a:t>‹#›</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AR"/>
          </a:p>
        </p:txBody>
      </p:sp>
      <p:sp>
        <p:nvSpPr>
          <p:cNvPr id="5" name="Footer Placeholder 4"/>
          <p:cNvSpPr>
            <a:spLocks noGrp="1"/>
          </p:cNvSpPr>
          <p:nvPr>
            <p:ph type="ftr" sz="quarter" idx="11"/>
          </p:nvPr>
        </p:nvSpPr>
        <p:spPr/>
        <p:txBody>
          <a:bodyPr/>
          <a:lstStyle>
            <a:lvl1pPr>
              <a:defRPr/>
            </a:lvl1pPr>
          </a:lstStyle>
          <a:p>
            <a:endParaRPr lang="es-AR"/>
          </a:p>
        </p:txBody>
      </p:sp>
      <p:sp>
        <p:nvSpPr>
          <p:cNvPr id="6" name="Slide Number Placeholder 5"/>
          <p:cNvSpPr>
            <a:spLocks noGrp="1"/>
          </p:cNvSpPr>
          <p:nvPr>
            <p:ph type="sldNum" sz="quarter" idx="12"/>
          </p:nvPr>
        </p:nvSpPr>
        <p:spPr/>
        <p:txBody>
          <a:bodyPr/>
          <a:lstStyle>
            <a:lvl1pPr>
              <a:defRPr/>
            </a:lvl1pPr>
          </a:lstStyle>
          <a:p>
            <a:fld id="{AA999648-16D5-4C28-A6D2-13CBC344A080}" type="slidenum">
              <a:rPr lang="es-AR"/>
              <a:pPr/>
              <a:t>‹#›</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AR"/>
          </a:p>
        </p:txBody>
      </p:sp>
      <p:sp>
        <p:nvSpPr>
          <p:cNvPr id="5" name="Footer Placeholder 4"/>
          <p:cNvSpPr>
            <a:spLocks noGrp="1"/>
          </p:cNvSpPr>
          <p:nvPr>
            <p:ph type="ftr" sz="quarter" idx="11"/>
          </p:nvPr>
        </p:nvSpPr>
        <p:spPr/>
        <p:txBody>
          <a:bodyPr/>
          <a:lstStyle>
            <a:lvl1pPr>
              <a:defRPr/>
            </a:lvl1pPr>
          </a:lstStyle>
          <a:p>
            <a:endParaRPr lang="es-AR"/>
          </a:p>
        </p:txBody>
      </p:sp>
      <p:sp>
        <p:nvSpPr>
          <p:cNvPr id="6" name="Slide Number Placeholder 5"/>
          <p:cNvSpPr>
            <a:spLocks noGrp="1"/>
          </p:cNvSpPr>
          <p:nvPr>
            <p:ph type="sldNum" sz="quarter" idx="12"/>
          </p:nvPr>
        </p:nvSpPr>
        <p:spPr/>
        <p:txBody>
          <a:bodyPr/>
          <a:lstStyle>
            <a:lvl1pPr>
              <a:defRPr/>
            </a:lvl1pPr>
          </a:lstStyle>
          <a:p>
            <a:fld id="{1F4552E0-9C35-4E4D-B1C7-23D374FA8244}" type="slidenum">
              <a:rPr lang="es-AR"/>
              <a:pPr/>
              <a:t>‹#›</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AR"/>
          </a:p>
        </p:txBody>
      </p:sp>
      <p:sp>
        <p:nvSpPr>
          <p:cNvPr id="6" name="Footer Placeholder 5"/>
          <p:cNvSpPr>
            <a:spLocks noGrp="1"/>
          </p:cNvSpPr>
          <p:nvPr>
            <p:ph type="ftr" sz="quarter" idx="11"/>
          </p:nvPr>
        </p:nvSpPr>
        <p:spPr/>
        <p:txBody>
          <a:bodyPr/>
          <a:lstStyle>
            <a:lvl1pPr>
              <a:defRPr/>
            </a:lvl1pPr>
          </a:lstStyle>
          <a:p>
            <a:endParaRPr lang="es-AR"/>
          </a:p>
        </p:txBody>
      </p:sp>
      <p:sp>
        <p:nvSpPr>
          <p:cNvPr id="7" name="Slide Number Placeholder 6"/>
          <p:cNvSpPr>
            <a:spLocks noGrp="1"/>
          </p:cNvSpPr>
          <p:nvPr>
            <p:ph type="sldNum" sz="quarter" idx="12"/>
          </p:nvPr>
        </p:nvSpPr>
        <p:spPr/>
        <p:txBody>
          <a:bodyPr/>
          <a:lstStyle>
            <a:lvl1pPr>
              <a:defRPr/>
            </a:lvl1pPr>
          </a:lstStyle>
          <a:p>
            <a:fld id="{92A5852F-BC9F-4464-AC03-2563A0CBDBA9}" type="slidenum">
              <a:rPr lang="es-AR"/>
              <a:pPr/>
              <a:t>‹#›</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AR"/>
          </a:p>
        </p:txBody>
      </p:sp>
      <p:sp>
        <p:nvSpPr>
          <p:cNvPr id="8" name="Footer Placeholder 7"/>
          <p:cNvSpPr>
            <a:spLocks noGrp="1"/>
          </p:cNvSpPr>
          <p:nvPr>
            <p:ph type="ftr" sz="quarter" idx="11"/>
          </p:nvPr>
        </p:nvSpPr>
        <p:spPr/>
        <p:txBody>
          <a:bodyPr/>
          <a:lstStyle>
            <a:lvl1pPr>
              <a:defRPr/>
            </a:lvl1pPr>
          </a:lstStyle>
          <a:p>
            <a:endParaRPr lang="es-AR"/>
          </a:p>
        </p:txBody>
      </p:sp>
      <p:sp>
        <p:nvSpPr>
          <p:cNvPr id="9" name="Slide Number Placeholder 8"/>
          <p:cNvSpPr>
            <a:spLocks noGrp="1"/>
          </p:cNvSpPr>
          <p:nvPr>
            <p:ph type="sldNum" sz="quarter" idx="12"/>
          </p:nvPr>
        </p:nvSpPr>
        <p:spPr/>
        <p:txBody>
          <a:bodyPr/>
          <a:lstStyle>
            <a:lvl1pPr>
              <a:defRPr/>
            </a:lvl1pPr>
          </a:lstStyle>
          <a:p>
            <a:fld id="{1B19ED1E-4011-49BE-868B-E646433D7D58}" type="slidenum">
              <a:rPr lang="es-AR"/>
              <a:pPr/>
              <a:t>‹#›</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AR"/>
          </a:p>
        </p:txBody>
      </p:sp>
      <p:sp>
        <p:nvSpPr>
          <p:cNvPr id="4" name="Footer Placeholder 3"/>
          <p:cNvSpPr>
            <a:spLocks noGrp="1"/>
          </p:cNvSpPr>
          <p:nvPr>
            <p:ph type="ftr" sz="quarter" idx="11"/>
          </p:nvPr>
        </p:nvSpPr>
        <p:spPr/>
        <p:txBody>
          <a:bodyPr/>
          <a:lstStyle>
            <a:lvl1pPr>
              <a:defRPr/>
            </a:lvl1pPr>
          </a:lstStyle>
          <a:p>
            <a:endParaRPr lang="es-AR"/>
          </a:p>
        </p:txBody>
      </p:sp>
      <p:sp>
        <p:nvSpPr>
          <p:cNvPr id="5" name="Slide Number Placeholder 4"/>
          <p:cNvSpPr>
            <a:spLocks noGrp="1"/>
          </p:cNvSpPr>
          <p:nvPr>
            <p:ph type="sldNum" sz="quarter" idx="12"/>
          </p:nvPr>
        </p:nvSpPr>
        <p:spPr/>
        <p:txBody>
          <a:bodyPr/>
          <a:lstStyle>
            <a:lvl1pPr>
              <a:defRPr/>
            </a:lvl1pPr>
          </a:lstStyle>
          <a:p>
            <a:fld id="{5F20FFEB-57D5-435B-90CD-FB483C7041ED}" type="slidenum">
              <a:rPr lang="es-AR"/>
              <a:pPr/>
              <a:t>‹#›</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AR"/>
          </a:p>
        </p:txBody>
      </p:sp>
      <p:sp>
        <p:nvSpPr>
          <p:cNvPr id="3" name="Footer Placeholder 2"/>
          <p:cNvSpPr>
            <a:spLocks noGrp="1"/>
          </p:cNvSpPr>
          <p:nvPr>
            <p:ph type="ftr" sz="quarter" idx="11"/>
          </p:nvPr>
        </p:nvSpPr>
        <p:spPr/>
        <p:txBody>
          <a:bodyPr/>
          <a:lstStyle>
            <a:lvl1pPr>
              <a:defRPr/>
            </a:lvl1pPr>
          </a:lstStyle>
          <a:p>
            <a:endParaRPr lang="es-AR"/>
          </a:p>
        </p:txBody>
      </p:sp>
      <p:sp>
        <p:nvSpPr>
          <p:cNvPr id="4" name="Slide Number Placeholder 3"/>
          <p:cNvSpPr>
            <a:spLocks noGrp="1"/>
          </p:cNvSpPr>
          <p:nvPr>
            <p:ph type="sldNum" sz="quarter" idx="12"/>
          </p:nvPr>
        </p:nvSpPr>
        <p:spPr/>
        <p:txBody>
          <a:bodyPr/>
          <a:lstStyle>
            <a:lvl1pPr>
              <a:defRPr/>
            </a:lvl1pPr>
          </a:lstStyle>
          <a:p>
            <a:fld id="{12A386A2-FD86-4416-A0AC-09AF280942C4}" type="slidenum">
              <a:rPr lang="es-AR"/>
              <a:pPr/>
              <a:t>‹#›</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AR"/>
          </a:p>
        </p:txBody>
      </p:sp>
      <p:sp>
        <p:nvSpPr>
          <p:cNvPr id="6" name="Footer Placeholder 5"/>
          <p:cNvSpPr>
            <a:spLocks noGrp="1"/>
          </p:cNvSpPr>
          <p:nvPr>
            <p:ph type="ftr" sz="quarter" idx="11"/>
          </p:nvPr>
        </p:nvSpPr>
        <p:spPr/>
        <p:txBody>
          <a:bodyPr/>
          <a:lstStyle>
            <a:lvl1pPr>
              <a:defRPr/>
            </a:lvl1pPr>
          </a:lstStyle>
          <a:p>
            <a:endParaRPr lang="es-AR"/>
          </a:p>
        </p:txBody>
      </p:sp>
      <p:sp>
        <p:nvSpPr>
          <p:cNvPr id="7" name="Slide Number Placeholder 6"/>
          <p:cNvSpPr>
            <a:spLocks noGrp="1"/>
          </p:cNvSpPr>
          <p:nvPr>
            <p:ph type="sldNum" sz="quarter" idx="12"/>
          </p:nvPr>
        </p:nvSpPr>
        <p:spPr/>
        <p:txBody>
          <a:bodyPr/>
          <a:lstStyle>
            <a:lvl1pPr>
              <a:defRPr/>
            </a:lvl1pPr>
          </a:lstStyle>
          <a:p>
            <a:fld id="{276EC098-32B6-4D46-A4D5-1C2287FE60B9}" type="slidenum">
              <a:rPr lang="es-AR"/>
              <a:pPr/>
              <a:t>‹#›</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AR"/>
          </a:p>
        </p:txBody>
      </p:sp>
      <p:sp>
        <p:nvSpPr>
          <p:cNvPr id="6" name="Footer Placeholder 5"/>
          <p:cNvSpPr>
            <a:spLocks noGrp="1"/>
          </p:cNvSpPr>
          <p:nvPr>
            <p:ph type="ftr" sz="quarter" idx="11"/>
          </p:nvPr>
        </p:nvSpPr>
        <p:spPr/>
        <p:txBody>
          <a:bodyPr/>
          <a:lstStyle>
            <a:lvl1pPr>
              <a:defRPr/>
            </a:lvl1pPr>
          </a:lstStyle>
          <a:p>
            <a:endParaRPr lang="es-AR"/>
          </a:p>
        </p:txBody>
      </p:sp>
      <p:sp>
        <p:nvSpPr>
          <p:cNvPr id="7" name="Slide Number Placeholder 6"/>
          <p:cNvSpPr>
            <a:spLocks noGrp="1"/>
          </p:cNvSpPr>
          <p:nvPr>
            <p:ph type="sldNum" sz="quarter" idx="12"/>
          </p:nvPr>
        </p:nvSpPr>
        <p:spPr/>
        <p:txBody>
          <a:bodyPr/>
          <a:lstStyle>
            <a:lvl1pPr>
              <a:defRPr/>
            </a:lvl1pPr>
          </a:lstStyle>
          <a:p>
            <a:fld id="{6167F71F-4044-49B2-9EF1-8E54AF7269D4}" type="slidenum">
              <a:rPr lang="es-AR"/>
              <a:pPr/>
              <a:t>‹#›</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0"/>
                <a:invGamma/>
              </a:schemeClr>
            </a:gs>
          </a:gsLst>
          <a:lin ang="5400000" scaled="1"/>
        </a:gradFill>
        <a:effectLst/>
      </p:bgPr>
    </p:bg>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AR" smtClean="0"/>
              <a:t>Haga clic para modificar el estilo de título del patrón</a:t>
            </a:r>
          </a:p>
        </p:txBody>
      </p:sp>
      <p:sp>
        <p:nvSpPr>
          <p:cNvPr id="11776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AR" smtClean="0"/>
              <a:t>Haga clic para modificar el estilo de texto del patrón</a:t>
            </a:r>
          </a:p>
          <a:p>
            <a:pPr lvl="1"/>
            <a:r>
              <a:rPr lang="es-AR" smtClean="0"/>
              <a:t>Segundo nivel</a:t>
            </a:r>
          </a:p>
          <a:p>
            <a:pPr lvl="2"/>
            <a:r>
              <a:rPr lang="es-AR" smtClean="0"/>
              <a:t>Tercer nivel</a:t>
            </a:r>
          </a:p>
          <a:p>
            <a:pPr lvl="3"/>
            <a:r>
              <a:rPr lang="es-AR" smtClean="0"/>
              <a:t>Cuarto nivel</a:t>
            </a:r>
          </a:p>
          <a:p>
            <a:pPr lvl="4"/>
            <a:r>
              <a:rPr lang="es-AR" smtClean="0"/>
              <a:t>Quinto nivel</a:t>
            </a:r>
          </a:p>
        </p:txBody>
      </p:sp>
      <p:sp>
        <p:nvSpPr>
          <p:cNvPr id="11776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a:solidFill>
                  <a:schemeClr val="tx1"/>
                </a:solidFill>
                <a:effectLst/>
                <a:latin typeface="+mn-lt"/>
              </a:defRPr>
            </a:lvl1pPr>
          </a:lstStyle>
          <a:p>
            <a:endParaRPr lang="es-AR"/>
          </a:p>
        </p:txBody>
      </p:sp>
      <p:sp>
        <p:nvSpPr>
          <p:cNvPr id="11776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effectLst/>
                <a:latin typeface="+mn-lt"/>
              </a:defRPr>
            </a:lvl1pPr>
          </a:lstStyle>
          <a:p>
            <a:endParaRPr lang="es-AR"/>
          </a:p>
        </p:txBody>
      </p:sp>
      <p:sp>
        <p:nvSpPr>
          <p:cNvPr id="11776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effectLst/>
                <a:latin typeface="+mn-lt"/>
              </a:defRPr>
            </a:lvl1pPr>
          </a:lstStyle>
          <a:p>
            <a:fld id="{8DE7C6CA-D24E-4EC5-9C09-F42205C2F75E}" type="slidenum">
              <a:rPr lang="es-AR"/>
              <a:pPr/>
              <a:t>‹#›</a:t>
            </a:fld>
            <a:endParaRPr lang="es-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17.wmf"/><Relationship Id="rId4" Type="http://schemas.openxmlformats.org/officeDocument/2006/relationships/image" Target="../media/image16.wmf"/></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8.wmf"/><Relationship Id="rId1" Type="http://schemas.openxmlformats.org/officeDocument/2006/relationships/slideLayout" Target="../slideLayouts/slideLayout7.xml"/><Relationship Id="rId5" Type="http://schemas.openxmlformats.org/officeDocument/2006/relationships/image" Target="../media/image20.wmf"/><Relationship Id="rId4" Type="http://schemas.openxmlformats.org/officeDocument/2006/relationships/image" Target="../media/image19.wmf"/></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1.w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23.wmf"/></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4.w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5.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ChangeArrowheads="1"/>
          </p:cNvSpPr>
          <p:nvPr/>
        </p:nvSpPr>
        <p:spPr bwMode="auto">
          <a:xfrm>
            <a:off x="685800" y="2286000"/>
            <a:ext cx="7772400" cy="1143000"/>
          </a:xfrm>
          <a:prstGeom prst="rect">
            <a:avLst/>
          </a:prstGeom>
          <a:noFill/>
          <a:ln w="9525">
            <a:noFill/>
            <a:miter lim="800000"/>
            <a:headEnd/>
            <a:tailEnd/>
          </a:ln>
          <a:effectLst/>
        </p:spPr>
        <p:txBody>
          <a:bodyPr anchor="ctr"/>
          <a:lstStyle/>
          <a:p>
            <a:r>
              <a:rPr lang="en-US" sz="4400" b="0">
                <a:solidFill>
                  <a:schemeClr val="tx2"/>
                </a:solidFill>
                <a:effectLst/>
                <a:latin typeface="Times New Roman" pitchFamily="18" charset="0"/>
              </a:rPr>
              <a:t>V </a:t>
            </a:r>
            <a:r>
              <a:rPr lang="es-ES" sz="4400" b="0">
                <a:solidFill>
                  <a:schemeClr val="tx2"/>
                </a:solidFill>
                <a:effectLst/>
                <a:latin typeface="Times New Roman" pitchFamily="18" charset="0"/>
              </a:rPr>
              <a:t>Reunión</a:t>
            </a:r>
            <a:r>
              <a:rPr lang="en-US" sz="4400" b="0">
                <a:solidFill>
                  <a:schemeClr val="tx2"/>
                </a:solidFill>
                <a:effectLst/>
                <a:latin typeface="Times New Roman" pitchFamily="18" charset="0"/>
              </a:rPr>
              <a:t> de la Red de Pobreza y Protecci</a:t>
            </a:r>
            <a:r>
              <a:rPr lang="es-ES" sz="4400" b="0">
                <a:solidFill>
                  <a:schemeClr val="tx2"/>
                </a:solidFill>
                <a:effectLst/>
                <a:latin typeface="Times New Roman" pitchFamily="18" charset="0"/>
              </a:rPr>
              <a:t>ó</a:t>
            </a:r>
            <a:r>
              <a:rPr lang="en-US" sz="4400" b="0">
                <a:solidFill>
                  <a:schemeClr val="tx2"/>
                </a:solidFill>
                <a:effectLst/>
                <a:latin typeface="Times New Roman" pitchFamily="18" charset="0"/>
              </a:rPr>
              <a:t>n Social</a:t>
            </a:r>
          </a:p>
        </p:txBody>
      </p:sp>
      <p:sp>
        <p:nvSpPr>
          <p:cNvPr id="266243" name="Rectangle 3"/>
          <p:cNvSpPr>
            <a:spLocks noChangeArrowheads="1"/>
          </p:cNvSpPr>
          <p:nvPr/>
        </p:nvSpPr>
        <p:spPr bwMode="auto">
          <a:xfrm>
            <a:off x="1371600" y="3886200"/>
            <a:ext cx="6400800" cy="1752600"/>
          </a:xfrm>
          <a:prstGeom prst="rect">
            <a:avLst/>
          </a:prstGeom>
          <a:noFill/>
          <a:ln w="9525">
            <a:noFill/>
            <a:miter lim="800000"/>
            <a:headEnd/>
            <a:tailEnd/>
          </a:ln>
          <a:effectLst/>
        </p:spPr>
        <p:txBody>
          <a:bodyPr/>
          <a:lstStyle/>
          <a:p>
            <a:pPr marL="342900" indent="-342900" algn="l">
              <a:spcBef>
                <a:spcPct val="20000"/>
              </a:spcBef>
              <a:buFontTx/>
              <a:buChar char="•"/>
            </a:pPr>
            <a:r>
              <a:rPr lang="es-ES" sz="3200" b="0">
                <a:solidFill>
                  <a:schemeClr val="tx1"/>
                </a:solidFill>
                <a:effectLst/>
                <a:latin typeface="Times New Roman" pitchFamily="18" charset="0"/>
              </a:rPr>
              <a:t>Mariano Martinez de Ibarreta</a:t>
            </a:r>
            <a:br>
              <a:rPr lang="es-ES" sz="3200" b="0">
                <a:solidFill>
                  <a:schemeClr val="tx1"/>
                </a:solidFill>
                <a:effectLst/>
                <a:latin typeface="Times New Roman" pitchFamily="18" charset="0"/>
              </a:rPr>
            </a:br>
            <a:r>
              <a:rPr lang="es-ES" sz="3200" b="0">
                <a:solidFill>
                  <a:schemeClr val="tx1"/>
                </a:solidFill>
                <a:effectLst/>
                <a:latin typeface="Times New Roman" pitchFamily="18" charset="0"/>
              </a:rPr>
              <a:t>Coordinador General</a:t>
            </a:r>
            <a:br>
              <a:rPr lang="es-ES" sz="3200" b="0">
                <a:solidFill>
                  <a:schemeClr val="tx1"/>
                </a:solidFill>
                <a:effectLst/>
                <a:latin typeface="Times New Roman" pitchFamily="18" charset="0"/>
              </a:rPr>
            </a:br>
            <a:r>
              <a:rPr lang="es-ES" sz="2000" b="0">
                <a:solidFill>
                  <a:schemeClr val="tx1"/>
                </a:solidFill>
                <a:effectLst/>
                <a:latin typeface="Times New Roman" pitchFamily="18" charset="0"/>
              </a:rPr>
              <a:t>Unidad Coordinadora Administrativa Financiera Internacional</a:t>
            </a:r>
            <a:br>
              <a:rPr lang="es-ES" sz="2000" b="0">
                <a:solidFill>
                  <a:schemeClr val="tx1"/>
                </a:solidFill>
                <a:effectLst/>
                <a:latin typeface="Times New Roman" pitchFamily="18" charset="0"/>
              </a:rPr>
            </a:br>
            <a:r>
              <a:rPr lang="es-ES" sz="2000" b="0">
                <a:solidFill>
                  <a:schemeClr val="tx1"/>
                </a:solidFill>
                <a:effectLst/>
                <a:latin typeface="Times New Roman" pitchFamily="18" charset="0"/>
              </a:rPr>
              <a:t>Ministerio de Desarrollo Social</a:t>
            </a:r>
          </a:p>
        </p:txBody>
      </p:sp>
      <p:sp>
        <p:nvSpPr>
          <p:cNvPr id="266244" name="Rectangle 4"/>
          <p:cNvSpPr>
            <a:spLocks noChangeArrowheads="1"/>
          </p:cNvSpPr>
          <p:nvPr/>
        </p:nvSpPr>
        <p:spPr bwMode="auto">
          <a:xfrm>
            <a:off x="457200" y="762000"/>
            <a:ext cx="8382000" cy="5562600"/>
          </a:xfrm>
          <a:prstGeom prst="rect">
            <a:avLst/>
          </a:prstGeom>
          <a:noFill/>
          <a:ln w="9525">
            <a:solidFill>
              <a:schemeClr val="tx1"/>
            </a:solidFill>
            <a:miter lim="800000"/>
            <a:headEnd/>
            <a:tailEnd/>
          </a:ln>
          <a:effectLst/>
        </p:spPr>
        <p:txBody>
          <a:bodyPr wrap="none" anchor="ctr"/>
          <a:lstStyle/>
          <a:p>
            <a:endParaRPr lang="en-US"/>
          </a:p>
        </p:txBody>
      </p:sp>
      <p:pic>
        <p:nvPicPr>
          <p:cNvPr id="266245" name="Picture 5" descr="http://int/drp/img/banner2.gif"/>
          <p:cNvPicPr>
            <a:picLocks noChangeAspect="1" noChangeArrowheads="1"/>
          </p:cNvPicPr>
          <p:nvPr/>
        </p:nvPicPr>
        <p:blipFill>
          <a:blip r:embed="rId2" cstate="print"/>
          <a:srcRect/>
          <a:stretch>
            <a:fillRect/>
          </a:stretch>
        </p:blipFill>
        <p:spPr bwMode="auto">
          <a:xfrm>
            <a:off x="1295400" y="1066800"/>
            <a:ext cx="6781800" cy="67945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200707" name="Line 3"/>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00708" name="Picture 4" descr="J:\caloi_j\LOGOS\siempro_consejo.bmp"/>
          <p:cNvPicPr>
            <a:picLocks noChangeAspect="1" noChangeArrowheads="1"/>
          </p:cNvPicPr>
          <p:nvPr/>
        </p:nvPicPr>
        <p:blipFill>
          <a:blip r:embed="rId2" cstate="print"/>
          <a:srcRect/>
          <a:stretch>
            <a:fillRect/>
          </a:stretch>
        </p:blipFill>
        <p:spPr bwMode="auto">
          <a:xfrm>
            <a:off x="2867025" y="6096000"/>
            <a:ext cx="3487738" cy="484188"/>
          </a:xfrm>
          <a:prstGeom prst="rect">
            <a:avLst/>
          </a:prstGeom>
          <a:noFill/>
        </p:spPr>
      </p:pic>
      <p:sp>
        <p:nvSpPr>
          <p:cNvPr id="200719" name="Text Box 15" descr="Papel seda azul"/>
          <p:cNvSpPr txBox="1">
            <a:spLocks noChangeArrowheads="1"/>
          </p:cNvSpPr>
          <p:nvPr/>
        </p:nvSpPr>
        <p:spPr bwMode="auto">
          <a:xfrm>
            <a:off x="5715000" y="5791200"/>
            <a:ext cx="3276600" cy="244475"/>
          </a:xfrm>
          <a:prstGeom prst="rect">
            <a:avLst/>
          </a:prstGeom>
          <a:noFill/>
          <a:ln w="9525">
            <a:noFill/>
            <a:miter lim="800000"/>
            <a:headEnd/>
            <a:tailEnd/>
          </a:ln>
          <a:effectLst/>
        </p:spPr>
        <p:txBody>
          <a:bodyPr>
            <a:spAutoFit/>
          </a:bodyPr>
          <a:lstStyle/>
          <a:p>
            <a:pPr algn="l">
              <a:spcBef>
                <a:spcPct val="50000"/>
              </a:spcBef>
            </a:pPr>
            <a:r>
              <a:rPr lang="es-AR" sz="1000" b="0">
                <a:solidFill>
                  <a:schemeClr val="tx1"/>
                </a:solidFill>
                <a:effectLst/>
              </a:rPr>
              <a:t>Fuente: SIEMPRO, elaboración propia en base a EPH - INDEC</a:t>
            </a:r>
          </a:p>
        </p:txBody>
      </p:sp>
      <p:sp>
        <p:nvSpPr>
          <p:cNvPr id="200731" name="Text Box 27"/>
          <p:cNvSpPr txBox="1">
            <a:spLocks noChangeArrowheads="1"/>
          </p:cNvSpPr>
          <p:nvPr/>
        </p:nvSpPr>
        <p:spPr bwMode="auto">
          <a:xfrm>
            <a:off x="381000" y="441325"/>
            <a:ext cx="6629400" cy="396875"/>
          </a:xfrm>
          <a:prstGeom prst="rect">
            <a:avLst/>
          </a:prstGeom>
          <a:noFill/>
          <a:ln w="9525">
            <a:noFill/>
            <a:miter lim="800000"/>
            <a:headEnd/>
            <a:tailEnd/>
          </a:ln>
          <a:effectLst/>
        </p:spPr>
        <p:txBody>
          <a:bodyPr>
            <a:spAutoFit/>
          </a:bodyPr>
          <a:lstStyle/>
          <a:p>
            <a:pPr algn="l"/>
            <a:r>
              <a:rPr lang="es-AR" sz="2000">
                <a:solidFill>
                  <a:schemeClr val="tx1"/>
                </a:solidFill>
                <a:effectLst/>
              </a:rPr>
              <a:t>Incidencia, intensidad y severidad de la pobreza</a:t>
            </a:r>
            <a:endParaRPr lang="es-AR" sz="1600" b="0">
              <a:solidFill>
                <a:schemeClr val="tx1"/>
              </a:solidFill>
              <a:effectLst/>
            </a:endParaRPr>
          </a:p>
        </p:txBody>
      </p:sp>
      <p:sp>
        <p:nvSpPr>
          <p:cNvPr id="200732" name="Text Box 28"/>
          <p:cNvSpPr txBox="1">
            <a:spLocks noChangeArrowheads="1"/>
          </p:cNvSpPr>
          <p:nvPr/>
        </p:nvSpPr>
        <p:spPr bwMode="auto">
          <a:xfrm>
            <a:off x="6172200" y="381000"/>
            <a:ext cx="2438400" cy="825500"/>
          </a:xfrm>
          <a:prstGeom prst="rect">
            <a:avLst/>
          </a:prstGeom>
          <a:noFill/>
          <a:ln w="9525">
            <a:noFill/>
            <a:miter lim="800000"/>
            <a:headEnd/>
            <a:tailEnd/>
          </a:ln>
          <a:effectLst/>
        </p:spPr>
        <p:txBody>
          <a:bodyPr>
            <a:spAutoFit/>
          </a:bodyPr>
          <a:lstStyle/>
          <a:p>
            <a:pPr algn="l"/>
            <a:r>
              <a:rPr lang="es-AR" sz="1600">
                <a:solidFill>
                  <a:srgbClr val="000099"/>
                </a:solidFill>
                <a:effectLst/>
              </a:rPr>
              <a:t>Total aglomerados urbanos y Gran Buenos Aires </a:t>
            </a:r>
            <a:br>
              <a:rPr lang="es-AR" sz="1600">
                <a:solidFill>
                  <a:srgbClr val="000099"/>
                </a:solidFill>
                <a:effectLst/>
              </a:rPr>
            </a:br>
            <a:r>
              <a:rPr lang="es-AR" sz="1600">
                <a:solidFill>
                  <a:srgbClr val="000099"/>
                </a:solidFill>
                <a:effectLst/>
              </a:rPr>
              <a:t>Octubre 1988 - 2002</a:t>
            </a:r>
          </a:p>
        </p:txBody>
      </p:sp>
      <p:sp>
        <p:nvSpPr>
          <p:cNvPr id="200733" name="Line 29"/>
          <p:cNvSpPr>
            <a:spLocks noChangeShapeType="1"/>
          </p:cNvSpPr>
          <p:nvPr/>
        </p:nvSpPr>
        <p:spPr bwMode="auto">
          <a:xfrm flipV="1">
            <a:off x="6096000" y="457200"/>
            <a:ext cx="0" cy="533400"/>
          </a:xfrm>
          <a:prstGeom prst="line">
            <a:avLst/>
          </a:prstGeom>
          <a:noFill/>
          <a:ln w="12700">
            <a:solidFill>
              <a:srgbClr val="333399"/>
            </a:solidFill>
            <a:round/>
            <a:headEnd/>
            <a:tailEnd/>
          </a:ln>
          <a:effectLst/>
        </p:spPr>
        <p:txBody>
          <a:bodyPr/>
          <a:lstStyle/>
          <a:p>
            <a:endParaRPr lang="en-US"/>
          </a:p>
        </p:txBody>
      </p:sp>
      <p:sp>
        <p:nvSpPr>
          <p:cNvPr id="200735" name="Text Box 31"/>
          <p:cNvSpPr txBox="1">
            <a:spLocks noChangeArrowheads="1"/>
          </p:cNvSpPr>
          <p:nvPr/>
        </p:nvSpPr>
        <p:spPr bwMode="auto">
          <a:xfrm rot="-5400000">
            <a:off x="227013" y="3248025"/>
            <a:ext cx="1016000" cy="260350"/>
          </a:xfrm>
          <a:prstGeom prst="rect">
            <a:avLst/>
          </a:prstGeom>
          <a:noFill/>
          <a:ln w="9525">
            <a:noFill/>
            <a:miter lim="800000"/>
            <a:headEnd/>
            <a:tailEnd/>
          </a:ln>
          <a:effectLst/>
        </p:spPr>
        <p:txBody>
          <a:bodyPr wrap="none">
            <a:spAutoFit/>
          </a:bodyPr>
          <a:lstStyle/>
          <a:p>
            <a:pPr algn="l"/>
            <a:r>
              <a:rPr lang="es-AR" sz="1100" b="0">
                <a:solidFill>
                  <a:schemeClr val="tx1"/>
                </a:solidFill>
                <a:effectLst/>
              </a:rPr>
              <a:t>En proporciones</a:t>
            </a:r>
            <a:endParaRPr lang="es-AR" sz="1100" b="0">
              <a:solidFill>
                <a:schemeClr val="tx1"/>
              </a:solidFill>
              <a:effectLst/>
              <a:latin typeface="Times New Roman" pitchFamily="18" charset="0"/>
            </a:endParaRPr>
          </a:p>
        </p:txBody>
      </p:sp>
      <p:pic>
        <p:nvPicPr>
          <p:cNvPr id="200747" name="Picture 43"/>
          <p:cNvPicPr>
            <a:picLocks noChangeAspect="1" noChangeArrowheads="1"/>
          </p:cNvPicPr>
          <p:nvPr/>
        </p:nvPicPr>
        <p:blipFill>
          <a:blip r:embed="rId3" cstate="print"/>
          <a:srcRect t="9892" r="385"/>
          <a:stretch>
            <a:fillRect/>
          </a:stretch>
        </p:blipFill>
        <p:spPr bwMode="auto">
          <a:xfrm>
            <a:off x="762000" y="1065213"/>
            <a:ext cx="7696200" cy="4846637"/>
          </a:xfrm>
          <a:prstGeom prst="rect">
            <a:avLst/>
          </a:prstGeom>
          <a:noFill/>
          <a:ln w="12700">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246787" name="Line 3"/>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46788" name="Picture 4" descr="J:\caloi_j\LOGOS\siempro_consejo.bmp"/>
          <p:cNvPicPr>
            <a:picLocks noChangeAspect="1" noChangeArrowheads="1"/>
          </p:cNvPicPr>
          <p:nvPr/>
        </p:nvPicPr>
        <p:blipFill>
          <a:blip r:embed="rId2" cstate="print"/>
          <a:srcRect/>
          <a:stretch>
            <a:fillRect/>
          </a:stretch>
        </p:blipFill>
        <p:spPr bwMode="auto">
          <a:xfrm>
            <a:off x="2867025" y="6096000"/>
            <a:ext cx="3487738" cy="484188"/>
          </a:xfrm>
          <a:prstGeom prst="rect">
            <a:avLst/>
          </a:prstGeom>
          <a:noFill/>
        </p:spPr>
      </p:pic>
      <p:sp>
        <p:nvSpPr>
          <p:cNvPr id="246789" name="Line 5"/>
          <p:cNvSpPr>
            <a:spLocks noChangeShapeType="1"/>
          </p:cNvSpPr>
          <p:nvPr/>
        </p:nvSpPr>
        <p:spPr bwMode="auto">
          <a:xfrm>
            <a:off x="304800" y="1066800"/>
            <a:ext cx="8532813" cy="0"/>
          </a:xfrm>
          <a:prstGeom prst="line">
            <a:avLst/>
          </a:prstGeom>
          <a:noFill/>
          <a:ln w="9525">
            <a:solidFill>
              <a:schemeClr val="folHlink"/>
            </a:solidFill>
            <a:round/>
            <a:headEnd/>
            <a:tailEnd/>
          </a:ln>
          <a:effectLst/>
        </p:spPr>
        <p:txBody>
          <a:bodyPr/>
          <a:lstStyle/>
          <a:p>
            <a:endParaRPr lang="en-US"/>
          </a:p>
        </p:txBody>
      </p:sp>
      <p:sp>
        <p:nvSpPr>
          <p:cNvPr id="246790" name="Text Box 6"/>
          <p:cNvSpPr txBox="1">
            <a:spLocks noChangeArrowheads="1"/>
          </p:cNvSpPr>
          <p:nvPr/>
        </p:nvSpPr>
        <p:spPr bwMode="auto">
          <a:xfrm>
            <a:off x="533400" y="1295400"/>
            <a:ext cx="8153400" cy="4473575"/>
          </a:xfrm>
          <a:prstGeom prst="rect">
            <a:avLst/>
          </a:prstGeom>
          <a:noFill/>
          <a:ln w="9525">
            <a:noFill/>
            <a:miter lim="800000"/>
            <a:headEnd/>
            <a:tailEnd/>
          </a:ln>
          <a:effectLst/>
        </p:spPr>
        <p:txBody>
          <a:bodyPr>
            <a:spAutoFit/>
          </a:bodyPr>
          <a:lstStyle/>
          <a:p>
            <a:pPr algn="just"/>
            <a:r>
              <a:rPr lang="es-AR">
                <a:solidFill>
                  <a:srgbClr val="333399"/>
                </a:solidFill>
                <a:effectLst/>
              </a:rPr>
              <a:t>Cuando se analiza la dinámica de estos indicadores de la pobreza se advierte que en los últimos 15 años se produjo durante las fases recesivas del ciclo económico un crecimiento acelerado de la severidad, la intensidad y la extensión de la pobreza, en ese orden, e inversamente, un retroceso en el mismo orden, durante las fases de expansión económica. No obstante se advierten algunas diferencias. Durante la hiperinflación de 1989/90, esta dinámica de la pobreza estuvo estrechamente ligada a la del ciclo económico. Recorrió un ciclo corto y sumamente agudo, caracterizado por pronunciadas tasas de crecimiento de la severidad, intensidad y extensión de la pobreza,  seguidas luego por una rápida mejoría.</a:t>
            </a:r>
          </a:p>
        </p:txBody>
      </p:sp>
      <p:sp>
        <p:nvSpPr>
          <p:cNvPr id="246791" name="Text Box 7"/>
          <p:cNvSpPr txBox="1">
            <a:spLocks noChangeArrowheads="1"/>
          </p:cNvSpPr>
          <p:nvPr/>
        </p:nvSpPr>
        <p:spPr bwMode="auto">
          <a:xfrm>
            <a:off x="517525" y="458788"/>
            <a:ext cx="5497513" cy="519112"/>
          </a:xfrm>
          <a:prstGeom prst="rect">
            <a:avLst/>
          </a:prstGeom>
          <a:noFill/>
          <a:ln w="9525">
            <a:noFill/>
            <a:miter lim="800000"/>
            <a:headEnd/>
            <a:tailEnd/>
          </a:ln>
          <a:effectLst/>
        </p:spPr>
        <p:txBody>
          <a:bodyPr wrap="none">
            <a:spAutoFit/>
          </a:bodyPr>
          <a:lstStyle/>
          <a:p>
            <a:pPr algn="l"/>
            <a:r>
              <a:rPr lang="es-AR" sz="2800" b="0">
                <a:solidFill>
                  <a:srgbClr val="333399"/>
                </a:solidFill>
                <a:effectLst>
                  <a:outerShdw blurRad="38100" dist="38100" dir="2700000" algn="tl">
                    <a:srgbClr val="C0C0C0"/>
                  </a:outerShdw>
                </a:effectLst>
                <a:latin typeface="Arial Black" pitchFamily="34" charset="0"/>
              </a:rPr>
              <a:t>DINAMICA DE LA POBREZA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050"/>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263171" name="Line 2051"/>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63172" name="Picture 2052" descr="J:\caloi_j\LOGOS\siempro_consejo.bmp"/>
          <p:cNvPicPr>
            <a:picLocks noChangeAspect="1" noChangeArrowheads="1"/>
          </p:cNvPicPr>
          <p:nvPr/>
        </p:nvPicPr>
        <p:blipFill>
          <a:blip r:embed="rId2" cstate="print"/>
          <a:srcRect/>
          <a:stretch>
            <a:fillRect/>
          </a:stretch>
        </p:blipFill>
        <p:spPr bwMode="auto">
          <a:xfrm>
            <a:off x="2867025" y="6096000"/>
            <a:ext cx="3487738" cy="484188"/>
          </a:xfrm>
          <a:prstGeom prst="rect">
            <a:avLst/>
          </a:prstGeom>
          <a:noFill/>
        </p:spPr>
      </p:pic>
      <p:sp>
        <p:nvSpPr>
          <p:cNvPr id="263173" name="Text Box 2053" descr="Papel seda azul"/>
          <p:cNvSpPr txBox="1">
            <a:spLocks noChangeArrowheads="1"/>
          </p:cNvSpPr>
          <p:nvPr/>
        </p:nvSpPr>
        <p:spPr bwMode="auto">
          <a:xfrm>
            <a:off x="5715000" y="5791200"/>
            <a:ext cx="3276600" cy="244475"/>
          </a:xfrm>
          <a:prstGeom prst="rect">
            <a:avLst/>
          </a:prstGeom>
          <a:noFill/>
          <a:ln w="9525">
            <a:noFill/>
            <a:miter lim="800000"/>
            <a:headEnd/>
            <a:tailEnd/>
          </a:ln>
          <a:effectLst/>
        </p:spPr>
        <p:txBody>
          <a:bodyPr>
            <a:spAutoFit/>
          </a:bodyPr>
          <a:lstStyle/>
          <a:p>
            <a:pPr algn="l">
              <a:spcBef>
                <a:spcPct val="50000"/>
              </a:spcBef>
            </a:pPr>
            <a:r>
              <a:rPr lang="es-AR" sz="1000" b="0">
                <a:solidFill>
                  <a:schemeClr val="tx1"/>
                </a:solidFill>
                <a:effectLst/>
              </a:rPr>
              <a:t>Fuente: SIEMPRO, elaboración propia en base a EPH - INDEC</a:t>
            </a:r>
          </a:p>
        </p:txBody>
      </p:sp>
      <p:sp>
        <p:nvSpPr>
          <p:cNvPr id="263174" name="Text Box 2054"/>
          <p:cNvSpPr txBox="1">
            <a:spLocks noChangeArrowheads="1"/>
          </p:cNvSpPr>
          <p:nvPr/>
        </p:nvSpPr>
        <p:spPr bwMode="auto">
          <a:xfrm>
            <a:off x="381000" y="441325"/>
            <a:ext cx="6629400" cy="641350"/>
          </a:xfrm>
          <a:prstGeom prst="rect">
            <a:avLst/>
          </a:prstGeom>
          <a:noFill/>
          <a:ln w="9525">
            <a:noFill/>
            <a:miter lim="800000"/>
            <a:headEnd/>
            <a:tailEnd/>
          </a:ln>
          <a:effectLst/>
        </p:spPr>
        <p:txBody>
          <a:bodyPr>
            <a:spAutoFit/>
          </a:bodyPr>
          <a:lstStyle/>
          <a:p>
            <a:pPr algn="l"/>
            <a:r>
              <a:rPr lang="es-AR" sz="2000">
                <a:solidFill>
                  <a:schemeClr val="tx1"/>
                </a:solidFill>
                <a:effectLst/>
              </a:rPr>
              <a:t>Dinámica de la incidencia, intensidad y severidad de la pobreza</a:t>
            </a:r>
            <a:br>
              <a:rPr lang="es-AR" sz="2000">
                <a:solidFill>
                  <a:schemeClr val="tx1"/>
                </a:solidFill>
                <a:effectLst/>
              </a:rPr>
            </a:br>
            <a:r>
              <a:rPr lang="es-AR" sz="1600" b="0">
                <a:solidFill>
                  <a:schemeClr val="tx1"/>
                </a:solidFill>
                <a:effectLst/>
              </a:rPr>
              <a:t>Tasa de variación interanual</a:t>
            </a:r>
          </a:p>
        </p:txBody>
      </p:sp>
      <p:sp>
        <p:nvSpPr>
          <p:cNvPr id="263175" name="Text Box 2055"/>
          <p:cNvSpPr txBox="1">
            <a:spLocks noChangeArrowheads="1"/>
          </p:cNvSpPr>
          <p:nvPr/>
        </p:nvSpPr>
        <p:spPr bwMode="auto">
          <a:xfrm>
            <a:off x="7010400" y="457200"/>
            <a:ext cx="1828800" cy="581025"/>
          </a:xfrm>
          <a:prstGeom prst="rect">
            <a:avLst/>
          </a:prstGeom>
          <a:noFill/>
          <a:ln w="9525">
            <a:noFill/>
            <a:miter lim="800000"/>
            <a:headEnd/>
            <a:tailEnd/>
          </a:ln>
          <a:effectLst/>
        </p:spPr>
        <p:txBody>
          <a:bodyPr>
            <a:spAutoFit/>
          </a:bodyPr>
          <a:lstStyle/>
          <a:p>
            <a:pPr algn="l"/>
            <a:r>
              <a:rPr lang="es-AR" sz="1600">
                <a:solidFill>
                  <a:srgbClr val="000099"/>
                </a:solidFill>
                <a:effectLst/>
              </a:rPr>
              <a:t>Gran Buenos Aires </a:t>
            </a:r>
            <a:br>
              <a:rPr lang="es-AR" sz="1600">
                <a:solidFill>
                  <a:srgbClr val="000099"/>
                </a:solidFill>
                <a:effectLst/>
              </a:rPr>
            </a:br>
            <a:r>
              <a:rPr lang="es-AR" sz="1600">
                <a:solidFill>
                  <a:srgbClr val="000099"/>
                </a:solidFill>
                <a:effectLst/>
              </a:rPr>
              <a:t>Octubre 1989 - 2002</a:t>
            </a:r>
          </a:p>
        </p:txBody>
      </p:sp>
      <p:sp>
        <p:nvSpPr>
          <p:cNvPr id="263176" name="Line 2056"/>
          <p:cNvSpPr>
            <a:spLocks noChangeShapeType="1"/>
          </p:cNvSpPr>
          <p:nvPr/>
        </p:nvSpPr>
        <p:spPr bwMode="auto">
          <a:xfrm flipV="1">
            <a:off x="6934200" y="457200"/>
            <a:ext cx="0" cy="533400"/>
          </a:xfrm>
          <a:prstGeom prst="line">
            <a:avLst/>
          </a:prstGeom>
          <a:noFill/>
          <a:ln w="12700">
            <a:solidFill>
              <a:srgbClr val="333399"/>
            </a:solidFill>
            <a:round/>
            <a:headEnd/>
            <a:tailEnd/>
          </a:ln>
          <a:effectLst/>
        </p:spPr>
        <p:txBody>
          <a:bodyPr/>
          <a:lstStyle/>
          <a:p>
            <a:endParaRPr lang="en-US"/>
          </a:p>
        </p:txBody>
      </p:sp>
      <p:sp>
        <p:nvSpPr>
          <p:cNvPr id="263177" name="Text Box 2057"/>
          <p:cNvSpPr txBox="1">
            <a:spLocks noChangeArrowheads="1"/>
          </p:cNvSpPr>
          <p:nvPr/>
        </p:nvSpPr>
        <p:spPr bwMode="auto">
          <a:xfrm rot="-5400000">
            <a:off x="265113" y="2976563"/>
            <a:ext cx="946150" cy="260350"/>
          </a:xfrm>
          <a:prstGeom prst="rect">
            <a:avLst/>
          </a:prstGeom>
          <a:noFill/>
          <a:ln w="9525">
            <a:noFill/>
            <a:miter lim="800000"/>
            <a:headEnd/>
            <a:tailEnd/>
          </a:ln>
          <a:effectLst/>
        </p:spPr>
        <p:txBody>
          <a:bodyPr wrap="none">
            <a:spAutoFit/>
          </a:bodyPr>
          <a:lstStyle/>
          <a:p>
            <a:pPr algn="l"/>
            <a:r>
              <a:rPr lang="es-AR" sz="1100" b="0">
                <a:solidFill>
                  <a:schemeClr val="tx1"/>
                </a:solidFill>
                <a:effectLst/>
              </a:rPr>
              <a:t>En porcentajes</a:t>
            </a:r>
            <a:endParaRPr lang="es-AR" sz="1100" b="0">
              <a:solidFill>
                <a:schemeClr val="tx1"/>
              </a:solidFill>
              <a:effectLst/>
              <a:latin typeface="Times New Roman" pitchFamily="18" charset="0"/>
            </a:endParaRPr>
          </a:p>
        </p:txBody>
      </p:sp>
      <p:pic>
        <p:nvPicPr>
          <p:cNvPr id="263178" name="Picture 2058"/>
          <p:cNvPicPr>
            <a:picLocks noChangeAspect="1" noChangeArrowheads="1"/>
          </p:cNvPicPr>
          <p:nvPr/>
        </p:nvPicPr>
        <p:blipFill>
          <a:blip r:embed="rId3" cstate="print"/>
          <a:srcRect l="6659" t="11691" r="2342" b="7529"/>
          <a:stretch>
            <a:fillRect/>
          </a:stretch>
        </p:blipFill>
        <p:spPr bwMode="auto">
          <a:xfrm>
            <a:off x="838200" y="1066800"/>
            <a:ext cx="7696200" cy="4754563"/>
          </a:xfrm>
          <a:prstGeom prst="rect">
            <a:avLst/>
          </a:prstGeom>
          <a:noFill/>
          <a:ln w="12700">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1026"/>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256003" name="Line 1027"/>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56004" name="Picture 1028" descr="J:\caloi_j\LOGOS\siempro_consejo.bmp"/>
          <p:cNvPicPr>
            <a:picLocks noChangeAspect="1" noChangeArrowheads="1"/>
          </p:cNvPicPr>
          <p:nvPr/>
        </p:nvPicPr>
        <p:blipFill>
          <a:blip r:embed="rId2" cstate="print"/>
          <a:srcRect/>
          <a:stretch>
            <a:fillRect/>
          </a:stretch>
        </p:blipFill>
        <p:spPr bwMode="auto">
          <a:xfrm>
            <a:off x="2867025" y="6096000"/>
            <a:ext cx="3487738" cy="484188"/>
          </a:xfrm>
          <a:prstGeom prst="rect">
            <a:avLst/>
          </a:prstGeom>
          <a:noFill/>
        </p:spPr>
      </p:pic>
      <p:sp>
        <p:nvSpPr>
          <p:cNvPr id="256005" name="Line 1029"/>
          <p:cNvSpPr>
            <a:spLocks noChangeShapeType="1"/>
          </p:cNvSpPr>
          <p:nvPr/>
        </p:nvSpPr>
        <p:spPr bwMode="auto">
          <a:xfrm>
            <a:off x="304800" y="1066800"/>
            <a:ext cx="8532813" cy="0"/>
          </a:xfrm>
          <a:prstGeom prst="line">
            <a:avLst/>
          </a:prstGeom>
          <a:noFill/>
          <a:ln w="9525">
            <a:solidFill>
              <a:schemeClr val="folHlink"/>
            </a:solidFill>
            <a:round/>
            <a:headEnd/>
            <a:tailEnd/>
          </a:ln>
          <a:effectLst/>
        </p:spPr>
        <p:txBody>
          <a:bodyPr/>
          <a:lstStyle/>
          <a:p>
            <a:endParaRPr lang="en-US"/>
          </a:p>
        </p:txBody>
      </p:sp>
      <p:sp>
        <p:nvSpPr>
          <p:cNvPr id="256006" name="Text Box 1030"/>
          <p:cNvSpPr txBox="1">
            <a:spLocks noChangeArrowheads="1"/>
          </p:cNvSpPr>
          <p:nvPr/>
        </p:nvSpPr>
        <p:spPr bwMode="auto">
          <a:xfrm>
            <a:off x="838200" y="1371600"/>
            <a:ext cx="7543800" cy="3378200"/>
          </a:xfrm>
          <a:prstGeom prst="rect">
            <a:avLst/>
          </a:prstGeom>
          <a:noFill/>
          <a:ln w="9525">
            <a:noFill/>
            <a:miter lim="800000"/>
            <a:headEnd/>
            <a:tailEnd/>
          </a:ln>
          <a:effectLst/>
        </p:spPr>
        <p:txBody>
          <a:bodyPr>
            <a:spAutoFit/>
          </a:bodyPr>
          <a:lstStyle/>
          <a:p>
            <a:pPr algn="just"/>
            <a:r>
              <a:rPr lang="es-AR">
                <a:solidFill>
                  <a:srgbClr val="333399"/>
                </a:solidFill>
                <a:effectLst/>
              </a:rPr>
              <a:t>En el curso de los años noventa, los cambios que se produjeron en el mercado de trabajo -altos niveles de desempleo, empleos de mala calidad, caída de las remuneraciones nominales- contribuyeron a anticipar el crecimiento de estos indicadores, aún en el curso de la fase expansiva, y que  éste persistiera con posterioridad a la recesión. En el mismo sentido, la mejoría de la pobreza fue mucho más débil en el curso de la última fase expansiva 1997/98.  </a:t>
            </a:r>
          </a:p>
        </p:txBody>
      </p:sp>
      <p:sp>
        <p:nvSpPr>
          <p:cNvPr id="256007" name="Text Box 1031"/>
          <p:cNvSpPr txBox="1">
            <a:spLocks noChangeArrowheads="1"/>
          </p:cNvSpPr>
          <p:nvPr/>
        </p:nvSpPr>
        <p:spPr bwMode="auto">
          <a:xfrm>
            <a:off x="457200" y="458788"/>
            <a:ext cx="5497513" cy="519112"/>
          </a:xfrm>
          <a:prstGeom prst="rect">
            <a:avLst/>
          </a:prstGeom>
          <a:noFill/>
          <a:ln w="9525">
            <a:noFill/>
            <a:miter lim="800000"/>
            <a:headEnd/>
            <a:tailEnd/>
          </a:ln>
          <a:effectLst/>
        </p:spPr>
        <p:txBody>
          <a:bodyPr wrap="none">
            <a:spAutoFit/>
          </a:bodyPr>
          <a:lstStyle/>
          <a:p>
            <a:pPr algn="l"/>
            <a:r>
              <a:rPr lang="es-AR" sz="2800" b="0">
                <a:solidFill>
                  <a:srgbClr val="333399"/>
                </a:solidFill>
                <a:effectLst>
                  <a:outerShdw blurRad="38100" dist="38100" dir="2700000" algn="tl">
                    <a:srgbClr val="C0C0C0"/>
                  </a:outerShdw>
                </a:effectLst>
                <a:latin typeface="Arial Black" pitchFamily="34" charset="0"/>
              </a:rPr>
              <a:t>DINAMICA DE LA POBREZA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1026"/>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232451" name="Line 1027"/>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32452" name="Picture 1028" descr="J:\caloi_j\LOGOS\siempro_consejo.bmp"/>
          <p:cNvPicPr>
            <a:picLocks noChangeAspect="1" noChangeArrowheads="1"/>
          </p:cNvPicPr>
          <p:nvPr/>
        </p:nvPicPr>
        <p:blipFill>
          <a:blip r:embed="rId2" cstate="print"/>
          <a:srcRect/>
          <a:stretch>
            <a:fillRect/>
          </a:stretch>
        </p:blipFill>
        <p:spPr bwMode="auto">
          <a:xfrm>
            <a:off x="2867025" y="6096000"/>
            <a:ext cx="3487738" cy="484188"/>
          </a:xfrm>
          <a:prstGeom prst="rect">
            <a:avLst/>
          </a:prstGeom>
          <a:noFill/>
        </p:spPr>
      </p:pic>
      <p:sp>
        <p:nvSpPr>
          <p:cNvPr id="232453" name="Line 1029"/>
          <p:cNvSpPr>
            <a:spLocks noChangeShapeType="1"/>
          </p:cNvSpPr>
          <p:nvPr/>
        </p:nvSpPr>
        <p:spPr bwMode="auto">
          <a:xfrm>
            <a:off x="381000" y="914400"/>
            <a:ext cx="8532813" cy="0"/>
          </a:xfrm>
          <a:prstGeom prst="line">
            <a:avLst/>
          </a:prstGeom>
          <a:noFill/>
          <a:ln w="9525">
            <a:solidFill>
              <a:schemeClr val="folHlink"/>
            </a:solidFill>
            <a:round/>
            <a:headEnd/>
            <a:tailEnd/>
          </a:ln>
          <a:effectLst/>
        </p:spPr>
        <p:txBody>
          <a:bodyPr/>
          <a:lstStyle/>
          <a:p>
            <a:endParaRPr lang="en-US"/>
          </a:p>
        </p:txBody>
      </p:sp>
      <p:sp>
        <p:nvSpPr>
          <p:cNvPr id="232454" name="Text Box 1030"/>
          <p:cNvSpPr txBox="1">
            <a:spLocks noChangeArrowheads="1"/>
          </p:cNvSpPr>
          <p:nvPr/>
        </p:nvSpPr>
        <p:spPr bwMode="auto">
          <a:xfrm>
            <a:off x="457200" y="1066800"/>
            <a:ext cx="8153400" cy="4902200"/>
          </a:xfrm>
          <a:prstGeom prst="rect">
            <a:avLst/>
          </a:prstGeom>
          <a:noFill/>
          <a:ln w="9525">
            <a:noFill/>
            <a:miter lim="800000"/>
            <a:headEnd/>
            <a:tailEnd/>
          </a:ln>
          <a:effectLst/>
        </p:spPr>
        <p:txBody>
          <a:bodyPr>
            <a:spAutoFit/>
          </a:bodyPr>
          <a:lstStyle/>
          <a:p>
            <a:pPr algn="just"/>
            <a:r>
              <a:rPr lang="es-AR" sz="2100">
                <a:solidFill>
                  <a:srgbClr val="333399"/>
                </a:solidFill>
                <a:effectLst/>
                <a:cs typeface="Arial" pitchFamily="34" charset="0"/>
              </a:rPr>
              <a:t>La última recesión económica (1998-2002) provocó un persistente crecimiento de la pobreza, que se aceleró desde fines de 2001 con el colapso de la convertibilidad y la tardía intervención en el mercado cambiario.  En los últimos cuatro  años  más del 27% de la población entró a la pobreza por ingresos: el 8,6% ingresó entre 1998 y 2001 y, en un sólo año (2001-2002) otro 18,6% de la población se ubicó por debajo de la línea de pobreza . </a:t>
            </a:r>
            <a:endParaRPr lang="es-AR" sz="2100">
              <a:solidFill>
                <a:srgbClr val="333399"/>
              </a:solidFill>
              <a:effectLst/>
              <a:cs typeface="Times New Roman" pitchFamily="18" charset="0"/>
            </a:endParaRPr>
          </a:p>
          <a:p>
            <a:pPr algn="just"/>
            <a:endParaRPr lang="es-AR" sz="2100">
              <a:solidFill>
                <a:srgbClr val="333399"/>
              </a:solidFill>
              <a:effectLst/>
              <a:cs typeface="Arial" pitchFamily="34" charset="0"/>
            </a:endParaRPr>
          </a:p>
          <a:p>
            <a:pPr algn="just"/>
            <a:r>
              <a:rPr lang="es-AR" sz="2100">
                <a:solidFill>
                  <a:srgbClr val="333399"/>
                </a:solidFill>
                <a:effectLst/>
                <a:cs typeface="Arial" pitchFamily="34" charset="0"/>
              </a:rPr>
              <a:t>La pérdida de ingresos de los hogares, la evolución del nivel  de los precios minoristas – con cambios en los precios relativos- y el aumento de la desigualdad del ingreso se destacan entre los factores que más contribuyeron al fuerte crecimiento de la pobreza. No obstante, en las dos fases de la última crisis hubo diferencias significativas en el comportamiento y en la contribución de  algunos de estos factores al crecimiento de la pobreza.</a:t>
            </a:r>
          </a:p>
        </p:txBody>
      </p:sp>
      <p:sp>
        <p:nvSpPr>
          <p:cNvPr id="232455" name="Text Box 1031"/>
          <p:cNvSpPr txBox="1">
            <a:spLocks noChangeArrowheads="1"/>
          </p:cNvSpPr>
          <p:nvPr/>
        </p:nvSpPr>
        <p:spPr bwMode="auto">
          <a:xfrm>
            <a:off x="517525" y="457200"/>
            <a:ext cx="2081213" cy="519113"/>
          </a:xfrm>
          <a:prstGeom prst="rect">
            <a:avLst/>
          </a:prstGeom>
          <a:noFill/>
          <a:ln w="9525">
            <a:noFill/>
            <a:miter lim="800000"/>
            <a:headEnd/>
            <a:tailEnd/>
          </a:ln>
          <a:effectLst/>
        </p:spPr>
        <p:txBody>
          <a:bodyPr wrap="none">
            <a:spAutoFit/>
          </a:bodyPr>
          <a:lstStyle/>
          <a:p>
            <a:pPr algn="l"/>
            <a:r>
              <a:rPr lang="es-AR" sz="2800" b="0">
                <a:solidFill>
                  <a:srgbClr val="333399"/>
                </a:solidFill>
                <a:effectLst>
                  <a:outerShdw blurRad="38100" dist="38100" dir="2700000" algn="tl">
                    <a:srgbClr val="C0C0C0"/>
                  </a:outerShdw>
                </a:effectLst>
                <a:latin typeface="Arial Black" pitchFamily="34" charset="0"/>
              </a:rPr>
              <a:t>POBREZA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220163" name="Line 3"/>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20164" name="Picture 4" descr="J:\caloi_j\LOGOS\siempro_consejo.bmp"/>
          <p:cNvPicPr>
            <a:picLocks noChangeAspect="1" noChangeArrowheads="1"/>
          </p:cNvPicPr>
          <p:nvPr/>
        </p:nvPicPr>
        <p:blipFill>
          <a:blip r:embed="rId2" cstate="print"/>
          <a:srcRect/>
          <a:stretch>
            <a:fillRect/>
          </a:stretch>
        </p:blipFill>
        <p:spPr bwMode="auto">
          <a:xfrm>
            <a:off x="2867025" y="6096000"/>
            <a:ext cx="3487738" cy="484188"/>
          </a:xfrm>
          <a:prstGeom prst="rect">
            <a:avLst/>
          </a:prstGeom>
          <a:noFill/>
        </p:spPr>
      </p:pic>
      <p:sp>
        <p:nvSpPr>
          <p:cNvPr id="220165" name="Text Box 5"/>
          <p:cNvSpPr txBox="1">
            <a:spLocks noChangeArrowheads="1"/>
          </p:cNvSpPr>
          <p:nvPr/>
        </p:nvSpPr>
        <p:spPr bwMode="auto">
          <a:xfrm>
            <a:off x="381000" y="441325"/>
            <a:ext cx="6629400" cy="701675"/>
          </a:xfrm>
          <a:prstGeom prst="rect">
            <a:avLst/>
          </a:prstGeom>
          <a:noFill/>
          <a:ln w="9525">
            <a:noFill/>
            <a:miter lim="800000"/>
            <a:headEnd/>
            <a:tailEnd/>
          </a:ln>
          <a:effectLst/>
        </p:spPr>
        <p:txBody>
          <a:bodyPr>
            <a:spAutoFit/>
          </a:bodyPr>
          <a:lstStyle/>
          <a:p>
            <a:pPr algn="l"/>
            <a:r>
              <a:rPr lang="es-AR" sz="2000">
                <a:solidFill>
                  <a:schemeClr val="tx1"/>
                </a:solidFill>
                <a:effectLst/>
              </a:rPr>
              <a:t>Descomposición del efecto precio, ingreso y distribución en</a:t>
            </a:r>
            <a:br>
              <a:rPr lang="es-AR" sz="2000">
                <a:solidFill>
                  <a:schemeClr val="tx1"/>
                </a:solidFill>
                <a:effectLst/>
              </a:rPr>
            </a:br>
            <a:r>
              <a:rPr lang="es-AR" sz="2000">
                <a:solidFill>
                  <a:schemeClr val="tx1"/>
                </a:solidFill>
                <a:effectLst/>
              </a:rPr>
              <a:t>los cambios en la pobreza</a:t>
            </a:r>
            <a:endParaRPr lang="es-AR" sz="2000" b="0">
              <a:solidFill>
                <a:schemeClr val="tx1"/>
              </a:solidFill>
              <a:effectLst/>
            </a:endParaRPr>
          </a:p>
        </p:txBody>
      </p:sp>
      <p:sp>
        <p:nvSpPr>
          <p:cNvPr id="220166" name="Text Box 6"/>
          <p:cNvSpPr txBox="1">
            <a:spLocks noChangeArrowheads="1"/>
          </p:cNvSpPr>
          <p:nvPr/>
        </p:nvSpPr>
        <p:spPr bwMode="auto">
          <a:xfrm>
            <a:off x="7010400" y="457200"/>
            <a:ext cx="1828800" cy="581025"/>
          </a:xfrm>
          <a:prstGeom prst="rect">
            <a:avLst/>
          </a:prstGeom>
          <a:noFill/>
          <a:ln w="9525">
            <a:noFill/>
            <a:miter lim="800000"/>
            <a:headEnd/>
            <a:tailEnd/>
          </a:ln>
          <a:effectLst/>
        </p:spPr>
        <p:txBody>
          <a:bodyPr>
            <a:spAutoFit/>
          </a:bodyPr>
          <a:lstStyle/>
          <a:p>
            <a:pPr algn="l"/>
            <a:r>
              <a:rPr lang="es-AR" sz="1600">
                <a:solidFill>
                  <a:srgbClr val="000099"/>
                </a:solidFill>
                <a:effectLst/>
              </a:rPr>
              <a:t>Total urbano</a:t>
            </a:r>
          </a:p>
          <a:p>
            <a:pPr algn="l"/>
            <a:r>
              <a:rPr lang="es-AR" sz="1600">
                <a:solidFill>
                  <a:srgbClr val="000099"/>
                </a:solidFill>
                <a:effectLst/>
              </a:rPr>
              <a:t>Octubre 1998 - 2002</a:t>
            </a:r>
          </a:p>
        </p:txBody>
      </p:sp>
      <p:sp>
        <p:nvSpPr>
          <p:cNvPr id="220167" name="Line 7"/>
          <p:cNvSpPr>
            <a:spLocks noChangeShapeType="1"/>
          </p:cNvSpPr>
          <p:nvPr/>
        </p:nvSpPr>
        <p:spPr bwMode="auto">
          <a:xfrm flipV="1">
            <a:off x="6934200" y="457200"/>
            <a:ext cx="0" cy="533400"/>
          </a:xfrm>
          <a:prstGeom prst="line">
            <a:avLst/>
          </a:prstGeom>
          <a:noFill/>
          <a:ln w="12700">
            <a:solidFill>
              <a:srgbClr val="333399"/>
            </a:solidFill>
            <a:round/>
            <a:headEnd/>
            <a:tailEnd/>
          </a:ln>
          <a:effectLst/>
        </p:spPr>
        <p:txBody>
          <a:bodyPr/>
          <a:lstStyle/>
          <a:p>
            <a:endParaRPr lang="en-US"/>
          </a:p>
        </p:txBody>
      </p:sp>
      <p:sp>
        <p:nvSpPr>
          <p:cNvPr id="220168" name="Text Box 8" descr="Papel seda azul"/>
          <p:cNvSpPr txBox="1">
            <a:spLocks noChangeArrowheads="1"/>
          </p:cNvSpPr>
          <p:nvPr/>
        </p:nvSpPr>
        <p:spPr bwMode="auto">
          <a:xfrm>
            <a:off x="5715000" y="5791200"/>
            <a:ext cx="3276600" cy="244475"/>
          </a:xfrm>
          <a:prstGeom prst="rect">
            <a:avLst/>
          </a:prstGeom>
          <a:noFill/>
          <a:ln w="9525">
            <a:noFill/>
            <a:miter lim="800000"/>
            <a:headEnd/>
            <a:tailEnd/>
          </a:ln>
          <a:effectLst/>
        </p:spPr>
        <p:txBody>
          <a:bodyPr>
            <a:spAutoFit/>
          </a:bodyPr>
          <a:lstStyle/>
          <a:p>
            <a:pPr algn="l">
              <a:spcBef>
                <a:spcPct val="50000"/>
              </a:spcBef>
            </a:pPr>
            <a:r>
              <a:rPr lang="es-AR" sz="1000" b="0">
                <a:solidFill>
                  <a:schemeClr val="tx1"/>
                </a:solidFill>
                <a:effectLst/>
              </a:rPr>
              <a:t>Fuente: SIEMPRO, elaboración propia en base a EPH - INDEC</a:t>
            </a:r>
          </a:p>
        </p:txBody>
      </p:sp>
      <p:pic>
        <p:nvPicPr>
          <p:cNvPr id="220169" name="Picture 9"/>
          <p:cNvPicPr>
            <a:picLocks noChangeAspect="1" noChangeArrowheads="1"/>
          </p:cNvPicPr>
          <p:nvPr/>
        </p:nvPicPr>
        <p:blipFill>
          <a:blip r:embed="rId3" cstate="print"/>
          <a:srcRect/>
          <a:stretch>
            <a:fillRect/>
          </a:stretch>
        </p:blipFill>
        <p:spPr bwMode="auto">
          <a:xfrm>
            <a:off x="609600" y="1828800"/>
            <a:ext cx="8001000" cy="29718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20169"/>
                                        </p:tgtEl>
                                        <p:attrNameLst>
                                          <p:attrName>style.visibility</p:attrName>
                                        </p:attrNameLst>
                                      </p:cBhvr>
                                      <p:to>
                                        <p:strVal val="visible"/>
                                      </p:to>
                                    </p:set>
                                    <p:animEffect transition="in" filter="barn(outVertical)">
                                      <p:cBhvr>
                                        <p:cTn id="7" dur="500"/>
                                        <p:tgtEl>
                                          <p:spTgt spid="220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219139" name="Line 3"/>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19140" name="Picture 4" descr="J:\caloi_j\LOGOS\siempro_consejo.bmp"/>
          <p:cNvPicPr>
            <a:picLocks noChangeAspect="1" noChangeArrowheads="1"/>
          </p:cNvPicPr>
          <p:nvPr/>
        </p:nvPicPr>
        <p:blipFill>
          <a:blip r:embed="rId2" cstate="print"/>
          <a:srcRect/>
          <a:stretch>
            <a:fillRect/>
          </a:stretch>
        </p:blipFill>
        <p:spPr bwMode="auto">
          <a:xfrm>
            <a:off x="2867025" y="6096000"/>
            <a:ext cx="3487738" cy="484188"/>
          </a:xfrm>
          <a:prstGeom prst="rect">
            <a:avLst/>
          </a:prstGeom>
          <a:noFill/>
        </p:spPr>
      </p:pic>
      <p:sp>
        <p:nvSpPr>
          <p:cNvPr id="219141" name="Line 5"/>
          <p:cNvSpPr>
            <a:spLocks noChangeShapeType="1"/>
          </p:cNvSpPr>
          <p:nvPr/>
        </p:nvSpPr>
        <p:spPr bwMode="auto">
          <a:xfrm>
            <a:off x="304800" y="1066800"/>
            <a:ext cx="8532813" cy="0"/>
          </a:xfrm>
          <a:prstGeom prst="line">
            <a:avLst/>
          </a:prstGeom>
          <a:noFill/>
          <a:ln w="9525">
            <a:solidFill>
              <a:schemeClr val="folHlink"/>
            </a:solidFill>
            <a:round/>
            <a:headEnd/>
            <a:tailEnd/>
          </a:ln>
          <a:effectLst/>
        </p:spPr>
        <p:txBody>
          <a:bodyPr/>
          <a:lstStyle/>
          <a:p>
            <a:endParaRPr lang="en-US"/>
          </a:p>
        </p:txBody>
      </p:sp>
      <p:sp>
        <p:nvSpPr>
          <p:cNvPr id="219142" name="Text Box 6"/>
          <p:cNvSpPr txBox="1">
            <a:spLocks noChangeArrowheads="1"/>
          </p:cNvSpPr>
          <p:nvPr/>
        </p:nvSpPr>
        <p:spPr bwMode="auto">
          <a:xfrm>
            <a:off x="533400" y="1143000"/>
            <a:ext cx="8153400" cy="4811713"/>
          </a:xfrm>
          <a:prstGeom prst="rect">
            <a:avLst/>
          </a:prstGeom>
          <a:noFill/>
          <a:ln w="9525">
            <a:noFill/>
            <a:miter lim="800000"/>
            <a:headEnd/>
            <a:tailEnd/>
          </a:ln>
          <a:effectLst/>
        </p:spPr>
        <p:txBody>
          <a:bodyPr>
            <a:spAutoFit/>
          </a:bodyPr>
          <a:lstStyle/>
          <a:p>
            <a:pPr algn="just"/>
            <a:r>
              <a:rPr lang="es-AR">
                <a:solidFill>
                  <a:srgbClr val="333399"/>
                </a:solidFill>
                <a:effectLst/>
                <a:cs typeface="Arial" pitchFamily="34" charset="0"/>
              </a:rPr>
              <a:t>L</a:t>
            </a:r>
            <a:r>
              <a:rPr lang="es-AR" sz="2200">
                <a:solidFill>
                  <a:srgbClr val="333399"/>
                </a:solidFill>
                <a:effectLst/>
                <a:cs typeface="Arial" pitchFamily="34" charset="0"/>
              </a:rPr>
              <a:t>a pérdida de ingresos se destaca como el principal factor que contribuyó, en ambos períodos, al crecimiento de la pobreza. Se estima que aproximadamente tres cuartas partes de este incremento tuvo como origen la caída del ingreso per cápita de las familias, fuertemente afectado por la pérdida del empleo y la disminución de los ingresos laborales. El 30% más pobre de la población soportó una declinación del ingreso per capita y un aumento de la tasa de desempleo mucho más severos que el promedio. Esta tendencia, que se aceleró inmediatamente después del estallido de la convertibilidad, comenzó a revertirse en la última mitad del año gracias a la rápida implementacion de redes de contención social. </a:t>
            </a:r>
            <a:r>
              <a:rPr lang="es-AR" sz="2200">
                <a:solidFill>
                  <a:srgbClr val="333399"/>
                </a:solidFill>
                <a:effectLst/>
              </a:rPr>
              <a:t>La tasa de desempleo, que había alcanzado su máximo registro histórico de 21,5% en el mes de mayo de 2002, se redujo a 17,8% en octubre. En parte, estos comportamientos reflejan las contraprestaciones laborales del Plan Jefas y Jefes de Hogar (PJHD).</a:t>
            </a:r>
            <a:endParaRPr lang="es-AR">
              <a:solidFill>
                <a:srgbClr val="333399"/>
              </a:solidFill>
              <a:effectLst/>
              <a:cs typeface="Arial" pitchFamily="34" charset="0"/>
            </a:endParaRPr>
          </a:p>
        </p:txBody>
      </p:sp>
      <p:sp>
        <p:nvSpPr>
          <p:cNvPr id="219143" name="Text Box 7"/>
          <p:cNvSpPr txBox="1">
            <a:spLocks noChangeArrowheads="1"/>
          </p:cNvSpPr>
          <p:nvPr/>
        </p:nvSpPr>
        <p:spPr bwMode="auto">
          <a:xfrm>
            <a:off x="517525" y="458788"/>
            <a:ext cx="2260600" cy="519112"/>
          </a:xfrm>
          <a:prstGeom prst="rect">
            <a:avLst/>
          </a:prstGeom>
          <a:noFill/>
          <a:ln w="9525">
            <a:noFill/>
            <a:miter lim="800000"/>
            <a:headEnd/>
            <a:tailEnd/>
          </a:ln>
          <a:effectLst/>
        </p:spPr>
        <p:txBody>
          <a:bodyPr wrap="none">
            <a:spAutoFit/>
          </a:bodyPr>
          <a:lstStyle/>
          <a:p>
            <a:pPr algn="l"/>
            <a:r>
              <a:rPr lang="es-AR" sz="2800" b="0">
                <a:solidFill>
                  <a:srgbClr val="333399"/>
                </a:solidFill>
                <a:effectLst>
                  <a:outerShdw blurRad="38100" dist="38100" dir="2700000" algn="tl">
                    <a:srgbClr val="C0C0C0"/>
                  </a:outerShdw>
                </a:effectLst>
                <a:latin typeface="Arial Black" pitchFamily="34" charset="0"/>
              </a:rPr>
              <a:t>INGRESOS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3074"/>
          <p:cNvSpPr>
            <a:spLocks noChangeArrowheads="1"/>
          </p:cNvSpPr>
          <p:nvPr/>
        </p:nvSpPr>
        <p:spPr bwMode="auto">
          <a:xfrm>
            <a:off x="369888" y="314325"/>
            <a:ext cx="8545512" cy="6357938"/>
          </a:xfrm>
          <a:prstGeom prst="rect">
            <a:avLst/>
          </a:prstGeom>
          <a:noFill/>
          <a:ln w="76200">
            <a:solidFill>
              <a:schemeClr val="folHlink"/>
            </a:solidFill>
            <a:miter lim="800000"/>
            <a:headEnd/>
            <a:tailEnd/>
          </a:ln>
          <a:effectLst/>
        </p:spPr>
        <p:txBody>
          <a:bodyPr wrap="none" anchor="ctr"/>
          <a:lstStyle/>
          <a:p>
            <a:endParaRPr lang="en-US"/>
          </a:p>
        </p:txBody>
      </p:sp>
      <p:sp>
        <p:nvSpPr>
          <p:cNvPr id="242691" name="Line 3075"/>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42692" name="Picture 3076" descr="J:\caloi_j\LOGOS\siempro_consejo.bmp"/>
          <p:cNvPicPr>
            <a:picLocks noChangeAspect="1" noChangeArrowheads="1"/>
          </p:cNvPicPr>
          <p:nvPr/>
        </p:nvPicPr>
        <p:blipFill>
          <a:blip r:embed="rId2" cstate="print"/>
          <a:srcRect/>
          <a:stretch>
            <a:fillRect/>
          </a:stretch>
        </p:blipFill>
        <p:spPr bwMode="auto">
          <a:xfrm>
            <a:off x="2867025" y="6096000"/>
            <a:ext cx="3487738" cy="484188"/>
          </a:xfrm>
          <a:prstGeom prst="rect">
            <a:avLst/>
          </a:prstGeom>
          <a:noFill/>
        </p:spPr>
      </p:pic>
      <p:sp>
        <p:nvSpPr>
          <p:cNvPr id="242693" name="Text Box 3077"/>
          <p:cNvSpPr txBox="1">
            <a:spLocks noChangeArrowheads="1"/>
          </p:cNvSpPr>
          <p:nvPr/>
        </p:nvSpPr>
        <p:spPr bwMode="auto">
          <a:xfrm>
            <a:off x="381000" y="441325"/>
            <a:ext cx="6629400" cy="1006475"/>
          </a:xfrm>
          <a:prstGeom prst="rect">
            <a:avLst/>
          </a:prstGeom>
          <a:noFill/>
          <a:ln w="9525">
            <a:noFill/>
            <a:miter lim="800000"/>
            <a:headEnd/>
            <a:tailEnd/>
          </a:ln>
          <a:effectLst/>
        </p:spPr>
        <p:txBody>
          <a:bodyPr>
            <a:spAutoFit/>
          </a:bodyPr>
          <a:lstStyle/>
          <a:p>
            <a:pPr algn="l"/>
            <a:r>
              <a:rPr lang="es-AR" sz="2000">
                <a:solidFill>
                  <a:schemeClr val="tx1"/>
                </a:solidFill>
                <a:effectLst/>
              </a:rPr>
              <a:t>Ingreso per capita familiar  y tasa de desempleo del total y del 30% del estrato más bajo  </a:t>
            </a:r>
          </a:p>
          <a:p>
            <a:pPr algn="l"/>
            <a:r>
              <a:rPr lang="es-AR" sz="2000">
                <a:solidFill>
                  <a:schemeClr val="tx1"/>
                </a:solidFill>
                <a:effectLst/>
              </a:rPr>
              <a:t> </a:t>
            </a:r>
            <a:endParaRPr lang="es-AR" sz="2000" b="0">
              <a:solidFill>
                <a:schemeClr val="tx1"/>
              </a:solidFill>
              <a:effectLst/>
            </a:endParaRPr>
          </a:p>
        </p:txBody>
      </p:sp>
      <p:sp>
        <p:nvSpPr>
          <p:cNvPr id="242694" name="Text Box 3078"/>
          <p:cNvSpPr txBox="1">
            <a:spLocks noChangeArrowheads="1"/>
          </p:cNvSpPr>
          <p:nvPr/>
        </p:nvSpPr>
        <p:spPr bwMode="auto">
          <a:xfrm>
            <a:off x="7543800" y="381000"/>
            <a:ext cx="1524000" cy="825500"/>
          </a:xfrm>
          <a:prstGeom prst="rect">
            <a:avLst/>
          </a:prstGeom>
          <a:noFill/>
          <a:ln w="9525">
            <a:noFill/>
            <a:miter lim="800000"/>
            <a:headEnd/>
            <a:tailEnd/>
          </a:ln>
          <a:effectLst/>
        </p:spPr>
        <p:txBody>
          <a:bodyPr>
            <a:spAutoFit/>
          </a:bodyPr>
          <a:lstStyle/>
          <a:p>
            <a:pPr algn="l"/>
            <a:r>
              <a:rPr lang="es-AR" sz="1600">
                <a:solidFill>
                  <a:srgbClr val="000099"/>
                </a:solidFill>
                <a:effectLst/>
              </a:rPr>
              <a:t>Total urbano</a:t>
            </a:r>
          </a:p>
          <a:p>
            <a:pPr algn="l"/>
            <a:r>
              <a:rPr lang="es-AR" sz="1600">
                <a:solidFill>
                  <a:srgbClr val="000099"/>
                </a:solidFill>
                <a:effectLst/>
              </a:rPr>
              <a:t>Mayo 1995 – Octubre 2002</a:t>
            </a:r>
          </a:p>
        </p:txBody>
      </p:sp>
      <p:sp>
        <p:nvSpPr>
          <p:cNvPr id="242695" name="Line 3079"/>
          <p:cNvSpPr>
            <a:spLocks noChangeShapeType="1"/>
          </p:cNvSpPr>
          <p:nvPr/>
        </p:nvSpPr>
        <p:spPr bwMode="auto">
          <a:xfrm flipV="1">
            <a:off x="7391400" y="457200"/>
            <a:ext cx="0" cy="533400"/>
          </a:xfrm>
          <a:prstGeom prst="line">
            <a:avLst/>
          </a:prstGeom>
          <a:noFill/>
          <a:ln w="12700">
            <a:solidFill>
              <a:srgbClr val="333399"/>
            </a:solidFill>
            <a:round/>
            <a:headEnd/>
            <a:tailEnd/>
          </a:ln>
          <a:effectLst/>
        </p:spPr>
        <p:txBody>
          <a:bodyPr/>
          <a:lstStyle/>
          <a:p>
            <a:endParaRPr lang="en-US"/>
          </a:p>
        </p:txBody>
      </p:sp>
      <p:sp>
        <p:nvSpPr>
          <p:cNvPr id="242696" name="Text Box 3080" descr="Papel seda azul"/>
          <p:cNvSpPr txBox="1">
            <a:spLocks noChangeArrowheads="1"/>
          </p:cNvSpPr>
          <p:nvPr/>
        </p:nvSpPr>
        <p:spPr bwMode="auto">
          <a:xfrm>
            <a:off x="5715000" y="5791200"/>
            <a:ext cx="3276600" cy="244475"/>
          </a:xfrm>
          <a:prstGeom prst="rect">
            <a:avLst/>
          </a:prstGeom>
          <a:noFill/>
          <a:ln w="9525">
            <a:noFill/>
            <a:miter lim="800000"/>
            <a:headEnd/>
            <a:tailEnd/>
          </a:ln>
          <a:effectLst/>
        </p:spPr>
        <p:txBody>
          <a:bodyPr>
            <a:spAutoFit/>
          </a:bodyPr>
          <a:lstStyle/>
          <a:p>
            <a:pPr algn="l">
              <a:spcBef>
                <a:spcPct val="50000"/>
              </a:spcBef>
            </a:pPr>
            <a:r>
              <a:rPr lang="es-AR" sz="1000" b="0">
                <a:solidFill>
                  <a:schemeClr val="tx1"/>
                </a:solidFill>
                <a:effectLst/>
              </a:rPr>
              <a:t>Fuente: SIEMPRO, elaboración propia en base a EPH - INDEC</a:t>
            </a:r>
          </a:p>
        </p:txBody>
      </p:sp>
      <p:pic>
        <p:nvPicPr>
          <p:cNvPr id="242698" name="Picture 3082"/>
          <p:cNvPicPr>
            <a:picLocks noChangeAspect="1" noChangeArrowheads="1"/>
          </p:cNvPicPr>
          <p:nvPr/>
        </p:nvPicPr>
        <p:blipFill>
          <a:blip r:embed="rId3" cstate="print"/>
          <a:srcRect l="5179" t="14880" r="5302" b="13907"/>
          <a:stretch>
            <a:fillRect/>
          </a:stretch>
        </p:blipFill>
        <p:spPr bwMode="auto">
          <a:xfrm>
            <a:off x="685800" y="1371600"/>
            <a:ext cx="7848600" cy="4344988"/>
          </a:xfrm>
          <a:prstGeom prst="rect">
            <a:avLst/>
          </a:prstGeom>
          <a:noFill/>
          <a:ln w="12700">
            <a:noFill/>
            <a:miter lim="800000"/>
            <a:headEnd/>
            <a:tailEnd/>
          </a:ln>
          <a:effectLst/>
        </p:spPr>
      </p:pic>
      <p:sp>
        <p:nvSpPr>
          <p:cNvPr id="242699" name="Text Box 3083"/>
          <p:cNvSpPr txBox="1">
            <a:spLocks noChangeArrowheads="1"/>
          </p:cNvSpPr>
          <p:nvPr/>
        </p:nvSpPr>
        <p:spPr bwMode="auto">
          <a:xfrm rot="-5400000">
            <a:off x="-243681" y="3109119"/>
            <a:ext cx="1597025" cy="261937"/>
          </a:xfrm>
          <a:prstGeom prst="rect">
            <a:avLst/>
          </a:prstGeom>
          <a:noFill/>
          <a:ln w="9525">
            <a:noFill/>
            <a:miter lim="800000"/>
            <a:headEnd/>
            <a:tailEnd/>
          </a:ln>
          <a:effectLst/>
        </p:spPr>
        <p:txBody>
          <a:bodyPr>
            <a:spAutoFit/>
          </a:bodyPr>
          <a:lstStyle/>
          <a:p>
            <a:pPr algn="l"/>
            <a:r>
              <a:rPr lang="es-AR" sz="1100" b="0">
                <a:solidFill>
                  <a:schemeClr val="tx1"/>
                </a:solidFill>
                <a:effectLst/>
              </a:rPr>
              <a:t>Tasa varicación IPCF (%)</a:t>
            </a:r>
            <a:endParaRPr lang="es-AR" sz="1100" b="0">
              <a:solidFill>
                <a:schemeClr val="tx1"/>
              </a:solidFill>
              <a:effectLst/>
              <a:latin typeface="Times New Roman" pitchFamily="18" charset="0"/>
            </a:endParaRPr>
          </a:p>
        </p:txBody>
      </p:sp>
      <p:sp>
        <p:nvSpPr>
          <p:cNvPr id="242700" name="Text Box 3084"/>
          <p:cNvSpPr txBox="1">
            <a:spLocks noChangeArrowheads="1"/>
          </p:cNvSpPr>
          <p:nvPr/>
        </p:nvSpPr>
        <p:spPr bwMode="auto">
          <a:xfrm rot="-16200000">
            <a:off x="7890669" y="3167857"/>
            <a:ext cx="1481137" cy="260350"/>
          </a:xfrm>
          <a:prstGeom prst="rect">
            <a:avLst/>
          </a:prstGeom>
          <a:noFill/>
          <a:ln w="9525">
            <a:noFill/>
            <a:miter lim="800000"/>
            <a:headEnd/>
            <a:tailEnd/>
          </a:ln>
          <a:effectLst/>
        </p:spPr>
        <p:txBody>
          <a:bodyPr>
            <a:spAutoFit/>
          </a:bodyPr>
          <a:lstStyle/>
          <a:p>
            <a:pPr algn="l"/>
            <a:r>
              <a:rPr lang="es-AR" sz="1100" b="0">
                <a:solidFill>
                  <a:schemeClr val="tx1"/>
                </a:solidFill>
                <a:effectLst/>
              </a:rPr>
              <a:t>Tasa de desempleo (%)</a:t>
            </a:r>
            <a:endParaRPr lang="es-AR" sz="1100" b="0">
              <a:solidFill>
                <a:schemeClr val="tx1"/>
              </a:solidFill>
              <a:effectLst/>
              <a:latin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050"/>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244739" name="Line 2051"/>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44740" name="Picture 2052" descr="J:\caloi_j\LOGOS\siempro_consejo.bmp"/>
          <p:cNvPicPr>
            <a:picLocks noChangeAspect="1" noChangeArrowheads="1"/>
          </p:cNvPicPr>
          <p:nvPr/>
        </p:nvPicPr>
        <p:blipFill>
          <a:blip r:embed="rId2" cstate="print"/>
          <a:srcRect/>
          <a:stretch>
            <a:fillRect/>
          </a:stretch>
        </p:blipFill>
        <p:spPr bwMode="auto">
          <a:xfrm>
            <a:off x="2867025" y="6096000"/>
            <a:ext cx="3487738" cy="484188"/>
          </a:xfrm>
          <a:prstGeom prst="rect">
            <a:avLst/>
          </a:prstGeom>
          <a:noFill/>
        </p:spPr>
      </p:pic>
      <p:sp>
        <p:nvSpPr>
          <p:cNvPr id="244743" name="Line 2055"/>
          <p:cNvSpPr>
            <a:spLocks noChangeShapeType="1"/>
          </p:cNvSpPr>
          <p:nvPr/>
        </p:nvSpPr>
        <p:spPr bwMode="auto">
          <a:xfrm flipV="1">
            <a:off x="7315200" y="457200"/>
            <a:ext cx="0" cy="533400"/>
          </a:xfrm>
          <a:prstGeom prst="line">
            <a:avLst/>
          </a:prstGeom>
          <a:noFill/>
          <a:ln w="12700">
            <a:solidFill>
              <a:srgbClr val="333399"/>
            </a:solidFill>
            <a:round/>
            <a:headEnd/>
            <a:tailEnd/>
          </a:ln>
          <a:effectLst/>
        </p:spPr>
        <p:txBody>
          <a:bodyPr/>
          <a:lstStyle/>
          <a:p>
            <a:endParaRPr lang="en-US"/>
          </a:p>
        </p:txBody>
      </p:sp>
      <p:sp>
        <p:nvSpPr>
          <p:cNvPr id="244744" name="Text Box 2056" descr="Papel seda azul"/>
          <p:cNvSpPr txBox="1">
            <a:spLocks noChangeArrowheads="1"/>
          </p:cNvSpPr>
          <p:nvPr/>
        </p:nvSpPr>
        <p:spPr bwMode="auto">
          <a:xfrm>
            <a:off x="5715000" y="5791200"/>
            <a:ext cx="3276600" cy="244475"/>
          </a:xfrm>
          <a:prstGeom prst="rect">
            <a:avLst/>
          </a:prstGeom>
          <a:noFill/>
          <a:ln w="9525">
            <a:noFill/>
            <a:miter lim="800000"/>
            <a:headEnd/>
            <a:tailEnd/>
          </a:ln>
          <a:effectLst/>
        </p:spPr>
        <p:txBody>
          <a:bodyPr>
            <a:spAutoFit/>
          </a:bodyPr>
          <a:lstStyle/>
          <a:p>
            <a:pPr algn="l">
              <a:spcBef>
                <a:spcPct val="50000"/>
              </a:spcBef>
            </a:pPr>
            <a:r>
              <a:rPr lang="es-AR" sz="1000" b="0">
                <a:solidFill>
                  <a:schemeClr val="tx1"/>
                </a:solidFill>
                <a:effectLst/>
              </a:rPr>
              <a:t>Fuente: SIEMPRO, elaboración propia en base a EPH - INDEC</a:t>
            </a:r>
          </a:p>
        </p:txBody>
      </p:sp>
      <p:sp>
        <p:nvSpPr>
          <p:cNvPr id="244746" name="Text Box 2058"/>
          <p:cNvSpPr txBox="1">
            <a:spLocks noChangeArrowheads="1"/>
          </p:cNvSpPr>
          <p:nvPr/>
        </p:nvSpPr>
        <p:spPr bwMode="auto">
          <a:xfrm>
            <a:off x="7391400" y="393700"/>
            <a:ext cx="1295400" cy="825500"/>
          </a:xfrm>
          <a:prstGeom prst="rect">
            <a:avLst/>
          </a:prstGeom>
          <a:noFill/>
          <a:ln w="9525">
            <a:noFill/>
            <a:miter lim="800000"/>
            <a:headEnd/>
            <a:tailEnd/>
          </a:ln>
          <a:effectLst/>
        </p:spPr>
        <p:txBody>
          <a:bodyPr>
            <a:spAutoFit/>
          </a:bodyPr>
          <a:lstStyle/>
          <a:p>
            <a:pPr algn="l"/>
            <a:r>
              <a:rPr lang="es-AR" sz="1600">
                <a:solidFill>
                  <a:srgbClr val="000099"/>
                </a:solidFill>
                <a:effectLst/>
              </a:rPr>
              <a:t>Total urbano</a:t>
            </a:r>
          </a:p>
          <a:p>
            <a:pPr algn="l"/>
            <a:r>
              <a:rPr lang="es-AR" sz="1600">
                <a:solidFill>
                  <a:srgbClr val="000099"/>
                </a:solidFill>
                <a:effectLst/>
              </a:rPr>
              <a:t>Mayo 1995 – Octubre 2002</a:t>
            </a:r>
          </a:p>
        </p:txBody>
      </p:sp>
      <p:pic>
        <p:nvPicPr>
          <p:cNvPr id="244747" name="Picture 2059"/>
          <p:cNvPicPr>
            <a:picLocks noChangeAspect="1" noChangeArrowheads="1"/>
          </p:cNvPicPr>
          <p:nvPr/>
        </p:nvPicPr>
        <p:blipFill>
          <a:blip r:embed="rId3" cstate="print"/>
          <a:srcRect l="4439" t="13817" r="5302" b="12843"/>
          <a:stretch>
            <a:fillRect/>
          </a:stretch>
        </p:blipFill>
        <p:spPr bwMode="auto">
          <a:xfrm>
            <a:off x="609600" y="1231900"/>
            <a:ext cx="7924800" cy="4483100"/>
          </a:xfrm>
          <a:prstGeom prst="rect">
            <a:avLst/>
          </a:prstGeom>
          <a:noFill/>
          <a:ln w="12700">
            <a:noFill/>
            <a:miter lim="800000"/>
            <a:headEnd/>
            <a:tailEnd/>
          </a:ln>
          <a:effectLst/>
        </p:spPr>
      </p:pic>
      <p:sp>
        <p:nvSpPr>
          <p:cNvPr id="244748" name="Text Box 2060"/>
          <p:cNvSpPr txBox="1">
            <a:spLocks noChangeArrowheads="1"/>
          </p:cNvSpPr>
          <p:nvPr/>
        </p:nvSpPr>
        <p:spPr bwMode="auto">
          <a:xfrm rot="-5400000">
            <a:off x="-95250" y="3179763"/>
            <a:ext cx="1149350" cy="260350"/>
          </a:xfrm>
          <a:prstGeom prst="rect">
            <a:avLst/>
          </a:prstGeom>
          <a:noFill/>
          <a:ln w="9525">
            <a:noFill/>
            <a:miter lim="800000"/>
            <a:headEnd/>
            <a:tailEnd/>
          </a:ln>
          <a:effectLst/>
        </p:spPr>
        <p:txBody>
          <a:bodyPr wrap="none">
            <a:spAutoFit/>
          </a:bodyPr>
          <a:lstStyle/>
          <a:p>
            <a:pPr algn="l"/>
            <a:r>
              <a:rPr lang="es-AR" sz="1100" b="0">
                <a:solidFill>
                  <a:schemeClr val="tx1"/>
                </a:solidFill>
                <a:effectLst/>
              </a:rPr>
              <a:t>IPCF ($ corrientes)</a:t>
            </a:r>
            <a:endParaRPr lang="es-AR" sz="1100" b="0">
              <a:solidFill>
                <a:schemeClr val="tx1"/>
              </a:solidFill>
              <a:effectLst/>
              <a:latin typeface="Times New Roman" pitchFamily="18" charset="0"/>
            </a:endParaRPr>
          </a:p>
        </p:txBody>
      </p:sp>
      <p:sp>
        <p:nvSpPr>
          <p:cNvPr id="244749" name="Text Box 2061"/>
          <p:cNvSpPr txBox="1">
            <a:spLocks noChangeArrowheads="1"/>
          </p:cNvSpPr>
          <p:nvPr/>
        </p:nvSpPr>
        <p:spPr bwMode="auto">
          <a:xfrm rot="-16200000">
            <a:off x="7830344" y="3336132"/>
            <a:ext cx="1601787" cy="260350"/>
          </a:xfrm>
          <a:prstGeom prst="rect">
            <a:avLst/>
          </a:prstGeom>
          <a:noFill/>
          <a:ln w="9525">
            <a:noFill/>
            <a:miter lim="800000"/>
            <a:headEnd/>
            <a:tailEnd/>
          </a:ln>
          <a:effectLst/>
        </p:spPr>
        <p:txBody>
          <a:bodyPr>
            <a:spAutoFit/>
          </a:bodyPr>
          <a:lstStyle/>
          <a:p>
            <a:pPr algn="l"/>
            <a:r>
              <a:rPr lang="es-AR" sz="1100" b="0">
                <a:solidFill>
                  <a:schemeClr val="tx1"/>
                </a:solidFill>
                <a:effectLst/>
              </a:rPr>
              <a:t>Tasa de desempleo  (%)</a:t>
            </a:r>
            <a:endParaRPr lang="es-AR" sz="1100" b="0">
              <a:solidFill>
                <a:schemeClr val="tx1"/>
              </a:solidFill>
              <a:effectLst/>
              <a:latin typeface="Times New Roman" pitchFamily="18" charset="0"/>
            </a:endParaRPr>
          </a:p>
        </p:txBody>
      </p:sp>
      <p:sp>
        <p:nvSpPr>
          <p:cNvPr id="244750" name="Text Box 2062"/>
          <p:cNvSpPr txBox="1">
            <a:spLocks noChangeArrowheads="1"/>
          </p:cNvSpPr>
          <p:nvPr/>
        </p:nvSpPr>
        <p:spPr bwMode="auto">
          <a:xfrm>
            <a:off x="381000" y="441325"/>
            <a:ext cx="6629400" cy="1006475"/>
          </a:xfrm>
          <a:prstGeom prst="rect">
            <a:avLst/>
          </a:prstGeom>
          <a:noFill/>
          <a:ln w="9525">
            <a:noFill/>
            <a:miter lim="800000"/>
            <a:headEnd/>
            <a:tailEnd/>
          </a:ln>
          <a:effectLst/>
        </p:spPr>
        <p:txBody>
          <a:bodyPr>
            <a:spAutoFit/>
          </a:bodyPr>
          <a:lstStyle/>
          <a:p>
            <a:pPr algn="l"/>
            <a:r>
              <a:rPr lang="es-AR" sz="2000">
                <a:solidFill>
                  <a:schemeClr val="tx1"/>
                </a:solidFill>
                <a:effectLst/>
              </a:rPr>
              <a:t>Ingreso per capita familiar  y tasa de empleo del total y del 30% del estrato más bajo</a:t>
            </a:r>
          </a:p>
          <a:p>
            <a:pPr algn="l"/>
            <a:r>
              <a:rPr lang="es-AR" sz="2000">
                <a:solidFill>
                  <a:schemeClr val="tx1"/>
                </a:solidFill>
                <a:effectLst/>
              </a:rPr>
              <a:t> </a:t>
            </a:r>
            <a:endParaRPr lang="es-AR" sz="2000" b="0">
              <a:solidFill>
                <a:schemeClr val="tx1"/>
              </a:solidFill>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234499" name="Line 3"/>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34500" name="Picture 4" descr="J:\caloi_j\LOGOS\siempro_consejo.bmp"/>
          <p:cNvPicPr>
            <a:picLocks noChangeAspect="1" noChangeArrowheads="1"/>
          </p:cNvPicPr>
          <p:nvPr/>
        </p:nvPicPr>
        <p:blipFill>
          <a:blip r:embed="rId2" cstate="print"/>
          <a:srcRect/>
          <a:stretch>
            <a:fillRect/>
          </a:stretch>
        </p:blipFill>
        <p:spPr bwMode="auto">
          <a:xfrm>
            <a:off x="2867025" y="6096000"/>
            <a:ext cx="3487738" cy="484188"/>
          </a:xfrm>
          <a:prstGeom prst="rect">
            <a:avLst/>
          </a:prstGeom>
          <a:noFill/>
        </p:spPr>
      </p:pic>
      <p:sp>
        <p:nvSpPr>
          <p:cNvPr id="234501" name="Line 5"/>
          <p:cNvSpPr>
            <a:spLocks noChangeShapeType="1"/>
          </p:cNvSpPr>
          <p:nvPr/>
        </p:nvSpPr>
        <p:spPr bwMode="auto">
          <a:xfrm>
            <a:off x="304800" y="1066800"/>
            <a:ext cx="8532813" cy="0"/>
          </a:xfrm>
          <a:prstGeom prst="line">
            <a:avLst/>
          </a:prstGeom>
          <a:noFill/>
          <a:ln w="9525">
            <a:solidFill>
              <a:schemeClr val="folHlink"/>
            </a:solidFill>
            <a:round/>
            <a:headEnd/>
            <a:tailEnd/>
          </a:ln>
          <a:effectLst/>
        </p:spPr>
        <p:txBody>
          <a:bodyPr/>
          <a:lstStyle/>
          <a:p>
            <a:endParaRPr lang="en-US"/>
          </a:p>
        </p:txBody>
      </p:sp>
      <p:sp>
        <p:nvSpPr>
          <p:cNvPr id="234502" name="Text Box 6"/>
          <p:cNvSpPr txBox="1">
            <a:spLocks noChangeArrowheads="1"/>
          </p:cNvSpPr>
          <p:nvPr/>
        </p:nvSpPr>
        <p:spPr bwMode="auto">
          <a:xfrm>
            <a:off x="609600" y="1484313"/>
            <a:ext cx="7924800" cy="457200"/>
          </a:xfrm>
          <a:prstGeom prst="rect">
            <a:avLst/>
          </a:prstGeom>
          <a:noFill/>
          <a:ln w="9525">
            <a:noFill/>
            <a:miter lim="800000"/>
            <a:headEnd/>
            <a:tailEnd/>
          </a:ln>
          <a:effectLst/>
        </p:spPr>
        <p:txBody>
          <a:bodyPr>
            <a:spAutoFit/>
          </a:bodyPr>
          <a:lstStyle/>
          <a:p>
            <a:pPr algn="just"/>
            <a:endParaRPr lang="es-AR">
              <a:solidFill>
                <a:srgbClr val="333399"/>
              </a:solidFill>
              <a:effectLst/>
            </a:endParaRPr>
          </a:p>
        </p:txBody>
      </p:sp>
      <p:sp>
        <p:nvSpPr>
          <p:cNvPr id="234503" name="Text Box 7"/>
          <p:cNvSpPr txBox="1">
            <a:spLocks noChangeArrowheads="1"/>
          </p:cNvSpPr>
          <p:nvPr/>
        </p:nvSpPr>
        <p:spPr bwMode="auto">
          <a:xfrm>
            <a:off x="517525" y="458788"/>
            <a:ext cx="4333875" cy="519112"/>
          </a:xfrm>
          <a:prstGeom prst="rect">
            <a:avLst/>
          </a:prstGeom>
          <a:noFill/>
          <a:ln w="9525">
            <a:noFill/>
            <a:miter lim="800000"/>
            <a:headEnd/>
            <a:tailEnd/>
          </a:ln>
          <a:effectLst/>
        </p:spPr>
        <p:txBody>
          <a:bodyPr wrap="none">
            <a:spAutoFit/>
          </a:bodyPr>
          <a:lstStyle/>
          <a:p>
            <a:pPr algn="l"/>
            <a:r>
              <a:rPr lang="es-AR" sz="2800" b="0">
                <a:solidFill>
                  <a:srgbClr val="333399"/>
                </a:solidFill>
                <a:effectLst>
                  <a:outerShdw blurRad="38100" dist="38100" dir="2700000" algn="tl">
                    <a:srgbClr val="C0C0C0"/>
                  </a:outerShdw>
                </a:effectLst>
                <a:latin typeface="Arial Black" pitchFamily="34" charset="0"/>
              </a:rPr>
              <a:t>PRECIOS RELATIVOS</a:t>
            </a:r>
          </a:p>
        </p:txBody>
      </p:sp>
      <p:sp>
        <p:nvSpPr>
          <p:cNvPr id="234504" name="Rectangle 8"/>
          <p:cNvSpPr>
            <a:spLocks noChangeArrowheads="1"/>
          </p:cNvSpPr>
          <p:nvPr/>
        </p:nvSpPr>
        <p:spPr bwMode="auto">
          <a:xfrm>
            <a:off x="457200" y="1203325"/>
            <a:ext cx="8229600" cy="4511675"/>
          </a:xfrm>
          <a:prstGeom prst="rect">
            <a:avLst/>
          </a:prstGeom>
          <a:noFill/>
          <a:ln w="12700">
            <a:noFill/>
            <a:miter lim="800000"/>
            <a:headEnd/>
            <a:tailEnd/>
          </a:ln>
          <a:effectLst/>
        </p:spPr>
        <p:txBody>
          <a:bodyPr>
            <a:spAutoFit/>
          </a:bodyPr>
          <a:lstStyle/>
          <a:p>
            <a:pPr algn="just">
              <a:spcBef>
                <a:spcPct val="50000"/>
              </a:spcBef>
            </a:pPr>
            <a:r>
              <a:rPr lang="es-AR" sz="2000">
                <a:solidFill>
                  <a:srgbClr val="333399"/>
                </a:solidFill>
                <a:effectLst/>
                <a:cs typeface="Arial" pitchFamily="34" charset="0"/>
              </a:rPr>
              <a:t>La incidencia de los cambios de los precios relativos y de la distribución del ingreso en el crecimiento de la pobreza fue, en cambio, diferente en las dos fases de la crisis, tanto si se toma en cuenta el comportamiento como la contribución de estos factores. En la primera fase de la crisis (1998-2001)  los precios relativos fueron desfavorables para los bienes que integran la canasta alimentaria básica. Esto contribuyó, en el marco de una deflación de precios minoristas, a mitigar (-17%) el crecimiento de la pobreza.</a:t>
            </a:r>
          </a:p>
          <a:p>
            <a:pPr algn="just">
              <a:spcBef>
                <a:spcPct val="50000"/>
              </a:spcBef>
            </a:pPr>
            <a:r>
              <a:rPr lang="es-AR" sz="2000">
                <a:solidFill>
                  <a:srgbClr val="333399"/>
                </a:solidFill>
                <a:effectLst/>
                <a:cs typeface="Arial" pitchFamily="34" charset="0"/>
              </a:rPr>
              <a:t>En la segunda fase (2001-2002) este cuadro se revirtió radicalmente. La devalución del tipo de cambio, que siguió a la salida de la convertibilidad, tuvo un fuerte  impacto en los precios de los bienes que componen la línea de pobreza, y en particular, en los de la canasta básica alimentaria. El crecimiento de los precios y el cambio de precios relativos -ahora favorable a los bienes básicos alimentarios-   le asignó a este factor el segundo lugar en importancia (explica el 24% del incremento de la pobreza en el período).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0"/>
                <a:invGamma/>
              </a:schemeClr>
            </a:gs>
          </a:gsLst>
          <a:lin ang="5400000" scaled="1"/>
        </a:gradFill>
        <a:effectLst/>
      </p:bgPr>
    </p:bg>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33400" y="2743200"/>
            <a:ext cx="8077200" cy="793750"/>
          </a:xfrm>
          <a:prstGeom prst="rect">
            <a:avLst/>
          </a:prstGeom>
          <a:noFill/>
          <a:ln w="9525">
            <a:noFill/>
            <a:miter lim="800000"/>
            <a:headEnd/>
            <a:tailEnd/>
          </a:ln>
          <a:effectLst/>
        </p:spPr>
        <p:txBody>
          <a:bodyPr>
            <a:spAutoFit/>
          </a:bodyPr>
          <a:lstStyle/>
          <a:p>
            <a:r>
              <a:rPr lang="es-MX" sz="4600">
                <a:solidFill>
                  <a:srgbClr val="333399"/>
                </a:solidFill>
                <a:effectLst>
                  <a:outerShdw blurRad="38100" dist="38100" dir="2700000" algn="tl">
                    <a:srgbClr val="C0C0C0"/>
                  </a:outerShdw>
                </a:effectLst>
                <a:latin typeface="Arial Black" pitchFamily="34" charset="0"/>
              </a:rPr>
              <a:t>Deuda social</a:t>
            </a:r>
            <a:endParaRPr lang="es-MX" sz="4400" b="0">
              <a:solidFill>
                <a:srgbClr val="333399"/>
              </a:solidFill>
              <a:effectLst>
                <a:outerShdw blurRad="38100" dist="38100" dir="2700000" algn="tl">
                  <a:srgbClr val="C0C0C0"/>
                </a:outerShdw>
              </a:effectLst>
              <a:latin typeface="Arial Black" pitchFamily="34" charset="0"/>
            </a:endParaRPr>
          </a:p>
        </p:txBody>
      </p:sp>
      <p:sp>
        <p:nvSpPr>
          <p:cNvPr id="3075" name="Line 3"/>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sp>
        <p:nvSpPr>
          <p:cNvPr id="3076" name="Line 4"/>
          <p:cNvSpPr>
            <a:spLocks noChangeShapeType="1"/>
          </p:cNvSpPr>
          <p:nvPr/>
        </p:nvSpPr>
        <p:spPr bwMode="auto">
          <a:xfrm>
            <a:off x="685800" y="3657600"/>
            <a:ext cx="7916863" cy="0"/>
          </a:xfrm>
          <a:prstGeom prst="line">
            <a:avLst/>
          </a:prstGeom>
          <a:noFill/>
          <a:ln w="9525">
            <a:solidFill>
              <a:schemeClr val="tx1"/>
            </a:solidFill>
            <a:round/>
            <a:headEnd/>
            <a:tailEnd/>
          </a:ln>
          <a:effectLst/>
        </p:spPr>
        <p:txBody>
          <a:bodyPr/>
          <a:lstStyle/>
          <a:p>
            <a:endParaRPr lang="en-US"/>
          </a:p>
        </p:txBody>
      </p:sp>
      <p:sp>
        <p:nvSpPr>
          <p:cNvPr id="3077" name="Text Box 5"/>
          <p:cNvSpPr txBox="1">
            <a:spLocks noChangeArrowheads="1"/>
          </p:cNvSpPr>
          <p:nvPr/>
        </p:nvSpPr>
        <p:spPr bwMode="auto">
          <a:xfrm>
            <a:off x="1503363" y="3870325"/>
            <a:ext cx="6145212" cy="701675"/>
          </a:xfrm>
          <a:prstGeom prst="rect">
            <a:avLst/>
          </a:prstGeom>
          <a:noFill/>
          <a:ln w="9525">
            <a:noFill/>
            <a:miter lim="800000"/>
            <a:headEnd/>
            <a:tailEnd/>
          </a:ln>
          <a:effectLst/>
        </p:spPr>
        <p:txBody>
          <a:bodyPr>
            <a:spAutoFit/>
          </a:bodyPr>
          <a:lstStyle/>
          <a:p>
            <a:pPr>
              <a:spcBef>
                <a:spcPct val="50000"/>
              </a:spcBef>
            </a:pPr>
            <a:r>
              <a:rPr lang="es-MX" sz="4000">
                <a:solidFill>
                  <a:schemeClr val="tx1"/>
                </a:solidFill>
                <a:effectLst/>
              </a:rPr>
              <a:t>Mayo 2003</a:t>
            </a:r>
            <a:endParaRPr lang="es-AR" sz="4000">
              <a:solidFill>
                <a:schemeClr val="tx1"/>
              </a:solidFill>
              <a:effectLst/>
            </a:endParaRPr>
          </a:p>
        </p:txBody>
      </p:sp>
      <p:sp>
        <p:nvSpPr>
          <p:cNvPr id="3079" name="Rectangle 7"/>
          <p:cNvSpPr>
            <a:spLocks noChangeArrowheads="1"/>
          </p:cNvSpPr>
          <p:nvPr/>
        </p:nvSpPr>
        <p:spPr bwMode="auto">
          <a:xfrm>
            <a:off x="330200" y="314325"/>
            <a:ext cx="8545513" cy="6357938"/>
          </a:xfrm>
          <a:prstGeom prst="rect">
            <a:avLst/>
          </a:prstGeom>
          <a:noFill/>
          <a:ln w="76200">
            <a:solidFill>
              <a:schemeClr val="tx1"/>
            </a:solidFill>
            <a:miter lim="800000"/>
            <a:headEnd/>
            <a:tailEnd/>
          </a:ln>
          <a:effectLst/>
        </p:spPr>
        <p:txBody>
          <a:bodyPr wrap="none" anchor="ctr"/>
          <a:lstStyle/>
          <a:p>
            <a:endParaRPr lang="en-US"/>
          </a:p>
        </p:txBody>
      </p:sp>
      <p:pic>
        <p:nvPicPr>
          <p:cNvPr id="3080" name="Picture 8" descr="J:\caloi_j\LOGOS\siempro_consejo.bmp"/>
          <p:cNvPicPr>
            <a:picLocks noChangeAspect="1" noChangeArrowheads="1"/>
          </p:cNvPicPr>
          <p:nvPr/>
        </p:nvPicPr>
        <p:blipFill>
          <a:blip r:embed="rId3" cstate="print"/>
          <a:srcRect/>
          <a:stretch>
            <a:fillRect/>
          </a:stretch>
        </p:blipFill>
        <p:spPr bwMode="auto">
          <a:xfrm>
            <a:off x="2867025" y="6121400"/>
            <a:ext cx="3487738" cy="4841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0-#ppt_h/2"/>
                                          </p:val>
                                        </p:tav>
                                        <p:tav tm="100000">
                                          <p:val>
                                            <p:strVal val="#ppt_y"/>
                                          </p:val>
                                        </p:tav>
                                      </p:tavLst>
                                    </p:anim>
                                  </p:childTnLst>
                                </p:cTn>
                              </p:par>
                            </p:childTnLst>
                          </p:cTn>
                        </p:par>
                        <p:par>
                          <p:cTn id="9" fill="hold">
                            <p:stCondLst>
                              <p:cond delay="1500"/>
                            </p:stCondLst>
                            <p:childTnLst>
                              <p:par>
                                <p:cTn id="10" presetID="2" presetClass="entr" presetSubtype="4" fill="hold" grpId="0" nodeType="afterEffect">
                                  <p:stCondLst>
                                    <p:cond delay="0"/>
                                  </p:stCondLst>
                                  <p:childTnLst>
                                    <p:set>
                                      <p:cBhvr>
                                        <p:cTn id="11" dur="1" fill="hold">
                                          <p:stCondLst>
                                            <p:cond delay="0"/>
                                          </p:stCondLst>
                                        </p:cTn>
                                        <p:tgtEl>
                                          <p:spTgt spid="3077"/>
                                        </p:tgtEl>
                                        <p:attrNameLst>
                                          <p:attrName>style.visibility</p:attrName>
                                        </p:attrNameLst>
                                      </p:cBhvr>
                                      <p:to>
                                        <p:strVal val="visible"/>
                                      </p:to>
                                    </p:set>
                                    <p:anim calcmode="lin" valueType="num">
                                      <p:cBhvr additive="base">
                                        <p:cTn id="12" dur="500" fill="hold"/>
                                        <p:tgtEl>
                                          <p:spTgt spid="3077"/>
                                        </p:tgtEl>
                                        <p:attrNameLst>
                                          <p:attrName>ppt_x</p:attrName>
                                        </p:attrNameLst>
                                      </p:cBhvr>
                                      <p:tavLst>
                                        <p:tav tm="0">
                                          <p:val>
                                            <p:strVal val="#ppt_x"/>
                                          </p:val>
                                        </p:tav>
                                        <p:tav tm="100000">
                                          <p:val>
                                            <p:strVal val="#ppt_x"/>
                                          </p:val>
                                        </p:tav>
                                      </p:tavLst>
                                    </p:anim>
                                    <p:anim calcmode="lin" valueType="num">
                                      <p:cBhvr additive="base">
                                        <p:cTn id="13" dur="500" fill="hold"/>
                                        <p:tgtEl>
                                          <p:spTgt spid="30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77"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233475" name="Line 3"/>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33476" name="Picture 4" descr="J:\caloi_j\LOGOS\siempro_consejo.bmp"/>
          <p:cNvPicPr>
            <a:picLocks noChangeAspect="1" noChangeArrowheads="1"/>
          </p:cNvPicPr>
          <p:nvPr/>
        </p:nvPicPr>
        <p:blipFill>
          <a:blip r:embed="rId3" cstate="print"/>
          <a:srcRect/>
          <a:stretch>
            <a:fillRect/>
          </a:stretch>
        </p:blipFill>
        <p:spPr bwMode="auto">
          <a:xfrm>
            <a:off x="2867025" y="6096000"/>
            <a:ext cx="3487738" cy="484188"/>
          </a:xfrm>
          <a:prstGeom prst="rect">
            <a:avLst/>
          </a:prstGeom>
          <a:noFill/>
        </p:spPr>
      </p:pic>
      <p:sp>
        <p:nvSpPr>
          <p:cNvPr id="233477" name="Line 5"/>
          <p:cNvSpPr>
            <a:spLocks noChangeShapeType="1"/>
          </p:cNvSpPr>
          <p:nvPr/>
        </p:nvSpPr>
        <p:spPr bwMode="auto">
          <a:xfrm>
            <a:off x="304800" y="1066800"/>
            <a:ext cx="8532813" cy="0"/>
          </a:xfrm>
          <a:prstGeom prst="line">
            <a:avLst/>
          </a:prstGeom>
          <a:noFill/>
          <a:ln w="9525">
            <a:solidFill>
              <a:schemeClr val="folHlink"/>
            </a:solidFill>
            <a:round/>
            <a:headEnd/>
            <a:tailEnd/>
          </a:ln>
          <a:effectLst/>
        </p:spPr>
        <p:txBody>
          <a:bodyPr/>
          <a:lstStyle/>
          <a:p>
            <a:endParaRPr lang="en-US"/>
          </a:p>
        </p:txBody>
      </p:sp>
      <p:sp>
        <p:nvSpPr>
          <p:cNvPr id="233478" name="Text Box 6"/>
          <p:cNvSpPr txBox="1">
            <a:spLocks noChangeArrowheads="1"/>
          </p:cNvSpPr>
          <p:nvPr/>
        </p:nvSpPr>
        <p:spPr bwMode="auto">
          <a:xfrm>
            <a:off x="609600" y="1371600"/>
            <a:ext cx="7924800" cy="3743325"/>
          </a:xfrm>
          <a:prstGeom prst="rect">
            <a:avLst/>
          </a:prstGeom>
          <a:noFill/>
          <a:ln w="9525">
            <a:noFill/>
            <a:miter lim="800000"/>
            <a:headEnd/>
            <a:tailEnd/>
          </a:ln>
          <a:effectLst/>
        </p:spPr>
        <p:txBody>
          <a:bodyPr>
            <a:spAutoFit/>
          </a:bodyPr>
          <a:lstStyle/>
          <a:p>
            <a:pPr algn="just"/>
            <a:r>
              <a:rPr lang="es-AR">
                <a:solidFill>
                  <a:srgbClr val="333399"/>
                </a:solidFill>
                <a:effectLst/>
              </a:rPr>
              <a:t>Entre diciembre de 2001 y marzo de 2003 la evolución de los precios de la canasta básica alimentaria –más representativa del consumo de los hogares más pobres- fue mucho más rápida que la experimentada por el nivel general de los alimentos: mientras este último experimentó un incremento de alrededor de 64%, los primeros aumentaron más del 78%. En tanto, el precio de los bienes y servicios que integran la canasta ampliada -utilizada para la medición de la pobreza-, se elevó en una cifra cercana a 57%, muy por encima del nivel general de precios minoristas (44.5%).</a:t>
            </a:r>
            <a:endParaRPr lang="es-AR">
              <a:effectLst/>
            </a:endParaRPr>
          </a:p>
        </p:txBody>
      </p:sp>
      <p:sp>
        <p:nvSpPr>
          <p:cNvPr id="233479" name="Text Box 7"/>
          <p:cNvSpPr txBox="1">
            <a:spLocks noChangeArrowheads="1"/>
          </p:cNvSpPr>
          <p:nvPr/>
        </p:nvSpPr>
        <p:spPr bwMode="auto">
          <a:xfrm>
            <a:off x="517525" y="458788"/>
            <a:ext cx="4333875" cy="519112"/>
          </a:xfrm>
          <a:prstGeom prst="rect">
            <a:avLst/>
          </a:prstGeom>
          <a:noFill/>
          <a:ln w="9525">
            <a:noFill/>
            <a:miter lim="800000"/>
            <a:headEnd/>
            <a:tailEnd/>
          </a:ln>
          <a:effectLst/>
        </p:spPr>
        <p:txBody>
          <a:bodyPr wrap="none">
            <a:spAutoFit/>
          </a:bodyPr>
          <a:lstStyle/>
          <a:p>
            <a:pPr algn="l"/>
            <a:r>
              <a:rPr lang="es-AR" sz="2800" b="0">
                <a:solidFill>
                  <a:srgbClr val="333399"/>
                </a:solidFill>
                <a:effectLst>
                  <a:outerShdw blurRad="38100" dist="38100" dir="2700000" algn="tl">
                    <a:srgbClr val="C0C0C0"/>
                  </a:outerShdw>
                </a:effectLst>
                <a:latin typeface="Arial Black" pitchFamily="34" charset="0"/>
              </a:rPr>
              <a:t>PRECIOS RELATIVOS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101380" name="Line 4"/>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101381" name="Picture 5" descr="J:\caloi_j\LOGOS\siempro_consejo.bmp"/>
          <p:cNvPicPr>
            <a:picLocks noChangeAspect="1" noChangeArrowheads="1"/>
          </p:cNvPicPr>
          <p:nvPr/>
        </p:nvPicPr>
        <p:blipFill>
          <a:blip r:embed="rId2" cstate="print"/>
          <a:srcRect/>
          <a:stretch>
            <a:fillRect/>
          </a:stretch>
        </p:blipFill>
        <p:spPr bwMode="auto">
          <a:xfrm>
            <a:off x="2867025" y="6096000"/>
            <a:ext cx="3487738" cy="484188"/>
          </a:xfrm>
          <a:prstGeom prst="rect">
            <a:avLst/>
          </a:prstGeom>
          <a:noFill/>
        </p:spPr>
      </p:pic>
      <p:pic>
        <p:nvPicPr>
          <p:cNvPr id="101386" name="Picture 10"/>
          <p:cNvPicPr>
            <a:picLocks noChangeAspect="1" noChangeArrowheads="1"/>
          </p:cNvPicPr>
          <p:nvPr/>
        </p:nvPicPr>
        <p:blipFill>
          <a:blip r:embed="rId3" cstate="print"/>
          <a:srcRect l="7462" t="11684" r="1654" b="2356"/>
          <a:stretch>
            <a:fillRect/>
          </a:stretch>
        </p:blipFill>
        <p:spPr bwMode="auto">
          <a:xfrm>
            <a:off x="990600" y="1143000"/>
            <a:ext cx="7054850" cy="4686300"/>
          </a:xfrm>
          <a:prstGeom prst="rect">
            <a:avLst/>
          </a:prstGeom>
          <a:noFill/>
          <a:ln w="9525">
            <a:noFill/>
            <a:miter lim="800000"/>
            <a:headEnd/>
            <a:tailEnd/>
          </a:ln>
          <a:effectLst/>
        </p:spPr>
      </p:pic>
      <p:sp>
        <p:nvSpPr>
          <p:cNvPr id="101387" name="Text Box 11" descr="Papel seda azul"/>
          <p:cNvSpPr txBox="1">
            <a:spLocks noChangeArrowheads="1"/>
          </p:cNvSpPr>
          <p:nvPr/>
        </p:nvSpPr>
        <p:spPr bwMode="auto">
          <a:xfrm>
            <a:off x="5715000" y="5791200"/>
            <a:ext cx="3276600" cy="244475"/>
          </a:xfrm>
          <a:prstGeom prst="rect">
            <a:avLst/>
          </a:prstGeom>
          <a:noFill/>
          <a:ln w="9525">
            <a:noFill/>
            <a:miter lim="800000"/>
            <a:headEnd/>
            <a:tailEnd/>
          </a:ln>
          <a:effectLst/>
        </p:spPr>
        <p:txBody>
          <a:bodyPr>
            <a:spAutoFit/>
          </a:bodyPr>
          <a:lstStyle/>
          <a:p>
            <a:pPr algn="l">
              <a:spcBef>
                <a:spcPct val="50000"/>
              </a:spcBef>
            </a:pPr>
            <a:r>
              <a:rPr lang="es-AR" sz="1000" b="0">
                <a:solidFill>
                  <a:schemeClr val="tx1"/>
                </a:solidFill>
                <a:effectLst/>
              </a:rPr>
              <a:t>Fuente: SIEMPRO, elaboración propia en base a EPH - INDEC</a:t>
            </a:r>
          </a:p>
        </p:txBody>
      </p:sp>
      <p:sp>
        <p:nvSpPr>
          <p:cNvPr id="101388" name="Text Box 12"/>
          <p:cNvSpPr txBox="1">
            <a:spLocks noChangeArrowheads="1"/>
          </p:cNvSpPr>
          <p:nvPr/>
        </p:nvSpPr>
        <p:spPr bwMode="auto">
          <a:xfrm>
            <a:off x="381000" y="381000"/>
            <a:ext cx="5638800" cy="946150"/>
          </a:xfrm>
          <a:prstGeom prst="rect">
            <a:avLst/>
          </a:prstGeom>
          <a:noFill/>
          <a:ln w="9525">
            <a:noFill/>
            <a:miter lim="800000"/>
            <a:headEnd/>
            <a:tailEnd/>
          </a:ln>
          <a:effectLst/>
        </p:spPr>
        <p:txBody>
          <a:bodyPr>
            <a:spAutoFit/>
          </a:bodyPr>
          <a:lstStyle/>
          <a:p>
            <a:pPr algn="l"/>
            <a:r>
              <a:rPr lang="es-AR" sz="2000">
                <a:solidFill>
                  <a:schemeClr val="tx1"/>
                </a:solidFill>
                <a:effectLst/>
              </a:rPr>
              <a:t>Evolución de la línea de pobreza, indigencia y  precios al consumidor (nivel general y alimentos)</a:t>
            </a:r>
            <a:br>
              <a:rPr lang="es-AR" sz="2000">
                <a:solidFill>
                  <a:schemeClr val="tx1"/>
                </a:solidFill>
                <a:effectLst/>
              </a:rPr>
            </a:br>
            <a:endParaRPr lang="es-AR" sz="1600" b="0">
              <a:solidFill>
                <a:schemeClr val="tx1"/>
              </a:solidFill>
              <a:effectLst/>
            </a:endParaRPr>
          </a:p>
        </p:txBody>
      </p:sp>
      <p:sp>
        <p:nvSpPr>
          <p:cNvPr id="101389" name="Text Box 13"/>
          <p:cNvSpPr txBox="1">
            <a:spLocks noChangeArrowheads="1"/>
          </p:cNvSpPr>
          <p:nvPr/>
        </p:nvSpPr>
        <p:spPr bwMode="auto">
          <a:xfrm>
            <a:off x="6629400" y="457200"/>
            <a:ext cx="2133600" cy="581025"/>
          </a:xfrm>
          <a:prstGeom prst="rect">
            <a:avLst/>
          </a:prstGeom>
          <a:noFill/>
          <a:ln w="9525">
            <a:noFill/>
            <a:miter lim="800000"/>
            <a:headEnd/>
            <a:tailEnd/>
          </a:ln>
          <a:effectLst/>
        </p:spPr>
        <p:txBody>
          <a:bodyPr>
            <a:spAutoFit/>
          </a:bodyPr>
          <a:lstStyle/>
          <a:p>
            <a:pPr algn="l"/>
            <a:r>
              <a:rPr lang="es-AR" sz="1600">
                <a:solidFill>
                  <a:srgbClr val="000099"/>
                </a:solidFill>
                <a:effectLst/>
              </a:rPr>
              <a:t>Gran Buenos Aires</a:t>
            </a:r>
            <a:br>
              <a:rPr lang="es-AR" sz="1600">
                <a:solidFill>
                  <a:srgbClr val="000099"/>
                </a:solidFill>
                <a:effectLst/>
              </a:rPr>
            </a:br>
            <a:r>
              <a:rPr lang="es-AR" sz="1600">
                <a:solidFill>
                  <a:srgbClr val="000099"/>
                </a:solidFill>
                <a:effectLst/>
              </a:rPr>
              <a:t>Sep 00 – Mar 03 </a:t>
            </a:r>
          </a:p>
        </p:txBody>
      </p:sp>
      <p:sp>
        <p:nvSpPr>
          <p:cNvPr id="101390" name="Line 14"/>
          <p:cNvSpPr>
            <a:spLocks noChangeShapeType="1"/>
          </p:cNvSpPr>
          <p:nvPr/>
        </p:nvSpPr>
        <p:spPr bwMode="auto">
          <a:xfrm flipV="1">
            <a:off x="6553200" y="457200"/>
            <a:ext cx="0" cy="533400"/>
          </a:xfrm>
          <a:prstGeom prst="line">
            <a:avLst/>
          </a:prstGeom>
          <a:noFill/>
          <a:ln w="12700">
            <a:solidFill>
              <a:srgbClr val="333399"/>
            </a:solidFill>
            <a:round/>
            <a:headEnd/>
            <a:tailEnd/>
          </a:ln>
          <a:effectLst/>
        </p:spPr>
        <p:txBody>
          <a:bodyPr/>
          <a:lstStyle/>
          <a:p>
            <a:endParaRPr lang="en-US"/>
          </a:p>
        </p:txBody>
      </p:sp>
      <p:sp>
        <p:nvSpPr>
          <p:cNvPr id="101392" name="Text Box 16"/>
          <p:cNvSpPr txBox="1">
            <a:spLocks noChangeArrowheads="1"/>
          </p:cNvSpPr>
          <p:nvPr/>
        </p:nvSpPr>
        <p:spPr bwMode="auto">
          <a:xfrm rot="-5400000">
            <a:off x="-57150" y="3295650"/>
            <a:ext cx="1682750" cy="260350"/>
          </a:xfrm>
          <a:prstGeom prst="rect">
            <a:avLst/>
          </a:prstGeom>
          <a:noFill/>
          <a:ln w="9525">
            <a:noFill/>
            <a:miter lim="800000"/>
            <a:headEnd/>
            <a:tailEnd/>
          </a:ln>
          <a:effectLst/>
        </p:spPr>
        <p:txBody>
          <a:bodyPr wrap="none">
            <a:spAutoFit/>
          </a:bodyPr>
          <a:lstStyle/>
          <a:p>
            <a:pPr algn="l"/>
            <a:r>
              <a:rPr lang="es-AR" sz="1100" b="0">
                <a:solidFill>
                  <a:schemeClr val="tx1"/>
                </a:solidFill>
                <a:effectLst/>
              </a:rPr>
              <a:t>Índice base: septiembre 2000</a:t>
            </a:r>
            <a:endParaRPr lang="es-AR" sz="1100" b="0">
              <a:solidFill>
                <a:schemeClr val="tx1"/>
              </a:solidFill>
              <a:effectLst/>
              <a:latin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252931" name="Line 3"/>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52932" name="Picture 4" descr="J:\caloi_j\LOGOS\siempro_consejo.bmp"/>
          <p:cNvPicPr>
            <a:picLocks noChangeAspect="1" noChangeArrowheads="1"/>
          </p:cNvPicPr>
          <p:nvPr/>
        </p:nvPicPr>
        <p:blipFill>
          <a:blip r:embed="rId2" cstate="print"/>
          <a:srcRect/>
          <a:stretch>
            <a:fillRect/>
          </a:stretch>
        </p:blipFill>
        <p:spPr bwMode="auto">
          <a:xfrm>
            <a:off x="2867025" y="6096000"/>
            <a:ext cx="3487738" cy="484188"/>
          </a:xfrm>
          <a:prstGeom prst="rect">
            <a:avLst/>
          </a:prstGeom>
          <a:noFill/>
        </p:spPr>
      </p:pic>
      <p:sp>
        <p:nvSpPr>
          <p:cNvPr id="252933" name="Line 5"/>
          <p:cNvSpPr>
            <a:spLocks noChangeShapeType="1"/>
          </p:cNvSpPr>
          <p:nvPr/>
        </p:nvSpPr>
        <p:spPr bwMode="auto">
          <a:xfrm>
            <a:off x="304800" y="1066800"/>
            <a:ext cx="8532813" cy="0"/>
          </a:xfrm>
          <a:prstGeom prst="line">
            <a:avLst/>
          </a:prstGeom>
          <a:noFill/>
          <a:ln w="9525">
            <a:solidFill>
              <a:schemeClr val="folHlink"/>
            </a:solidFill>
            <a:round/>
            <a:headEnd/>
            <a:tailEnd/>
          </a:ln>
          <a:effectLst/>
        </p:spPr>
        <p:txBody>
          <a:bodyPr/>
          <a:lstStyle/>
          <a:p>
            <a:endParaRPr lang="en-US"/>
          </a:p>
        </p:txBody>
      </p:sp>
      <p:sp>
        <p:nvSpPr>
          <p:cNvPr id="252934" name="Text Box 6"/>
          <p:cNvSpPr txBox="1">
            <a:spLocks noChangeArrowheads="1"/>
          </p:cNvSpPr>
          <p:nvPr/>
        </p:nvSpPr>
        <p:spPr bwMode="auto">
          <a:xfrm>
            <a:off x="609600" y="1484313"/>
            <a:ext cx="7924800" cy="457200"/>
          </a:xfrm>
          <a:prstGeom prst="rect">
            <a:avLst/>
          </a:prstGeom>
          <a:noFill/>
          <a:ln w="9525">
            <a:noFill/>
            <a:miter lim="800000"/>
            <a:headEnd/>
            <a:tailEnd/>
          </a:ln>
          <a:effectLst/>
        </p:spPr>
        <p:txBody>
          <a:bodyPr>
            <a:spAutoFit/>
          </a:bodyPr>
          <a:lstStyle/>
          <a:p>
            <a:pPr algn="just"/>
            <a:endParaRPr lang="es-AR">
              <a:solidFill>
                <a:srgbClr val="333399"/>
              </a:solidFill>
              <a:effectLst/>
            </a:endParaRPr>
          </a:p>
        </p:txBody>
      </p:sp>
      <p:sp>
        <p:nvSpPr>
          <p:cNvPr id="252935" name="Text Box 7"/>
          <p:cNvSpPr txBox="1">
            <a:spLocks noChangeArrowheads="1"/>
          </p:cNvSpPr>
          <p:nvPr/>
        </p:nvSpPr>
        <p:spPr bwMode="auto">
          <a:xfrm>
            <a:off x="517525" y="458788"/>
            <a:ext cx="5875338" cy="519112"/>
          </a:xfrm>
          <a:prstGeom prst="rect">
            <a:avLst/>
          </a:prstGeom>
          <a:noFill/>
          <a:ln w="9525">
            <a:noFill/>
            <a:miter lim="800000"/>
            <a:headEnd/>
            <a:tailEnd/>
          </a:ln>
          <a:effectLst/>
        </p:spPr>
        <p:txBody>
          <a:bodyPr wrap="none">
            <a:spAutoFit/>
          </a:bodyPr>
          <a:lstStyle/>
          <a:p>
            <a:pPr algn="l"/>
            <a:r>
              <a:rPr lang="es-AR" sz="2800" b="0">
                <a:solidFill>
                  <a:srgbClr val="333399"/>
                </a:solidFill>
                <a:effectLst>
                  <a:outerShdw blurRad="38100" dist="38100" dir="2700000" algn="tl">
                    <a:srgbClr val="C0C0C0"/>
                  </a:outerShdw>
                </a:effectLst>
                <a:latin typeface="Arial Black" pitchFamily="34" charset="0"/>
              </a:rPr>
              <a:t>DESIGUALDAD DEL INGRESO</a:t>
            </a:r>
          </a:p>
        </p:txBody>
      </p:sp>
      <p:sp>
        <p:nvSpPr>
          <p:cNvPr id="252936" name="Rectangle 8"/>
          <p:cNvSpPr>
            <a:spLocks noChangeArrowheads="1"/>
          </p:cNvSpPr>
          <p:nvPr/>
        </p:nvSpPr>
        <p:spPr bwMode="auto">
          <a:xfrm>
            <a:off x="533400" y="1219200"/>
            <a:ext cx="8153400" cy="4279900"/>
          </a:xfrm>
          <a:prstGeom prst="rect">
            <a:avLst/>
          </a:prstGeom>
          <a:noFill/>
          <a:ln w="12700">
            <a:noFill/>
            <a:miter lim="800000"/>
            <a:headEnd/>
            <a:tailEnd/>
          </a:ln>
          <a:effectLst/>
        </p:spPr>
        <p:txBody>
          <a:bodyPr>
            <a:spAutoFit/>
          </a:bodyPr>
          <a:lstStyle/>
          <a:p>
            <a:pPr algn="just">
              <a:spcBef>
                <a:spcPct val="50000"/>
              </a:spcBef>
            </a:pPr>
            <a:r>
              <a:rPr lang="es-AR" sz="2200">
                <a:solidFill>
                  <a:srgbClr val="333399"/>
                </a:solidFill>
                <a:effectLst/>
                <a:cs typeface="Arial" pitchFamily="34" charset="0"/>
              </a:rPr>
              <a:t>El aumento de la desigualdad del ingreso fue una tendencia que persistió en la década 1990  y que se aceleró en la última recesión.  En la primera fase de la crisis (1998-2001 ) el aumento de la desigualdad del ingreso fue responsable de la mitad del crecimiento que experimentó la pobreza. </a:t>
            </a:r>
            <a:endParaRPr lang="es-AR" sz="2200">
              <a:solidFill>
                <a:srgbClr val="333399"/>
              </a:solidFill>
              <a:effectLst/>
              <a:cs typeface="Times New Roman" pitchFamily="18" charset="0"/>
            </a:endParaRPr>
          </a:p>
          <a:p>
            <a:pPr algn="just">
              <a:spcBef>
                <a:spcPct val="50000"/>
              </a:spcBef>
            </a:pPr>
            <a:r>
              <a:rPr lang="es-AR" sz="2200">
                <a:solidFill>
                  <a:srgbClr val="333399"/>
                </a:solidFill>
                <a:effectLst/>
                <a:cs typeface="Arial" pitchFamily="34" charset="0"/>
              </a:rPr>
              <a:t>La rápida implementación de programas sociales </a:t>
            </a:r>
            <a:r>
              <a:rPr lang="es-AR" sz="2200">
                <a:solidFill>
                  <a:srgbClr val="333399"/>
                </a:solidFill>
                <a:effectLst/>
                <a:cs typeface="Times New Roman" pitchFamily="18" charset="0"/>
              </a:rPr>
              <a:t>e</a:t>
            </a:r>
            <a:r>
              <a:rPr lang="es-AR" sz="2200">
                <a:solidFill>
                  <a:srgbClr val="333399"/>
                </a:solidFill>
                <a:effectLst/>
                <a:cs typeface="Arial" pitchFamily="34" charset="0"/>
              </a:rPr>
              <a:t>n la segunda fase (2001-2002) contribuyó a cambiar el signo de la distribución del ingreso y a moderar, aunque muy levemente, el crecimiento de la pobreza. El coeficiente de Gini, cuyo valor aumenta al incrementarse la desigualdad, tendió a declinar levemente en el conjunto urbano en el último período. Se estima que el cambio de tendencia en la distribución del ingreso logró contener en un 3% el crecimiento de la pobreza</a:t>
            </a:r>
            <a:endParaRPr lang="es-AR" sz="2200">
              <a:solidFill>
                <a:srgbClr val="333399"/>
              </a:solidFill>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1026"/>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229379" name="Line 1027"/>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29380" name="Picture 1028" descr="J:\caloi_j\LOGOS\siempro_consejo.bmp"/>
          <p:cNvPicPr>
            <a:picLocks noChangeAspect="1" noChangeArrowheads="1"/>
          </p:cNvPicPr>
          <p:nvPr/>
        </p:nvPicPr>
        <p:blipFill>
          <a:blip r:embed="rId2" cstate="print"/>
          <a:srcRect/>
          <a:stretch>
            <a:fillRect/>
          </a:stretch>
        </p:blipFill>
        <p:spPr bwMode="auto">
          <a:xfrm>
            <a:off x="2867025" y="6096000"/>
            <a:ext cx="3487738" cy="484188"/>
          </a:xfrm>
          <a:prstGeom prst="rect">
            <a:avLst/>
          </a:prstGeom>
          <a:noFill/>
        </p:spPr>
      </p:pic>
      <p:sp>
        <p:nvSpPr>
          <p:cNvPr id="229381" name="Text Box 1029" descr="Papel seda azul"/>
          <p:cNvSpPr txBox="1">
            <a:spLocks noChangeArrowheads="1"/>
          </p:cNvSpPr>
          <p:nvPr/>
        </p:nvSpPr>
        <p:spPr bwMode="auto">
          <a:xfrm>
            <a:off x="5715000" y="5791200"/>
            <a:ext cx="3276600" cy="244475"/>
          </a:xfrm>
          <a:prstGeom prst="rect">
            <a:avLst/>
          </a:prstGeom>
          <a:noFill/>
          <a:ln w="9525">
            <a:noFill/>
            <a:miter lim="800000"/>
            <a:headEnd/>
            <a:tailEnd/>
          </a:ln>
          <a:effectLst/>
        </p:spPr>
        <p:txBody>
          <a:bodyPr>
            <a:spAutoFit/>
          </a:bodyPr>
          <a:lstStyle/>
          <a:p>
            <a:pPr algn="l">
              <a:spcBef>
                <a:spcPct val="50000"/>
              </a:spcBef>
            </a:pPr>
            <a:r>
              <a:rPr lang="es-AR" sz="1000" b="0">
                <a:solidFill>
                  <a:schemeClr val="tx1"/>
                </a:solidFill>
                <a:effectLst/>
              </a:rPr>
              <a:t>Fuente: SIEMPRO, elaboración propia en base a EPH - INDEC</a:t>
            </a:r>
          </a:p>
        </p:txBody>
      </p:sp>
      <p:sp>
        <p:nvSpPr>
          <p:cNvPr id="229382" name="Text Box 1030"/>
          <p:cNvSpPr txBox="1">
            <a:spLocks noChangeArrowheads="1"/>
          </p:cNvSpPr>
          <p:nvPr/>
        </p:nvSpPr>
        <p:spPr bwMode="auto">
          <a:xfrm>
            <a:off x="457200" y="457200"/>
            <a:ext cx="5638800" cy="1006475"/>
          </a:xfrm>
          <a:prstGeom prst="rect">
            <a:avLst/>
          </a:prstGeom>
          <a:noFill/>
          <a:ln w="9525">
            <a:noFill/>
            <a:miter lim="800000"/>
            <a:headEnd/>
            <a:tailEnd/>
          </a:ln>
          <a:effectLst/>
        </p:spPr>
        <p:txBody>
          <a:bodyPr>
            <a:spAutoFit/>
          </a:bodyPr>
          <a:lstStyle/>
          <a:p>
            <a:pPr algn="l"/>
            <a:r>
              <a:rPr lang="es-AR" sz="2000">
                <a:solidFill>
                  <a:schemeClr val="tx1"/>
                </a:solidFill>
                <a:effectLst/>
              </a:rPr>
              <a:t>Evolución de la distribución del ingreso</a:t>
            </a:r>
          </a:p>
          <a:p>
            <a:pPr algn="l"/>
            <a:r>
              <a:rPr lang="es-AR" sz="2000">
                <a:solidFill>
                  <a:schemeClr val="tx1"/>
                </a:solidFill>
                <a:effectLst/>
              </a:rPr>
              <a:t> per capita familiar</a:t>
            </a:r>
          </a:p>
          <a:p>
            <a:pPr algn="l"/>
            <a:endParaRPr lang="es-AR" sz="2000">
              <a:solidFill>
                <a:schemeClr val="tx1"/>
              </a:solidFill>
              <a:effectLst/>
            </a:endParaRPr>
          </a:p>
        </p:txBody>
      </p:sp>
      <p:sp>
        <p:nvSpPr>
          <p:cNvPr id="229383" name="Text Box 1031"/>
          <p:cNvSpPr txBox="1">
            <a:spLocks noChangeArrowheads="1"/>
          </p:cNvSpPr>
          <p:nvPr/>
        </p:nvSpPr>
        <p:spPr bwMode="auto">
          <a:xfrm>
            <a:off x="5257800" y="457200"/>
            <a:ext cx="3657600" cy="581025"/>
          </a:xfrm>
          <a:prstGeom prst="rect">
            <a:avLst/>
          </a:prstGeom>
          <a:noFill/>
          <a:ln w="9525">
            <a:noFill/>
            <a:miter lim="800000"/>
            <a:headEnd/>
            <a:tailEnd/>
          </a:ln>
          <a:effectLst/>
        </p:spPr>
        <p:txBody>
          <a:bodyPr>
            <a:spAutoFit/>
          </a:bodyPr>
          <a:lstStyle/>
          <a:p>
            <a:pPr algn="l"/>
            <a:r>
              <a:rPr lang="es-AR" sz="1600">
                <a:solidFill>
                  <a:srgbClr val="000099"/>
                </a:solidFill>
                <a:effectLst/>
              </a:rPr>
              <a:t>Gran Buenos Aires y Total aglomerados </a:t>
            </a:r>
          </a:p>
          <a:p>
            <a:pPr algn="l"/>
            <a:r>
              <a:rPr lang="es-AR" sz="1600">
                <a:solidFill>
                  <a:srgbClr val="000099"/>
                </a:solidFill>
                <a:effectLst/>
              </a:rPr>
              <a:t>urbanos. Octubre 1974 – Octubre 2002</a:t>
            </a:r>
          </a:p>
        </p:txBody>
      </p:sp>
      <p:sp>
        <p:nvSpPr>
          <p:cNvPr id="229384" name="Line 1032"/>
          <p:cNvSpPr>
            <a:spLocks noChangeShapeType="1"/>
          </p:cNvSpPr>
          <p:nvPr/>
        </p:nvSpPr>
        <p:spPr bwMode="auto">
          <a:xfrm flipV="1">
            <a:off x="5181600" y="533400"/>
            <a:ext cx="0" cy="457200"/>
          </a:xfrm>
          <a:prstGeom prst="line">
            <a:avLst/>
          </a:prstGeom>
          <a:noFill/>
          <a:ln w="12700">
            <a:solidFill>
              <a:srgbClr val="333399"/>
            </a:solidFill>
            <a:round/>
            <a:headEnd/>
            <a:tailEnd/>
          </a:ln>
          <a:effectLst/>
        </p:spPr>
        <p:txBody>
          <a:bodyPr/>
          <a:lstStyle/>
          <a:p>
            <a:endParaRPr lang="en-US"/>
          </a:p>
        </p:txBody>
      </p:sp>
      <p:sp>
        <p:nvSpPr>
          <p:cNvPr id="229385" name="Text Box 1033"/>
          <p:cNvSpPr txBox="1">
            <a:spLocks noChangeArrowheads="1"/>
          </p:cNvSpPr>
          <p:nvPr/>
        </p:nvSpPr>
        <p:spPr bwMode="auto">
          <a:xfrm>
            <a:off x="7924800" y="1600200"/>
            <a:ext cx="812800" cy="457200"/>
          </a:xfrm>
          <a:prstGeom prst="rect">
            <a:avLst/>
          </a:prstGeom>
          <a:noFill/>
          <a:ln w="9525">
            <a:noFill/>
            <a:miter lim="800000"/>
            <a:headEnd/>
            <a:tailEnd/>
          </a:ln>
          <a:effectLst/>
        </p:spPr>
        <p:txBody>
          <a:bodyPr wrap="none">
            <a:spAutoFit/>
          </a:bodyPr>
          <a:lstStyle/>
          <a:p>
            <a:pPr algn="l"/>
            <a:r>
              <a:rPr lang="es-AR">
                <a:solidFill>
                  <a:srgbClr val="33CCFF"/>
                </a:solidFill>
                <a:effectLst>
                  <a:outerShdw blurRad="38100" dist="38100" dir="2700000" algn="tl">
                    <a:srgbClr val="C0C0C0"/>
                  </a:outerShdw>
                </a:effectLst>
              </a:rPr>
              <a:t>0,532</a:t>
            </a:r>
          </a:p>
        </p:txBody>
      </p:sp>
      <p:sp>
        <p:nvSpPr>
          <p:cNvPr id="229386" name="Text Box 1034"/>
          <p:cNvSpPr txBox="1">
            <a:spLocks noChangeArrowheads="1"/>
          </p:cNvSpPr>
          <p:nvPr/>
        </p:nvSpPr>
        <p:spPr bwMode="auto">
          <a:xfrm>
            <a:off x="7924800" y="1905000"/>
            <a:ext cx="812800" cy="457200"/>
          </a:xfrm>
          <a:prstGeom prst="rect">
            <a:avLst/>
          </a:prstGeom>
          <a:noFill/>
          <a:ln w="9525">
            <a:noFill/>
            <a:miter lim="800000"/>
            <a:headEnd/>
            <a:tailEnd/>
          </a:ln>
          <a:effectLst/>
        </p:spPr>
        <p:txBody>
          <a:bodyPr wrap="none">
            <a:spAutoFit/>
          </a:bodyPr>
          <a:lstStyle/>
          <a:p>
            <a:pPr algn="l"/>
            <a:r>
              <a:rPr lang="es-AR">
                <a:solidFill>
                  <a:srgbClr val="0066FF"/>
                </a:solidFill>
                <a:effectLst>
                  <a:outerShdw blurRad="38100" dist="38100" dir="2700000" algn="tl">
                    <a:srgbClr val="C0C0C0"/>
                  </a:outerShdw>
                </a:effectLst>
              </a:rPr>
              <a:t>0,528</a:t>
            </a:r>
          </a:p>
        </p:txBody>
      </p:sp>
      <p:pic>
        <p:nvPicPr>
          <p:cNvPr id="229389" name="Picture 1037"/>
          <p:cNvPicPr>
            <a:picLocks noChangeAspect="1" noChangeArrowheads="1"/>
          </p:cNvPicPr>
          <p:nvPr/>
        </p:nvPicPr>
        <p:blipFill>
          <a:blip r:embed="rId3" cstate="print"/>
          <a:srcRect l="3944" t="12750" r="4335" b="827"/>
          <a:stretch>
            <a:fillRect/>
          </a:stretch>
        </p:blipFill>
        <p:spPr bwMode="auto">
          <a:xfrm>
            <a:off x="609600" y="1143000"/>
            <a:ext cx="7467600" cy="4748213"/>
          </a:xfrm>
          <a:prstGeom prst="rect">
            <a:avLst/>
          </a:prstGeom>
          <a:noFill/>
          <a:ln w="12700">
            <a:noFill/>
            <a:miter lim="800000"/>
            <a:headEnd/>
            <a:tailEnd/>
          </a:ln>
          <a:effectLst/>
        </p:spPr>
      </p:pic>
      <p:sp>
        <p:nvSpPr>
          <p:cNvPr id="229391" name="Text Box 1039"/>
          <p:cNvSpPr txBox="1">
            <a:spLocks noChangeArrowheads="1"/>
          </p:cNvSpPr>
          <p:nvPr/>
        </p:nvSpPr>
        <p:spPr bwMode="auto">
          <a:xfrm rot="-5400000">
            <a:off x="12700" y="3560763"/>
            <a:ext cx="1149350" cy="260350"/>
          </a:xfrm>
          <a:prstGeom prst="rect">
            <a:avLst/>
          </a:prstGeom>
          <a:noFill/>
          <a:ln w="9525">
            <a:noFill/>
            <a:miter lim="800000"/>
            <a:headEnd/>
            <a:tailEnd/>
          </a:ln>
          <a:effectLst/>
        </p:spPr>
        <p:txBody>
          <a:bodyPr wrap="none">
            <a:spAutoFit/>
          </a:bodyPr>
          <a:lstStyle/>
          <a:p>
            <a:pPr algn="l"/>
            <a:r>
              <a:rPr lang="es-AR" sz="1100" b="0">
                <a:solidFill>
                  <a:schemeClr val="tx1"/>
                </a:solidFill>
                <a:effectLst/>
              </a:rPr>
              <a:t>Coeficiente de Gini</a:t>
            </a:r>
            <a:endParaRPr lang="es-AR" sz="1100" b="0">
              <a:solidFill>
                <a:schemeClr val="tx1"/>
              </a:solidFill>
              <a:effectLst/>
              <a:latin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1026"/>
          <p:cNvSpPr>
            <a:spLocks noChangeArrowheads="1"/>
          </p:cNvSpPr>
          <p:nvPr/>
        </p:nvSpPr>
        <p:spPr bwMode="auto">
          <a:xfrm>
            <a:off x="369888" y="271463"/>
            <a:ext cx="8545512" cy="6357937"/>
          </a:xfrm>
          <a:prstGeom prst="rect">
            <a:avLst/>
          </a:prstGeom>
          <a:noFill/>
          <a:ln w="76200">
            <a:solidFill>
              <a:schemeClr val="folHlink"/>
            </a:solidFill>
            <a:miter lim="800000"/>
            <a:headEnd/>
            <a:tailEnd/>
          </a:ln>
          <a:effectLst/>
        </p:spPr>
        <p:txBody>
          <a:bodyPr wrap="none" anchor="ctr"/>
          <a:lstStyle/>
          <a:p>
            <a:endParaRPr lang="en-US"/>
          </a:p>
        </p:txBody>
      </p:sp>
      <p:sp>
        <p:nvSpPr>
          <p:cNvPr id="253955" name="Line 1027"/>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53956" name="Picture 1028" descr="J:\caloi_j\LOGOS\siempro_consejo.bmp"/>
          <p:cNvPicPr>
            <a:picLocks noChangeAspect="1" noChangeArrowheads="1"/>
          </p:cNvPicPr>
          <p:nvPr/>
        </p:nvPicPr>
        <p:blipFill>
          <a:blip r:embed="rId2" cstate="print"/>
          <a:srcRect/>
          <a:stretch>
            <a:fillRect/>
          </a:stretch>
        </p:blipFill>
        <p:spPr bwMode="auto">
          <a:xfrm>
            <a:off x="2867025" y="6096000"/>
            <a:ext cx="3487738" cy="484188"/>
          </a:xfrm>
          <a:prstGeom prst="rect">
            <a:avLst/>
          </a:prstGeom>
          <a:noFill/>
        </p:spPr>
      </p:pic>
      <p:sp>
        <p:nvSpPr>
          <p:cNvPr id="253957" name="Line 1029"/>
          <p:cNvSpPr>
            <a:spLocks noChangeShapeType="1"/>
          </p:cNvSpPr>
          <p:nvPr/>
        </p:nvSpPr>
        <p:spPr bwMode="auto">
          <a:xfrm>
            <a:off x="381000" y="1066800"/>
            <a:ext cx="8532813" cy="0"/>
          </a:xfrm>
          <a:prstGeom prst="line">
            <a:avLst/>
          </a:prstGeom>
          <a:noFill/>
          <a:ln w="9525">
            <a:solidFill>
              <a:schemeClr val="folHlink"/>
            </a:solidFill>
            <a:round/>
            <a:headEnd/>
            <a:tailEnd/>
          </a:ln>
          <a:effectLst/>
        </p:spPr>
        <p:txBody>
          <a:bodyPr/>
          <a:lstStyle/>
          <a:p>
            <a:endParaRPr lang="en-US"/>
          </a:p>
        </p:txBody>
      </p:sp>
      <p:sp>
        <p:nvSpPr>
          <p:cNvPr id="253960" name="Rectangle 1032"/>
          <p:cNvSpPr>
            <a:spLocks noChangeArrowheads="1"/>
          </p:cNvSpPr>
          <p:nvPr/>
        </p:nvSpPr>
        <p:spPr bwMode="auto">
          <a:xfrm>
            <a:off x="838200" y="1295400"/>
            <a:ext cx="7467600" cy="1552575"/>
          </a:xfrm>
          <a:prstGeom prst="rect">
            <a:avLst/>
          </a:prstGeom>
          <a:noFill/>
          <a:ln w="12700">
            <a:noFill/>
            <a:miter lim="800000"/>
            <a:headEnd/>
            <a:tailEnd/>
          </a:ln>
          <a:effectLst/>
        </p:spPr>
        <p:txBody>
          <a:bodyPr>
            <a:spAutoFit/>
          </a:bodyPr>
          <a:lstStyle/>
          <a:p>
            <a:pPr algn="just">
              <a:spcBef>
                <a:spcPct val="50000"/>
              </a:spcBef>
            </a:pPr>
            <a:r>
              <a:rPr lang="es-AR">
                <a:solidFill>
                  <a:srgbClr val="333399"/>
                </a:solidFill>
                <a:effectLst/>
                <a:cs typeface="Arial" pitchFamily="34" charset="0"/>
              </a:rPr>
              <a:t>La instrumentación del PJHD fue uno de los factores que contribuyó a cambiar el signo regresivo de la distribución del ingreso. De no mediar dicho plan la mejora de la  distribución del ingreso hubiese sido algo menor.</a:t>
            </a:r>
            <a:endParaRPr lang="es-AR">
              <a:solidFill>
                <a:srgbClr val="333399"/>
              </a:solidFill>
              <a:effectLst/>
            </a:endParaRPr>
          </a:p>
        </p:txBody>
      </p:sp>
      <p:sp>
        <p:nvSpPr>
          <p:cNvPr id="253961" name="Text Box 1033"/>
          <p:cNvSpPr txBox="1">
            <a:spLocks noChangeArrowheads="1"/>
          </p:cNvSpPr>
          <p:nvPr/>
        </p:nvSpPr>
        <p:spPr bwMode="auto">
          <a:xfrm>
            <a:off x="517525" y="458788"/>
            <a:ext cx="5875338" cy="519112"/>
          </a:xfrm>
          <a:prstGeom prst="rect">
            <a:avLst/>
          </a:prstGeom>
          <a:noFill/>
          <a:ln w="9525">
            <a:noFill/>
            <a:miter lim="800000"/>
            <a:headEnd/>
            <a:tailEnd/>
          </a:ln>
          <a:effectLst/>
        </p:spPr>
        <p:txBody>
          <a:bodyPr wrap="none">
            <a:spAutoFit/>
          </a:bodyPr>
          <a:lstStyle/>
          <a:p>
            <a:pPr algn="l"/>
            <a:r>
              <a:rPr lang="es-AR" sz="2800" b="0">
                <a:solidFill>
                  <a:srgbClr val="333399"/>
                </a:solidFill>
                <a:effectLst>
                  <a:outerShdw blurRad="38100" dist="38100" dir="2700000" algn="tl">
                    <a:srgbClr val="C0C0C0"/>
                  </a:outerShdw>
                </a:effectLst>
                <a:latin typeface="Arial Black" pitchFamily="34" charset="0"/>
              </a:rPr>
              <a:t>DESIGUALDAD DEL INGRESO</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210947" name="Line 3"/>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10948" name="Picture 4" descr="J:\caloi_j\LOGOS\siempro_consejo.bmp"/>
          <p:cNvPicPr>
            <a:picLocks noChangeAspect="1" noChangeArrowheads="1"/>
          </p:cNvPicPr>
          <p:nvPr/>
        </p:nvPicPr>
        <p:blipFill>
          <a:blip r:embed="rId2" cstate="print"/>
          <a:srcRect/>
          <a:stretch>
            <a:fillRect/>
          </a:stretch>
        </p:blipFill>
        <p:spPr bwMode="auto">
          <a:xfrm>
            <a:off x="2867025" y="6096000"/>
            <a:ext cx="3487738" cy="484188"/>
          </a:xfrm>
          <a:prstGeom prst="rect">
            <a:avLst/>
          </a:prstGeom>
          <a:noFill/>
        </p:spPr>
      </p:pic>
      <p:sp>
        <p:nvSpPr>
          <p:cNvPr id="210949" name="Text Box 5" descr="Papel seda azul"/>
          <p:cNvSpPr txBox="1">
            <a:spLocks noChangeArrowheads="1"/>
          </p:cNvSpPr>
          <p:nvPr/>
        </p:nvSpPr>
        <p:spPr bwMode="auto">
          <a:xfrm>
            <a:off x="5715000" y="5791200"/>
            <a:ext cx="3276600" cy="244475"/>
          </a:xfrm>
          <a:prstGeom prst="rect">
            <a:avLst/>
          </a:prstGeom>
          <a:noFill/>
          <a:ln w="9525">
            <a:noFill/>
            <a:miter lim="800000"/>
            <a:headEnd/>
            <a:tailEnd/>
          </a:ln>
          <a:effectLst/>
        </p:spPr>
        <p:txBody>
          <a:bodyPr>
            <a:spAutoFit/>
          </a:bodyPr>
          <a:lstStyle/>
          <a:p>
            <a:pPr algn="l">
              <a:spcBef>
                <a:spcPct val="50000"/>
              </a:spcBef>
            </a:pPr>
            <a:r>
              <a:rPr lang="es-AR" sz="1000" b="0">
                <a:solidFill>
                  <a:schemeClr val="tx1"/>
                </a:solidFill>
                <a:effectLst/>
              </a:rPr>
              <a:t>Fuente: SIEMPRO, elaboración propia en base a EPH - INDEC</a:t>
            </a:r>
          </a:p>
        </p:txBody>
      </p:sp>
      <p:sp>
        <p:nvSpPr>
          <p:cNvPr id="210950" name="Text Box 6"/>
          <p:cNvSpPr txBox="1">
            <a:spLocks noChangeArrowheads="1"/>
          </p:cNvSpPr>
          <p:nvPr/>
        </p:nvSpPr>
        <p:spPr bwMode="auto">
          <a:xfrm>
            <a:off x="457200" y="517525"/>
            <a:ext cx="5638800" cy="1006475"/>
          </a:xfrm>
          <a:prstGeom prst="rect">
            <a:avLst/>
          </a:prstGeom>
          <a:noFill/>
          <a:ln w="9525">
            <a:noFill/>
            <a:miter lim="800000"/>
            <a:headEnd/>
            <a:tailEnd/>
          </a:ln>
          <a:effectLst/>
        </p:spPr>
        <p:txBody>
          <a:bodyPr>
            <a:spAutoFit/>
          </a:bodyPr>
          <a:lstStyle/>
          <a:p>
            <a:pPr algn="l"/>
            <a:r>
              <a:rPr lang="es-AR" sz="2000">
                <a:solidFill>
                  <a:schemeClr val="tx1"/>
                </a:solidFill>
                <a:effectLst/>
              </a:rPr>
              <a:t>Evolución de la distribución del ingreso per capita familiar con y sin planes de empleo</a:t>
            </a:r>
          </a:p>
          <a:p>
            <a:pPr algn="l"/>
            <a:endParaRPr lang="es-AR" sz="2000">
              <a:solidFill>
                <a:schemeClr val="tx1"/>
              </a:solidFill>
              <a:effectLst/>
            </a:endParaRPr>
          </a:p>
        </p:txBody>
      </p:sp>
      <p:sp>
        <p:nvSpPr>
          <p:cNvPr id="210951" name="Text Box 7"/>
          <p:cNvSpPr txBox="1">
            <a:spLocks noChangeArrowheads="1"/>
          </p:cNvSpPr>
          <p:nvPr/>
        </p:nvSpPr>
        <p:spPr bwMode="auto">
          <a:xfrm>
            <a:off x="6248400" y="457200"/>
            <a:ext cx="2590800" cy="581025"/>
          </a:xfrm>
          <a:prstGeom prst="rect">
            <a:avLst/>
          </a:prstGeom>
          <a:noFill/>
          <a:ln w="9525">
            <a:noFill/>
            <a:miter lim="800000"/>
            <a:headEnd/>
            <a:tailEnd/>
          </a:ln>
          <a:effectLst/>
        </p:spPr>
        <p:txBody>
          <a:bodyPr>
            <a:spAutoFit/>
          </a:bodyPr>
          <a:lstStyle/>
          <a:p>
            <a:pPr algn="l"/>
            <a:r>
              <a:rPr lang="es-AR" sz="1600">
                <a:solidFill>
                  <a:srgbClr val="000099"/>
                </a:solidFill>
                <a:effectLst/>
              </a:rPr>
              <a:t>Total aglomerados urbanos</a:t>
            </a:r>
            <a:br>
              <a:rPr lang="es-AR" sz="1600">
                <a:solidFill>
                  <a:srgbClr val="000099"/>
                </a:solidFill>
                <a:effectLst/>
              </a:rPr>
            </a:br>
            <a:r>
              <a:rPr lang="es-AR" sz="1600">
                <a:solidFill>
                  <a:srgbClr val="000099"/>
                </a:solidFill>
                <a:effectLst/>
              </a:rPr>
              <a:t>Mayo 1995  – Octubre 2002</a:t>
            </a:r>
          </a:p>
        </p:txBody>
      </p:sp>
      <p:sp>
        <p:nvSpPr>
          <p:cNvPr id="210952" name="Line 8"/>
          <p:cNvSpPr>
            <a:spLocks noChangeShapeType="1"/>
          </p:cNvSpPr>
          <p:nvPr/>
        </p:nvSpPr>
        <p:spPr bwMode="auto">
          <a:xfrm flipV="1">
            <a:off x="6248400" y="457200"/>
            <a:ext cx="1588" cy="533400"/>
          </a:xfrm>
          <a:prstGeom prst="line">
            <a:avLst/>
          </a:prstGeom>
          <a:noFill/>
          <a:ln w="12700">
            <a:solidFill>
              <a:srgbClr val="333399"/>
            </a:solidFill>
            <a:round/>
            <a:headEnd/>
            <a:tailEnd/>
          </a:ln>
          <a:effectLst/>
        </p:spPr>
        <p:txBody>
          <a:bodyPr/>
          <a:lstStyle/>
          <a:p>
            <a:endParaRPr lang="en-US"/>
          </a:p>
        </p:txBody>
      </p:sp>
      <p:sp>
        <p:nvSpPr>
          <p:cNvPr id="210953" name="Text Box 9"/>
          <p:cNvSpPr txBox="1">
            <a:spLocks noChangeArrowheads="1"/>
          </p:cNvSpPr>
          <p:nvPr/>
        </p:nvSpPr>
        <p:spPr bwMode="auto">
          <a:xfrm>
            <a:off x="7848600" y="2286000"/>
            <a:ext cx="812800" cy="457200"/>
          </a:xfrm>
          <a:prstGeom prst="rect">
            <a:avLst/>
          </a:prstGeom>
          <a:noFill/>
          <a:ln w="9525">
            <a:noFill/>
            <a:miter lim="800000"/>
            <a:headEnd/>
            <a:tailEnd/>
          </a:ln>
          <a:effectLst/>
        </p:spPr>
        <p:txBody>
          <a:bodyPr wrap="none">
            <a:spAutoFit/>
          </a:bodyPr>
          <a:lstStyle/>
          <a:p>
            <a:pPr algn="l"/>
            <a:r>
              <a:rPr lang="es-AR">
                <a:solidFill>
                  <a:srgbClr val="33CCFF"/>
                </a:solidFill>
                <a:effectLst>
                  <a:outerShdw blurRad="38100" dist="38100" dir="2700000" algn="tl">
                    <a:srgbClr val="C0C0C0"/>
                  </a:outerShdw>
                </a:effectLst>
              </a:rPr>
              <a:t>0,532</a:t>
            </a:r>
          </a:p>
        </p:txBody>
      </p:sp>
      <p:pic>
        <p:nvPicPr>
          <p:cNvPr id="210958" name="Picture 14"/>
          <p:cNvPicPr>
            <a:picLocks noChangeAspect="1" noChangeArrowheads="1"/>
          </p:cNvPicPr>
          <p:nvPr/>
        </p:nvPicPr>
        <p:blipFill>
          <a:blip r:embed="rId3" cstate="print"/>
          <a:srcRect l="9618" t="14880" r="3822" b="2214"/>
          <a:stretch>
            <a:fillRect/>
          </a:stretch>
        </p:blipFill>
        <p:spPr bwMode="auto">
          <a:xfrm>
            <a:off x="838200" y="1371600"/>
            <a:ext cx="7315200" cy="4419600"/>
          </a:xfrm>
          <a:prstGeom prst="rect">
            <a:avLst/>
          </a:prstGeom>
          <a:noFill/>
          <a:ln w="12700">
            <a:noFill/>
            <a:miter lim="800000"/>
            <a:headEnd/>
            <a:tailEnd/>
          </a:ln>
          <a:effectLst/>
        </p:spPr>
      </p:pic>
      <p:sp>
        <p:nvSpPr>
          <p:cNvPr id="210959" name="Text Box 15"/>
          <p:cNvSpPr txBox="1">
            <a:spLocks noChangeArrowheads="1"/>
          </p:cNvSpPr>
          <p:nvPr/>
        </p:nvSpPr>
        <p:spPr bwMode="auto">
          <a:xfrm>
            <a:off x="7848600" y="1905000"/>
            <a:ext cx="812800" cy="457200"/>
          </a:xfrm>
          <a:prstGeom prst="rect">
            <a:avLst/>
          </a:prstGeom>
          <a:noFill/>
          <a:ln w="9525">
            <a:noFill/>
            <a:miter lim="800000"/>
            <a:headEnd/>
            <a:tailEnd/>
          </a:ln>
          <a:effectLst/>
        </p:spPr>
        <p:txBody>
          <a:bodyPr wrap="none">
            <a:spAutoFit/>
          </a:bodyPr>
          <a:lstStyle/>
          <a:p>
            <a:pPr algn="l"/>
            <a:r>
              <a:rPr lang="es-AR">
                <a:solidFill>
                  <a:srgbClr val="33CC33"/>
                </a:solidFill>
                <a:effectLst>
                  <a:outerShdw blurRad="38100" dist="38100" dir="2700000" algn="tl">
                    <a:srgbClr val="C0C0C0"/>
                  </a:outerShdw>
                </a:effectLst>
              </a:rPr>
              <a:t>0,538</a:t>
            </a:r>
          </a:p>
        </p:txBody>
      </p:sp>
      <p:sp>
        <p:nvSpPr>
          <p:cNvPr id="210961" name="Text Box 17"/>
          <p:cNvSpPr txBox="1">
            <a:spLocks noChangeArrowheads="1"/>
          </p:cNvSpPr>
          <p:nvPr/>
        </p:nvSpPr>
        <p:spPr bwMode="auto">
          <a:xfrm rot="-5400000">
            <a:off x="133350" y="3560763"/>
            <a:ext cx="1149350" cy="260350"/>
          </a:xfrm>
          <a:prstGeom prst="rect">
            <a:avLst/>
          </a:prstGeom>
          <a:noFill/>
          <a:ln w="9525">
            <a:noFill/>
            <a:miter lim="800000"/>
            <a:headEnd/>
            <a:tailEnd/>
          </a:ln>
          <a:effectLst/>
        </p:spPr>
        <p:txBody>
          <a:bodyPr wrap="none">
            <a:spAutoFit/>
          </a:bodyPr>
          <a:lstStyle/>
          <a:p>
            <a:pPr algn="l"/>
            <a:r>
              <a:rPr lang="es-AR" sz="1100" b="0">
                <a:solidFill>
                  <a:schemeClr val="tx1"/>
                </a:solidFill>
                <a:effectLst/>
              </a:rPr>
              <a:t>Coeficiente de Gini</a:t>
            </a:r>
            <a:endParaRPr lang="es-AR" sz="1100" b="0">
              <a:solidFill>
                <a:schemeClr val="tx1"/>
              </a:solidFill>
              <a:effectLst/>
              <a:latin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050"/>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258051" name="Line 2051"/>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58052" name="Picture 2052" descr="J:\caloi_j\LOGOS\siempro_consejo.bmp"/>
          <p:cNvPicPr>
            <a:picLocks noChangeAspect="1" noChangeArrowheads="1"/>
          </p:cNvPicPr>
          <p:nvPr/>
        </p:nvPicPr>
        <p:blipFill>
          <a:blip r:embed="rId2" cstate="print"/>
          <a:srcRect/>
          <a:stretch>
            <a:fillRect/>
          </a:stretch>
        </p:blipFill>
        <p:spPr bwMode="auto">
          <a:xfrm>
            <a:off x="2867025" y="6096000"/>
            <a:ext cx="3487738" cy="484188"/>
          </a:xfrm>
          <a:prstGeom prst="rect">
            <a:avLst/>
          </a:prstGeom>
          <a:noFill/>
        </p:spPr>
      </p:pic>
      <p:sp>
        <p:nvSpPr>
          <p:cNvPr id="258053" name="Line 2053"/>
          <p:cNvSpPr>
            <a:spLocks noChangeShapeType="1"/>
          </p:cNvSpPr>
          <p:nvPr/>
        </p:nvSpPr>
        <p:spPr bwMode="auto">
          <a:xfrm>
            <a:off x="304800" y="1066800"/>
            <a:ext cx="8532813" cy="0"/>
          </a:xfrm>
          <a:prstGeom prst="line">
            <a:avLst/>
          </a:prstGeom>
          <a:noFill/>
          <a:ln w="9525">
            <a:solidFill>
              <a:schemeClr val="folHlink"/>
            </a:solidFill>
            <a:round/>
            <a:headEnd/>
            <a:tailEnd/>
          </a:ln>
          <a:effectLst/>
        </p:spPr>
        <p:txBody>
          <a:bodyPr/>
          <a:lstStyle/>
          <a:p>
            <a:endParaRPr lang="en-US"/>
          </a:p>
        </p:txBody>
      </p:sp>
      <p:sp>
        <p:nvSpPr>
          <p:cNvPr id="258054" name="Text Box 2054"/>
          <p:cNvSpPr txBox="1">
            <a:spLocks noChangeArrowheads="1"/>
          </p:cNvSpPr>
          <p:nvPr/>
        </p:nvSpPr>
        <p:spPr bwMode="auto">
          <a:xfrm>
            <a:off x="609600" y="1484313"/>
            <a:ext cx="7924800" cy="457200"/>
          </a:xfrm>
          <a:prstGeom prst="rect">
            <a:avLst/>
          </a:prstGeom>
          <a:noFill/>
          <a:ln w="9525">
            <a:noFill/>
            <a:miter lim="800000"/>
            <a:headEnd/>
            <a:tailEnd/>
          </a:ln>
          <a:effectLst/>
        </p:spPr>
        <p:txBody>
          <a:bodyPr>
            <a:spAutoFit/>
          </a:bodyPr>
          <a:lstStyle/>
          <a:p>
            <a:pPr algn="just"/>
            <a:endParaRPr lang="es-AR">
              <a:solidFill>
                <a:srgbClr val="333399"/>
              </a:solidFill>
              <a:effectLst/>
            </a:endParaRPr>
          </a:p>
        </p:txBody>
      </p:sp>
      <p:sp>
        <p:nvSpPr>
          <p:cNvPr id="258055" name="Text Box 2055"/>
          <p:cNvSpPr txBox="1">
            <a:spLocks noChangeArrowheads="1"/>
          </p:cNvSpPr>
          <p:nvPr/>
        </p:nvSpPr>
        <p:spPr bwMode="auto">
          <a:xfrm>
            <a:off x="517525" y="458788"/>
            <a:ext cx="3168650" cy="519112"/>
          </a:xfrm>
          <a:prstGeom prst="rect">
            <a:avLst/>
          </a:prstGeom>
          <a:noFill/>
          <a:ln w="9525">
            <a:noFill/>
            <a:miter lim="800000"/>
            <a:headEnd/>
            <a:tailEnd/>
          </a:ln>
          <a:effectLst/>
        </p:spPr>
        <p:txBody>
          <a:bodyPr wrap="none">
            <a:spAutoFit/>
          </a:bodyPr>
          <a:lstStyle/>
          <a:p>
            <a:pPr algn="l"/>
            <a:r>
              <a:rPr lang="es-AR" sz="2800" b="0">
                <a:solidFill>
                  <a:srgbClr val="333399"/>
                </a:solidFill>
                <a:effectLst>
                  <a:outerShdw blurRad="38100" dist="38100" dir="2700000" algn="tl">
                    <a:srgbClr val="C0C0C0"/>
                  </a:outerShdw>
                </a:effectLst>
                <a:latin typeface="Arial Black" pitchFamily="34" charset="0"/>
              </a:rPr>
              <a:t>GASTO SOCIAL</a:t>
            </a:r>
          </a:p>
        </p:txBody>
      </p:sp>
      <p:sp>
        <p:nvSpPr>
          <p:cNvPr id="258056" name="Rectangle 2056"/>
          <p:cNvSpPr>
            <a:spLocks noChangeArrowheads="1"/>
          </p:cNvSpPr>
          <p:nvPr/>
        </p:nvSpPr>
        <p:spPr bwMode="auto">
          <a:xfrm>
            <a:off x="457200" y="1238250"/>
            <a:ext cx="8305800" cy="4476750"/>
          </a:xfrm>
          <a:prstGeom prst="rect">
            <a:avLst/>
          </a:prstGeom>
          <a:noFill/>
          <a:ln w="12700">
            <a:noFill/>
            <a:miter lim="800000"/>
            <a:headEnd/>
            <a:tailEnd/>
          </a:ln>
          <a:effectLst/>
        </p:spPr>
        <p:txBody>
          <a:bodyPr>
            <a:spAutoFit/>
          </a:bodyPr>
          <a:lstStyle/>
          <a:p>
            <a:pPr algn="just">
              <a:spcBef>
                <a:spcPct val="50000"/>
              </a:spcBef>
            </a:pPr>
            <a:r>
              <a:rPr lang="es-AR" sz="2200">
                <a:solidFill>
                  <a:srgbClr val="333399"/>
                </a:solidFill>
                <a:effectLst/>
                <a:cs typeface="Arial" pitchFamily="34" charset="0"/>
              </a:rPr>
              <a:t>El gasto social focalizado - que tiene como destino a los hogares pobres - no se correspondió con el crecimento de la pobreza en la segunda mitad de la década. Hasta 1999 el gasto público siguió una tendencia creciente acompañada, hasta 1996, por la del gasto en prevision social, sectores sociales universales y el pago de los servicios de la deuda pública externa. Posteriormente, fue este último el que motorizó el crecimiento del gasto público. El objetivo de contraer el gasto público en el marco de un explosivo crecimiento de los intereses de la deuda pública acentuó –entre 1999-2001-  la política próciclica del gasto público: se apeló a la reducción del gasto social focalizado cuando recrudecía la pobreza. En 2002, la suspensión del pago de los servicios de la deuda permitió, simultáneamente, la reducción del gasto público y una mayor asignación  para el  gasto social focalizado</a:t>
            </a:r>
            <a:r>
              <a:rPr lang="es-AR">
                <a:solidFill>
                  <a:srgbClr val="333399"/>
                </a:solidFill>
                <a:effectLst/>
                <a:cs typeface="Arial" pitchFamily="34" charset="0"/>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5" name="Rectangle 3"/>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238596" name="Line 4"/>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38597" name="Picture 5" descr="J:\caloi_j\LOGOS\siempro_consejo.bmp"/>
          <p:cNvPicPr>
            <a:picLocks noChangeAspect="1" noChangeArrowheads="1"/>
          </p:cNvPicPr>
          <p:nvPr/>
        </p:nvPicPr>
        <p:blipFill>
          <a:blip r:embed="rId2" cstate="print"/>
          <a:srcRect/>
          <a:stretch>
            <a:fillRect/>
          </a:stretch>
        </p:blipFill>
        <p:spPr bwMode="auto">
          <a:xfrm>
            <a:off x="2867025" y="6096000"/>
            <a:ext cx="3487738" cy="484188"/>
          </a:xfrm>
          <a:prstGeom prst="rect">
            <a:avLst/>
          </a:prstGeom>
          <a:noFill/>
        </p:spPr>
      </p:pic>
      <p:sp>
        <p:nvSpPr>
          <p:cNvPr id="238598" name="Text Box 6"/>
          <p:cNvSpPr txBox="1">
            <a:spLocks noChangeArrowheads="1"/>
          </p:cNvSpPr>
          <p:nvPr/>
        </p:nvSpPr>
        <p:spPr bwMode="auto">
          <a:xfrm>
            <a:off x="381000" y="381000"/>
            <a:ext cx="7010400" cy="641350"/>
          </a:xfrm>
          <a:prstGeom prst="rect">
            <a:avLst/>
          </a:prstGeom>
          <a:noFill/>
          <a:ln w="9525">
            <a:noFill/>
            <a:miter lim="800000"/>
            <a:headEnd/>
            <a:tailEnd/>
          </a:ln>
          <a:effectLst/>
        </p:spPr>
        <p:txBody>
          <a:bodyPr>
            <a:spAutoFit/>
          </a:bodyPr>
          <a:lstStyle/>
          <a:p>
            <a:pPr algn="l"/>
            <a:r>
              <a:rPr lang="es-AR" sz="2000">
                <a:solidFill>
                  <a:schemeClr val="tx1"/>
                </a:solidFill>
                <a:effectLst/>
              </a:rPr>
              <a:t>Evolución del Gasto Público de la Administración Pública Nacional </a:t>
            </a:r>
            <a:br>
              <a:rPr lang="es-AR" sz="2000">
                <a:solidFill>
                  <a:schemeClr val="tx1"/>
                </a:solidFill>
                <a:effectLst/>
              </a:rPr>
            </a:br>
            <a:r>
              <a:rPr lang="es-AR" sz="1600" b="0">
                <a:solidFill>
                  <a:schemeClr val="tx1"/>
                </a:solidFill>
                <a:effectLst/>
              </a:rPr>
              <a:t>En millones de pesos</a:t>
            </a:r>
          </a:p>
        </p:txBody>
      </p:sp>
      <p:sp>
        <p:nvSpPr>
          <p:cNvPr id="238599" name="Text Box 7"/>
          <p:cNvSpPr txBox="1">
            <a:spLocks noChangeArrowheads="1"/>
          </p:cNvSpPr>
          <p:nvPr/>
        </p:nvSpPr>
        <p:spPr bwMode="auto">
          <a:xfrm>
            <a:off x="7543800" y="457200"/>
            <a:ext cx="1143000" cy="336550"/>
          </a:xfrm>
          <a:prstGeom prst="rect">
            <a:avLst/>
          </a:prstGeom>
          <a:noFill/>
          <a:ln w="9525">
            <a:noFill/>
            <a:miter lim="800000"/>
            <a:headEnd/>
            <a:tailEnd/>
          </a:ln>
          <a:effectLst/>
        </p:spPr>
        <p:txBody>
          <a:bodyPr>
            <a:spAutoFit/>
          </a:bodyPr>
          <a:lstStyle/>
          <a:p>
            <a:pPr algn="l"/>
            <a:r>
              <a:rPr lang="es-AR" sz="1600">
                <a:solidFill>
                  <a:srgbClr val="000099"/>
                </a:solidFill>
                <a:effectLst/>
              </a:rPr>
              <a:t>1993 - 2002</a:t>
            </a:r>
          </a:p>
        </p:txBody>
      </p:sp>
      <p:sp>
        <p:nvSpPr>
          <p:cNvPr id="238600" name="Line 8"/>
          <p:cNvSpPr>
            <a:spLocks noChangeShapeType="1"/>
          </p:cNvSpPr>
          <p:nvPr/>
        </p:nvSpPr>
        <p:spPr bwMode="auto">
          <a:xfrm flipV="1">
            <a:off x="7467600" y="457200"/>
            <a:ext cx="0" cy="304800"/>
          </a:xfrm>
          <a:prstGeom prst="line">
            <a:avLst/>
          </a:prstGeom>
          <a:noFill/>
          <a:ln w="12700">
            <a:solidFill>
              <a:srgbClr val="333399"/>
            </a:solidFill>
            <a:round/>
            <a:headEnd/>
            <a:tailEnd/>
          </a:ln>
          <a:effectLst/>
        </p:spPr>
        <p:txBody>
          <a:bodyPr/>
          <a:lstStyle/>
          <a:p>
            <a:endParaRPr lang="en-US"/>
          </a:p>
        </p:txBody>
      </p:sp>
      <p:pic>
        <p:nvPicPr>
          <p:cNvPr id="238627" name="Picture 35"/>
          <p:cNvPicPr>
            <a:picLocks noChangeAspect="1" noChangeArrowheads="1"/>
          </p:cNvPicPr>
          <p:nvPr/>
        </p:nvPicPr>
        <p:blipFill>
          <a:blip r:embed="rId3" cstate="print"/>
          <a:srcRect l="2235" t="12735" r="2406" b="3427"/>
          <a:stretch>
            <a:fillRect/>
          </a:stretch>
        </p:blipFill>
        <p:spPr bwMode="auto">
          <a:xfrm>
            <a:off x="381000" y="1557338"/>
            <a:ext cx="6858000" cy="4233862"/>
          </a:xfrm>
          <a:prstGeom prst="rect">
            <a:avLst/>
          </a:prstGeom>
          <a:noFill/>
          <a:ln w="12700">
            <a:noFill/>
            <a:miter lim="800000"/>
            <a:headEnd/>
            <a:tailEnd/>
          </a:ln>
          <a:effectLst/>
        </p:spPr>
      </p:pic>
      <p:sp>
        <p:nvSpPr>
          <p:cNvPr id="238628" name="Text Box 36"/>
          <p:cNvSpPr txBox="1">
            <a:spLocks noChangeArrowheads="1"/>
          </p:cNvSpPr>
          <p:nvPr/>
        </p:nvSpPr>
        <p:spPr bwMode="auto">
          <a:xfrm>
            <a:off x="3886200" y="4022725"/>
            <a:ext cx="2819400" cy="1311275"/>
          </a:xfrm>
          <a:prstGeom prst="rect">
            <a:avLst/>
          </a:prstGeom>
          <a:noFill/>
          <a:ln w="12700">
            <a:noFill/>
            <a:miter lim="800000"/>
            <a:headEnd/>
            <a:tailEnd/>
          </a:ln>
          <a:effectLst/>
        </p:spPr>
        <p:txBody>
          <a:bodyPr>
            <a:spAutoFit/>
          </a:bodyPr>
          <a:lstStyle/>
          <a:p>
            <a:r>
              <a:rPr lang="es-AR" sz="2000">
                <a:solidFill>
                  <a:schemeClr val="bg1"/>
                </a:solidFill>
                <a:effectLst>
                  <a:outerShdw blurRad="38100" dist="38100" dir="2700000" algn="tl">
                    <a:srgbClr val="C0C0C0"/>
                  </a:outerShdw>
                </a:effectLst>
              </a:rPr>
              <a:t>Gasto social en jubilaciones y pensiones, educación, salud</a:t>
            </a:r>
          </a:p>
          <a:p>
            <a:r>
              <a:rPr lang="es-AR" sz="2000">
                <a:solidFill>
                  <a:schemeClr val="bg1"/>
                </a:solidFill>
                <a:effectLst>
                  <a:outerShdw blurRad="38100" dist="38100" dir="2700000" algn="tl">
                    <a:srgbClr val="C0C0C0"/>
                  </a:outerShdw>
                </a:effectLst>
              </a:rPr>
              <a:t> y otros</a:t>
            </a:r>
          </a:p>
        </p:txBody>
      </p:sp>
      <p:sp>
        <p:nvSpPr>
          <p:cNvPr id="238629" name="Text Box 37"/>
          <p:cNvSpPr txBox="1">
            <a:spLocks noChangeArrowheads="1"/>
          </p:cNvSpPr>
          <p:nvPr/>
        </p:nvSpPr>
        <p:spPr bwMode="auto">
          <a:xfrm>
            <a:off x="3352800" y="3565525"/>
            <a:ext cx="2743200" cy="396875"/>
          </a:xfrm>
          <a:prstGeom prst="rect">
            <a:avLst/>
          </a:prstGeom>
          <a:noFill/>
          <a:ln w="12700">
            <a:noFill/>
            <a:miter lim="800000"/>
            <a:headEnd/>
            <a:tailEnd/>
          </a:ln>
          <a:effectLst/>
        </p:spPr>
        <p:txBody>
          <a:bodyPr>
            <a:spAutoFit/>
          </a:bodyPr>
          <a:lstStyle/>
          <a:p>
            <a:r>
              <a:rPr lang="es-AR" sz="2000">
                <a:solidFill>
                  <a:schemeClr val="bg1"/>
                </a:solidFill>
                <a:effectLst>
                  <a:outerShdw blurRad="38100" dist="38100" dir="2700000" algn="tl">
                    <a:srgbClr val="C0C0C0"/>
                  </a:outerShdw>
                </a:effectLst>
              </a:rPr>
              <a:t>Gasto social focalizado</a:t>
            </a:r>
          </a:p>
        </p:txBody>
      </p:sp>
      <p:sp>
        <p:nvSpPr>
          <p:cNvPr id="238634" name="Text Box 42"/>
          <p:cNvSpPr txBox="1">
            <a:spLocks noChangeArrowheads="1"/>
          </p:cNvSpPr>
          <p:nvPr/>
        </p:nvSpPr>
        <p:spPr bwMode="auto">
          <a:xfrm>
            <a:off x="3962400" y="3200400"/>
            <a:ext cx="3124200" cy="396875"/>
          </a:xfrm>
          <a:prstGeom prst="rect">
            <a:avLst/>
          </a:prstGeom>
          <a:noFill/>
          <a:ln w="12700">
            <a:noFill/>
            <a:miter lim="800000"/>
            <a:headEnd/>
            <a:tailEnd/>
          </a:ln>
          <a:effectLst/>
        </p:spPr>
        <p:txBody>
          <a:bodyPr>
            <a:spAutoFit/>
          </a:bodyPr>
          <a:lstStyle/>
          <a:p>
            <a:r>
              <a:rPr lang="es-AR" sz="2000">
                <a:solidFill>
                  <a:schemeClr val="bg1"/>
                </a:solidFill>
                <a:effectLst>
                  <a:outerShdw blurRad="38100" dist="38100" dir="2700000" algn="tl">
                    <a:srgbClr val="C0C0C0"/>
                  </a:outerShdw>
                </a:effectLst>
              </a:rPr>
              <a:t>Servicio de la deuda pública</a:t>
            </a:r>
          </a:p>
        </p:txBody>
      </p:sp>
      <p:sp>
        <p:nvSpPr>
          <p:cNvPr id="238635" name="Text Box 43"/>
          <p:cNvSpPr txBox="1">
            <a:spLocks noChangeArrowheads="1"/>
          </p:cNvSpPr>
          <p:nvPr/>
        </p:nvSpPr>
        <p:spPr bwMode="auto">
          <a:xfrm>
            <a:off x="4876800" y="2422525"/>
            <a:ext cx="1676400" cy="396875"/>
          </a:xfrm>
          <a:prstGeom prst="rect">
            <a:avLst/>
          </a:prstGeom>
          <a:noFill/>
          <a:ln w="12700">
            <a:noFill/>
            <a:miter lim="800000"/>
            <a:headEnd/>
            <a:tailEnd/>
          </a:ln>
          <a:effectLst/>
        </p:spPr>
        <p:txBody>
          <a:bodyPr>
            <a:spAutoFit/>
          </a:bodyPr>
          <a:lstStyle/>
          <a:p>
            <a:r>
              <a:rPr lang="es-AR" sz="2000">
                <a:solidFill>
                  <a:schemeClr val="bg1"/>
                </a:solidFill>
                <a:effectLst>
                  <a:outerShdw blurRad="38100" dist="38100" dir="2700000" algn="tl">
                    <a:srgbClr val="C0C0C0"/>
                  </a:outerShdw>
                </a:effectLst>
              </a:rPr>
              <a:t>Otros gastos</a:t>
            </a:r>
          </a:p>
        </p:txBody>
      </p:sp>
      <p:sp>
        <p:nvSpPr>
          <p:cNvPr id="238640" name="AutoShape 48"/>
          <p:cNvSpPr>
            <a:spLocks/>
          </p:cNvSpPr>
          <p:nvPr/>
        </p:nvSpPr>
        <p:spPr bwMode="auto">
          <a:xfrm rot="-5400000">
            <a:off x="7467600" y="1066800"/>
            <a:ext cx="76200" cy="685800"/>
          </a:xfrm>
          <a:prstGeom prst="rightBrace">
            <a:avLst>
              <a:gd name="adj1" fmla="val 75000"/>
              <a:gd name="adj2" fmla="val 50000"/>
            </a:avLst>
          </a:prstGeom>
          <a:noFill/>
          <a:ln w="25400">
            <a:solidFill>
              <a:schemeClr val="tx1"/>
            </a:solidFill>
            <a:round/>
            <a:headEnd/>
            <a:tailEnd/>
          </a:ln>
          <a:effectLst/>
        </p:spPr>
        <p:txBody>
          <a:bodyPr wrap="none" anchor="ctr">
            <a:spAutoFit/>
          </a:bodyPr>
          <a:lstStyle/>
          <a:p>
            <a:endParaRPr lang="en-US"/>
          </a:p>
        </p:txBody>
      </p:sp>
      <p:sp>
        <p:nvSpPr>
          <p:cNvPr id="238641" name="Text Box 49"/>
          <p:cNvSpPr txBox="1">
            <a:spLocks noChangeArrowheads="1"/>
          </p:cNvSpPr>
          <p:nvPr/>
        </p:nvSpPr>
        <p:spPr bwMode="auto">
          <a:xfrm>
            <a:off x="6781800" y="838200"/>
            <a:ext cx="1541463" cy="517525"/>
          </a:xfrm>
          <a:prstGeom prst="rect">
            <a:avLst/>
          </a:prstGeom>
          <a:noFill/>
          <a:ln w="12700">
            <a:noFill/>
            <a:miter lim="800000"/>
            <a:headEnd/>
            <a:tailEnd/>
          </a:ln>
          <a:effectLst/>
        </p:spPr>
        <p:txBody>
          <a:bodyPr>
            <a:spAutoFit/>
          </a:bodyPr>
          <a:lstStyle/>
          <a:p>
            <a:r>
              <a:rPr lang="es-AR" sz="1400">
                <a:solidFill>
                  <a:srgbClr val="660066"/>
                </a:solidFill>
                <a:effectLst>
                  <a:outerShdw blurRad="38100" dist="38100" dir="2700000" algn="tl">
                    <a:srgbClr val="C0C0C0"/>
                  </a:outerShdw>
                </a:effectLst>
              </a:rPr>
              <a:t>Proyecto Ley de </a:t>
            </a:r>
            <a:br>
              <a:rPr lang="es-AR" sz="1400">
                <a:solidFill>
                  <a:srgbClr val="660066"/>
                </a:solidFill>
                <a:effectLst>
                  <a:outerShdw blurRad="38100" dist="38100" dir="2700000" algn="tl">
                    <a:srgbClr val="C0C0C0"/>
                  </a:outerShdw>
                </a:effectLst>
              </a:rPr>
            </a:br>
            <a:r>
              <a:rPr lang="es-AR" sz="1400">
                <a:solidFill>
                  <a:srgbClr val="660066"/>
                </a:solidFill>
                <a:effectLst>
                  <a:outerShdw blurRad="38100" dist="38100" dir="2700000" algn="tl">
                    <a:srgbClr val="C0C0C0"/>
                  </a:outerShdw>
                </a:effectLst>
              </a:rPr>
              <a:t>Presupuesto 2003</a:t>
            </a:r>
          </a:p>
        </p:txBody>
      </p:sp>
      <p:pic>
        <p:nvPicPr>
          <p:cNvPr id="238643" name="Picture 51"/>
          <p:cNvPicPr>
            <a:picLocks noChangeAspect="1" noChangeArrowheads="1"/>
          </p:cNvPicPr>
          <p:nvPr/>
        </p:nvPicPr>
        <p:blipFill>
          <a:blip r:embed="rId4" cstate="print"/>
          <a:srcRect l="87735" t="12148" r="1697" b="2815"/>
          <a:stretch>
            <a:fillRect/>
          </a:stretch>
        </p:blipFill>
        <p:spPr bwMode="auto">
          <a:xfrm>
            <a:off x="7239000" y="1524000"/>
            <a:ext cx="788988" cy="4343400"/>
          </a:xfrm>
          <a:prstGeom prst="rect">
            <a:avLst/>
          </a:prstGeom>
          <a:noFill/>
          <a:ln w="12700">
            <a:noFill/>
            <a:miter lim="800000"/>
            <a:headEnd/>
            <a:tailEnd/>
          </a:ln>
          <a:effectLst/>
        </p:spPr>
      </p:pic>
      <p:sp>
        <p:nvSpPr>
          <p:cNvPr id="238644" name="AutoShape 52"/>
          <p:cNvSpPr>
            <a:spLocks/>
          </p:cNvSpPr>
          <p:nvPr/>
        </p:nvSpPr>
        <p:spPr bwMode="auto">
          <a:xfrm>
            <a:off x="7848600" y="3124200"/>
            <a:ext cx="152400" cy="2438400"/>
          </a:xfrm>
          <a:prstGeom prst="rightBrace">
            <a:avLst>
              <a:gd name="adj1" fmla="val 133333"/>
              <a:gd name="adj2" fmla="val 50694"/>
            </a:avLst>
          </a:prstGeom>
          <a:noFill/>
          <a:ln w="25400">
            <a:solidFill>
              <a:srgbClr val="006600"/>
            </a:solidFill>
            <a:round/>
            <a:headEnd/>
            <a:tailEnd/>
          </a:ln>
          <a:effectLst/>
        </p:spPr>
        <p:txBody>
          <a:bodyPr anchor="ctr">
            <a:spAutoFit/>
          </a:bodyPr>
          <a:lstStyle/>
          <a:p>
            <a:endParaRPr lang="en-US"/>
          </a:p>
        </p:txBody>
      </p:sp>
      <p:sp>
        <p:nvSpPr>
          <p:cNvPr id="238645" name="Text Box 53"/>
          <p:cNvSpPr txBox="1">
            <a:spLocks noChangeArrowheads="1"/>
          </p:cNvSpPr>
          <p:nvPr/>
        </p:nvSpPr>
        <p:spPr bwMode="auto">
          <a:xfrm>
            <a:off x="7924800" y="3810000"/>
            <a:ext cx="1008063" cy="958850"/>
          </a:xfrm>
          <a:prstGeom prst="rect">
            <a:avLst/>
          </a:prstGeom>
          <a:noFill/>
          <a:ln w="12700">
            <a:noFill/>
            <a:miter lim="800000"/>
            <a:headEnd/>
            <a:tailEnd/>
          </a:ln>
          <a:effectLst/>
        </p:spPr>
        <p:txBody>
          <a:bodyPr>
            <a:spAutoFit/>
          </a:bodyPr>
          <a:lstStyle/>
          <a:p>
            <a:r>
              <a:rPr lang="es-AR" sz="1900">
                <a:solidFill>
                  <a:srgbClr val="006600"/>
                </a:solidFill>
                <a:effectLst>
                  <a:outerShdw blurRad="38100" dist="38100" dir="2700000" algn="tl">
                    <a:srgbClr val="C0C0C0"/>
                  </a:outerShdw>
                </a:effectLst>
              </a:rPr>
              <a:t>Gasto</a:t>
            </a:r>
            <a:br>
              <a:rPr lang="es-AR" sz="1900">
                <a:solidFill>
                  <a:srgbClr val="006600"/>
                </a:solidFill>
                <a:effectLst>
                  <a:outerShdw blurRad="38100" dist="38100" dir="2700000" algn="tl">
                    <a:srgbClr val="C0C0C0"/>
                  </a:outerShdw>
                </a:effectLst>
              </a:rPr>
            </a:br>
            <a:r>
              <a:rPr lang="es-AR" sz="1900">
                <a:solidFill>
                  <a:srgbClr val="006600"/>
                </a:solidFill>
                <a:effectLst>
                  <a:outerShdw blurRad="38100" dist="38100" dir="2700000" algn="tl">
                    <a:srgbClr val="C0C0C0"/>
                  </a:outerShdw>
                </a:effectLst>
              </a:rPr>
              <a:t>Público </a:t>
            </a:r>
            <a:br>
              <a:rPr lang="es-AR" sz="1900">
                <a:solidFill>
                  <a:srgbClr val="006600"/>
                </a:solidFill>
                <a:effectLst>
                  <a:outerShdw blurRad="38100" dist="38100" dir="2700000" algn="tl">
                    <a:srgbClr val="C0C0C0"/>
                  </a:outerShdw>
                </a:effectLst>
              </a:rPr>
            </a:br>
            <a:r>
              <a:rPr lang="es-AR" sz="1900">
                <a:solidFill>
                  <a:srgbClr val="006600"/>
                </a:solidFill>
                <a:effectLst>
                  <a:outerShdw blurRad="38100" dist="38100" dir="2700000" algn="tl">
                    <a:srgbClr val="C0C0C0"/>
                  </a:outerShdw>
                </a:effectLst>
              </a:rPr>
              <a:t>Social</a:t>
            </a:r>
          </a:p>
        </p:txBody>
      </p:sp>
      <p:sp>
        <p:nvSpPr>
          <p:cNvPr id="238646" name="Text Box 54" descr="Papel seda azul"/>
          <p:cNvSpPr txBox="1">
            <a:spLocks noChangeArrowheads="1"/>
          </p:cNvSpPr>
          <p:nvPr/>
        </p:nvSpPr>
        <p:spPr bwMode="auto">
          <a:xfrm>
            <a:off x="5943600" y="5791200"/>
            <a:ext cx="3276600" cy="244475"/>
          </a:xfrm>
          <a:prstGeom prst="rect">
            <a:avLst/>
          </a:prstGeom>
          <a:noFill/>
          <a:ln w="9525">
            <a:noFill/>
            <a:miter lim="800000"/>
            <a:headEnd/>
            <a:tailEnd/>
          </a:ln>
          <a:effectLst/>
        </p:spPr>
        <p:txBody>
          <a:bodyPr>
            <a:spAutoFit/>
          </a:bodyPr>
          <a:lstStyle/>
          <a:p>
            <a:pPr algn="l">
              <a:spcBef>
                <a:spcPct val="50000"/>
              </a:spcBef>
            </a:pPr>
            <a:r>
              <a:rPr lang="es-AR" sz="1000" b="0">
                <a:solidFill>
                  <a:schemeClr val="tx1"/>
                </a:solidFill>
                <a:effectLst/>
              </a:rPr>
              <a:t>Fuente: SIEMPRO, elaboración propia en base a MECON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5" name="Line 3"/>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59076" name="Picture 4" descr="J:\caloi_j\LOGOS\siempro_consejo.bmp"/>
          <p:cNvPicPr>
            <a:picLocks noChangeAspect="1" noChangeArrowheads="1"/>
          </p:cNvPicPr>
          <p:nvPr/>
        </p:nvPicPr>
        <p:blipFill>
          <a:blip r:embed="rId2" cstate="print"/>
          <a:srcRect/>
          <a:stretch>
            <a:fillRect/>
          </a:stretch>
        </p:blipFill>
        <p:spPr bwMode="auto">
          <a:xfrm>
            <a:off x="2867025" y="6096000"/>
            <a:ext cx="3487738" cy="484188"/>
          </a:xfrm>
          <a:prstGeom prst="rect">
            <a:avLst/>
          </a:prstGeom>
          <a:noFill/>
        </p:spPr>
      </p:pic>
      <p:sp>
        <p:nvSpPr>
          <p:cNvPr id="259077" name="Line 5"/>
          <p:cNvSpPr>
            <a:spLocks noChangeShapeType="1"/>
          </p:cNvSpPr>
          <p:nvPr/>
        </p:nvSpPr>
        <p:spPr bwMode="auto">
          <a:xfrm>
            <a:off x="304800" y="1066800"/>
            <a:ext cx="8532813" cy="0"/>
          </a:xfrm>
          <a:prstGeom prst="line">
            <a:avLst/>
          </a:prstGeom>
          <a:noFill/>
          <a:ln w="9525">
            <a:solidFill>
              <a:schemeClr val="folHlink"/>
            </a:solidFill>
            <a:round/>
            <a:headEnd/>
            <a:tailEnd/>
          </a:ln>
          <a:effectLst/>
        </p:spPr>
        <p:txBody>
          <a:bodyPr/>
          <a:lstStyle/>
          <a:p>
            <a:endParaRPr lang="en-US"/>
          </a:p>
        </p:txBody>
      </p:sp>
      <p:sp>
        <p:nvSpPr>
          <p:cNvPr id="259078" name="Text Box 6"/>
          <p:cNvSpPr txBox="1">
            <a:spLocks noChangeArrowheads="1"/>
          </p:cNvSpPr>
          <p:nvPr/>
        </p:nvSpPr>
        <p:spPr bwMode="auto">
          <a:xfrm>
            <a:off x="609600" y="1484313"/>
            <a:ext cx="7924800" cy="457200"/>
          </a:xfrm>
          <a:prstGeom prst="rect">
            <a:avLst/>
          </a:prstGeom>
          <a:noFill/>
          <a:ln w="9525">
            <a:noFill/>
            <a:miter lim="800000"/>
            <a:headEnd/>
            <a:tailEnd/>
          </a:ln>
          <a:effectLst/>
        </p:spPr>
        <p:txBody>
          <a:bodyPr>
            <a:spAutoFit/>
          </a:bodyPr>
          <a:lstStyle/>
          <a:p>
            <a:pPr algn="just"/>
            <a:endParaRPr lang="es-AR">
              <a:solidFill>
                <a:srgbClr val="333399"/>
              </a:solidFill>
              <a:effectLst/>
            </a:endParaRPr>
          </a:p>
        </p:txBody>
      </p:sp>
      <p:sp>
        <p:nvSpPr>
          <p:cNvPr id="259079" name="Text Box 7"/>
          <p:cNvSpPr txBox="1">
            <a:spLocks noChangeArrowheads="1"/>
          </p:cNvSpPr>
          <p:nvPr/>
        </p:nvSpPr>
        <p:spPr bwMode="auto">
          <a:xfrm>
            <a:off x="517525" y="458788"/>
            <a:ext cx="3168650" cy="519112"/>
          </a:xfrm>
          <a:prstGeom prst="rect">
            <a:avLst/>
          </a:prstGeom>
          <a:noFill/>
          <a:ln w="9525">
            <a:noFill/>
            <a:miter lim="800000"/>
            <a:headEnd/>
            <a:tailEnd/>
          </a:ln>
          <a:effectLst/>
        </p:spPr>
        <p:txBody>
          <a:bodyPr wrap="none">
            <a:spAutoFit/>
          </a:bodyPr>
          <a:lstStyle/>
          <a:p>
            <a:pPr algn="l"/>
            <a:r>
              <a:rPr lang="es-AR" sz="2800" b="0">
                <a:solidFill>
                  <a:srgbClr val="333399"/>
                </a:solidFill>
                <a:effectLst>
                  <a:outerShdw blurRad="38100" dist="38100" dir="2700000" algn="tl">
                    <a:srgbClr val="C0C0C0"/>
                  </a:outerShdw>
                </a:effectLst>
                <a:latin typeface="Arial Black" pitchFamily="34" charset="0"/>
              </a:rPr>
              <a:t>GASTO SOCIAL</a:t>
            </a:r>
          </a:p>
        </p:txBody>
      </p:sp>
      <p:sp>
        <p:nvSpPr>
          <p:cNvPr id="259080" name="Rectangle 8"/>
          <p:cNvSpPr>
            <a:spLocks noChangeArrowheads="1"/>
          </p:cNvSpPr>
          <p:nvPr/>
        </p:nvSpPr>
        <p:spPr bwMode="auto">
          <a:xfrm>
            <a:off x="457200" y="1219200"/>
            <a:ext cx="8229600" cy="4656138"/>
          </a:xfrm>
          <a:prstGeom prst="rect">
            <a:avLst/>
          </a:prstGeom>
          <a:noFill/>
          <a:ln w="12700">
            <a:noFill/>
            <a:miter lim="800000"/>
            <a:headEnd/>
            <a:tailEnd/>
          </a:ln>
          <a:effectLst/>
        </p:spPr>
        <p:txBody>
          <a:bodyPr>
            <a:spAutoFit/>
          </a:bodyPr>
          <a:lstStyle/>
          <a:p>
            <a:pPr algn="just">
              <a:spcBef>
                <a:spcPct val="50000"/>
              </a:spcBef>
            </a:pPr>
            <a:r>
              <a:rPr lang="es-AR">
                <a:solidFill>
                  <a:srgbClr val="333399"/>
                </a:solidFill>
                <a:effectLst/>
                <a:cs typeface="Arial" pitchFamily="34" charset="0"/>
              </a:rPr>
              <a:t>En 2002, el recrudecimiento de la pobreza que produjo la crisis de la convertibilidad impulsó la decisión política de introducir modificaciones en la asignación del gasto público: dos tercios del mismo se orientó al gasto público social, y una quinta parte de éste tuvo como destino el gasto social focalizado. Esto significó elevar en  53% el monto orientado a los hogares pobres. </a:t>
            </a:r>
          </a:p>
          <a:p>
            <a:pPr algn="just">
              <a:spcBef>
                <a:spcPct val="50000"/>
              </a:spcBef>
            </a:pPr>
            <a:r>
              <a:rPr lang="es-AR">
                <a:solidFill>
                  <a:srgbClr val="333399"/>
                </a:solidFill>
                <a:effectLst/>
                <a:cs typeface="Arial" pitchFamily="34" charset="0"/>
              </a:rPr>
              <a:t>En un contexto de fuerte empobrecimiento de los hogares, el gobierno nacional tomó la decisión de fortalecer los ingresos de las familias a través de prestaciones directas en diversas áreas (Empleo, Promoción Social, Salud, Educación). Así, de cada diez pesos del gasto social orientado a estos hogares siete fueron percibidos como subsidios directos (en dinero o especie).</a:t>
            </a:r>
          </a:p>
        </p:txBody>
      </p:sp>
      <p:sp>
        <p:nvSpPr>
          <p:cNvPr id="259081" name="Rectangle 9"/>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235523" name="Line 3"/>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35524" name="Picture 4" descr="J:\caloi_j\LOGOS\siempro_consejo.bmp"/>
          <p:cNvPicPr>
            <a:picLocks noChangeAspect="1" noChangeArrowheads="1"/>
          </p:cNvPicPr>
          <p:nvPr/>
        </p:nvPicPr>
        <p:blipFill>
          <a:blip r:embed="rId2" cstate="print"/>
          <a:srcRect/>
          <a:stretch>
            <a:fillRect/>
          </a:stretch>
        </p:blipFill>
        <p:spPr bwMode="auto">
          <a:xfrm>
            <a:off x="2867025" y="6096000"/>
            <a:ext cx="3487738" cy="484188"/>
          </a:xfrm>
          <a:prstGeom prst="rect">
            <a:avLst/>
          </a:prstGeom>
          <a:noFill/>
        </p:spPr>
      </p:pic>
      <p:sp>
        <p:nvSpPr>
          <p:cNvPr id="235525" name="Text Box 5"/>
          <p:cNvSpPr txBox="1">
            <a:spLocks noChangeArrowheads="1"/>
          </p:cNvSpPr>
          <p:nvPr/>
        </p:nvSpPr>
        <p:spPr bwMode="auto">
          <a:xfrm>
            <a:off x="381000" y="381000"/>
            <a:ext cx="5334000" cy="641350"/>
          </a:xfrm>
          <a:prstGeom prst="rect">
            <a:avLst/>
          </a:prstGeom>
          <a:noFill/>
          <a:ln w="9525">
            <a:noFill/>
            <a:miter lim="800000"/>
            <a:headEnd/>
            <a:tailEnd/>
          </a:ln>
          <a:effectLst/>
        </p:spPr>
        <p:txBody>
          <a:bodyPr>
            <a:spAutoFit/>
          </a:bodyPr>
          <a:lstStyle/>
          <a:p>
            <a:pPr algn="l"/>
            <a:r>
              <a:rPr lang="es-AR" sz="2000">
                <a:solidFill>
                  <a:schemeClr val="tx1"/>
                </a:solidFill>
                <a:effectLst/>
              </a:rPr>
              <a:t>Nivel y composición del gasto público de la APN</a:t>
            </a:r>
            <a:br>
              <a:rPr lang="es-AR" sz="2000">
                <a:solidFill>
                  <a:schemeClr val="tx1"/>
                </a:solidFill>
                <a:effectLst/>
              </a:rPr>
            </a:br>
            <a:r>
              <a:rPr lang="es-AR" sz="1600" b="0">
                <a:solidFill>
                  <a:schemeClr val="tx1"/>
                </a:solidFill>
                <a:effectLst/>
              </a:rPr>
              <a:t>En millones de pesos y porcentajes</a:t>
            </a:r>
          </a:p>
        </p:txBody>
      </p:sp>
      <p:sp>
        <p:nvSpPr>
          <p:cNvPr id="235526" name="Text Box 6"/>
          <p:cNvSpPr txBox="1">
            <a:spLocks noChangeArrowheads="1"/>
          </p:cNvSpPr>
          <p:nvPr/>
        </p:nvSpPr>
        <p:spPr bwMode="auto">
          <a:xfrm>
            <a:off x="7543800" y="501650"/>
            <a:ext cx="1143000" cy="336550"/>
          </a:xfrm>
          <a:prstGeom prst="rect">
            <a:avLst/>
          </a:prstGeom>
          <a:noFill/>
          <a:ln w="9525">
            <a:noFill/>
            <a:miter lim="800000"/>
            <a:headEnd/>
            <a:tailEnd/>
          </a:ln>
          <a:effectLst/>
        </p:spPr>
        <p:txBody>
          <a:bodyPr>
            <a:spAutoFit/>
          </a:bodyPr>
          <a:lstStyle/>
          <a:p>
            <a:pPr algn="l"/>
            <a:r>
              <a:rPr lang="es-AR" sz="1600">
                <a:solidFill>
                  <a:srgbClr val="000099"/>
                </a:solidFill>
                <a:effectLst/>
              </a:rPr>
              <a:t>Año 2002</a:t>
            </a:r>
          </a:p>
        </p:txBody>
      </p:sp>
      <p:sp>
        <p:nvSpPr>
          <p:cNvPr id="235527" name="Line 7"/>
          <p:cNvSpPr>
            <a:spLocks noChangeShapeType="1"/>
          </p:cNvSpPr>
          <p:nvPr/>
        </p:nvSpPr>
        <p:spPr bwMode="auto">
          <a:xfrm flipV="1">
            <a:off x="7467600" y="457200"/>
            <a:ext cx="0" cy="457200"/>
          </a:xfrm>
          <a:prstGeom prst="line">
            <a:avLst/>
          </a:prstGeom>
          <a:noFill/>
          <a:ln w="12700">
            <a:solidFill>
              <a:srgbClr val="333399"/>
            </a:solidFill>
            <a:round/>
            <a:headEnd/>
            <a:tailEnd/>
          </a:ln>
          <a:effectLst/>
        </p:spPr>
        <p:txBody>
          <a:bodyPr/>
          <a:lstStyle/>
          <a:p>
            <a:endParaRPr lang="en-US"/>
          </a:p>
        </p:txBody>
      </p:sp>
      <p:sp>
        <p:nvSpPr>
          <p:cNvPr id="235555" name="Text Box 35"/>
          <p:cNvSpPr txBox="1">
            <a:spLocks noChangeArrowheads="1"/>
          </p:cNvSpPr>
          <p:nvPr/>
        </p:nvSpPr>
        <p:spPr bwMode="auto">
          <a:xfrm>
            <a:off x="533400" y="1143000"/>
            <a:ext cx="2165350" cy="912813"/>
          </a:xfrm>
          <a:prstGeom prst="rect">
            <a:avLst/>
          </a:prstGeom>
          <a:noFill/>
          <a:ln w="28575">
            <a:solidFill>
              <a:schemeClr val="accent2"/>
            </a:solidFill>
            <a:miter lim="800000"/>
            <a:headEnd/>
            <a:tailEnd/>
          </a:ln>
          <a:effectLst/>
        </p:spPr>
        <p:txBody>
          <a:bodyPr wrap="none">
            <a:spAutoFit/>
          </a:bodyPr>
          <a:lstStyle/>
          <a:p>
            <a:r>
              <a:rPr lang="es-AR" sz="2000">
                <a:solidFill>
                  <a:schemeClr val="tx1"/>
                </a:solidFill>
                <a:effectLst/>
              </a:rPr>
              <a:t>Gasto Público Total</a:t>
            </a:r>
            <a:r>
              <a:rPr lang="es-AR" sz="3200">
                <a:solidFill>
                  <a:schemeClr val="accent2"/>
                </a:solidFill>
                <a:effectLst/>
              </a:rPr>
              <a:t/>
            </a:r>
            <a:br>
              <a:rPr lang="es-AR" sz="3200">
                <a:solidFill>
                  <a:schemeClr val="accent2"/>
                </a:solidFill>
                <a:effectLst/>
              </a:rPr>
            </a:br>
            <a:r>
              <a:rPr lang="es-AR" sz="3200">
                <a:solidFill>
                  <a:schemeClr val="accent2"/>
                </a:solidFill>
                <a:effectLst/>
              </a:rPr>
              <a:t> $ 44.604</a:t>
            </a:r>
          </a:p>
        </p:txBody>
      </p:sp>
      <p:pic>
        <p:nvPicPr>
          <p:cNvPr id="235574" name="Picture 54"/>
          <p:cNvPicPr>
            <a:picLocks noChangeAspect="1" noChangeArrowheads="1"/>
          </p:cNvPicPr>
          <p:nvPr/>
        </p:nvPicPr>
        <p:blipFill>
          <a:blip r:embed="rId3" cstate="print"/>
          <a:srcRect r="73366" b="62799"/>
          <a:stretch>
            <a:fillRect/>
          </a:stretch>
        </p:blipFill>
        <p:spPr bwMode="auto">
          <a:xfrm>
            <a:off x="4264025" y="825500"/>
            <a:ext cx="2743200" cy="2508250"/>
          </a:xfrm>
          <a:prstGeom prst="rect">
            <a:avLst/>
          </a:prstGeom>
          <a:noFill/>
          <a:ln w="12700">
            <a:noFill/>
            <a:miter lim="800000"/>
            <a:headEnd/>
            <a:tailEnd/>
          </a:ln>
          <a:effectLst/>
        </p:spPr>
      </p:pic>
      <p:sp>
        <p:nvSpPr>
          <p:cNvPr id="235582" name="AutoShape 62"/>
          <p:cNvSpPr>
            <a:spLocks noChangeArrowheads="1"/>
          </p:cNvSpPr>
          <p:nvPr/>
        </p:nvSpPr>
        <p:spPr bwMode="auto">
          <a:xfrm>
            <a:off x="2743200" y="1371600"/>
            <a:ext cx="1749425" cy="3048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2"/>
          </a:solidFill>
          <a:ln w="12700">
            <a:noFill/>
            <a:miter lim="800000"/>
            <a:headEnd/>
            <a:tailEnd/>
          </a:ln>
          <a:effectLst/>
        </p:spPr>
        <p:txBody>
          <a:bodyPr anchor="ctr">
            <a:spAutoFit/>
          </a:bodyPr>
          <a:lstStyle/>
          <a:p>
            <a:endParaRPr lang="en-US"/>
          </a:p>
        </p:txBody>
      </p:sp>
      <p:pic>
        <p:nvPicPr>
          <p:cNvPr id="235598" name="Picture 78"/>
          <p:cNvPicPr>
            <a:picLocks noChangeAspect="1" noChangeArrowheads="1"/>
          </p:cNvPicPr>
          <p:nvPr/>
        </p:nvPicPr>
        <p:blipFill>
          <a:blip r:embed="rId4" cstate="print"/>
          <a:srcRect r="74106" b="62799"/>
          <a:stretch>
            <a:fillRect/>
          </a:stretch>
        </p:blipFill>
        <p:spPr bwMode="auto">
          <a:xfrm>
            <a:off x="1063625" y="2895600"/>
            <a:ext cx="2743200" cy="2743200"/>
          </a:xfrm>
          <a:prstGeom prst="rect">
            <a:avLst/>
          </a:prstGeom>
          <a:noFill/>
          <a:ln w="12700">
            <a:noFill/>
            <a:miter lim="800000"/>
            <a:headEnd/>
            <a:tailEnd/>
          </a:ln>
          <a:effectLst/>
        </p:spPr>
      </p:pic>
      <p:sp>
        <p:nvSpPr>
          <p:cNvPr id="235601" name="AutoShape 81"/>
          <p:cNvSpPr>
            <a:spLocks noChangeArrowheads="1"/>
          </p:cNvSpPr>
          <p:nvPr/>
        </p:nvSpPr>
        <p:spPr bwMode="auto">
          <a:xfrm rot="7500000">
            <a:off x="3419476" y="2901950"/>
            <a:ext cx="1301750" cy="37782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339966"/>
          </a:solidFill>
          <a:ln w="12700">
            <a:noFill/>
            <a:miter lim="800000"/>
            <a:headEnd/>
            <a:tailEnd/>
          </a:ln>
          <a:effectLst/>
        </p:spPr>
        <p:txBody>
          <a:bodyPr anchor="ctr">
            <a:spAutoFit/>
          </a:bodyPr>
          <a:lstStyle/>
          <a:p>
            <a:endParaRPr lang="en-US"/>
          </a:p>
        </p:txBody>
      </p:sp>
      <p:pic>
        <p:nvPicPr>
          <p:cNvPr id="235603" name="Picture 83"/>
          <p:cNvPicPr>
            <a:picLocks noChangeAspect="1" noChangeArrowheads="1"/>
          </p:cNvPicPr>
          <p:nvPr/>
        </p:nvPicPr>
        <p:blipFill>
          <a:blip r:embed="rId5" cstate="print"/>
          <a:srcRect r="74846" b="62799"/>
          <a:stretch>
            <a:fillRect/>
          </a:stretch>
        </p:blipFill>
        <p:spPr bwMode="auto">
          <a:xfrm>
            <a:off x="5483225" y="3200400"/>
            <a:ext cx="2517775" cy="2590800"/>
          </a:xfrm>
          <a:prstGeom prst="rect">
            <a:avLst/>
          </a:prstGeom>
          <a:noFill/>
          <a:ln w="12700">
            <a:noFill/>
            <a:miter lim="800000"/>
            <a:headEnd/>
            <a:tailEnd/>
          </a:ln>
          <a:effectLst/>
        </p:spPr>
      </p:pic>
      <p:sp>
        <p:nvSpPr>
          <p:cNvPr id="235604" name="Text Box 84"/>
          <p:cNvSpPr txBox="1">
            <a:spLocks noChangeArrowheads="1"/>
          </p:cNvSpPr>
          <p:nvPr/>
        </p:nvSpPr>
        <p:spPr bwMode="auto">
          <a:xfrm>
            <a:off x="2508250" y="4341813"/>
            <a:ext cx="1374775" cy="946150"/>
          </a:xfrm>
          <a:prstGeom prst="rect">
            <a:avLst/>
          </a:prstGeom>
          <a:noFill/>
          <a:ln w="12700">
            <a:noFill/>
            <a:miter lim="800000"/>
            <a:headEnd/>
            <a:tailEnd/>
          </a:ln>
          <a:effectLst/>
        </p:spPr>
        <p:txBody>
          <a:bodyPr wrap="none">
            <a:spAutoFit/>
          </a:bodyPr>
          <a:lstStyle/>
          <a:p>
            <a:pPr algn="l"/>
            <a:r>
              <a:rPr lang="es-AR" sz="1800">
                <a:solidFill>
                  <a:schemeClr val="bg1"/>
                </a:solidFill>
                <a:effectLst>
                  <a:outerShdw blurRad="38100" dist="38100" dir="2700000" algn="tl">
                    <a:srgbClr val="C0C0C0"/>
                  </a:outerShdw>
                </a:effectLst>
              </a:rPr>
              <a:t>Gasto Social </a:t>
            </a:r>
            <a:br>
              <a:rPr lang="es-AR" sz="1800">
                <a:solidFill>
                  <a:schemeClr val="bg1"/>
                </a:solidFill>
                <a:effectLst>
                  <a:outerShdw blurRad="38100" dist="38100" dir="2700000" algn="tl">
                    <a:srgbClr val="C0C0C0"/>
                  </a:outerShdw>
                </a:effectLst>
              </a:rPr>
            </a:br>
            <a:r>
              <a:rPr lang="es-AR" sz="1800">
                <a:solidFill>
                  <a:schemeClr val="bg1"/>
                </a:solidFill>
                <a:effectLst>
                  <a:outerShdw blurRad="38100" dist="38100" dir="2700000" algn="tl">
                    <a:srgbClr val="C0C0C0"/>
                  </a:outerShdw>
                </a:effectLst>
              </a:rPr>
              <a:t>Focalizado</a:t>
            </a:r>
            <a:br>
              <a:rPr lang="es-AR" sz="1800">
                <a:solidFill>
                  <a:schemeClr val="bg1"/>
                </a:solidFill>
                <a:effectLst>
                  <a:outerShdw blurRad="38100" dist="38100" dir="2700000" algn="tl">
                    <a:srgbClr val="C0C0C0"/>
                  </a:outerShdw>
                </a:effectLst>
              </a:rPr>
            </a:br>
            <a:r>
              <a:rPr lang="es-AR" sz="1800">
                <a:solidFill>
                  <a:schemeClr val="bg1"/>
                </a:solidFill>
                <a:effectLst>
                  <a:outerShdw blurRad="38100" dist="38100" dir="2700000" algn="tl">
                    <a:srgbClr val="C0C0C0"/>
                  </a:outerShdw>
                </a:effectLst>
              </a:rPr>
              <a:t>   </a:t>
            </a:r>
            <a:r>
              <a:rPr lang="es-AR" sz="2000">
                <a:solidFill>
                  <a:schemeClr val="bg1"/>
                </a:solidFill>
                <a:effectLst>
                  <a:outerShdw blurRad="38100" dist="38100" dir="2700000" algn="tl">
                    <a:srgbClr val="C0C0C0"/>
                  </a:outerShdw>
                </a:effectLst>
              </a:rPr>
              <a:t>20,5%</a:t>
            </a:r>
          </a:p>
        </p:txBody>
      </p:sp>
      <p:sp>
        <p:nvSpPr>
          <p:cNvPr id="235605" name="Text Box 85"/>
          <p:cNvSpPr txBox="1">
            <a:spLocks noChangeArrowheads="1"/>
          </p:cNvSpPr>
          <p:nvPr/>
        </p:nvSpPr>
        <p:spPr bwMode="auto">
          <a:xfrm>
            <a:off x="1557338" y="3351213"/>
            <a:ext cx="1435100" cy="946150"/>
          </a:xfrm>
          <a:prstGeom prst="rect">
            <a:avLst/>
          </a:prstGeom>
          <a:noFill/>
          <a:ln w="12700">
            <a:noFill/>
            <a:miter lim="800000"/>
            <a:headEnd/>
            <a:tailEnd/>
          </a:ln>
          <a:effectLst/>
        </p:spPr>
        <p:txBody>
          <a:bodyPr wrap="none">
            <a:spAutoFit/>
          </a:bodyPr>
          <a:lstStyle/>
          <a:p>
            <a:pPr algn="l"/>
            <a:r>
              <a:rPr lang="es-AR" sz="1800">
                <a:solidFill>
                  <a:schemeClr val="bg1"/>
                </a:solidFill>
                <a:effectLst>
                  <a:outerShdw blurRad="38100" dist="38100" dir="2700000" algn="tl">
                    <a:srgbClr val="C0C0C0"/>
                  </a:outerShdw>
                </a:effectLst>
              </a:rPr>
              <a:t>Gasto Social</a:t>
            </a:r>
            <a:br>
              <a:rPr lang="es-AR" sz="1800">
                <a:solidFill>
                  <a:schemeClr val="bg1"/>
                </a:solidFill>
                <a:effectLst>
                  <a:outerShdw blurRad="38100" dist="38100" dir="2700000" algn="tl">
                    <a:srgbClr val="C0C0C0"/>
                  </a:outerShdw>
                </a:effectLst>
              </a:rPr>
            </a:br>
            <a:r>
              <a:rPr lang="es-AR" sz="1800">
                <a:solidFill>
                  <a:schemeClr val="bg1"/>
                </a:solidFill>
                <a:effectLst>
                  <a:outerShdw blurRad="38100" dist="38100" dir="2700000" algn="tl">
                    <a:srgbClr val="C0C0C0"/>
                  </a:outerShdw>
                </a:effectLst>
              </a:rPr>
              <a:t>no Focalizado</a:t>
            </a:r>
            <a:r>
              <a:rPr lang="es-AR" sz="2000">
                <a:solidFill>
                  <a:schemeClr val="bg1"/>
                </a:solidFill>
                <a:effectLst>
                  <a:outerShdw blurRad="38100" dist="38100" dir="2700000" algn="tl">
                    <a:srgbClr val="C0C0C0"/>
                  </a:outerShdw>
                </a:effectLst>
              </a:rPr>
              <a:t/>
            </a:r>
            <a:br>
              <a:rPr lang="es-AR" sz="2000">
                <a:solidFill>
                  <a:schemeClr val="bg1"/>
                </a:solidFill>
                <a:effectLst>
                  <a:outerShdw blurRad="38100" dist="38100" dir="2700000" algn="tl">
                    <a:srgbClr val="C0C0C0"/>
                  </a:outerShdw>
                </a:effectLst>
              </a:rPr>
            </a:br>
            <a:r>
              <a:rPr lang="es-AR" sz="2000">
                <a:solidFill>
                  <a:schemeClr val="bg1"/>
                </a:solidFill>
                <a:effectLst>
                  <a:outerShdw blurRad="38100" dist="38100" dir="2700000" algn="tl">
                    <a:srgbClr val="C0C0C0"/>
                  </a:outerShdw>
                </a:effectLst>
              </a:rPr>
              <a:t>    79,5%</a:t>
            </a:r>
          </a:p>
        </p:txBody>
      </p:sp>
      <p:sp>
        <p:nvSpPr>
          <p:cNvPr id="235606" name="Text Box 86"/>
          <p:cNvSpPr txBox="1">
            <a:spLocks noChangeArrowheads="1"/>
          </p:cNvSpPr>
          <p:nvPr/>
        </p:nvSpPr>
        <p:spPr bwMode="auto">
          <a:xfrm>
            <a:off x="5711825" y="1295400"/>
            <a:ext cx="1019175" cy="946150"/>
          </a:xfrm>
          <a:prstGeom prst="rect">
            <a:avLst/>
          </a:prstGeom>
          <a:noFill/>
          <a:ln w="12700">
            <a:noFill/>
            <a:miter lim="800000"/>
            <a:headEnd/>
            <a:tailEnd/>
          </a:ln>
          <a:effectLst/>
        </p:spPr>
        <p:txBody>
          <a:bodyPr wrap="none">
            <a:spAutoFit/>
          </a:bodyPr>
          <a:lstStyle/>
          <a:p>
            <a:pPr algn="l"/>
            <a:r>
              <a:rPr lang="es-AR" sz="1800">
                <a:solidFill>
                  <a:schemeClr val="bg1"/>
                </a:solidFill>
                <a:effectLst>
                  <a:outerShdw blurRad="38100" dist="38100" dir="2700000" algn="tl">
                    <a:srgbClr val="C0C0C0"/>
                  </a:outerShdw>
                </a:effectLst>
              </a:rPr>
              <a:t>Gasto </a:t>
            </a:r>
            <a:br>
              <a:rPr lang="es-AR" sz="1800">
                <a:solidFill>
                  <a:schemeClr val="bg1"/>
                </a:solidFill>
                <a:effectLst>
                  <a:outerShdw blurRad="38100" dist="38100" dir="2700000" algn="tl">
                    <a:srgbClr val="C0C0C0"/>
                  </a:outerShdw>
                </a:effectLst>
              </a:rPr>
            </a:br>
            <a:r>
              <a:rPr lang="es-AR" sz="1800">
                <a:solidFill>
                  <a:schemeClr val="bg1"/>
                </a:solidFill>
                <a:effectLst>
                  <a:outerShdw blurRad="38100" dist="38100" dir="2700000" algn="tl">
                    <a:srgbClr val="C0C0C0"/>
                  </a:outerShdw>
                </a:effectLst>
              </a:rPr>
              <a:t>no Social</a:t>
            </a:r>
            <a:br>
              <a:rPr lang="es-AR" sz="1800">
                <a:solidFill>
                  <a:schemeClr val="bg1"/>
                </a:solidFill>
                <a:effectLst>
                  <a:outerShdw blurRad="38100" dist="38100" dir="2700000" algn="tl">
                    <a:srgbClr val="C0C0C0"/>
                  </a:outerShdw>
                </a:effectLst>
              </a:rPr>
            </a:br>
            <a:r>
              <a:rPr lang="es-AR" sz="1800">
                <a:solidFill>
                  <a:schemeClr val="bg1"/>
                </a:solidFill>
                <a:effectLst>
                  <a:outerShdw blurRad="38100" dist="38100" dir="2700000" algn="tl">
                    <a:srgbClr val="C0C0C0"/>
                  </a:outerShdw>
                </a:effectLst>
              </a:rPr>
              <a:t>   </a:t>
            </a:r>
            <a:r>
              <a:rPr lang="es-AR" sz="2000">
                <a:solidFill>
                  <a:schemeClr val="bg1"/>
                </a:solidFill>
                <a:effectLst>
                  <a:outerShdw blurRad="38100" dist="38100" dir="2700000" algn="tl">
                    <a:srgbClr val="C0C0C0"/>
                  </a:outerShdw>
                </a:effectLst>
              </a:rPr>
              <a:t>33,7%</a:t>
            </a:r>
          </a:p>
        </p:txBody>
      </p:sp>
      <p:sp>
        <p:nvSpPr>
          <p:cNvPr id="235607" name="Text Box 87"/>
          <p:cNvSpPr txBox="1">
            <a:spLocks noChangeArrowheads="1"/>
          </p:cNvSpPr>
          <p:nvPr/>
        </p:nvSpPr>
        <p:spPr bwMode="auto">
          <a:xfrm>
            <a:off x="4803775" y="1600200"/>
            <a:ext cx="774700" cy="946150"/>
          </a:xfrm>
          <a:prstGeom prst="rect">
            <a:avLst/>
          </a:prstGeom>
          <a:noFill/>
          <a:ln w="12700">
            <a:noFill/>
            <a:miter lim="800000"/>
            <a:headEnd/>
            <a:tailEnd/>
          </a:ln>
          <a:effectLst/>
        </p:spPr>
        <p:txBody>
          <a:bodyPr wrap="none">
            <a:spAutoFit/>
          </a:bodyPr>
          <a:lstStyle/>
          <a:p>
            <a:r>
              <a:rPr lang="es-AR" sz="1800">
                <a:solidFill>
                  <a:schemeClr val="bg1"/>
                </a:solidFill>
                <a:effectLst>
                  <a:outerShdw blurRad="38100" dist="38100" dir="2700000" algn="tl">
                    <a:srgbClr val="C0C0C0"/>
                  </a:outerShdw>
                </a:effectLst>
              </a:rPr>
              <a:t>Gasto </a:t>
            </a:r>
          </a:p>
          <a:p>
            <a:r>
              <a:rPr lang="es-AR" sz="1800">
                <a:solidFill>
                  <a:schemeClr val="bg1"/>
                </a:solidFill>
                <a:effectLst>
                  <a:outerShdw blurRad="38100" dist="38100" dir="2700000" algn="tl">
                    <a:srgbClr val="C0C0C0"/>
                  </a:outerShdw>
                </a:effectLst>
              </a:rPr>
              <a:t>Social</a:t>
            </a:r>
            <a:br>
              <a:rPr lang="es-AR" sz="1800">
                <a:solidFill>
                  <a:schemeClr val="bg1"/>
                </a:solidFill>
                <a:effectLst>
                  <a:outerShdw blurRad="38100" dist="38100" dir="2700000" algn="tl">
                    <a:srgbClr val="C0C0C0"/>
                  </a:outerShdw>
                </a:effectLst>
              </a:rPr>
            </a:br>
            <a:r>
              <a:rPr lang="es-AR" sz="2000">
                <a:solidFill>
                  <a:schemeClr val="bg1"/>
                </a:solidFill>
                <a:effectLst>
                  <a:outerShdw blurRad="38100" dist="38100" dir="2700000" algn="tl">
                    <a:srgbClr val="C0C0C0"/>
                  </a:outerShdw>
                </a:effectLst>
              </a:rPr>
              <a:t>66,3%</a:t>
            </a:r>
          </a:p>
        </p:txBody>
      </p:sp>
      <p:sp>
        <p:nvSpPr>
          <p:cNvPr id="235608" name="Text Box 88"/>
          <p:cNvSpPr txBox="1">
            <a:spLocks noChangeArrowheads="1"/>
          </p:cNvSpPr>
          <p:nvPr/>
        </p:nvSpPr>
        <p:spPr bwMode="auto">
          <a:xfrm>
            <a:off x="6245225" y="3352800"/>
            <a:ext cx="1143000" cy="915988"/>
          </a:xfrm>
          <a:prstGeom prst="rect">
            <a:avLst/>
          </a:prstGeom>
          <a:noFill/>
          <a:ln w="12700">
            <a:noFill/>
            <a:miter lim="800000"/>
            <a:headEnd/>
            <a:tailEnd/>
          </a:ln>
          <a:effectLst/>
        </p:spPr>
        <p:txBody>
          <a:bodyPr wrap="none">
            <a:spAutoFit/>
          </a:bodyPr>
          <a:lstStyle/>
          <a:p>
            <a:r>
              <a:rPr lang="es-AR" sz="1800">
                <a:solidFill>
                  <a:schemeClr val="bg1"/>
                </a:solidFill>
                <a:effectLst>
                  <a:outerShdw blurRad="38100" dist="38100" dir="2700000" algn="tl">
                    <a:srgbClr val="C0C0C0"/>
                  </a:outerShdw>
                </a:effectLst>
              </a:rPr>
              <a:t>Subsidio </a:t>
            </a:r>
            <a:br>
              <a:rPr lang="es-AR" sz="1800">
                <a:solidFill>
                  <a:schemeClr val="bg1"/>
                </a:solidFill>
                <a:effectLst>
                  <a:outerShdw blurRad="38100" dist="38100" dir="2700000" algn="tl">
                    <a:srgbClr val="C0C0C0"/>
                  </a:outerShdw>
                </a:effectLst>
              </a:rPr>
            </a:br>
            <a:r>
              <a:rPr lang="es-AR" sz="1800">
                <a:solidFill>
                  <a:schemeClr val="bg1"/>
                </a:solidFill>
                <a:effectLst>
                  <a:outerShdw blurRad="38100" dist="38100" dir="2700000" algn="tl">
                    <a:srgbClr val="C0C0C0"/>
                  </a:outerShdw>
                </a:effectLst>
              </a:rPr>
              <a:t>no directo </a:t>
            </a:r>
            <a:br>
              <a:rPr lang="es-AR" sz="1800">
                <a:solidFill>
                  <a:schemeClr val="bg1"/>
                </a:solidFill>
                <a:effectLst>
                  <a:outerShdw blurRad="38100" dist="38100" dir="2700000" algn="tl">
                    <a:srgbClr val="C0C0C0"/>
                  </a:outerShdw>
                </a:effectLst>
              </a:rPr>
            </a:br>
            <a:r>
              <a:rPr lang="es-AR" sz="1800">
                <a:solidFill>
                  <a:schemeClr val="bg1"/>
                </a:solidFill>
                <a:effectLst>
                  <a:outerShdw blurRad="38100" dist="38100" dir="2700000" algn="tl">
                    <a:srgbClr val="C0C0C0"/>
                  </a:outerShdw>
                </a:effectLst>
              </a:rPr>
              <a:t>30,2 %</a:t>
            </a:r>
          </a:p>
        </p:txBody>
      </p:sp>
      <p:sp>
        <p:nvSpPr>
          <p:cNvPr id="235609" name="Text Box 89"/>
          <p:cNvSpPr txBox="1">
            <a:spLocks noChangeArrowheads="1"/>
          </p:cNvSpPr>
          <p:nvPr/>
        </p:nvSpPr>
        <p:spPr bwMode="auto">
          <a:xfrm>
            <a:off x="6103938" y="4572000"/>
            <a:ext cx="1706562" cy="946150"/>
          </a:xfrm>
          <a:prstGeom prst="rect">
            <a:avLst/>
          </a:prstGeom>
          <a:noFill/>
          <a:ln w="12700">
            <a:noFill/>
            <a:miter lim="800000"/>
            <a:headEnd/>
            <a:tailEnd/>
          </a:ln>
          <a:effectLst/>
        </p:spPr>
        <p:txBody>
          <a:bodyPr wrap="none">
            <a:spAutoFit/>
          </a:bodyPr>
          <a:lstStyle/>
          <a:p>
            <a:r>
              <a:rPr lang="es-AR" sz="1800">
                <a:solidFill>
                  <a:schemeClr val="bg1"/>
                </a:solidFill>
                <a:effectLst>
                  <a:outerShdw blurRad="38100" dist="38100" dir="2700000" algn="tl">
                    <a:srgbClr val="C0C0C0"/>
                  </a:outerShdw>
                </a:effectLst>
              </a:rPr>
              <a:t>Subsidio directo </a:t>
            </a:r>
            <a:br>
              <a:rPr lang="es-AR" sz="1800">
                <a:solidFill>
                  <a:schemeClr val="bg1"/>
                </a:solidFill>
                <a:effectLst>
                  <a:outerShdw blurRad="38100" dist="38100" dir="2700000" algn="tl">
                    <a:srgbClr val="C0C0C0"/>
                  </a:outerShdw>
                </a:effectLst>
              </a:rPr>
            </a:br>
            <a:r>
              <a:rPr lang="es-AR" sz="1800">
                <a:solidFill>
                  <a:schemeClr val="bg1"/>
                </a:solidFill>
                <a:effectLst>
                  <a:outerShdw blurRad="38100" dist="38100" dir="2700000" algn="tl">
                    <a:srgbClr val="C0C0C0"/>
                  </a:outerShdw>
                </a:effectLst>
              </a:rPr>
              <a:t>a los hogares </a:t>
            </a:r>
            <a:br>
              <a:rPr lang="es-AR" sz="1800">
                <a:solidFill>
                  <a:schemeClr val="bg1"/>
                </a:solidFill>
                <a:effectLst>
                  <a:outerShdw blurRad="38100" dist="38100" dir="2700000" algn="tl">
                    <a:srgbClr val="C0C0C0"/>
                  </a:outerShdw>
                </a:effectLst>
              </a:rPr>
            </a:br>
            <a:r>
              <a:rPr lang="es-AR" sz="2000">
                <a:solidFill>
                  <a:schemeClr val="bg1"/>
                </a:solidFill>
                <a:effectLst>
                  <a:outerShdw blurRad="38100" dist="38100" dir="2700000" algn="tl">
                    <a:srgbClr val="C0C0C0"/>
                  </a:outerShdw>
                </a:effectLst>
              </a:rPr>
              <a:t>69,8 %</a:t>
            </a:r>
          </a:p>
        </p:txBody>
      </p:sp>
      <p:sp>
        <p:nvSpPr>
          <p:cNvPr id="235610" name="AutoShape 90"/>
          <p:cNvSpPr>
            <a:spLocks noChangeArrowheads="1"/>
          </p:cNvSpPr>
          <p:nvPr/>
        </p:nvSpPr>
        <p:spPr bwMode="auto">
          <a:xfrm>
            <a:off x="3959225" y="4343400"/>
            <a:ext cx="1603375" cy="3048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2"/>
          </a:solidFill>
          <a:ln w="12700">
            <a:noFill/>
            <a:miter lim="800000"/>
            <a:headEnd/>
            <a:tailEnd/>
          </a:ln>
          <a:effectLst/>
        </p:spPr>
        <p:txBody>
          <a:bodyPr anchor="ctr">
            <a:spAutoFit/>
          </a:bodyPr>
          <a:lstStyle/>
          <a:p>
            <a:endParaRPr lang="en-US"/>
          </a:p>
        </p:txBody>
      </p:sp>
      <p:sp>
        <p:nvSpPr>
          <p:cNvPr id="235612" name="Text Box 92"/>
          <p:cNvSpPr txBox="1">
            <a:spLocks noChangeArrowheads="1"/>
          </p:cNvSpPr>
          <p:nvPr/>
        </p:nvSpPr>
        <p:spPr bwMode="auto">
          <a:xfrm>
            <a:off x="4340225" y="4038600"/>
            <a:ext cx="569913" cy="366713"/>
          </a:xfrm>
          <a:prstGeom prst="rect">
            <a:avLst/>
          </a:prstGeom>
          <a:noFill/>
          <a:ln w="12700">
            <a:noFill/>
            <a:miter lim="800000"/>
            <a:headEnd/>
            <a:tailEnd/>
          </a:ln>
          <a:effectLst/>
        </p:spPr>
        <p:txBody>
          <a:bodyPr wrap="none">
            <a:spAutoFit/>
          </a:bodyPr>
          <a:lstStyle/>
          <a:p>
            <a:pPr algn="l"/>
            <a:r>
              <a:rPr lang="es-AR" sz="1800">
                <a:solidFill>
                  <a:schemeClr val="accent2"/>
                </a:solidFill>
                <a:effectLst>
                  <a:outerShdw blurRad="38100" dist="38100" dir="2700000" algn="tl">
                    <a:srgbClr val="C0C0C0"/>
                  </a:outerShdw>
                </a:effectLst>
              </a:rPr>
              <a:t>GSF</a:t>
            </a:r>
            <a:endParaRPr lang="es-AR" sz="2000">
              <a:solidFill>
                <a:schemeClr val="accent2"/>
              </a:solidFill>
              <a:effectLst>
                <a:outerShdw blurRad="38100" dist="38100" dir="2700000" algn="tl">
                  <a:srgbClr val="C0C0C0"/>
                </a:outerShdw>
              </a:effectLst>
            </a:endParaRPr>
          </a:p>
        </p:txBody>
      </p:sp>
      <p:sp>
        <p:nvSpPr>
          <p:cNvPr id="235613" name="Text Box 93"/>
          <p:cNvSpPr txBox="1">
            <a:spLocks noChangeArrowheads="1"/>
          </p:cNvSpPr>
          <p:nvPr/>
        </p:nvSpPr>
        <p:spPr bwMode="auto">
          <a:xfrm rot="18240000">
            <a:off x="3561556" y="2726532"/>
            <a:ext cx="581025" cy="366712"/>
          </a:xfrm>
          <a:prstGeom prst="rect">
            <a:avLst/>
          </a:prstGeom>
          <a:noFill/>
          <a:ln w="12700">
            <a:noFill/>
            <a:miter lim="800000"/>
            <a:headEnd/>
            <a:tailEnd/>
          </a:ln>
          <a:effectLst/>
        </p:spPr>
        <p:txBody>
          <a:bodyPr wrap="none">
            <a:spAutoFit/>
          </a:bodyPr>
          <a:lstStyle/>
          <a:p>
            <a:pPr algn="l"/>
            <a:r>
              <a:rPr lang="es-AR" sz="1800">
                <a:solidFill>
                  <a:srgbClr val="339966"/>
                </a:solidFill>
                <a:effectLst>
                  <a:outerShdw blurRad="38100" dist="38100" dir="2700000" algn="tl">
                    <a:srgbClr val="C0C0C0"/>
                  </a:outerShdw>
                </a:effectLst>
              </a:rPr>
              <a:t>GPS</a:t>
            </a:r>
            <a:endParaRPr lang="es-AR" sz="2000">
              <a:solidFill>
                <a:srgbClr val="339966"/>
              </a:solidFill>
              <a:effectLst>
                <a:outerShdw blurRad="38100" dist="38100" dir="2700000" algn="tl">
                  <a:srgbClr val="C0C0C0"/>
                </a:outerShdw>
              </a:effectLst>
            </a:endParaRPr>
          </a:p>
        </p:txBody>
      </p:sp>
      <p:sp>
        <p:nvSpPr>
          <p:cNvPr id="235614" name="Text Box 94" descr="Papel seda azul"/>
          <p:cNvSpPr txBox="1">
            <a:spLocks noChangeArrowheads="1"/>
          </p:cNvSpPr>
          <p:nvPr/>
        </p:nvSpPr>
        <p:spPr bwMode="auto">
          <a:xfrm>
            <a:off x="6019800" y="5791200"/>
            <a:ext cx="3276600" cy="244475"/>
          </a:xfrm>
          <a:prstGeom prst="rect">
            <a:avLst/>
          </a:prstGeom>
          <a:noFill/>
          <a:ln w="9525">
            <a:noFill/>
            <a:miter lim="800000"/>
            <a:headEnd/>
            <a:tailEnd/>
          </a:ln>
          <a:effectLst/>
        </p:spPr>
        <p:txBody>
          <a:bodyPr>
            <a:spAutoFit/>
          </a:bodyPr>
          <a:lstStyle/>
          <a:p>
            <a:pPr algn="l">
              <a:spcBef>
                <a:spcPct val="50000"/>
              </a:spcBef>
            </a:pPr>
            <a:r>
              <a:rPr lang="es-AR" sz="1000" b="0">
                <a:solidFill>
                  <a:schemeClr val="tx1"/>
                </a:solidFill>
                <a:effectLst/>
              </a:rPr>
              <a:t>Fuente: SIEMPRO, elaboración propia en base a MECON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35582"/>
                                        </p:tgtEl>
                                        <p:attrNameLst>
                                          <p:attrName>style.visibility</p:attrName>
                                        </p:attrNameLst>
                                      </p:cBhvr>
                                      <p:to>
                                        <p:strVal val="visible"/>
                                      </p:to>
                                    </p:set>
                                    <p:anim calcmode="lin" valueType="num">
                                      <p:cBhvr>
                                        <p:cTn id="7" dur="500" fill="hold"/>
                                        <p:tgtEl>
                                          <p:spTgt spid="235582"/>
                                        </p:tgtEl>
                                        <p:attrNameLst>
                                          <p:attrName>ppt_x</p:attrName>
                                        </p:attrNameLst>
                                      </p:cBhvr>
                                      <p:tavLst>
                                        <p:tav tm="0">
                                          <p:val>
                                            <p:strVal val="#ppt_x-#ppt_w/2"/>
                                          </p:val>
                                        </p:tav>
                                        <p:tav tm="100000">
                                          <p:val>
                                            <p:strVal val="#ppt_x"/>
                                          </p:val>
                                        </p:tav>
                                      </p:tavLst>
                                    </p:anim>
                                    <p:anim calcmode="lin" valueType="num">
                                      <p:cBhvr>
                                        <p:cTn id="8" dur="500" fill="hold"/>
                                        <p:tgtEl>
                                          <p:spTgt spid="235582"/>
                                        </p:tgtEl>
                                        <p:attrNameLst>
                                          <p:attrName>ppt_y</p:attrName>
                                        </p:attrNameLst>
                                      </p:cBhvr>
                                      <p:tavLst>
                                        <p:tav tm="0">
                                          <p:val>
                                            <p:strVal val="#ppt_y"/>
                                          </p:val>
                                        </p:tav>
                                        <p:tav tm="100000">
                                          <p:val>
                                            <p:strVal val="#ppt_y"/>
                                          </p:val>
                                        </p:tav>
                                      </p:tavLst>
                                    </p:anim>
                                    <p:anim calcmode="lin" valueType="num">
                                      <p:cBhvr>
                                        <p:cTn id="9" dur="500" fill="hold"/>
                                        <p:tgtEl>
                                          <p:spTgt spid="235582"/>
                                        </p:tgtEl>
                                        <p:attrNameLst>
                                          <p:attrName>ppt_w</p:attrName>
                                        </p:attrNameLst>
                                      </p:cBhvr>
                                      <p:tavLst>
                                        <p:tav tm="0">
                                          <p:val>
                                            <p:fltVal val="0"/>
                                          </p:val>
                                        </p:tav>
                                        <p:tav tm="100000">
                                          <p:val>
                                            <p:strVal val="#ppt_w"/>
                                          </p:val>
                                        </p:tav>
                                      </p:tavLst>
                                    </p:anim>
                                    <p:anim calcmode="lin" valueType="num">
                                      <p:cBhvr>
                                        <p:cTn id="10" dur="500" fill="hold"/>
                                        <p:tgtEl>
                                          <p:spTgt spid="235582"/>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1" fill="hold" grpId="0" nodeType="afterEffect">
                                  <p:stCondLst>
                                    <p:cond delay="0"/>
                                  </p:stCondLst>
                                  <p:childTnLst>
                                    <p:set>
                                      <p:cBhvr>
                                        <p:cTn id="13" dur="1" fill="hold">
                                          <p:stCondLst>
                                            <p:cond delay="0"/>
                                          </p:stCondLst>
                                        </p:cTn>
                                        <p:tgtEl>
                                          <p:spTgt spid="235601"/>
                                        </p:tgtEl>
                                        <p:attrNameLst>
                                          <p:attrName>style.visibility</p:attrName>
                                        </p:attrNameLst>
                                      </p:cBhvr>
                                      <p:to>
                                        <p:strVal val="visible"/>
                                      </p:to>
                                    </p:set>
                                    <p:anim calcmode="lin" valueType="num">
                                      <p:cBhvr>
                                        <p:cTn id="14" dur="500" fill="hold"/>
                                        <p:tgtEl>
                                          <p:spTgt spid="235601"/>
                                        </p:tgtEl>
                                        <p:attrNameLst>
                                          <p:attrName>ppt_x</p:attrName>
                                        </p:attrNameLst>
                                      </p:cBhvr>
                                      <p:tavLst>
                                        <p:tav tm="0">
                                          <p:val>
                                            <p:strVal val="#ppt_x"/>
                                          </p:val>
                                        </p:tav>
                                        <p:tav tm="100000">
                                          <p:val>
                                            <p:strVal val="#ppt_x"/>
                                          </p:val>
                                        </p:tav>
                                      </p:tavLst>
                                    </p:anim>
                                    <p:anim calcmode="lin" valueType="num">
                                      <p:cBhvr>
                                        <p:cTn id="15" dur="500" fill="hold"/>
                                        <p:tgtEl>
                                          <p:spTgt spid="235601"/>
                                        </p:tgtEl>
                                        <p:attrNameLst>
                                          <p:attrName>ppt_y</p:attrName>
                                        </p:attrNameLst>
                                      </p:cBhvr>
                                      <p:tavLst>
                                        <p:tav tm="0">
                                          <p:val>
                                            <p:strVal val="#ppt_y-#ppt_h/2"/>
                                          </p:val>
                                        </p:tav>
                                        <p:tav tm="100000">
                                          <p:val>
                                            <p:strVal val="#ppt_y"/>
                                          </p:val>
                                        </p:tav>
                                      </p:tavLst>
                                    </p:anim>
                                    <p:anim calcmode="lin" valueType="num">
                                      <p:cBhvr>
                                        <p:cTn id="16" dur="500" fill="hold"/>
                                        <p:tgtEl>
                                          <p:spTgt spid="235601"/>
                                        </p:tgtEl>
                                        <p:attrNameLst>
                                          <p:attrName>ppt_w</p:attrName>
                                        </p:attrNameLst>
                                      </p:cBhvr>
                                      <p:tavLst>
                                        <p:tav tm="0">
                                          <p:val>
                                            <p:strVal val="#ppt_w"/>
                                          </p:val>
                                        </p:tav>
                                        <p:tav tm="100000">
                                          <p:val>
                                            <p:strVal val="#ppt_w"/>
                                          </p:val>
                                        </p:tav>
                                      </p:tavLst>
                                    </p:anim>
                                    <p:anim calcmode="lin" valueType="num">
                                      <p:cBhvr>
                                        <p:cTn id="17" dur="500" fill="hold"/>
                                        <p:tgtEl>
                                          <p:spTgt spid="235601"/>
                                        </p:tgtEl>
                                        <p:attrNameLst>
                                          <p:attrName>ppt_h</p:attrName>
                                        </p:attrNameLst>
                                      </p:cBhvr>
                                      <p:tavLst>
                                        <p:tav tm="0">
                                          <p:val>
                                            <p:fltVal val="0"/>
                                          </p:val>
                                        </p:tav>
                                        <p:tav tm="100000">
                                          <p:val>
                                            <p:strVal val="#ppt_h"/>
                                          </p:val>
                                        </p:tav>
                                      </p:tavLst>
                                    </p:anim>
                                  </p:childTnLst>
                                </p:cTn>
                              </p:par>
                            </p:childTnLst>
                          </p:cTn>
                        </p:par>
                        <p:par>
                          <p:cTn id="18" fill="hold">
                            <p:stCondLst>
                              <p:cond delay="1000"/>
                            </p:stCondLst>
                            <p:childTnLst>
                              <p:par>
                                <p:cTn id="19" presetID="1" presetClass="entr" presetSubtype="0" fill="hold" grpId="0" nodeType="afterEffect">
                                  <p:stCondLst>
                                    <p:cond delay="0"/>
                                  </p:stCondLst>
                                  <p:childTnLst>
                                    <p:set>
                                      <p:cBhvr>
                                        <p:cTn id="20" dur="1" fill="hold">
                                          <p:stCondLst>
                                            <p:cond delay="499"/>
                                          </p:stCondLst>
                                        </p:cTn>
                                        <p:tgtEl>
                                          <p:spTgt spid="235613"/>
                                        </p:tgtEl>
                                        <p:attrNameLst>
                                          <p:attrName>style.visibility</p:attrName>
                                        </p:attrNameLst>
                                      </p:cBhvr>
                                      <p:to>
                                        <p:strVal val="visible"/>
                                      </p:to>
                                    </p:set>
                                  </p:childTnLst>
                                </p:cTn>
                              </p:par>
                            </p:childTnLst>
                          </p:cTn>
                        </p:par>
                        <p:par>
                          <p:cTn id="21" fill="hold">
                            <p:stCondLst>
                              <p:cond delay="1500"/>
                            </p:stCondLst>
                            <p:childTnLst>
                              <p:par>
                                <p:cTn id="22" presetID="17" presetClass="entr" presetSubtype="8" fill="hold" grpId="0" nodeType="afterEffect">
                                  <p:stCondLst>
                                    <p:cond delay="0"/>
                                  </p:stCondLst>
                                  <p:childTnLst>
                                    <p:set>
                                      <p:cBhvr>
                                        <p:cTn id="23" dur="1" fill="hold">
                                          <p:stCondLst>
                                            <p:cond delay="0"/>
                                          </p:stCondLst>
                                        </p:cTn>
                                        <p:tgtEl>
                                          <p:spTgt spid="235610"/>
                                        </p:tgtEl>
                                        <p:attrNameLst>
                                          <p:attrName>style.visibility</p:attrName>
                                        </p:attrNameLst>
                                      </p:cBhvr>
                                      <p:to>
                                        <p:strVal val="visible"/>
                                      </p:to>
                                    </p:set>
                                    <p:anim calcmode="lin" valueType="num">
                                      <p:cBhvr>
                                        <p:cTn id="24" dur="500" fill="hold"/>
                                        <p:tgtEl>
                                          <p:spTgt spid="235610"/>
                                        </p:tgtEl>
                                        <p:attrNameLst>
                                          <p:attrName>ppt_x</p:attrName>
                                        </p:attrNameLst>
                                      </p:cBhvr>
                                      <p:tavLst>
                                        <p:tav tm="0">
                                          <p:val>
                                            <p:strVal val="#ppt_x-#ppt_w/2"/>
                                          </p:val>
                                        </p:tav>
                                        <p:tav tm="100000">
                                          <p:val>
                                            <p:strVal val="#ppt_x"/>
                                          </p:val>
                                        </p:tav>
                                      </p:tavLst>
                                    </p:anim>
                                    <p:anim calcmode="lin" valueType="num">
                                      <p:cBhvr>
                                        <p:cTn id="25" dur="500" fill="hold"/>
                                        <p:tgtEl>
                                          <p:spTgt spid="235610"/>
                                        </p:tgtEl>
                                        <p:attrNameLst>
                                          <p:attrName>ppt_y</p:attrName>
                                        </p:attrNameLst>
                                      </p:cBhvr>
                                      <p:tavLst>
                                        <p:tav tm="0">
                                          <p:val>
                                            <p:strVal val="#ppt_y"/>
                                          </p:val>
                                        </p:tav>
                                        <p:tav tm="100000">
                                          <p:val>
                                            <p:strVal val="#ppt_y"/>
                                          </p:val>
                                        </p:tav>
                                      </p:tavLst>
                                    </p:anim>
                                    <p:anim calcmode="lin" valueType="num">
                                      <p:cBhvr>
                                        <p:cTn id="26" dur="500" fill="hold"/>
                                        <p:tgtEl>
                                          <p:spTgt spid="235610"/>
                                        </p:tgtEl>
                                        <p:attrNameLst>
                                          <p:attrName>ppt_w</p:attrName>
                                        </p:attrNameLst>
                                      </p:cBhvr>
                                      <p:tavLst>
                                        <p:tav tm="0">
                                          <p:val>
                                            <p:fltVal val="0"/>
                                          </p:val>
                                        </p:tav>
                                        <p:tav tm="100000">
                                          <p:val>
                                            <p:strVal val="#ppt_w"/>
                                          </p:val>
                                        </p:tav>
                                      </p:tavLst>
                                    </p:anim>
                                    <p:anim calcmode="lin" valueType="num">
                                      <p:cBhvr>
                                        <p:cTn id="27" dur="500" fill="hold"/>
                                        <p:tgtEl>
                                          <p:spTgt spid="235610"/>
                                        </p:tgtEl>
                                        <p:attrNameLst>
                                          <p:attrName>ppt_h</p:attrName>
                                        </p:attrNameLst>
                                      </p:cBhvr>
                                      <p:tavLst>
                                        <p:tav tm="0">
                                          <p:val>
                                            <p:strVal val="#ppt_h"/>
                                          </p:val>
                                        </p:tav>
                                        <p:tav tm="100000">
                                          <p:val>
                                            <p:strVal val="#ppt_h"/>
                                          </p:val>
                                        </p:tav>
                                      </p:tavLst>
                                    </p:anim>
                                  </p:childTnLst>
                                </p:cTn>
                              </p:par>
                            </p:childTnLst>
                          </p:cTn>
                        </p:par>
                        <p:par>
                          <p:cTn id="28" fill="hold">
                            <p:stCondLst>
                              <p:cond delay="2000"/>
                            </p:stCondLst>
                            <p:childTnLst>
                              <p:par>
                                <p:cTn id="29" presetID="1" presetClass="entr" presetSubtype="0" fill="hold" grpId="0" nodeType="afterEffect">
                                  <p:stCondLst>
                                    <p:cond delay="0"/>
                                  </p:stCondLst>
                                  <p:childTnLst>
                                    <p:set>
                                      <p:cBhvr>
                                        <p:cTn id="30" dur="1" fill="hold">
                                          <p:stCondLst>
                                            <p:cond delay="499"/>
                                          </p:stCondLst>
                                        </p:cTn>
                                        <p:tgtEl>
                                          <p:spTgt spid="2356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82" grpId="0" animBg="1"/>
      <p:bldP spid="235601" grpId="0" animBg="1"/>
      <p:bldP spid="235610" grpId="0" animBg="1"/>
      <p:bldP spid="235612" grpId="0" autoUpdateAnimBg="0"/>
      <p:bldP spid="235613"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212995" name="Line 3"/>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12996" name="Picture 4" descr="J:\caloi_j\LOGOS\siempro_consejo.bmp"/>
          <p:cNvPicPr>
            <a:picLocks noChangeAspect="1" noChangeArrowheads="1"/>
          </p:cNvPicPr>
          <p:nvPr/>
        </p:nvPicPr>
        <p:blipFill>
          <a:blip r:embed="rId2" cstate="print"/>
          <a:srcRect/>
          <a:stretch>
            <a:fillRect/>
          </a:stretch>
        </p:blipFill>
        <p:spPr bwMode="auto">
          <a:xfrm>
            <a:off x="2867025" y="6096000"/>
            <a:ext cx="3487738" cy="484188"/>
          </a:xfrm>
          <a:prstGeom prst="rect">
            <a:avLst/>
          </a:prstGeom>
          <a:noFill/>
        </p:spPr>
      </p:pic>
      <p:sp>
        <p:nvSpPr>
          <p:cNvPr id="212997" name="Line 5"/>
          <p:cNvSpPr>
            <a:spLocks noChangeShapeType="1"/>
          </p:cNvSpPr>
          <p:nvPr/>
        </p:nvSpPr>
        <p:spPr bwMode="auto">
          <a:xfrm>
            <a:off x="304800" y="1066800"/>
            <a:ext cx="8532813" cy="0"/>
          </a:xfrm>
          <a:prstGeom prst="line">
            <a:avLst/>
          </a:prstGeom>
          <a:noFill/>
          <a:ln w="9525">
            <a:solidFill>
              <a:schemeClr val="folHlink"/>
            </a:solidFill>
            <a:round/>
            <a:headEnd/>
            <a:tailEnd/>
          </a:ln>
          <a:effectLst/>
        </p:spPr>
        <p:txBody>
          <a:bodyPr/>
          <a:lstStyle/>
          <a:p>
            <a:endParaRPr lang="en-US"/>
          </a:p>
        </p:txBody>
      </p:sp>
      <p:sp>
        <p:nvSpPr>
          <p:cNvPr id="212998" name="Text Box 6"/>
          <p:cNvSpPr txBox="1">
            <a:spLocks noChangeArrowheads="1"/>
          </p:cNvSpPr>
          <p:nvPr/>
        </p:nvSpPr>
        <p:spPr bwMode="auto">
          <a:xfrm>
            <a:off x="517525" y="458788"/>
            <a:ext cx="2081213" cy="519112"/>
          </a:xfrm>
          <a:prstGeom prst="rect">
            <a:avLst/>
          </a:prstGeom>
          <a:noFill/>
          <a:ln w="9525">
            <a:noFill/>
            <a:miter lim="800000"/>
            <a:headEnd/>
            <a:tailEnd/>
          </a:ln>
          <a:effectLst/>
        </p:spPr>
        <p:txBody>
          <a:bodyPr wrap="none">
            <a:spAutoFit/>
          </a:bodyPr>
          <a:lstStyle/>
          <a:p>
            <a:pPr algn="l"/>
            <a:r>
              <a:rPr lang="es-AR" sz="2800" b="0">
                <a:solidFill>
                  <a:srgbClr val="333399"/>
                </a:solidFill>
                <a:effectLst>
                  <a:outerShdw blurRad="38100" dist="38100" dir="2700000" algn="tl">
                    <a:srgbClr val="C0C0C0"/>
                  </a:outerShdw>
                </a:effectLst>
                <a:latin typeface="Arial Black" pitchFamily="34" charset="0"/>
              </a:rPr>
              <a:t>POBREZA</a:t>
            </a:r>
          </a:p>
        </p:txBody>
      </p:sp>
      <p:sp>
        <p:nvSpPr>
          <p:cNvPr id="212999" name="Text Box 7"/>
          <p:cNvSpPr txBox="1">
            <a:spLocks noChangeArrowheads="1"/>
          </p:cNvSpPr>
          <p:nvPr/>
        </p:nvSpPr>
        <p:spPr bwMode="auto">
          <a:xfrm>
            <a:off x="685800" y="1241425"/>
            <a:ext cx="7848600" cy="3743325"/>
          </a:xfrm>
          <a:prstGeom prst="rect">
            <a:avLst/>
          </a:prstGeom>
          <a:noFill/>
          <a:ln w="9525">
            <a:noFill/>
            <a:miter lim="800000"/>
            <a:headEnd/>
            <a:tailEnd/>
          </a:ln>
          <a:effectLst/>
        </p:spPr>
        <p:txBody>
          <a:bodyPr>
            <a:spAutoFit/>
          </a:bodyPr>
          <a:lstStyle/>
          <a:p>
            <a:pPr algn="just"/>
            <a:r>
              <a:rPr lang="es-AR">
                <a:solidFill>
                  <a:srgbClr val="333399"/>
                </a:solidFill>
                <a:effectLst/>
              </a:rPr>
              <a:t>Los cambios estructurales en la economía que se iniciaron hace casi tres décadas y  que , finalmente, se consolidaron en la década del noventa, tuvieron profundas consecuencias sociales. Desde entonces, la economía transitó por un sendero cíclico y se extendió la pobreza por ingresos. La población pobre, que a mediados de los setenta sólo abarcaba a una ínfima fracción, durante las recurrrentes crisis económicas se expandió a capas más amplias de la población  alcanzando, con el colapso de la convertibilidad, una de la situaciones más extremas . </a:t>
            </a:r>
          </a:p>
        </p:txBody>
      </p:sp>
      <p:sp>
        <p:nvSpPr>
          <p:cNvPr id="213000" name="Rectangle 8"/>
          <p:cNvSpPr>
            <a:spLocks noGrp="1" noChangeArrowheads="1"/>
          </p:cNvSpPr>
          <p:nvPr>
            <p:ph type="title" idx="4294967295"/>
          </p:nvPr>
        </p:nvSpPr>
        <p:spPr/>
        <p:txBody>
          <a:bodyPr/>
          <a:lstStyle/>
          <a:p>
            <a:r>
              <a:rPr lang="es-AR"/>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1026"/>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261123" name="Line 1027"/>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61124" name="Picture 1028" descr="J:\caloi_j\LOGOS\siempro_consejo.bmp"/>
          <p:cNvPicPr>
            <a:picLocks noChangeAspect="1" noChangeArrowheads="1"/>
          </p:cNvPicPr>
          <p:nvPr/>
        </p:nvPicPr>
        <p:blipFill>
          <a:blip r:embed="rId2" cstate="print"/>
          <a:srcRect/>
          <a:stretch>
            <a:fillRect/>
          </a:stretch>
        </p:blipFill>
        <p:spPr bwMode="auto">
          <a:xfrm>
            <a:off x="2867025" y="6096000"/>
            <a:ext cx="3487738" cy="484188"/>
          </a:xfrm>
          <a:prstGeom prst="rect">
            <a:avLst/>
          </a:prstGeom>
          <a:noFill/>
        </p:spPr>
      </p:pic>
      <p:sp>
        <p:nvSpPr>
          <p:cNvPr id="261125" name="Line 1029"/>
          <p:cNvSpPr>
            <a:spLocks noChangeShapeType="1"/>
          </p:cNvSpPr>
          <p:nvPr/>
        </p:nvSpPr>
        <p:spPr bwMode="auto">
          <a:xfrm>
            <a:off x="304800" y="1066800"/>
            <a:ext cx="8532813" cy="0"/>
          </a:xfrm>
          <a:prstGeom prst="line">
            <a:avLst/>
          </a:prstGeom>
          <a:noFill/>
          <a:ln w="9525">
            <a:solidFill>
              <a:schemeClr val="folHlink"/>
            </a:solidFill>
            <a:round/>
            <a:headEnd/>
            <a:tailEnd/>
          </a:ln>
          <a:effectLst/>
        </p:spPr>
        <p:txBody>
          <a:bodyPr/>
          <a:lstStyle/>
          <a:p>
            <a:endParaRPr lang="en-US"/>
          </a:p>
        </p:txBody>
      </p:sp>
      <p:sp>
        <p:nvSpPr>
          <p:cNvPr id="261126" name="Text Box 1030"/>
          <p:cNvSpPr txBox="1">
            <a:spLocks noChangeArrowheads="1"/>
          </p:cNvSpPr>
          <p:nvPr/>
        </p:nvSpPr>
        <p:spPr bwMode="auto">
          <a:xfrm>
            <a:off x="609600" y="1484313"/>
            <a:ext cx="7924800" cy="457200"/>
          </a:xfrm>
          <a:prstGeom prst="rect">
            <a:avLst/>
          </a:prstGeom>
          <a:noFill/>
          <a:ln w="9525">
            <a:noFill/>
            <a:miter lim="800000"/>
            <a:headEnd/>
            <a:tailEnd/>
          </a:ln>
          <a:effectLst/>
        </p:spPr>
        <p:txBody>
          <a:bodyPr>
            <a:spAutoFit/>
          </a:bodyPr>
          <a:lstStyle/>
          <a:p>
            <a:pPr algn="just"/>
            <a:endParaRPr lang="es-AR">
              <a:solidFill>
                <a:srgbClr val="333399"/>
              </a:solidFill>
              <a:effectLst/>
            </a:endParaRPr>
          </a:p>
        </p:txBody>
      </p:sp>
      <p:sp>
        <p:nvSpPr>
          <p:cNvPr id="261127" name="Text Box 1031"/>
          <p:cNvSpPr txBox="1">
            <a:spLocks noChangeArrowheads="1"/>
          </p:cNvSpPr>
          <p:nvPr/>
        </p:nvSpPr>
        <p:spPr bwMode="auto">
          <a:xfrm>
            <a:off x="517525" y="458788"/>
            <a:ext cx="3168650" cy="519112"/>
          </a:xfrm>
          <a:prstGeom prst="rect">
            <a:avLst/>
          </a:prstGeom>
          <a:noFill/>
          <a:ln w="9525">
            <a:noFill/>
            <a:miter lim="800000"/>
            <a:headEnd/>
            <a:tailEnd/>
          </a:ln>
          <a:effectLst/>
        </p:spPr>
        <p:txBody>
          <a:bodyPr wrap="none">
            <a:spAutoFit/>
          </a:bodyPr>
          <a:lstStyle/>
          <a:p>
            <a:pPr algn="l"/>
            <a:r>
              <a:rPr lang="es-AR" sz="2800" b="0">
                <a:solidFill>
                  <a:srgbClr val="333399"/>
                </a:solidFill>
                <a:effectLst>
                  <a:outerShdw blurRad="38100" dist="38100" dir="2700000" algn="tl">
                    <a:srgbClr val="C0C0C0"/>
                  </a:outerShdw>
                </a:effectLst>
                <a:latin typeface="Arial Black" pitchFamily="34" charset="0"/>
              </a:rPr>
              <a:t>GASTO SOCIAL</a:t>
            </a:r>
          </a:p>
        </p:txBody>
      </p:sp>
      <p:sp>
        <p:nvSpPr>
          <p:cNvPr id="261128" name="Rectangle 1032"/>
          <p:cNvSpPr>
            <a:spLocks noChangeArrowheads="1"/>
          </p:cNvSpPr>
          <p:nvPr/>
        </p:nvSpPr>
        <p:spPr bwMode="auto">
          <a:xfrm>
            <a:off x="533400" y="1295400"/>
            <a:ext cx="8077200" cy="3013075"/>
          </a:xfrm>
          <a:prstGeom prst="rect">
            <a:avLst/>
          </a:prstGeom>
          <a:noFill/>
          <a:ln w="12700">
            <a:noFill/>
            <a:miter lim="800000"/>
            <a:headEnd/>
            <a:tailEnd/>
          </a:ln>
          <a:effectLst/>
        </p:spPr>
        <p:txBody>
          <a:bodyPr>
            <a:spAutoFit/>
          </a:bodyPr>
          <a:lstStyle/>
          <a:p>
            <a:pPr algn="just">
              <a:spcBef>
                <a:spcPct val="50000"/>
              </a:spcBef>
            </a:pPr>
            <a:r>
              <a:rPr lang="es-AR">
                <a:solidFill>
                  <a:srgbClr val="333399"/>
                </a:solidFill>
                <a:effectLst/>
                <a:cs typeface="Arial" pitchFamily="34" charset="0"/>
              </a:rPr>
              <a:t>En 2002, el Gobierno Nacional  destinó 4.224 millones de pesos para subsidios directos a los hogares. El 87%  correspondió a asistencia monetaria y el 13% restante a transferencias en especie. Entre los primeros se destaca la financiamiento del Plan Jefas y Jefes Desocupados  y otros programas de empleo  –que absorbieron dos tercios de las transferencias monetarias- y entre los segundos el Programa de Emergencia Alimentaria, que concentró la mitad de las transferencias en especie.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7614" name="Picture 46"/>
          <p:cNvPicPr>
            <a:picLocks noChangeAspect="1" noChangeArrowheads="1"/>
          </p:cNvPicPr>
          <p:nvPr/>
        </p:nvPicPr>
        <p:blipFill>
          <a:blip r:embed="rId2" cstate="print"/>
          <a:srcRect r="73366" b="60674"/>
          <a:stretch>
            <a:fillRect/>
          </a:stretch>
        </p:blipFill>
        <p:spPr bwMode="auto">
          <a:xfrm>
            <a:off x="5181600" y="3886200"/>
            <a:ext cx="1854200" cy="1905000"/>
          </a:xfrm>
          <a:prstGeom prst="rect">
            <a:avLst/>
          </a:prstGeom>
          <a:noFill/>
          <a:ln w="12700">
            <a:noFill/>
            <a:miter lim="800000"/>
            <a:headEnd/>
            <a:tailEnd/>
          </a:ln>
          <a:effectLst/>
        </p:spPr>
      </p:pic>
      <p:sp>
        <p:nvSpPr>
          <p:cNvPr id="237571" name="Rectangle 3"/>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237572" name="Line 4"/>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37573" name="Picture 5" descr="J:\caloi_j\LOGOS\siempro_consejo.bmp"/>
          <p:cNvPicPr>
            <a:picLocks noChangeAspect="1" noChangeArrowheads="1"/>
          </p:cNvPicPr>
          <p:nvPr/>
        </p:nvPicPr>
        <p:blipFill>
          <a:blip r:embed="rId3" cstate="print"/>
          <a:srcRect/>
          <a:stretch>
            <a:fillRect/>
          </a:stretch>
        </p:blipFill>
        <p:spPr bwMode="auto">
          <a:xfrm>
            <a:off x="2867025" y="6096000"/>
            <a:ext cx="3487738" cy="484188"/>
          </a:xfrm>
          <a:prstGeom prst="rect">
            <a:avLst/>
          </a:prstGeom>
          <a:noFill/>
        </p:spPr>
      </p:pic>
      <p:sp>
        <p:nvSpPr>
          <p:cNvPr id="237574" name="Text Box 6"/>
          <p:cNvSpPr txBox="1">
            <a:spLocks noChangeArrowheads="1"/>
          </p:cNvSpPr>
          <p:nvPr/>
        </p:nvSpPr>
        <p:spPr bwMode="auto">
          <a:xfrm>
            <a:off x="457200" y="457200"/>
            <a:ext cx="6172200" cy="946150"/>
          </a:xfrm>
          <a:prstGeom prst="rect">
            <a:avLst/>
          </a:prstGeom>
          <a:noFill/>
          <a:ln w="9525">
            <a:noFill/>
            <a:miter lim="800000"/>
            <a:headEnd/>
            <a:tailEnd/>
          </a:ln>
          <a:effectLst/>
        </p:spPr>
        <p:txBody>
          <a:bodyPr>
            <a:spAutoFit/>
          </a:bodyPr>
          <a:lstStyle/>
          <a:p>
            <a:pPr algn="l"/>
            <a:r>
              <a:rPr lang="es-AR" sz="2000">
                <a:solidFill>
                  <a:schemeClr val="tx1"/>
                </a:solidFill>
                <a:effectLst/>
              </a:rPr>
              <a:t>Nivel y composición de los subsidios directos a los hogares de la APN</a:t>
            </a:r>
            <a:br>
              <a:rPr lang="es-AR" sz="2000">
                <a:solidFill>
                  <a:schemeClr val="tx1"/>
                </a:solidFill>
                <a:effectLst/>
              </a:rPr>
            </a:br>
            <a:r>
              <a:rPr lang="es-AR" sz="1600" b="0">
                <a:solidFill>
                  <a:schemeClr val="tx1"/>
                </a:solidFill>
                <a:effectLst/>
              </a:rPr>
              <a:t>En millones de pesos</a:t>
            </a:r>
          </a:p>
        </p:txBody>
      </p:sp>
      <p:sp>
        <p:nvSpPr>
          <p:cNvPr id="237575" name="Text Box 7"/>
          <p:cNvSpPr txBox="1">
            <a:spLocks noChangeArrowheads="1"/>
          </p:cNvSpPr>
          <p:nvPr/>
        </p:nvSpPr>
        <p:spPr bwMode="auto">
          <a:xfrm>
            <a:off x="7543800" y="501650"/>
            <a:ext cx="1143000" cy="336550"/>
          </a:xfrm>
          <a:prstGeom prst="rect">
            <a:avLst/>
          </a:prstGeom>
          <a:noFill/>
          <a:ln w="9525">
            <a:noFill/>
            <a:miter lim="800000"/>
            <a:headEnd/>
            <a:tailEnd/>
          </a:ln>
          <a:effectLst/>
        </p:spPr>
        <p:txBody>
          <a:bodyPr>
            <a:spAutoFit/>
          </a:bodyPr>
          <a:lstStyle/>
          <a:p>
            <a:pPr algn="l"/>
            <a:r>
              <a:rPr lang="es-AR" sz="1600">
                <a:solidFill>
                  <a:srgbClr val="000099"/>
                </a:solidFill>
                <a:effectLst/>
              </a:rPr>
              <a:t>Año 2002</a:t>
            </a:r>
          </a:p>
        </p:txBody>
      </p:sp>
      <p:sp>
        <p:nvSpPr>
          <p:cNvPr id="237576" name="Line 8"/>
          <p:cNvSpPr>
            <a:spLocks noChangeShapeType="1"/>
          </p:cNvSpPr>
          <p:nvPr/>
        </p:nvSpPr>
        <p:spPr bwMode="auto">
          <a:xfrm flipV="1">
            <a:off x="7467600" y="457200"/>
            <a:ext cx="0" cy="457200"/>
          </a:xfrm>
          <a:prstGeom prst="line">
            <a:avLst/>
          </a:prstGeom>
          <a:noFill/>
          <a:ln w="12700">
            <a:solidFill>
              <a:srgbClr val="333399"/>
            </a:solidFill>
            <a:round/>
            <a:headEnd/>
            <a:tailEnd/>
          </a:ln>
          <a:effectLst/>
        </p:spPr>
        <p:txBody>
          <a:bodyPr/>
          <a:lstStyle/>
          <a:p>
            <a:endParaRPr lang="en-US"/>
          </a:p>
        </p:txBody>
      </p:sp>
      <p:sp>
        <p:nvSpPr>
          <p:cNvPr id="237595" name="Text Box 27"/>
          <p:cNvSpPr txBox="1">
            <a:spLocks noChangeArrowheads="1"/>
          </p:cNvSpPr>
          <p:nvPr/>
        </p:nvSpPr>
        <p:spPr bwMode="auto">
          <a:xfrm>
            <a:off x="457200" y="2287588"/>
            <a:ext cx="2130425" cy="1217612"/>
          </a:xfrm>
          <a:prstGeom prst="rect">
            <a:avLst/>
          </a:prstGeom>
          <a:noFill/>
          <a:ln w="28575">
            <a:solidFill>
              <a:schemeClr val="accent2"/>
            </a:solidFill>
            <a:miter lim="800000"/>
            <a:headEnd/>
            <a:tailEnd/>
          </a:ln>
          <a:effectLst/>
        </p:spPr>
        <p:txBody>
          <a:bodyPr wrap="none">
            <a:spAutoFit/>
          </a:bodyPr>
          <a:lstStyle/>
          <a:p>
            <a:r>
              <a:rPr lang="es-AR" sz="2000">
                <a:solidFill>
                  <a:schemeClr val="tx1"/>
                </a:solidFill>
                <a:effectLst/>
              </a:rPr>
              <a:t>Subsidios directos </a:t>
            </a:r>
            <a:br>
              <a:rPr lang="es-AR" sz="2000">
                <a:solidFill>
                  <a:schemeClr val="tx1"/>
                </a:solidFill>
                <a:effectLst/>
              </a:rPr>
            </a:br>
            <a:r>
              <a:rPr lang="es-AR" sz="2000">
                <a:solidFill>
                  <a:schemeClr val="tx1"/>
                </a:solidFill>
                <a:effectLst/>
              </a:rPr>
              <a:t>a los hogares</a:t>
            </a:r>
            <a:r>
              <a:rPr lang="es-AR" sz="3200">
                <a:solidFill>
                  <a:schemeClr val="accent2"/>
                </a:solidFill>
                <a:effectLst/>
              </a:rPr>
              <a:t/>
            </a:r>
            <a:br>
              <a:rPr lang="es-AR" sz="3200">
                <a:solidFill>
                  <a:schemeClr val="accent2"/>
                </a:solidFill>
                <a:effectLst/>
              </a:rPr>
            </a:br>
            <a:r>
              <a:rPr lang="es-AR" sz="3200">
                <a:solidFill>
                  <a:schemeClr val="accent2"/>
                </a:solidFill>
                <a:effectLst/>
              </a:rPr>
              <a:t> $ 4.224</a:t>
            </a:r>
          </a:p>
        </p:txBody>
      </p:sp>
      <p:sp>
        <p:nvSpPr>
          <p:cNvPr id="237596" name="AutoShape 28"/>
          <p:cNvSpPr>
            <a:spLocks noChangeArrowheads="1"/>
          </p:cNvSpPr>
          <p:nvPr/>
        </p:nvSpPr>
        <p:spPr bwMode="auto">
          <a:xfrm>
            <a:off x="2590800" y="2743200"/>
            <a:ext cx="1295400" cy="3048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2"/>
          </a:solidFill>
          <a:ln w="12700">
            <a:noFill/>
            <a:miter lim="800000"/>
            <a:headEnd/>
            <a:tailEnd/>
          </a:ln>
          <a:effectLst/>
        </p:spPr>
        <p:txBody>
          <a:bodyPr anchor="ctr">
            <a:spAutoFit/>
          </a:bodyPr>
          <a:lstStyle/>
          <a:p>
            <a:endParaRPr lang="en-US"/>
          </a:p>
        </p:txBody>
      </p:sp>
      <p:pic>
        <p:nvPicPr>
          <p:cNvPr id="237597" name="Picture 29"/>
          <p:cNvPicPr>
            <a:picLocks noChangeAspect="1" noChangeArrowheads="1"/>
          </p:cNvPicPr>
          <p:nvPr/>
        </p:nvPicPr>
        <p:blipFill>
          <a:blip r:embed="rId4" cstate="print"/>
          <a:srcRect r="72626" b="59610"/>
          <a:stretch>
            <a:fillRect/>
          </a:stretch>
        </p:blipFill>
        <p:spPr bwMode="auto">
          <a:xfrm>
            <a:off x="3665538" y="1600200"/>
            <a:ext cx="2744787" cy="2819400"/>
          </a:xfrm>
          <a:prstGeom prst="rect">
            <a:avLst/>
          </a:prstGeom>
          <a:noFill/>
          <a:ln w="12700">
            <a:noFill/>
            <a:miter lim="800000"/>
            <a:headEnd/>
            <a:tailEnd/>
          </a:ln>
          <a:effectLst/>
        </p:spPr>
      </p:pic>
      <p:sp>
        <p:nvSpPr>
          <p:cNvPr id="237598" name="Text Box 30"/>
          <p:cNvSpPr txBox="1">
            <a:spLocks noChangeArrowheads="1"/>
          </p:cNvSpPr>
          <p:nvPr/>
        </p:nvSpPr>
        <p:spPr bwMode="auto">
          <a:xfrm>
            <a:off x="5092700" y="2438400"/>
            <a:ext cx="774700" cy="396875"/>
          </a:xfrm>
          <a:prstGeom prst="rect">
            <a:avLst/>
          </a:prstGeom>
          <a:noFill/>
          <a:ln w="12700">
            <a:noFill/>
            <a:miter lim="800000"/>
            <a:headEnd/>
            <a:tailEnd/>
          </a:ln>
          <a:effectLst/>
        </p:spPr>
        <p:txBody>
          <a:bodyPr wrap="none">
            <a:spAutoFit/>
          </a:bodyPr>
          <a:lstStyle/>
          <a:p>
            <a:r>
              <a:rPr lang="es-AR" sz="2000">
                <a:solidFill>
                  <a:schemeClr val="bg1"/>
                </a:solidFill>
                <a:effectLst>
                  <a:outerShdw blurRad="38100" dist="38100" dir="2700000" algn="tl">
                    <a:srgbClr val="C0C0C0"/>
                  </a:outerShdw>
                </a:effectLst>
              </a:rPr>
              <a:t>87,4%</a:t>
            </a:r>
          </a:p>
        </p:txBody>
      </p:sp>
      <p:sp>
        <p:nvSpPr>
          <p:cNvPr id="237599" name="Text Box 31"/>
          <p:cNvSpPr txBox="1">
            <a:spLocks noChangeArrowheads="1"/>
          </p:cNvSpPr>
          <p:nvPr/>
        </p:nvSpPr>
        <p:spPr bwMode="auto">
          <a:xfrm>
            <a:off x="4267200" y="3641725"/>
            <a:ext cx="736600" cy="396875"/>
          </a:xfrm>
          <a:prstGeom prst="rect">
            <a:avLst/>
          </a:prstGeom>
          <a:noFill/>
          <a:ln w="12700">
            <a:noFill/>
            <a:miter lim="800000"/>
            <a:headEnd/>
            <a:tailEnd/>
          </a:ln>
          <a:effectLst/>
        </p:spPr>
        <p:txBody>
          <a:bodyPr wrap="none">
            <a:spAutoFit/>
          </a:bodyPr>
          <a:lstStyle/>
          <a:p>
            <a:r>
              <a:rPr lang="es-AR" sz="2000">
                <a:solidFill>
                  <a:schemeClr val="bg1"/>
                </a:solidFill>
                <a:effectLst>
                  <a:outerShdw blurRad="38100" dist="38100" dir="2700000" algn="tl">
                    <a:srgbClr val="C0C0C0"/>
                  </a:outerShdw>
                </a:effectLst>
              </a:rPr>
              <a:t>12,6</a:t>
            </a:r>
            <a:r>
              <a:rPr lang="es-AR" sz="1600">
                <a:solidFill>
                  <a:schemeClr val="bg1"/>
                </a:solidFill>
                <a:effectLst>
                  <a:outerShdw blurRad="38100" dist="38100" dir="2700000" algn="tl">
                    <a:srgbClr val="C0C0C0"/>
                  </a:outerShdw>
                </a:effectLst>
              </a:rPr>
              <a:t>%</a:t>
            </a:r>
          </a:p>
        </p:txBody>
      </p:sp>
      <p:pic>
        <p:nvPicPr>
          <p:cNvPr id="237600" name="Picture 32"/>
          <p:cNvPicPr>
            <a:picLocks noChangeAspect="1" noChangeArrowheads="1"/>
          </p:cNvPicPr>
          <p:nvPr/>
        </p:nvPicPr>
        <p:blipFill>
          <a:blip r:embed="rId5" cstate="print"/>
          <a:srcRect r="72626" b="61736"/>
          <a:stretch>
            <a:fillRect/>
          </a:stretch>
        </p:blipFill>
        <p:spPr bwMode="auto">
          <a:xfrm>
            <a:off x="6629400" y="1576388"/>
            <a:ext cx="1981200" cy="1928812"/>
          </a:xfrm>
          <a:prstGeom prst="rect">
            <a:avLst/>
          </a:prstGeom>
          <a:noFill/>
          <a:ln w="12700">
            <a:noFill/>
            <a:miter lim="800000"/>
            <a:headEnd/>
            <a:tailEnd/>
          </a:ln>
          <a:effectLst/>
        </p:spPr>
      </p:pic>
      <p:sp>
        <p:nvSpPr>
          <p:cNvPr id="237601" name="Text Box 33"/>
          <p:cNvSpPr txBox="1">
            <a:spLocks noChangeArrowheads="1"/>
          </p:cNvSpPr>
          <p:nvPr/>
        </p:nvSpPr>
        <p:spPr bwMode="auto">
          <a:xfrm>
            <a:off x="7685088" y="2528888"/>
            <a:ext cx="769937" cy="366712"/>
          </a:xfrm>
          <a:prstGeom prst="rect">
            <a:avLst/>
          </a:prstGeom>
          <a:noFill/>
          <a:ln w="12700">
            <a:noFill/>
            <a:miter lim="800000"/>
            <a:headEnd/>
            <a:tailEnd/>
          </a:ln>
          <a:effectLst/>
        </p:spPr>
        <p:txBody>
          <a:bodyPr wrap="none">
            <a:spAutoFit/>
          </a:bodyPr>
          <a:lstStyle/>
          <a:p>
            <a:r>
              <a:rPr lang="es-AR" sz="1800">
                <a:solidFill>
                  <a:srgbClr val="010101"/>
                </a:solidFill>
                <a:effectLst>
                  <a:outerShdw blurRad="38100" dist="38100" dir="2700000" algn="tl">
                    <a:srgbClr val="C0C0C0"/>
                  </a:outerShdw>
                </a:effectLst>
              </a:rPr>
              <a:t>62.5 %</a:t>
            </a:r>
          </a:p>
        </p:txBody>
      </p:sp>
      <p:sp>
        <p:nvSpPr>
          <p:cNvPr id="237602" name="Text Box 34"/>
          <p:cNvSpPr txBox="1">
            <a:spLocks noChangeArrowheads="1"/>
          </p:cNvSpPr>
          <p:nvPr/>
        </p:nvSpPr>
        <p:spPr bwMode="auto">
          <a:xfrm>
            <a:off x="6858000" y="2147888"/>
            <a:ext cx="769938" cy="366712"/>
          </a:xfrm>
          <a:prstGeom prst="rect">
            <a:avLst/>
          </a:prstGeom>
          <a:noFill/>
          <a:ln w="12700">
            <a:noFill/>
            <a:miter lim="800000"/>
            <a:headEnd/>
            <a:tailEnd/>
          </a:ln>
          <a:effectLst/>
        </p:spPr>
        <p:txBody>
          <a:bodyPr wrap="none">
            <a:spAutoFit/>
          </a:bodyPr>
          <a:lstStyle/>
          <a:p>
            <a:r>
              <a:rPr lang="es-AR" sz="1800">
                <a:solidFill>
                  <a:schemeClr val="bg1"/>
                </a:solidFill>
                <a:effectLst>
                  <a:outerShdw blurRad="38100" dist="38100" dir="2700000" algn="tl">
                    <a:srgbClr val="C0C0C0"/>
                  </a:outerShdw>
                </a:effectLst>
              </a:rPr>
              <a:t>37,5 %</a:t>
            </a:r>
          </a:p>
        </p:txBody>
      </p:sp>
      <p:sp>
        <p:nvSpPr>
          <p:cNvPr id="237603" name="Text Box 35"/>
          <p:cNvSpPr txBox="1">
            <a:spLocks noChangeArrowheads="1"/>
          </p:cNvSpPr>
          <p:nvPr/>
        </p:nvSpPr>
        <p:spPr bwMode="auto">
          <a:xfrm>
            <a:off x="4495800" y="1066800"/>
            <a:ext cx="2057400" cy="641350"/>
          </a:xfrm>
          <a:prstGeom prst="rect">
            <a:avLst/>
          </a:prstGeom>
          <a:noFill/>
          <a:ln w="12700">
            <a:noFill/>
            <a:miter lim="800000"/>
            <a:headEnd/>
            <a:tailEnd/>
          </a:ln>
          <a:effectLst/>
        </p:spPr>
        <p:txBody>
          <a:bodyPr>
            <a:spAutoFit/>
          </a:bodyPr>
          <a:lstStyle/>
          <a:p>
            <a:r>
              <a:rPr lang="es-AR" sz="1800">
                <a:solidFill>
                  <a:srgbClr val="666699"/>
                </a:solidFill>
                <a:effectLst>
                  <a:outerShdw blurRad="38100" dist="38100" dir="2700000" algn="tl">
                    <a:srgbClr val="C0C0C0"/>
                  </a:outerShdw>
                </a:effectLst>
              </a:rPr>
              <a:t>Transferencias </a:t>
            </a:r>
            <a:br>
              <a:rPr lang="es-AR" sz="1800">
                <a:solidFill>
                  <a:srgbClr val="666699"/>
                </a:solidFill>
                <a:effectLst>
                  <a:outerShdw blurRad="38100" dist="38100" dir="2700000" algn="tl">
                    <a:srgbClr val="C0C0C0"/>
                  </a:outerShdw>
                </a:effectLst>
              </a:rPr>
            </a:br>
            <a:r>
              <a:rPr lang="es-AR" sz="1800">
                <a:solidFill>
                  <a:srgbClr val="666699"/>
                </a:solidFill>
                <a:effectLst>
                  <a:outerShdw blurRad="38100" dist="38100" dir="2700000" algn="tl">
                    <a:srgbClr val="C0C0C0"/>
                  </a:outerShdw>
                </a:effectLst>
              </a:rPr>
              <a:t>en dinero</a:t>
            </a:r>
          </a:p>
        </p:txBody>
      </p:sp>
      <p:sp>
        <p:nvSpPr>
          <p:cNvPr id="237604" name="Text Box 36"/>
          <p:cNvSpPr txBox="1">
            <a:spLocks noChangeArrowheads="1"/>
          </p:cNvSpPr>
          <p:nvPr/>
        </p:nvSpPr>
        <p:spPr bwMode="auto">
          <a:xfrm>
            <a:off x="3429000" y="4191000"/>
            <a:ext cx="1524000" cy="641350"/>
          </a:xfrm>
          <a:prstGeom prst="rect">
            <a:avLst/>
          </a:prstGeom>
          <a:noFill/>
          <a:ln w="12700">
            <a:noFill/>
            <a:miter lim="800000"/>
            <a:headEnd/>
            <a:tailEnd/>
          </a:ln>
          <a:effectLst/>
        </p:spPr>
        <p:txBody>
          <a:bodyPr>
            <a:spAutoFit/>
          </a:bodyPr>
          <a:lstStyle/>
          <a:p>
            <a:r>
              <a:rPr lang="es-AR" sz="1800">
                <a:solidFill>
                  <a:srgbClr val="9966FF"/>
                </a:solidFill>
                <a:effectLst>
                  <a:outerShdw blurRad="38100" dist="38100" dir="2700000" algn="tl">
                    <a:srgbClr val="C0C0C0"/>
                  </a:outerShdw>
                </a:effectLst>
              </a:rPr>
              <a:t>Transferencias </a:t>
            </a:r>
            <a:br>
              <a:rPr lang="es-AR" sz="1800">
                <a:solidFill>
                  <a:srgbClr val="9966FF"/>
                </a:solidFill>
                <a:effectLst>
                  <a:outerShdw blurRad="38100" dist="38100" dir="2700000" algn="tl">
                    <a:srgbClr val="C0C0C0"/>
                  </a:outerShdw>
                </a:effectLst>
              </a:rPr>
            </a:br>
            <a:r>
              <a:rPr lang="es-AR" sz="1800">
                <a:solidFill>
                  <a:srgbClr val="9966FF"/>
                </a:solidFill>
                <a:effectLst>
                  <a:outerShdw blurRad="38100" dist="38100" dir="2700000" algn="tl">
                    <a:srgbClr val="C0C0C0"/>
                  </a:outerShdw>
                </a:effectLst>
              </a:rPr>
              <a:t>en especie</a:t>
            </a:r>
          </a:p>
        </p:txBody>
      </p:sp>
      <p:sp>
        <p:nvSpPr>
          <p:cNvPr id="237607" name="AutoShape 39"/>
          <p:cNvSpPr>
            <a:spLocks noChangeArrowheads="1"/>
          </p:cNvSpPr>
          <p:nvPr/>
        </p:nvSpPr>
        <p:spPr bwMode="auto">
          <a:xfrm rot="16200000" flipH="1">
            <a:off x="6324600" y="1219200"/>
            <a:ext cx="381000" cy="990600"/>
          </a:xfrm>
          <a:prstGeom prst="curvedRightArrow">
            <a:avLst>
              <a:gd name="adj1" fmla="val 52000"/>
              <a:gd name="adj2" fmla="val 104000"/>
              <a:gd name="adj3" fmla="val 33333"/>
            </a:avLst>
          </a:prstGeom>
          <a:gradFill rotWithShape="0">
            <a:gsLst>
              <a:gs pos="0">
                <a:srgbClr val="666699"/>
              </a:gs>
              <a:gs pos="100000">
                <a:srgbClr val="CC0099"/>
              </a:gs>
            </a:gsLst>
            <a:lin ang="5400000" scaled="1"/>
          </a:gradFill>
          <a:ln w="12700">
            <a:noFill/>
            <a:miter lim="800000"/>
            <a:headEnd/>
            <a:tailEnd/>
          </a:ln>
          <a:effectLst/>
        </p:spPr>
        <p:txBody>
          <a:bodyPr vert="eaVert" wrap="none" anchor="ctr"/>
          <a:lstStyle/>
          <a:p>
            <a:endParaRPr lang="es-AR" b="0">
              <a:solidFill>
                <a:schemeClr val="tx1"/>
              </a:solidFill>
              <a:effectLst/>
              <a:latin typeface="Times New Roman" pitchFamily="18" charset="0"/>
            </a:endParaRPr>
          </a:p>
        </p:txBody>
      </p:sp>
      <p:sp>
        <p:nvSpPr>
          <p:cNvPr id="237608" name="AutoShape 40"/>
          <p:cNvSpPr>
            <a:spLocks noChangeArrowheads="1"/>
          </p:cNvSpPr>
          <p:nvPr/>
        </p:nvSpPr>
        <p:spPr bwMode="auto">
          <a:xfrm rot="5400000" flipH="1" flipV="1">
            <a:off x="4533900" y="4457700"/>
            <a:ext cx="304800" cy="1143000"/>
          </a:xfrm>
          <a:prstGeom prst="curvedRightArrow">
            <a:avLst>
              <a:gd name="adj1" fmla="val 75000"/>
              <a:gd name="adj2" fmla="val 150000"/>
              <a:gd name="adj3" fmla="val 33333"/>
            </a:avLst>
          </a:prstGeom>
          <a:gradFill rotWithShape="0">
            <a:gsLst>
              <a:gs pos="0">
                <a:srgbClr val="CC99FF"/>
              </a:gs>
              <a:gs pos="100000">
                <a:srgbClr val="0066FF"/>
              </a:gs>
            </a:gsLst>
            <a:lin ang="5400000" scaled="1"/>
          </a:gradFill>
          <a:ln w="12700">
            <a:noFill/>
            <a:miter lim="800000"/>
            <a:headEnd/>
            <a:tailEnd/>
          </a:ln>
          <a:effectLst/>
        </p:spPr>
        <p:txBody>
          <a:bodyPr vert="eaVert" wrap="none" anchor="ctr"/>
          <a:lstStyle/>
          <a:p>
            <a:endParaRPr lang="es-AR" b="0">
              <a:solidFill>
                <a:schemeClr val="tx1"/>
              </a:solidFill>
              <a:effectLst/>
              <a:latin typeface="Times New Roman" pitchFamily="18" charset="0"/>
            </a:endParaRPr>
          </a:p>
        </p:txBody>
      </p:sp>
      <p:sp>
        <p:nvSpPr>
          <p:cNvPr id="237610" name="Text Box 42"/>
          <p:cNvSpPr txBox="1">
            <a:spLocks noChangeArrowheads="1"/>
          </p:cNvSpPr>
          <p:nvPr/>
        </p:nvSpPr>
        <p:spPr bwMode="auto">
          <a:xfrm>
            <a:off x="5867400" y="5105400"/>
            <a:ext cx="612775" cy="366713"/>
          </a:xfrm>
          <a:prstGeom prst="rect">
            <a:avLst/>
          </a:prstGeom>
          <a:noFill/>
          <a:ln w="12700">
            <a:noFill/>
            <a:miter lim="800000"/>
            <a:headEnd/>
            <a:tailEnd/>
          </a:ln>
          <a:effectLst/>
        </p:spPr>
        <p:txBody>
          <a:bodyPr wrap="none">
            <a:spAutoFit/>
          </a:bodyPr>
          <a:lstStyle/>
          <a:p>
            <a:r>
              <a:rPr lang="es-AR" sz="1800">
                <a:solidFill>
                  <a:srgbClr val="010101"/>
                </a:solidFill>
                <a:effectLst>
                  <a:outerShdw blurRad="38100" dist="38100" dir="2700000" algn="tl">
                    <a:srgbClr val="C0C0C0"/>
                  </a:outerShdw>
                </a:effectLst>
              </a:rPr>
              <a:t>51 %</a:t>
            </a:r>
          </a:p>
        </p:txBody>
      </p:sp>
      <p:sp>
        <p:nvSpPr>
          <p:cNvPr id="237611" name="Text Box 43"/>
          <p:cNvSpPr txBox="1">
            <a:spLocks noChangeArrowheads="1"/>
          </p:cNvSpPr>
          <p:nvPr/>
        </p:nvSpPr>
        <p:spPr bwMode="auto">
          <a:xfrm>
            <a:off x="5864225" y="4343400"/>
            <a:ext cx="612775" cy="366713"/>
          </a:xfrm>
          <a:prstGeom prst="rect">
            <a:avLst/>
          </a:prstGeom>
          <a:noFill/>
          <a:ln w="12700">
            <a:noFill/>
            <a:miter lim="800000"/>
            <a:headEnd/>
            <a:tailEnd/>
          </a:ln>
          <a:effectLst/>
        </p:spPr>
        <p:txBody>
          <a:bodyPr wrap="none">
            <a:spAutoFit/>
          </a:bodyPr>
          <a:lstStyle/>
          <a:p>
            <a:r>
              <a:rPr lang="es-AR" sz="1800">
                <a:solidFill>
                  <a:schemeClr val="bg1"/>
                </a:solidFill>
                <a:effectLst>
                  <a:outerShdw blurRad="38100" dist="38100" dir="2700000" algn="tl">
                    <a:srgbClr val="C0C0C0"/>
                  </a:outerShdw>
                </a:effectLst>
              </a:rPr>
              <a:t>49 %</a:t>
            </a:r>
          </a:p>
        </p:txBody>
      </p:sp>
      <p:sp>
        <p:nvSpPr>
          <p:cNvPr id="237612" name="Text Box 44"/>
          <p:cNvSpPr txBox="1">
            <a:spLocks noChangeArrowheads="1"/>
          </p:cNvSpPr>
          <p:nvPr/>
        </p:nvSpPr>
        <p:spPr bwMode="auto">
          <a:xfrm>
            <a:off x="6934200" y="1416050"/>
            <a:ext cx="838200" cy="336550"/>
          </a:xfrm>
          <a:prstGeom prst="rect">
            <a:avLst/>
          </a:prstGeom>
          <a:noFill/>
          <a:ln w="12700">
            <a:noFill/>
            <a:miter lim="800000"/>
            <a:headEnd/>
            <a:tailEnd/>
          </a:ln>
          <a:effectLst/>
        </p:spPr>
        <p:txBody>
          <a:bodyPr>
            <a:spAutoFit/>
          </a:bodyPr>
          <a:lstStyle/>
          <a:p>
            <a:r>
              <a:rPr lang="es-AR" sz="1600">
                <a:solidFill>
                  <a:srgbClr val="990099"/>
                </a:solidFill>
                <a:effectLst>
                  <a:outerShdw blurRad="38100" dist="38100" dir="2700000" algn="tl">
                    <a:srgbClr val="C0C0C0"/>
                  </a:outerShdw>
                </a:effectLst>
              </a:rPr>
              <a:t>Otros </a:t>
            </a:r>
          </a:p>
        </p:txBody>
      </p:sp>
      <p:sp>
        <p:nvSpPr>
          <p:cNvPr id="237613" name="Text Box 45"/>
          <p:cNvSpPr txBox="1">
            <a:spLocks noChangeArrowheads="1"/>
          </p:cNvSpPr>
          <p:nvPr/>
        </p:nvSpPr>
        <p:spPr bwMode="auto">
          <a:xfrm>
            <a:off x="7315200" y="3429000"/>
            <a:ext cx="1524000" cy="825500"/>
          </a:xfrm>
          <a:prstGeom prst="rect">
            <a:avLst/>
          </a:prstGeom>
          <a:noFill/>
          <a:ln w="12700">
            <a:noFill/>
            <a:miter lim="800000"/>
            <a:headEnd/>
            <a:tailEnd/>
          </a:ln>
          <a:effectLst/>
        </p:spPr>
        <p:txBody>
          <a:bodyPr>
            <a:spAutoFit/>
          </a:bodyPr>
          <a:lstStyle/>
          <a:p>
            <a:r>
              <a:rPr lang="es-AR" sz="1600">
                <a:solidFill>
                  <a:srgbClr val="FF99CC"/>
                </a:solidFill>
                <a:effectLst>
                  <a:outerShdw blurRad="38100" dist="38100" dir="2700000" algn="tl">
                    <a:srgbClr val="C0C0C0"/>
                  </a:outerShdw>
                </a:effectLst>
              </a:rPr>
              <a:t>PJHD </a:t>
            </a:r>
            <a:r>
              <a:rPr lang="es-AR" sz="1400">
                <a:solidFill>
                  <a:srgbClr val="FF99CC"/>
                </a:solidFill>
                <a:effectLst>
                  <a:outerShdw blurRad="38100" dist="38100" dir="2700000" algn="tl">
                    <a:srgbClr val="C0C0C0"/>
                  </a:outerShdw>
                </a:effectLst>
              </a:rPr>
              <a:t>y </a:t>
            </a:r>
            <a:r>
              <a:rPr lang="es-AR" sz="1600">
                <a:solidFill>
                  <a:srgbClr val="FF99CC"/>
                </a:solidFill>
                <a:effectLst>
                  <a:outerShdw blurRad="38100" dist="38100" dir="2700000" algn="tl">
                    <a:srgbClr val="C0C0C0"/>
                  </a:outerShdw>
                </a:effectLst>
              </a:rPr>
              <a:t>otros programas de empleo - MTESS</a:t>
            </a:r>
          </a:p>
        </p:txBody>
      </p:sp>
      <p:sp>
        <p:nvSpPr>
          <p:cNvPr id="237615" name="Text Box 47"/>
          <p:cNvSpPr txBox="1">
            <a:spLocks noChangeArrowheads="1"/>
          </p:cNvSpPr>
          <p:nvPr/>
        </p:nvSpPr>
        <p:spPr bwMode="auto">
          <a:xfrm>
            <a:off x="6781800" y="4191000"/>
            <a:ext cx="838200" cy="336550"/>
          </a:xfrm>
          <a:prstGeom prst="rect">
            <a:avLst/>
          </a:prstGeom>
          <a:noFill/>
          <a:ln w="12700">
            <a:noFill/>
            <a:miter lim="800000"/>
            <a:headEnd/>
            <a:tailEnd/>
          </a:ln>
          <a:effectLst/>
        </p:spPr>
        <p:txBody>
          <a:bodyPr>
            <a:spAutoFit/>
          </a:bodyPr>
          <a:lstStyle/>
          <a:p>
            <a:r>
              <a:rPr lang="es-AR" sz="1600">
                <a:solidFill>
                  <a:srgbClr val="0066FF"/>
                </a:solidFill>
                <a:effectLst>
                  <a:outerShdw blurRad="38100" dist="38100" dir="2700000" algn="tl">
                    <a:srgbClr val="C0C0C0"/>
                  </a:outerShdw>
                </a:effectLst>
              </a:rPr>
              <a:t>Otros </a:t>
            </a:r>
          </a:p>
        </p:txBody>
      </p:sp>
      <p:sp>
        <p:nvSpPr>
          <p:cNvPr id="237616" name="Text Box 48"/>
          <p:cNvSpPr txBox="1">
            <a:spLocks noChangeArrowheads="1"/>
          </p:cNvSpPr>
          <p:nvPr/>
        </p:nvSpPr>
        <p:spPr bwMode="auto">
          <a:xfrm>
            <a:off x="6934200" y="4889500"/>
            <a:ext cx="1828800" cy="825500"/>
          </a:xfrm>
          <a:prstGeom prst="rect">
            <a:avLst/>
          </a:prstGeom>
          <a:noFill/>
          <a:ln w="12700">
            <a:noFill/>
            <a:miter lim="800000"/>
            <a:headEnd/>
            <a:tailEnd/>
          </a:ln>
          <a:effectLst/>
        </p:spPr>
        <p:txBody>
          <a:bodyPr>
            <a:spAutoFit/>
          </a:bodyPr>
          <a:lstStyle/>
          <a:p>
            <a:pPr algn="l"/>
            <a:r>
              <a:rPr lang="es-AR" sz="1600">
                <a:solidFill>
                  <a:srgbClr val="99CCFF"/>
                </a:solidFill>
                <a:effectLst>
                  <a:outerShdw blurRad="38100" dist="38100" dir="2700000" algn="tl">
                    <a:srgbClr val="C0C0C0"/>
                  </a:outerShdw>
                </a:effectLst>
              </a:rPr>
              <a:t>Programa de Emergencia Alimentaria – MDS</a:t>
            </a:r>
          </a:p>
        </p:txBody>
      </p:sp>
      <p:sp>
        <p:nvSpPr>
          <p:cNvPr id="237617" name="Text Box 49" descr="Papel seda azul"/>
          <p:cNvSpPr txBox="1">
            <a:spLocks noChangeArrowheads="1"/>
          </p:cNvSpPr>
          <p:nvPr/>
        </p:nvSpPr>
        <p:spPr bwMode="auto">
          <a:xfrm>
            <a:off x="304800" y="5165725"/>
            <a:ext cx="3200400" cy="473075"/>
          </a:xfrm>
          <a:prstGeom prst="rect">
            <a:avLst/>
          </a:prstGeom>
          <a:noFill/>
          <a:ln w="9525">
            <a:noFill/>
            <a:miter lim="800000"/>
            <a:headEnd/>
            <a:tailEnd/>
          </a:ln>
          <a:effectLst/>
        </p:spPr>
        <p:txBody>
          <a:bodyPr>
            <a:spAutoFit/>
          </a:bodyPr>
          <a:lstStyle/>
          <a:p>
            <a:pPr algn="just">
              <a:spcBef>
                <a:spcPct val="50000"/>
              </a:spcBef>
            </a:pPr>
            <a:endParaRPr lang="es-AR" sz="1000" b="0">
              <a:solidFill>
                <a:schemeClr val="tx1"/>
              </a:solidFill>
              <a:effectLst/>
            </a:endParaRPr>
          </a:p>
          <a:p>
            <a:pPr algn="just">
              <a:spcBef>
                <a:spcPct val="50000"/>
              </a:spcBef>
            </a:pPr>
            <a:endParaRPr lang="es-AR" sz="1000" b="0">
              <a:solidFill>
                <a:schemeClr val="tx1"/>
              </a:solidFill>
              <a:effectLst/>
            </a:endParaRPr>
          </a:p>
        </p:txBody>
      </p:sp>
      <p:sp>
        <p:nvSpPr>
          <p:cNvPr id="237618" name="Text Box 50" descr="Papel seda azul"/>
          <p:cNvSpPr txBox="1">
            <a:spLocks noChangeArrowheads="1"/>
          </p:cNvSpPr>
          <p:nvPr/>
        </p:nvSpPr>
        <p:spPr bwMode="auto">
          <a:xfrm>
            <a:off x="6019800" y="5791200"/>
            <a:ext cx="3276600" cy="244475"/>
          </a:xfrm>
          <a:prstGeom prst="rect">
            <a:avLst/>
          </a:prstGeom>
          <a:noFill/>
          <a:ln w="9525">
            <a:noFill/>
            <a:miter lim="800000"/>
            <a:headEnd/>
            <a:tailEnd/>
          </a:ln>
          <a:effectLst/>
        </p:spPr>
        <p:txBody>
          <a:bodyPr>
            <a:spAutoFit/>
          </a:bodyPr>
          <a:lstStyle/>
          <a:p>
            <a:pPr algn="l">
              <a:spcBef>
                <a:spcPct val="50000"/>
              </a:spcBef>
            </a:pPr>
            <a:r>
              <a:rPr lang="es-AR" sz="1000" b="0">
                <a:solidFill>
                  <a:schemeClr val="tx1"/>
                </a:solidFill>
                <a:effectLst/>
              </a:rPr>
              <a:t>Fuente: SIEMPRO, elaboración propia en base a MECON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37596"/>
                                        </p:tgtEl>
                                        <p:attrNameLst>
                                          <p:attrName>style.visibility</p:attrName>
                                        </p:attrNameLst>
                                      </p:cBhvr>
                                      <p:to>
                                        <p:strVal val="visible"/>
                                      </p:to>
                                    </p:set>
                                    <p:anim calcmode="lin" valueType="num">
                                      <p:cBhvr>
                                        <p:cTn id="7" dur="500" fill="hold"/>
                                        <p:tgtEl>
                                          <p:spTgt spid="237596"/>
                                        </p:tgtEl>
                                        <p:attrNameLst>
                                          <p:attrName>ppt_x</p:attrName>
                                        </p:attrNameLst>
                                      </p:cBhvr>
                                      <p:tavLst>
                                        <p:tav tm="0">
                                          <p:val>
                                            <p:strVal val="#ppt_x-#ppt_w/2"/>
                                          </p:val>
                                        </p:tav>
                                        <p:tav tm="100000">
                                          <p:val>
                                            <p:strVal val="#ppt_x"/>
                                          </p:val>
                                        </p:tav>
                                      </p:tavLst>
                                    </p:anim>
                                    <p:anim calcmode="lin" valueType="num">
                                      <p:cBhvr>
                                        <p:cTn id="8" dur="500" fill="hold"/>
                                        <p:tgtEl>
                                          <p:spTgt spid="237596"/>
                                        </p:tgtEl>
                                        <p:attrNameLst>
                                          <p:attrName>ppt_y</p:attrName>
                                        </p:attrNameLst>
                                      </p:cBhvr>
                                      <p:tavLst>
                                        <p:tav tm="0">
                                          <p:val>
                                            <p:strVal val="#ppt_y"/>
                                          </p:val>
                                        </p:tav>
                                        <p:tav tm="100000">
                                          <p:val>
                                            <p:strVal val="#ppt_y"/>
                                          </p:val>
                                        </p:tav>
                                      </p:tavLst>
                                    </p:anim>
                                    <p:anim calcmode="lin" valueType="num">
                                      <p:cBhvr>
                                        <p:cTn id="9" dur="500" fill="hold"/>
                                        <p:tgtEl>
                                          <p:spTgt spid="237596"/>
                                        </p:tgtEl>
                                        <p:attrNameLst>
                                          <p:attrName>ppt_w</p:attrName>
                                        </p:attrNameLst>
                                      </p:cBhvr>
                                      <p:tavLst>
                                        <p:tav tm="0">
                                          <p:val>
                                            <p:fltVal val="0"/>
                                          </p:val>
                                        </p:tav>
                                        <p:tav tm="100000">
                                          <p:val>
                                            <p:strVal val="#ppt_w"/>
                                          </p:val>
                                        </p:tav>
                                      </p:tavLst>
                                    </p:anim>
                                    <p:anim calcmode="lin" valueType="num">
                                      <p:cBhvr>
                                        <p:cTn id="10" dur="500" fill="hold"/>
                                        <p:tgtEl>
                                          <p:spTgt spid="237596"/>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8" presetClass="entr" presetSubtype="3" fill="hold" grpId="0" nodeType="afterEffect">
                                  <p:stCondLst>
                                    <p:cond delay="0"/>
                                  </p:stCondLst>
                                  <p:childTnLst>
                                    <p:set>
                                      <p:cBhvr>
                                        <p:cTn id="13" dur="1" fill="hold">
                                          <p:stCondLst>
                                            <p:cond delay="0"/>
                                          </p:stCondLst>
                                        </p:cTn>
                                        <p:tgtEl>
                                          <p:spTgt spid="237607"/>
                                        </p:tgtEl>
                                        <p:attrNameLst>
                                          <p:attrName>style.visibility</p:attrName>
                                        </p:attrNameLst>
                                      </p:cBhvr>
                                      <p:to>
                                        <p:strVal val="visible"/>
                                      </p:to>
                                    </p:set>
                                    <p:animEffect transition="in" filter="strips(upRight)">
                                      <p:cBhvr>
                                        <p:cTn id="14" dur="500"/>
                                        <p:tgtEl>
                                          <p:spTgt spid="237607"/>
                                        </p:tgtEl>
                                      </p:cBhvr>
                                    </p:animEffect>
                                  </p:childTnLst>
                                </p:cTn>
                              </p:par>
                            </p:childTnLst>
                          </p:cTn>
                        </p:par>
                        <p:par>
                          <p:cTn id="15" fill="hold">
                            <p:stCondLst>
                              <p:cond delay="1000"/>
                            </p:stCondLst>
                            <p:childTnLst>
                              <p:par>
                                <p:cTn id="16" presetID="18" presetClass="entr" presetSubtype="3" fill="hold" grpId="0" nodeType="afterEffect">
                                  <p:stCondLst>
                                    <p:cond delay="0"/>
                                  </p:stCondLst>
                                  <p:childTnLst>
                                    <p:set>
                                      <p:cBhvr>
                                        <p:cTn id="17" dur="1" fill="hold">
                                          <p:stCondLst>
                                            <p:cond delay="0"/>
                                          </p:stCondLst>
                                        </p:cTn>
                                        <p:tgtEl>
                                          <p:spTgt spid="237608"/>
                                        </p:tgtEl>
                                        <p:attrNameLst>
                                          <p:attrName>style.visibility</p:attrName>
                                        </p:attrNameLst>
                                      </p:cBhvr>
                                      <p:to>
                                        <p:strVal val="visible"/>
                                      </p:to>
                                    </p:set>
                                    <p:animEffect transition="in" filter="strips(upRight)">
                                      <p:cBhvr>
                                        <p:cTn id="18" dur="500"/>
                                        <p:tgtEl>
                                          <p:spTgt spid="2376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96" grpId="0" animBg="1"/>
      <p:bldP spid="237607" grpId="0" animBg="1" autoUpdateAnimBg="0"/>
      <p:bldP spid="237608"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9" name="Line 1027"/>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60100" name="Picture 1028" descr="J:\caloi_j\LOGOS\siempro_consejo.bmp"/>
          <p:cNvPicPr>
            <a:picLocks noChangeAspect="1" noChangeArrowheads="1"/>
          </p:cNvPicPr>
          <p:nvPr/>
        </p:nvPicPr>
        <p:blipFill>
          <a:blip r:embed="rId2" cstate="print"/>
          <a:srcRect/>
          <a:stretch>
            <a:fillRect/>
          </a:stretch>
        </p:blipFill>
        <p:spPr bwMode="auto">
          <a:xfrm>
            <a:off x="2867025" y="6096000"/>
            <a:ext cx="3487738" cy="484188"/>
          </a:xfrm>
          <a:prstGeom prst="rect">
            <a:avLst/>
          </a:prstGeom>
          <a:noFill/>
        </p:spPr>
      </p:pic>
      <p:sp>
        <p:nvSpPr>
          <p:cNvPr id="260102" name="Text Box 1030"/>
          <p:cNvSpPr txBox="1">
            <a:spLocks noChangeArrowheads="1"/>
          </p:cNvSpPr>
          <p:nvPr/>
        </p:nvSpPr>
        <p:spPr bwMode="auto">
          <a:xfrm>
            <a:off x="609600" y="1484313"/>
            <a:ext cx="7924800" cy="457200"/>
          </a:xfrm>
          <a:prstGeom prst="rect">
            <a:avLst/>
          </a:prstGeom>
          <a:noFill/>
          <a:ln w="9525">
            <a:noFill/>
            <a:miter lim="800000"/>
            <a:headEnd/>
            <a:tailEnd/>
          </a:ln>
          <a:effectLst/>
        </p:spPr>
        <p:txBody>
          <a:bodyPr>
            <a:spAutoFit/>
          </a:bodyPr>
          <a:lstStyle/>
          <a:p>
            <a:pPr algn="just"/>
            <a:endParaRPr lang="es-AR">
              <a:solidFill>
                <a:srgbClr val="333399"/>
              </a:solidFill>
              <a:effectLst/>
            </a:endParaRPr>
          </a:p>
        </p:txBody>
      </p:sp>
      <p:sp>
        <p:nvSpPr>
          <p:cNvPr id="260103" name="Text Box 1031"/>
          <p:cNvSpPr txBox="1">
            <a:spLocks noChangeArrowheads="1"/>
          </p:cNvSpPr>
          <p:nvPr/>
        </p:nvSpPr>
        <p:spPr bwMode="auto">
          <a:xfrm>
            <a:off x="517525" y="458788"/>
            <a:ext cx="3168650" cy="519112"/>
          </a:xfrm>
          <a:prstGeom prst="rect">
            <a:avLst/>
          </a:prstGeom>
          <a:noFill/>
          <a:ln w="9525">
            <a:noFill/>
            <a:miter lim="800000"/>
            <a:headEnd/>
            <a:tailEnd/>
          </a:ln>
          <a:effectLst/>
        </p:spPr>
        <p:txBody>
          <a:bodyPr wrap="none">
            <a:spAutoFit/>
          </a:bodyPr>
          <a:lstStyle/>
          <a:p>
            <a:pPr algn="l"/>
            <a:r>
              <a:rPr lang="es-AR" sz="2800" b="0">
                <a:solidFill>
                  <a:srgbClr val="333399"/>
                </a:solidFill>
                <a:effectLst>
                  <a:outerShdw blurRad="38100" dist="38100" dir="2700000" algn="tl">
                    <a:srgbClr val="C0C0C0"/>
                  </a:outerShdw>
                </a:effectLst>
                <a:latin typeface="Arial Black" pitchFamily="34" charset="0"/>
              </a:rPr>
              <a:t>GASTO SOCIAL</a:t>
            </a:r>
          </a:p>
        </p:txBody>
      </p:sp>
      <p:sp>
        <p:nvSpPr>
          <p:cNvPr id="260104" name="Rectangle 1032"/>
          <p:cNvSpPr>
            <a:spLocks noChangeArrowheads="1"/>
          </p:cNvSpPr>
          <p:nvPr/>
        </p:nvSpPr>
        <p:spPr bwMode="auto">
          <a:xfrm>
            <a:off x="457200" y="1219200"/>
            <a:ext cx="8153400" cy="4302125"/>
          </a:xfrm>
          <a:prstGeom prst="rect">
            <a:avLst/>
          </a:prstGeom>
          <a:noFill/>
          <a:ln w="12700">
            <a:noFill/>
            <a:miter lim="800000"/>
            <a:headEnd/>
            <a:tailEnd/>
          </a:ln>
          <a:effectLst/>
        </p:spPr>
        <p:txBody>
          <a:bodyPr>
            <a:spAutoFit/>
          </a:bodyPr>
          <a:lstStyle/>
          <a:p>
            <a:pPr algn="just">
              <a:spcBef>
                <a:spcPct val="50000"/>
              </a:spcBef>
            </a:pPr>
            <a:r>
              <a:rPr lang="es-AR" sz="2300">
                <a:solidFill>
                  <a:srgbClr val="333399"/>
                </a:solidFill>
                <a:effectLst/>
                <a:cs typeface="Arial" pitchFamily="34" charset="0"/>
              </a:rPr>
              <a:t>Durante la primera fase de la crisis (1998-2001) el subsidio directo destinado a los hogares pobres tuvo, paradójicamente, una clara trayectoria procíclica: decreció (-28%) en una etapa en la que se acentuó el déficit de ingresos de esos hogares (10,2%) para cubrir sus necesidades más elementales. En 2002, en el punto más álgido de la crisis, creció fuertemente la pobreza y la brecha de ingresos de los hogares pobres (47%). La gravedad del cuadro social llevó a desarrollar una extensa red de contención social que, dada la magnitud e intensidad de la pobreza, no resultó suficiente para revertir la gravedad de la crisis social: el aumento del subsidio medio directo (61%) sólo cubrió el 21% de la brecha de ingresos de los hogares pobres. </a:t>
            </a:r>
          </a:p>
        </p:txBody>
      </p:sp>
      <p:sp>
        <p:nvSpPr>
          <p:cNvPr id="260105" name="Rectangle 1033"/>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260106" name="Line 1034"/>
          <p:cNvSpPr>
            <a:spLocks noChangeShapeType="1"/>
          </p:cNvSpPr>
          <p:nvPr/>
        </p:nvSpPr>
        <p:spPr bwMode="auto">
          <a:xfrm>
            <a:off x="304800" y="1066800"/>
            <a:ext cx="8532813" cy="0"/>
          </a:xfrm>
          <a:prstGeom prst="line">
            <a:avLst/>
          </a:prstGeom>
          <a:noFill/>
          <a:ln w="9525">
            <a:solidFill>
              <a:schemeClr val="folHlink"/>
            </a:solidFill>
            <a:round/>
            <a:headEnd/>
            <a:tailEnd/>
          </a:ln>
          <a:effectLst/>
        </p:spPr>
        <p:txBody>
          <a:bodyP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1699" name="Picture 1059"/>
          <p:cNvPicPr>
            <a:picLocks noChangeAspect="1" noChangeArrowheads="1"/>
          </p:cNvPicPr>
          <p:nvPr/>
        </p:nvPicPr>
        <p:blipFill>
          <a:blip r:embed="rId2" cstate="print"/>
          <a:srcRect l="5962" t="8018" r="1305" b="4245"/>
          <a:stretch>
            <a:fillRect/>
          </a:stretch>
        </p:blipFill>
        <p:spPr bwMode="auto">
          <a:xfrm>
            <a:off x="762000" y="1058863"/>
            <a:ext cx="7239000" cy="4808537"/>
          </a:xfrm>
          <a:prstGeom prst="rect">
            <a:avLst/>
          </a:prstGeom>
          <a:noFill/>
          <a:ln w="12700">
            <a:noFill/>
            <a:miter lim="800000"/>
            <a:headEnd/>
            <a:tailEnd/>
          </a:ln>
          <a:effectLst/>
        </p:spPr>
      </p:pic>
      <p:sp>
        <p:nvSpPr>
          <p:cNvPr id="241666" name="Rectangle 1026"/>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241667" name="Line 1027"/>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41668" name="Picture 1028" descr="J:\caloi_j\LOGOS\siempro_consejo.bmp"/>
          <p:cNvPicPr>
            <a:picLocks noChangeAspect="1" noChangeArrowheads="1"/>
          </p:cNvPicPr>
          <p:nvPr/>
        </p:nvPicPr>
        <p:blipFill>
          <a:blip r:embed="rId3" cstate="print"/>
          <a:srcRect/>
          <a:stretch>
            <a:fillRect/>
          </a:stretch>
        </p:blipFill>
        <p:spPr bwMode="auto">
          <a:xfrm>
            <a:off x="2867025" y="6096000"/>
            <a:ext cx="3487738" cy="484188"/>
          </a:xfrm>
          <a:prstGeom prst="rect">
            <a:avLst/>
          </a:prstGeom>
          <a:noFill/>
        </p:spPr>
      </p:pic>
      <p:sp>
        <p:nvSpPr>
          <p:cNvPr id="241669" name="Text Box 1029"/>
          <p:cNvSpPr txBox="1">
            <a:spLocks noChangeArrowheads="1"/>
          </p:cNvSpPr>
          <p:nvPr/>
        </p:nvSpPr>
        <p:spPr bwMode="auto">
          <a:xfrm>
            <a:off x="381000" y="425450"/>
            <a:ext cx="6324600" cy="946150"/>
          </a:xfrm>
          <a:prstGeom prst="rect">
            <a:avLst/>
          </a:prstGeom>
          <a:noFill/>
          <a:ln w="9525">
            <a:noFill/>
            <a:miter lim="800000"/>
            <a:headEnd/>
            <a:tailEnd/>
          </a:ln>
          <a:effectLst/>
        </p:spPr>
        <p:txBody>
          <a:bodyPr>
            <a:spAutoFit/>
          </a:bodyPr>
          <a:lstStyle/>
          <a:p>
            <a:pPr algn="l"/>
            <a:r>
              <a:rPr lang="es-AR" sz="2000">
                <a:solidFill>
                  <a:schemeClr val="tx1"/>
                </a:solidFill>
                <a:effectLst/>
              </a:rPr>
              <a:t>Evolución de la brecha media de ingresos y del  subsidio directo medio  a los hogares pobres </a:t>
            </a:r>
          </a:p>
          <a:p>
            <a:pPr algn="l"/>
            <a:r>
              <a:rPr lang="es-AR" sz="1600" b="0">
                <a:solidFill>
                  <a:schemeClr val="tx1"/>
                </a:solidFill>
                <a:effectLst/>
              </a:rPr>
              <a:t>En pesos por año.</a:t>
            </a:r>
          </a:p>
        </p:txBody>
      </p:sp>
      <p:sp>
        <p:nvSpPr>
          <p:cNvPr id="241670" name="Text Box 1030"/>
          <p:cNvSpPr txBox="1">
            <a:spLocks noChangeArrowheads="1"/>
          </p:cNvSpPr>
          <p:nvPr/>
        </p:nvSpPr>
        <p:spPr bwMode="auto">
          <a:xfrm>
            <a:off x="7315200" y="381000"/>
            <a:ext cx="1371600" cy="581025"/>
          </a:xfrm>
          <a:prstGeom prst="rect">
            <a:avLst/>
          </a:prstGeom>
          <a:noFill/>
          <a:ln w="9525">
            <a:noFill/>
            <a:miter lim="800000"/>
            <a:headEnd/>
            <a:tailEnd/>
          </a:ln>
          <a:effectLst/>
        </p:spPr>
        <p:txBody>
          <a:bodyPr>
            <a:spAutoFit/>
          </a:bodyPr>
          <a:lstStyle/>
          <a:p>
            <a:pPr algn="l"/>
            <a:r>
              <a:rPr lang="es-AR" sz="1600">
                <a:solidFill>
                  <a:srgbClr val="000099"/>
                </a:solidFill>
                <a:effectLst/>
              </a:rPr>
              <a:t>Total urbano</a:t>
            </a:r>
            <a:br>
              <a:rPr lang="es-AR" sz="1600">
                <a:solidFill>
                  <a:srgbClr val="000099"/>
                </a:solidFill>
                <a:effectLst/>
              </a:rPr>
            </a:br>
            <a:r>
              <a:rPr lang="es-AR" sz="1600">
                <a:solidFill>
                  <a:srgbClr val="000099"/>
                </a:solidFill>
                <a:effectLst/>
              </a:rPr>
              <a:t>1997 - 2002</a:t>
            </a:r>
          </a:p>
        </p:txBody>
      </p:sp>
      <p:sp>
        <p:nvSpPr>
          <p:cNvPr id="241671" name="Line 1031"/>
          <p:cNvSpPr>
            <a:spLocks noChangeShapeType="1"/>
          </p:cNvSpPr>
          <p:nvPr/>
        </p:nvSpPr>
        <p:spPr bwMode="auto">
          <a:xfrm flipV="1">
            <a:off x="7239000" y="457200"/>
            <a:ext cx="0" cy="457200"/>
          </a:xfrm>
          <a:prstGeom prst="line">
            <a:avLst/>
          </a:prstGeom>
          <a:noFill/>
          <a:ln w="12700">
            <a:solidFill>
              <a:srgbClr val="333399"/>
            </a:solidFill>
            <a:round/>
            <a:headEnd/>
            <a:tailEnd/>
          </a:ln>
          <a:effectLst/>
        </p:spPr>
        <p:txBody>
          <a:bodyPr/>
          <a:lstStyle/>
          <a:p>
            <a:endParaRPr lang="en-US"/>
          </a:p>
        </p:txBody>
      </p:sp>
      <p:sp>
        <p:nvSpPr>
          <p:cNvPr id="241672" name="Text Box 1032" descr="Papel seda azul"/>
          <p:cNvSpPr txBox="1">
            <a:spLocks noChangeArrowheads="1"/>
          </p:cNvSpPr>
          <p:nvPr/>
        </p:nvSpPr>
        <p:spPr bwMode="auto">
          <a:xfrm>
            <a:off x="5257800" y="5791200"/>
            <a:ext cx="4114800" cy="244475"/>
          </a:xfrm>
          <a:prstGeom prst="rect">
            <a:avLst/>
          </a:prstGeom>
          <a:noFill/>
          <a:ln w="9525">
            <a:noFill/>
            <a:miter lim="800000"/>
            <a:headEnd/>
            <a:tailEnd/>
          </a:ln>
          <a:effectLst/>
        </p:spPr>
        <p:txBody>
          <a:bodyPr>
            <a:spAutoFit/>
          </a:bodyPr>
          <a:lstStyle/>
          <a:p>
            <a:pPr algn="l">
              <a:spcBef>
                <a:spcPct val="50000"/>
              </a:spcBef>
            </a:pPr>
            <a:r>
              <a:rPr lang="es-AR" sz="1000" b="0">
                <a:solidFill>
                  <a:schemeClr val="tx1"/>
                </a:solidFill>
                <a:effectLst/>
              </a:rPr>
              <a:t>Fuente: SIEMPRO, elaboración propia en base a EPH – INDEC y MECON</a:t>
            </a:r>
          </a:p>
        </p:txBody>
      </p:sp>
      <p:sp>
        <p:nvSpPr>
          <p:cNvPr id="241686" name="Text Box 1046"/>
          <p:cNvSpPr txBox="1">
            <a:spLocks noChangeArrowheads="1"/>
          </p:cNvSpPr>
          <p:nvPr/>
        </p:nvSpPr>
        <p:spPr bwMode="auto">
          <a:xfrm>
            <a:off x="2133600" y="5029200"/>
            <a:ext cx="639763" cy="304800"/>
          </a:xfrm>
          <a:prstGeom prst="rect">
            <a:avLst/>
          </a:prstGeom>
          <a:noFill/>
          <a:ln w="9525">
            <a:noFill/>
            <a:miter lim="800000"/>
            <a:headEnd/>
            <a:tailEnd/>
          </a:ln>
          <a:effectLst/>
        </p:spPr>
        <p:txBody>
          <a:bodyPr wrap="none">
            <a:spAutoFit/>
          </a:bodyPr>
          <a:lstStyle/>
          <a:p>
            <a:pPr algn="l"/>
            <a:r>
              <a:rPr lang="es-AR" sz="1400">
                <a:solidFill>
                  <a:srgbClr val="008000"/>
                </a:solidFill>
                <a:effectLst>
                  <a:outerShdw blurRad="38100" dist="38100" dir="2700000" algn="tl">
                    <a:srgbClr val="C0C0C0"/>
                  </a:outerShdw>
                </a:effectLst>
              </a:rPr>
              <a:t>29,1 %</a:t>
            </a:r>
          </a:p>
        </p:txBody>
      </p:sp>
      <p:sp>
        <p:nvSpPr>
          <p:cNvPr id="241687" name="Text Box 1047"/>
          <p:cNvSpPr txBox="1">
            <a:spLocks noChangeArrowheads="1"/>
          </p:cNvSpPr>
          <p:nvPr/>
        </p:nvSpPr>
        <p:spPr bwMode="auto">
          <a:xfrm>
            <a:off x="3200400" y="5029200"/>
            <a:ext cx="639763" cy="304800"/>
          </a:xfrm>
          <a:prstGeom prst="rect">
            <a:avLst/>
          </a:prstGeom>
          <a:noFill/>
          <a:ln w="9525">
            <a:noFill/>
            <a:miter lim="800000"/>
            <a:headEnd/>
            <a:tailEnd/>
          </a:ln>
          <a:effectLst/>
        </p:spPr>
        <p:txBody>
          <a:bodyPr wrap="none">
            <a:spAutoFit/>
          </a:bodyPr>
          <a:lstStyle/>
          <a:p>
            <a:pPr algn="l"/>
            <a:r>
              <a:rPr lang="es-AR" sz="1400">
                <a:solidFill>
                  <a:srgbClr val="008000"/>
                </a:solidFill>
                <a:effectLst>
                  <a:outerShdw blurRad="38100" dist="38100" dir="2700000" algn="tl">
                    <a:srgbClr val="C0C0C0"/>
                  </a:outerShdw>
                </a:effectLst>
              </a:rPr>
              <a:t>28,6 %</a:t>
            </a:r>
          </a:p>
        </p:txBody>
      </p:sp>
      <p:sp>
        <p:nvSpPr>
          <p:cNvPr id="241688" name="Text Box 1048"/>
          <p:cNvSpPr txBox="1">
            <a:spLocks noChangeArrowheads="1"/>
          </p:cNvSpPr>
          <p:nvPr/>
        </p:nvSpPr>
        <p:spPr bwMode="auto">
          <a:xfrm>
            <a:off x="4313238" y="5105400"/>
            <a:ext cx="639762" cy="304800"/>
          </a:xfrm>
          <a:prstGeom prst="rect">
            <a:avLst/>
          </a:prstGeom>
          <a:noFill/>
          <a:ln w="9525">
            <a:noFill/>
            <a:miter lim="800000"/>
            <a:headEnd/>
            <a:tailEnd/>
          </a:ln>
          <a:effectLst/>
        </p:spPr>
        <p:txBody>
          <a:bodyPr wrap="none">
            <a:spAutoFit/>
          </a:bodyPr>
          <a:lstStyle/>
          <a:p>
            <a:pPr algn="l"/>
            <a:r>
              <a:rPr lang="es-AR" sz="1400">
                <a:solidFill>
                  <a:srgbClr val="008000"/>
                </a:solidFill>
                <a:effectLst>
                  <a:outerShdw blurRad="38100" dist="38100" dir="2700000" algn="tl">
                    <a:srgbClr val="C0C0C0"/>
                  </a:outerShdw>
                </a:effectLst>
              </a:rPr>
              <a:t>24,2 %</a:t>
            </a:r>
          </a:p>
        </p:txBody>
      </p:sp>
      <p:sp>
        <p:nvSpPr>
          <p:cNvPr id="241689" name="Text Box 1049"/>
          <p:cNvSpPr txBox="1">
            <a:spLocks noChangeArrowheads="1"/>
          </p:cNvSpPr>
          <p:nvPr/>
        </p:nvSpPr>
        <p:spPr bwMode="auto">
          <a:xfrm>
            <a:off x="5410200" y="5105400"/>
            <a:ext cx="639763" cy="304800"/>
          </a:xfrm>
          <a:prstGeom prst="rect">
            <a:avLst/>
          </a:prstGeom>
          <a:noFill/>
          <a:ln w="9525">
            <a:noFill/>
            <a:miter lim="800000"/>
            <a:headEnd/>
            <a:tailEnd/>
          </a:ln>
          <a:effectLst/>
        </p:spPr>
        <p:txBody>
          <a:bodyPr wrap="none">
            <a:spAutoFit/>
          </a:bodyPr>
          <a:lstStyle/>
          <a:p>
            <a:pPr algn="l"/>
            <a:r>
              <a:rPr lang="es-AR" sz="1400">
                <a:solidFill>
                  <a:srgbClr val="008000"/>
                </a:solidFill>
                <a:effectLst>
                  <a:outerShdw blurRad="38100" dist="38100" dir="2700000" algn="tl">
                    <a:srgbClr val="C0C0C0"/>
                  </a:outerShdw>
                </a:effectLst>
              </a:rPr>
              <a:t>23,4 %</a:t>
            </a:r>
          </a:p>
        </p:txBody>
      </p:sp>
      <p:sp>
        <p:nvSpPr>
          <p:cNvPr id="241690" name="Text Box 1050"/>
          <p:cNvSpPr txBox="1">
            <a:spLocks noChangeArrowheads="1"/>
          </p:cNvSpPr>
          <p:nvPr/>
        </p:nvSpPr>
        <p:spPr bwMode="auto">
          <a:xfrm>
            <a:off x="6523038" y="5181600"/>
            <a:ext cx="639762" cy="304800"/>
          </a:xfrm>
          <a:prstGeom prst="rect">
            <a:avLst/>
          </a:prstGeom>
          <a:noFill/>
          <a:ln w="9525">
            <a:noFill/>
            <a:miter lim="800000"/>
            <a:headEnd/>
            <a:tailEnd/>
          </a:ln>
          <a:effectLst/>
        </p:spPr>
        <p:txBody>
          <a:bodyPr wrap="none">
            <a:spAutoFit/>
          </a:bodyPr>
          <a:lstStyle/>
          <a:p>
            <a:pPr algn="l"/>
            <a:r>
              <a:rPr lang="es-AR" sz="1400">
                <a:solidFill>
                  <a:srgbClr val="008000"/>
                </a:solidFill>
                <a:effectLst>
                  <a:outerShdw blurRad="38100" dist="38100" dir="2700000" algn="tl">
                    <a:srgbClr val="C0C0C0"/>
                  </a:outerShdw>
                </a:effectLst>
              </a:rPr>
              <a:t>18,8 %</a:t>
            </a:r>
          </a:p>
        </p:txBody>
      </p:sp>
      <p:sp>
        <p:nvSpPr>
          <p:cNvPr id="241691" name="Text Box 1051"/>
          <p:cNvSpPr txBox="1">
            <a:spLocks noChangeArrowheads="1"/>
          </p:cNvSpPr>
          <p:nvPr/>
        </p:nvSpPr>
        <p:spPr bwMode="auto">
          <a:xfrm>
            <a:off x="7666038" y="4953000"/>
            <a:ext cx="639762" cy="304800"/>
          </a:xfrm>
          <a:prstGeom prst="rect">
            <a:avLst/>
          </a:prstGeom>
          <a:noFill/>
          <a:ln w="9525">
            <a:noFill/>
            <a:miter lim="800000"/>
            <a:headEnd/>
            <a:tailEnd/>
          </a:ln>
          <a:effectLst/>
        </p:spPr>
        <p:txBody>
          <a:bodyPr wrap="none">
            <a:spAutoFit/>
          </a:bodyPr>
          <a:lstStyle/>
          <a:p>
            <a:pPr algn="l"/>
            <a:r>
              <a:rPr lang="es-AR" sz="1400">
                <a:solidFill>
                  <a:srgbClr val="008000"/>
                </a:solidFill>
                <a:effectLst>
                  <a:outerShdw blurRad="38100" dist="38100" dir="2700000" algn="tl">
                    <a:srgbClr val="C0C0C0"/>
                  </a:outerShdw>
                </a:effectLst>
              </a:rPr>
              <a:t>20,7 %</a:t>
            </a:r>
          </a:p>
        </p:txBody>
      </p:sp>
      <p:sp>
        <p:nvSpPr>
          <p:cNvPr id="241692" name="Text Box 1052"/>
          <p:cNvSpPr txBox="1">
            <a:spLocks noChangeArrowheads="1"/>
          </p:cNvSpPr>
          <p:nvPr/>
        </p:nvSpPr>
        <p:spPr bwMode="auto">
          <a:xfrm>
            <a:off x="1524000" y="2743200"/>
            <a:ext cx="704850" cy="396875"/>
          </a:xfrm>
          <a:prstGeom prst="rect">
            <a:avLst/>
          </a:prstGeom>
          <a:noFill/>
          <a:ln w="9525">
            <a:noFill/>
            <a:miter lim="800000"/>
            <a:headEnd/>
            <a:tailEnd/>
          </a:ln>
          <a:effectLst/>
        </p:spPr>
        <p:txBody>
          <a:bodyPr wrap="none">
            <a:spAutoFit/>
          </a:bodyPr>
          <a:lstStyle/>
          <a:p>
            <a:pPr algn="l"/>
            <a:r>
              <a:rPr lang="es-AR" sz="2000">
                <a:solidFill>
                  <a:srgbClr val="666699"/>
                </a:solidFill>
                <a:effectLst>
                  <a:outerShdw blurRad="38100" dist="38100" dir="2700000" algn="tl">
                    <a:srgbClr val="C0C0C0"/>
                  </a:outerShdw>
                </a:effectLst>
              </a:rPr>
              <a:t>2.592</a:t>
            </a:r>
          </a:p>
        </p:txBody>
      </p:sp>
      <p:sp>
        <p:nvSpPr>
          <p:cNvPr id="241693" name="Text Box 1053"/>
          <p:cNvSpPr txBox="1">
            <a:spLocks noChangeArrowheads="1"/>
          </p:cNvSpPr>
          <p:nvPr/>
        </p:nvSpPr>
        <p:spPr bwMode="auto">
          <a:xfrm>
            <a:off x="7010400" y="1187450"/>
            <a:ext cx="704850" cy="396875"/>
          </a:xfrm>
          <a:prstGeom prst="rect">
            <a:avLst/>
          </a:prstGeom>
          <a:noFill/>
          <a:ln w="9525">
            <a:noFill/>
            <a:miter lim="800000"/>
            <a:headEnd/>
            <a:tailEnd/>
          </a:ln>
          <a:effectLst/>
        </p:spPr>
        <p:txBody>
          <a:bodyPr wrap="none">
            <a:spAutoFit/>
          </a:bodyPr>
          <a:lstStyle/>
          <a:p>
            <a:pPr algn="l"/>
            <a:r>
              <a:rPr lang="es-AR" sz="2000">
                <a:solidFill>
                  <a:srgbClr val="666699"/>
                </a:solidFill>
                <a:effectLst>
                  <a:outerShdw blurRad="38100" dist="38100" dir="2700000" algn="tl">
                    <a:srgbClr val="C0C0C0"/>
                  </a:outerShdw>
                </a:effectLst>
              </a:rPr>
              <a:t>4.353</a:t>
            </a:r>
          </a:p>
        </p:txBody>
      </p:sp>
      <p:sp>
        <p:nvSpPr>
          <p:cNvPr id="241694" name="Text Box 1054"/>
          <p:cNvSpPr txBox="1">
            <a:spLocks noChangeArrowheads="1"/>
          </p:cNvSpPr>
          <p:nvPr/>
        </p:nvSpPr>
        <p:spPr bwMode="auto">
          <a:xfrm>
            <a:off x="2590800" y="2667000"/>
            <a:ext cx="704850" cy="396875"/>
          </a:xfrm>
          <a:prstGeom prst="rect">
            <a:avLst/>
          </a:prstGeom>
          <a:noFill/>
          <a:ln w="9525">
            <a:noFill/>
            <a:miter lim="800000"/>
            <a:headEnd/>
            <a:tailEnd/>
          </a:ln>
          <a:effectLst/>
        </p:spPr>
        <p:txBody>
          <a:bodyPr wrap="none">
            <a:spAutoFit/>
          </a:bodyPr>
          <a:lstStyle/>
          <a:p>
            <a:pPr algn="l"/>
            <a:r>
              <a:rPr lang="es-AR" sz="2000">
                <a:solidFill>
                  <a:srgbClr val="666699"/>
                </a:solidFill>
                <a:effectLst>
                  <a:outerShdw blurRad="38100" dist="38100" dir="2700000" algn="tl">
                    <a:srgbClr val="C0C0C0"/>
                  </a:outerShdw>
                </a:effectLst>
              </a:rPr>
              <a:t>2.693</a:t>
            </a:r>
          </a:p>
        </p:txBody>
      </p:sp>
      <p:sp>
        <p:nvSpPr>
          <p:cNvPr id="241695" name="Text Box 1055"/>
          <p:cNvSpPr txBox="1">
            <a:spLocks noChangeArrowheads="1"/>
          </p:cNvSpPr>
          <p:nvPr/>
        </p:nvSpPr>
        <p:spPr bwMode="auto">
          <a:xfrm>
            <a:off x="3733800" y="2590800"/>
            <a:ext cx="704850" cy="396875"/>
          </a:xfrm>
          <a:prstGeom prst="rect">
            <a:avLst/>
          </a:prstGeom>
          <a:noFill/>
          <a:ln w="9525">
            <a:noFill/>
            <a:miter lim="800000"/>
            <a:headEnd/>
            <a:tailEnd/>
          </a:ln>
          <a:effectLst/>
        </p:spPr>
        <p:txBody>
          <a:bodyPr wrap="none">
            <a:spAutoFit/>
          </a:bodyPr>
          <a:lstStyle/>
          <a:p>
            <a:pPr algn="l"/>
            <a:r>
              <a:rPr lang="es-AR" sz="2000">
                <a:solidFill>
                  <a:srgbClr val="666699"/>
                </a:solidFill>
                <a:effectLst>
                  <a:outerShdw blurRad="38100" dist="38100" dir="2700000" algn="tl">
                    <a:srgbClr val="C0C0C0"/>
                  </a:outerShdw>
                </a:effectLst>
              </a:rPr>
              <a:t>2.730</a:t>
            </a:r>
          </a:p>
        </p:txBody>
      </p:sp>
      <p:sp>
        <p:nvSpPr>
          <p:cNvPr id="241696" name="Text Box 1056"/>
          <p:cNvSpPr txBox="1">
            <a:spLocks noChangeArrowheads="1"/>
          </p:cNvSpPr>
          <p:nvPr/>
        </p:nvSpPr>
        <p:spPr bwMode="auto">
          <a:xfrm>
            <a:off x="4800600" y="2590800"/>
            <a:ext cx="704850" cy="396875"/>
          </a:xfrm>
          <a:prstGeom prst="rect">
            <a:avLst/>
          </a:prstGeom>
          <a:noFill/>
          <a:ln w="9525">
            <a:noFill/>
            <a:miter lim="800000"/>
            <a:headEnd/>
            <a:tailEnd/>
          </a:ln>
          <a:effectLst/>
        </p:spPr>
        <p:txBody>
          <a:bodyPr wrap="none">
            <a:spAutoFit/>
          </a:bodyPr>
          <a:lstStyle/>
          <a:p>
            <a:pPr algn="l"/>
            <a:r>
              <a:rPr lang="es-AR" sz="2000">
                <a:solidFill>
                  <a:srgbClr val="666699"/>
                </a:solidFill>
                <a:effectLst>
                  <a:outerShdw blurRad="38100" dist="38100" dir="2700000" algn="tl">
                    <a:srgbClr val="C0C0C0"/>
                  </a:outerShdw>
                </a:effectLst>
              </a:rPr>
              <a:t>2.750</a:t>
            </a:r>
          </a:p>
        </p:txBody>
      </p:sp>
      <p:sp>
        <p:nvSpPr>
          <p:cNvPr id="241697" name="Text Box 1057"/>
          <p:cNvSpPr txBox="1">
            <a:spLocks noChangeArrowheads="1"/>
          </p:cNvSpPr>
          <p:nvPr/>
        </p:nvSpPr>
        <p:spPr bwMode="auto">
          <a:xfrm>
            <a:off x="5886450" y="2438400"/>
            <a:ext cx="704850" cy="396875"/>
          </a:xfrm>
          <a:prstGeom prst="rect">
            <a:avLst/>
          </a:prstGeom>
          <a:noFill/>
          <a:ln w="9525">
            <a:noFill/>
            <a:miter lim="800000"/>
            <a:headEnd/>
            <a:tailEnd/>
          </a:ln>
          <a:effectLst/>
        </p:spPr>
        <p:txBody>
          <a:bodyPr wrap="none">
            <a:spAutoFit/>
          </a:bodyPr>
          <a:lstStyle/>
          <a:p>
            <a:pPr algn="l"/>
            <a:r>
              <a:rPr lang="es-AR" sz="2000">
                <a:solidFill>
                  <a:srgbClr val="666699"/>
                </a:solidFill>
                <a:effectLst>
                  <a:outerShdw blurRad="38100" dist="38100" dir="2700000" algn="tl">
                    <a:srgbClr val="C0C0C0"/>
                  </a:outerShdw>
                </a:effectLst>
              </a:rPr>
              <a:t>2.967</a:t>
            </a:r>
          </a:p>
        </p:txBody>
      </p:sp>
      <p:sp>
        <p:nvSpPr>
          <p:cNvPr id="241701" name="AutoShape 1061"/>
          <p:cNvSpPr>
            <a:spLocks/>
          </p:cNvSpPr>
          <p:nvPr/>
        </p:nvSpPr>
        <p:spPr bwMode="auto">
          <a:xfrm>
            <a:off x="3200400" y="4876800"/>
            <a:ext cx="76200" cy="685800"/>
          </a:xfrm>
          <a:prstGeom prst="rightBrace">
            <a:avLst>
              <a:gd name="adj1" fmla="val 75000"/>
              <a:gd name="adj2" fmla="val 50000"/>
            </a:avLst>
          </a:prstGeom>
          <a:noFill/>
          <a:ln w="19050">
            <a:solidFill>
              <a:srgbClr val="008000"/>
            </a:solidFill>
            <a:round/>
            <a:headEnd/>
            <a:tailEnd/>
          </a:ln>
          <a:effectLst/>
        </p:spPr>
        <p:txBody>
          <a:bodyPr anchor="ctr">
            <a:spAutoFit/>
          </a:bodyPr>
          <a:lstStyle/>
          <a:p>
            <a:endParaRPr lang="en-US"/>
          </a:p>
        </p:txBody>
      </p:sp>
      <p:sp>
        <p:nvSpPr>
          <p:cNvPr id="241702" name="AutoShape 1062"/>
          <p:cNvSpPr>
            <a:spLocks/>
          </p:cNvSpPr>
          <p:nvPr/>
        </p:nvSpPr>
        <p:spPr bwMode="auto">
          <a:xfrm>
            <a:off x="4267200" y="4953000"/>
            <a:ext cx="76200" cy="609600"/>
          </a:xfrm>
          <a:prstGeom prst="rightBrace">
            <a:avLst>
              <a:gd name="adj1" fmla="val 66667"/>
              <a:gd name="adj2" fmla="val 50000"/>
            </a:avLst>
          </a:prstGeom>
          <a:noFill/>
          <a:ln w="19050">
            <a:solidFill>
              <a:srgbClr val="008000"/>
            </a:solidFill>
            <a:round/>
            <a:headEnd/>
            <a:tailEnd/>
          </a:ln>
          <a:effectLst/>
        </p:spPr>
        <p:txBody>
          <a:bodyPr wrap="none" anchor="ctr">
            <a:spAutoFit/>
          </a:bodyPr>
          <a:lstStyle/>
          <a:p>
            <a:endParaRPr lang="en-US"/>
          </a:p>
        </p:txBody>
      </p:sp>
      <p:sp>
        <p:nvSpPr>
          <p:cNvPr id="241703" name="AutoShape 1063"/>
          <p:cNvSpPr>
            <a:spLocks/>
          </p:cNvSpPr>
          <p:nvPr/>
        </p:nvSpPr>
        <p:spPr bwMode="auto">
          <a:xfrm>
            <a:off x="5410200" y="4953000"/>
            <a:ext cx="76200" cy="609600"/>
          </a:xfrm>
          <a:prstGeom prst="rightBrace">
            <a:avLst>
              <a:gd name="adj1" fmla="val 66667"/>
              <a:gd name="adj2" fmla="val 50000"/>
            </a:avLst>
          </a:prstGeom>
          <a:noFill/>
          <a:ln w="19050">
            <a:solidFill>
              <a:srgbClr val="008000"/>
            </a:solidFill>
            <a:round/>
            <a:headEnd/>
            <a:tailEnd/>
          </a:ln>
          <a:effectLst/>
        </p:spPr>
        <p:txBody>
          <a:bodyPr wrap="none" anchor="ctr">
            <a:spAutoFit/>
          </a:bodyPr>
          <a:lstStyle/>
          <a:p>
            <a:endParaRPr lang="en-US"/>
          </a:p>
        </p:txBody>
      </p:sp>
      <p:sp>
        <p:nvSpPr>
          <p:cNvPr id="241704" name="AutoShape 1064"/>
          <p:cNvSpPr>
            <a:spLocks/>
          </p:cNvSpPr>
          <p:nvPr/>
        </p:nvSpPr>
        <p:spPr bwMode="auto">
          <a:xfrm>
            <a:off x="6477000" y="5029200"/>
            <a:ext cx="76200" cy="533400"/>
          </a:xfrm>
          <a:prstGeom prst="rightBrace">
            <a:avLst>
              <a:gd name="adj1" fmla="val 58333"/>
              <a:gd name="adj2" fmla="val 50000"/>
            </a:avLst>
          </a:prstGeom>
          <a:noFill/>
          <a:ln w="19050">
            <a:solidFill>
              <a:srgbClr val="008000"/>
            </a:solidFill>
            <a:round/>
            <a:headEnd/>
            <a:tailEnd/>
          </a:ln>
          <a:effectLst/>
        </p:spPr>
        <p:txBody>
          <a:bodyPr anchor="ctr">
            <a:spAutoFit/>
          </a:bodyPr>
          <a:lstStyle/>
          <a:p>
            <a:endParaRPr lang="en-US"/>
          </a:p>
        </p:txBody>
      </p:sp>
      <p:sp>
        <p:nvSpPr>
          <p:cNvPr id="241705" name="AutoShape 1065"/>
          <p:cNvSpPr>
            <a:spLocks/>
          </p:cNvSpPr>
          <p:nvPr/>
        </p:nvSpPr>
        <p:spPr bwMode="auto">
          <a:xfrm>
            <a:off x="7543800" y="4724400"/>
            <a:ext cx="152400" cy="838200"/>
          </a:xfrm>
          <a:prstGeom prst="rightBrace">
            <a:avLst>
              <a:gd name="adj1" fmla="val 45833"/>
              <a:gd name="adj2" fmla="val 50000"/>
            </a:avLst>
          </a:prstGeom>
          <a:noFill/>
          <a:ln w="19050">
            <a:solidFill>
              <a:srgbClr val="008000"/>
            </a:solidFill>
            <a:round/>
            <a:headEnd/>
            <a:tailEnd/>
          </a:ln>
          <a:effectLst/>
        </p:spPr>
        <p:txBody>
          <a:bodyPr anchor="ctr">
            <a:spAutoFit/>
          </a:bodyPr>
          <a:lstStyle/>
          <a:p>
            <a:endParaRPr lang="en-US"/>
          </a:p>
        </p:txBody>
      </p:sp>
      <p:sp>
        <p:nvSpPr>
          <p:cNvPr id="241706" name="AutoShape 1066"/>
          <p:cNvSpPr>
            <a:spLocks/>
          </p:cNvSpPr>
          <p:nvPr/>
        </p:nvSpPr>
        <p:spPr bwMode="auto">
          <a:xfrm>
            <a:off x="2057400" y="4876800"/>
            <a:ext cx="152400" cy="685800"/>
          </a:xfrm>
          <a:prstGeom prst="rightBrace">
            <a:avLst>
              <a:gd name="adj1" fmla="val 37500"/>
              <a:gd name="adj2" fmla="val 50000"/>
            </a:avLst>
          </a:prstGeom>
          <a:noFill/>
          <a:ln w="19050">
            <a:solidFill>
              <a:srgbClr val="008000"/>
            </a:solidFill>
            <a:round/>
            <a:headEnd/>
            <a:tailEnd/>
          </a:ln>
          <a:effectLst/>
        </p:spPr>
        <p:txBody>
          <a:bodyPr anchor="ctr">
            <a:spAutoFit/>
          </a:bodyPr>
          <a:lstStyle/>
          <a:p>
            <a:endParaRPr lang="en-US"/>
          </a:p>
        </p:txBody>
      </p:sp>
      <p:sp>
        <p:nvSpPr>
          <p:cNvPr id="241707" name="Text Box 1067"/>
          <p:cNvSpPr txBox="1">
            <a:spLocks noChangeArrowheads="1"/>
          </p:cNvSpPr>
          <p:nvPr/>
        </p:nvSpPr>
        <p:spPr bwMode="auto">
          <a:xfrm>
            <a:off x="1601788" y="5013325"/>
            <a:ext cx="531812" cy="396875"/>
          </a:xfrm>
          <a:prstGeom prst="rect">
            <a:avLst/>
          </a:prstGeom>
          <a:noFill/>
          <a:ln w="9525">
            <a:noFill/>
            <a:miter lim="800000"/>
            <a:headEnd/>
            <a:tailEnd/>
          </a:ln>
          <a:effectLst/>
        </p:spPr>
        <p:txBody>
          <a:bodyPr wrap="none">
            <a:spAutoFit/>
          </a:bodyPr>
          <a:lstStyle/>
          <a:p>
            <a:pPr algn="l"/>
            <a:r>
              <a:rPr lang="es-AR" sz="2000">
                <a:solidFill>
                  <a:schemeClr val="bg1"/>
                </a:solidFill>
                <a:effectLst>
                  <a:outerShdw blurRad="38100" dist="38100" dir="2700000" algn="tl">
                    <a:srgbClr val="C0C0C0"/>
                  </a:outerShdw>
                </a:effectLst>
              </a:rPr>
              <a:t>754</a:t>
            </a:r>
          </a:p>
        </p:txBody>
      </p:sp>
      <p:sp>
        <p:nvSpPr>
          <p:cNvPr id="241708" name="Text Box 1068"/>
          <p:cNvSpPr txBox="1">
            <a:spLocks noChangeArrowheads="1"/>
          </p:cNvSpPr>
          <p:nvPr/>
        </p:nvSpPr>
        <p:spPr bwMode="auto">
          <a:xfrm>
            <a:off x="7086600" y="4953000"/>
            <a:ext cx="531813" cy="396875"/>
          </a:xfrm>
          <a:prstGeom prst="rect">
            <a:avLst/>
          </a:prstGeom>
          <a:noFill/>
          <a:ln w="9525">
            <a:noFill/>
            <a:miter lim="800000"/>
            <a:headEnd/>
            <a:tailEnd/>
          </a:ln>
          <a:effectLst/>
        </p:spPr>
        <p:txBody>
          <a:bodyPr wrap="none">
            <a:spAutoFit/>
          </a:bodyPr>
          <a:lstStyle/>
          <a:p>
            <a:pPr algn="l"/>
            <a:r>
              <a:rPr lang="es-AR" sz="2000">
                <a:solidFill>
                  <a:schemeClr val="bg1"/>
                </a:solidFill>
                <a:effectLst>
                  <a:outerShdw blurRad="38100" dist="38100" dir="2700000" algn="tl">
                    <a:srgbClr val="C0C0C0"/>
                  </a:outerShdw>
                </a:effectLst>
              </a:rPr>
              <a:t>901</a:t>
            </a:r>
          </a:p>
        </p:txBody>
      </p:sp>
      <p:sp>
        <p:nvSpPr>
          <p:cNvPr id="241709" name="Text Box 1069"/>
          <p:cNvSpPr txBox="1">
            <a:spLocks noChangeArrowheads="1"/>
          </p:cNvSpPr>
          <p:nvPr/>
        </p:nvSpPr>
        <p:spPr bwMode="auto">
          <a:xfrm>
            <a:off x="2668588" y="4937125"/>
            <a:ext cx="531812" cy="396875"/>
          </a:xfrm>
          <a:prstGeom prst="rect">
            <a:avLst/>
          </a:prstGeom>
          <a:noFill/>
          <a:ln w="9525">
            <a:noFill/>
            <a:miter lim="800000"/>
            <a:headEnd/>
            <a:tailEnd/>
          </a:ln>
          <a:effectLst/>
        </p:spPr>
        <p:txBody>
          <a:bodyPr wrap="none">
            <a:spAutoFit/>
          </a:bodyPr>
          <a:lstStyle/>
          <a:p>
            <a:pPr algn="l"/>
            <a:r>
              <a:rPr lang="es-AR" sz="2000">
                <a:solidFill>
                  <a:schemeClr val="bg1"/>
                </a:solidFill>
                <a:effectLst>
                  <a:outerShdw blurRad="38100" dist="38100" dir="2700000" algn="tl">
                    <a:srgbClr val="C0C0C0"/>
                  </a:outerShdw>
                </a:effectLst>
              </a:rPr>
              <a:t>771</a:t>
            </a:r>
          </a:p>
        </p:txBody>
      </p:sp>
      <p:sp>
        <p:nvSpPr>
          <p:cNvPr id="241710" name="Text Box 1070"/>
          <p:cNvSpPr txBox="1">
            <a:spLocks noChangeArrowheads="1"/>
          </p:cNvSpPr>
          <p:nvPr/>
        </p:nvSpPr>
        <p:spPr bwMode="auto">
          <a:xfrm>
            <a:off x="3792538" y="5013325"/>
            <a:ext cx="531812" cy="396875"/>
          </a:xfrm>
          <a:prstGeom prst="rect">
            <a:avLst/>
          </a:prstGeom>
          <a:noFill/>
          <a:ln w="9525">
            <a:noFill/>
            <a:miter lim="800000"/>
            <a:headEnd/>
            <a:tailEnd/>
          </a:ln>
          <a:effectLst/>
        </p:spPr>
        <p:txBody>
          <a:bodyPr wrap="none">
            <a:spAutoFit/>
          </a:bodyPr>
          <a:lstStyle/>
          <a:p>
            <a:pPr algn="l"/>
            <a:r>
              <a:rPr lang="es-AR" sz="2000">
                <a:solidFill>
                  <a:schemeClr val="bg1"/>
                </a:solidFill>
                <a:effectLst>
                  <a:outerShdw blurRad="38100" dist="38100" dir="2700000" algn="tl">
                    <a:srgbClr val="C0C0C0"/>
                  </a:outerShdw>
                </a:effectLst>
              </a:rPr>
              <a:t>661</a:t>
            </a:r>
          </a:p>
        </p:txBody>
      </p:sp>
      <p:sp>
        <p:nvSpPr>
          <p:cNvPr id="241711" name="Text Box 1071"/>
          <p:cNvSpPr txBox="1">
            <a:spLocks noChangeArrowheads="1"/>
          </p:cNvSpPr>
          <p:nvPr/>
        </p:nvSpPr>
        <p:spPr bwMode="auto">
          <a:xfrm>
            <a:off x="4859338" y="5013325"/>
            <a:ext cx="531812" cy="396875"/>
          </a:xfrm>
          <a:prstGeom prst="rect">
            <a:avLst/>
          </a:prstGeom>
          <a:noFill/>
          <a:ln w="9525">
            <a:noFill/>
            <a:miter lim="800000"/>
            <a:headEnd/>
            <a:tailEnd/>
          </a:ln>
          <a:effectLst/>
        </p:spPr>
        <p:txBody>
          <a:bodyPr wrap="none">
            <a:spAutoFit/>
          </a:bodyPr>
          <a:lstStyle/>
          <a:p>
            <a:pPr algn="l"/>
            <a:r>
              <a:rPr lang="es-AR" sz="2000">
                <a:solidFill>
                  <a:schemeClr val="bg1"/>
                </a:solidFill>
                <a:effectLst>
                  <a:outerShdw blurRad="38100" dist="38100" dir="2700000" algn="tl">
                    <a:srgbClr val="C0C0C0"/>
                  </a:outerShdw>
                </a:effectLst>
              </a:rPr>
              <a:t>644</a:t>
            </a:r>
          </a:p>
        </p:txBody>
      </p:sp>
      <p:sp>
        <p:nvSpPr>
          <p:cNvPr id="241712" name="Text Box 1072"/>
          <p:cNvSpPr txBox="1">
            <a:spLocks noChangeArrowheads="1"/>
          </p:cNvSpPr>
          <p:nvPr/>
        </p:nvSpPr>
        <p:spPr bwMode="auto">
          <a:xfrm>
            <a:off x="5945188" y="5089525"/>
            <a:ext cx="531812" cy="396875"/>
          </a:xfrm>
          <a:prstGeom prst="rect">
            <a:avLst/>
          </a:prstGeom>
          <a:noFill/>
          <a:ln w="9525">
            <a:noFill/>
            <a:miter lim="800000"/>
            <a:headEnd/>
            <a:tailEnd/>
          </a:ln>
          <a:effectLst/>
        </p:spPr>
        <p:txBody>
          <a:bodyPr wrap="none">
            <a:spAutoFit/>
          </a:bodyPr>
          <a:lstStyle/>
          <a:p>
            <a:pPr algn="l"/>
            <a:r>
              <a:rPr lang="es-AR" sz="2000">
                <a:solidFill>
                  <a:schemeClr val="bg1"/>
                </a:solidFill>
                <a:effectLst>
                  <a:outerShdw blurRad="38100" dist="38100" dir="2700000" algn="tl">
                    <a:srgbClr val="C0C0C0"/>
                  </a:outerShdw>
                </a:effectLst>
              </a:rPr>
              <a:t>559</a:t>
            </a:r>
          </a:p>
        </p:txBody>
      </p:sp>
      <p:sp>
        <p:nvSpPr>
          <p:cNvPr id="241715" name="Text Box 1075"/>
          <p:cNvSpPr txBox="1">
            <a:spLocks noChangeArrowheads="1"/>
          </p:cNvSpPr>
          <p:nvPr/>
        </p:nvSpPr>
        <p:spPr bwMode="auto">
          <a:xfrm>
            <a:off x="5059363" y="1447800"/>
            <a:ext cx="1493837" cy="336550"/>
          </a:xfrm>
          <a:prstGeom prst="rect">
            <a:avLst/>
          </a:prstGeom>
          <a:noFill/>
          <a:ln w="12700">
            <a:noFill/>
            <a:miter lim="800000"/>
            <a:headEnd/>
            <a:tailEnd/>
          </a:ln>
          <a:effectLst/>
        </p:spPr>
        <p:txBody>
          <a:bodyPr wrap="none">
            <a:spAutoFit/>
          </a:bodyPr>
          <a:lstStyle/>
          <a:p>
            <a:r>
              <a:rPr lang="es-AR" sz="1600">
                <a:solidFill>
                  <a:srgbClr val="008000"/>
                </a:solidFill>
                <a:effectLst>
                  <a:outerShdw blurRad="38100" dist="38100" dir="2700000" algn="tl">
                    <a:srgbClr val="C0C0C0"/>
                  </a:outerShdw>
                </a:effectLst>
              </a:rPr>
              <a:t>Subsidio –27,5%</a:t>
            </a:r>
          </a:p>
        </p:txBody>
      </p:sp>
      <p:sp>
        <p:nvSpPr>
          <p:cNvPr id="241716" name="Text Box 1076"/>
          <p:cNvSpPr txBox="1">
            <a:spLocks noChangeArrowheads="1"/>
          </p:cNvSpPr>
          <p:nvPr/>
        </p:nvSpPr>
        <p:spPr bwMode="auto">
          <a:xfrm>
            <a:off x="3155950" y="1447800"/>
            <a:ext cx="1263650" cy="336550"/>
          </a:xfrm>
          <a:prstGeom prst="rect">
            <a:avLst/>
          </a:prstGeom>
          <a:noFill/>
          <a:ln w="12700">
            <a:noFill/>
            <a:miter lim="800000"/>
            <a:headEnd/>
            <a:tailEnd/>
          </a:ln>
          <a:effectLst/>
        </p:spPr>
        <p:txBody>
          <a:bodyPr wrap="none">
            <a:spAutoFit/>
          </a:bodyPr>
          <a:lstStyle/>
          <a:p>
            <a:r>
              <a:rPr lang="es-AR" sz="1600">
                <a:solidFill>
                  <a:srgbClr val="990099"/>
                </a:solidFill>
                <a:effectLst>
                  <a:outerShdw blurRad="38100" dist="38100" dir="2700000" algn="tl">
                    <a:srgbClr val="C0C0C0"/>
                  </a:outerShdw>
                </a:effectLst>
              </a:rPr>
              <a:t>Brecha 10,2%</a:t>
            </a:r>
          </a:p>
        </p:txBody>
      </p:sp>
      <p:sp>
        <p:nvSpPr>
          <p:cNvPr id="241717" name="AutoShape 1077"/>
          <p:cNvSpPr>
            <a:spLocks/>
          </p:cNvSpPr>
          <p:nvPr/>
        </p:nvSpPr>
        <p:spPr bwMode="auto">
          <a:xfrm rot="5400000" flipH="1">
            <a:off x="4495800" y="762000"/>
            <a:ext cx="152400" cy="3352800"/>
          </a:xfrm>
          <a:prstGeom prst="rightBrace">
            <a:avLst>
              <a:gd name="adj1" fmla="val 183333"/>
              <a:gd name="adj2" fmla="val 50000"/>
            </a:avLst>
          </a:prstGeom>
          <a:noFill/>
          <a:ln w="12700">
            <a:solidFill>
              <a:srgbClr val="000099"/>
            </a:solidFill>
            <a:round/>
            <a:headEnd/>
            <a:tailEnd/>
          </a:ln>
          <a:effectLst/>
        </p:spPr>
        <p:txBody>
          <a:bodyPr anchor="ctr">
            <a:spAutoFit/>
          </a:bodyPr>
          <a:lstStyle/>
          <a:p>
            <a:endParaRPr lang="en-US"/>
          </a:p>
        </p:txBody>
      </p:sp>
      <p:sp>
        <p:nvSpPr>
          <p:cNvPr id="241718" name="Text Box 1078"/>
          <p:cNvSpPr txBox="1">
            <a:spLocks noChangeArrowheads="1"/>
          </p:cNvSpPr>
          <p:nvPr/>
        </p:nvSpPr>
        <p:spPr bwMode="auto">
          <a:xfrm>
            <a:off x="4038600" y="1981200"/>
            <a:ext cx="1058863" cy="336550"/>
          </a:xfrm>
          <a:prstGeom prst="rect">
            <a:avLst/>
          </a:prstGeom>
          <a:noFill/>
          <a:ln w="12700">
            <a:noFill/>
            <a:miter lim="800000"/>
            <a:headEnd/>
            <a:tailEnd/>
          </a:ln>
          <a:effectLst/>
        </p:spPr>
        <p:txBody>
          <a:bodyPr wrap="none">
            <a:spAutoFit/>
          </a:bodyPr>
          <a:lstStyle/>
          <a:p>
            <a:r>
              <a:rPr lang="es-AR" sz="1600">
                <a:solidFill>
                  <a:srgbClr val="000099"/>
                </a:solidFill>
                <a:effectLst>
                  <a:outerShdw blurRad="38100" dist="38100" dir="2700000" algn="tl">
                    <a:srgbClr val="C0C0C0"/>
                  </a:outerShdw>
                </a:effectLst>
              </a:rPr>
              <a:t>1998 / 2001</a:t>
            </a:r>
          </a:p>
        </p:txBody>
      </p:sp>
      <p:sp>
        <p:nvSpPr>
          <p:cNvPr id="241725" name="Text Box 1085"/>
          <p:cNvSpPr txBox="1">
            <a:spLocks noChangeArrowheads="1"/>
          </p:cNvSpPr>
          <p:nvPr/>
        </p:nvSpPr>
        <p:spPr bwMode="auto">
          <a:xfrm>
            <a:off x="7983538" y="2895600"/>
            <a:ext cx="931862" cy="581025"/>
          </a:xfrm>
          <a:prstGeom prst="rect">
            <a:avLst/>
          </a:prstGeom>
          <a:noFill/>
          <a:ln w="12700">
            <a:noFill/>
            <a:miter lim="800000"/>
            <a:headEnd/>
            <a:tailEnd/>
          </a:ln>
          <a:effectLst/>
        </p:spPr>
        <p:txBody>
          <a:bodyPr wrap="none">
            <a:spAutoFit/>
          </a:bodyPr>
          <a:lstStyle/>
          <a:p>
            <a:r>
              <a:rPr lang="es-AR" sz="1600">
                <a:solidFill>
                  <a:srgbClr val="008000"/>
                </a:solidFill>
                <a:effectLst>
                  <a:outerShdw blurRad="38100" dist="38100" dir="2700000" algn="tl">
                    <a:srgbClr val="C0C0C0"/>
                  </a:outerShdw>
                </a:effectLst>
              </a:rPr>
              <a:t>Subsidio </a:t>
            </a:r>
            <a:br>
              <a:rPr lang="es-AR" sz="1600">
                <a:solidFill>
                  <a:srgbClr val="008000"/>
                </a:solidFill>
                <a:effectLst>
                  <a:outerShdw blurRad="38100" dist="38100" dir="2700000" algn="tl">
                    <a:srgbClr val="C0C0C0"/>
                  </a:outerShdw>
                </a:effectLst>
              </a:rPr>
            </a:br>
            <a:r>
              <a:rPr lang="es-AR" sz="1600">
                <a:solidFill>
                  <a:srgbClr val="008000"/>
                </a:solidFill>
                <a:effectLst>
                  <a:outerShdw blurRad="38100" dist="38100" dir="2700000" algn="tl">
                    <a:srgbClr val="C0C0C0"/>
                  </a:outerShdw>
                </a:effectLst>
              </a:rPr>
              <a:t>61,1%</a:t>
            </a:r>
          </a:p>
        </p:txBody>
      </p:sp>
      <p:sp>
        <p:nvSpPr>
          <p:cNvPr id="241726" name="Text Box 1086"/>
          <p:cNvSpPr txBox="1">
            <a:spLocks noChangeArrowheads="1"/>
          </p:cNvSpPr>
          <p:nvPr/>
        </p:nvSpPr>
        <p:spPr bwMode="auto">
          <a:xfrm>
            <a:off x="8077200" y="2209800"/>
            <a:ext cx="793750" cy="581025"/>
          </a:xfrm>
          <a:prstGeom prst="rect">
            <a:avLst/>
          </a:prstGeom>
          <a:noFill/>
          <a:ln w="12700">
            <a:noFill/>
            <a:miter lim="800000"/>
            <a:headEnd/>
            <a:tailEnd/>
          </a:ln>
          <a:effectLst/>
        </p:spPr>
        <p:txBody>
          <a:bodyPr wrap="none">
            <a:spAutoFit/>
          </a:bodyPr>
          <a:lstStyle/>
          <a:p>
            <a:r>
              <a:rPr lang="es-AR" sz="1600">
                <a:solidFill>
                  <a:srgbClr val="990099"/>
                </a:solidFill>
                <a:effectLst>
                  <a:outerShdw blurRad="38100" dist="38100" dir="2700000" algn="tl">
                    <a:srgbClr val="C0C0C0"/>
                  </a:outerShdw>
                </a:effectLst>
              </a:rPr>
              <a:t>Brecha </a:t>
            </a:r>
            <a:br>
              <a:rPr lang="es-AR" sz="1600">
                <a:solidFill>
                  <a:srgbClr val="990099"/>
                </a:solidFill>
                <a:effectLst>
                  <a:outerShdw blurRad="38100" dist="38100" dir="2700000" algn="tl">
                    <a:srgbClr val="C0C0C0"/>
                  </a:outerShdw>
                </a:effectLst>
              </a:rPr>
            </a:br>
            <a:r>
              <a:rPr lang="es-AR" sz="1600">
                <a:solidFill>
                  <a:srgbClr val="990099"/>
                </a:solidFill>
                <a:effectLst>
                  <a:outerShdw blurRad="38100" dist="38100" dir="2700000" algn="tl">
                    <a:srgbClr val="C0C0C0"/>
                  </a:outerShdw>
                </a:effectLst>
              </a:rPr>
              <a:t>46,7%</a:t>
            </a:r>
          </a:p>
        </p:txBody>
      </p:sp>
      <p:sp>
        <p:nvSpPr>
          <p:cNvPr id="241727" name="AutoShape 1087"/>
          <p:cNvSpPr>
            <a:spLocks/>
          </p:cNvSpPr>
          <p:nvPr/>
        </p:nvSpPr>
        <p:spPr bwMode="auto">
          <a:xfrm rot="5400000" flipH="1">
            <a:off x="8115300" y="1562100"/>
            <a:ext cx="228600" cy="914400"/>
          </a:xfrm>
          <a:prstGeom prst="rightBrace">
            <a:avLst>
              <a:gd name="adj1" fmla="val 33333"/>
              <a:gd name="adj2" fmla="val 50000"/>
            </a:avLst>
          </a:prstGeom>
          <a:noFill/>
          <a:ln w="12700">
            <a:solidFill>
              <a:srgbClr val="000099"/>
            </a:solidFill>
            <a:round/>
            <a:headEnd/>
            <a:tailEnd/>
          </a:ln>
          <a:effectLst/>
        </p:spPr>
        <p:txBody>
          <a:bodyPr anchor="ctr">
            <a:spAutoFit/>
          </a:bodyPr>
          <a:lstStyle/>
          <a:p>
            <a:endParaRPr lang="en-US"/>
          </a:p>
        </p:txBody>
      </p:sp>
      <p:sp>
        <p:nvSpPr>
          <p:cNvPr id="241728" name="Text Box 1088"/>
          <p:cNvSpPr txBox="1">
            <a:spLocks noChangeArrowheads="1"/>
          </p:cNvSpPr>
          <p:nvPr/>
        </p:nvSpPr>
        <p:spPr bwMode="auto">
          <a:xfrm>
            <a:off x="7704138" y="1568450"/>
            <a:ext cx="1058862" cy="336550"/>
          </a:xfrm>
          <a:prstGeom prst="rect">
            <a:avLst/>
          </a:prstGeom>
          <a:noFill/>
          <a:ln w="12700">
            <a:noFill/>
            <a:miter lim="800000"/>
            <a:headEnd/>
            <a:tailEnd/>
          </a:ln>
          <a:effectLst/>
        </p:spPr>
        <p:txBody>
          <a:bodyPr wrap="none">
            <a:spAutoFit/>
          </a:bodyPr>
          <a:lstStyle/>
          <a:p>
            <a:r>
              <a:rPr lang="es-AR" sz="1600">
                <a:solidFill>
                  <a:srgbClr val="000099"/>
                </a:solidFill>
                <a:effectLst>
                  <a:outerShdw blurRad="38100" dist="38100" dir="2700000" algn="tl">
                    <a:srgbClr val="C0C0C0"/>
                  </a:outerShdw>
                </a:effectLst>
              </a:rPr>
              <a:t>2001 / 2002</a:t>
            </a:r>
          </a:p>
        </p:txBody>
      </p:sp>
      <p:sp>
        <p:nvSpPr>
          <p:cNvPr id="241729" name="AutoShape 1089"/>
          <p:cNvSpPr>
            <a:spLocks noChangeArrowheads="1"/>
          </p:cNvSpPr>
          <p:nvPr/>
        </p:nvSpPr>
        <p:spPr bwMode="auto">
          <a:xfrm>
            <a:off x="5592763" y="1752600"/>
            <a:ext cx="228600" cy="609600"/>
          </a:xfrm>
          <a:prstGeom prst="downArrow">
            <a:avLst>
              <a:gd name="adj1" fmla="val 50000"/>
              <a:gd name="adj2" fmla="val 66667"/>
            </a:avLst>
          </a:prstGeom>
          <a:solidFill>
            <a:srgbClr val="008000"/>
          </a:solidFill>
          <a:ln w="12700">
            <a:solidFill>
              <a:srgbClr val="008000"/>
            </a:solidFill>
            <a:miter lim="800000"/>
            <a:headEnd/>
            <a:tailEnd/>
          </a:ln>
          <a:effectLst/>
        </p:spPr>
        <p:txBody>
          <a:bodyPr anchor="ctr">
            <a:spAutoFit/>
          </a:bodyPr>
          <a:lstStyle/>
          <a:p>
            <a:endParaRPr lang="en-US"/>
          </a:p>
        </p:txBody>
      </p:sp>
      <p:sp>
        <p:nvSpPr>
          <p:cNvPr id="241731" name="AutoShape 1091"/>
          <p:cNvSpPr>
            <a:spLocks noChangeArrowheads="1"/>
          </p:cNvSpPr>
          <p:nvPr/>
        </p:nvSpPr>
        <p:spPr bwMode="auto">
          <a:xfrm flipV="1">
            <a:off x="3654425" y="1752600"/>
            <a:ext cx="228600" cy="609600"/>
          </a:xfrm>
          <a:prstGeom prst="downArrow">
            <a:avLst>
              <a:gd name="adj1" fmla="val 50000"/>
              <a:gd name="adj2" fmla="val 66667"/>
            </a:avLst>
          </a:prstGeom>
          <a:solidFill>
            <a:srgbClr val="990099"/>
          </a:solidFill>
          <a:ln w="12700">
            <a:solidFill>
              <a:srgbClr val="990099"/>
            </a:solidFill>
            <a:miter lim="800000"/>
            <a:headEnd/>
            <a:tailEnd/>
          </a:ln>
          <a:effectLst/>
        </p:spPr>
        <p:txBody>
          <a:bodyPr anchor="ctr">
            <a:spAutoFit/>
          </a:bodyPr>
          <a:lstStyle/>
          <a:p>
            <a:endParaRPr lang="en-US"/>
          </a:p>
        </p:txBody>
      </p:sp>
      <p:sp>
        <p:nvSpPr>
          <p:cNvPr id="241732" name="AutoShape 1092"/>
          <p:cNvSpPr>
            <a:spLocks noChangeArrowheads="1"/>
          </p:cNvSpPr>
          <p:nvPr/>
        </p:nvSpPr>
        <p:spPr bwMode="auto">
          <a:xfrm flipV="1">
            <a:off x="7772400" y="2257425"/>
            <a:ext cx="228600" cy="533400"/>
          </a:xfrm>
          <a:prstGeom prst="downArrow">
            <a:avLst>
              <a:gd name="adj1" fmla="val 50000"/>
              <a:gd name="adj2" fmla="val 58333"/>
            </a:avLst>
          </a:prstGeom>
          <a:solidFill>
            <a:srgbClr val="990099"/>
          </a:solidFill>
          <a:ln w="12700">
            <a:solidFill>
              <a:srgbClr val="990099"/>
            </a:solidFill>
            <a:miter lim="800000"/>
            <a:headEnd/>
            <a:tailEnd/>
          </a:ln>
          <a:effectLst/>
        </p:spPr>
        <p:txBody>
          <a:bodyPr anchor="ctr">
            <a:spAutoFit/>
          </a:bodyPr>
          <a:lstStyle/>
          <a:p>
            <a:endParaRPr lang="en-US"/>
          </a:p>
        </p:txBody>
      </p:sp>
      <p:sp>
        <p:nvSpPr>
          <p:cNvPr id="241733" name="AutoShape 1093"/>
          <p:cNvSpPr>
            <a:spLocks noChangeArrowheads="1"/>
          </p:cNvSpPr>
          <p:nvPr/>
        </p:nvSpPr>
        <p:spPr bwMode="auto">
          <a:xfrm flipV="1">
            <a:off x="7772400" y="2971800"/>
            <a:ext cx="228600" cy="533400"/>
          </a:xfrm>
          <a:prstGeom prst="downArrow">
            <a:avLst>
              <a:gd name="adj1" fmla="val 50000"/>
              <a:gd name="adj2" fmla="val 58333"/>
            </a:avLst>
          </a:prstGeom>
          <a:solidFill>
            <a:srgbClr val="008000"/>
          </a:solidFill>
          <a:ln w="12700">
            <a:solidFill>
              <a:srgbClr val="008000"/>
            </a:solidFill>
            <a:miter lim="800000"/>
            <a:headEnd/>
            <a:tailEnd/>
          </a:ln>
          <a:effectLst/>
        </p:spPr>
        <p:txBody>
          <a:bodyPr anchor="ct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41731"/>
                                        </p:tgtEl>
                                        <p:attrNameLst>
                                          <p:attrName>style.visibility</p:attrName>
                                        </p:attrNameLst>
                                      </p:cBhvr>
                                      <p:to>
                                        <p:strVal val="visible"/>
                                      </p:to>
                                    </p:set>
                                    <p:anim calcmode="lin" valueType="num">
                                      <p:cBhvr>
                                        <p:cTn id="7" dur="500" fill="hold"/>
                                        <p:tgtEl>
                                          <p:spTgt spid="241731"/>
                                        </p:tgtEl>
                                        <p:attrNameLst>
                                          <p:attrName>ppt_w</p:attrName>
                                        </p:attrNameLst>
                                      </p:cBhvr>
                                      <p:tavLst>
                                        <p:tav tm="0">
                                          <p:val>
                                            <p:fltVal val="0"/>
                                          </p:val>
                                        </p:tav>
                                        <p:tav tm="100000">
                                          <p:val>
                                            <p:strVal val="#ppt_w"/>
                                          </p:val>
                                        </p:tav>
                                      </p:tavLst>
                                    </p:anim>
                                    <p:anim calcmode="lin" valueType="num">
                                      <p:cBhvr>
                                        <p:cTn id="8" dur="500" fill="hold"/>
                                        <p:tgtEl>
                                          <p:spTgt spid="24173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241729"/>
                                        </p:tgtEl>
                                        <p:attrNameLst>
                                          <p:attrName>style.visibility</p:attrName>
                                        </p:attrNameLst>
                                      </p:cBhvr>
                                      <p:to>
                                        <p:strVal val="visible"/>
                                      </p:to>
                                    </p:set>
                                    <p:anim calcmode="lin" valueType="num">
                                      <p:cBhvr>
                                        <p:cTn id="12" dur="500" fill="hold"/>
                                        <p:tgtEl>
                                          <p:spTgt spid="241729"/>
                                        </p:tgtEl>
                                        <p:attrNameLst>
                                          <p:attrName>ppt_w</p:attrName>
                                        </p:attrNameLst>
                                      </p:cBhvr>
                                      <p:tavLst>
                                        <p:tav tm="0">
                                          <p:val>
                                            <p:fltVal val="0"/>
                                          </p:val>
                                        </p:tav>
                                        <p:tav tm="100000">
                                          <p:val>
                                            <p:strVal val="#ppt_w"/>
                                          </p:val>
                                        </p:tav>
                                      </p:tavLst>
                                    </p:anim>
                                    <p:anim calcmode="lin" valueType="num">
                                      <p:cBhvr>
                                        <p:cTn id="13" dur="500" fill="hold"/>
                                        <p:tgtEl>
                                          <p:spTgt spid="241729"/>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1" presetClass="entr" presetSubtype="0" fill="hold" grpId="0" nodeType="afterEffect">
                                  <p:stCondLst>
                                    <p:cond delay="1000"/>
                                  </p:stCondLst>
                                  <p:childTnLst>
                                    <p:set>
                                      <p:cBhvr>
                                        <p:cTn id="16" dur="1" fill="hold">
                                          <p:stCondLst>
                                            <p:cond delay="499"/>
                                          </p:stCondLst>
                                        </p:cTn>
                                        <p:tgtEl>
                                          <p:spTgt spid="241716"/>
                                        </p:tgtEl>
                                        <p:attrNameLst>
                                          <p:attrName>style.visibility</p:attrName>
                                        </p:attrNameLst>
                                      </p:cBhvr>
                                      <p:to>
                                        <p:strVal val="visible"/>
                                      </p:to>
                                    </p:set>
                                  </p:childTnLst>
                                </p:cTn>
                              </p:par>
                            </p:childTnLst>
                          </p:cTn>
                        </p:par>
                        <p:par>
                          <p:cTn id="17" fill="hold">
                            <p:stCondLst>
                              <p:cond delay="2500"/>
                            </p:stCondLst>
                            <p:childTnLst>
                              <p:par>
                                <p:cTn id="18" presetID="1" presetClass="entr" presetSubtype="0" fill="hold" grpId="0" nodeType="afterEffect">
                                  <p:stCondLst>
                                    <p:cond delay="1000"/>
                                  </p:stCondLst>
                                  <p:childTnLst>
                                    <p:set>
                                      <p:cBhvr>
                                        <p:cTn id="19" dur="1" fill="hold">
                                          <p:stCondLst>
                                            <p:cond delay="499"/>
                                          </p:stCondLst>
                                        </p:cTn>
                                        <p:tgtEl>
                                          <p:spTgt spid="241715"/>
                                        </p:tgtEl>
                                        <p:attrNameLst>
                                          <p:attrName>style.visibility</p:attrName>
                                        </p:attrNameLst>
                                      </p:cBhvr>
                                      <p:to>
                                        <p:strVal val="visible"/>
                                      </p:to>
                                    </p:set>
                                  </p:childTnLst>
                                </p:cTn>
                              </p:par>
                            </p:childTnLst>
                          </p:cTn>
                        </p:par>
                        <p:par>
                          <p:cTn id="20" fill="hold">
                            <p:stCondLst>
                              <p:cond delay="4000"/>
                            </p:stCondLst>
                            <p:childTnLst>
                              <p:par>
                                <p:cTn id="21" presetID="1" presetClass="entr" presetSubtype="0" fill="hold" grpId="0" nodeType="afterEffect">
                                  <p:stCondLst>
                                    <p:cond delay="1000"/>
                                  </p:stCondLst>
                                  <p:childTnLst>
                                    <p:set>
                                      <p:cBhvr>
                                        <p:cTn id="22" dur="1" fill="hold">
                                          <p:stCondLst>
                                            <p:cond delay="499"/>
                                          </p:stCondLst>
                                        </p:cTn>
                                        <p:tgtEl>
                                          <p:spTgt spid="241717"/>
                                        </p:tgtEl>
                                        <p:attrNameLst>
                                          <p:attrName>style.visibility</p:attrName>
                                        </p:attrNameLst>
                                      </p:cBhvr>
                                      <p:to>
                                        <p:strVal val="visible"/>
                                      </p:to>
                                    </p:set>
                                  </p:childTnLst>
                                </p:cTn>
                              </p:par>
                            </p:childTnLst>
                          </p:cTn>
                        </p:par>
                        <p:par>
                          <p:cTn id="23" fill="hold">
                            <p:stCondLst>
                              <p:cond delay="5500"/>
                            </p:stCondLst>
                            <p:childTnLst>
                              <p:par>
                                <p:cTn id="24" presetID="1" presetClass="entr" presetSubtype="0" fill="hold" grpId="0" nodeType="afterEffect">
                                  <p:stCondLst>
                                    <p:cond delay="1000"/>
                                  </p:stCondLst>
                                  <p:childTnLst>
                                    <p:set>
                                      <p:cBhvr>
                                        <p:cTn id="25" dur="1" fill="hold">
                                          <p:stCondLst>
                                            <p:cond delay="499"/>
                                          </p:stCondLst>
                                        </p:cTn>
                                        <p:tgtEl>
                                          <p:spTgt spid="241718"/>
                                        </p:tgtEl>
                                        <p:attrNameLst>
                                          <p:attrName>style.visibility</p:attrName>
                                        </p:attrNameLst>
                                      </p:cBhvr>
                                      <p:to>
                                        <p:strVal val="visible"/>
                                      </p:to>
                                    </p:set>
                                  </p:childTnLst>
                                </p:cTn>
                              </p:par>
                            </p:childTnLst>
                          </p:cTn>
                        </p:par>
                        <p:par>
                          <p:cTn id="26" fill="hold">
                            <p:stCondLst>
                              <p:cond delay="7000"/>
                            </p:stCondLst>
                            <p:childTnLst>
                              <p:par>
                                <p:cTn id="27" presetID="23" presetClass="entr" presetSubtype="16" fill="hold" grpId="0" nodeType="afterEffect">
                                  <p:stCondLst>
                                    <p:cond delay="0"/>
                                  </p:stCondLst>
                                  <p:childTnLst>
                                    <p:set>
                                      <p:cBhvr>
                                        <p:cTn id="28" dur="1" fill="hold">
                                          <p:stCondLst>
                                            <p:cond delay="0"/>
                                          </p:stCondLst>
                                        </p:cTn>
                                        <p:tgtEl>
                                          <p:spTgt spid="241732"/>
                                        </p:tgtEl>
                                        <p:attrNameLst>
                                          <p:attrName>style.visibility</p:attrName>
                                        </p:attrNameLst>
                                      </p:cBhvr>
                                      <p:to>
                                        <p:strVal val="visible"/>
                                      </p:to>
                                    </p:set>
                                    <p:anim calcmode="lin" valueType="num">
                                      <p:cBhvr>
                                        <p:cTn id="29" dur="500" fill="hold"/>
                                        <p:tgtEl>
                                          <p:spTgt spid="241732"/>
                                        </p:tgtEl>
                                        <p:attrNameLst>
                                          <p:attrName>ppt_w</p:attrName>
                                        </p:attrNameLst>
                                      </p:cBhvr>
                                      <p:tavLst>
                                        <p:tav tm="0">
                                          <p:val>
                                            <p:fltVal val="0"/>
                                          </p:val>
                                        </p:tav>
                                        <p:tav tm="100000">
                                          <p:val>
                                            <p:strVal val="#ppt_w"/>
                                          </p:val>
                                        </p:tav>
                                      </p:tavLst>
                                    </p:anim>
                                    <p:anim calcmode="lin" valueType="num">
                                      <p:cBhvr>
                                        <p:cTn id="30" dur="500" fill="hold"/>
                                        <p:tgtEl>
                                          <p:spTgt spid="241732"/>
                                        </p:tgtEl>
                                        <p:attrNameLst>
                                          <p:attrName>ppt_h</p:attrName>
                                        </p:attrNameLst>
                                      </p:cBhvr>
                                      <p:tavLst>
                                        <p:tav tm="0">
                                          <p:val>
                                            <p:fltVal val="0"/>
                                          </p:val>
                                        </p:tav>
                                        <p:tav tm="100000">
                                          <p:val>
                                            <p:strVal val="#ppt_h"/>
                                          </p:val>
                                        </p:tav>
                                      </p:tavLst>
                                    </p:anim>
                                  </p:childTnLst>
                                </p:cTn>
                              </p:par>
                            </p:childTnLst>
                          </p:cTn>
                        </p:par>
                        <p:par>
                          <p:cTn id="31" fill="hold">
                            <p:stCondLst>
                              <p:cond delay="7500"/>
                            </p:stCondLst>
                            <p:childTnLst>
                              <p:par>
                                <p:cTn id="32" presetID="23" presetClass="entr" presetSubtype="16" fill="hold" grpId="0" nodeType="afterEffect">
                                  <p:stCondLst>
                                    <p:cond delay="0"/>
                                  </p:stCondLst>
                                  <p:childTnLst>
                                    <p:set>
                                      <p:cBhvr>
                                        <p:cTn id="33" dur="1" fill="hold">
                                          <p:stCondLst>
                                            <p:cond delay="0"/>
                                          </p:stCondLst>
                                        </p:cTn>
                                        <p:tgtEl>
                                          <p:spTgt spid="241733"/>
                                        </p:tgtEl>
                                        <p:attrNameLst>
                                          <p:attrName>style.visibility</p:attrName>
                                        </p:attrNameLst>
                                      </p:cBhvr>
                                      <p:to>
                                        <p:strVal val="visible"/>
                                      </p:to>
                                    </p:set>
                                    <p:anim calcmode="lin" valueType="num">
                                      <p:cBhvr>
                                        <p:cTn id="34" dur="500" fill="hold"/>
                                        <p:tgtEl>
                                          <p:spTgt spid="241733"/>
                                        </p:tgtEl>
                                        <p:attrNameLst>
                                          <p:attrName>ppt_w</p:attrName>
                                        </p:attrNameLst>
                                      </p:cBhvr>
                                      <p:tavLst>
                                        <p:tav tm="0">
                                          <p:val>
                                            <p:fltVal val="0"/>
                                          </p:val>
                                        </p:tav>
                                        <p:tav tm="100000">
                                          <p:val>
                                            <p:strVal val="#ppt_w"/>
                                          </p:val>
                                        </p:tav>
                                      </p:tavLst>
                                    </p:anim>
                                    <p:anim calcmode="lin" valueType="num">
                                      <p:cBhvr>
                                        <p:cTn id="35" dur="500" fill="hold"/>
                                        <p:tgtEl>
                                          <p:spTgt spid="241733"/>
                                        </p:tgtEl>
                                        <p:attrNameLst>
                                          <p:attrName>ppt_h</p:attrName>
                                        </p:attrNameLst>
                                      </p:cBhvr>
                                      <p:tavLst>
                                        <p:tav tm="0">
                                          <p:val>
                                            <p:fltVal val="0"/>
                                          </p:val>
                                        </p:tav>
                                        <p:tav tm="100000">
                                          <p:val>
                                            <p:strVal val="#ppt_h"/>
                                          </p:val>
                                        </p:tav>
                                      </p:tavLst>
                                    </p:anim>
                                  </p:childTnLst>
                                </p:cTn>
                              </p:par>
                            </p:childTnLst>
                          </p:cTn>
                        </p:par>
                        <p:par>
                          <p:cTn id="36" fill="hold">
                            <p:stCondLst>
                              <p:cond delay="8000"/>
                            </p:stCondLst>
                            <p:childTnLst>
                              <p:par>
                                <p:cTn id="37" presetID="1" presetClass="entr" presetSubtype="0" fill="hold" grpId="0" nodeType="afterEffect">
                                  <p:stCondLst>
                                    <p:cond delay="0"/>
                                  </p:stCondLst>
                                  <p:childTnLst>
                                    <p:set>
                                      <p:cBhvr>
                                        <p:cTn id="38" dur="1" fill="hold">
                                          <p:stCondLst>
                                            <p:cond delay="499"/>
                                          </p:stCondLst>
                                        </p:cTn>
                                        <p:tgtEl>
                                          <p:spTgt spid="241726"/>
                                        </p:tgtEl>
                                        <p:attrNameLst>
                                          <p:attrName>style.visibility</p:attrName>
                                        </p:attrNameLst>
                                      </p:cBhvr>
                                      <p:to>
                                        <p:strVal val="visible"/>
                                      </p:to>
                                    </p:set>
                                  </p:childTnLst>
                                </p:cTn>
                              </p:par>
                            </p:childTnLst>
                          </p:cTn>
                        </p:par>
                        <p:par>
                          <p:cTn id="39" fill="hold">
                            <p:stCondLst>
                              <p:cond delay="8500"/>
                            </p:stCondLst>
                            <p:childTnLst>
                              <p:par>
                                <p:cTn id="40" presetID="1" presetClass="entr" presetSubtype="0" fill="hold" grpId="0" nodeType="afterEffect">
                                  <p:stCondLst>
                                    <p:cond delay="0"/>
                                  </p:stCondLst>
                                  <p:childTnLst>
                                    <p:set>
                                      <p:cBhvr>
                                        <p:cTn id="41" dur="1" fill="hold">
                                          <p:stCondLst>
                                            <p:cond delay="499"/>
                                          </p:stCondLst>
                                        </p:cTn>
                                        <p:tgtEl>
                                          <p:spTgt spid="241725"/>
                                        </p:tgtEl>
                                        <p:attrNameLst>
                                          <p:attrName>style.visibility</p:attrName>
                                        </p:attrNameLst>
                                      </p:cBhvr>
                                      <p:to>
                                        <p:strVal val="visible"/>
                                      </p:to>
                                    </p:set>
                                  </p:childTnLst>
                                </p:cTn>
                              </p:par>
                            </p:childTnLst>
                          </p:cTn>
                        </p:par>
                        <p:par>
                          <p:cTn id="42" fill="hold">
                            <p:stCondLst>
                              <p:cond delay="9000"/>
                            </p:stCondLst>
                            <p:childTnLst>
                              <p:par>
                                <p:cTn id="43" presetID="1" presetClass="entr" presetSubtype="0" fill="hold" grpId="0" nodeType="afterEffect">
                                  <p:stCondLst>
                                    <p:cond delay="0"/>
                                  </p:stCondLst>
                                  <p:childTnLst>
                                    <p:set>
                                      <p:cBhvr>
                                        <p:cTn id="44" dur="1" fill="hold">
                                          <p:stCondLst>
                                            <p:cond delay="499"/>
                                          </p:stCondLst>
                                        </p:cTn>
                                        <p:tgtEl>
                                          <p:spTgt spid="241727"/>
                                        </p:tgtEl>
                                        <p:attrNameLst>
                                          <p:attrName>style.visibility</p:attrName>
                                        </p:attrNameLst>
                                      </p:cBhvr>
                                      <p:to>
                                        <p:strVal val="visible"/>
                                      </p:to>
                                    </p:set>
                                  </p:childTnLst>
                                </p:cTn>
                              </p:par>
                            </p:childTnLst>
                          </p:cTn>
                        </p:par>
                        <p:par>
                          <p:cTn id="45" fill="hold">
                            <p:stCondLst>
                              <p:cond delay="9500"/>
                            </p:stCondLst>
                            <p:childTnLst>
                              <p:par>
                                <p:cTn id="46" presetID="1" presetClass="entr" presetSubtype="0" fill="hold" grpId="0" nodeType="afterEffect">
                                  <p:stCondLst>
                                    <p:cond delay="1000"/>
                                  </p:stCondLst>
                                  <p:childTnLst>
                                    <p:set>
                                      <p:cBhvr>
                                        <p:cTn id="47" dur="1" fill="hold">
                                          <p:stCondLst>
                                            <p:cond delay="499"/>
                                          </p:stCondLst>
                                        </p:cTn>
                                        <p:tgtEl>
                                          <p:spTgt spid="2417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715" grpId="0" autoUpdateAnimBg="0"/>
      <p:bldP spid="241716" grpId="0" autoUpdateAnimBg="0"/>
      <p:bldP spid="241717" grpId="0" animBg="1"/>
      <p:bldP spid="241718" grpId="0" autoUpdateAnimBg="0"/>
      <p:bldP spid="241725" grpId="0" autoUpdateAnimBg="0"/>
      <p:bldP spid="241726" grpId="0" autoUpdateAnimBg="0"/>
      <p:bldP spid="241727" grpId="0" animBg="1"/>
      <p:bldP spid="241728" grpId="0" autoUpdateAnimBg="0"/>
      <p:bldP spid="241729" grpId="0" animBg="1"/>
      <p:bldP spid="241731" grpId="0" animBg="1"/>
      <p:bldP spid="241732" grpId="0" animBg="1"/>
      <p:bldP spid="24173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217091" name="Line 3"/>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17092" name="Picture 4" descr="J:\caloi_j\LOGOS\siempro_consejo.bmp"/>
          <p:cNvPicPr>
            <a:picLocks noChangeAspect="1" noChangeArrowheads="1"/>
          </p:cNvPicPr>
          <p:nvPr/>
        </p:nvPicPr>
        <p:blipFill>
          <a:blip r:embed="rId2" cstate="print"/>
          <a:srcRect/>
          <a:stretch>
            <a:fillRect/>
          </a:stretch>
        </p:blipFill>
        <p:spPr bwMode="auto">
          <a:xfrm>
            <a:off x="2867025" y="6096000"/>
            <a:ext cx="3487738" cy="484188"/>
          </a:xfrm>
          <a:prstGeom prst="rect">
            <a:avLst/>
          </a:prstGeom>
          <a:noFill/>
        </p:spPr>
      </p:pic>
      <p:sp>
        <p:nvSpPr>
          <p:cNvPr id="217093" name="Line 5"/>
          <p:cNvSpPr>
            <a:spLocks noChangeShapeType="1"/>
          </p:cNvSpPr>
          <p:nvPr/>
        </p:nvSpPr>
        <p:spPr bwMode="auto">
          <a:xfrm>
            <a:off x="304800" y="1066800"/>
            <a:ext cx="8532813" cy="0"/>
          </a:xfrm>
          <a:prstGeom prst="line">
            <a:avLst/>
          </a:prstGeom>
          <a:noFill/>
          <a:ln w="9525">
            <a:solidFill>
              <a:schemeClr val="folHlink"/>
            </a:solidFill>
            <a:round/>
            <a:headEnd/>
            <a:tailEnd/>
          </a:ln>
          <a:effectLst/>
        </p:spPr>
        <p:txBody>
          <a:bodyPr/>
          <a:lstStyle/>
          <a:p>
            <a:endParaRPr lang="en-US"/>
          </a:p>
        </p:txBody>
      </p:sp>
      <p:sp>
        <p:nvSpPr>
          <p:cNvPr id="217094" name="Text Box 6"/>
          <p:cNvSpPr txBox="1">
            <a:spLocks noChangeArrowheads="1"/>
          </p:cNvSpPr>
          <p:nvPr/>
        </p:nvSpPr>
        <p:spPr bwMode="auto">
          <a:xfrm>
            <a:off x="533400" y="1295400"/>
            <a:ext cx="8153400" cy="2282825"/>
          </a:xfrm>
          <a:prstGeom prst="rect">
            <a:avLst/>
          </a:prstGeom>
          <a:noFill/>
          <a:ln w="9525">
            <a:noFill/>
            <a:miter lim="800000"/>
            <a:headEnd/>
            <a:tailEnd/>
          </a:ln>
          <a:effectLst/>
        </p:spPr>
        <p:txBody>
          <a:bodyPr>
            <a:spAutoFit/>
          </a:bodyPr>
          <a:lstStyle/>
          <a:p>
            <a:pPr algn="just"/>
            <a:r>
              <a:rPr lang="es-AR">
                <a:solidFill>
                  <a:srgbClr val="333399"/>
                </a:solidFill>
                <a:effectLst/>
              </a:rPr>
              <a:t>La implementación del Plan para Jefas y Jefes de Hogar logró, a partir de mayo de 2001, atenuar las carencias de los  hogares beneficiados. En octubre de 2002, accedían a este subsidio casi 1.800.000 hogares (y más de 1.900.000 en enero de 2003). Asimismo, el programa logró reducir el déficit de ingresos promedio de los hogares pobres que lo reciben (-18,5%).</a:t>
            </a:r>
          </a:p>
        </p:txBody>
      </p:sp>
      <p:sp>
        <p:nvSpPr>
          <p:cNvPr id="217095" name="Text Box 7"/>
          <p:cNvSpPr txBox="1">
            <a:spLocks noChangeArrowheads="1"/>
          </p:cNvSpPr>
          <p:nvPr/>
        </p:nvSpPr>
        <p:spPr bwMode="auto">
          <a:xfrm>
            <a:off x="517525" y="458788"/>
            <a:ext cx="3168650" cy="519112"/>
          </a:xfrm>
          <a:prstGeom prst="rect">
            <a:avLst/>
          </a:prstGeom>
          <a:noFill/>
          <a:ln w="9525">
            <a:noFill/>
            <a:miter lim="800000"/>
            <a:headEnd/>
            <a:tailEnd/>
          </a:ln>
          <a:effectLst/>
        </p:spPr>
        <p:txBody>
          <a:bodyPr wrap="none">
            <a:spAutoFit/>
          </a:bodyPr>
          <a:lstStyle/>
          <a:p>
            <a:pPr algn="l"/>
            <a:r>
              <a:rPr lang="es-AR" sz="2800" b="0">
                <a:solidFill>
                  <a:srgbClr val="333399"/>
                </a:solidFill>
                <a:effectLst>
                  <a:outerShdw blurRad="38100" dist="38100" dir="2700000" algn="tl">
                    <a:srgbClr val="C0C0C0"/>
                  </a:outerShdw>
                </a:effectLst>
                <a:latin typeface="Arial Black" pitchFamily="34" charset="0"/>
              </a:rPr>
              <a:t>GASTO SOCIAL</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198659" name="Line 3"/>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198660" name="Picture 4" descr="J:\caloi_j\LOGOS\siempro_consejo.bmp"/>
          <p:cNvPicPr>
            <a:picLocks noChangeAspect="1" noChangeArrowheads="1"/>
          </p:cNvPicPr>
          <p:nvPr/>
        </p:nvPicPr>
        <p:blipFill>
          <a:blip r:embed="rId2" cstate="print"/>
          <a:srcRect/>
          <a:stretch>
            <a:fillRect/>
          </a:stretch>
        </p:blipFill>
        <p:spPr bwMode="auto">
          <a:xfrm>
            <a:off x="2867025" y="6096000"/>
            <a:ext cx="3487738" cy="484188"/>
          </a:xfrm>
          <a:prstGeom prst="rect">
            <a:avLst/>
          </a:prstGeom>
          <a:noFill/>
        </p:spPr>
      </p:pic>
      <p:sp>
        <p:nvSpPr>
          <p:cNvPr id="198661" name="Text Box 5" descr="Papel seda azul"/>
          <p:cNvSpPr txBox="1">
            <a:spLocks noChangeArrowheads="1"/>
          </p:cNvSpPr>
          <p:nvPr/>
        </p:nvSpPr>
        <p:spPr bwMode="auto">
          <a:xfrm>
            <a:off x="5715000" y="5791200"/>
            <a:ext cx="3276600" cy="244475"/>
          </a:xfrm>
          <a:prstGeom prst="rect">
            <a:avLst/>
          </a:prstGeom>
          <a:noFill/>
          <a:ln w="9525">
            <a:noFill/>
            <a:miter lim="800000"/>
            <a:headEnd/>
            <a:tailEnd/>
          </a:ln>
          <a:effectLst/>
        </p:spPr>
        <p:txBody>
          <a:bodyPr>
            <a:spAutoFit/>
          </a:bodyPr>
          <a:lstStyle/>
          <a:p>
            <a:pPr algn="l">
              <a:spcBef>
                <a:spcPct val="50000"/>
              </a:spcBef>
            </a:pPr>
            <a:r>
              <a:rPr lang="es-AR" sz="1000" b="0">
                <a:solidFill>
                  <a:schemeClr val="tx1"/>
                </a:solidFill>
                <a:effectLst/>
              </a:rPr>
              <a:t>Fuente: SIEMPRO, elaboración propia en base a EPH - INDEC</a:t>
            </a:r>
          </a:p>
        </p:txBody>
      </p:sp>
      <p:sp>
        <p:nvSpPr>
          <p:cNvPr id="198662" name="Text Box 6"/>
          <p:cNvSpPr txBox="1">
            <a:spLocks noChangeArrowheads="1"/>
          </p:cNvSpPr>
          <p:nvPr/>
        </p:nvSpPr>
        <p:spPr bwMode="auto">
          <a:xfrm>
            <a:off x="381000" y="381000"/>
            <a:ext cx="6629400" cy="946150"/>
          </a:xfrm>
          <a:prstGeom prst="rect">
            <a:avLst/>
          </a:prstGeom>
          <a:noFill/>
          <a:ln w="9525">
            <a:noFill/>
            <a:miter lim="800000"/>
            <a:headEnd/>
            <a:tailEnd/>
          </a:ln>
          <a:effectLst/>
        </p:spPr>
        <p:txBody>
          <a:bodyPr>
            <a:spAutoFit/>
          </a:bodyPr>
          <a:lstStyle/>
          <a:p>
            <a:pPr algn="l"/>
            <a:r>
              <a:rPr lang="es-AR" sz="2000">
                <a:solidFill>
                  <a:schemeClr val="tx1"/>
                </a:solidFill>
                <a:effectLst/>
              </a:rPr>
              <a:t>Cambios en la brecha de ingresos de los hogares beneficiarios del PJHD</a:t>
            </a:r>
          </a:p>
          <a:p>
            <a:pPr algn="l"/>
            <a:r>
              <a:rPr lang="es-AR" sz="1600" b="0">
                <a:solidFill>
                  <a:schemeClr val="tx1"/>
                </a:solidFill>
                <a:effectLst/>
              </a:rPr>
              <a:t>En pesos corrientes</a:t>
            </a:r>
          </a:p>
        </p:txBody>
      </p:sp>
      <p:sp>
        <p:nvSpPr>
          <p:cNvPr id="198663" name="Text Box 7"/>
          <p:cNvSpPr txBox="1">
            <a:spLocks noChangeArrowheads="1"/>
          </p:cNvSpPr>
          <p:nvPr/>
        </p:nvSpPr>
        <p:spPr bwMode="auto">
          <a:xfrm>
            <a:off x="7315200" y="457200"/>
            <a:ext cx="1295400" cy="581025"/>
          </a:xfrm>
          <a:prstGeom prst="rect">
            <a:avLst/>
          </a:prstGeom>
          <a:noFill/>
          <a:ln w="9525">
            <a:noFill/>
            <a:miter lim="800000"/>
            <a:headEnd/>
            <a:tailEnd/>
          </a:ln>
          <a:effectLst/>
        </p:spPr>
        <p:txBody>
          <a:bodyPr>
            <a:spAutoFit/>
          </a:bodyPr>
          <a:lstStyle/>
          <a:p>
            <a:pPr algn="l"/>
            <a:r>
              <a:rPr lang="es-AR" sz="1600">
                <a:solidFill>
                  <a:srgbClr val="000099"/>
                </a:solidFill>
                <a:effectLst/>
              </a:rPr>
              <a:t>Total país</a:t>
            </a:r>
          </a:p>
          <a:p>
            <a:pPr algn="l"/>
            <a:r>
              <a:rPr lang="es-AR" sz="1600">
                <a:solidFill>
                  <a:srgbClr val="000099"/>
                </a:solidFill>
                <a:effectLst/>
              </a:rPr>
              <a:t>Octubre 2002</a:t>
            </a:r>
          </a:p>
        </p:txBody>
      </p:sp>
      <p:sp>
        <p:nvSpPr>
          <p:cNvPr id="198664" name="Line 8"/>
          <p:cNvSpPr>
            <a:spLocks noChangeShapeType="1"/>
          </p:cNvSpPr>
          <p:nvPr/>
        </p:nvSpPr>
        <p:spPr bwMode="auto">
          <a:xfrm flipV="1">
            <a:off x="7162800" y="457200"/>
            <a:ext cx="0" cy="533400"/>
          </a:xfrm>
          <a:prstGeom prst="line">
            <a:avLst/>
          </a:prstGeom>
          <a:noFill/>
          <a:ln w="12700">
            <a:solidFill>
              <a:srgbClr val="333399"/>
            </a:solidFill>
            <a:round/>
            <a:headEnd/>
            <a:tailEnd/>
          </a:ln>
          <a:effectLst/>
        </p:spPr>
        <p:txBody>
          <a:bodyPr/>
          <a:lstStyle/>
          <a:p>
            <a:endParaRPr lang="en-US"/>
          </a:p>
        </p:txBody>
      </p:sp>
      <p:sp>
        <p:nvSpPr>
          <p:cNvPr id="198666" name="Text Box 10"/>
          <p:cNvSpPr txBox="1">
            <a:spLocks noChangeArrowheads="1"/>
          </p:cNvSpPr>
          <p:nvPr/>
        </p:nvSpPr>
        <p:spPr bwMode="auto">
          <a:xfrm rot="-5400000">
            <a:off x="1939925" y="3387725"/>
            <a:ext cx="1193800" cy="260350"/>
          </a:xfrm>
          <a:prstGeom prst="rect">
            <a:avLst/>
          </a:prstGeom>
          <a:noFill/>
          <a:ln w="9525">
            <a:noFill/>
            <a:miter lim="800000"/>
            <a:headEnd/>
            <a:tailEnd/>
          </a:ln>
          <a:effectLst/>
        </p:spPr>
        <p:txBody>
          <a:bodyPr wrap="none">
            <a:spAutoFit/>
          </a:bodyPr>
          <a:lstStyle/>
          <a:p>
            <a:pPr algn="l"/>
            <a:r>
              <a:rPr lang="es-AR" sz="1100" b="0">
                <a:solidFill>
                  <a:schemeClr val="tx1"/>
                </a:solidFill>
                <a:effectLst/>
              </a:rPr>
              <a:t>En pesos corrientes</a:t>
            </a:r>
            <a:endParaRPr lang="es-AR" sz="1100" b="0">
              <a:solidFill>
                <a:schemeClr val="tx1"/>
              </a:solidFill>
              <a:effectLst/>
              <a:latin typeface="Times New Roman" pitchFamily="18" charset="0"/>
            </a:endParaRPr>
          </a:p>
        </p:txBody>
      </p:sp>
      <p:pic>
        <p:nvPicPr>
          <p:cNvPr id="198671" name="Picture 15"/>
          <p:cNvPicPr>
            <a:picLocks noChangeAspect="1" noChangeArrowheads="1"/>
          </p:cNvPicPr>
          <p:nvPr/>
        </p:nvPicPr>
        <p:blipFill>
          <a:blip r:embed="rId3" cstate="print"/>
          <a:srcRect t="19131" r="54131" b="4340"/>
          <a:stretch>
            <a:fillRect/>
          </a:stretch>
        </p:blipFill>
        <p:spPr bwMode="auto">
          <a:xfrm>
            <a:off x="2514600" y="1219200"/>
            <a:ext cx="4267200" cy="4648200"/>
          </a:xfrm>
          <a:prstGeom prst="rect">
            <a:avLst/>
          </a:prstGeom>
          <a:noFill/>
          <a:ln w="9525">
            <a:noFill/>
            <a:miter lim="800000"/>
            <a:headEnd/>
            <a:tailEnd/>
          </a:ln>
          <a:effectLst/>
        </p:spPr>
      </p:pic>
      <p:pic>
        <p:nvPicPr>
          <p:cNvPr id="198674" name="Picture 18"/>
          <p:cNvPicPr>
            <a:picLocks noChangeAspect="1" noChangeArrowheads="1"/>
          </p:cNvPicPr>
          <p:nvPr/>
        </p:nvPicPr>
        <p:blipFill>
          <a:blip r:embed="rId4" cstate="print"/>
          <a:srcRect l="68790" t="6378" r="7515" b="86171"/>
          <a:stretch>
            <a:fillRect/>
          </a:stretch>
        </p:blipFill>
        <p:spPr bwMode="auto">
          <a:xfrm>
            <a:off x="4465638" y="760413"/>
            <a:ext cx="2087562" cy="458787"/>
          </a:xfrm>
          <a:prstGeom prst="rect">
            <a:avLst/>
          </a:prstGeom>
          <a:noFill/>
          <a:ln w="9525">
            <a:noFill/>
            <a:miter lim="800000"/>
            <a:headEnd/>
            <a:tailEnd/>
          </a:ln>
          <a:effectLst/>
        </p:spPr>
      </p:pic>
      <p:sp>
        <p:nvSpPr>
          <p:cNvPr id="198678" name="Text Box 22"/>
          <p:cNvSpPr txBox="1">
            <a:spLocks noChangeArrowheads="1"/>
          </p:cNvSpPr>
          <p:nvPr/>
        </p:nvSpPr>
        <p:spPr bwMode="auto">
          <a:xfrm>
            <a:off x="5111750" y="1752600"/>
            <a:ext cx="831850" cy="366713"/>
          </a:xfrm>
          <a:prstGeom prst="rect">
            <a:avLst/>
          </a:prstGeom>
          <a:noFill/>
          <a:ln w="9525">
            <a:noFill/>
            <a:miter lim="800000"/>
            <a:headEnd/>
            <a:tailEnd/>
          </a:ln>
          <a:effectLst/>
        </p:spPr>
        <p:txBody>
          <a:bodyPr wrap="none">
            <a:spAutoFit/>
          </a:bodyPr>
          <a:lstStyle/>
          <a:p>
            <a:r>
              <a:rPr lang="es-AR" sz="1800">
                <a:solidFill>
                  <a:srgbClr val="3333CC"/>
                </a:solidFill>
                <a:effectLst/>
              </a:rPr>
              <a:t>-18,5 %</a:t>
            </a:r>
          </a:p>
        </p:txBody>
      </p:sp>
      <p:sp>
        <p:nvSpPr>
          <p:cNvPr id="198682" name="AutoShape 26"/>
          <p:cNvSpPr>
            <a:spLocks noChangeArrowheads="1"/>
          </p:cNvSpPr>
          <p:nvPr/>
        </p:nvSpPr>
        <p:spPr bwMode="auto">
          <a:xfrm>
            <a:off x="4648200" y="1447800"/>
            <a:ext cx="685800" cy="457200"/>
          </a:xfrm>
          <a:prstGeom prst="curvedDownArrow">
            <a:avLst>
              <a:gd name="adj1" fmla="val 37778"/>
              <a:gd name="adj2" fmla="val 60000"/>
              <a:gd name="adj3" fmla="val 33333"/>
            </a:avLst>
          </a:prstGeom>
          <a:gradFill rotWithShape="0">
            <a:gsLst>
              <a:gs pos="0">
                <a:srgbClr val="3399FF"/>
              </a:gs>
              <a:gs pos="100000">
                <a:srgbClr val="000099"/>
              </a:gs>
            </a:gsLst>
            <a:lin ang="5400000" scaled="1"/>
          </a:gra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98682"/>
                                        </p:tgtEl>
                                        <p:attrNameLst>
                                          <p:attrName>style.visibility</p:attrName>
                                        </p:attrNameLst>
                                      </p:cBhvr>
                                      <p:to>
                                        <p:strVal val="visible"/>
                                      </p:to>
                                    </p:set>
                                    <p:animEffect transition="in" filter="strips(downRight)">
                                      <p:cBhvr>
                                        <p:cTn id="7" dur="500"/>
                                        <p:tgtEl>
                                          <p:spTgt spid="19868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1986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78" grpId="0" autoUpdateAnimBg="0"/>
      <p:bldP spid="19868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1026"/>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262147" name="Line 1027"/>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62148" name="Picture 1028" descr="J:\caloi_j\LOGOS\siempro_consejo.bmp"/>
          <p:cNvPicPr>
            <a:picLocks noChangeAspect="1" noChangeArrowheads="1"/>
          </p:cNvPicPr>
          <p:nvPr/>
        </p:nvPicPr>
        <p:blipFill>
          <a:blip r:embed="rId2" cstate="print"/>
          <a:srcRect/>
          <a:stretch>
            <a:fillRect/>
          </a:stretch>
        </p:blipFill>
        <p:spPr bwMode="auto">
          <a:xfrm>
            <a:off x="2867025" y="6096000"/>
            <a:ext cx="3487738" cy="484188"/>
          </a:xfrm>
          <a:prstGeom prst="rect">
            <a:avLst/>
          </a:prstGeom>
          <a:noFill/>
        </p:spPr>
      </p:pic>
      <p:sp>
        <p:nvSpPr>
          <p:cNvPr id="262149" name="Line 1029"/>
          <p:cNvSpPr>
            <a:spLocks noChangeShapeType="1"/>
          </p:cNvSpPr>
          <p:nvPr/>
        </p:nvSpPr>
        <p:spPr bwMode="auto">
          <a:xfrm>
            <a:off x="304800" y="1066800"/>
            <a:ext cx="8532813" cy="0"/>
          </a:xfrm>
          <a:prstGeom prst="line">
            <a:avLst/>
          </a:prstGeom>
          <a:noFill/>
          <a:ln w="9525">
            <a:solidFill>
              <a:schemeClr val="folHlink"/>
            </a:solidFill>
            <a:round/>
            <a:headEnd/>
            <a:tailEnd/>
          </a:ln>
          <a:effectLst/>
        </p:spPr>
        <p:txBody>
          <a:bodyPr/>
          <a:lstStyle/>
          <a:p>
            <a:endParaRPr lang="en-US"/>
          </a:p>
        </p:txBody>
      </p:sp>
      <p:sp>
        <p:nvSpPr>
          <p:cNvPr id="262150" name="Text Box 1030"/>
          <p:cNvSpPr txBox="1">
            <a:spLocks noChangeArrowheads="1"/>
          </p:cNvSpPr>
          <p:nvPr/>
        </p:nvSpPr>
        <p:spPr bwMode="auto">
          <a:xfrm>
            <a:off x="609600" y="1371600"/>
            <a:ext cx="8077200" cy="4108450"/>
          </a:xfrm>
          <a:prstGeom prst="rect">
            <a:avLst/>
          </a:prstGeom>
          <a:noFill/>
          <a:ln w="9525">
            <a:noFill/>
            <a:miter lim="800000"/>
            <a:headEnd/>
            <a:tailEnd/>
          </a:ln>
          <a:effectLst/>
        </p:spPr>
        <p:txBody>
          <a:bodyPr>
            <a:spAutoFit/>
          </a:bodyPr>
          <a:lstStyle/>
          <a:p>
            <a:pPr algn="just"/>
            <a:r>
              <a:rPr lang="es-AR">
                <a:solidFill>
                  <a:srgbClr val="333399"/>
                </a:solidFill>
                <a:effectLst/>
              </a:rPr>
              <a:t>La instrumentación del PJHD cosechó mayores logros en la reducción, entre los beneficiarios, de la severidad (-42%) e intensidad de la pobreza (-27%), que en la disminución de la incidencia de la pobreza (-4,3%). Estos resultados están asociados a la focalización del Plan entre los hogares indigentes, que logró reducir la diferenciación entre los pobres (y por ende la severidad de la pobreza). Si bien la prestación de $ 150 resultó insuficiente para que la mayoría de estos hogares superara la situación de pobreza, en cambio permitió reducir el déficit de ingresos que padecen (y en consecuencia la intensidad de la pobreza).</a:t>
            </a:r>
          </a:p>
        </p:txBody>
      </p:sp>
      <p:sp>
        <p:nvSpPr>
          <p:cNvPr id="262151" name="Text Box 1031"/>
          <p:cNvSpPr txBox="1">
            <a:spLocks noChangeArrowheads="1"/>
          </p:cNvSpPr>
          <p:nvPr/>
        </p:nvSpPr>
        <p:spPr bwMode="auto">
          <a:xfrm>
            <a:off x="517525" y="458788"/>
            <a:ext cx="3168650" cy="519112"/>
          </a:xfrm>
          <a:prstGeom prst="rect">
            <a:avLst/>
          </a:prstGeom>
          <a:noFill/>
          <a:ln w="9525">
            <a:noFill/>
            <a:miter lim="800000"/>
            <a:headEnd/>
            <a:tailEnd/>
          </a:ln>
          <a:effectLst/>
        </p:spPr>
        <p:txBody>
          <a:bodyPr wrap="none">
            <a:spAutoFit/>
          </a:bodyPr>
          <a:lstStyle/>
          <a:p>
            <a:pPr algn="l"/>
            <a:r>
              <a:rPr lang="es-AR" sz="2800" b="0">
                <a:solidFill>
                  <a:srgbClr val="333399"/>
                </a:solidFill>
                <a:effectLst>
                  <a:outerShdw blurRad="38100" dist="38100" dir="2700000" algn="tl">
                    <a:srgbClr val="C0C0C0"/>
                  </a:outerShdw>
                </a:effectLst>
                <a:latin typeface="Arial Black" pitchFamily="34" charset="0"/>
              </a:rPr>
              <a:t>GASTO SOCIAL</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9703" name="Picture 23"/>
          <p:cNvPicPr>
            <a:picLocks noChangeAspect="1" noChangeArrowheads="1"/>
          </p:cNvPicPr>
          <p:nvPr/>
        </p:nvPicPr>
        <p:blipFill>
          <a:blip r:embed="rId2" cstate="print"/>
          <a:srcRect l="4439" t="17023" r="7515" b="2209"/>
          <a:stretch>
            <a:fillRect/>
          </a:stretch>
        </p:blipFill>
        <p:spPr bwMode="auto">
          <a:xfrm>
            <a:off x="838200" y="1149350"/>
            <a:ext cx="7391400" cy="4718050"/>
          </a:xfrm>
          <a:prstGeom prst="rect">
            <a:avLst/>
          </a:prstGeom>
          <a:noFill/>
          <a:ln w="9525">
            <a:noFill/>
            <a:miter lim="800000"/>
            <a:headEnd/>
            <a:tailEnd/>
          </a:ln>
          <a:effectLst/>
        </p:spPr>
      </p:pic>
      <p:sp>
        <p:nvSpPr>
          <p:cNvPr id="199682" name="Rectangle 2"/>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199683" name="Line 3"/>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199684" name="Picture 4" descr="J:\caloi_j\LOGOS\siempro_consejo.bmp"/>
          <p:cNvPicPr>
            <a:picLocks noChangeAspect="1" noChangeArrowheads="1"/>
          </p:cNvPicPr>
          <p:nvPr/>
        </p:nvPicPr>
        <p:blipFill>
          <a:blip r:embed="rId3" cstate="print"/>
          <a:srcRect/>
          <a:stretch>
            <a:fillRect/>
          </a:stretch>
        </p:blipFill>
        <p:spPr bwMode="auto">
          <a:xfrm>
            <a:off x="2867025" y="6096000"/>
            <a:ext cx="3487738" cy="484188"/>
          </a:xfrm>
          <a:prstGeom prst="rect">
            <a:avLst/>
          </a:prstGeom>
          <a:noFill/>
        </p:spPr>
      </p:pic>
      <p:sp>
        <p:nvSpPr>
          <p:cNvPr id="199685" name="Text Box 5"/>
          <p:cNvSpPr txBox="1">
            <a:spLocks noChangeArrowheads="1"/>
          </p:cNvSpPr>
          <p:nvPr/>
        </p:nvSpPr>
        <p:spPr bwMode="auto">
          <a:xfrm>
            <a:off x="381000" y="381000"/>
            <a:ext cx="6629400" cy="946150"/>
          </a:xfrm>
          <a:prstGeom prst="rect">
            <a:avLst/>
          </a:prstGeom>
          <a:noFill/>
          <a:ln w="9525">
            <a:noFill/>
            <a:miter lim="800000"/>
            <a:headEnd/>
            <a:tailEnd/>
          </a:ln>
          <a:effectLst/>
        </p:spPr>
        <p:txBody>
          <a:bodyPr>
            <a:spAutoFit/>
          </a:bodyPr>
          <a:lstStyle/>
          <a:p>
            <a:pPr algn="l"/>
            <a:r>
              <a:rPr lang="es-AR" sz="2000">
                <a:solidFill>
                  <a:schemeClr val="tx1"/>
                </a:solidFill>
                <a:effectLst/>
              </a:rPr>
              <a:t>Índices de incidencia, intensidad y severidad de la pobreza en los hogares beneficiarios  del PJHD</a:t>
            </a:r>
          </a:p>
          <a:p>
            <a:pPr algn="l"/>
            <a:r>
              <a:rPr lang="es-AR" sz="1600">
                <a:solidFill>
                  <a:schemeClr val="tx1"/>
                </a:solidFill>
                <a:effectLst/>
              </a:rPr>
              <a:t> </a:t>
            </a:r>
            <a:r>
              <a:rPr lang="es-AR" sz="1600" b="0">
                <a:solidFill>
                  <a:schemeClr val="tx1"/>
                </a:solidFill>
                <a:effectLst/>
              </a:rPr>
              <a:t>En porcentajes</a:t>
            </a:r>
          </a:p>
        </p:txBody>
      </p:sp>
      <p:sp>
        <p:nvSpPr>
          <p:cNvPr id="199686" name="Text Box 6"/>
          <p:cNvSpPr txBox="1">
            <a:spLocks noChangeArrowheads="1"/>
          </p:cNvSpPr>
          <p:nvPr/>
        </p:nvSpPr>
        <p:spPr bwMode="auto">
          <a:xfrm>
            <a:off x="7315200" y="457200"/>
            <a:ext cx="1295400" cy="581025"/>
          </a:xfrm>
          <a:prstGeom prst="rect">
            <a:avLst/>
          </a:prstGeom>
          <a:noFill/>
          <a:ln w="9525">
            <a:noFill/>
            <a:miter lim="800000"/>
            <a:headEnd/>
            <a:tailEnd/>
          </a:ln>
          <a:effectLst/>
        </p:spPr>
        <p:txBody>
          <a:bodyPr>
            <a:spAutoFit/>
          </a:bodyPr>
          <a:lstStyle/>
          <a:p>
            <a:pPr algn="l"/>
            <a:r>
              <a:rPr lang="es-AR" sz="1600">
                <a:solidFill>
                  <a:srgbClr val="000099"/>
                </a:solidFill>
                <a:effectLst/>
              </a:rPr>
              <a:t>Total país</a:t>
            </a:r>
          </a:p>
          <a:p>
            <a:pPr algn="l"/>
            <a:r>
              <a:rPr lang="es-AR" sz="1600">
                <a:solidFill>
                  <a:srgbClr val="000099"/>
                </a:solidFill>
                <a:effectLst/>
              </a:rPr>
              <a:t>Octubre 2002</a:t>
            </a:r>
          </a:p>
        </p:txBody>
      </p:sp>
      <p:sp>
        <p:nvSpPr>
          <p:cNvPr id="199687" name="Line 7"/>
          <p:cNvSpPr>
            <a:spLocks noChangeShapeType="1"/>
          </p:cNvSpPr>
          <p:nvPr/>
        </p:nvSpPr>
        <p:spPr bwMode="auto">
          <a:xfrm flipV="1">
            <a:off x="7162800" y="457200"/>
            <a:ext cx="0" cy="533400"/>
          </a:xfrm>
          <a:prstGeom prst="line">
            <a:avLst/>
          </a:prstGeom>
          <a:noFill/>
          <a:ln w="12700">
            <a:solidFill>
              <a:srgbClr val="333399"/>
            </a:solidFill>
            <a:round/>
            <a:headEnd/>
            <a:tailEnd/>
          </a:ln>
          <a:effectLst/>
        </p:spPr>
        <p:txBody>
          <a:bodyPr/>
          <a:lstStyle/>
          <a:p>
            <a:endParaRPr lang="en-US"/>
          </a:p>
        </p:txBody>
      </p:sp>
      <p:sp>
        <p:nvSpPr>
          <p:cNvPr id="199689" name="Text Box 9" descr="Papel seda azul"/>
          <p:cNvSpPr txBox="1">
            <a:spLocks noChangeArrowheads="1"/>
          </p:cNvSpPr>
          <p:nvPr/>
        </p:nvSpPr>
        <p:spPr bwMode="auto">
          <a:xfrm>
            <a:off x="5715000" y="5791200"/>
            <a:ext cx="3276600" cy="244475"/>
          </a:xfrm>
          <a:prstGeom prst="rect">
            <a:avLst/>
          </a:prstGeom>
          <a:noFill/>
          <a:ln w="9525">
            <a:noFill/>
            <a:miter lim="800000"/>
            <a:headEnd/>
            <a:tailEnd/>
          </a:ln>
          <a:effectLst/>
        </p:spPr>
        <p:txBody>
          <a:bodyPr>
            <a:spAutoFit/>
          </a:bodyPr>
          <a:lstStyle/>
          <a:p>
            <a:pPr algn="l">
              <a:spcBef>
                <a:spcPct val="50000"/>
              </a:spcBef>
            </a:pPr>
            <a:r>
              <a:rPr lang="es-AR" sz="1000" b="0">
                <a:solidFill>
                  <a:schemeClr val="tx1"/>
                </a:solidFill>
                <a:effectLst/>
              </a:rPr>
              <a:t>Fuente: SIEMPRO, elaboración propia en base a EPH - INDEC</a:t>
            </a:r>
          </a:p>
        </p:txBody>
      </p:sp>
      <p:sp>
        <p:nvSpPr>
          <p:cNvPr id="199693" name="Text Box 13"/>
          <p:cNvSpPr txBox="1">
            <a:spLocks noChangeArrowheads="1"/>
          </p:cNvSpPr>
          <p:nvPr/>
        </p:nvSpPr>
        <p:spPr bwMode="auto">
          <a:xfrm>
            <a:off x="2735263" y="1573213"/>
            <a:ext cx="617537" cy="336550"/>
          </a:xfrm>
          <a:prstGeom prst="rect">
            <a:avLst/>
          </a:prstGeom>
          <a:noFill/>
          <a:ln w="9525">
            <a:noFill/>
            <a:miter lim="800000"/>
            <a:headEnd/>
            <a:tailEnd/>
          </a:ln>
          <a:effectLst/>
        </p:spPr>
        <p:txBody>
          <a:bodyPr wrap="none">
            <a:spAutoFit/>
          </a:bodyPr>
          <a:lstStyle/>
          <a:p>
            <a:r>
              <a:rPr lang="es-AR" sz="1600">
                <a:solidFill>
                  <a:srgbClr val="3333CC"/>
                </a:solidFill>
                <a:effectLst/>
              </a:rPr>
              <a:t>-4,3%</a:t>
            </a:r>
          </a:p>
        </p:txBody>
      </p:sp>
      <p:sp>
        <p:nvSpPr>
          <p:cNvPr id="199694" name="Text Box 14"/>
          <p:cNvSpPr txBox="1">
            <a:spLocks noChangeArrowheads="1"/>
          </p:cNvSpPr>
          <p:nvPr/>
        </p:nvSpPr>
        <p:spPr bwMode="auto">
          <a:xfrm>
            <a:off x="5075238" y="2940050"/>
            <a:ext cx="709612" cy="336550"/>
          </a:xfrm>
          <a:prstGeom prst="rect">
            <a:avLst/>
          </a:prstGeom>
          <a:noFill/>
          <a:ln w="9525">
            <a:noFill/>
            <a:miter lim="800000"/>
            <a:headEnd/>
            <a:tailEnd/>
          </a:ln>
          <a:effectLst/>
        </p:spPr>
        <p:txBody>
          <a:bodyPr wrap="none">
            <a:spAutoFit/>
          </a:bodyPr>
          <a:lstStyle/>
          <a:p>
            <a:r>
              <a:rPr lang="es-AR" sz="1600">
                <a:solidFill>
                  <a:srgbClr val="3333CC"/>
                </a:solidFill>
                <a:effectLst/>
              </a:rPr>
              <a:t>-26.6%</a:t>
            </a:r>
          </a:p>
        </p:txBody>
      </p:sp>
      <p:sp>
        <p:nvSpPr>
          <p:cNvPr id="199695" name="Text Box 15"/>
          <p:cNvSpPr txBox="1">
            <a:spLocks noChangeArrowheads="1"/>
          </p:cNvSpPr>
          <p:nvPr/>
        </p:nvSpPr>
        <p:spPr bwMode="auto">
          <a:xfrm>
            <a:off x="7443788" y="3478213"/>
            <a:ext cx="709612" cy="336550"/>
          </a:xfrm>
          <a:prstGeom prst="rect">
            <a:avLst/>
          </a:prstGeom>
          <a:noFill/>
          <a:ln w="9525">
            <a:noFill/>
            <a:miter lim="800000"/>
            <a:headEnd/>
            <a:tailEnd/>
          </a:ln>
          <a:effectLst/>
        </p:spPr>
        <p:txBody>
          <a:bodyPr wrap="none">
            <a:spAutoFit/>
          </a:bodyPr>
          <a:lstStyle/>
          <a:p>
            <a:r>
              <a:rPr lang="es-AR" sz="1600">
                <a:solidFill>
                  <a:srgbClr val="3333CC"/>
                </a:solidFill>
                <a:effectLst/>
              </a:rPr>
              <a:t>-41.7%</a:t>
            </a:r>
          </a:p>
        </p:txBody>
      </p:sp>
      <p:sp>
        <p:nvSpPr>
          <p:cNvPr id="199700" name="AutoShape 20"/>
          <p:cNvSpPr>
            <a:spLocks noChangeArrowheads="1"/>
          </p:cNvSpPr>
          <p:nvPr/>
        </p:nvSpPr>
        <p:spPr bwMode="auto">
          <a:xfrm flipV="1">
            <a:off x="2489200" y="1676400"/>
            <a:ext cx="381000" cy="304800"/>
          </a:xfrm>
          <a:prstGeom prst="upArrow">
            <a:avLst>
              <a:gd name="adj1" fmla="val 50000"/>
              <a:gd name="adj2" fmla="val 25000"/>
            </a:avLst>
          </a:prstGeom>
          <a:gradFill rotWithShape="0">
            <a:gsLst>
              <a:gs pos="0">
                <a:srgbClr val="3399FF"/>
              </a:gs>
              <a:gs pos="100000">
                <a:srgbClr val="003399"/>
              </a:gs>
            </a:gsLst>
            <a:lin ang="5400000" scaled="1"/>
          </a:gradFill>
          <a:ln w="9525">
            <a:noFill/>
            <a:miter lim="800000"/>
            <a:headEnd/>
            <a:tailEnd/>
          </a:ln>
          <a:effectLst/>
        </p:spPr>
        <p:txBody>
          <a:bodyPr wrap="none" anchor="ctr"/>
          <a:lstStyle/>
          <a:p>
            <a:endParaRPr lang="en-US"/>
          </a:p>
        </p:txBody>
      </p:sp>
      <p:sp>
        <p:nvSpPr>
          <p:cNvPr id="199701" name="AutoShape 21"/>
          <p:cNvSpPr>
            <a:spLocks noChangeArrowheads="1"/>
          </p:cNvSpPr>
          <p:nvPr/>
        </p:nvSpPr>
        <p:spPr bwMode="auto">
          <a:xfrm flipV="1">
            <a:off x="4800600" y="2895600"/>
            <a:ext cx="381000" cy="457200"/>
          </a:xfrm>
          <a:prstGeom prst="upArrow">
            <a:avLst>
              <a:gd name="adj1" fmla="val 50000"/>
              <a:gd name="adj2" fmla="val 30000"/>
            </a:avLst>
          </a:prstGeom>
          <a:gradFill rotWithShape="0">
            <a:gsLst>
              <a:gs pos="0">
                <a:srgbClr val="3399FF"/>
              </a:gs>
              <a:gs pos="100000">
                <a:srgbClr val="003399"/>
              </a:gs>
            </a:gsLst>
            <a:lin ang="5400000" scaled="1"/>
          </a:gradFill>
          <a:ln w="9525">
            <a:noFill/>
            <a:miter lim="800000"/>
            <a:headEnd/>
            <a:tailEnd/>
          </a:ln>
          <a:effectLst/>
        </p:spPr>
        <p:txBody>
          <a:bodyPr wrap="none" anchor="ctr"/>
          <a:lstStyle/>
          <a:p>
            <a:endParaRPr lang="en-US"/>
          </a:p>
        </p:txBody>
      </p:sp>
      <p:sp>
        <p:nvSpPr>
          <p:cNvPr id="199702" name="AutoShape 22"/>
          <p:cNvSpPr>
            <a:spLocks noChangeArrowheads="1"/>
          </p:cNvSpPr>
          <p:nvPr/>
        </p:nvSpPr>
        <p:spPr bwMode="auto">
          <a:xfrm flipV="1">
            <a:off x="7239000" y="3429000"/>
            <a:ext cx="381000" cy="609600"/>
          </a:xfrm>
          <a:prstGeom prst="upArrow">
            <a:avLst>
              <a:gd name="adj1" fmla="val 50000"/>
              <a:gd name="adj2" fmla="val 40000"/>
            </a:avLst>
          </a:prstGeom>
          <a:gradFill rotWithShape="0">
            <a:gsLst>
              <a:gs pos="0">
                <a:srgbClr val="3399FF"/>
              </a:gs>
              <a:gs pos="100000">
                <a:srgbClr val="003399"/>
              </a:gs>
            </a:gsLst>
            <a:lin ang="5400000" scaled="1"/>
          </a:gra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199700"/>
                                        </p:tgtEl>
                                        <p:attrNameLst>
                                          <p:attrName>style.visibility</p:attrName>
                                        </p:attrNameLst>
                                      </p:cBhvr>
                                      <p:to>
                                        <p:strVal val="visible"/>
                                      </p:to>
                                    </p:set>
                                    <p:anim calcmode="lin" valueType="num">
                                      <p:cBhvr>
                                        <p:cTn id="7" dur="500" fill="hold"/>
                                        <p:tgtEl>
                                          <p:spTgt spid="199700"/>
                                        </p:tgtEl>
                                        <p:attrNameLst>
                                          <p:attrName>ppt_x</p:attrName>
                                        </p:attrNameLst>
                                      </p:cBhvr>
                                      <p:tavLst>
                                        <p:tav tm="0">
                                          <p:val>
                                            <p:strVal val="#ppt_x"/>
                                          </p:val>
                                        </p:tav>
                                        <p:tav tm="100000">
                                          <p:val>
                                            <p:strVal val="#ppt_x"/>
                                          </p:val>
                                        </p:tav>
                                      </p:tavLst>
                                    </p:anim>
                                    <p:anim calcmode="lin" valueType="num">
                                      <p:cBhvr>
                                        <p:cTn id="8" dur="500" fill="hold"/>
                                        <p:tgtEl>
                                          <p:spTgt spid="199700"/>
                                        </p:tgtEl>
                                        <p:attrNameLst>
                                          <p:attrName>ppt_y</p:attrName>
                                        </p:attrNameLst>
                                      </p:cBhvr>
                                      <p:tavLst>
                                        <p:tav tm="0">
                                          <p:val>
                                            <p:strVal val="#ppt_y-#ppt_h/2"/>
                                          </p:val>
                                        </p:tav>
                                        <p:tav tm="100000">
                                          <p:val>
                                            <p:strVal val="#ppt_y"/>
                                          </p:val>
                                        </p:tav>
                                      </p:tavLst>
                                    </p:anim>
                                    <p:anim calcmode="lin" valueType="num">
                                      <p:cBhvr>
                                        <p:cTn id="9" dur="500" fill="hold"/>
                                        <p:tgtEl>
                                          <p:spTgt spid="199700"/>
                                        </p:tgtEl>
                                        <p:attrNameLst>
                                          <p:attrName>ppt_w</p:attrName>
                                        </p:attrNameLst>
                                      </p:cBhvr>
                                      <p:tavLst>
                                        <p:tav tm="0">
                                          <p:val>
                                            <p:strVal val="#ppt_w"/>
                                          </p:val>
                                        </p:tav>
                                        <p:tav tm="100000">
                                          <p:val>
                                            <p:strVal val="#ppt_w"/>
                                          </p:val>
                                        </p:tav>
                                      </p:tavLst>
                                    </p:anim>
                                    <p:anim calcmode="lin" valueType="num">
                                      <p:cBhvr>
                                        <p:cTn id="10" dur="500" fill="hold"/>
                                        <p:tgtEl>
                                          <p:spTgt spid="199700"/>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499"/>
                                          </p:stCondLst>
                                        </p:cTn>
                                        <p:tgtEl>
                                          <p:spTgt spid="199693"/>
                                        </p:tgtEl>
                                        <p:attrNameLst>
                                          <p:attrName>style.visibility</p:attrName>
                                        </p:attrNameLst>
                                      </p:cBhvr>
                                      <p:to>
                                        <p:strVal val="visible"/>
                                      </p:to>
                                    </p:set>
                                  </p:childTnLst>
                                </p:cTn>
                              </p:par>
                            </p:childTnLst>
                          </p:cTn>
                        </p:par>
                        <p:par>
                          <p:cTn id="14" fill="hold">
                            <p:stCondLst>
                              <p:cond delay="1000"/>
                            </p:stCondLst>
                            <p:childTnLst>
                              <p:par>
                                <p:cTn id="15" presetID="17" presetClass="entr" presetSubtype="1" fill="hold" grpId="0" nodeType="afterEffect">
                                  <p:stCondLst>
                                    <p:cond delay="0"/>
                                  </p:stCondLst>
                                  <p:childTnLst>
                                    <p:set>
                                      <p:cBhvr>
                                        <p:cTn id="16" dur="1" fill="hold">
                                          <p:stCondLst>
                                            <p:cond delay="0"/>
                                          </p:stCondLst>
                                        </p:cTn>
                                        <p:tgtEl>
                                          <p:spTgt spid="199701"/>
                                        </p:tgtEl>
                                        <p:attrNameLst>
                                          <p:attrName>style.visibility</p:attrName>
                                        </p:attrNameLst>
                                      </p:cBhvr>
                                      <p:to>
                                        <p:strVal val="visible"/>
                                      </p:to>
                                    </p:set>
                                    <p:anim calcmode="lin" valueType="num">
                                      <p:cBhvr>
                                        <p:cTn id="17" dur="500" fill="hold"/>
                                        <p:tgtEl>
                                          <p:spTgt spid="199701"/>
                                        </p:tgtEl>
                                        <p:attrNameLst>
                                          <p:attrName>ppt_x</p:attrName>
                                        </p:attrNameLst>
                                      </p:cBhvr>
                                      <p:tavLst>
                                        <p:tav tm="0">
                                          <p:val>
                                            <p:strVal val="#ppt_x"/>
                                          </p:val>
                                        </p:tav>
                                        <p:tav tm="100000">
                                          <p:val>
                                            <p:strVal val="#ppt_x"/>
                                          </p:val>
                                        </p:tav>
                                      </p:tavLst>
                                    </p:anim>
                                    <p:anim calcmode="lin" valueType="num">
                                      <p:cBhvr>
                                        <p:cTn id="18" dur="500" fill="hold"/>
                                        <p:tgtEl>
                                          <p:spTgt spid="199701"/>
                                        </p:tgtEl>
                                        <p:attrNameLst>
                                          <p:attrName>ppt_y</p:attrName>
                                        </p:attrNameLst>
                                      </p:cBhvr>
                                      <p:tavLst>
                                        <p:tav tm="0">
                                          <p:val>
                                            <p:strVal val="#ppt_y-#ppt_h/2"/>
                                          </p:val>
                                        </p:tav>
                                        <p:tav tm="100000">
                                          <p:val>
                                            <p:strVal val="#ppt_y"/>
                                          </p:val>
                                        </p:tav>
                                      </p:tavLst>
                                    </p:anim>
                                    <p:anim calcmode="lin" valueType="num">
                                      <p:cBhvr>
                                        <p:cTn id="19" dur="500" fill="hold"/>
                                        <p:tgtEl>
                                          <p:spTgt spid="199701"/>
                                        </p:tgtEl>
                                        <p:attrNameLst>
                                          <p:attrName>ppt_w</p:attrName>
                                        </p:attrNameLst>
                                      </p:cBhvr>
                                      <p:tavLst>
                                        <p:tav tm="0">
                                          <p:val>
                                            <p:strVal val="#ppt_w"/>
                                          </p:val>
                                        </p:tav>
                                        <p:tav tm="100000">
                                          <p:val>
                                            <p:strVal val="#ppt_w"/>
                                          </p:val>
                                        </p:tav>
                                      </p:tavLst>
                                    </p:anim>
                                    <p:anim calcmode="lin" valueType="num">
                                      <p:cBhvr>
                                        <p:cTn id="20" dur="500" fill="hold"/>
                                        <p:tgtEl>
                                          <p:spTgt spid="199701"/>
                                        </p:tgtEl>
                                        <p:attrNameLst>
                                          <p:attrName>ppt_h</p:attrName>
                                        </p:attrNameLst>
                                      </p:cBhvr>
                                      <p:tavLst>
                                        <p:tav tm="0">
                                          <p:val>
                                            <p:fltVal val="0"/>
                                          </p:val>
                                        </p:tav>
                                        <p:tav tm="100000">
                                          <p:val>
                                            <p:strVal val="#ppt_h"/>
                                          </p:val>
                                        </p:tav>
                                      </p:tavLst>
                                    </p:anim>
                                  </p:childTnLst>
                                </p:cTn>
                              </p:par>
                            </p:childTnLst>
                          </p:cTn>
                        </p:par>
                        <p:par>
                          <p:cTn id="21" fill="hold">
                            <p:stCondLst>
                              <p:cond delay="1500"/>
                            </p:stCondLst>
                            <p:childTnLst>
                              <p:par>
                                <p:cTn id="22" presetID="1" presetClass="entr" presetSubtype="0" fill="hold" grpId="0" nodeType="afterEffect">
                                  <p:stCondLst>
                                    <p:cond delay="0"/>
                                  </p:stCondLst>
                                  <p:childTnLst>
                                    <p:set>
                                      <p:cBhvr>
                                        <p:cTn id="23" dur="1" fill="hold">
                                          <p:stCondLst>
                                            <p:cond delay="499"/>
                                          </p:stCondLst>
                                        </p:cTn>
                                        <p:tgtEl>
                                          <p:spTgt spid="199694"/>
                                        </p:tgtEl>
                                        <p:attrNameLst>
                                          <p:attrName>style.visibility</p:attrName>
                                        </p:attrNameLst>
                                      </p:cBhvr>
                                      <p:to>
                                        <p:strVal val="visible"/>
                                      </p:to>
                                    </p:set>
                                  </p:childTnLst>
                                </p:cTn>
                              </p:par>
                            </p:childTnLst>
                          </p:cTn>
                        </p:par>
                        <p:par>
                          <p:cTn id="24" fill="hold">
                            <p:stCondLst>
                              <p:cond delay="2000"/>
                            </p:stCondLst>
                            <p:childTnLst>
                              <p:par>
                                <p:cTn id="25" presetID="17" presetClass="entr" presetSubtype="1" fill="hold" grpId="0" nodeType="afterEffect">
                                  <p:stCondLst>
                                    <p:cond delay="0"/>
                                  </p:stCondLst>
                                  <p:childTnLst>
                                    <p:set>
                                      <p:cBhvr>
                                        <p:cTn id="26" dur="1" fill="hold">
                                          <p:stCondLst>
                                            <p:cond delay="0"/>
                                          </p:stCondLst>
                                        </p:cTn>
                                        <p:tgtEl>
                                          <p:spTgt spid="199702"/>
                                        </p:tgtEl>
                                        <p:attrNameLst>
                                          <p:attrName>style.visibility</p:attrName>
                                        </p:attrNameLst>
                                      </p:cBhvr>
                                      <p:to>
                                        <p:strVal val="visible"/>
                                      </p:to>
                                    </p:set>
                                    <p:anim calcmode="lin" valueType="num">
                                      <p:cBhvr>
                                        <p:cTn id="27" dur="500" fill="hold"/>
                                        <p:tgtEl>
                                          <p:spTgt spid="199702"/>
                                        </p:tgtEl>
                                        <p:attrNameLst>
                                          <p:attrName>ppt_x</p:attrName>
                                        </p:attrNameLst>
                                      </p:cBhvr>
                                      <p:tavLst>
                                        <p:tav tm="0">
                                          <p:val>
                                            <p:strVal val="#ppt_x"/>
                                          </p:val>
                                        </p:tav>
                                        <p:tav tm="100000">
                                          <p:val>
                                            <p:strVal val="#ppt_x"/>
                                          </p:val>
                                        </p:tav>
                                      </p:tavLst>
                                    </p:anim>
                                    <p:anim calcmode="lin" valueType="num">
                                      <p:cBhvr>
                                        <p:cTn id="28" dur="500" fill="hold"/>
                                        <p:tgtEl>
                                          <p:spTgt spid="199702"/>
                                        </p:tgtEl>
                                        <p:attrNameLst>
                                          <p:attrName>ppt_y</p:attrName>
                                        </p:attrNameLst>
                                      </p:cBhvr>
                                      <p:tavLst>
                                        <p:tav tm="0">
                                          <p:val>
                                            <p:strVal val="#ppt_y-#ppt_h/2"/>
                                          </p:val>
                                        </p:tav>
                                        <p:tav tm="100000">
                                          <p:val>
                                            <p:strVal val="#ppt_y"/>
                                          </p:val>
                                        </p:tav>
                                      </p:tavLst>
                                    </p:anim>
                                    <p:anim calcmode="lin" valueType="num">
                                      <p:cBhvr>
                                        <p:cTn id="29" dur="500" fill="hold"/>
                                        <p:tgtEl>
                                          <p:spTgt spid="199702"/>
                                        </p:tgtEl>
                                        <p:attrNameLst>
                                          <p:attrName>ppt_w</p:attrName>
                                        </p:attrNameLst>
                                      </p:cBhvr>
                                      <p:tavLst>
                                        <p:tav tm="0">
                                          <p:val>
                                            <p:strVal val="#ppt_w"/>
                                          </p:val>
                                        </p:tav>
                                        <p:tav tm="100000">
                                          <p:val>
                                            <p:strVal val="#ppt_w"/>
                                          </p:val>
                                        </p:tav>
                                      </p:tavLst>
                                    </p:anim>
                                    <p:anim calcmode="lin" valueType="num">
                                      <p:cBhvr>
                                        <p:cTn id="30" dur="500" fill="hold"/>
                                        <p:tgtEl>
                                          <p:spTgt spid="199702"/>
                                        </p:tgtEl>
                                        <p:attrNameLst>
                                          <p:attrName>ppt_h</p:attrName>
                                        </p:attrNameLst>
                                      </p:cBhvr>
                                      <p:tavLst>
                                        <p:tav tm="0">
                                          <p:val>
                                            <p:fltVal val="0"/>
                                          </p:val>
                                        </p:tav>
                                        <p:tav tm="100000">
                                          <p:val>
                                            <p:strVal val="#ppt_h"/>
                                          </p:val>
                                        </p:tav>
                                      </p:tavLst>
                                    </p:anim>
                                  </p:childTnLst>
                                </p:cTn>
                              </p:par>
                            </p:childTnLst>
                          </p:cTn>
                        </p:par>
                        <p:par>
                          <p:cTn id="31" fill="hold">
                            <p:stCondLst>
                              <p:cond delay="2500"/>
                            </p:stCondLst>
                            <p:childTnLst>
                              <p:par>
                                <p:cTn id="32" presetID="1" presetClass="entr" presetSubtype="0" fill="hold" grpId="0" nodeType="afterEffect">
                                  <p:stCondLst>
                                    <p:cond delay="0"/>
                                  </p:stCondLst>
                                  <p:childTnLst>
                                    <p:set>
                                      <p:cBhvr>
                                        <p:cTn id="33" dur="1" fill="hold">
                                          <p:stCondLst>
                                            <p:cond delay="499"/>
                                          </p:stCondLst>
                                        </p:cTn>
                                        <p:tgtEl>
                                          <p:spTgt spid="1996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93" grpId="0" autoUpdateAnimBg="0"/>
      <p:bldP spid="199694" grpId="0" autoUpdateAnimBg="0"/>
      <p:bldP spid="199695" grpId="0" autoUpdateAnimBg="0"/>
      <p:bldP spid="199700" grpId="0" animBg="1"/>
      <p:bldP spid="199701" grpId="0" animBg="1"/>
      <p:bldP spid="19970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203779" name="Line 3"/>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03780" name="Picture 4" descr="J:\caloi_j\LOGOS\siempro_consejo.bmp"/>
          <p:cNvPicPr>
            <a:picLocks noChangeAspect="1" noChangeArrowheads="1"/>
          </p:cNvPicPr>
          <p:nvPr/>
        </p:nvPicPr>
        <p:blipFill>
          <a:blip r:embed="rId2" cstate="print"/>
          <a:srcRect/>
          <a:stretch>
            <a:fillRect/>
          </a:stretch>
        </p:blipFill>
        <p:spPr bwMode="auto">
          <a:xfrm>
            <a:off x="2867025" y="6096000"/>
            <a:ext cx="3487738" cy="484188"/>
          </a:xfrm>
          <a:prstGeom prst="rect">
            <a:avLst/>
          </a:prstGeom>
          <a:noFill/>
        </p:spPr>
      </p:pic>
      <p:sp>
        <p:nvSpPr>
          <p:cNvPr id="203781" name="Rectangle 5"/>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203782" name="Line 6"/>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03783" name="Picture 7" descr="J:\caloi_j\LOGOS\siempro_consejo.bmp"/>
          <p:cNvPicPr>
            <a:picLocks noChangeAspect="1" noChangeArrowheads="1"/>
          </p:cNvPicPr>
          <p:nvPr/>
        </p:nvPicPr>
        <p:blipFill>
          <a:blip r:embed="rId2" cstate="print"/>
          <a:srcRect/>
          <a:stretch>
            <a:fillRect/>
          </a:stretch>
        </p:blipFill>
        <p:spPr bwMode="auto">
          <a:xfrm>
            <a:off x="2867025" y="6096000"/>
            <a:ext cx="3487738" cy="484188"/>
          </a:xfrm>
          <a:prstGeom prst="rect">
            <a:avLst/>
          </a:prstGeom>
          <a:noFill/>
        </p:spPr>
      </p:pic>
      <p:sp>
        <p:nvSpPr>
          <p:cNvPr id="203784" name="Line 8"/>
          <p:cNvSpPr>
            <a:spLocks noChangeShapeType="1"/>
          </p:cNvSpPr>
          <p:nvPr/>
        </p:nvSpPr>
        <p:spPr bwMode="auto">
          <a:xfrm>
            <a:off x="611188" y="1066800"/>
            <a:ext cx="8532812" cy="0"/>
          </a:xfrm>
          <a:prstGeom prst="line">
            <a:avLst/>
          </a:prstGeom>
          <a:noFill/>
          <a:ln w="9525">
            <a:solidFill>
              <a:schemeClr val="folHlink"/>
            </a:solidFill>
            <a:round/>
            <a:headEnd/>
            <a:tailEnd/>
          </a:ln>
          <a:effectLst/>
        </p:spPr>
        <p:txBody>
          <a:bodyPr/>
          <a:lstStyle/>
          <a:p>
            <a:endParaRPr lang="en-US"/>
          </a:p>
        </p:txBody>
      </p:sp>
      <p:sp>
        <p:nvSpPr>
          <p:cNvPr id="203785" name="Text Box 9"/>
          <p:cNvSpPr txBox="1">
            <a:spLocks noChangeArrowheads="1"/>
          </p:cNvSpPr>
          <p:nvPr/>
        </p:nvSpPr>
        <p:spPr bwMode="auto">
          <a:xfrm>
            <a:off x="381000" y="1219200"/>
            <a:ext cx="8153400" cy="4473575"/>
          </a:xfrm>
          <a:prstGeom prst="rect">
            <a:avLst/>
          </a:prstGeom>
          <a:noFill/>
          <a:ln w="9525">
            <a:noFill/>
            <a:miter lim="800000"/>
            <a:headEnd/>
            <a:tailEnd/>
          </a:ln>
          <a:effectLst/>
        </p:spPr>
        <p:txBody>
          <a:bodyPr>
            <a:spAutoFit/>
          </a:bodyPr>
          <a:lstStyle/>
          <a:p>
            <a:pPr algn="just"/>
            <a:r>
              <a:rPr lang="es-AR">
                <a:solidFill>
                  <a:srgbClr val="333399"/>
                </a:solidFill>
                <a:effectLst/>
              </a:rPr>
              <a:t>Las transformaciones estructurales y el sostenimiento de la convertibilidad desembocaron en un crecimiento acelerado de la deuda externa y de la deuda social. La recesión económica -que por su duración y profundidad no tiene antecedentes en el siglo pasado- fue acompañada por  una crisis social de cuya dimensión dan cuenta la gran expansión de la pobreza y las agudas carencias de quienes la padecen. Actualmente la sociedad debe saldar una creciente deuda social que al año 2002 equivalía al  90% del incremento de los activos externos de argentinos en el exterior, al 110% de la subfacturación en el comercio exterior y al 6.6% del PBI.</a:t>
            </a:r>
          </a:p>
          <a:p>
            <a:pPr algn="just"/>
            <a:r>
              <a:rPr lang="es-AR">
                <a:effectLst/>
              </a:rPr>
              <a:t> </a:t>
            </a:r>
          </a:p>
        </p:txBody>
      </p:sp>
      <p:sp>
        <p:nvSpPr>
          <p:cNvPr id="203786" name="Text Box 10"/>
          <p:cNvSpPr txBox="1">
            <a:spLocks noChangeArrowheads="1"/>
          </p:cNvSpPr>
          <p:nvPr/>
        </p:nvSpPr>
        <p:spPr bwMode="auto">
          <a:xfrm>
            <a:off x="517525" y="458788"/>
            <a:ext cx="3167063" cy="519112"/>
          </a:xfrm>
          <a:prstGeom prst="rect">
            <a:avLst/>
          </a:prstGeom>
          <a:noFill/>
          <a:ln w="9525">
            <a:noFill/>
            <a:miter lim="800000"/>
            <a:headEnd/>
            <a:tailEnd/>
          </a:ln>
          <a:effectLst/>
        </p:spPr>
        <p:txBody>
          <a:bodyPr wrap="none">
            <a:spAutoFit/>
          </a:bodyPr>
          <a:lstStyle/>
          <a:p>
            <a:pPr algn="l"/>
            <a:r>
              <a:rPr lang="es-AR" sz="2800" b="0">
                <a:solidFill>
                  <a:srgbClr val="333399"/>
                </a:solidFill>
                <a:effectLst>
                  <a:outerShdw blurRad="38100" dist="38100" dir="2700000" algn="tl">
                    <a:srgbClr val="C0C0C0"/>
                  </a:outerShdw>
                </a:effectLst>
                <a:latin typeface="Arial Black" pitchFamily="34" charset="0"/>
              </a:rPr>
              <a:t>DEUDA SOCIAL</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2789" name="Picture 37"/>
          <p:cNvPicPr>
            <a:picLocks noChangeAspect="1" noChangeArrowheads="1"/>
          </p:cNvPicPr>
          <p:nvPr/>
        </p:nvPicPr>
        <p:blipFill>
          <a:blip r:embed="rId2" cstate="print"/>
          <a:srcRect l="2084" t="11693" r="1021" b="1497"/>
          <a:stretch>
            <a:fillRect/>
          </a:stretch>
        </p:blipFill>
        <p:spPr bwMode="auto">
          <a:xfrm>
            <a:off x="685800" y="1143000"/>
            <a:ext cx="7620000" cy="4752975"/>
          </a:xfrm>
          <a:prstGeom prst="rect">
            <a:avLst/>
          </a:prstGeom>
          <a:noFill/>
          <a:ln w="12700">
            <a:noFill/>
            <a:miter lim="800000"/>
            <a:headEnd/>
            <a:tailEnd/>
          </a:ln>
          <a:effectLst/>
        </p:spPr>
      </p:pic>
      <p:sp>
        <p:nvSpPr>
          <p:cNvPr id="202754" name="Rectangle 2"/>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202755" name="Line 3"/>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02756" name="Picture 4" descr="J:\caloi_j\LOGOS\siempro_consejo.bmp"/>
          <p:cNvPicPr>
            <a:picLocks noChangeAspect="1" noChangeArrowheads="1"/>
          </p:cNvPicPr>
          <p:nvPr/>
        </p:nvPicPr>
        <p:blipFill>
          <a:blip r:embed="rId3" cstate="print"/>
          <a:srcRect/>
          <a:stretch>
            <a:fillRect/>
          </a:stretch>
        </p:blipFill>
        <p:spPr bwMode="auto">
          <a:xfrm>
            <a:off x="2867025" y="6096000"/>
            <a:ext cx="3487738" cy="484188"/>
          </a:xfrm>
          <a:prstGeom prst="rect">
            <a:avLst/>
          </a:prstGeom>
          <a:noFill/>
        </p:spPr>
      </p:pic>
      <p:sp>
        <p:nvSpPr>
          <p:cNvPr id="202759" name="Line 7"/>
          <p:cNvSpPr>
            <a:spLocks noChangeShapeType="1"/>
          </p:cNvSpPr>
          <p:nvPr/>
        </p:nvSpPr>
        <p:spPr bwMode="auto">
          <a:xfrm flipV="1">
            <a:off x="6781800" y="457200"/>
            <a:ext cx="0" cy="533400"/>
          </a:xfrm>
          <a:prstGeom prst="line">
            <a:avLst/>
          </a:prstGeom>
          <a:noFill/>
          <a:ln w="12700">
            <a:solidFill>
              <a:srgbClr val="333399"/>
            </a:solidFill>
            <a:round/>
            <a:headEnd/>
            <a:tailEnd/>
          </a:ln>
          <a:effectLst/>
        </p:spPr>
        <p:txBody>
          <a:bodyPr/>
          <a:lstStyle/>
          <a:p>
            <a:endParaRPr lang="en-US"/>
          </a:p>
        </p:txBody>
      </p:sp>
      <p:sp>
        <p:nvSpPr>
          <p:cNvPr id="202760" name="Text Box 8" descr="Papel seda azul"/>
          <p:cNvSpPr txBox="1">
            <a:spLocks noChangeArrowheads="1"/>
          </p:cNvSpPr>
          <p:nvPr/>
        </p:nvSpPr>
        <p:spPr bwMode="auto">
          <a:xfrm>
            <a:off x="5257800" y="5791200"/>
            <a:ext cx="3886200" cy="244475"/>
          </a:xfrm>
          <a:prstGeom prst="rect">
            <a:avLst/>
          </a:prstGeom>
          <a:noFill/>
          <a:ln w="9525">
            <a:noFill/>
            <a:miter lim="800000"/>
            <a:headEnd/>
            <a:tailEnd/>
          </a:ln>
          <a:effectLst/>
        </p:spPr>
        <p:txBody>
          <a:bodyPr>
            <a:spAutoFit/>
          </a:bodyPr>
          <a:lstStyle/>
          <a:p>
            <a:pPr algn="l">
              <a:spcBef>
                <a:spcPct val="50000"/>
              </a:spcBef>
            </a:pPr>
            <a:r>
              <a:rPr lang="es-AR" sz="1000" b="0">
                <a:solidFill>
                  <a:schemeClr val="tx1"/>
                </a:solidFill>
                <a:effectLst/>
              </a:rPr>
              <a:t>Fuente: SIEMPRO, elaboración propia en base a EPH – INDEC y MECON</a:t>
            </a:r>
          </a:p>
        </p:txBody>
      </p:sp>
      <p:sp>
        <p:nvSpPr>
          <p:cNvPr id="202767" name="Text Box 15"/>
          <p:cNvSpPr txBox="1">
            <a:spLocks noChangeArrowheads="1"/>
          </p:cNvSpPr>
          <p:nvPr/>
        </p:nvSpPr>
        <p:spPr bwMode="auto">
          <a:xfrm>
            <a:off x="1524000" y="4495800"/>
            <a:ext cx="755650" cy="427038"/>
          </a:xfrm>
          <a:prstGeom prst="rect">
            <a:avLst/>
          </a:prstGeom>
          <a:noFill/>
          <a:ln w="9525">
            <a:noFill/>
            <a:miter lim="800000"/>
            <a:headEnd/>
            <a:tailEnd/>
          </a:ln>
          <a:effectLst/>
        </p:spPr>
        <p:txBody>
          <a:bodyPr wrap="none">
            <a:spAutoFit/>
          </a:bodyPr>
          <a:lstStyle/>
          <a:p>
            <a:pPr algn="l"/>
            <a:r>
              <a:rPr lang="es-AR" sz="2200">
                <a:solidFill>
                  <a:srgbClr val="FF6600"/>
                </a:solidFill>
                <a:effectLst>
                  <a:outerShdw blurRad="38100" dist="38100" dir="2700000" algn="tl">
                    <a:srgbClr val="C0C0C0"/>
                  </a:outerShdw>
                </a:effectLst>
              </a:rPr>
              <a:t>3.577</a:t>
            </a:r>
          </a:p>
        </p:txBody>
      </p:sp>
      <p:sp>
        <p:nvSpPr>
          <p:cNvPr id="202768" name="Text Box 16"/>
          <p:cNvSpPr txBox="1">
            <a:spLocks noChangeArrowheads="1"/>
          </p:cNvSpPr>
          <p:nvPr/>
        </p:nvSpPr>
        <p:spPr bwMode="auto">
          <a:xfrm>
            <a:off x="2698750" y="4114800"/>
            <a:ext cx="755650" cy="427038"/>
          </a:xfrm>
          <a:prstGeom prst="rect">
            <a:avLst/>
          </a:prstGeom>
          <a:noFill/>
          <a:ln w="9525">
            <a:noFill/>
            <a:miter lim="800000"/>
            <a:headEnd/>
            <a:tailEnd/>
          </a:ln>
          <a:effectLst/>
        </p:spPr>
        <p:txBody>
          <a:bodyPr wrap="none">
            <a:spAutoFit/>
          </a:bodyPr>
          <a:lstStyle/>
          <a:p>
            <a:pPr algn="l"/>
            <a:r>
              <a:rPr lang="es-AR" sz="2200">
                <a:solidFill>
                  <a:srgbClr val="FF6600"/>
                </a:solidFill>
                <a:effectLst>
                  <a:outerShdw blurRad="38100" dist="38100" dir="2700000" algn="tl">
                    <a:srgbClr val="C0C0C0"/>
                  </a:outerShdw>
                </a:effectLst>
              </a:rPr>
              <a:t>6.015</a:t>
            </a:r>
          </a:p>
        </p:txBody>
      </p:sp>
      <p:sp>
        <p:nvSpPr>
          <p:cNvPr id="202769" name="Text Box 17"/>
          <p:cNvSpPr txBox="1">
            <a:spLocks noChangeArrowheads="1"/>
          </p:cNvSpPr>
          <p:nvPr/>
        </p:nvSpPr>
        <p:spPr bwMode="auto">
          <a:xfrm>
            <a:off x="3841750" y="3962400"/>
            <a:ext cx="755650" cy="427038"/>
          </a:xfrm>
          <a:prstGeom prst="rect">
            <a:avLst/>
          </a:prstGeom>
          <a:noFill/>
          <a:ln w="9525">
            <a:noFill/>
            <a:miter lim="800000"/>
            <a:headEnd/>
            <a:tailEnd/>
          </a:ln>
          <a:effectLst/>
        </p:spPr>
        <p:txBody>
          <a:bodyPr wrap="none">
            <a:spAutoFit/>
          </a:bodyPr>
          <a:lstStyle/>
          <a:p>
            <a:pPr algn="l"/>
            <a:r>
              <a:rPr lang="es-AR" sz="2200">
                <a:solidFill>
                  <a:srgbClr val="FF6600"/>
                </a:solidFill>
                <a:effectLst>
                  <a:outerShdw blurRad="38100" dist="38100" dir="2700000" algn="tl">
                    <a:srgbClr val="C0C0C0"/>
                  </a:outerShdw>
                </a:effectLst>
              </a:rPr>
              <a:t>6.419</a:t>
            </a:r>
          </a:p>
        </p:txBody>
      </p:sp>
      <p:sp>
        <p:nvSpPr>
          <p:cNvPr id="202770" name="Text Box 18"/>
          <p:cNvSpPr txBox="1">
            <a:spLocks noChangeArrowheads="1"/>
          </p:cNvSpPr>
          <p:nvPr/>
        </p:nvSpPr>
        <p:spPr bwMode="auto">
          <a:xfrm>
            <a:off x="4959350" y="3840163"/>
            <a:ext cx="755650" cy="427037"/>
          </a:xfrm>
          <a:prstGeom prst="rect">
            <a:avLst/>
          </a:prstGeom>
          <a:noFill/>
          <a:ln w="9525">
            <a:noFill/>
            <a:miter lim="800000"/>
            <a:headEnd/>
            <a:tailEnd/>
          </a:ln>
          <a:effectLst/>
        </p:spPr>
        <p:txBody>
          <a:bodyPr wrap="none">
            <a:spAutoFit/>
          </a:bodyPr>
          <a:lstStyle/>
          <a:p>
            <a:pPr algn="l"/>
            <a:r>
              <a:rPr lang="es-AR" sz="2200">
                <a:solidFill>
                  <a:srgbClr val="FF6600"/>
                </a:solidFill>
                <a:effectLst>
                  <a:outerShdw blurRad="38100" dist="38100" dir="2700000" algn="tl">
                    <a:srgbClr val="C0C0C0"/>
                  </a:outerShdw>
                </a:effectLst>
              </a:rPr>
              <a:t>7.015</a:t>
            </a:r>
          </a:p>
        </p:txBody>
      </p:sp>
      <p:sp>
        <p:nvSpPr>
          <p:cNvPr id="202771" name="Text Box 19"/>
          <p:cNvSpPr txBox="1">
            <a:spLocks noChangeArrowheads="1"/>
          </p:cNvSpPr>
          <p:nvPr/>
        </p:nvSpPr>
        <p:spPr bwMode="auto">
          <a:xfrm>
            <a:off x="6026150" y="3581400"/>
            <a:ext cx="755650" cy="427038"/>
          </a:xfrm>
          <a:prstGeom prst="rect">
            <a:avLst/>
          </a:prstGeom>
          <a:noFill/>
          <a:ln w="9525">
            <a:noFill/>
            <a:miter lim="800000"/>
            <a:headEnd/>
            <a:tailEnd/>
          </a:ln>
          <a:effectLst/>
        </p:spPr>
        <p:txBody>
          <a:bodyPr wrap="none">
            <a:spAutoFit/>
          </a:bodyPr>
          <a:lstStyle/>
          <a:p>
            <a:pPr algn="l"/>
            <a:r>
              <a:rPr lang="es-AR" sz="2200">
                <a:solidFill>
                  <a:srgbClr val="FF6600"/>
                </a:solidFill>
                <a:effectLst>
                  <a:outerShdw blurRad="38100" dist="38100" dir="2700000" algn="tl">
                    <a:srgbClr val="C0C0C0"/>
                  </a:outerShdw>
                </a:effectLst>
              </a:rPr>
              <a:t>8.663</a:t>
            </a:r>
          </a:p>
        </p:txBody>
      </p:sp>
      <p:sp>
        <p:nvSpPr>
          <p:cNvPr id="202772" name="Text Box 20"/>
          <p:cNvSpPr txBox="1">
            <a:spLocks noChangeArrowheads="1"/>
          </p:cNvSpPr>
          <p:nvPr/>
        </p:nvSpPr>
        <p:spPr bwMode="auto">
          <a:xfrm>
            <a:off x="7239000" y="1524000"/>
            <a:ext cx="882650" cy="427038"/>
          </a:xfrm>
          <a:prstGeom prst="rect">
            <a:avLst/>
          </a:prstGeom>
          <a:noFill/>
          <a:ln w="9525">
            <a:noFill/>
            <a:miter lim="800000"/>
            <a:headEnd/>
            <a:tailEnd/>
          </a:ln>
          <a:effectLst/>
        </p:spPr>
        <p:txBody>
          <a:bodyPr wrap="none">
            <a:spAutoFit/>
          </a:bodyPr>
          <a:lstStyle/>
          <a:p>
            <a:pPr algn="l"/>
            <a:r>
              <a:rPr lang="es-AR" sz="2200">
                <a:solidFill>
                  <a:srgbClr val="FF6600"/>
                </a:solidFill>
                <a:effectLst>
                  <a:outerShdw blurRad="38100" dist="38100" dir="2700000" algn="tl">
                    <a:srgbClr val="C0C0C0"/>
                  </a:outerShdw>
                </a:effectLst>
              </a:rPr>
              <a:t>20.622</a:t>
            </a:r>
          </a:p>
        </p:txBody>
      </p:sp>
      <p:sp>
        <p:nvSpPr>
          <p:cNvPr id="202773" name="Text Box 21"/>
          <p:cNvSpPr txBox="1">
            <a:spLocks noChangeArrowheads="1"/>
          </p:cNvSpPr>
          <p:nvPr/>
        </p:nvSpPr>
        <p:spPr bwMode="auto">
          <a:xfrm rot="-5400000">
            <a:off x="-61912" y="3063875"/>
            <a:ext cx="1373188" cy="274637"/>
          </a:xfrm>
          <a:prstGeom prst="rect">
            <a:avLst/>
          </a:prstGeom>
          <a:noFill/>
          <a:ln w="9525">
            <a:noFill/>
            <a:miter lim="800000"/>
            <a:headEnd/>
            <a:tailEnd/>
          </a:ln>
          <a:effectLst/>
        </p:spPr>
        <p:txBody>
          <a:bodyPr wrap="none">
            <a:spAutoFit/>
          </a:bodyPr>
          <a:lstStyle/>
          <a:p>
            <a:pPr algn="l"/>
            <a:r>
              <a:rPr lang="es-AR" sz="1200" b="0">
                <a:solidFill>
                  <a:schemeClr val="tx1"/>
                </a:solidFill>
                <a:effectLst/>
              </a:rPr>
              <a:t>En millones de pesos</a:t>
            </a:r>
          </a:p>
        </p:txBody>
      </p:sp>
      <p:sp>
        <p:nvSpPr>
          <p:cNvPr id="202774" name="Text Box 22"/>
          <p:cNvSpPr txBox="1">
            <a:spLocks noChangeArrowheads="1"/>
          </p:cNvSpPr>
          <p:nvPr/>
        </p:nvSpPr>
        <p:spPr bwMode="auto">
          <a:xfrm>
            <a:off x="6858000" y="457200"/>
            <a:ext cx="1752600" cy="581025"/>
          </a:xfrm>
          <a:prstGeom prst="rect">
            <a:avLst/>
          </a:prstGeom>
          <a:noFill/>
          <a:ln w="9525">
            <a:noFill/>
            <a:miter lim="800000"/>
            <a:headEnd/>
            <a:tailEnd/>
          </a:ln>
          <a:effectLst/>
        </p:spPr>
        <p:txBody>
          <a:bodyPr>
            <a:spAutoFit/>
          </a:bodyPr>
          <a:lstStyle/>
          <a:p>
            <a:pPr algn="l"/>
            <a:r>
              <a:rPr lang="es-AR" sz="1600">
                <a:solidFill>
                  <a:srgbClr val="000099"/>
                </a:solidFill>
                <a:effectLst/>
              </a:rPr>
              <a:t>Total país</a:t>
            </a:r>
          </a:p>
          <a:p>
            <a:pPr algn="l"/>
            <a:r>
              <a:rPr lang="es-AR" sz="1600">
                <a:solidFill>
                  <a:srgbClr val="000099"/>
                </a:solidFill>
                <a:effectLst/>
              </a:rPr>
              <a:t>Octubre 1997 - 2002</a:t>
            </a:r>
          </a:p>
        </p:txBody>
      </p:sp>
      <p:sp>
        <p:nvSpPr>
          <p:cNvPr id="202777" name="AutoShape 25"/>
          <p:cNvSpPr>
            <a:spLocks noChangeArrowheads="1"/>
          </p:cNvSpPr>
          <p:nvPr/>
        </p:nvSpPr>
        <p:spPr bwMode="auto">
          <a:xfrm>
            <a:off x="5822950" y="1981200"/>
            <a:ext cx="228600" cy="1600200"/>
          </a:xfrm>
          <a:prstGeom prst="upArrow">
            <a:avLst>
              <a:gd name="adj1" fmla="val 50000"/>
              <a:gd name="adj2" fmla="val 175000"/>
            </a:avLst>
          </a:prstGeom>
          <a:solidFill>
            <a:srgbClr val="FF6600"/>
          </a:solidFill>
          <a:ln w="9525">
            <a:noFill/>
            <a:miter lim="800000"/>
            <a:headEnd/>
            <a:tailEnd/>
          </a:ln>
          <a:effectLst/>
        </p:spPr>
        <p:txBody>
          <a:bodyPr wrap="none" anchor="ctr"/>
          <a:lstStyle/>
          <a:p>
            <a:endParaRPr lang="en-US"/>
          </a:p>
        </p:txBody>
      </p:sp>
      <p:sp>
        <p:nvSpPr>
          <p:cNvPr id="202778" name="AutoShape 26"/>
          <p:cNvSpPr>
            <a:spLocks noChangeArrowheads="1"/>
          </p:cNvSpPr>
          <p:nvPr/>
        </p:nvSpPr>
        <p:spPr bwMode="auto">
          <a:xfrm>
            <a:off x="6203950" y="2362200"/>
            <a:ext cx="228600" cy="1219200"/>
          </a:xfrm>
          <a:prstGeom prst="upArrow">
            <a:avLst>
              <a:gd name="adj1" fmla="val 50000"/>
              <a:gd name="adj2" fmla="val 133333"/>
            </a:avLst>
          </a:prstGeom>
          <a:solidFill>
            <a:srgbClr val="339966"/>
          </a:solidFill>
          <a:ln w="9525">
            <a:noFill/>
            <a:miter lim="800000"/>
            <a:headEnd/>
            <a:tailEnd/>
          </a:ln>
          <a:effectLst/>
        </p:spPr>
        <p:txBody>
          <a:bodyPr wrap="none" anchor="ctr"/>
          <a:lstStyle/>
          <a:p>
            <a:endParaRPr lang="en-US"/>
          </a:p>
        </p:txBody>
      </p:sp>
      <p:sp>
        <p:nvSpPr>
          <p:cNvPr id="202780" name="AutoShape 28"/>
          <p:cNvSpPr>
            <a:spLocks noChangeArrowheads="1"/>
          </p:cNvSpPr>
          <p:nvPr/>
        </p:nvSpPr>
        <p:spPr bwMode="auto">
          <a:xfrm>
            <a:off x="6584950" y="2667000"/>
            <a:ext cx="228600" cy="990600"/>
          </a:xfrm>
          <a:prstGeom prst="upArrow">
            <a:avLst>
              <a:gd name="adj1" fmla="val 50000"/>
              <a:gd name="adj2" fmla="val 108333"/>
            </a:avLst>
          </a:prstGeom>
          <a:solidFill>
            <a:srgbClr val="800080"/>
          </a:solidFill>
          <a:ln w="9525">
            <a:noFill/>
            <a:miter lim="800000"/>
            <a:headEnd/>
            <a:tailEnd/>
          </a:ln>
          <a:effectLst/>
        </p:spPr>
        <p:txBody>
          <a:bodyPr wrap="none" anchor="ctr"/>
          <a:lstStyle/>
          <a:p>
            <a:endParaRPr lang="en-US"/>
          </a:p>
        </p:txBody>
      </p:sp>
      <p:sp>
        <p:nvSpPr>
          <p:cNvPr id="202781" name="Text Box 29"/>
          <p:cNvSpPr txBox="1">
            <a:spLocks noChangeArrowheads="1"/>
          </p:cNvSpPr>
          <p:nvPr/>
        </p:nvSpPr>
        <p:spPr bwMode="auto">
          <a:xfrm>
            <a:off x="5594350" y="1600200"/>
            <a:ext cx="958850" cy="427038"/>
          </a:xfrm>
          <a:prstGeom prst="rect">
            <a:avLst/>
          </a:prstGeom>
          <a:noFill/>
          <a:ln w="9525">
            <a:noFill/>
            <a:miter lim="800000"/>
            <a:headEnd/>
            <a:tailEnd/>
          </a:ln>
          <a:effectLst/>
        </p:spPr>
        <p:txBody>
          <a:bodyPr wrap="none">
            <a:spAutoFit/>
          </a:bodyPr>
          <a:lstStyle/>
          <a:p>
            <a:pPr algn="l"/>
            <a:r>
              <a:rPr lang="es-AR" sz="2200">
                <a:solidFill>
                  <a:srgbClr val="FF6600"/>
                </a:solidFill>
                <a:effectLst>
                  <a:outerShdw blurRad="38100" dist="38100" dir="2700000" algn="tl">
                    <a:srgbClr val="C0C0C0"/>
                  </a:outerShdw>
                </a:effectLst>
              </a:rPr>
              <a:t>138,1%</a:t>
            </a:r>
          </a:p>
        </p:txBody>
      </p:sp>
      <p:sp>
        <p:nvSpPr>
          <p:cNvPr id="202782" name="Text Box 30"/>
          <p:cNvSpPr txBox="1">
            <a:spLocks noChangeArrowheads="1"/>
          </p:cNvSpPr>
          <p:nvPr/>
        </p:nvSpPr>
        <p:spPr bwMode="auto">
          <a:xfrm>
            <a:off x="6324600" y="2286000"/>
            <a:ext cx="958850" cy="427038"/>
          </a:xfrm>
          <a:prstGeom prst="rect">
            <a:avLst/>
          </a:prstGeom>
          <a:noFill/>
          <a:ln w="9525">
            <a:noFill/>
            <a:miter lim="800000"/>
            <a:headEnd/>
            <a:tailEnd/>
          </a:ln>
          <a:effectLst/>
        </p:spPr>
        <p:txBody>
          <a:bodyPr>
            <a:spAutoFit/>
          </a:bodyPr>
          <a:lstStyle/>
          <a:p>
            <a:pPr algn="l"/>
            <a:r>
              <a:rPr lang="es-AR" sz="2200">
                <a:solidFill>
                  <a:srgbClr val="800080"/>
                </a:solidFill>
                <a:effectLst>
                  <a:outerShdw blurRad="38100" dist="38100" dir="2700000" algn="tl">
                    <a:srgbClr val="C0C0C0"/>
                  </a:outerShdw>
                </a:effectLst>
              </a:rPr>
              <a:t>131,2%</a:t>
            </a:r>
          </a:p>
        </p:txBody>
      </p:sp>
      <p:sp>
        <p:nvSpPr>
          <p:cNvPr id="202783" name="Text Box 31"/>
          <p:cNvSpPr txBox="1">
            <a:spLocks noChangeArrowheads="1"/>
          </p:cNvSpPr>
          <p:nvPr/>
        </p:nvSpPr>
        <p:spPr bwMode="auto">
          <a:xfrm>
            <a:off x="6019800" y="1981200"/>
            <a:ext cx="958850" cy="427038"/>
          </a:xfrm>
          <a:prstGeom prst="rect">
            <a:avLst/>
          </a:prstGeom>
          <a:noFill/>
          <a:ln w="9525">
            <a:noFill/>
            <a:miter lim="800000"/>
            <a:headEnd/>
            <a:tailEnd/>
          </a:ln>
          <a:effectLst/>
        </p:spPr>
        <p:txBody>
          <a:bodyPr wrap="none">
            <a:spAutoFit/>
          </a:bodyPr>
          <a:lstStyle/>
          <a:p>
            <a:pPr algn="l"/>
            <a:r>
              <a:rPr lang="es-AR" sz="2200">
                <a:solidFill>
                  <a:srgbClr val="008000"/>
                </a:solidFill>
                <a:effectLst>
                  <a:outerShdw blurRad="38100" dist="38100" dir="2700000" algn="tl">
                    <a:srgbClr val="C0C0C0"/>
                  </a:outerShdw>
                </a:effectLst>
              </a:rPr>
              <a:t>158,7%</a:t>
            </a:r>
          </a:p>
        </p:txBody>
      </p:sp>
      <p:sp>
        <p:nvSpPr>
          <p:cNvPr id="202785" name="Text Box 33"/>
          <p:cNvSpPr txBox="1">
            <a:spLocks noChangeArrowheads="1"/>
          </p:cNvSpPr>
          <p:nvPr/>
        </p:nvSpPr>
        <p:spPr bwMode="auto">
          <a:xfrm>
            <a:off x="381000" y="381000"/>
            <a:ext cx="5334000" cy="1006475"/>
          </a:xfrm>
          <a:prstGeom prst="rect">
            <a:avLst/>
          </a:prstGeom>
          <a:noFill/>
          <a:ln w="9525">
            <a:noFill/>
            <a:miter lim="800000"/>
            <a:headEnd/>
            <a:tailEnd/>
          </a:ln>
          <a:effectLst/>
        </p:spPr>
        <p:txBody>
          <a:bodyPr>
            <a:spAutoFit/>
          </a:bodyPr>
          <a:lstStyle/>
          <a:p>
            <a:pPr algn="l"/>
            <a:r>
              <a:rPr lang="es-AR" sz="2000">
                <a:solidFill>
                  <a:schemeClr val="tx1"/>
                </a:solidFill>
                <a:effectLst/>
              </a:rPr>
              <a:t>Evolución de la deuda social y de los subsidios directos a los hogares pobres</a:t>
            </a:r>
          </a:p>
          <a:p>
            <a:pPr algn="l"/>
            <a:r>
              <a:rPr lang="es-AR" sz="2000">
                <a:solidFill>
                  <a:schemeClr val="tx1"/>
                </a:solidFill>
                <a:effectLst/>
              </a:rPr>
              <a:t> </a:t>
            </a:r>
            <a:r>
              <a:rPr lang="es-AR" sz="1600" b="0">
                <a:solidFill>
                  <a:schemeClr val="tx1"/>
                </a:solidFill>
                <a:effectLst/>
              </a:rPr>
              <a:t>En millones de pesos</a:t>
            </a:r>
          </a:p>
        </p:txBody>
      </p:sp>
      <p:sp>
        <p:nvSpPr>
          <p:cNvPr id="202786" name="Rectangle 34"/>
          <p:cNvSpPr>
            <a:spLocks noGrp="1" noChangeArrowheads="1"/>
          </p:cNvSpPr>
          <p:nvPr>
            <p:ph type="title" idx="4294967295"/>
          </p:nvPr>
        </p:nvSpPr>
        <p:spPr/>
        <p:txBody>
          <a:bodyPr/>
          <a:lstStyle/>
          <a:p>
            <a:r>
              <a:rPr lang="es-AR"/>
              <a:t>   </a:t>
            </a:r>
          </a:p>
        </p:txBody>
      </p:sp>
      <p:sp>
        <p:nvSpPr>
          <p:cNvPr id="202787" name="AutoShape 35"/>
          <p:cNvSpPr>
            <a:spLocks/>
          </p:cNvSpPr>
          <p:nvPr/>
        </p:nvSpPr>
        <p:spPr bwMode="auto">
          <a:xfrm rot="-10800000">
            <a:off x="5638800" y="1600200"/>
            <a:ext cx="76200" cy="2057400"/>
          </a:xfrm>
          <a:prstGeom prst="rightBracket">
            <a:avLst>
              <a:gd name="adj" fmla="val 225000"/>
            </a:avLst>
          </a:prstGeom>
          <a:noFill/>
          <a:ln w="25400">
            <a:solidFill>
              <a:srgbClr val="000080"/>
            </a:solidFill>
            <a:round/>
            <a:headEnd/>
            <a:tailEnd/>
          </a:ln>
          <a:effectLst/>
        </p:spPr>
        <p:txBody>
          <a:bodyPr anchor="ctr">
            <a:spAutoFit/>
          </a:bodyPr>
          <a:lstStyle/>
          <a:p>
            <a:endParaRPr lang="en-US"/>
          </a:p>
        </p:txBody>
      </p:sp>
      <p:sp>
        <p:nvSpPr>
          <p:cNvPr id="202788" name="Text Box 36"/>
          <p:cNvSpPr txBox="1">
            <a:spLocks noChangeArrowheads="1"/>
          </p:cNvSpPr>
          <p:nvPr/>
        </p:nvSpPr>
        <p:spPr bwMode="auto">
          <a:xfrm>
            <a:off x="4462463" y="2209800"/>
            <a:ext cx="1238250" cy="915988"/>
          </a:xfrm>
          <a:prstGeom prst="rect">
            <a:avLst/>
          </a:prstGeom>
          <a:noFill/>
          <a:ln w="12700">
            <a:noFill/>
            <a:miter lim="800000"/>
            <a:headEnd/>
            <a:tailEnd/>
          </a:ln>
          <a:effectLst/>
        </p:spPr>
        <p:txBody>
          <a:bodyPr wrap="none">
            <a:spAutoFit/>
          </a:bodyPr>
          <a:lstStyle/>
          <a:p>
            <a:r>
              <a:rPr lang="es-AR" sz="1800">
                <a:solidFill>
                  <a:srgbClr val="000099"/>
                </a:solidFill>
                <a:effectLst>
                  <a:outerShdw blurRad="38100" dist="38100" dir="2700000" algn="tl">
                    <a:srgbClr val="C0C0C0"/>
                  </a:outerShdw>
                </a:effectLst>
              </a:rPr>
              <a:t>Tasa de </a:t>
            </a:r>
            <a:br>
              <a:rPr lang="es-AR" sz="1800">
                <a:solidFill>
                  <a:srgbClr val="000099"/>
                </a:solidFill>
                <a:effectLst>
                  <a:outerShdw blurRad="38100" dist="38100" dir="2700000" algn="tl">
                    <a:srgbClr val="C0C0C0"/>
                  </a:outerShdw>
                </a:effectLst>
              </a:rPr>
            </a:br>
            <a:r>
              <a:rPr lang="es-AR" sz="1800">
                <a:solidFill>
                  <a:srgbClr val="000099"/>
                </a:solidFill>
                <a:effectLst>
                  <a:outerShdw blurRad="38100" dist="38100" dir="2700000" algn="tl">
                    <a:srgbClr val="C0C0C0"/>
                  </a:outerShdw>
                </a:effectLst>
              </a:rPr>
              <a:t>crecimiento</a:t>
            </a:r>
            <a:br>
              <a:rPr lang="es-AR" sz="1800">
                <a:solidFill>
                  <a:srgbClr val="000099"/>
                </a:solidFill>
                <a:effectLst>
                  <a:outerShdw blurRad="38100" dist="38100" dir="2700000" algn="tl">
                    <a:srgbClr val="C0C0C0"/>
                  </a:outerShdw>
                </a:effectLst>
              </a:rPr>
            </a:br>
            <a:r>
              <a:rPr lang="es-AR" sz="1800">
                <a:solidFill>
                  <a:srgbClr val="000099"/>
                </a:solidFill>
                <a:effectLst>
                  <a:outerShdw blurRad="38100" dist="38100" dir="2700000" algn="tl">
                    <a:srgbClr val="C0C0C0"/>
                  </a:outerShdw>
                </a:effectLst>
              </a:rPr>
              <a:t>2001 / 2002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0"/>
                                  </p:stCondLst>
                                  <p:childTnLst>
                                    <p:set>
                                      <p:cBhvr>
                                        <p:cTn id="6" dur="1" fill="hold">
                                          <p:stCondLst>
                                            <p:cond delay="0"/>
                                          </p:stCondLst>
                                        </p:cTn>
                                        <p:tgtEl>
                                          <p:spTgt spid="202777"/>
                                        </p:tgtEl>
                                        <p:attrNameLst>
                                          <p:attrName>style.visibility</p:attrName>
                                        </p:attrNameLst>
                                      </p:cBhvr>
                                      <p:to>
                                        <p:strVal val="visible"/>
                                      </p:to>
                                    </p:set>
                                    <p:anim calcmode="lin" valueType="num">
                                      <p:cBhvr>
                                        <p:cTn id="7" dur="500" fill="hold"/>
                                        <p:tgtEl>
                                          <p:spTgt spid="202777"/>
                                        </p:tgtEl>
                                        <p:attrNameLst>
                                          <p:attrName>ppt_x</p:attrName>
                                        </p:attrNameLst>
                                      </p:cBhvr>
                                      <p:tavLst>
                                        <p:tav tm="0">
                                          <p:val>
                                            <p:strVal val="#ppt_x"/>
                                          </p:val>
                                        </p:tav>
                                        <p:tav tm="100000">
                                          <p:val>
                                            <p:strVal val="#ppt_x"/>
                                          </p:val>
                                        </p:tav>
                                      </p:tavLst>
                                    </p:anim>
                                    <p:anim calcmode="lin" valueType="num">
                                      <p:cBhvr>
                                        <p:cTn id="8" dur="500" fill="hold"/>
                                        <p:tgtEl>
                                          <p:spTgt spid="202777"/>
                                        </p:tgtEl>
                                        <p:attrNameLst>
                                          <p:attrName>ppt_y</p:attrName>
                                        </p:attrNameLst>
                                      </p:cBhvr>
                                      <p:tavLst>
                                        <p:tav tm="0">
                                          <p:val>
                                            <p:strVal val="#ppt_y+#ppt_h/2"/>
                                          </p:val>
                                        </p:tav>
                                        <p:tav tm="100000">
                                          <p:val>
                                            <p:strVal val="#ppt_y"/>
                                          </p:val>
                                        </p:tav>
                                      </p:tavLst>
                                    </p:anim>
                                    <p:anim calcmode="lin" valueType="num">
                                      <p:cBhvr>
                                        <p:cTn id="9" dur="500" fill="hold"/>
                                        <p:tgtEl>
                                          <p:spTgt spid="202777"/>
                                        </p:tgtEl>
                                        <p:attrNameLst>
                                          <p:attrName>ppt_w</p:attrName>
                                        </p:attrNameLst>
                                      </p:cBhvr>
                                      <p:tavLst>
                                        <p:tav tm="0">
                                          <p:val>
                                            <p:strVal val="#ppt_w"/>
                                          </p:val>
                                        </p:tav>
                                        <p:tav tm="100000">
                                          <p:val>
                                            <p:strVal val="#ppt_w"/>
                                          </p:val>
                                        </p:tav>
                                      </p:tavLst>
                                    </p:anim>
                                    <p:anim calcmode="lin" valueType="num">
                                      <p:cBhvr>
                                        <p:cTn id="10" dur="500" fill="hold"/>
                                        <p:tgtEl>
                                          <p:spTgt spid="202777"/>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499"/>
                                          </p:stCondLst>
                                        </p:cTn>
                                        <p:tgtEl>
                                          <p:spTgt spid="202781"/>
                                        </p:tgtEl>
                                        <p:attrNameLst>
                                          <p:attrName>style.visibility</p:attrName>
                                        </p:attrNameLst>
                                      </p:cBhvr>
                                      <p:to>
                                        <p:strVal val="visible"/>
                                      </p:to>
                                    </p:set>
                                  </p:childTnLst>
                                </p:cTn>
                              </p:par>
                            </p:childTnLst>
                          </p:cTn>
                        </p:par>
                        <p:par>
                          <p:cTn id="14" fill="hold">
                            <p:stCondLst>
                              <p:cond delay="1000"/>
                            </p:stCondLst>
                            <p:childTnLst>
                              <p:par>
                                <p:cTn id="15" presetID="17" presetClass="entr" presetSubtype="4" fill="hold" grpId="0" nodeType="afterEffect">
                                  <p:stCondLst>
                                    <p:cond delay="0"/>
                                  </p:stCondLst>
                                  <p:childTnLst>
                                    <p:set>
                                      <p:cBhvr>
                                        <p:cTn id="16" dur="1" fill="hold">
                                          <p:stCondLst>
                                            <p:cond delay="0"/>
                                          </p:stCondLst>
                                        </p:cTn>
                                        <p:tgtEl>
                                          <p:spTgt spid="202778"/>
                                        </p:tgtEl>
                                        <p:attrNameLst>
                                          <p:attrName>style.visibility</p:attrName>
                                        </p:attrNameLst>
                                      </p:cBhvr>
                                      <p:to>
                                        <p:strVal val="visible"/>
                                      </p:to>
                                    </p:set>
                                    <p:anim calcmode="lin" valueType="num">
                                      <p:cBhvr>
                                        <p:cTn id="17" dur="500" fill="hold"/>
                                        <p:tgtEl>
                                          <p:spTgt spid="202778"/>
                                        </p:tgtEl>
                                        <p:attrNameLst>
                                          <p:attrName>ppt_x</p:attrName>
                                        </p:attrNameLst>
                                      </p:cBhvr>
                                      <p:tavLst>
                                        <p:tav tm="0">
                                          <p:val>
                                            <p:strVal val="#ppt_x"/>
                                          </p:val>
                                        </p:tav>
                                        <p:tav tm="100000">
                                          <p:val>
                                            <p:strVal val="#ppt_x"/>
                                          </p:val>
                                        </p:tav>
                                      </p:tavLst>
                                    </p:anim>
                                    <p:anim calcmode="lin" valueType="num">
                                      <p:cBhvr>
                                        <p:cTn id="18" dur="500" fill="hold"/>
                                        <p:tgtEl>
                                          <p:spTgt spid="202778"/>
                                        </p:tgtEl>
                                        <p:attrNameLst>
                                          <p:attrName>ppt_y</p:attrName>
                                        </p:attrNameLst>
                                      </p:cBhvr>
                                      <p:tavLst>
                                        <p:tav tm="0">
                                          <p:val>
                                            <p:strVal val="#ppt_y+#ppt_h/2"/>
                                          </p:val>
                                        </p:tav>
                                        <p:tav tm="100000">
                                          <p:val>
                                            <p:strVal val="#ppt_y"/>
                                          </p:val>
                                        </p:tav>
                                      </p:tavLst>
                                    </p:anim>
                                    <p:anim calcmode="lin" valueType="num">
                                      <p:cBhvr>
                                        <p:cTn id="19" dur="500" fill="hold"/>
                                        <p:tgtEl>
                                          <p:spTgt spid="202778"/>
                                        </p:tgtEl>
                                        <p:attrNameLst>
                                          <p:attrName>ppt_w</p:attrName>
                                        </p:attrNameLst>
                                      </p:cBhvr>
                                      <p:tavLst>
                                        <p:tav tm="0">
                                          <p:val>
                                            <p:strVal val="#ppt_w"/>
                                          </p:val>
                                        </p:tav>
                                        <p:tav tm="100000">
                                          <p:val>
                                            <p:strVal val="#ppt_w"/>
                                          </p:val>
                                        </p:tav>
                                      </p:tavLst>
                                    </p:anim>
                                    <p:anim calcmode="lin" valueType="num">
                                      <p:cBhvr>
                                        <p:cTn id="20" dur="500" fill="hold"/>
                                        <p:tgtEl>
                                          <p:spTgt spid="202778"/>
                                        </p:tgtEl>
                                        <p:attrNameLst>
                                          <p:attrName>ppt_h</p:attrName>
                                        </p:attrNameLst>
                                      </p:cBhvr>
                                      <p:tavLst>
                                        <p:tav tm="0">
                                          <p:val>
                                            <p:fltVal val="0"/>
                                          </p:val>
                                        </p:tav>
                                        <p:tav tm="100000">
                                          <p:val>
                                            <p:strVal val="#ppt_h"/>
                                          </p:val>
                                        </p:tav>
                                      </p:tavLst>
                                    </p:anim>
                                  </p:childTnLst>
                                </p:cTn>
                              </p:par>
                            </p:childTnLst>
                          </p:cTn>
                        </p:par>
                        <p:par>
                          <p:cTn id="21" fill="hold">
                            <p:stCondLst>
                              <p:cond delay="1500"/>
                            </p:stCondLst>
                            <p:childTnLst>
                              <p:par>
                                <p:cTn id="22" presetID="1" presetClass="entr" presetSubtype="0" fill="hold" grpId="0" nodeType="afterEffect">
                                  <p:stCondLst>
                                    <p:cond delay="0"/>
                                  </p:stCondLst>
                                  <p:childTnLst>
                                    <p:set>
                                      <p:cBhvr>
                                        <p:cTn id="23" dur="1" fill="hold">
                                          <p:stCondLst>
                                            <p:cond delay="499"/>
                                          </p:stCondLst>
                                        </p:cTn>
                                        <p:tgtEl>
                                          <p:spTgt spid="202782"/>
                                        </p:tgtEl>
                                        <p:attrNameLst>
                                          <p:attrName>style.visibility</p:attrName>
                                        </p:attrNameLst>
                                      </p:cBhvr>
                                      <p:to>
                                        <p:strVal val="visible"/>
                                      </p:to>
                                    </p:set>
                                  </p:childTnLst>
                                </p:cTn>
                              </p:par>
                            </p:childTnLst>
                          </p:cTn>
                        </p:par>
                        <p:par>
                          <p:cTn id="24" fill="hold">
                            <p:stCondLst>
                              <p:cond delay="2000"/>
                            </p:stCondLst>
                            <p:childTnLst>
                              <p:par>
                                <p:cTn id="25" presetID="17" presetClass="entr" presetSubtype="4" fill="hold" grpId="0" nodeType="afterEffect">
                                  <p:stCondLst>
                                    <p:cond delay="0"/>
                                  </p:stCondLst>
                                  <p:childTnLst>
                                    <p:set>
                                      <p:cBhvr>
                                        <p:cTn id="26" dur="1" fill="hold">
                                          <p:stCondLst>
                                            <p:cond delay="0"/>
                                          </p:stCondLst>
                                        </p:cTn>
                                        <p:tgtEl>
                                          <p:spTgt spid="202780"/>
                                        </p:tgtEl>
                                        <p:attrNameLst>
                                          <p:attrName>style.visibility</p:attrName>
                                        </p:attrNameLst>
                                      </p:cBhvr>
                                      <p:to>
                                        <p:strVal val="visible"/>
                                      </p:to>
                                    </p:set>
                                    <p:anim calcmode="lin" valueType="num">
                                      <p:cBhvr>
                                        <p:cTn id="27" dur="500" fill="hold"/>
                                        <p:tgtEl>
                                          <p:spTgt spid="202780"/>
                                        </p:tgtEl>
                                        <p:attrNameLst>
                                          <p:attrName>ppt_x</p:attrName>
                                        </p:attrNameLst>
                                      </p:cBhvr>
                                      <p:tavLst>
                                        <p:tav tm="0">
                                          <p:val>
                                            <p:strVal val="#ppt_x"/>
                                          </p:val>
                                        </p:tav>
                                        <p:tav tm="100000">
                                          <p:val>
                                            <p:strVal val="#ppt_x"/>
                                          </p:val>
                                        </p:tav>
                                      </p:tavLst>
                                    </p:anim>
                                    <p:anim calcmode="lin" valueType="num">
                                      <p:cBhvr>
                                        <p:cTn id="28" dur="500" fill="hold"/>
                                        <p:tgtEl>
                                          <p:spTgt spid="202780"/>
                                        </p:tgtEl>
                                        <p:attrNameLst>
                                          <p:attrName>ppt_y</p:attrName>
                                        </p:attrNameLst>
                                      </p:cBhvr>
                                      <p:tavLst>
                                        <p:tav tm="0">
                                          <p:val>
                                            <p:strVal val="#ppt_y+#ppt_h/2"/>
                                          </p:val>
                                        </p:tav>
                                        <p:tav tm="100000">
                                          <p:val>
                                            <p:strVal val="#ppt_y"/>
                                          </p:val>
                                        </p:tav>
                                      </p:tavLst>
                                    </p:anim>
                                    <p:anim calcmode="lin" valueType="num">
                                      <p:cBhvr>
                                        <p:cTn id="29" dur="500" fill="hold"/>
                                        <p:tgtEl>
                                          <p:spTgt spid="202780"/>
                                        </p:tgtEl>
                                        <p:attrNameLst>
                                          <p:attrName>ppt_w</p:attrName>
                                        </p:attrNameLst>
                                      </p:cBhvr>
                                      <p:tavLst>
                                        <p:tav tm="0">
                                          <p:val>
                                            <p:strVal val="#ppt_w"/>
                                          </p:val>
                                        </p:tav>
                                        <p:tav tm="100000">
                                          <p:val>
                                            <p:strVal val="#ppt_w"/>
                                          </p:val>
                                        </p:tav>
                                      </p:tavLst>
                                    </p:anim>
                                    <p:anim calcmode="lin" valueType="num">
                                      <p:cBhvr>
                                        <p:cTn id="30" dur="500" fill="hold"/>
                                        <p:tgtEl>
                                          <p:spTgt spid="202780"/>
                                        </p:tgtEl>
                                        <p:attrNameLst>
                                          <p:attrName>ppt_h</p:attrName>
                                        </p:attrNameLst>
                                      </p:cBhvr>
                                      <p:tavLst>
                                        <p:tav tm="0">
                                          <p:val>
                                            <p:fltVal val="0"/>
                                          </p:val>
                                        </p:tav>
                                        <p:tav tm="100000">
                                          <p:val>
                                            <p:strVal val="#ppt_h"/>
                                          </p:val>
                                        </p:tav>
                                      </p:tavLst>
                                    </p:anim>
                                  </p:childTnLst>
                                </p:cTn>
                              </p:par>
                            </p:childTnLst>
                          </p:cTn>
                        </p:par>
                        <p:par>
                          <p:cTn id="31" fill="hold">
                            <p:stCondLst>
                              <p:cond delay="2500"/>
                            </p:stCondLst>
                            <p:childTnLst>
                              <p:par>
                                <p:cTn id="32" presetID="1" presetClass="entr" presetSubtype="0" fill="hold" grpId="0" nodeType="afterEffect">
                                  <p:stCondLst>
                                    <p:cond delay="0"/>
                                  </p:stCondLst>
                                  <p:childTnLst>
                                    <p:set>
                                      <p:cBhvr>
                                        <p:cTn id="33" dur="1" fill="hold">
                                          <p:stCondLst>
                                            <p:cond delay="499"/>
                                          </p:stCondLst>
                                        </p:cTn>
                                        <p:tgtEl>
                                          <p:spTgt spid="202783"/>
                                        </p:tgtEl>
                                        <p:attrNameLst>
                                          <p:attrName>style.visibility</p:attrName>
                                        </p:attrNameLst>
                                      </p:cBhvr>
                                      <p:to>
                                        <p:strVal val="visible"/>
                                      </p:to>
                                    </p:set>
                                  </p:childTnLst>
                                </p:cTn>
                              </p:par>
                            </p:childTnLst>
                          </p:cTn>
                        </p:par>
                        <p:par>
                          <p:cTn id="34" fill="hold">
                            <p:stCondLst>
                              <p:cond delay="3000"/>
                            </p:stCondLst>
                            <p:childTnLst>
                              <p:par>
                                <p:cTn id="35" presetID="1" presetClass="entr" presetSubtype="0" fill="hold" grpId="0" nodeType="afterEffect">
                                  <p:stCondLst>
                                    <p:cond delay="1000"/>
                                  </p:stCondLst>
                                  <p:childTnLst>
                                    <p:set>
                                      <p:cBhvr>
                                        <p:cTn id="36" dur="1" fill="hold">
                                          <p:stCondLst>
                                            <p:cond delay="499"/>
                                          </p:stCondLst>
                                        </p:cTn>
                                        <p:tgtEl>
                                          <p:spTgt spid="202787"/>
                                        </p:tgtEl>
                                        <p:attrNameLst>
                                          <p:attrName>style.visibility</p:attrName>
                                        </p:attrNameLst>
                                      </p:cBhvr>
                                      <p:to>
                                        <p:strVal val="visible"/>
                                      </p:to>
                                    </p:set>
                                  </p:childTnLst>
                                </p:cTn>
                              </p:par>
                            </p:childTnLst>
                          </p:cTn>
                        </p:par>
                        <p:par>
                          <p:cTn id="37" fill="hold">
                            <p:stCondLst>
                              <p:cond delay="4500"/>
                            </p:stCondLst>
                            <p:childTnLst>
                              <p:par>
                                <p:cTn id="38" presetID="1" presetClass="entr" presetSubtype="0" fill="hold" grpId="0" nodeType="afterEffect">
                                  <p:stCondLst>
                                    <p:cond delay="1000"/>
                                  </p:stCondLst>
                                  <p:childTnLst>
                                    <p:set>
                                      <p:cBhvr>
                                        <p:cTn id="39" dur="1" fill="hold">
                                          <p:stCondLst>
                                            <p:cond delay="499"/>
                                          </p:stCondLst>
                                        </p:cTn>
                                        <p:tgtEl>
                                          <p:spTgt spid="2027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77" grpId="0" animBg="1"/>
      <p:bldP spid="202778" grpId="0" animBg="1"/>
      <p:bldP spid="202780" grpId="0" animBg="1"/>
      <p:bldP spid="202781" grpId="0" autoUpdateAnimBg="0"/>
      <p:bldP spid="202782" grpId="0" autoUpdateAnimBg="0"/>
      <p:bldP spid="202783" grpId="0" autoUpdateAnimBg="0"/>
      <p:bldP spid="202787" grpId="0" animBg="1"/>
      <p:bldP spid="20278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1026"/>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225283" name="Line 1027"/>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25284" name="Picture 1028" descr="J:\caloi_j\LOGOS\siempro_consejo.bmp"/>
          <p:cNvPicPr>
            <a:picLocks noChangeAspect="1" noChangeArrowheads="1"/>
          </p:cNvPicPr>
          <p:nvPr/>
        </p:nvPicPr>
        <p:blipFill>
          <a:blip r:embed="rId2" cstate="print"/>
          <a:srcRect/>
          <a:stretch>
            <a:fillRect/>
          </a:stretch>
        </p:blipFill>
        <p:spPr bwMode="auto">
          <a:xfrm>
            <a:off x="2867025" y="6096000"/>
            <a:ext cx="3487738" cy="484188"/>
          </a:xfrm>
          <a:prstGeom prst="rect">
            <a:avLst/>
          </a:prstGeom>
          <a:noFill/>
        </p:spPr>
      </p:pic>
      <p:sp>
        <p:nvSpPr>
          <p:cNvPr id="225285" name="Line 1029"/>
          <p:cNvSpPr>
            <a:spLocks noChangeShapeType="1"/>
          </p:cNvSpPr>
          <p:nvPr/>
        </p:nvSpPr>
        <p:spPr bwMode="auto">
          <a:xfrm>
            <a:off x="304800" y="1066800"/>
            <a:ext cx="8532813" cy="0"/>
          </a:xfrm>
          <a:prstGeom prst="line">
            <a:avLst/>
          </a:prstGeom>
          <a:noFill/>
          <a:ln w="9525">
            <a:solidFill>
              <a:schemeClr val="folHlink"/>
            </a:solidFill>
            <a:round/>
            <a:headEnd/>
            <a:tailEnd/>
          </a:ln>
          <a:effectLst/>
        </p:spPr>
        <p:txBody>
          <a:bodyPr/>
          <a:lstStyle/>
          <a:p>
            <a:endParaRPr lang="en-US"/>
          </a:p>
        </p:txBody>
      </p:sp>
      <p:sp>
        <p:nvSpPr>
          <p:cNvPr id="225286" name="Text Box 1030"/>
          <p:cNvSpPr txBox="1">
            <a:spLocks noChangeArrowheads="1"/>
          </p:cNvSpPr>
          <p:nvPr/>
        </p:nvSpPr>
        <p:spPr bwMode="auto">
          <a:xfrm>
            <a:off x="517525" y="458788"/>
            <a:ext cx="2081213" cy="519112"/>
          </a:xfrm>
          <a:prstGeom prst="rect">
            <a:avLst/>
          </a:prstGeom>
          <a:noFill/>
          <a:ln w="9525">
            <a:noFill/>
            <a:miter lim="800000"/>
            <a:headEnd/>
            <a:tailEnd/>
          </a:ln>
          <a:effectLst/>
        </p:spPr>
        <p:txBody>
          <a:bodyPr wrap="none">
            <a:spAutoFit/>
          </a:bodyPr>
          <a:lstStyle/>
          <a:p>
            <a:pPr algn="l"/>
            <a:r>
              <a:rPr lang="es-AR" sz="2800" b="0">
                <a:solidFill>
                  <a:srgbClr val="333399"/>
                </a:solidFill>
                <a:effectLst>
                  <a:outerShdw blurRad="38100" dist="38100" dir="2700000" algn="tl">
                    <a:srgbClr val="C0C0C0"/>
                  </a:outerShdw>
                </a:effectLst>
                <a:latin typeface="Arial Black" pitchFamily="34" charset="0"/>
              </a:rPr>
              <a:t>POBREZA</a:t>
            </a:r>
          </a:p>
        </p:txBody>
      </p:sp>
      <p:sp>
        <p:nvSpPr>
          <p:cNvPr id="225287" name="Text Box 1031"/>
          <p:cNvSpPr txBox="1">
            <a:spLocks noChangeArrowheads="1"/>
          </p:cNvSpPr>
          <p:nvPr/>
        </p:nvSpPr>
        <p:spPr bwMode="auto">
          <a:xfrm>
            <a:off x="457200" y="1066800"/>
            <a:ext cx="8229600" cy="4902200"/>
          </a:xfrm>
          <a:prstGeom prst="rect">
            <a:avLst/>
          </a:prstGeom>
          <a:noFill/>
          <a:ln w="9525">
            <a:noFill/>
            <a:miter lim="800000"/>
            <a:headEnd/>
            <a:tailEnd/>
          </a:ln>
          <a:effectLst/>
        </p:spPr>
        <p:txBody>
          <a:bodyPr>
            <a:spAutoFit/>
          </a:bodyPr>
          <a:lstStyle/>
          <a:p>
            <a:pPr algn="just"/>
            <a:r>
              <a:rPr lang="es-AR" sz="2100">
                <a:solidFill>
                  <a:srgbClr val="333399"/>
                </a:solidFill>
                <a:effectLst/>
                <a:cs typeface="Arial" pitchFamily="34" charset="0"/>
              </a:rPr>
              <a:t>La crisis hiperinflacionaria vivida por el país al finalizar la década del 80 produjo un abrupto incremento de la pobreza, seguido por una mejoría relativamente rápida en los primeros años de vigencia la convertibilidad. Sin embargo, a partir de 1995 la pobreza volvió a aumentar y mejoró muy poco en la fase expansiva del ciclo 1997-98. </a:t>
            </a:r>
          </a:p>
          <a:p>
            <a:pPr algn="just"/>
            <a:endParaRPr lang="es-AR" sz="2100">
              <a:solidFill>
                <a:srgbClr val="333399"/>
              </a:solidFill>
              <a:effectLst/>
              <a:cs typeface="Arial" pitchFamily="34" charset="0"/>
            </a:endParaRPr>
          </a:p>
          <a:p>
            <a:pPr algn="just"/>
            <a:r>
              <a:rPr lang="es-AR" sz="2100">
                <a:solidFill>
                  <a:srgbClr val="333399"/>
                </a:solidFill>
                <a:effectLst/>
                <a:cs typeface="Arial" pitchFamily="34" charset="0"/>
              </a:rPr>
              <a:t>La crisis de la convertibilidad marcó un nuevo hito en el crecimiento de la pobreza. E</a:t>
            </a:r>
            <a:r>
              <a:rPr lang="es-AR" sz="2100">
                <a:solidFill>
                  <a:srgbClr val="333399"/>
                </a:solidFill>
                <a:effectLst/>
              </a:rPr>
              <a:t>ntre 1974 y 2002 en el distrito más rico del país la proporción de población pobre se multiplicó por once, pasando de menos de 5% a casi 58%, mientras que la de aquellos que no logran cubrir sus necesidades nutricionales – los indigentes – creció más de doce veces (de 2% a casi 25%).En el total urbano, la incidencia de la pobreza creció  entre las dos últimas crisis económicas casi 30 puntos porcentuales – 28.7% en 1995 y 57.7% en la actualidad- mientras que la indigencia lo hizo en 20 puntos porcentuales (7,6% a 27,7%). </a:t>
            </a:r>
            <a:endParaRPr lang="es-AR" sz="2100" b="0">
              <a:solidFill>
                <a:srgbClr val="333399"/>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196611" name="Line 3"/>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196612" name="Picture 4" descr="J:\caloi_j\LOGOS\siempro_consejo.bmp"/>
          <p:cNvPicPr>
            <a:picLocks noChangeAspect="1" noChangeArrowheads="1"/>
          </p:cNvPicPr>
          <p:nvPr/>
        </p:nvPicPr>
        <p:blipFill>
          <a:blip r:embed="rId2" cstate="print"/>
          <a:srcRect/>
          <a:stretch>
            <a:fillRect/>
          </a:stretch>
        </p:blipFill>
        <p:spPr bwMode="auto">
          <a:xfrm>
            <a:off x="2867025" y="6096000"/>
            <a:ext cx="3487738" cy="484188"/>
          </a:xfrm>
          <a:prstGeom prst="rect">
            <a:avLst/>
          </a:prstGeom>
          <a:noFill/>
        </p:spPr>
      </p:pic>
      <p:sp>
        <p:nvSpPr>
          <p:cNvPr id="196614" name="Text Box 6" descr="Papel seda azul"/>
          <p:cNvSpPr txBox="1">
            <a:spLocks noChangeArrowheads="1"/>
          </p:cNvSpPr>
          <p:nvPr/>
        </p:nvSpPr>
        <p:spPr bwMode="auto">
          <a:xfrm>
            <a:off x="5715000" y="5791200"/>
            <a:ext cx="3276600" cy="244475"/>
          </a:xfrm>
          <a:prstGeom prst="rect">
            <a:avLst/>
          </a:prstGeom>
          <a:noFill/>
          <a:ln w="9525">
            <a:noFill/>
            <a:miter lim="800000"/>
            <a:headEnd/>
            <a:tailEnd/>
          </a:ln>
          <a:effectLst/>
        </p:spPr>
        <p:txBody>
          <a:bodyPr>
            <a:spAutoFit/>
          </a:bodyPr>
          <a:lstStyle/>
          <a:p>
            <a:pPr algn="l">
              <a:spcBef>
                <a:spcPct val="50000"/>
              </a:spcBef>
            </a:pPr>
            <a:r>
              <a:rPr lang="es-AR" sz="1000" b="0">
                <a:solidFill>
                  <a:schemeClr val="tx1"/>
                </a:solidFill>
                <a:effectLst/>
              </a:rPr>
              <a:t>Fuente: SIEMPRO, elaboración propia en base a EPH - INDEC</a:t>
            </a:r>
          </a:p>
        </p:txBody>
      </p:sp>
      <p:sp>
        <p:nvSpPr>
          <p:cNvPr id="196615" name="Text Box 7"/>
          <p:cNvSpPr txBox="1">
            <a:spLocks noChangeArrowheads="1"/>
          </p:cNvSpPr>
          <p:nvPr/>
        </p:nvSpPr>
        <p:spPr bwMode="auto">
          <a:xfrm>
            <a:off x="381000" y="381000"/>
            <a:ext cx="5638800" cy="641350"/>
          </a:xfrm>
          <a:prstGeom prst="rect">
            <a:avLst/>
          </a:prstGeom>
          <a:noFill/>
          <a:ln w="9525">
            <a:noFill/>
            <a:miter lim="800000"/>
            <a:headEnd/>
            <a:tailEnd/>
          </a:ln>
          <a:effectLst/>
        </p:spPr>
        <p:txBody>
          <a:bodyPr>
            <a:spAutoFit/>
          </a:bodyPr>
          <a:lstStyle/>
          <a:p>
            <a:pPr algn="l"/>
            <a:r>
              <a:rPr lang="es-AR" sz="2000">
                <a:solidFill>
                  <a:schemeClr val="tx1"/>
                </a:solidFill>
                <a:effectLst/>
              </a:rPr>
              <a:t>Evolución de la población pobre e indigente </a:t>
            </a:r>
          </a:p>
          <a:p>
            <a:pPr algn="l"/>
            <a:r>
              <a:rPr lang="es-AR" sz="1600" b="0">
                <a:solidFill>
                  <a:schemeClr val="tx1"/>
                </a:solidFill>
                <a:effectLst/>
              </a:rPr>
              <a:t>En porcentajes de la población</a:t>
            </a:r>
          </a:p>
        </p:txBody>
      </p:sp>
      <p:sp>
        <p:nvSpPr>
          <p:cNvPr id="196616" name="Text Box 8"/>
          <p:cNvSpPr txBox="1">
            <a:spLocks noChangeArrowheads="1"/>
          </p:cNvSpPr>
          <p:nvPr/>
        </p:nvSpPr>
        <p:spPr bwMode="auto">
          <a:xfrm>
            <a:off x="6019800" y="409575"/>
            <a:ext cx="2895600" cy="825500"/>
          </a:xfrm>
          <a:prstGeom prst="rect">
            <a:avLst/>
          </a:prstGeom>
          <a:noFill/>
          <a:ln w="9525">
            <a:noFill/>
            <a:miter lim="800000"/>
            <a:headEnd/>
            <a:tailEnd/>
          </a:ln>
          <a:effectLst/>
        </p:spPr>
        <p:txBody>
          <a:bodyPr>
            <a:spAutoFit/>
          </a:bodyPr>
          <a:lstStyle/>
          <a:p>
            <a:pPr algn="l"/>
            <a:r>
              <a:rPr lang="es-AR" sz="1600">
                <a:solidFill>
                  <a:srgbClr val="000099"/>
                </a:solidFill>
                <a:effectLst/>
              </a:rPr>
              <a:t>Total aglomerados urbanos y Gran Buenos Aires</a:t>
            </a:r>
            <a:br>
              <a:rPr lang="es-AR" sz="1600">
                <a:solidFill>
                  <a:srgbClr val="000099"/>
                </a:solidFill>
                <a:effectLst/>
              </a:rPr>
            </a:br>
            <a:r>
              <a:rPr lang="es-AR" sz="1600">
                <a:solidFill>
                  <a:srgbClr val="000099"/>
                </a:solidFill>
                <a:effectLst/>
              </a:rPr>
              <a:t>Octubre 1974 – Octubre 2002</a:t>
            </a:r>
          </a:p>
        </p:txBody>
      </p:sp>
      <p:sp>
        <p:nvSpPr>
          <p:cNvPr id="196617" name="Line 9"/>
          <p:cNvSpPr>
            <a:spLocks noChangeShapeType="1"/>
          </p:cNvSpPr>
          <p:nvPr/>
        </p:nvSpPr>
        <p:spPr bwMode="auto">
          <a:xfrm flipV="1">
            <a:off x="5943600" y="457200"/>
            <a:ext cx="0" cy="685800"/>
          </a:xfrm>
          <a:prstGeom prst="line">
            <a:avLst/>
          </a:prstGeom>
          <a:noFill/>
          <a:ln w="12700">
            <a:solidFill>
              <a:srgbClr val="333399"/>
            </a:solidFill>
            <a:round/>
            <a:headEnd/>
            <a:tailEnd/>
          </a:ln>
          <a:effectLst/>
        </p:spPr>
        <p:txBody>
          <a:bodyPr/>
          <a:lstStyle/>
          <a:p>
            <a:endParaRPr lang="en-US"/>
          </a:p>
        </p:txBody>
      </p:sp>
      <p:sp>
        <p:nvSpPr>
          <p:cNvPr id="196618" name="Text Box 10"/>
          <p:cNvSpPr txBox="1">
            <a:spLocks noChangeArrowheads="1"/>
          </p:cNvSpPr>
          <p:nvPr/>
        </p:nvSpPr>
        <p:spPr bwMode="auto">
          <a:xfrm rot="-5400000">
            <a:off x="229395" y="3018631"/>
            <a:ext cx="874712" cy="244475"/>
          </a:xfrm>
          <a:prstGeom prst="rect">
            <a:avLst/>
          </a:prstGeom>
          <a:noFill/>
          <a:ln w="9525">
            <a:noFill/>
            <a:miter lim="800000"/>
            <a:headEnd/>
            <a:tailEnd/>
          </a:ln>
          <a:effectLst/>
        </p:spPr>
        <p:txBody>
          <a:bodyPr wrap="none">
            <a:spAutoFit/>
          </a:bodyPr>
          <a:lstStyle/>
          <a:p>
            <a:pPr algn="l"/>
            <a:r>
              <a:rPr lang="es-AR" sz="1000" b="0">
                <a:solidFill>
                  <a:schemeClr val="tx1"/>
                </a:solidFill>
                <a:effectLst/>
              </a:rPr>
              <a:t>En porcentajes</a:t>
            </a:r>
            <a:endParaRPr lang="es-AR" sz="1000" b="0">
              <a:solidFill>
                <a:schemeClr val="tx1"/>
              </a:solidFill>
              <a:effectLst/>
              <a:latin typeface="Times New Roman" pitchFamily="18" charset="0"/>
            </a:endParaRPr>
          </a:p>
        </p:txBody>
      </p:sp>
      <p:pic>
        <p:nvPicPr>
          <p:cNvPr id="196623" name="Picture 15"/>
          <p:cNvPicPr>
            <a:picLocks noChangeAspect="1" noChangeArrowheads="1"/>
          </p:cNvPicPr>
          <p:nvPr/>
        </p:nvPicPr>
        <p:blipFill>
          <a:blip r:embed="rId3" cstate="print"/>
          <a:srcRect l="2237" t="10646" r="2342" b="1155"/>
          <a:stretch>
            <a:fillRect/>
          </a:stretch>
        </p:blipFill>
        <p:spPr bwMode="auto">
          <a:xfrm>
            <a:off x="914400" y="1143000"/>
            <a:ext cx="7239000" cy="4657725"/>
          </a:xfrm>
          <a:prstGeom prst="rect">
            <a:avLst/>
          </a:prstGeom>
          <a:noFill/>
          <a:ln w="9525">
            <a:noFill/>
            <a:miter lim="800000"/>
            <a:headEnd/>
            <a:tailEnd/>
          </a:ln>
          <a:effectLst/>
        </p:spPr>
      </p:pic>
      <p:sp>
        <p:nvSpPr>
          <p:cNvPr id="196624" name="Text Box 16"/>
          <p:cNvSpPr txBox="1">
            <a:spLocks noChangeArrowheads="1"/>
          </p:cNvSpPr>
          <p:nvPr/>
        </p:nvSpPr>
        <p:spPr bwMode="auto">
          <a:xfrm>
            <a:off x="7696200" y="1806575"/>
            <a:ext cx="673100" cy="457200"/>
          </a:xfrm>
          <a:prstGeom prst="rect">
            <a:avLst/>
          </a:prstGeom>
          <a:noFill/>
          <a:ln w="9525">
            <a:noFill/>
            <a:miter lim="800000"/>
            <a:headEnd/>
            <a:tailEnd/>
          </a:ln>
          <a:effectLst/>
        </p:spPr>
        <p:txBody>
          <a:bodyPr wrap="none">
            <a:spAutoFit/>
          </a:bodyPr>
          <a:lstStyle/>
          <a:p>
            <a:pPr algn="l"/>
            <a:r>
              <a:rPr lang="es-AR">
                <a:solidFill>
                  <a:srgbClr val="33CCFF"/>
                </a:solidFill>
                <a:effectLst/>
              </a:rPr>
              <a:t>57,7</a:t>
            </a:r>
          </a:p>
        </p:txBody>
      </p:sp>
      <p:sp>
        <p:nvSpPr>
          <p:cNvPr id="196625" name="Text Box 17"/>
          <p:cNvSpPr txBox="1">
            <a:spLocks noChangeArrowheads="1"/>
          </p:cNvSpPr>
          <p:nvPr/>
        </p:nvSpPr>
        <p:spPr bwMode="auto">
          <a:xfrm>
            <a:off x="7924800" y="2111375"/>
            <a:ext cx="673100" cy="457200"/>
          </a:xfrm>
          <a:prstGeom prst="rect">
            <a:avLst/>
          </a:prstGeom>
          <a:noFill/>
          <a:ln w="9525">
            <a:noFill/>
            <a:miter lim="800000"/>
            <a:headEnd/>
            <a:tailEnd/>
          </a:ln>
          <a:effectLst/>
        </p:spPr>
        <p:txBody>
          <a:bodyPr wrap="none">
            <a:spAutoFit/>
          </a:bodyPr>
          <a:lstStyle/>
          <a:p>
            <a:pPr algn="l"/>
            <a:r>
              <a:rPr lang="es-AR">
                <a:solidFill>
                  <a:srgbClr val="0066FF"/>
                </a:solidFill>
                <a:effectLst/>
              </a:rPr>
              <a:t>54,3</a:t>
            </a:r>
          </a:p>
        </p:txBody>
      </p:sp>
      <p:sp>
        <p:nvSpPr>
          <p:cNvPr id="196626" name="Text Box 18"/>
          <p:cNvSpPr txBox="1">
            <a:spLocks noChangeArrowheads="1"/>
          </p:cNvSpPr>
          <p:nvPr/>
        </p:nvSpPr>
        <p:spPr bwMode="auto">
          <a:xfrm>
            <a:off x="7937500" y="3810000"/>
            <a:ext cx="673100" cy="457200"/>
          </a:xfrm>
          <a:prstGeom prst="rect">
            <a:avLst/>
          </a:prstGeom>
          <a:noFill/>
          <a:ln w="9525">
            <a:noFill/>
            <a:miter lim="800000"/>
            <a:headEnd/>
            <a:tailEnd/>
          </a:ln>
          <a:effectLst/>
        </p:spPr>
        <p:txBody>
          <a:bodyPr wrap="none">
            <a:spAutoFit/>
          </a:bodyPr>
          <a:lstStyle/>
          <a:p>
            <a:pPr algn="l"/>
            <a:r>
              <a:rPr lang="es-AR">
                <a:solidFill>
                  <a:srgbClr val="FF6600"/>
                </a:solidFill>
                <a:effectLst/>
              </a:rPr>
              <a:t>24,7</a:t>
            </a:r>
          </a:p>
        </p:txBody>
      </p:sp>
      <p:sp>
        <p:nvSpPr>
          <p:cNvPr id="196627" name="Text Box 19"/>
          <p:cNvSpPr txBox="1">
            <a:spLocks noChangeArrowheads="1"/>
          </p:cNvSpPr>
          <p:nvPr/>
        </p:nvSpPr>
        <p:spPr bwMode="auto">
          <a:xfrm>
            <a:off x="7848600" y="3505200"/>
            <a:ext cx="673100" cy="457200"/>
          </a:xfrm>
          <a:prstGeom prst="rect">
            <a:avLst/>
          </a:prstGeom>
          <a:noFill/>
          <a:ln w="9525">
            <a:noFill/>
            <a:miter lim="800000"/>
            <a:headEnd/>
            <a:tailEnd/>
          </a:ln>
          <a:effectLst/>
        </p:spPr>
        <p:txBody>
          <a:bodyPr wrap="none">
            <a:spAutoFit/>
          </a:bodyPr>
          <a:lstStyle/>
          <a:p>
            <a:pPr algn="l"/>
            <a:r>
              <a:rPr lang="es-AR">
                <a:solidFill>
                  <a:srgbClr val="FF9966"/>
                </a:solidFill>
                <a:effectLst/>
              </a:rPr>
              <a:t>27,7</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228355" name="Line 3"/>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28356" name="Picture 4" descr="J:\caloi_j\LOGOS\siempro_consejo.bmp"/>
          <p:cNvPicPr>
            <a:picLocks noChangeAspect="1" noChangeArrowheads="1"/>
          </p:cNvPicPr>
          <p:nvPr/>
        </p:nvPicPr>
        <p:blipFill>
          <a:blip r:embed="rId2" cstate="print"/>
          <a:srcRect/>
          <a:stretch>
            <a:fillRect/>
          </a:stretch>
        </p:blipFill>
        <p:spPr bwMode="auto">
          <a:xfrm>
            <a:off x="2867025" y="6096000"/>
            <a:ext cx="3487738" cy="484188"/>
          </a:xfrm>
          <a:prstGeom prst="rect">
            <a:avLst/>
          </a:prstGeom>
          <a:noFill/>
        </p:spPr>
      </p:pic>
      <p:sp>
        <p:nvSpPr>
          <p:cNvPr id="228357" name="Line 5"/>
          <p:cNvSpPr>
            <a:spLocks noChangeShapeType="1"/>
          </p:cNvSpPr>
          <p:nvPr/>
        </p:nvSpPr>
        <p:spPr bwMode="auto">
          <a:xfrm>
            <a:off x="304800" y="1066800"/>
            <a:ext cx="8532813" cy="0"/>
          </a:xfrm>
          <a:prstGeom prst="line">
            <a:avLst/>
          </a:prstGeom>
          <a:noFill/>
          <a:ln w="9525">
            <a:solidFill>
              <a:schemeClr val="folHlink"/>
            </a:solidFill>
            <a:round/>
            <a:headEnd/>
            <a:tailEnd/>
          </a:ln>
          <a:effectLst/>
        </p:spPr>
        <p:txBody>
          <a:bodyPr/>
          <a:lstStyle/>
          <a:p>
            <a:endParaRPr lang="en-US"/>
          </a:p>
        </p:txBody>
      </p:sp>
      <p:sp>
        <p:nvSpPr>
          <p:cNvPr id="228358" name="Text Box 6"/>
          <p:cNvSpPr txBox="1">
            <a:spLocks noChangeArrowheads="1"/>
          </p:cNvSpPr>
          <p:nvPr/>
        </p:nvSpPr>
        <p:spPr bwMode="auto">
          <a:xfrm>
            <a:off x="517525" y="458788"/>
            <a:ext cx="2081213" cy="519112"/>
          </a:xfrm>
          <a:prstGeom prst="rect">
            <a:avLst/>
          </a:prstGeom>
          <a:noFill/>
          <a:ln w="9525">
            <a:noFill/>
            <a:miter lim="800000"/>
            <a:headEnd/>
            <a:tailEnd/>
          </a:ln>
          <a:effectLst/>
        </p:spPr>
        <p:txBody>
          <a:bodyPr wrap="none">
            <a:spAutoFit/>
          </a:bodyPr>
          <a:lstStyle/>
          <a:p>
            <a:pPr algn="l"/>
            <a:r>
              <a:rPr lang="es-AR" sz="2800" b="0">
                <a:solidFill>
                  <a:srgbClr val="333399"/>
                </a:solidFill>
                <a:effectLst>
                  <a:outerShdw blurRad="38100" dist="38100" dir="2700000" algn="tl">
                    <a:srgbClr val="C0C0C0"/>
                  </a:outerShdw>
                </a:effectLst>
                <a:latin typeface="Arial Black" pitchFamily="34" charset="0"/>
              </a:rPr>
              <a:t>POBREZA</a:t>
            </a:r>
          </a:p>
        </p:txBody>
      </p:sp>
      <p:sp>
        <p:nvSpPr>
          <p:cNvPr id="228360" name="Rectangle 8"/>
          <p:cNvSpPr>
            <a:spLocks noChangeArrowheads="1"/>
          </p:cNvSpPr>
          <p:nvPr/>
        </p:nvSpPr>
        <p:spPr bwMode="auto">
          <a:xfrm>
            <a:off x="457200" y="1219200"/>
            <a:ext cx="8229600" cy="4652963"/>
          </a:xfrm>
          <a:prstGeom prst="rect">
            <a:avLst/>
          </a:prstGeom>
          <a:noFill/>
          <a:ln w="12700">
            <a:noFill/>
            <a:miter lim="800000"/>
            <a:headEnd/>
            <a:tailEnd/>
          </a:ln>
          <a:effectLst/>
        </p:spPr>
        <p:txBody>
          <a:bodyPr>
            <a:spAutoFit/>
          </a:bodyPr>
          <a:lstStyle/>
          <a:p>
            <a:pPr algn="just"/>
            <a:r>
              <a:rPr lang="es-AR" sz="2300">
                <a:solidFill>
                  <a:srgbClr val="333399"/>
                </a:solidFill>
                <a:effectLst/>
                <a:cs typeface="Arial" pitchFamily="34" charset="0"/>
              </a:rPr>
              <a:t>La evolución de la pobreza siguió claramente la evolución de los ciclos económicos, con la particularidad de fluctuar con diferente intensidad en las distintas ondas: el crecimiento fue más veloz en las fases recesivas y la mejoría más lenta en las fases expansivas. </a:t>
            </a:r>
          </a:p>
          <a:p>
            <a:pPr algn="just"/>
            <a:endParaRPr lang="es-AR" sz="2300">
              <a:solidFill>
                <a:srgbClr val="333399"/>
              </a:solidFill>
              <a:effectLst/>
              <a:cs typeface="Times New Roman" pitchFamily="18" charset="0"/>
            </a:endParaRPr>
          </a:p>
          <a:p>
            <a:pPr algn="just" eaLnBrk="0" hangingPunct="0"/>
            <a:r>
              <a:rPr lang="es-AR" sz="2300">
                <a:solidFill>
                  <a:srgbClr val="333399"/>
                </a:solidFill>
                <a:effectLst/>
                <a:cs typeface="Arial" pitchFamily="34" charset="0"/>
              </a:rPr>
              <a:t>Como resultado de estas fluctuaciones asimétricas, se fueron estableciendo, sucesivamente, nuevos umbrales de pobreza que superaron a los que le antecedían. Así, en el marco de una economía altamente inestable, la pobreza urbana fue alcanzado pisos cada vez más altos en los puntos máximos del ciclo económico:  4,7% en 1974,  12,7% en 1986, 16,8% en 1993, y 25,9% en 1998. </a:t>
            </a:r>
            <a:r>
              <a:rPr lang="es-AR" sz="2300">
                <a:solidFill>
                  <a:schemeClr val="tx2"/>
                </a:solidFill>
                <a:effectLst/>
                <a:cs typeface="Arial" pitchFamily="34" charset="0"/>
              </a:rPr>
              <a:t>E</a:t>
            </a:r>
            <a:r>
              <a:rPr lang="es-AR" sz="2300">
                <a:solidFill>
                  <a:srgbClr val="333399"/>
                </a:solidFill>
                <a:effectLst/>
              </a:rPr>
              <a:t>sta evolución fue marcando la consolidación, y extensión, del núcleo duro de la pobreza</a:t>
            </a:r>
            <a:r>
              <a:rPr lang="es-AR" sz="2100">
                <a:solidFill>
                  <a:srgbClr val="333399"/>
                </a:solidFill>
                <a:effectLst/>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050"/>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230403" name="Line 2051"/>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30404" name="Picture 2052" descr="J:\caloi_j\LOGOS\siempro_consejo.bmp"/>
          <p:cNvPicPr>
            <a:picLocks noChangeAspect="1" noChangeArrowheads="1"/>
          </p:cNvPicPr>
          <p:nvPr/>
        </p:nvPicPr>
        <p:blipFill>
          <a:blip r:embed="rId2" cstate="print"/>
          <a:srcRect/>
          <a:stretch>
            <a:fillRect/>
          </a:stretch>
        </p:blipFill>
        <p:spPr bwMode="auto">
          <a:xfrm>
            <a:off x="2867025" y="6096000"/>
            <a:ext cx="3487738" cy="484188"/>
          </a:xfrm>
          <a:prstGeom prst="rect">
            <a:avLst/>
          </a:prstGeom>
          <a:noFill/>
        </p:spPr>
      </p:pic>
      <p:sp>
        <p:nvSpPr>
          <p:cNvPr id="230405" name="Text Box 2053"/>
          <p:cNvSpPr txBox="1">
            <a:spLocks noChangeArrowheads="1"/>
          </p:cNvSpPr>
          <p:nvPr/>
        </p:nvSpPr>
        <p:spPr bwMode="auto">
          <a:xfrm>
            <a:off x="381000" y="381000"/>
            <a:ext cx="5334000" cy="641350"/>
          </a:xfrm>
          <a:prstGeom prst="rect">
            <a:avLst/>
          </a:prstGeom>
          <a:noFill/>
          <a:ln w="9525">
            <a:noFill/>
            <a:miter lim="800000"/>
            <a:headEnd/>
            <a:tailEnd/>
          </a:ln>
          <a:effectLst/>
        </p:spPr>
        <p:txBody>
          <a:bodyPr>
            <a:spAutoFit/>
          </a:bodyPr>
          <a:lstStyle/>
          <a:p>
            <a:pPr algn="l"/>
            <a:r>
              <a:rPr lang="es-AR" sz="2000">
                <a:solidFill>
                  <a:schemeClr val="tx1"/>
                </a:solidFill>
                <a:effectLst/>
              </a:rPr>
              <a:t>Evolución del PBI y de la población pobre</a:t>
            </a:r>
            <a:br>
              <a:rPr lang="es-AR" sz="2000">
                <a:solidFill>
                  <a:schemeClr val="tx1"/>
                </a:solidFill>
                <a:effectLst/>
              </a:rPr>
            </a:br>
            <a:r>
              <a:rPr lang="es-AR" sz="1600" b="0">
                <a:solidFill>
                  <a:schemeClr val="tx1"/>
                </a:solidFill>
                <a:effectLst/>
              </a:rPr>
              <a:t>Tasa de variación interanual</a:t>
            </a:r>
          </a:p>
        </p:txBody>
      </p:sp>
      <p:sp>
        <p:nvSpPr>
          <p:cNvPr id="230406" name="Text Box 2054"/>
          <p:cNvSpPr txBox="1">
            <a:spLocks noChangeArrowheads="1"/>
          </p:cNvSpPr>
          <p:nvPr/>
        </p:nvSpPr>
        <p:spPr bwMode="auto">
          <a:xfrm>
            <a:off x="6324600" y="393700"/>
            <a:ext cx="2362200" cy="825500"/>
          </a:xfrm>
          <a:prstGeom prst="rect">
            <a:avLst/>
          </a:prstGeom>
          <a:noFill/>
          <a:ln w="9525">
            <a:noFill/>
            <a:miter lim="800000"/>
            <a:headEnd/>
            <a:tailEnd/>
          </a:ln>
          <a:effectLst/>
        </p:spPr>
        <p:txBody>
          <a:bodyPr>
            <a:spAutoFit/>
          </a:bodyPr>
          <a:lstStyle/>
          <a:p>
            <a:pPr algn="l"/>
            <a:r>
              <a:rPr lang="es-AR" sz="1600">
                <a:solidFill>
                  <a:srgbClr val="000099"/>
                </a:solidFill>
                <a:effectLst/>
              </a:rPr>
              <a:t>Total aglomerados urbanos y Gran Buenos Aires</a:t>
            </a:r>
          </a:p>
          <a:p>
            <a:pPr algn="l"/>
            <a:r>
              <a:rPr lang="es-AR" sz="1600">
                <a:solidFill>
                  <a:srgbClr val="000099"/>
                </a:solidFill>
                <a:effectLst/>
              </a:rPr>
              <a:t>Mayo 1988 - Octubre 2002</a:t>
            </a:r>
          </a:p>
        </p:txBody>
      </p:sp>
      <p:sp>
        <p:nvSpPr>
          <p:cNvPr id="230407" name="Line 2055"/>
          <p:cNvSpPr>
            <a:spLocks noChangeShapeType="1"/>
          </p:cNvSpPr>
          <p:nvPr/>
        </p:nvSpPr>
        <p:spPr bwMode="auto">
          <a:xfrm flipV="1">
            <a:off x="6248400" y="457200"/>
            <a:ext cx="0" cy="533400"/>
          </a:xfrm>
          <a:prstGeom prst="line">
            <a:avLst/>
          </a:prstGeom>
          <a:noFill/>
          <a:ln w="12700">
            <a:solidFill>
              <a:srgbClr val="333399"/>
            </a:solidFill>
            <a:round/>
            <a:headEnd/>
            <a:tailEnd/>
          </a:ln>
          <a:effectLst/>
        </p:spPr>
        <p:txBody>
          <a:bodyPr/>
          <a:lstStyle/>
          <a:p>
            <a:endParaRPr lang="en-US"/>
          </a:p>
        </p:txBody>
      </p:sp>
      <p:sp>
        <p:nvSpPr>
          <p:cNvPr id="230408" name="Text Box 2056" descr="Papel seda azul"/>
          <p:cNvSpPr txBox="1">
            <a:spLocks noChangeArrowheads="1"/>
          </p:cNvSpPr>
          <p:nvPr/>
        </p:nvSpPr>
        <p:spPr bwMode="auto">
          <a:xfrm>
            <a:off x="5715000" y="5791200"/>
            <a:ext cx="3276600" cy="244475"/>
          </a:xfrm>
          <a:prstGeom prst="rect">
            <a:avLst/>
          </a:prstGeom>
          <a:noFill/>
          <a:ln w="9525">
            <a:noFill/>
            <a:miter lim="800000"/>
            <a:headEnd/>
            <a:tailEnd/>
          </a:ln>
          <a:effectLst/>
        </p:spPr>
        <p:txBody>
          <a:bodyPr>
            <a:spAutoFit/>
          </a:bodyPr>
          <a:lstStyle/>
          <a:p>
            <a:pPr algn="l">
              <a:spcBef>
                <a:spcPct val="50000"/>
              </a:spcBef>
            </a:pPr>
            <a:r>
              <a:rPr lang="es-AR" sz="1000" b="0">
                <a:solidFill>
                  <a:schemeClr val="tx1"/>
                </a:solidFill>
                <a:effectLst/>
              </a:rPr>
              <a:t>Fuente: SIEMPRO, elaboración propia en base a EPH - INDEC</a:t>
            </a:r>
          </a:p>
        </p:txBody>
      </p:sp>
      <p:sp>
        <p:nvSpPr>
          <p:cNvPr id="230409" name="Text Box 2057"/>
          <p:cNvSpPr txBox="1">
            <a:spLocks noChangeArrowheads="1"/>
          </p:cNvSpPr>
          <p:nvPr/>
        </p:nvSpPr>
        <p:spPr bwMode="auto">
          <a:xfrm>
            <a:off x="7620000" y="1644650"/>
            <a:ext cx="550863" cy="366713"/>
          </a:xfrm>
          <a:prstGeom prst="rect">
            <a:avLst/>
          </a:prstGeom>
          <a:noFill/>
          <a:ln w="9525">
            <a:noFill/>
            <a:miter lim="800000"/>
            <a:headEnd/>
            <a:tailEnd/>
          </a:ln>
          <a:effectLst/>
        </p:spPr>
        <p:txBody>
          <a:bodyPr wrap="none">
            <a:spAutoFit/>
          </a:bodyPr>
          <a:lstStyle/>
          <a:p>
            <a:pPr algn="l"/>
            <a:r>
              <a:rPr lang="es-AR" sz="1800">
                <a:solidFill>
                  <a:schemeClr val="accent2"/>
                </a:solidFill>
                <a:effectLst>
                  <a:outerShdw blurRad="38100" dist="38100" dir="2700000" algn="tl">
                    <a:srgbClr val="C0C0C0"/>
                  </a:outerShdw>
                </a:effectLst>
              </a:rPr>
              <a:t>53,4</a:t>
            </a:r>
          </a:p>
        </p:txBody>
      </p:sp>
      <p:sp>
        <p:nvSpPr>
          <p:cNvPr id="230410" name="Text Box 2058"/>
          <p:cNvSpPr txBox="1">
            <a:spLocks noChangeArrowheads="1"/>
          </p:cNvSpPr>
          <p:nvPr/>
        </p:nvSpPr>
        <p:spPr bwMode="auto">
          <a:xfrm>
            <a:off x="7696200" y="1949450"/>
            <a:ext cx="506413" cy="336550"/>
          </a:xfrm>
          <a:prstGeom prst="rect">
            <a:avLst/>
          </a:prstGeom>
          <a:noFill/>
          <a:ln w="9525">
            <a:noFill/>
            <a:miter lim="800000"/>
            <a:headEnd/>
            <a:tailEnd/>
          </a:ln>
          <a:effectLst/>
        </p:spPr>
        <p:txBody>
          <a:bodyPr wrap="none">
            <a:spAutoFit/>
          </a:bodyPr>
          <a:lstStyle/>
          <a:p>
            <a:pPr algn="l"/>
            <a:r>
              <a:rPr lang="es-AR" sz="1600">
                <a:effectLst>
                  <a:outerShdw blurRad="38100" dist="38100" dir="2700000" algn="tl">
                    <a:srgbClr val="C0C0C0"/>
                  </a:outerShdw>
                </a:effectLst>
              </a:rPr>
              <a:t>49,7</a:t>
            </a:r>
          </a:p>
        </p:txBody>
      </p:sp>
      <p:sp>
        <p:nvSpPr>
          <p:cNvPr id="230411" name="Text Box 2059"/>
          <p:cNvSpPr txBox="1">
            <a:spLocks noChangeArrowheads="1"/>
          </p:cNvSpPr>
          <p:nvPr/>
        </p:nvSpPr>
        <p:spPr bwMode="auto">
          <a:xfrm>
            <a:off x="7620000" y="3549650"/>
            <a:ext cx="469900" cy="336550"/>
          </a:xfrm>
          <a:prstGeom prst="rect">
            <a:avLst/>
          </a:prstGeom>
          <a:noFill/>
          <a:ln w="9525">
            <a:noFill/>
            <a:miter lim="800000"/>
            <a:headEnd/>
            <a:tailEnd/>
          </a:ln>
          <a:effectLst/>
        </p:spPr>
        <p:txBody>
          <a:bodyPr wrap="none">
            <a:spAutoFit/>
          </a:bodyPr>
          <a:lstStyle/>
          <a:p>
            <a:pPr algn="l"/>
            <a:r>
              <a:rPr lang="es-AR" sz="1600">
                <a:solidFill>
                  <a:srgbClr val="33CCFF"/>
                </a:solidFill>
                <a:effectLst>
                  <a:outerShdw blurRad="38100" dist="38100" dir="2700000" algn="tl">
                    <a:srgbClr val="C0C0C0"/>
                  </a:outerShdw>
                </a:effectLst>
              </a:rPr>
              <a:t>-3,6</a:t>
            </a:r>
          </a:p>
        </p:txBody>
      </p:sp>
      <p:pic>
        <p:nvPicPr>
          <p:cNvPr id="230412" name="Picture 2060"/>
          <p:cNvPicPr>
            <a:picLocks noChangeAspect="1" noChangeArrowheads="1"/>
          </p:cNvPicPr>
          <p:nvPr/>
        </p:nvPicPr>
        <p:blipFill>
          <a:blip r:embed="rId3" cstate="print"/>
          <a:srcRect l="5179" t="6377" r="1604"/>
          <a:stretch>
            <a:fillRect/>
          </a:stretch>
        </p:blipFill>
        <p:spPr bwMode="auto">
          <a:xfrm>
            <a:off x="990600" y="1049338"/>
            <a:ext cx="6781800" cy="4741862"/>
          </a:xfrm>
          <a:prstGeom prst="rect">
            <a:avLst/>
          </a:prstGeom>
          <a:noFill/>
          <a:ln w="9525">
            <a:noFill/>
            <a:miter lim="800000"/>
            <a:headEnd/>
            <a:tailEnd/>
          </a:ln>
          <a:effectLst/>
        </p:spPr>
      </p:pic>
      <p:sp>
        <p:nvSpPr>
          <p:cNvPr id="230413" name="Text Box 2061"/>
          <p:cNvSpPr txBox="1">
            <a:spLocks noChangeArrowheads="1"/>
          </p:cNvSpPr>
          <p:nvPr/>
        </p:nvSpPr>
        <p:spPr bwMode="auto">
          <a:xfrm rot="-5400000">
            <a:off x="265113" y="2976563"/>
            <a:ext cx="946150" cy="260350"/>
          </a:xfrm>
          <a:prstGeom prst="rect">
            <a:avLst/>
          </a:prstGeom>
          <a:noFill/>
          <a:ln w="9525">
            <a:noFill/>
            <a:miter lim="800000"/>
            <a:headEnd/>
            <a:tailEnd/>
          </a:ln>
          <a:effectLst/>
        </p:spPr>
        <p:txBody>
          <a:bodyPr wrap="none">
            <a:spAutoFit/>
          </a:bodyPr>
          <a:lstStyle/>
          <a:p>
            <a:pPr algn="l"/>
            <a:r>
              <a:rPr lang="es-AR" sz="1100" b="0">
                <a:solidFill>
                  <a:schemeClr val="tx1"/>
                </a:solidFill>
                <a:effectLst/>
              </a:rPr>
              <a:t>En porcentajes</a:t>
            </a:r>
            <a:endParaRPr lang="es-AR" sz="1100" b="0">
              <a:solidFill>
                <a:schemeClr val="tx1"/>
              </a:solidFill>
              <a:effectLst/>
              <a:latin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214019" name="Line 3"/>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14020" name="Picture 4" descr="J:\caloi_j\LOGOS\siempro_consejo.bmp"/>
          <p:cNvPicPr>
            <a:picLocks noChangeAspect="1" noChangeArrowheads="1"/>
          </p:cNvPicPr>
          <p:nvPr/>
        </p:nvPicPr>
        <p:blipFill>
          <a:blip r:embed="rId2" cstate="print"/>
          <a:srcRect/>
          <a:stretch>
            <a:fillRect/>
          </a:stretch>
        </p:blipFill>
        <p:spPr bwMode="auto">
          <a:xfrm>
            <a:off x="2867025" y="6096000"/>
            <a:ext cx="3487738" cy="484188"/>
          </a:xfrm>
          <a:prstGeom prst="rect">
            <a:avLst/>
          </a:prstGeom>
          <a:noFill/>
        </p:spPr>
      </p:pic>
      <p:sp>
        <p:nvSpPr>
          <p:cNvPr id="214021" name="Line 5"/>
          <p:cNvSpPr>
            <a:spLocks noChangeShapeType="1"/>
          </p:cNvSpPr>
          <p:nvPr/>
        </p:nvSpPr>
        <p:spPr bwMode="auto">
          <a:xfrm>
            <a:off x="304800" y="1066800"/>
            <a:ext cx="8532813" cy="0"/>
          </a:xfrm>
          <a:prstGeom prst="line">
            <a:avLst/>
          </a:prstGeom>
          <a:noFill/>
          <a:ln w="9525">
            <a:solidFill>
              <a:schemeClr val="folHlink"/>
            </a:solidFill>
            <a:round/>
            <a:headEnd/>
            <a:tailEnd/>
          </a:ln>
          <a:effectLst/>
        </p:spPr>
        <p:txBody>
          <a:bodyPr/>
          <a:lstStyle/>
          <a:p>
            <a:endParaRPr lang="en-US"/>
          </a:p>
        </p:txBody>
      </p:sp>
      <p:sp>
        <p:nvSpPr>
          <p:cNvPr id="214022" name="Text Box 6"/>
          <p:cNvSpPr txBox="1">
            <a:spLocks noChangeArrowheads="1"/>
          </p:cNvSpPr>
          <p:nvPr/>
        </p:nvSpPr>
        <p:spPr bwMode="auto">
          <a:xfrm>
            <a:off x="533400" y="1219200"/>
            <a:ext cx="8077200" cy="4446588"/>
          </a:xfrm>
          <a:prstGeom prst="rect">
            <a:avLst/>
          </a:prstGeom>
          <a:noFill/>
          <a:ln w="9525">
            <a:noFill/>
            <a:miter lim="800000"/>
            <a:headEnd/>
            <a:tailEnd/>
          </a:ln>
          <a:effectLst/>
        </p:spPr>
        <p:txBody>
          <a:bodyPr>
            <a:spAutoFit/>
          </a:bodyPr>
          <a:lstStyle/>
          <a:p>
            <a:pPr algn="just"/>
            <a:r>
              <a:rPr lang="es-AR" sz="2200">
                <a:solidFill>
                  <a:srgbClr val="333399"/>
                </a:solidFill>
                <a:effectLst/>
              </a:rPr>
              <a:t>El crecimiento de la pobreza en las fases recesivas del ciclo fue acompañado, además, por mayores privaciones -los pobres se hicieron más pobres- y por una mayor diferenciación entre los pobres, lo que le dió un perfil más heterogéneo.</a:t>
            </a:r>
          </a:p>
          <a:p>
            <a:pPr algn="just"/>
            <a:r>
              <a:rPr lang="es-AR" sz="2200">
                <a:solidFill>
                  <a:srgbClr val="333399"/>
                </a:solidFill>
                <a:effectLst/>
              </a:rPr>
              <a:t>En situaciones de crisis los hogares más pobres son los más perjudicados. El desempeño laboral en los segmentos más informales de la economía  aumenta el riesgo de perder el empleo y disminuir el ingreso, lo que acentúa la fragilidad económica de estos hogares. El aumento de las carencias se expresa en un creciente déficit de ingresos -que impide la atención de las necesidades más elementales- lo que amplía la brecha entre los  ingresos y la línea de pobreza. El proceso que combina la extensión de la pobreza con un mayor grado de privación da cuenta de una mayor intensidad de la pobreza.</a:t>
            </a:r>
          </a:p>
        </p:txBody>
      </p:sp>
      <p:sp>
        <p:nvSpPr>
          <p:cNvPr id="214023" name="Text Box 7"/>
          <p:cNvSpPr txBox="1">
            <a:spLocks noChangeArrowheads="1"/>
          </p:cNvSpPr>
          <p:nvPr/>
        </p:nvSpPr>
        <p:spPr bwMode="auto">
          <a:xfrm>
            <a:off x="517525" y="458788"/>
            <a:ext cx="5954713" cy="519112"/>
          </a:xfrm>
          <a:prstGeom prst="rect">
            <a:avLst/>
          </a:prstGeom>
          <a:noFill/>
          <a:ln w="9525">
            <a:noFill/>
            <a:miter lim="800000"/>
            <a:headEnd/>
            <a:tailEnd/>
          </a:ln>
          <a:effectLst/>
        </p:spPr>
        <p:txBody>
          <a:bodyPr wrap="none">
            <a:spAutoFit/>
          </a:bodyPr>
          <a:lstStyle/>
          <a:p>
            <a:pPr algn="l"/>
            <a:r>
              <a:rPr lang="es-AR" sz="2800" b="0">
                <a:solidFill>
                  <a:srgbClr val="333399"/>
                </a:solidFill>
                <a:effectLst>
                  <a:outerShdw blurRad="38100" dist="38100" dir="2700000" algn="tl">
                    <a:srgbClr val="C0C0C0"/>
                  </a:outerShdw>
                </a:effectLst>
                <a:latin typeface="Arial Black" pitchFamily="34" charset="0"/>
              </a:rPr>
              <a:t>INTENSIDAD DE LA POBREZA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1026"/>
          <p:cNvSpPr>
            <a:spLocks noChangeArrowheads="1"/>
          </p:cNvSpPr>
          <p:nvPr/>
        </p:nvSpPr>
        <p:spPr bwMode="auto">
          <a:xfrm>
            <a:off x="330200" y="314325"/>
            <a:ext cx="8545513" cy="6357938"/>
          </a:xfrm>
          <a:prstGeom prst="rect">
            <a:avLst/>
          </a:prstGeom>
          <a:noFill/>
          <a:ln w="76200">
            <a:solidFill>
              <a:schemeClr val="folHlink"/>
            </a:solidFill>
            <a:miter lim="800000"/>
            <a:headEnd/>
            <a:tailEnd/>
          </a:ln>
          <a:effectLst/>
        </p:spPr>
        <p:txBody>
          <a:bodyPr wrap="none" anchor="ctr"/>
          <a:lstStyle/>
          <a:p>
            <a:endParaRPr lang="en-US"/>
          </a:p>
        </p:txBody>
      </p:sp>
      <p:sp>
        <p:nvSpPr>
          <p:cNvPr id="247811" name="Line 1027"/>
          <p:cNvSpPr>
            <a:spLocks noChangeShapeType="1"/>
          </p:cNvSpPr>
          <p:nvPr/>
        </p:nvSpPr>
        <p:spPr bwMode="auto">
          <a:xfrm>
            <a:off x="369888" y="6000750"/>
            <a:ext cx="8532812" cy="0"/>
          </a:xfrm>
          <a:prstGeom prst="line">
            <a:avLst/>
          </a:prstGeom>
          <a:noFill/>
          <a:ln w="9525">
            <a:solidFill>
              <a:schemeClr val="folHlink"/>
            </a:solidFill>
            <a:round/>
            <a:headEnd/>
            <a:tailEnd/>
          </a:ln>
          <a:effectLst/>
        </p:spPr>
        <p:txBody>
          <a:bodyPr/>
          <a:lstStyle/>
          <a:p>
            <a:endParaRPr lang="en-US"/>
          </a:p>
        </p:txBody>
      </p:sp>
      <p:pic>
        <p:nvPicPr>
          <p:cNvPr id="247812" name="Picture 1028" descr="J:\caloi_j\LOGOS\siempro_consejo.bmp"/>
          <p:cNvPicPr>
            <a:picLocks noChangeAspect="1" noChangeArrowheads="1"/>
          </p:cNvPicPr>
          <p:nvPr/>
        </p:nvPicPr>
        <p:blipFill>
          <a:blip r:embed="rId2" cstate="print"/>
          <a:srcRect/>
          <a:stretch>
            <a:fillRect/>
          </a:stretch>
        </p:blipFill>
        <p:spPr bwMode="auto">
          <a:xfrm>
            <a:off x="2867025" y="6096000"/>
            <a:ext cx="3487738" cy="484188"/>
          </a:xfrm>
          <a:prstGeom prst="rect">
            <a:avLst/>
          </a:prstGeom>
          <a:noFill/>
        </p:spPr>
      </p:pic>
      <p:sp>
        <p:nvSpPr>
          <p:cNvPr id="247813" name="Line 1029"/>
          <p:cNvSpPr>
            <a:spLocks noChangeShapeType="1"/>
          </p:cNvSpPr>
          <p:nvPr/>
        </p:nvSpPr>
        <p:spPr bwMode="auto">
          <a:xfrm>
            <a:off x="304800" y="1066800"/>
            <a:ext cx="8532813" cy="0"/>
          </a:xfrm>
          <a:prstGeom prst="line">
            <a:avLst/>
          </a:prstGeom>
          <a:noFill/>
          <a:ln w="9525">
            <a:solidFill>
              <a:schemeClr val="folHlink"/>
            </a:solidFill>
            <a:round/>
            <a:headEnd/>
            <a:tailEnd/>
          </a:ln>
          <a:effectLst/>
        </p:spPr>
        <p:txBody>
          <a:bodyPr/>
          <a:lstStyle/>
          <a:p>
            <a:endParaRPr lang="en-US"/>
          </a:p>
        </p:txBody>
      </p:sp>
      <p:sp>
        <p:nvSpPr>
          <p:cNvPr id="247814" name="Text Box 1030"/>
          <p:cNvSpPr txBox="1">
            <a:spLocks noChangeArrowheads="1"/>
          </p:cNvSpPr>
          <p:nvPr/>
        </p:nvSpPr>
        <p:spPr bwMode="auto">
          <a:xfrm>
            <a:off x="533400" y="1295400"/>
            <a:ext cx="8077200" cy="3600450"/>
          </a:xfrm>
          <a:prstGeom prst="rect">
            <a:avLst/>
          </a:prstGeom>
          <a:noFill/>
          <a:ln w="9525">
            <a:noFill/>
            <a:miter lim="800000"/>
            <a:headEnd/>
            <a:tailEnd/>
          </a:ln>
          <a:effectLst/>
        </p:spPr>
        <p:txBody>
          <a:bodyPr>
            <a:spAutoFit/>
          </a:bodyPr>
          <a:lstStyle/>
          <a:p>
            <a:pPr algn="just"/>
            <a:r>
              <a:rPr lang="es-AR" sz="2300">
                <a:solidFill>
                  <a:srgbClr val="333399"/>
                </a:solidFill>
                <a:effectLst/>
              </a:rPr>
              <a:t>Paralelamente, en los momentos de crisis se acrecientan las diferencias de ingresos entre los pobres. La mayor vulnerabilidad de los hogares pobres acrecienta sus privaciones y los sumerge, en las casos más extremos, en la indigencia. Simultáneamente se suman a la pobreza nuevos contingentes de población – los “nuevos” pobres-  que estaban en las cercanías de la línea de pobreza. De este modo se incorporan a la pobreza perfiles heterogéneos de privaciones.  El crecimiento de la pobreza y el mayor peso de los hogares con carencias más extremas se traduce en una mayor severidad de la pobreza. </a:t>
            </a:r>
          </a:p>
        </p:txBody>
      </p:sp>
      <p:sp>
        <p:nvSpPr>
          <p:cNvPr id="247815" name="Text Box 1031"/>
          <p:cNvSpPr txBox="1">
            <a:spLocks noChangeArrowheads="1"/>
          </p:cNvSpPr>
          <p:nvPr/>
        </p:nvSpPr>
        <p:spPr bwMode="auto">
          <a:xfrm>
            <a:off x="517525" y="458788"/>
            <a:ext cx="5775325" cy="519112"/>
          </a:xfrm>
          <a:prstGeom prst="rect">
            <a:avLst/>
          </a:prstGeom>
          <a:noFill/>
          <a:ln w="9525">
            <a:noFill/>
            <a:miter lim="800000"/>
            <a:headEnd/>
            <a:tailEnd/>
          </a:ln>
          <a:effectLst/>
        </p:spPr>
        <p:txBody>
          <a:bodyPr wrap="none">
            <a:spAutoFit/>
          </a:bodyPr>
          <a:lstStyle/>
          <a:p>
            <a:pPr algn="l"/>
            <a:r>
              <a:rPr lang="es-AR" sz="2800" b="0">
                <a:solidFill>
                  <a:srgbClr val="333399"/>
                </a:solidFill>
                <a:effectLst>
                  <a:outerShdw blurRad="38100" dist="38100" dir="2700000" algn="tl">
                    <a:srgbClr val="C0C0C0"/>
                  </a:outerShdw>
                </a:effectLst>
                <a:latin typeface="Arial Black" pitchFamily="34" charset="0"/>
              </a:rPr>
              <a:t>SEVERIDAD DE LA POBREZA</a:t>
            </a:r>
          </a:p>
        </p:txBody>
      </p:sp>
    </p:spTree>
  </p:cSld>
  <p:clrMapOvr>
    <a:masterClrMapping/>
  </p:clrMapOvr>
</p:sld>
</file>

<file path=ppt/theme/theme1.xml><?xml version="1.0" encoding="utf-8"?>
<a:theme xmlns:a="http://schemas.openxmlformats.org/drawingml/2006/main" name="Situa social_Final">
  <a:themeElements>
    <a:clrScheme name="Situa social_Final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itua social_Fi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400" b="1" i="0" u="none" strike="noStrike" cap="none" normalizeH="0" baseline="0" smtClean="0">
            <a:ln>
              <a:noFill/>
            </a:ln>
            <a:solidFill>
              <a:srgbClr val="FF0000"/>
            </a:solidFill>
            <a:effectLst>
              <a:outerShdw blurRad="38100" dist="38100" dir="2700000" algn="tl">
                <a:srgbClr val="000000">
                  <a:alpha val="43137"/>
                </a:srgbClr>
              </a:outerShdw>
            </a:effectLst>
            <a:latin typeface="Arial Narrow" pitchFamily="34"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400" b="1" i="0" u="none" strike="noStrike" cap="none" normalizeH="0" baseline="0" smtClean="0">
            <a:ln>
              <a:noFill/>
            </a:ln>
            <a:solidFill>
              <a:srgbClr val="FF0000"/>
            </a:solidFill>
            <a:effectLst>
              <a:outerShdw blurRad="38100" dist="38100" dir="2700000" algn="tl">
                <a:srgbClr val="000000">
                  <a:alpha val="43137"/>
                </a:srgbClr>
              </a:outerShdw>
            </a:effectLst>
            <a:latin typeface="Arial Narrow" pitchFamily="34" charset="0"/>
          </a:defRPr>
        </a:defPPr>
      </a:lstStyle>
    </a:lnDef>
  </a:objectDefaults>
  <a:extraClrSchemeLst>
    <a:extraClrScheme>
      <a:clrScheme name="Situa social_Final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itua social_Final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itua social_Final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itua social_Final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itua social_Final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itua social_Final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itua social_Final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J:\INFORMAC\PRESENTACIONES\InfSituacionSocial\Enero 03\Situa social_Final.ppt</Template>
  <TotalTime>7080</TotalTime>
  <Words>3324</Words>
  <Application>Microsoft Office PowerPoint</Application>
  <PresentationFormat>On-screen Show (4:3)</PresentationFormat>
  <Paragraphs>218</Paragraphs>
  <Slides>39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Times New Roman</vt:lpstr>
      <vt:lpstr>Arial Narrow</vt:lpstr>
      <vt:lpstr>Arial Black</vt:lpstr>
      <vt:lpstr>Arial</vt:lpstr>
      <vt:lpstr>Situa social_Final</vt:lpstr>
      <vt:lpstr>Slide 1</vt:lpstr>
      <vt:lpstr>Slide 2</vt:lpstr>
      <vt:lpstr>  </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   </vt:lpstr>
    </vt:vector>
  </TitlesOfParts>
  <Company>SIEMPRO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Naomi Wermus</dc:creator>
  <cp:lastModifiedBy>anarod</cp:lastModifiedBy>
  <cp:revision>362</cp:revision>
  <dcterms:created xsi:type="dcterms:W3CDTF">2003-03-04T17:55:42Z</dcterms:created>
  <dcterms:modified xsi:type="dcterms:W3CDTF">2010-07-11T23:42:04Z</dcterms:modified>
</cp:coreProperties>
</file>