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70" r:id="rId4"/>
    <p:sldId id="266" r:id="rId5"/>
    <p:sldId id="267" r:id="rId6"/>
    <p:sldId id="268" r:id="rId7"/>
    <p:sldId id="271" r:id="rId8"/>
    <p:sldId id="269" r:id="rId9"/>
    <p:sldId id="273" r:id="rId10"/>
    <p:sldId id="278" r:id="rId11"/>
    <p:sldId id="261" r:id="rId12"/>
    <p:sldId id="262" r:id="rId13"/>
    <p:sldId id="263" r:id="rId14"/>
    <p:sldId id="274" r:id="rId15"/>
    <p:sldId id="275" r:id="rId16"/>
    <p:sldId id="276" r:id="rId17"/>
    <p:sldId id="277" r:id="rId18"/>
    <p:sldId id="279" r:id="rId19"/>
    <p:sldId id="289" r:id="rId20"/>
    <p:sldId id="290" r:id="rId21"/>
    <p:sldId id="291" r:id="rId22"/>
    <p:sldId id="292" r:id="rId23"/>
    <p:sldId id="281" r:id="rId24"/>
    <p:sldId id="283" r:id="rId25"/>
    <p:sldId id="284" r:id="rId26"/>
    <p:sldId id="280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embeddedFontLst>
    <p:embeddedFont>
      <p:font typeface="Arial Black" pitchFamily="34" charset="0"/>
      <p:bold r:id="rId34"/>
    </p:embeddedFont>
    <p:embeddedFont>
      <p:font typeface="Arial Narrow" pitchFamily="34" charset="0"/>
      <p:regular r:id="rId35"/>
      <p:bold r:id="rId36"/>
      <p:italic r:id="rId37"/>
      <p:boldItalic r:id="rId38"/>
    </p:embeddedFont>
    <p:embeddedFont>
      <p:font typeface="Verdana" pitchFamily="34" charset="0"/>
      <p:regular r:id="rId39"/>
      <p:bold r:id="rId40"/>
      <p:italic r:id="rId41"/>
      <p:boldItalic r:id="rId42"/>
    </p:embeddedFont>
  </p:embeddedFontLst>
  <p:defaultTextStyle>
    <a:defPPr>
      <a:defRPr lang="es-CO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font" Target="fonts/font5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fld id="{9931DAA9-AD3F-4004-B417-5249918C0D64}" type="slidenum">
              <a:rPr lang="es-CO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Click to edit Master text styles</a:t>
            </a:r>
          </a:p>
          <a:p>
            <a:pPr lvl="1"/>
            <a:r>
              <a:rPr lang="es-CO" smtClean="0"/>
              <a:t>Second level</a:t>
            </a:r>
          </a:p>
          <a:p>
            <a:pPr lvl="2"/>
            <a:r>
              <a:rPr lang="es-CO" smtClean="0"/>
              <a:t>Third level</a:t>
            </a:r>
          </a:p>
          <a:p>
            <a:pPr lvl="3"/>
            <a:r>
              <a:rPr lang="es-CO" smtClean="0"/>
              <a:t>Fourth level</a:t>
            </a:r>
          </a:p>
          <a:p>
            <a:pPr lvl="4"/>
            <a:r>
              <a:rPr lang="es-CO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endParaRPr lang="es-C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fld id="{31C09AD5-760F-4E1E-809E-6FA8408AD801}" type="slidenum">
              <a:rPr lang="es-CO"/>
              <a:pPr/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200FA-495A-47DD-BAF5-D79E5F9D1C28}" type="slidenum">
              <a:rPr lang="es-CO"/>
              <a:pPr/>
              <a:t>1</a:t>
            </a:fld>
            <a:endParaRPr lang="es-CO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FA283-D8DE-46DE-B892-752EF77A0E86}" type="slidenum">
              <a:rPr lang="es-CO"/>
              <a:pPr/>
              <a:t>10</a:t>
            </a:fld>
            <a:endParaRPr lang="es-CO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6E81F-10E8-4BF3-BD4D-D76F20066C8A}" type="slidenum">
              <a:rPr lang="es-CO"/>
              <a:pPr/>
              <a:t>11</a:t>
            </a:fld>
            <a:endParaRPr lang="es-CO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EC02B-A184-4F6D-8C5A-5C547137F27F}" type="slidenum">
              <a:rPr lang="es-CO"/>
              <a:pPr/>
              <a:t>12</a:t>
            </a:fld>
            <a:endParaRPr lang="es-CO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D3BC5-8373-4B40-B5AC-99552C11D671}" type="slidenum">
              <a:rPr lang="es-CO"/>
              <a:pPr/>
              <a:t>13</a:t>
            </a:fld>
            <a:endParaRPr lang="es-CO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3722D-0CF1-4236-AE22-7EC59BC5A61F}" type="slidenum">
              <a:rPr lang="es-CO"/>
              <a:pPr/>
              <a:t>14</a:t>
            </a:fld>
            <a:endParaRPr lang="es-CO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027BF-E8AB-4D88-82FF-D494ADE5BE5F}" type="slidenum">
              <a:rPr lang="es-CO"/>
              <a:pPr/>
              <a:t>15</a:t>
            </a:fld>
            <a:endParaRPr lang="es-CO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B853D-6319-4A8A-AB40-DB2C83DB5C79}" type="slidenum">
              <a:rPr lang="es-CO"/>
              <a:pPr/>
              <a:t>16</a:t>
            </a:fld>
            <a:endParaRPr lang="es-CO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504A5-4DAC-47CA-A07E-D6E4403B08D6}" type="slidenum">
              <a:rPr lang="es-CO"/>
              <a:pPr/>
              <a:t>17</a:t>
            </a:fld>
            <a:endParaRPr lang="es-CO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DEF65-86B5-485D-829E-40FAF816C9F7}" type="slidenum">
              <a:rPr lang="es-CO"/>
              <a:pPr/>
              <a:t>18</a:t>
            </a:fld>
            <a:endParaRPr lang="es-CO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9BB81-D13F-47A5-B70C-A1A38AAFACBD}" type="slidenum">
              <a:rPr lang="es-CO"/>
              <a:pPr/>
              <a:t>19</a:t>
            </a:fld>
            <a:endParaRPr lang="es-CO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62AB3-5EE9-4F9E-93D0-7D9CA84CCEBE}" type="slidenum">
              <a:rPr lang="es-CO"/>
              <a:pPr/>
              <a:t>2</a:t>
            </a:fld>
            <a:endParaRPr lang="es-CO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A3016-F3B0-4418-ABE6-8734162861C2}" type="slidenum">
              <a:rPr lang="es-CO"/>
              <a:pPr/>
              <a:t>20</a:t>
            </a:fld>
            <a:endParaRPr lang="es-CO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0D209-8816-42D1-AB8E-22DE6D456683}" type="slidenum">
              <a:rPr lang="es-CO"/>
              <a:pPr/>
              <a:t>21</a:t>
            </a:fld>
            <a:endParaRPr lang="es-CO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A663E-680E-4D09-A8D5-F9A9DF0E9A4B}" type="slidenum">
              <a:rPr lang="es-CO"/>
              <a:pPr/>
              <a:t>22</a:t>
            </a:fld>
            <a:endParaRPr lang="es-CO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CFA8F-9BBD-4022-B7EC-BF45ACEF5F3C}" type="slidenum">
              <a:rPr lang="es-CO"/>
              <a:pPr/>
              <a:t>23</a:t>
            </a:fld>
            <a:endParaRPr lang="es-CO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C83D4-5FB9-4920-8B8F-206DFBC14D21}" type="slidenum">
              <a:rPr lang="es-CO"/>
              <a:pPr/>
              <a:t>24</a:t>
            </a:fld>
            <a:endParaRPr lang="es-CO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3734F-1892-40BF-BC87-B125DC531641}" type="slidenum">
              <a:rPr lang="es-CO"/>
              <a:pPr/>
              <a:t>25</a:t>
            </a:fld>
            <a:endParaRPr lang="es-CO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1DCC1-C04F-442F-91EF-306D48D58373}" type="slidenum">
              <a:rPr lang="es-CO"/>
              <a:pPr/>
              <a:t>26</a:t>
            </a:fld>
            <a:endParaRPr lang="es-CO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4AB50-BB54-40E2-9338-D0316E40A2A6}" type="slidenum">
              <a:rPr lang="es-CO"/>
              <a:pPr/>
              <a:t>27</a:t>
            </a:fld>
            <a:endParaRPr lang="es-CO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81593-C81E-4DA0-A6B2-3E08F48859A2}" type="slidenum">
              <a:rPr lang="es-CO"/>
              <a:pPr/>
              <a:t>28</a:t>
            </a:fld>
            <a:endParaRPr lang="es-CO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8F146-5326-4937-8D05-BFE9488CF5E3}" type="slidenum">
              <a:rPr lang="es-CO"/>
              <a:pPr/>
              <a:t>29</a:t>
            </a:fld>
            <a:endParaRPr lang="es-CO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A2F27-5140-4B2E-A959-318001A819AF}" type="slidenum">
              <a:rPr lang="es-CO"/>
              <a:pPr/>
              <a:t>3</a:t>
            </a:fld>
            <a:endParaRPr lang="es-CO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A4124-3F5D-4135-A409-8659051A69A4}" type="slidenum">
              <a:rPr lang="es-CO"/>
              <a:pPr/>
              <a:t>30</a:t>
            </a:fld>
            <a:endParaRPr lang="es-CO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5DA4A-F61D-42F7-A344-2F0B2E43127C}" type="slidenum">
              <a:rPr lang="es-CO"/>
              <a:pPr/>
              <a:t>4</a:t>
            </a:fld>
            <a:endParaRPr lang="es-CO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234C5-D6E2-418C-984B-3CE08A87D169}" type="slidenum">
              <a:rPr lang="es-CO"/>
              <a:pPr/>
              <a:t>5</a:t>
            </a:fld>
            <a:endParaRPr lang="es-CO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C5FF0-A73B-4BA9-8952-F852B1764C72}" type="slidenum">
              <a:rPr lang="es-CO"/>
              <a:pPr/>
              <a:t>6</a:t>
            </a:fld>
            <a:endParaRPr lang="es-CO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DDE5D-1748-486F-B41B-B43463C5C0D3}" type="slidenum">
              <a:rPr lang="es-CO"/>
              <a:pPr/>
              <a:t>7</a:t>
            </a:fld>
            <a:endParaRPr lang="es-CO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71FA5-F94A-4871-8C6A-98A414AB1C14}" type="slidenum">
              <a:rPr lang="es-CO"/>
              <a:pPr/>
              <a:t>8</a:t>
            </a:fld>
            <a:endParaRPr lang="es-CO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65A0E-1604-4E1C-A4E2-426F1047875B}" type="slidenum">
              <a:rPr lang="es-CO"/>
              <a:pPr/>
              <a:t>9</a:t>
            </a:fld>
            <a:endParaRPr lang="es-CO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prite 10"/>
          <p:cNvPicPr>
            <a:picLocks noChangeAspect="1" noChangeArrowheads="1"/>
          </p:cNvPicPr>
          <p:nvPr/>
        </p:nvPicPr>
        <p:blipFill>
          <a:blip r:embed="rId2" cstate="print"/>
          <a:srcRect l="-35" r="415" b="1929"/>
          <a:stretch>
            <a:fillRect/>
          </a:stretch>
        </p:blipFill>
        <p:spPr bwMode="auto">
          <a:xfrm>
            <a:off x="-3175" y="2895600"/>
            <a:ext cx="9147175" cy="11303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95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CO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s-CO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0"/>
            <a:ext cx="1905000" cy="457200"/>
          </a:xfrm>
        </p:spPr>
        <p:txBody>
          <a:bodyPr anchor="t"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 anchor="t"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 anchor="t"/>
          <a:lstStyle>
            <a:lvl1pPr>
              <a:defRPr/>
            </a:lvl1pPr>
          </a:lstStyle>
          <a:p>
            <a:fld id="{0D8B4DEC-A0EB-457F-AC2A-A44B2F7B07A3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40259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2743200"/>
            <a:ext cx="9142413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F1F4B-0286-492E-B4F5-6903FB42A5DD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80A09-9B0B-49E6-9FA6-14E21C0F1DC1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47800"/>
            <a:ext cx="42672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42672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F01F20-2215-46DE-89BD-A2C5337B7C9D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15B742-A6A3-4BB5-BC5E-7C628F505FA2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316D5-2309-4828-94B0-9621B388203A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4FAED-A445-4E95-9835-C2F30FDC4A3F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6BE75-0E03-4A78-8E37-519FD52D335C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19B27-CD16-438B-B85A-5E5B9D65D419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762C3-9B7E-4CE4-B931-F7B182B21852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E988D-DCAA-4F88-A79D-447A8C05A0F2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24C92-2F75-474E-AAC5-D035685469C4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18353-CD9C-416A-81BC-21CA4D7AADFB}" type="slidenum">
              <a:rPr lang="es-CO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prite 10"/>
          <p:cNvPicPr>
            <a:picLocks noChangeAspect="1" noChangeArrowheads="1"/>
          </p:cNvPicPr>
          <p:nvPr/>
        </p:nvPicPr>
        <p:blipFill>
          <a:blip r:embed="rId15" cstate="print"/>
          <a:srcRect r="415" b="1929"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Click to edit Master text styles</a:t>
            </a:r>
          </a:p>
          <a:p>
            <a:pPr lvl="1"/>
            <a:r>
              <a:rPr lang="es-CO" smtClean="0"/>
              <a:t>Second level</a:t>
            </a:r>
          </a:p>
          <a:p>
            <a:pPr lvl="2"/>
            <a:r>
              <a:rPr lang="es-CO" smtClean="0"/>
              <a:t>Third level</a:t>
            </a:r>
          </a:p>
          <a:p>
            <a:pPr lvl="3"/>
            <a:r>
              <a:rPr lang="es-CO" smtClean="0"/>
              <a:t>Fourth level</a:t>
            </a:r>
          </a:p>
          <a:p>
            <a:pPr lvl="4"/>
            <a:r>
              <a:rPr lang="es-CO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s-CO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s-CO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A78380B-EF87-4303-9985-C6BBEDD36ABE}" type="slidenum">
              <a:rPr lang="es-CO"/>
              <a:pPr/>
              <a:t>‹#›</a:t>
            </a:fld>
            <a:endParaRPr lang="es-CO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1303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chealthaccounts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1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981075"/>
            <a:ext cx="7448550" cy="1143000"/>
          </a:xfrm>
        </p:spPr>
        <p:txBody>
          <a:bodyPr/>
          <a:lstStyle/>
          <a:p>
            <a:r>
              <a:rPr lang="es-CO" sz="3600">
                <a:solidFill>
                  <a:srgbClr val="FFFF00"/>
                </a:solidFill>
                <a:latin typeface="Verdana" pitchFamily="34" charset="0"/>
              </a:rPr>
              <a:t>Cuentas de Salud </a:t>
            </a:r>
            <a:br>
              <a:rPr lang="es-CO" sz="3600">
                <a:solidFill>
                  <a:srgbClr val="FFFF00"/>
                </a:solidFill>
                <a:latin typeface="Verdana" pitchFamily="34" charset="0"/>
              </a:rPr>
            </a:br>
            <a:r>
              <a:rPr lang="es-CO" sz="2800">
                <a:solidFill>
                  <a:srgbClr val="FFFF00"/>
                </a:solidFill>
                <a:latin typeface="Verdana" pitchFamily="34" charset="0"/>
              </a:rPr>
              <a:t>Progresos y Retos en América Latina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 b="1">
                <a:solidFill>
                  <a:srgbClr val="FFFF00"/>
                </a:solidFill>
                <a:latin typeface="Verdana" pitchFamily="34" charset="0"/>
              </a:rPr>
              <a:t>André Medici</a:t>
            </a:r>
          </a:p>
          <a:p>
            <a:pPr>
              <a:lnSpc>
                <a:spcPct val="80000"/>
              </a:lnSpc>
            </a:pPr>
            <a:r>
              <a:rPr lang="pt-BR" sz="2400">
                <a:solidFill>
                  <a:srgbClr val="FFFF00"/>
                </a:solidFill>
                <a:latin typeface="Verdana" pitchFamily="34" charset="0"/>
              </a:rPr>
              <a:t>Banco Interamericano de Desarrollo</a:t>
            </a:r>
          </a:p>
          <a:p>
            <a:pPr>
              <a:lnSpc>
                <a:spcPct val="80000"/>
              </a:lnSpc>
            </a:pPr>
            <a:endParaRPr lang="pt-BR" sz="2400">
              <a:solidFill>
                <a:srgbClr val="FFFF0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pt-BR" sz="2000">
              <a:solidFill>
                <a:srgbClr val="FFFF0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000">
                <a:solidFill>
                  <a:srgbClr val="FFFF00"/>
                </a:solidFill>
                <a:latin typeface="Verdana" pitchFamily="34" charset="0"/>
              </a:rPr>
              <a:t>Bogotá, 26 de Marzo de 2007</a:t>
            </a:r>
            <a:endParaRPr lang="es-CO" sz="2000">
              <a:solidFill>
                <a:srgbClr val="FFFF00"/>
              </a:solidFill>
              <a:latin typeface="Verdana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250825" y="188913"/>
            <a:ext cx="1143000" cy="1295400"/>
            <a:chOff x="192" y="624"/>
            <a:chExt cx="515" cy="53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4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>
                <a:solidFill>
                  <a:srgbClr val="FFFF00"/>
                </a:solidFill>
              </a:rPr>
              <a:t>Pasos para institucionalizar cuentas de salud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Instalación de sistemas de información contable y financiera de salud (Ministerios de Salud, Institutos de Estadísticas y Bancos Centrales);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Cultura de transparencia y uso de información en los gobiernos;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Prioridad presupuestaria;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Captando el interés de los políticos y directivos de instituciones;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Evitar modelos complejos y facilitar el conocimiento y su diseminación;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Crear capacidad institucional para la producción y uso sistemático de las informaciones;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Esfuerzos regionales y prioridad de los organismos regionales e internacionales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5" dur="indefinite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0" dur="indefinite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5" dur="indefinite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0" dur="indefinite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5" dur="indefinite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0" dur="indefinite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allAtOnce"/>
      <p:bldP spid="65539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143000"/>
          </a:xfrm>
        </p:spPr>
        <p:txBody>
          <a:bodyPr/>
          <a:lstStyle/>
          <a:p>
            <a:r>
              <a:rPr lang="es-CO" sz="4000">
                <a:solidFill>
                  <a:srgbClr val="FFFF00"/>
                </a:solidFill>
              </a:rPr>
              <a:t>El Progreso alcanzado por Colombia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8001000" y="5562600"/>
            <a:ext cx="1143000" cy="1295400"/>
            <a:chOff x="192" y="624"/>
            <a:chExt cx="515" cy="531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2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b="1">
                <a:solidFill>
                  <a:srgbClr val="FFFF00"/>
                </a:solidFill>
                <a:latin typeface="Verdana" pitchFamily="34" charset="0"/>
              </a:rPr>
              <a:t>Avances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Colombia es uno de los primeros países latinoamericanos (junto con México y Chile) a reconocer la necesidad de institucionalizar cuentas de salud como parte de un proceso permanente de evaluación de los esfuerzos de reforma.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Los labores de utilizar el instrumento empiezan luego después del inicio de la Reforma de Salud (1994), a través de Convenio con la Escuela de Salud Pública de la Universidad de Harvard 1994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Colombia es el primero país a crear una serie de datos de 11 años cuentas de salud con una metodología consistente. La mayoría de los países de la Región tienen estudios que cubren uno o dos años o series parciales de datos como aquellos de los presupuestos públicos.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En 2003 se evoluciona al modelo de cuentas-satélite de salud en el marco del SCN 1993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El esfuerzo integra y compatibiliza distintas fuentes de datos superando problemas metodológicos de estudios anteriores.</a:t>
            </a:r>
          </a:p>
          <a:p>
            <a:pPr>
              <a:lnSpc>
                <a:spcPct val="80000"/>
              </a:lnSpc>
            </a:pPr>
            <a:endParaRPr lang="es-CO" sz="2000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8316913" y="5949950"/>
            <a:ext cx="827087" cy="908050"/>
            <a:chOff x="192" y="624"/>
            <a:chExt cx="515" cy="531"/>
          </a:xfrm>
        </p:grpSpPr>
        <p:sp>
          <p:nvSpPr>
            <p:cNvPr id="25605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606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allAtOnce"/>
      <p:bldP spid="2560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b="1">
                <a:solidFill>
                  <a:srgbClr val="FFFF00"/>
                </a:solidFill>
                <a:latin typeface="Verdana" pitchFamily="34" charset="0"/>
              </a:rPr>
              <a:t>Uso del Instrumento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2400">
                <a:latin typeface="Verdana" pitchFamily="34" charset="0"/>
              </a:rPr>
              <a:t>Evaluación y perfeccionamiento del proceso de reforma de salud</a:t>
            </a:r>
          </a:p>
          <a:p>
            <a:r>
              <a:rPr lang="es-CO" sz="2400">
                <a:latin typeface="Verdana" pitchFamily="34" charset="0"/>
              </a:rPr>
              <a:t>Monitoreo detallado en el cambio del sistema de financiamiento</a:t>
            </a:r>
          </a:p>
          <a:p>
            <a:r>
              <a:rPr lang="es-CO" sz="2400">
                <a:latin typeface="Verdana" pitchFamily="34" charset="0"/>
              </a:rPr>
              <a:t>Hay que avanzar en: </a:t>
            </a:r>
          </a:p>
          <a:p>
            <a:pPr lvl="1"/>
            <a:r>
              <a:rPr lang="es-CO" sz="2000">
                <a:latin typeface="Verdana" pitchFamily="34" charset="0"/>
              </a:rPr>
              <a:t>(a) la armonización de los conceptos de las distintas metodologías buscando su complementariedad; </a:t>
            </a:r>
          </a:p>
          <a:p>
            <a:pPr lvl="1"/>
            <a:r>
              <a:rPr lang="es-CO" sz="2000">
                <a:latin typeface="Verdana" pitchFamily="34" charset="0"/>
              </a:rPr>
              <a:t>(b) la continuidad de los esfuerzos de institucionalización de la producción de datos anuales según las metodologías existentes; </a:t>
            </a:r>
          </a:p>
          <a:p>
            <a:pPr lvl="1"/>
            <a:r>
              <a:rPr lang="es-CO" sz="2000">
                <a:latin typeface="Verdana" pitchFamily="34" charset="0"/>
              </a:rPr>
              <a:t>(c) la comparación internacional de los datos y </a:t>
            </a:r>
          </a:p>
          <a:p>
            <a:pPr lvl="1"/>
            <a:r>
              <a:rPr lang="es-CO" sz="2000">
                <a:latin typeface="Verdana" pitchFamily="34" charset="0"/>
              </a:rPr>
              <a:t>(d) el uso de los datos en la planificación y en la toma de decisiones en los sectores públicos y privados en salud.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8172450" y="5949950"/>
            <a:ext cx="971550" cy="908050"/>
            <a:chOff x="192" y="624"/>
            <a:chExt cx="515" cy="531"/>
          </a:xfrm>
        </p:grpSpPr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7654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5" dur="indefinite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0" dur="indefinite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3" dur="indefinite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6" dur="indefinite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9" dur="indefinite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allAtOnce"/>
      <p:bldP spid="27651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>
                <a:solidFill>
                  <a:srgbClr val="FFFF00"/>
                </a:solidFill>
              </a:rPr>
              <a:t>El libro de Gilberto Barón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O" sz="2000">
                <a:latin typeface="Verdana" pitchFamily="34" charset="0"/>
              </a:rPr>
              <a:t>Presenta, de forma didáctica, las definiciones, conceptos y metodologías para el cálculo de las cuentas nacionales de salud</a:t>
            </a:r>
          </a:p>
          <a:p>
            <a:pPr>
              <a:lnSpc>
                <a:spcPct val="90000"/>
              </a:lnSpc>
            </a:pPr>
            <a:r>
              <a:rPr lang="es-CO" sz="2000">
                <a:latin typeface="Verdana" pitchFamily="34" charset="0"/>
              </a:rPr>
              <a:t>Presenta el contexto de su desarrollo en Colombia y de su uso en la interpretación del proceso de reforma que se inicia con la Ley 100.</a:t>
            </a:r>
          </a:p>
          <a:p>
            <a:pPr>
              <a:lnSpc>
                <a:spcPct val="90000"/>
              </a:lnSpc>
            </a:pPr>
            <a:r>
              <a:rPr lang="es-CO" sz="2000">
                <a:latin typeface="Verdana" pitchFamily="34" charset="0"/>
              </a:rPr>
              <a:t>Presenta la evolución del gasto en salud y de sus principales características asociadas a fuentes, usos, sectores y agentes involucrados;</a:t>
            </a:r>
          </a:p>
          <a:p>
            <a:pPr>
              <a:lnSpc>
                <a:spcPct val="90000"/>
              </a:lnSpc>
            </a:pPr>
            <a:r>
              <a:rPr lang="es-CO" sz="2000">
                <a:latin typeface="Verdana" pitchFamily="34" charset="0"/>
              </a:rPr>
              <a:t>Presenta lecciones aprendidas para América Latina (institucionalización de la reforma x gasto del bolsillo)</a:t>
            </a:r>
          </a:p>
          <a:p>
            <a:pPr>
              <a:lnSpc>
                <a:spcPct val="90000"/>
              </a:lnSpc>
            </a:pPr>
            <a:r>
              <a:rPr lang="es-CO" sz="2000">
                <a:latin typeface="Verdana" pitchFamily="34" charset="0"/>
              </a:rPr>
              <a:t>Avanza en comparaciones internacionales con la metodología existente en Colombia</a:t>
            </a:r>
          </a:p>
          <a:p>
            <a:pPr>
              <a:lnSpc>
                <a:spcPct val="90000"/>
              </a:lnSpc>
            </a:pPr>
            <a:r>
              <a:rPr lang="es-CO" sz="2000">
                <a:latin typeface="Verdana" pitchFamily="34" charset="0"/>
              </a:rPr>
              <a:t>Presenta el conjunto de tablas que permitirá estudios más pormenorizados sobre el financiamiento y gasto del sector salud en el país.</a:t>
            </a:r>
          </a:p>
          <a:p>
            <a:pPr>
              <a:lnSpc>
                <a:spcPct val="90000"/>
              </a:lnSpc>
            </a:pPr>
            <a:endParaRPr lang="es-CO" sz="2000">
              <a:latin typeface="Verdana" pitchFamily="34" charset="0"/>
            </a:endParaRPr>
          </a:p>
        </p:txBody>
      </p:sp>
      <p:grpSp>
        <p:nvGrpSpPr>
          <p:cNvPr id="51207" name="Group 7"/>
          <p:cNvGrpSpPr>
            <a:grpSpLocks/>
          </p:cNvGrpSpPr>
          <p:nvPr/>
        </p:nvGrpSpPr>
        <p:grpSpPr bwMode="auto">
          <a:xfrm>
            <a:off x="8101013" y="5805488"/>
            <a:ext cx="1042987" cy="1052512"/>
            <a:chOff x="192" y="624"/>
            <a:chExt cx="515" cy="531"/>
          </a:xfrm>
        </p:grpSpPr>
        <p:sp>
          <p:nvSpPr>
            <p:cNvPr id="51208" name="AutoShape 8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09" name="Picture 9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2" dur="indefinite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5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build="allAtOnce"/>
      <p:bldP spid="51206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143000"/>
          </a:xfrm>
        </p:spPr>
        <p:txBody>
          <a:bodyPr/>
          <a:lstStyle/>
          <a:p>
            <a:r>
              <a:rPr lang="es-CO" sz="4000">
                <a:solidFill>
                  <a:srgbClr val="FFFF00"/>
                </a:solidFill>
              </a:rPr>
              <a:t>Los esfuerzos en América Latina</a:t>
            </a:r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8001000" y="5562600"/>
            <a:ext cx="1143000" cy="1295400"/>
            <a:chOff x="192" y="624"/>
            <a:chExt cx="515" cy="531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3257" name="Picture 9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>
                <a:solidFill>
                  <a:srgbClr val="FFFF00"/>
                </a:solidFill>
              </a:rPr>
              <a:t>Niveles de Institucionalización de CS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2400">
                <a:solidFill>
                  <a:srgbClr val="FFFF00"/>
                </a:solidFill>
                <a:latin typeface="Verdana" pitchFamily="34" charset="0"/>
              </a:rPr>
              <a:t>Grupo 1</a:t>
            </a:r>
            <a:r>
              <a:rPr lang="es-CO" sz="2400">
                <a:latin typeface="Verdana" pitchFamily="34" charset="0"/>
              </a:rPr>
              <a:t> – países con sistemas permanentes de CS, con actualización anual rutinera de los datos y el mínimo de 3 años de series completas.</a:t>
            </a:r>
          </a:p>
          <a:p>
            <a:r>
              <a:rPr lang="es-CO" sz="2400">
                <a:solidFill>
                  <a:srgbClr val="FFFF00"/>
                </a:solidFill>
                <a:latin typeface="Verdana" pitchFamily="34" charset="0"/>
              </a:rPr>
              <a:t>Grupo 2</a:t>
            </a:r>
            <a:r>
              <a:rPr lang="es-CO" sz="2400">
                <a:latin typeface="Verdana" pitchFamily="34" charset="0"/>
              </a:rPr>
              <a:t> – Países que han declarado oficialmente la producción regular de CS en el futuro y que ha producido al menos dos años de estimativas.</a:t>
            </a:r>
          </a:p>
          <a:p>
            <a:r>
              <a:rPr lang="es-CO" sz="2400">
                <a:solidFill>
                  <a:srgbClr val="FFFF00"/>
                </a:solidFill>
                <a:latin typeface="Verdana" pitchFamily="34" charset="0"/>
              </a:rPr>
              <a:t>Grupo 3</a:t>
            </a:r>
            <a:r>
              <a:rPr lang="es-CO" sz="2400">
                <a:latin typeface="Verdana" pitchFamily="34" charset="0"/>
              </a:rPr>
              <a:t> – Países involucrados en el esfuerzo de perfeccionar metodologías para producción de CS con al menos un año de estimativa.</a:t>
            </a:r>
          </a:p>
          <a:p>
            <a:r>
              <a:rPr lang="es-CO" sz="2400">
                <a:solidFill>
                  <a:srgbClr val="FFFF00"/>
                </a:solidFill>
                <a:latin typeface="Verdana" pitchFamily="34" charset="0"/>
              </a:rPr>
              <a:t>Grupo 4</a:t>
            </a:r>
            <a:r>
              <a:rPr lang="es-CO" sz="2400">
                <a:latin typeface="Verdana" pitchFamily="34" charset="0"/>
              </a:rPr>
              <a:t> – Países que indicaron interés en producir cuentas nacionales pero todavía no han producido ninguna estimativa. 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56325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6326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1" dur="indefinite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6" dur="indefinite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allAtOnce"/>
      <p:bldP spid="5632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>
                <a:solidFill>
                  <a:srgbClr val="FFFF00"/>
                </a:solidFill>
              </a:rPr>
              <a:t>Situación en ALC</a:t>
            </a:r>
          </a:p>
        </p:txBody>
      </p:sp>
      <p:graphicFrame>
        <p:nvGraphicFramePr>
          <p:cNvPr id="57486" name="Group 142"/>
          <p:cNvGraphicFramePr>
            <a:graphicFrameLocks noGrp="1"/>
          </p:cNvGraphicFramePr>
          <p:nvPr>
            <p:ph type="tbl" idx="1"/>
          </p:nvPr>
        </p:nvGraphicFramePr>
        <p:xfrm>
          <a:off x="228600" y="1484313"/>
          <a:ext cx="8686800" cy="4300537"/>
        </p:xfrm>
        <a:graphic>
          <a:graphicData uri="http://schemas.openxmlformats.org/drawingml/2006/table">
            <a:tbl>
              <a:tblPr/>
              <a:tblGrid>
                <a:gridCol w="1668463"/>
                <a:gridCol w="1776412"/>
                <a:gridCol w="1803400"/>
                <a:gridCol w="1746250"/>
                <a:gridCol w="1692275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Grupos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7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Países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México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Argentina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Brasil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Bolivia, República DominicanaEcuador,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 Salvador, Guatemala, Nicaragua, Surinam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Belice,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Cuba, Granada, Honduras, Jamaica, Panamá,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57487" name="Group 143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57488" name="AutoShape 144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7489" name="Picture 14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>
                <a:solidFill>
                  <a:srgbClr val="FFFF00"/>
                </a:solidFill>
              </a:rPr>
              <a:t>Algunos avances colectivos en ALC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2000">
                <a:latin typeface="Verdana" pitchFamily="34" charset="0"/>
              </a:rPr>
              <a:t>Proyecto EQUILAC (Banco Mundial) – serie completa de 1995-2002 para 35 países (incluyendo Canadá y Estados Unidos) con gastos totales, públicos (central, local, seguridad social), privados (empresas, planos de salud y del bolsillo) y transferencias internacionales;</a:t>
            </a:r>
          </a:p>
          <a:p>
            <a:r>
              <a:rPr lang="es-CO" sz="2000">
                <a:latin typeface="Verdana" pitchFamily="34" charset="0"/>
              </a:rPr>
              <a:t>Página web de cuentas nacionales de salud: </a:t>
            </a:r>
            <a:r>
              <a:rPr lang="en-US" sz="2000">
                <a:latin typeface="Verdana" pitchFamily="34" charset="0"/>
                <a:hlinkClick r:id="rId3"/>
              </a:rPr>
              <a:t>http://www.lachealthaccounts.org</a:t>
            </a:r>
            <a:endParaRPr lang="en-US" sz="2000">
              <a:latin typeface="Verdana" pitchFamily="34" charset="0"/>
            </a:endParaRPr>
          </a:p>
          <a:p>
            <a:r>
              <a:rPr lang="es-CO" sz="2000">
                <a:latin typeface="Verdana" pitchFamily="34" charset="0"/>
              </a:rPr>
              <a:t>Capacitación de personal para trabajo en cuentas nacionales de salud, a través de fondos de la Red Bobadilla (BID y FUNSALUD) en países de Centro América y Caribe.</a:t>
            </a:r>
          </a:p>
          <a:p>
            <a:r>
              <a:rPr lang="es-CO" sz="2000">
                <a:latin typeface="Verdana" pitchFamily="34" charset="0"/>
              </a:rPr>
              <a:t>Traducción de materiales para el español, como es el caso del Manual de la OECD de Cuentas de Salud</a:t>
            </a:r>
          </a:p>
          <a:p>
            <a:r>
              <a:rPr lang="es-CO" sz="2000">
                <a:latin typeface="Verdana" pitchFamily="34" charset="0"/>
              </a:rPr>
              <a:t>Apoyo a iniciativas para sub-cuentas de salud en temas de interés global (SIDA, Salud Reproductiva, etc.)</a:t>
            </a:r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66565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6566" name="Picture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allAtOnce"/>
      <p:bldP spid="6656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Gastos de Salud en ALC en el contexto mundial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900363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352550" y="1700213"/>
          <a:ext cx="6172200" cy="4872037"/>
        </p:xfrm>
        <a:graphic>
          <a:graphicData uri="http://schemas.openxmlformats.org/presentationml/2006/ole">
            <p:oleObj spid="_x0000_s92164" name="Chart" r:id="rId4" imgW="3343656" imgH="263875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97887" cy="1143000"/>
          </a:xfrm>
        </p:spPr>
        <p:txBody>
          <a:bodyPr/>
          <a:lstStyle/>
          <a:p>
            <a:r>
              <a:rPr lang="es-CO" sz="4800" b="1">
                <a:solidFill>
                  <a:srgbClr val="FFFF00"/>
                </a:solidFill>
                <a:latin typeface="Verdana" pitchFamily="34" charset="0"/>
              </a:rPr>
              <a:t>Sumario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4000">
                <a:latin typeface="Verdana" pitchFamily="34" charset="0"/>
              </a:rPr>
              <a:t>Navegando con cuentas de salud</a:t>
            </a:r>
          </a:p>
          <a:p>
            <a:r>
              <a:rPr lang="es-CO" sz="4000">
                <a:latin typeface="Verdana" pitchFamily="34" charset="0"/>
              </a:rPr>
              <a:t>El progreso en Colombia</a:t>
            </a:r>
          </a:p>
          <a:p>
            <a:r>
              <a:rPr lang="es-CO" sz="4000">
                <a:latin typeface="Verdana" pitchFamily="34" charset="0"/>
              </a:rPr>
              <a:t>Los esfuerzos en América Latina</a:t>
            </a:r>
          </a:p>
          <a:p>
            <a:r>
              <a:rPr lang="es-CO" sz="4000">
                <a:latin typeface="Verdana" pitchFamily="34" charset="0"/>
              </a:rPr>
              <a:t>El Papel del BID</a:t>
            </a:r>
          </a:p>
          <a:p>
            <a:r>
              <a:rPr lang="es-CO" sz="4000">
                <a:latin typeface="Verdana" pitchFamily="34" charset="0"/>
              </a:rPr>
              <a:t>Perspectivas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8001000" y="5562600"/>
            <a:ext cx="1143000" cy="1295400"/>
            <a:chOff x="192" y="624"/>
            <a:chExt cx="515" cy="531"/>
          </a:xfrm>
        </p:grpSpPr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4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/>
      <p:bldP spid="12291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588" y="30321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es-ES" sz="2000" b="1">
                <a:solidFill>
                  <a:srgbClr val="FFFF00"/>
                </a:solidFill>
                <a:cs typeface="Times New Roman" pitchFamily="18" charset="0"/>
              </a:rPr>
              <a:t>Gastos Públicos y Privados en Salud en los Países de América Latina y el Caribe</a:t>
            </a:r>
            <a:endParaRPr kumimoji="0" lang="es-ES" sz="2000">
              <a:solidFill>
                <a:srgbClr val="FFFF00"/>
              </a:solidFill>
              <a:cs typeface="Times New Roman" pitchFamily="18" charset="0"/>
            </a:endParaRPr>
          </a:p>
          <a:p>
            <a:pPr algn="ctr" eaLnBrk="0" hangingPunct="0"/>
            <a:r>
              <a:rPr kumimoji="0" lang="es-ES" sz="2000" b="1">
                <a:solidFill>
                  <a:srgbClr val="FFFF00"/>
                </a:solidFill>
                <a:cs typeface="Times New Roman" pitchFamily="18" charset="0"/>
              </a:rPr>
              <a:t> como % del PIB por tipo de Gasto: 1980-2000</a:t>
            </a:r>
            <a:endParaRPr kumimoji="0" lang="es-ES" sz="2000">
              <a:solidFill>
                <a:srgbClr val="FFFF00"/>
              </a:solidFill>
              <a:cs typeface="Times New Roman" pitchFamily="18" charset="0"/>
            </a:endParaRPr>
          </a:p>
          <a:p>
            <a:pPr eaLnBrk="0" hangingPunct="0"/>
            <a:endParaRPr kumimoji="0" lang="es-ES" sz="2000">
              <a:solidFill>
                <a:srgbClr val="FFFF00"/>
              </a:solidFill>
            </a:endParaRPr>
          </a:p>
        </p:txBody>
      </p:sp>
      <p:grpSp>
        <p:nvGrpSpPr>
          <p:cNvPr id="94211" name="Group 3"/>
          <p:cNvGrpSpPr>
            <a:grpSpLocks/>
          </p:cNvGrpSpPr>
          <p:nvPr/>
        </p:nvGrpSpPr>
        <p:grpSpPr bwMode="auto">
          <a:xfrm>
            <a:off x="1828800" y="1773238"/>
            <a:ext cx="6311900" cy="4535487"/>
            <a:chOff x="-2" y="478"/>
            <a:chExt cx="3976" cy="3460"/>
          </a:xfrm>
        </p:grpSpPr>
        <p:grpSp>
          <p:nvGrpSpPr>
            <p:cNvPr id="94212" name="Group 4"/>
            <p:cNvGrpSpPr>
              <a:grpSpLocks/>
            </p:cNvGrpSpPr>
            <p:nvPr/>
          </p:nvGrpSpPr>
          <p:grpSpPr bwMode="auto">
            <a:xfrm>
              <a:off x="0" y="480"/>
              <a:ext cx="3972" cy="3456"/>
              <a:chOff x="0" y="480"/>
              <a:chExt cx="3972" cy="3456"/>
            </a:xfrm>
          </p:grpSpPr>
          <p:grpSp>
            <p:nvGrpSpPr>
              <p:cNvPr id="94213" name="Group 5"/>
              <p:cNvGrpSpPr>
                <a:grpSpLocks/>
              </p:cNvGrpSpPr>
              <p:nvPr/>
            </p:nvGrpSpPr>
            <p:grpSpPr bwMode="auto">
              <a:xfrm>
                <a:off x="0" y="480"/>
                <a:ext cx="1166" cy="384"/>
                <a:chOff x="0" y="480"/>
                <a:chExt cx="1166" cy="384"/>
              </a:xfrm>
            </p:grpSpPr>
            <p:sp>
              <p:nvSpPr>
                <p:cNvPr id="94214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cs typeface="Times New Roman" pitchFamily="18" charset="0"/>
                    </a:rPr>
                    <a:t>Tipo de Gasto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ES"/>
                </a:p>
              </p:txBody>
            </p:sp>
            <p:sp>
              <p:nvSpPr>
                <p:cNvPr id="94215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16" name="Group 8"/>
              <p:cNvGrpSpPr>
                <a:grpSpLocks/>
              </p:cNvGrpSpPr>
              <p:nvPr/>
            </p:nvGrpSpPr>
            <p:grpSpPr bwMode="auto">
              <a:xfrm>
                <a:off x="1166" y="480"/>
                <a:ext cx="590" cy="384"/>
                <a:chOff x="1166" y="480"/>
                <a:chExt cx="590" cy="384"/>
              </a:xfrm>
            </p:grpSpPr>
            <p:sp>
              <p:nvSpPr>
                <p:cNvPr id="94217" name="Rectangle 9"/>
                <p:cNvSpPr>
                  <a:spLocks noChangeArrowheads="1"/>
                </p:cNvSpPr>
                <p:nvPr/>
              </p:nvSpPr>
              <p:spPr bwMode="auto">
                <a:xfrm>
                  <a:off x="1209" y="48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cs typeface="Times New Roman" pitchFamily="18" charset="0"/>
                    </a:rPr>
                    <a:t>1980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ES"/>
                </a:p>
              </p:txBody>
            </p:sp>
            <p:sp>
              <p:nvSpPr>
                <p:cNvPr id="94218" name="Rectangle 10"/>
                <p:cNvSpPr>
                  <a:spLocks noChangeArrowheads="1"/>
                </p:cNvSpPr>
                <p:nvPr/>
              </p:nvSpPr>
              <p:spPr bwMode="auto">
                <a:xfrm>
                  <a:off x="1166" y="48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19" name="Group 11"/>
              <p:cNvGrpSpPr>
                <a:grpSpLocks/>
              </p:cNvGrpSpPr>
              <p:nvPr/>
            </p:nvGrpSpPr>
            <p:grpSpPr bwMode="auto">
              <a:xfrm>
                <a:off x="1756" y="480"/>
                <a:ext cx="590" cy="384"/>
                <a:chOff x="1756" y="480"/>
                <a:chExt cx="590" cy="384"/>
              </a:xfrm>
            </p:grpSpPr>
            <p:sp>
              <p:nvSpPr>
                <p:cNvPr id="94220" name="Rectangle 12"/>
                <p:cNvSpPr>
                  <a:spLocks noChangeArrowheads="1"/>
                </p:cNvSpPr>
                <p:nvPr/>
              </p:nvSpPr>
              <p:spPr bwMode="auto">
                <a:xfrm>
                  <a:off x="1799" y="48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cs typeface="Times New Roman" pitchFamily="18" charset="0"/>
                    </a:rPr>
                    <a:t>1985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ES"/>
                </a:p>
              </p:txBody>
            </p:sp>
            <p:sp>
              <p:nvSpPr>
                <p:cNvPr id="94221" name="Rectangle 13"/>
                <p:cNvSpPr>
                  <a:spLocks noChangeArrowheads="1"/>
                </p:cNvSpPr>
                <p:nvPr/>
              </p:nvSpPr>
              <p:spPr bwMode="auto">
                <a:xfrm>
                  <a:off x="1756" y="48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22" name="Group 14"/>
              <p:cNvGrpSpPr>
                <a:grpSpLocks/>
              </p:cNvGrpSpPr>
              <p:nvPr/>
            </p:nvGrpSpPr>
            <p:grpSpPr bwMode="auto">
              <a:xfrm>
                <a:off x="2346" y="480"/>
                <a:ext cx="590" cy="384"/>
                <a:chOff x="2346" y="480"/>
                <a:chExt cx="590" cy="384"/>
              </a:xfrm>
            </p:grpSpPr>
            <p:sp>
              <p:nvSpPr>
                <p:cNvPr id="94223" name="Rectangle 15"/>
                <p:cNvSpPr>
                  <a:spLocks noChangeArrowheads="1"/>
                </p:cNvSpPr>
                <p:nvPr/>
              </p:nvSpPr>
              <p:spPr bwMode="auto">
                <a:xfrm>
                  <a:off x="2389" y="48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cs typeface="Times New Roman" pitchFamily="18" charset="0"/>
                    </a:rPr>
                    <a:t>1990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ES"/>
                </a:p>
              </p:txBody>
            </p:sp>
            <p:sp>
              <p:nvSpPr>
                <p:cNvPr id="9422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6" y="48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25" name="Group 17"/>
              <p:cNvGrpSpPr>
                <a:grpSpLocks/>
              </p:cNvGrpSpPr>
              <p:nvPr/>
            </p:nvGrpSpPr>
            <p:grpSpPr bwMode="auto">
              <a:xfrm>
                <a:off x="2936" y="480"/>
                <a:ext cx="518" cy="384"/>
                <a:chOff x="2936" y="480"/>
                <a:chExt cx="518" cy="384"/>
              </a:xfrm>
            </p:grpSpPr>
            <p:sp>
              <p:nvSpPr>
                <p:cNvPr id="94226" name="Rectangle 18"/>
                <p:cNvSpPr>
                  <a:spLocks noChangeArrowheads="1"/>
                </p:cNvSpPr>
                <p:nvPr/>
              </p:nvSpPr>
              <p:spPr bwMode="auto">
                <a:xfrm>
                  <a:off x="2979" y="48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cs typeface="Times New Roman" pitchFamily="18" charset="0"/>
                    </a:rPr>
                    <a:t>1995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ES"/>
                </a:p>
              </p:txBody>
            </p:sp>
            <p:sp>
              <p:nvSpPr>
                <p:cNvPr id="94227" name="Rectangle 19"/>
                <p:cNvSpPr>
                  <a:spLocks noChangeArrowheads="1"/>
                </p:cNvSpPr>
                <p:nvPr/>
              </p:nvSpPr>
              <p:spPr bwMode="auto">
                <a:xfrm>
                  <a:off x="2936" y="48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28" name="Group 20"/>
              <p:cNvGrpSpPr>
                <a:grpSpLocks/>
              </p:cNvGrpSpPr>
              <p:nvPr/>
            </p:nvGrpSpPr>
            <p:grpSpPr bwMode="auto">
              <a:xfrm>
                <a:off x="3454" y="480"/>
                <a:ext cx="518" cy="384"/>
                <a:chOff x="3454" y="480"/>
                <a:chExt cx="518" cy="384"/>
              </a:xfrm>
            </p:grpSpPr>
            <p:sp>
              <p:nvSpPr>
                <p:cNvPr id="94229" name="Rectangle 21"/>
                <p:cNvSpPr>
                  <a:spLocks noChangeArrowheads="1"/>
                </p:cNvSpPr>
                <p:nvPr/>
              </p:nvSpPr>
              <p:spPr bwMode="auto">
                <a:xfrm>
                  <a:off x="3497" y="48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cs typeface="Times New Roman" pitchFamily="18" charset="0"/>
                    </a:rPr>
                    <a:t>2000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ES"/>
                </a:p>
              </p:txBody>
            </p:sp>
            <p:sp>
              <p:nvSpPr>
                <p:cNvPr id="94230" name="Rectangle 22"/>
                <p:cNvSpPr>
                  <a:spLocks noChangeArrowheads="1"/>
                </p:cNvSpPr>
                <p:nvPr/>
              </p:nvSpPr>
              <p:spPr bwMode="auto">
                <a:xfrm>
                  <a:off x="3454" y="48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31" name="Group 23"/>
              <p:cNvGrpSpPr>
                <a:grpSpLocks/>
              </p:cNvGrpSpPr>
              <p:nvPr/>
            </p:nvGrpSpPr>
            <p:grpSpPr bwMode="auto">
              <a:xfrm>
                <a:off x="0" y="864"/>
                <a:ext cx="1166" cy="384"/>
                <a:chOff x="0" y="864"/>
                <a:chExt cx="1166" cy="384"/>
              </a:xfrm>
            </p:grpSpPr>
            <p:sp>
              <p:nvSpPr>
                <p:cNvPr id="94232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864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pt-BR" sz="1000" b="1">
                      <a:cs typeface="Times New Roman" pitchFamily="18" charset="0"/>
                    </a:rPr>
                    <a:t>Público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23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34" name="Group 26"/>
              <p:cNvGrpSpPr>
                <a:grpSpLocks/>
              </p:cNvGrpSpPr>
              <p:nvPr/>
            </p:nvGrpSpPr>
            <p:grpSpPr bwMode="auto">
              <a:xfrm>
                <a:off x="1166" y="864"/>
                <a:ext cx="590" cy="384"/>
                <a:chOff x="1166" y="864"/>
                <a:chExt cx="590" cy="384"/>
              </a:xfrm>
            </p:grpSpPr>
            <p:sp>
              <p:nvSpPr>
                <p:cNvPr id="94235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9" y="86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2.89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36" name="Rectangle 28"/>
                <p:cNvSpPr>
                  <a:spLocks noChangeArrowheads="1"/>
                </p:cNvSpPr>
                <p:nvPr/>
              </p:nvSpPr>
              <p:spPr bwMode="auto">
                <a:xfrm>
                  <a:off x="1166" y="86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37" name="Group 29"/>
              <p:cNvGrpSpPr>
                <a:grpSpLocks/>
              </p:cNvGrpSpPr>
              <p:nvPr/>
            </p:nvGrpSpPr>
            <p:grpSpPr bwMode="auto">
              <a:xfrm>
                <a:off x="1756" y="864"/>
                <a:ext cx="590" cy="384"/>
                <a:chOff x="1756" y="864"/>
                <a:chExt cx="590" cy="384"/>
              </a:xfrm>
            </p:grpSpPr>
            <p:sp>
              <p:nvSpPr>
                <p:cNvPr id="94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1799" y="86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2.57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39" name="Rectangle 31"/>
                <p:cNvSpPr>
                  <a:spLocks noChangeArrowheads="1"/>
                </p:cNvSpPr>
                <p:nvPr/>
              </p:nvSpPr>
              <p:spPr bwMode="auto">
                <a:xfrm>
                  <a:off x="1756" y="86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40" name="Group 32"/>
              <p:cNvGrpSpPr>
                <a:grpSpLocks/>
              </p:cNvGrpSpPr>
              <p:nvPr/>
            </p:nvGrpSpPr>
            <p:grpSpPr bwMode="auto">
              <a:xfrm>
                <a:off x="2346" y="864"/>
                <a:ext cx="590" cy="384"/>
                <a:chOff x="2346" y="864"/>
                <a:chExt cx="590" cy="384"/>
              </a:xfrm>
            </p:grpSpPr>
            <p:sp>
              <p:nvSpPr>
                <p:cNvPr id="942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389" y="86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3.02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42" name="Rectangle 34"/>
                <p:cNvSpPr>
                  <a:spLocks noChangeArrowheads="1"/>
                </p:cNvSpPr>
                <p:nvPr/>
              </p:nvSpPr>
              <p:spPr bwMode="auto">
                <a:xfrm>
                  <a:off x="2346" y="86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43" name="Group 35"/>
              <p:cNvGrpSpPr>
                <a:grpSpLocks/>
              </p:cNvGrpSpPr>
              <p:nvPr/>
            </p:nvGrpSpPr>
            <p:grpSpPr bwMode="auto">
              <a:xfrm>
                <a:off x="2936" y="864"/>
                <a:ext cx="518" cy="384"/>
                <a:chOff x="2936" y="864"/>
                <a:chExt cx="518" cy="384"/>
              </a:xfrm>
            </p:grpSpPr>
            <p:sp>
              <p:nvSpPr>
                <p:cNvPr id="942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979" y="864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3.45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4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36" y="864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46" name="Group 38"/>
              <p:cNvGrpSpPr>
                <a:grpSpLocks/>
              </p:cNvGrpSpPr>
              <p:nvPr/>
            </p:nvGrpSpPr>
            <p:grpSpPr bwMode="auto">
              <a:xfrm>
                <a:off x="3454" y="864"/>
                <a:ext cx="518" cy="384"/>
                <a:chOff x="3454" y="864"/>
                <a:chExt cx="518" cy="384"/>
              </a:xfrm>
            </p:grpSpPr>
            <p:sp>
              <p:nvSpPr>
                <p:cNvPr id="94247" name="Rectangle 39"/>
                <p:cNvSpPr>
                  <a:spLocks noChangeArrowheads="1"/>
                </p:cNvSpPr>
                <p:nvPr/>
              </p:nvSpPr>
              <p:spPr bwMode="auto">
                <a:xfrm>
                  <a:off x="3497" y="864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3.37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48" name="Rectangle 40"/>
                <p:cNvSpPr>
                  <a:spLocks noChangeArrowheads="1"/>
                </p:cNvSpPr>
                <p:nvPr/>
              </p:nvSpPr>
              <p:spPr bwMode="auto">
                <a:xfrm>
                  <a:off x="3454" y="864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49" name="Group 41"/>
              <p:cNvGrpSpPr>
                <a:grpSpLocks/>
              </p:cNvGrpSpPr>
              <p:nvPr/>
            </p:nvGrpSpPr>
            <p:grpSpPr bwMode="auto">
              <a:xfrm>
                <a:off x="0" y="1248"/>
                <a:ext cx="1166" cy="384"/>
                <a:chOff x="0" y="1248"/>
                <a:chExt cx="1166" cy="384"/>
              </a:xfrm>
            </p:grpSpPr>
            <p:sp>
              <p:nvSpPr>
                <p:cNvPr id="94250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1248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pt-BR" sz="1000">
                      <a:cs typeface="Times New Roman" pitchFamily="18" charset="0"/>
                    </a:rPr>
                    <a:t>Central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251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248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52" name="Group 44"/>
              <p:cNvGrpSpPr>
                <a:grpSpLocks/>
              </p:cNvGrpSpPr>
              <p:nvPr/>
            </p:nvGrpSpPr>
            <p:grpSpPr bwMode="auto">
              <a:xfrm>
                <a:off x="1166" y="1248"/>
                <a:ext cx="590" cy="384"/>
                <a:chOff x="1166" y="1248"/>
                <a:chExt cx="590" cy="384"/>
              </a:xfrm>
            </p:grpSpPr>
            <p:sp>
              <p:nvSpPr>
                <p:cNvPr id="94253" name="Rectangle 45"/>
                <p:cNvSpPr>
                  <a:spLocks noChangeArrowheads="1"/>
                </p:cNvSpPr>
                <p:nvPr/>
              </p:nvSpPr>
              <p:spPr bwMode="auto">
                <a:xfrm>
                  <a:off x="1209" y="124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1.26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54" name="Rectangle 46"/>
                <p:cNvSpPr>
                  <a:spLocks noChangeArrowheads="1"/>
                </p:cNvSpPr>
                <p:nvPr/>
              </p:nvSpPr>
              <p:spPr bwMode="auto">
                <a:xfrm>
                  <a:off x="1166" y="124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55" name="Group 47"/>
              <p:cNvGrpSpPr>
                <a:grpSpLocks/>
              </p:cNvGrpSpPr>
              <p:nvPr/>
            </p:nvGrpSpPr>
            <p:grpSpPr bwMode="auto">
              <a:xfrm>
                <a:off x="1756" y="1248"/>
                <a:ext cx="590" cy="384"/>
                <a:chOff x="1756" y="1248"/>
                <a:chExt cx="590" cy="384"/>
              </a:xfrm>
            </p:grpSpPr>
            <p:sp>
              <p:nvSpPr>
                <p:cNvPr id="94256" name="Rectangle 48"/>
                <p:cNvSpPr>
                  <a:spLocks noChangeArrowheads="1"/>
                </p:cNvSpPr>
                <p:nvPr/>
              </p:nvSpPr>
              <p:spPr bwMode="auto">
                <a:xfrm>
                  <a:off x="1799" y="124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1.16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57" name="Rectangle 49"/>
                <p:cNvSpPr>
                  <a:spLocks noChangeArrowheads="1"/>
                </p:cNvSpPr>
                <p:nvPr/>
              </p:nvSpPr>
              <p:spPr bwMode="auto">
                <a:xfrm>
                  <a:off x="1756" y="124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58" name="Group 50"/>
              <p:cNvGrpSpPr>
                <a:grpSpLocks/>
              </p:cNvGrpSpPr>
              <p:nvPr/>
            </p:nvGrpSpPr>
            <p:grpSpPr bwMode="auto">
              <a:xfrm>
                <a:off x="2346" y="1248"/>
                <a:ext cx="590" cy="384"/>
                <a:chOff x="2346" y="1248"/>
                <a:chExt cx="590" cy="384"/>
              </a:xfrm>
            </p:grpSpPr>
            <p:sp>
              <p:nvSpPr>
                <p:cNvPr id="94259" name="Rectangle 51"/>
                <p:cNvSpPr>
                  <a:spLocks noChangeArrowheads="1"/>
                </p:cNvSpPr>
                <p:nvPr/>
              </p:nvSpPr>
              <p:spPr bwMode="auto">
                <a:xfrm>
                  <a:off x="2389" y="124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1.16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60" name="Rectangle 52"/>
                <p:cNvSpPr>
                  <a:spLocks noChangeArrowheads="1"/>
                </p:cNvSpPr>
                <p:nvPr/>
              </p:nvSpPr>
              <p:spPr bwMode="auto">
                <a:xfrm>
                  <a:off x="2346" y="124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61" name="Group 53"/>
              <p:cNvGrpSpPr>
                <a:grpSpLocks/>
              </p:cNvGrpSpPr>
              <p:nvPr/>
            </p:nvGrpSpPr>
            <p:grpSpPr bwMode="auto">
              <a:xfrm>
                <a:off x="2936" y="1248"/>
                <a:ext cx="518" cy="384"/>
                <a:chOff x="2936" y="1248"/>
                <a:chExt cx="518" cy="384"/>
              </a:xfrm>
            </p:grpSpPr>
            <p:sp>
              <p:nvSpPr>
                <p:cNvPr id="94262" name="Rectangle 54"/>
                <p:cNvSpPr>
                  <a:spLocks noChangeArrowheads="1"/>
                </p:cNvSpPr>
                <p:nvPr/>
              </p:nvSpPr>
              <p:spPr bwMode="auto">
                <a:xfrm>
                  <a:off x="2979" y="1248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1.41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63" name="Rectangle 55"/>
                <p:cNvSpPr>
                  <a:spLocks noChangeArrowheads="1"/>
                </p:cNvSpPr>
                <p:nvPr/>
              </p:nvSpPr>
              <p:spPr bwMode="auto">
                <a:xfrm>
                  <a:off x="2936" y="1248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64" name="Group 56"/>
              <p:cNvGrpSpPr>
                <a:grpSpLocks/>
              </p:cNvGrpSpPr>
              <p:nvPr/>
            </p:nvGrpSpPr>
            <p:grpSpPr bwMode="auto">
              <a:xfrm>
                <a:off x="3454" y="1248"/>
                <a:ext cx="518" cy="384"/>
                <a:chOff x="3454" y="1248"/>
                <a:chExt cx="518" cy="384"/>
              </a:xfrm>
            </p:grpSpPr>
            <p:sp>
              <p:nvSpPr>
                <p:cNvPr id="94265" name="Rectangle 57"/>
                <p:cNvSpPr>
                  <a:spLocks noChangeArrowheads="1"/>
                </p:cNvSpPr>
                <p:nvPr/>
              </p:nvSpPr>
              <p:spPr bwMode="auto">
                <a:xfrm>
                  <a:off x="3497" y="1248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1.52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66" name="Rectangle 58"/>
                <p:cNvSpPr>
                  <a:spLocks noChangeArrowheads="1"/>
                </p:cNvSpPr>
                <p:nvPr/>
              </p:nvSpPr>
              <p:spPr bwMode="auto">
                <a:xfrm>
                  <a:off x="3454" y="1248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67" name="Group 59"/>
              <p:cNvGrpSpPr>
                <a:grpSpLocks/>
              </p:cNvGrpSpPr>
              <p:nvPr/>
            </p:nvGrpSpPr>
            <p:grpSpPr bwMode="auto">
              <a:xfrm>
                <a:off x="0" y="1632"/>
                <a:ext cx="1166" cy="384"/>
                <a:chOff x="0" y="1632"/>
                <a:chExt cx="1166" cy="384"/>
              </a:xfrm>
            </p:grpSpPr>
            <p:sp>
              <p:nvSpPr>
                <p:cNvPr id="94268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1632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pt-BR" sz="1000">
                      <a:cs typeface="Times New Roman" pitchFamily="18" charset="0"/>
                    </a:rPr>
                    <a:t>Local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269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1632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70" name="Group 62"/>
              <p:cNvGrpSpPr>
                <a:grpSpLocks/>
              </p:cNvGrpSpPr>
              <p:nvPr/>
            </p:nvGrpSpPr>
            <p:grpSpPr bwMode="auto">
              <a:xfrm>
                <a:off x="1166" y="1632"/>
                <a:ext cx="590" cy="384"/>
                <a:chOff x="1166" y="1632"/>
                <a:chExt cx="590" cy="384"/>
              </a:xfrm>
            </p:grpSpPr>
            <p:sp>
              <p:nvSpPr>
                <p:cNvPr id="94271" name="Rectangle 63"/>
                <p:cNvSpPr>
                  <a:spLocks noChangeArrowheads="1"/>
                </p:cNvSpPr>
                <p:nvPr/>
              </p:nvSpPr>
              <p:spPr bwMode="auto">
                <a:xfrm>
                  <a:off x="1209" y="163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0.44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72" name="Rectangle 64"/>
                <p:cNvSpPr>
                  <a:spLocks noChangeArrowheads="1"/>
                </p:cNvSpPr>
                <p:nvPr/>
              </p:nvSpPr>
              <p:spPr bwMode="auto">
                <a:xfrm>
                  <a:off x="1166" y="163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73" name="Group 65"/>
              <p:cNvGrpSpPr>
                <a:grpSpLocks/>
              </p:cNvGrpSpPr>
              <p:nvPr/>
            </p:nvGrpSpPr>
            <p:grpSpPr bwMode="auto">
              <a:xfrm>
                <a:off x="1756" y="1632"/>
                <a:ext cx="590" cy="384"/>
                <a:chOff x="1756" y="1632"/>
                <a:chExt cx="590" cy="384"/>
              </a:xfrm>
            </p:grpSpPr>
            <p:sp>
              <p:nvSpPr>
                <p:cNvPr id="94274" name="Rectangle 66"/>
                <p:cNvSpPr>
                  <a:spLocks noChangeArrowheads="1"/>
                </p:cNvSpPr>
                <p:nvPr/>
              </p:nvSpPr>
              <p:spPr bwMode="auto">
                <a:xfrm>
                  <a:off x="1799" y="163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0.46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75" name="Rectangle 67"/>
                <p:cNvSpPr>
                  <a:spLocks noChangeArrowheads="1"/>
                </p:cNvSpPr>
                <p:nvPr/>
              </p:nvSpPr>
              <p:spPr bwMode="auto">
                <a:xfrm>
                  <a:off x="1756" y="163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76" name="Group 68"/>
              <p:cNvGrpSpPr>
                <a:grpSpLocks/>
              </p:cNvGrpSpPr>
              <p:nvPr/>
            </p:nvGrpSpPr>
            <p:grpSpPr bwMode="auto">
              <a:xfrm>
                <a:off x="2346" y="1632"/>
                <a:ext cx="590" cy="384"/>
                <a:chOff x="2346" y="1632"/>
                <a:chExt cx="590" cy="384"/>
              </a:xfrm>
            </p:grpSpPr>
            <p:sp>
              <p:nvSpPr>
                <p:cNvPr id="94277" name="Rectangle 69"/>
                <p:cNvSpPr>
                  <a:spLocks noChangeArrowheads="1"/>
                </p:cNvSpPr>
                <p:nvPr/>
              </p:nvSpPr>
              <p:spPr bwMode="auto">
                <a:xfrm>
                  <a:off x="2389" y="163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0.57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78" name="Rectangle 70"/>
                <p:cNvSpPr>
                  <a:spLocks noChangeArrowheads="1"/>
                </p:cNvSpPr>
                <p:nvPr/>
              </p:nvSpPr>
              <p:spPr bwMode="auto">
                <a:xfrm>
                  <a:off x="2346" y="163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79" name="Group 71"/>
              <p:cNvGrpSpPr>
                <a:grpSpLocks/>
              </p:cNvGrpSpPr>
              <p:nvPr/>
            </p:nvGrpSpPr>
            <p:grpSpPr bwMode="auto">
              <a:xfrm>
                <a:off x="2936" y="1632"/>
                <a:ext cx="518" cy="384"/>
                <a:chOff x="2936" y="1632"/>
                <a:chExt cx="518" cy="384"/>
              </a:xfrm>
            </p:grpSpPr>
            <p:sp>
              <p:nvSpPr>
                <p:cNvPr id="9428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9" y="1632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0.95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81" name="Rectangle 73"/>
                <p:cNvSpPr>
                  <a:spLocks noChangeArrowheads="1"/>
                </p:cNvSpPr>
                <p:nvPr/>
              </p:nvSpPr>
              <p:spPr bwMode="auto">
                <a:xfrm>
                  <a:off x="2936" y="1632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82" name="Group 74"/>
              <p:cNvGrpSpPr>
                <a:grpSpLocks/>
              </p:cNvGrpSpPr>
              <p:nvPr/>
            </p:nvGrpSpPr>
            <p:grpSpPr bwMode="auto">
              <a:xfrm>
                <a:off x="3454" y="1632"/>
                <a:ext cx="518" cy="384"/>
                <a:chOff x="3454" y="1632"/>
                <a:chExt cx="518" cy="384"/>
              </a:xfrm>
            </p:grpSpPr>
            <p:sp>
              <p:nvSpPr>
                <p:cNvPr id="9428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97" y="1632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0.82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84" name="Rectangle 76"/>
                <p:cNvSpPr>
                  <a:spLocks noChangeArrowheads="1"/>
                </p:cNvSpPr>
                <p:nvPr/>
              </p:nvSpPr>
              <p:spPr bwMode="auto">
                <a:xfrm>
                  <a:off x="3454" y="1632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85" name="Group 77"/>
              <p:cNvGrpSpPr>
                <a:grpSpLocks/>
              </p:cNvGrpSpPr>
              <p:nvPr/>
            </p:nvGrpSpPr>
            <p:grpSpPr bwMode="auto">
              <a:xfrm>
                <a:off x="0" y="2016"/>
                <a:ext cx="1166" cy="384"/>
                <a:chOff x="0" y="2016"/>
                <a:chExt cx="1166" cy="384"/>
              </a:xfrm>
            </p:grpSpPr>
            <p:sp>
              <p:nvSpPr>
                <p:cNvPr id="94286" name="Rectangle 78"/>
                <p:cNvSpPr>
                  <a:spLocks noChangeArrowheads="1"/>
                </p:cNvSpPr>
                <p:nvPr/>
              </p:nvSpPr>
              <p:spPr bwMode="auto">
                <a:xfrm>
                  <a:off x="43" y="2016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000">
                      <a:cs typeface="Times New Roman" pitchFamily="18" charset="0"/>
                    </a:rPr>
                    <a:t>Seguridad</a:t>
                  </a:r>
                  <a:r>
                    <a:rPr kumimoji="0" lang="pt-BR" sz="1000">
                      <a:cs typeface="Times New Roman" pitchFamily="18" charset="0"/>
                    </a:rPr>
                    <a:t> Social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287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2016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88" name="Group 80"/>
              <p:cNvGrpSpPr>
                <a:grpSpLocks/>
              </p:cNvGrpSpPr>
              <p:nvPr/>
            </p:nvGrpSpPr>
            <p:grpSpPr bwMode="auto">
              <a:xfrm>
                <a:off x="1166" y="2016"/>
                <a:ext cx="590" cy="384"/>
                <a:chOff x="1166" y="2016"/>
                <a:chExt cx="590" cy="384"/>
              </a:xfrm>
            </p:grpSpPr>
            <p:sp>
              <p:nvSpPr>
                <p:cNvPr id="94289" name="Rectangle 81"/>
                <p:cNvSpPr>
                  <a:spLocks noChangeArrowheads="1"/>
                </p:cNvSpPr>
                <p:nvPr/>
              </p:nvSpPr>
              <p:spPr bwMode="auto">
                <a:xfrm>
                  <a:off x="1209" y="201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1.19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90" name="Rectangle 82"/>
                <p:cNvSpPr>
                  <a:spLocks noChangeArrowheads="1"/>
                </p:cNvSpPr>
                <p:nvPr/>
              </p:nvSpPr>
              <p:spPr bwMode="auto">
                <a:xfrm>
                  <a:off x="1166" y="201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91" name="Group 83"/>
              <p:cNvGrpSpPr>
                <a:grpSpLocks/>
              </p:cNvGrpSpPr>
              <p:nvPr/>
            </p:nvGrpSpPr>
            <p:grpSpPr bwMode="auto">
              <a:xfrm>
                <a:off x="1756" y="2016"/>
                <a:ext cx="590" cy="384"/>
                <a:chOff x="1756" y="2016"/>
                <a:chExt cx="590" cy="384"/>
              </a:xfrm>
            </p:grpSpPr>
            <p:sp>
              <p:nvSpPr>
                <p:cNvPr id="9429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99" y="201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0.95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93" name="Rectangle 85"/>
                <p:cNvSpPr>
                  <a:spLocks noChangeArrowheads="1"/>
                </p:cNvSpPr>
                <p:nvPr/>
              </p:nvSpPr>
              <p:spPr bwMode="auto">
                <a:xfrm>
                  <a:off x="1756" y="201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94" name="Group 86"/>
              <p:cNvGrpSpPr>
                <a:grpSpLocks/>
              </p:cNvGrpSpPr>
              <p:nvPr/>
            </p:nvGrpSpPr>
            <p:grpSpPr bwMode="auto">
              <a:xfrm>
                <a:off x="2346" y="2016"/>
                <a:ext cx="590" cy="384"/>
                <a:chOff x="2346" y="2016"/>
                <a:chExt cx="590" cy="384"/>
              </a:xfrm>
            </p:grpSpPr>
            <p:sp>
              <p:nvSpPr>
                <p:cNvPr id="94295" name="Rectangle 87"/>
                <p:cNvSpPr>
                  <a:spLocks noChangeArrowheads="1"/>
                </p:cNvSpPr>
                <p:nvPr/>
              </p:nvSpPr>
              <p:spPr bwMode="auto">
                <a:xfrm>
                  <a:off x="2389" y="201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1.29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96" name="Rectangle 88"/>
                <p:cNvSpPr>
                  <a:spLocks noChangeArrowheads="1"/>
                </p:cNvSpPr>
                <p:nvPr/>
              </p:nvSpPr>
              <p:spPr bwMode="auto">
                <a:xfrm>
                  <a:off x="2346" y="201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97" name="Group 89"/>
              <p:cNvGrpSpPr>
                <a:grpSpLocks/>
              </p:cNvGrpSpPr>
              <p:nvPr/>
            </p:nvGrpSpPr>
            <p:grpSpPr bwMode="auto">
              <a:xfrm>
                <a:off x="2936" y="2016"/>
                <a:ext cx="518" cy="384"/>
                <a:chOff x="2936" y="2016"/>
                <a:chExt cx="518" cy="384"/>
              </a:xfrm>
            </p:grpSpPr>
            <p:sp>
              <p:nvSpPr>
                <p:cNvPr id="94298" name="Rectangle 90"/>
                <p:cNvSpPr>
                  <a:spLocks noChangeArrowheads="1"/>
                </p:cNvSpPr>
                <p:nvPr/>
              </p:nvSpPr>
              <p:spPr bwMode="auto">
                <a:xfrm>
                  <a:off x="2979" y="2016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1.09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299" name="Rectangle 91"/>
                <p:cNvSpPr>
                  <a:spLocks noChangeArrowheads="1"/>
                </p:cNvSpPr>
                <p:nvPr/>
              </p:nvSpPr>
              <p:spPr bwMode="auto">
                <a:xfrm>
                  <a:off x="2936" y="2016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00" name="Group 92"/>
              <p:cNvGrpSpPr>
                <a:grpSpLocks/>
              </p:cNvGrpSpPr>
              <p:nvPr/>
            </p:nvGrpSpPr>
            <p:grpSpPr bwMode="auto">
              <a:xfrm>
                <a:off x="3454" y="2016"/>
                <a:ext cx="518" cy="384"/>
                <a:chOff x="3454" y="2016"/>
                <a:chExt cx="518" cy="384"/>
              </a:xfrm>
            </p:grpSpPr>
            <p:sp>
              <p:nvSpPr>
                <p:cNvPr id="94301" name="Rectangle 93"/>
                <p:cNvSpPr>
                  <a:spLocks noChangeArrowheads="1"/>
                </p:cNvSpPr>
                <p:nvPr/>
              </p:nvSpPr>
              <p:spPr bwMode="auto">
                <a:xfrm>
                  <a:off x="3497" y="2016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1.03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02" name="Rectangle 94"/>
                <p:cNvSpPr>
                  <a:spLocks noChangeArrowheads="1"/>
                </p:cNvSpPr>
                <p:nvPr/>
              </p:nvSpPr>
              <p:spPr bwMode="auto">
                <a:xfrm>
                  <a:off x="3454" y="2016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03" name="Group 95"/>
              <p:cNvGrpSpPr>
                <a:grpSpLocks/>
              </p:cNvGrpSpPr>
              <p:nvPr/>
            </p:nvGrpSpPr>
            <p:grpSpPr bwMode="auto">
              <a:xfrm>
                <a:off x="0" y="2400"/>
                <a:ext cx="1166" cy="384"/>
                <a:chOff x="0" y="2400"/>
                <a:chExt cx="1166" cy="384"/>
              </a:xfrm>
            </p:grpSpPr>
            <p:sp>
              <p:nvSpPr>
                <p:cNvPr id="94304" name="Rectangle 96"/>
                <p:cNvSpPr>
                  <a:spLocks noChangeArrowheads="1"/>
                </p:cNvSpPr>
                <p:nvPr/>
              </p:nvSpPr>
              <p:spPr bwMode="auto">
                <a:xfrm>
                  <a:off x="43" y="2400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pt-BR" sz="1000" b="1">
                      <a:cs typeface="Times New Roman" pitchFamily="18" charset="0"/>
                    </a:rPr>
                    <a:t>Privado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305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2400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06" name="Group 98"/>
              <p:cNvGrpSpPr>
                <a:grpSpLocks/>
              </p:cNvGrpSpPr>
              <p:nvPr/>
            </p:nvGrpSpPr>
            <p:grpSpPr bwMode="auto">
              <a:xfrm>
                <a:off x="1166" y="2400"/>
                <a:ext cx="590" cy="384"/>
                <a:chOff x="1166" y="2400"/>
                <a:chExt cx="590" cy="384"/>
              </a:xfrm>
            </p:grpSpPr>
            <p:sp>
              <p:nvSpPr>
                <p:cNvPr id="94307" name="Rectangle 99"/>
                <p:cNvSpPr>
                  <a:spLocks noChangeArrowheads="1"/>
                </p:cNvSpPr>
                <p:nvPr/>
              </p:nvSpPr>
              <p:spPr bwMode="auto">
                <a:xfrm>
                  <a:off x="1209" y="240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3.20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08" name="Rectangle 100"/>
                <p:cNvSpPr>
                  <a:spLocks noChangeArrowheads="1"/>
                </p:cNvSpPr>
                <p:nvPr/>
              </p:nvSpPr>
              <p:spPr bwMode="auto">
                <a:xfrm>
                  <a:off x="1166" y="240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09" name="Group 101"/>
              <p:cNvGrpSpPr>
                <a:grpSpLocks/>
              </p:cNvGrpSpPr>
              <p:nvPr/>
            </p:nvGrpSpPr>
            <p:grpSpPr bwMode="auto">
              <a:xfrm>
                <a:off x="1756" y="2400"/>
                <a:ext cx="590" cy="384"/>
                <a:chOff x="1756" y="2400"/>
                <a:chExt cx="590" cy="384"/>
              </a:xfrm>
            </p:grpSpPr>
            <p:sp>
              <p:nvSpPr>
                <p:cNvPr id="943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799" y="240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3.21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756" y="240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12" name="Group 104"/>
              <p:cNvGrpSpPr>
                <a:grpSpLocks/>
              </p:cNvGrpSpPr>
              <p:nvPr/>
            </p:nvGrpSpPr>
            <p:grpSpPr bwMode="auto">
              <a:xfrm>
                <a:off x="2346" y="2400"/>
                <a:ext cx="590" cy="384"/>
                <a:chOff x="2346" y="2400"/>
                <a:chExt cx="590" cy="384"/>
              </a:xfrm>
            </p:grpSpPr>
            <p:sp>
              <p:nvSpPr>
                <p:cNvPr id="94313" name="Rectangle 105"/>
                <p:cNvSpPr>
                  <a:spLocks noChangeArrowheads="1"/>
                </p:cNvSpPr>
                <p:nvPr/>
              </p:nvSpPr>
              <p:spPr bwMode="auto">
                <a:xfrm>
                  <a:off x="2389" y="240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3.99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1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46" y="240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15" name="Group 107"/>
              <p:cNvGrpSpPr>
                <a:grpSpLocks/>
              </p:cNvGrpSpPr>
              <p:nvPr/>
            </p:nvGrpSpPr>
            <p:grpSpPr bwMode="auto">
              <a:xfrm>
                <a:off x="2936" y="2400"/>
                <a:ext cx="518" cy="384"/>
                <a:chOff x="2936" y="2400"/>
                <a:chExt cx="518" cy="384"/>
              </a:xfrm>
            </p:grpSpPr>
            <p:sp>
              <p:nvSpPr>
                <p:cNvPr id="9431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979" y="240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4.04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1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36" y="240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18" name="Group 110"/>
              <p:cNvGrpSpPr>
                <a:grpSpLocks/>
              </p:cNvGrpSpPr>
              <p:nvPr/>
            </p:nvGrpSpPr>
            <p:grpSpPr bwMode="auto">
              <a:xfrm>
                <a:off x="3454" y="2400"/>
                <a:ext cx="518" cy="384"/>
                <a:chOff x="3454" y="2400"/>
                <a:chExt cx="518" cy="384"/>
              </a:xfrm>
            </p:grpSpPr>
            <p:sp>
              <p:nvSpPr>
                <p:cNvPr id="94319" name="Rectangle 111"/>
                <p:cNvSpPr>
                  <a:spLocks noChangeArrowheads="1"/>
                </p:cNvSpPr>
                <p:nvPr/>
              </p:nvSpPr>
              <p:spPr bwMode="auto">
                <a:xfrm>
                  <a:off x="3497" y="240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3.93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2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54" y="240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21" name="Group 113"/>
              <p:cNvGrpSpPr>
                <a:grpSpLocks/>
              </p:cNvGrpSpPr>
              <p:nvPr/>
            </p:nvGrpSpPr>
            <p:grpSpPr bwMode="auto">
              <a:xfrm>
                <a:off x="0" y="2784"/>
                <a:ext cx="1166" cy="384"/>
                <a:chOff x="0" y="2784"/>
                <a:chExt cx="1166" cy="384"/>
              </a:xfrm>
            </p:grpSpPr>
            <p:sp>
              <p:nvSpPr>
                <p:cNvPr id="94322" name="Rectangle 114"/>
                <p:cNvSpPr>
                  <a:spLocks noChangeArrowheads="1"/>
                </p:cNvSpPr>
                <p:nvPr/>
              </p:nvSpPr>
              <p:spPr bwMode="auto">
                <a:xfrm>
                  <a:off x="43" y="2784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pt-BR" sz="1000">
                      <a:cs typeface="Times New Roman" pitchFamily="18" charset="0"/>
                    </a:rPr>
                    <a:t>Domiciliar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323" name="Rectangle 115"/>
                <p:cNvSpPr>
                  <a:spLocks noChangeArrowheads="1"/>
                </p:cNvSpPr>
                <p:nvPr/>
              </p:nvSpPr>
              <p:spPr bwMode="auto">
                <a:xfrm>
                  <a:off x="0" y="2784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24" name="Group 116"/>
              <p:cNvGrpSpPr>
                <a:grpSpLocks/>
              </p:cNvGrpSpPr>
              <p:nvPr/>
            </p:nvGrpSpPr>
            <p:grpSpPr bwMode="auto">
              <a:xfrm>
                <a:off x="1166" y="2784"/>
                <a:ext cx="590" cy="384"/>
                <a:chOff x="1166" y="2784"/>
                <a:chExt cx="590" cy="384"/>
              </a:xfrm>
            </p:grpSpPr>
            <p:sp>
              <p:nvSpPr>
                <p:cNvPr id="94325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09" y="27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3.18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26" name="Rectangle 118"/>
                <p:cNvSpPr>
                  <a:spLocks noChangeArrowheads="1"/>
                </p:cNvSpPr>
                <p:nvPr/>
              </p:nvSpPr>
              <p:spPr bwMode="auto">
                <a:xfrm>
                  <a:off x="1166" y="27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27" name="Group 119"/>
              <p:cNvGrpSpPr>
                <a:grpSpLocks/>
              </p:cNvGrpSpPr>
              <p:nvPr/>
            </p:nvGrpSpPr>
            <p:grpSpPr bwMode="auto">
              <a:xfrm>
                <a:off x="1756" y="2784"/>
                <a:ext cx="590" cy="384"/>
                <a:chOff x="1756" y="2784"/>
                <a:chExt cx="590" cy="384"/>
              </a:xfrm>
            </p:grpSpPr>
            <p:sp>
              <p:nvSpPr>
                <p:cNvPr id="94328" name="Rectangle 120"/>
                <p:cNvSpPr>
                  <a:spLocks noChangeArrowheads="1"/>
                </p:cNvSpPr>
                <p:nvPr/>
              </p:nvSpPr>
              <p:spPr bwMode="auto">
                <a:xfrm>
                  <a:off x="1799" y="27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3.17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29" name="Rectangle 121"/>
                <p:cNvSpPr>
                  <a:spLocks noChangeArrowheads="1"/>
                </p:cNvSpPr>
                <p:nvPr/>
              </p:nvSpPr>
              <p:spPr bwMode="auto">
                <a:xfrm>
                  <a:off x="1756" y="27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30" name="Group 122"/>
              <p:cNvGrpSpPr>
                <a:grpSpLocks/>
              </p:cNvGrpSpPr>
              <p:nvPr/>
            </p:nvGrpSpPr>
            <p:grpSpPr bwMode="auto">
              <a:xfrm>
                <a:off x="2346" y="2784"/>
                <a:ext cx="590" cy="384"/>
                <a:chOff x="2346" y="2784"/>
                <a:chExt cx="590" cy="384"/>
              </a:xfrm>
            </p:grpSpPr>
            <p:sp>
              <p:nvSpPr>
                <p:cNvPr id="94331" name="Rectangle 123"/>
                <p:cNvSpPr>
                  <a:spLocks noChangeArrowheads="1"/>
                </p:cNvSpPr>
                <p:nvPr/>
              </p:nvSpPr>
              <p:spPr bwMode="auto">
                <a:xfrm>
                  <a:off x="2389" y="27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3.92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32" name="Rectangle 124"/>
                <p:cNvSpPr>
                  <a:spLocks noChangeArrowheads="1"/>
                </p:cNvSpPr>
                <p:nvPr/>
              </p:nvSpPr>
              <p:spPr bwMode="auto">
                <a:xfrm>
                  <a:off x="2346" y="27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33" name="Group 125"/>
              <p:cNvGrpSpPr>
                <a:grpSpLocks/>
              </p:cNvGrpSpPr>
              <p:nvPr/>
            </p:nvGrpSpPr>
            <p:grpSpPr bwMode="auto">
              <a:xfrm>
                <a:off x="2936" y="2784"/>
                <a:ext cx="518" cy="384"/>
                <a:chOff x="2936" y="2784"/>
                <a:chExt cx="518" cy="384"/>
              </a:xfrm>
            </p:grpSpPr>
            <p:sp>
              <p:nvSpPr>
                <p:cNvPr id="94334" name="Rectangle 126"/>
                <p:cNvSpPr>
                  <a:spLocks noChangeArrowheads="1"/>
                </p:cNvSpPr>
                <p:nvPr/>
              </p:nvSpPr>
              <p:spPr bwMode="auto">
                <a:xfrm>
                  <a:off x="2979" y="2784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2.91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35" name="Rectangle 127"/>
                <p:cNvSpPr>
                  <a:spLocks noChangeArrowheads="1"/>
                </p:cNvSpPr>
                <p:nvPr/>
              </p:nvSpPr>
              <p:spPr bwMode="auto">
                <a:xfrm>
                  <a:off x="2936" y="2784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36" name="Group 128"/>
              <p:cNvGrpSpPr>
                <a:grpSpLocks/>
              </p:cNvGrpSpPr>
              <p:nvPr/>
            </p:nvGrpSpPr>
            <p:grpSpPr bwMode="auto">
              <a:xfrm>
                <a:off x="3454" y="2784"/>
                <a:ext cx="518" cy="384"/>
                <a:chOff x="3454" y="2784"/>
                <a:chExt cx="518" cy="384"/>
              </a:xfrm>
            </p:grpSpPr>
            <p:sp>
              <p:nvSpPr>
                <p:cNvPr id="94337" name="Rectangle 129"/>
                <p:cNvSpPr>
                  <a:spLocks noChangeArrowheads="1"/>
                </p:cNvSpPr>
                <p:nvPr/>
              </p:nvSpPr>
              <p:spPr bwMode="auto">
                <a:xfrm>
                  <a:off x="3497" y="2784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2.85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38" name="Rectangle 130"/>
                <p:cNvSpPr>
                  <a:spLocks noChangeArrowheads="1"/>
                </p:cNvSpPr>
                <p:nvPr/>
              </p:nvSpPr>
              <p:spPr bwMode="auto">
                <a:xfrm>
                  <a:off x="3454" y="2784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39" name="Group 131"/>
              <p:cNvGrpSpPr>
                <a:grpSpLocks/>
              </p:cNvGrpSpPr>
              <p:nvPr/>
            </p:nvGrpSpPr>
            <p:grpSpPr bwMode="auto">
              <a:xfrm>
                <a:off x="0" y="3168"/>
                <a:ext cx="1166" cy="384"/>
                <a:chOff x="0" y="3168"/>
                <a:chExt cx="1166" cy="384"/>
              </a:xfrm>
            </p:grpSpPr>
            <p:sp>
              <p:nvSpPr>
                <p:cNvPr id="94340" name="Rectangle 132"/>
                <p:cNvSpPr>
                  <a:spLocks noChangeArrowheads="1"/>
                </p:cNvSpPr>
                <p:nvPr/>
              </p:nvSpPr>
              <p:spPr bwMode="auto">
                <a:xfrm>
                  <a:off x="43" y="3168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pt-BR" sz="1000">
                      <a:cs typeface="Times New Roman" pitchFamily="18" charset="0"/>
                    </a:rPr>
                    <a:t>Seguro Privado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341" name="Rectangle 133"/>
                <p:cNvSpPr>
                  <a:spLocks noChangeArrowheads="1"/>
                </p:cNvSpPr>
                <p:nvPr/>
              </p:nvSpPr>
              <p:spPr bwMode="auto">
                <a:xfrm>
                  <a:off x="0" y="3168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42" name="Group 134"/>
              <p:cNvGrpSpPr>
                <a:grpSpLocks/>
              </p:cNvGrpSpPr>
              <p:nvPr/>
            </p:nvGrpSpPr>
            <p:grpSpPr bwMode="auto">
              <a:xfrm>
                <a:off x="1166" y="3168"/>
                <a:ext cx="590" cy="384"/>
                <a:chOff x="1166" y="3168"/>
                <a:chExt cx="590" cy="384"/>
              </a:xfrm>
            </p:grpSpPr>
            <p:sp>
              <p:nvSpPr>
                <p:cNvPr id="94343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09" y="31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0.02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44" name="Rectangle 136"/>
                <p:cNvSpPr>
                  <a:spLocks noChangeArrowheads="1"/>
                </p:cNvSpPr>
                <p:nvPr/>
              </p:nvSpPr>
              <p:spPr bwMode="auto">
                <a:xfrm>
                  <a:off x="1166" y="31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45" name="Group 137"/>
              <p:cNvGrpSpPr>
                <a:grpSpLocks/>
              </p:cNvGrpSpPr>
              <p:nvPr/>
            </p:nvGrpSpPr>
            <p:grpSpPr bwMode="auto">
              <a:xfrm>
                <a:off x="1756" y="3168"/>
                <a:ext cx="590" cy="384"/>
                <a:chOff x="1756" y="3168"/>
                <a:chExt cx="590" cy="384"/>
              </a:xfrm>
            </p:grpSpPr>
            <p:sp>
              <p:nvSpPr>
                <p:cNvPr id="94346" name="Rectangle 138"/>
                <p:cNvSpPr>
                  <a:spLocks noChangeArrowheads="1"/>
                </p:cNvSpPr>
                <p:nvPr/>
              </p:nvSpPr>
              <p:spPr bwMode="auto">
                <a:xfrm>
                  <a:off x="1799" y="31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0.04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4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756" y="31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48" name="Group 140"/>
              <p:cNvGrpSpPr>
                <a:grpSpLocks/>
              </p:cNvGrpSpPr>
              <p:nvPr/>
            </p:nvGrpSpPr>
            <p:grpSpPr bwMode="auto">
              <a:xfrm>
                <a:off x="2346" y="3168"/>
                <a:ext cx="590" cy="384"/>
                <a:chOff x="2346" y="3168"/>
                <a:chExt cx="590" cy="384"/>
              </a:xfrm>
            </p:grpSpPr>
            <p:sp>
              <p:nvSpPr>
                <p:cNvPr id="9434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89" y="31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0.07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50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46" y="31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51" name="Group 143"/>
              <p:cNvGrpSpPr>
                <a:grpSpLocks/>
              </p:cNvGrpSpPr>
              <p:nvPr/>
            </p:nvGrpSpPr>
            <p:grpSpPr bwMode="auto">
              <a:xfrm>
                <a:off x="2936" y="3168"/>
                <a:ext cx="518" cy="384"/>
                <a:chOff x="2936" y="3168"/>
                <a:chExt cx="518" cy="384"/>
              </a:xfrm>
            </p:grpSpPr>
            <p:sp>
              <p:nvSpPr>
                <p:cNvPr id="94352" name="Rectangle 144"/>
                <p:cNvSpPr>
                  <a:spLocks noChangeArrowheads="1"/>
                </p:cNvSpPr>
                <p:nvPr/>
              </p:nvSpPr>
              <p:spPr bwMode="auto">
                <a:xfrm>
                  <a:off x="2979" y="3168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1.13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53" name="Rectangle 145"/>
                <p:cNvSpPr>
                  <a:spLocks noChangeArrowheads="1"/>
                </p:cNvSpPr>
                <p:nvPr/>
              </p:nvSpPr>
              <p:spPr bwMode="auto">
                <a:xfrm>
                  <a:off x="2936" y="3168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54" name="Group 146"/>
              <p:cNvGrpSpPr>
                <a:grpSpLocks/>
              </p:cNvGrpSpPr>
              <p:nvPr/>
            </p:nvGrpSpPr>
            <p:grpSpPr bwMode="auto">
              <a:xfrm>
                <a:off x="3454" y="3168"/>
                <a:ext cx="518" cy="384"/>
                <a:chOff x="3454" y="3168"/>
                <a:chExt cx="518" cy="384"/>
              </a:xfrm>
            </p:grpSpPr>
            <p:sp>
              <p:nvSpPr>
                <p:cNvPr id="94355" name="Rectangle 147"/>
                <p:cNvSpPr>
                  <a:spLocks noChangeArrowheads="1"/>
                </p:cNvSpPr>
                <p:nvPr/>
              </p:nvSpPr>
              <p:spPr bwMode="auto">
                <a:xfrm>
                  <a:off x="3497" y="3168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cs typeface="Times New Roman" pitchFamily="18" charset="0"/>
                    </a:rPr>
                    <a:t>1.08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56" name="Rectangle 148"/>
                <p:cNvSpPr>
                  <a:spLocks noChangeArrowheads="1"/>
                </p:cNvSpPr>
                <p:nvPr/>
              </p:nvSpPr>
              <p:spPr bwMode="auto">
                <a:xfrm>
                  <a:off x="3454" y="3168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57" name="Group 149"/>
              <p:cNvGrpSpPr>
                <a:grpSpLocks/>
              </p:cNvGrpSpPr>
              <p:nvPr/>
            </p:nvGrpSpPr>
            <p:grpSpPr bwMode="auto">
              <a:xfrm>
                <a:off x="0" y="3552"/>
                <a:ext cx="1166" cy="384"/>
                <a:chOff x="0" y="3552"/>
                <a:chExt cx="1166" cy="384"/>
              </a:xfrm>
            </p:grpSpPr>
            <p:sp>
              <p:nvSpPr>
                <p:cNvPr id="94358" name="Rectangle 150"/>
                <p:cNvSpPr>
                  <a:spLocks noChangeArrowheads="1"/>
                </p:cNvSpPr>
                <p:nvPr/>
              </p:nvSpPr>
              <p:spPr bwMode="auto">
                <a:xfrm>
                  <a:off x="43" y="3552"/>
                  <a:ext cx="108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pt-BR" sz="1000" b="1">
                      <a:cs typeface="Times New Roman" pitchFamily="18" charset="0"/>
                    </a:rPr>
                    <a:t>Total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just" eaLnBrk="0" hangingPunct="0"/>
                  <a:endParaRPr kumimoji="0" lang="es-ES"/>
                </a:p>
              </p:txBody>
            </p:sp>
            <p:sp>
              <p:nvSpPr>
                <p:cNvPr id="94359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3552"/>
                  <a:ext cx="116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60" name="Group 152"/>
              <p:cNvGrpSpPr>
                <a:grpSpLocks/>
              </p:cNvGrpSpPr>
              <p:nvPr/>
            </p:nvGrpSpPr>
            <p:grpSpPr bwMode="auto">
              <a:xfrm>
                <a:off x="1166" y="3552"/>
                <a:ext cx="590" cy="384"/>
                <a:chOff x="1166" y="3552"/>
                <a:chExt cx="590" cy="384"/>
              </a:xfrm>
            </p:grpSpPr>
            <p:sp>
              <p:nvSpPr>
                <p:cNvPr id="94361" name="Rectangle 153"/>
                <p:cNvSpPr>
                  <a:spLocks noChangeArrowheads="1"/>
                </p:cNvSpPr>
                <p:nvPr/>
              </p:nvSpPr>
              <p:spPr bwMode="auto">
                <a:xfrm>
                  <a:off x="1209" y="35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6.19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62" name="Rectangle 154"/>
                <p:cNvSpPr>
                  <a:spLocks noChangeArrowheads="1"/>
                </p:cNvSpPr>
                <p:nvPr/>
              </p:nvSpPr>
              <p:spPr bwMode="auto">
                <a:xfrm>
                  <a:off x="1166" y="35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63" name="Group 155"/>
              <p:cNvGrpSpPr>
                <a:grpSpLocks/>
              </p:cNvGrpSpPr>
              <p:nvPr/>
            </p:nvGrpSpPr>
            <p:grpSpPr bwMode="auto">
              <a:xfrm>
                <a:off x="1756" y="3552"/>
                <a:ext cx="590" cy="384"/>
                <a:chOff x="1756" y="3552"/>
                <a:chExt cx="590" cy="384"/>
              </a:xfrm>
            </p:grpSpPr>
            <p:sp>
              <p:nvSpPr>
                <p:cNvPr id="94364" name="Rectangle 156"/>
                <p:cNvSpPr>
                  <a:spLocks noChangeArrowheads="1"/>
                </p:cNvSpPr>
                <p:nvPr/>
              </p:nvSpPr>
              <p:spPr bwMode="auto">
                <a:xfrm>
                  <a:off x="1799" y="35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5.78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65" name="Rectangle 157"/>
                <p:cNvSpPr>
                  <a:spLocks noChangeArrowheads="1"/>
                </p:cNvSpPr>
                <p:nvPr/>
              </p:nvSpPr>
              <p:spPr bwMode="auto">
                <a:xfrm>
                  <a:off x="1756" y="35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66" name="Group 158"/>
              <p:cNvGrpSpPr>
                <a:grpSpLocks/>
              </p:cNvGrpSpPr>
              <p:nvPr/>
            </p:nvGrpSpPr>
            <p:grpSpPr bwMode="auto">
              <a:xfrm>
                <a:off x="2346" y="3552"/>
                <a:ext cx="590" cy="384"/>
                <a:chOff x="2346" y="3552"/>
                <a:chExt cx="590" cy="384"/>
              </a:xfrm>
            </p:grpSpPr>
            <p:sp>
              <p:nvSpPr>
                <p:cNvPr id="9436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89" y="35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7.01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68" name="Rectangle 160"/>
                <p:cNvSpPr>
                  <a:spLocks noChangeArrowheads="1"/>
                </p:cNvSpPr>
                <p:nvPr/>
              </p:nvSpPr>
              <p:spPr bwMode="auto">
                <a:xfrm>
                  <a:off x="2346" y="35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69" name="Group 161"/>
              <p:cNvGrpSpPr>
                <a:grpSpLocks/>
              </p:cNvGrpSpPr>
              <p:nvPr/>
            </p:nvGrpSpPr>
            <p:grpSpPr bwMode="auto">
              <a:xfrm>
                <a:off x="2936" y="3552"/>
                <a:ext cx="518" cy="384"/>
                <a:chOff x="2936" y="3552"/>
                <a:chExt cx="518" cy="384"/>
              </a:xfrm>
            </p:grpSpPr>
            <p:sp>
              <p:nvSpPr>
                <p:cNvPr id="94370" name="Rectangle 162"/>
                <p:cNvSpPr>
                  <a:spLocks noChangeArrowheads="1"/>
                </p:cNvSpPr>
                <p:nvPr/>
              </p:nvSpPr>
              <p:spPr bwMode="auto">
                <a:xfrm>
                  <a:off x="2979" y="3552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7.49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71" name="Rectangle 163"/>
                <p:cNvSpPr>
                  <a:spLocks noChangeArrowheads="1"/>
                </p:cNvSpPr>
                <p:nvPr/>
              </p:nvSpPr>
              <p:spPr bwMode="auto">
                <a:xfrm>
                  <a:off x="2936" y="3552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72" name="Group 164"/>
              <p:cNvGrpSpPr>
                <a:grpSpLocks/>
              </p:cNvGrpSpPr>
              <p:nvPr/>
            </p:nvGrpSpPr>
            <p:grpSpPr bwMode="auto">
              <a:xfrm>
                <a:off x="3454" y="3552"/>
                <a:ext cx="518" cy="384"/>
                <a:chOff x="3454" y="3552"/>
                <a:chExt cx="518" cy="384"/>
              </a:xfrm>
            </p:grpSpPr>
            <p:sp>
              <p:nvSpPr>
                <p:cNvPr id="94373" name="Rectangle 165"/>
                <p:cNvSpPr>
                  <a:spLocks noChangeArrowheads="1"/>
                </p:cNvSpPr>
                <p:nvPr/>
              </p:nvSpPr>
              <p:spPr bwMode="auto">
                <a:xfrm>
                  <a:off x="3497" y="3552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 b="1">
                      <a:cs typeface="Times New Roman" pitchFamily="18" charset="0"/>
                    </a:rPr>
                    <a:t>7.30</a:t>
                  </a:r>
                  <a:endParaRPr kumimoji="0" lang="es-ES" sz="1200">
                    <a:cs typeface="Times New Roman" pitchFamily="18" charset="0"/>
                  </a:endParaRPr>
                </a:p>
                <a:p>
                  <a:pPr algn="r" eaLnBrk="0" hangingPunct="0"/>
                  <a:endParaRPr kumimoji="0" lang="es-ES"/>
                </a:p>
              </p:txBody>
            </p:sp>
            <p:sp>
              <p:nvSpPr>
                <p:cNvPr id="94374" name="Rectangle 166"/>
                <p:cNvSpPr>
                  <a:spLocks noChangeArrowheads="1"/>
                </p:cNvSpPr>
                <p:nvPr/>
              </p:nvSpPr>
              <p:spPr bwMode="auto">
                <a:xfrm>
                  <a:off x="3454" y="3552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4375" name="Rectangle 167"/>
            <p:cNvSpPr>
              <a:spLocks noChangeArrowheads="1"/>
            </p:cNvSpPr>
            <p:nvPr/>
          </p:nvSpPr>
          <p:spPr bwMode="auto">
            <a:xfrm>
              <a:off x="-2" y="478"/>
              <a:ext cx="3976" cy="3460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Distribución  % de los beneficios del gasto público en salud por quintil de ingreso</a:t>
            </a:r>
            <a:r>
              <a:rPr lang="es-UY" sz="2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es-UY" sz="2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es-UY" sz="2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Pa</a:t>
            </a:r>
            <a:r>
              <a:rPr lang="es-UY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íses seleccionados </a:t>
            </a:r>
            <a:r>
              <a:rPr lang="es-UY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s-UY" sz="2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ALC – década de 1990</a:t>
            </a:r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304800" y="1981200"/>
            <a:ext cx="8229600" cy="4343400"/>
            <a:chOff x="-2" y="-2"/>
            <a:chExt cx="3976" cy="4612"/>
          </a:xfrm>
        </p:grpSpPr>
        <p:grpSp>
          <p:nvGrpSpPr>
            <p:cNvPr id="96260" name="Group 4"/>
            <p:cNvGrpSpPr>
              <a:grpSpLocks/>
            </p:cNvGrpSpPr>
            <p:nvPr/>
          </p:nvGrpSpPr>
          <p:grpSpPr bwMode="auto">
            <a:xfrm>
              <a:off x="0" y="0"/>
              <a:ext cx="3972" cy="4608"/>
              <a:chOff x="0" y="0"/>
              <a:chExt cx="3972" cy="4608"/>
            </a:xfrm>
          </p:grpSpPr>
          <p:grpSp>
            <p:nvGrpSpPr>
              <p:cNvPr id="96261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950" cy="768"/>
                <a:chOff x="0" y="0"/>
                <a:chExt cx="950" cy="768"/>
              </a:xfrm>
            </p:grpSpPr>
            <p:sp>
              <p:nvSpPr>
                <p:cNvPr id="9626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64" cy="7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es-UY" sz="1400" b="1">
                      <a:cs typeface="Times New Roman" pitchFamily="18" charset="0"/>
                    </a:rPr>
                    <a:t>Países</a:t>
                  </a:r>
                  <a:endParaRPr kumimoji="0" lang="es-UY" sz="14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UY" sz="1400"/>
                </a:p>
              </p:txBody>
            </p:sp>
            <p:sp>
              <p:nvSpPr>
                <p:cNvPr id="96263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50" cy="76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64" name="Group 8"/>
              <p:cNvGrpSpPr>
                <a:grpSpLocks/>
              </p:cNvGrpSpPr>
              <p:nvPr/>
            </p:nvGrpSpPr>
            <p:grpSpPr bwMode="auto">
              <a:xfrm>
                <a:off x="950" y="0"/>
                <a:ext cx="3022" cy="384"/>
                <a:chOff x="950" y="0"/>
                <a:chExt cx="3022" cy="384"/>
              </a:xfrm>
            </p:grpSpPr>
            <p:sp>
              <p:nvSpPr>
                <p:cNvPr id="96265" name="Rectangle 9"/>
                <p:cNvSpPr>
                  <a:spLocks noChangeArrowheads="1"/>
                </p:cNvSpPr>
                <p:nvPr/>
              </p:nvSpPr>
              <p:spPr bwMode="auto">
                <a:xfrm>
                  <a:off x="993" y="0"/>
                  <a:ext cx="293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es-UY" sz="1400" b="1">
                      <a:cs typeface="Times New Roman" pitchFamily="18" charset="0"/>
                    </a:rPr>
                    <a:t>Quintiles de Ingreso</a:t>
                  </a:r>
                  <a:endParaRPr kumimoji="0" lang="es-UY" sz="14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UY" sz="1400"/>
                </a:p>
              </p:txBody>
            </p:sp>
            <p:sp>
              <p:nvSpPr>
                <p:cNvPr id="96266" name="Rectangle 10"/>
                <p:cNvSpPr>
                  <a:spLocks noChangeArrowheads="1"/>
                </p:cNvSpPr>
                <p:nvPr/>
              </p:nvSpPr>
              <p:spPr bwMode="auto">
                <a:xfrm>
                  <a:off x="950" y="0"/>
                  <a:ext cx="302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67" name="Group 11"/>
              <p:cNvGrpSpPr>
                <a:grpSpLocks/>
              </p:cNvGrpSpPr>
              <p:nvPr/>
            </p:nvGrpSpPr>
            <p:grpSpPr bwMode="auto">
              <a:xfrm>
                <a:off x="950" y="384"/>
                <a:ext cx="662" cy="384"/>
                <a:chOff x="950" y="384"/>
                <a:chExt cx="662" cy="384"/>
              </a:xfrm>
            </p:grpSpPr>
            <p:sp>
              <p:nvSpPr>
                <p:cNvPr id="96268" name="Rectangle 12"/>
                <p:cNvSpPr>
                  <a:spLocks noChangeArrowheads="1"/>
                </p:cNvSpPr>
                <p:nvPr/>
              </p:nvSpPr>
              <p:spPr bwMode="auto">
                <a:xfrm>
                  <a:off x="993" y="384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es-UY" sz="1400" b="1">
                      <a:cs typeface="Times New Roman" pitchFamily="18" charset="0"/>
                    </a:rPr>
                    <a:t>Más Pobre</a:t>
                  </a:r>
                  <a:endParaRPr kumimoji="0" lang="es-UY" sz="14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UY" sz="1400"/>
                </a:p>
              </p:txBody>
            </p:sp>
            <p:sp>
              <p:nvSpPr>
                <p:cNvPr id="96269" name="Rectangle 13"/>
                <p:cNvSpPr>
                  <a:spLocks noChangeArrowheads="1"/>
                </p:cNvSpPr>
                <p:nvPr/>
              </p:nvSpPr>
              <p:spPr bwMode="auto">
                <a:xfrm>
                  <a:off x="950" y="384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70" name="Group 14"/>
              <p:cNvGrpSpPr>
                <a:grpSpLocks/>
              </p:cNvGrpSpPr>
              <p:nvPr/>
            </p:nvGrpSpPr>
            <p:grpSpPr bwMode="auto">
              <a:xfrm>
                <a:off x="1612" y="384"/>
                <a:ext cx="590" cy="384"/>
                <a:chOff x="1612" y="384"/>
                <a:chExt cx="590" cy="384"/>
              </a:xfrm>
            </p:grpSpPr>
            <p:sp>
              <p:nvSpPr>
                <p:cNvPr id="96271" name="Rectangle 15"/>
                <p:cNvSpPr>
                  <a:spLocks noChangeArrowheads="1"/>
                </p:cNvSpPr>
                <p:nvPr/>
              </p:nvSpPr>
              <p:spPr bwMode="auto">
                <a:xfrm>
                  <a:off x="1655" y="3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es-UY" sz="1400" b="1">
                      <a:cs typeface="Times New Roman" pitchFamily="18" charset="0"/>
                    </a:rPr>
                    <a:t>Segundo</a:t>
                  </a:r>
                  <a:endParaRPr kumimoji="0" lang="es-UY" sz="14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UY" sz="1400"/>
                </a:p>
              </p:txBody>
            </p:sp>
            <p:sp>
              <p:nvSpPr>
                <p:cNvPr id="96272" name="Rectangle 16"/>
                <p:cNvSpPr>
                  <a:spLocks noChangeArrowheads="1"/>
                </p:cNvSpPr>
                <p:nvPr/>
              </p:nvSpPr>
              <p:spPr bwMode="auto">
                <a:xfrm>
                  <a:off x="1612" y="3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73" name="Group 17"/>
              <p:cNvGrpSpPr>
                <a:grpSpLocks/>
              </p:cNvGrpSpPr>
              <p:nvPr/>
            </p:nvGrpSpPr>
            <p:grpSpPr bwMode="auto">
              <a:xfrm>
                <a:off x="2202" y="384"/>
                <a:ext cx="590" cy="384"/>
                <a:chOff x="2202" y="384"/>
                <a:chExt cx="590" cy="384"/>
              </a:xfrm>
            </p:grpSpPr>
            <p:sp>
              <p:nvSpPr>
                <p:cNvPr id="962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245" y="3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es-UY" sz="1400" b="1">
                      <a:cs typeface="Times New Roman" pitchFamily="18" charset="0"/>
                    </a:rPr>
                    <a:t>Tercero</a:t>
                  </a:r>
                  <a:endParaRPr kumimoji="0" lang="es-UY" sz="14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UY" sz="1400"/>
                </a:p>
              </p:txBody>
            </p:sp>
            <p:sp>
              <p:nvSpPr>
                <p:cNvPr id="962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202" y="3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76" name="Group 20"/>
              <p:cNvGrpSpPr>
                <a:grpSpLocks/>
              </p:cNvGrpSpPr>
              <p:nvPr/>
            </p:nvGrpSpPr>
            <p:grpSpPr bwMode="auto">
              <a:xfrm>
                <a:off x="2792" y="384"/>
                <a:ext cx="590" cy="384"/>
                <a:chOff x="2792" y="384"/>
                <a:chExt cx="590" cy="384"/>
              </a:xfrm>
            </p:grpSpPr>
            <p:sp>
              <p:nvSpPr>
                <p:cNvPr id="96277" name="Rectangle 21"/>
                <p:cNvSpPr>
                  <a:spLocks noChangeArrowheads="1"/>
                </p:cNvSpPr>
                <p:nvPr/>
              </p:nvSpPr>
              <p:spPr bwMode="auto">
                <a:xfrm>
                  <a:off x="2835" y="3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es-UY" sz="1400" b="1">
                      <a:cs typeface="Times New Roman" pitchFamily="18" charset="0"/>
                    </a:rPr>
                    <a:t>Cuarto</a:t>
                  </a:r>
                  <a:endParaRPr kumimoji="0" lang="es-UY" sz="14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UY" sz="1400"/>
                </a:p>
              </p:txBody>
            </p:sp>
            <p:sp>
              <p:nvSpPr>
                <p:cNvPr id="96278" name="Rectangle 22"/>
                <p:cNvSpPr>
                  <a:spLocks noChangeArrowheads="1"/>
                </p:cNvSpPr>
                <p:nvPr/>
              </p:nvSpPr>
              <p:spPr bwMode="auto">
                <a:xfrm>
                  <a:off x="2792" y="3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79" name="Group 23"/>
              <p:cNvGrpSpPr>
                <a:grpSpLocks/>
              </p:cNvGrpSpPr>
              <p:nvPr/>
            </p:nvGrpSpPr>
            <p:grpSpPr bwMode="auto">
              <a:xfrm>
                <a:off x="3382" y="384"/>
                <a:ext cx="590" cy="384"/>
                <a:chOff x="3382" y="384"/>
                <a:chExt cx="590" cy="384"/>
              </a:xfrm>
            </p:grpSpPr>
            <p:sp>
              <p:nvSpPr>
                <p:cNvPr id="96280" name="Rectangle 24"/>
                <p:cNvSpPr>
                  <a:spLocks noChangeArrowheads="1"/>
                </p:cNvSpPr>
                <p:nvPr/>
              </p:nvSpPr>
              <p:spPr bwMode="auto">
                <a:xfrm>
                  <a:off x="3425" y="3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es-UY" sz="1400" b="1">
                      <a:cs typeface="Times New Roman" pitchFamily="18" charset="0"/>
                    </a:rPr>
                    <a:t>Más Rico</a:t>
                  </a:r>
                  <a:endParaRPr kumimoji="0" lang="es-UY" sz="1400">
                    <a:cs typeface="Times New Roman" pitchFamily="18" charset="0"/>
                  </a:endParaRPr>
                </a:p>
                <a:p>
                  <a:pPr algn="ctr" eaLnBrk="0" hangingPunct="0"/>
                  <a:endParaRPr kumimoji="0" lang="es-UY" sz="1400"/>
                </a:p>
              </p:txBody>
            </p:sp>
            <p:sp>
              <p:nvSpPr>
                <p:cNvPr id="96281" name="Rectangle 25"/>
                <p:cNvSpPr>
                  <a:spLocks noChangeArrowheads="1"/>
                </p:cNvSpPr>
                <p:nvPr/>
              </p:nvSpPr>
              <p:spPr bwMode="auto">
                <a:xfrm>
                  <a:off x="3382" y="3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82" name="Group 26"/>
              <p:cNvGrpSpPr>
                <a:grpSpLocks/>
              </p:cNvGrpSpPr>
              <p:nvPr/>
            </p:nvGrpSpPr>
            <p:grpSpPr bwMode="auto">
              <a:xfrm>
                <a:off x="0" y="768"/>
                <a:ext cx="950" cy="384"/>
                <a:chOff x="0" y="768"/>
                <a:chExt cx="950" cy="384"/>
              </a:xfrm>
            </p:grpSpPr>
            <p:sp>
              <p:nvSpPr>
                <p:cNvPr id="96283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Argentina (1991)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284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85" name="Group 29"/>
              <p:cNvGrpSpPr>
                <a:grpSpLocks/>
              </p:cNvGrpSpPr>
              <p:nvPr/>
            </p:nvGrpSpPr>
            <p:grpSpPr bwMode="auto">
              <a:xfrm>
                <a:off x="950" y="768"/>
                <a:ext cx="662" cy="384"/>
                <a:chOff x="950" y="768"/>
                <a:chExt cx="662" cy="384"/>
              </a:xfrm>
            </p:grpSpPr>
            <p:sp>
              <p:nvSpPr>
                <p:cNvPr id="96286" name="Rectangle 30"/>
                <p:cNvSpPr>
                  <a:spLocks noChangeArrowheads="1"/>
                </p:cNvSpPr>
                <p:nvPr/>
              </p:nvSpPr>
              <p:spPr bwMode="auto">
                <a:xfrm>
                  <a:off x="993" y="768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38.7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287" name="Rectangle 31"/>
                <p:cNvSpPr>
                  <a:spLocks noChangeArrowheads="1"/>
                </p:cNvSpPr>
                <p:nvPr/>
              </p:nvSpPr>
              <p:spPr bwMode="auto">
                <a:xfrm>
                  <a:off x="950" y="768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88" name="Group 32"/>
              <p:cNvGrpSpPr>
                <a:grpSpLocks/>
              </p:cNvGrpSpPr>
              <p:nvPr/>
            </p:nvGrpSpPr>
            <p:grpSpPr bwMode="auto">
              <a:xfrm>
                <a:off x="1612" y="768"/>
                <a:ext cx="590" cy="384"/>
                <a:chOff x="1612" y="768"/>
                <a:chExt cx="590" cy="384"/>
              </a:xfrm>
            </p:grpSpPr>
            <p:sp>
              <p:nvSpPr>
                <p:cNvPr id="96289" name="Rectangle 33"/>
                <p:cNvSpPr>
                  <a:spLocks noChangeArrowheads="1"/>
                </p:cNvSpPr>
                <p:nvPr/>
              </p:nvSpPr>
              <p:spPr bwMode="auto">
                <a:xfrm>
                  <a:off x="1655" y="7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16.6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290" name="Rectangle 34"/>
                <p:cNvSpPr>
                  <a:spLocks noChangeArrowheads="1"/>
                </p:cNvSpPr>
                <p:nvPr/>
              </p:nvSpPr>
              <p:spPr bwMode="auto">
                <a:xfrm>
                  <a:off x="1612" y="7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91" name="Group 35"/>
              <p:cNvGrpSpPr>
                <a:grpSpLocks/>
              </p:cNvGrpSpPr>
              <p:nvPr/>
            </p:nvGrpSpPr>
            <p:grpSpPr bwMode="auto">
              <a:xfrm>
                <a:off x="2202" y="768"/>
                <a:ext cx="590" cy="384"/>
                <a:chOff x="2202" y="768"/>
                <a:chExt cx="590" cy="384"/>
              </a:xfrm>
            </p:grpSpPr>
            <p:sp>
              <p:nvSpPr>
                <p:cNvPr id="96292" name="Rectangle 36"/>
                <p:cNvSpPr>
                  <a:spLocks noChangeArrowheads="1"/>
                </p:cNvSpPr>
                <p:nvPr/>
              </p:nvSpPr>
              <p:spPr bwMode="auto">
                <a:xfrm>
                  <a:off x="2245" y="7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25.5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293" name="Rectangle 37"/>
                <p:cNvSpPr>
                  <a:spLocks noChangeArrowheads="1"/>
                </p:cNvSpPr>
                <p:nvPr/>
              </p:nvSpPr>
              <p:spPr bwMode="auto">
                <a:xfrm>
                  <a:off x="2202" y="7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94" name="Group 38"/>
              <p:cNvGrpSpPr>
                <a:grpSpLocks/>
              </p:cNvGrpSpPr>
              <p:nvPr/>
            </p:nvGrpSpPr>
            <p:grpSpPr bwMode="auto">
              <a:xfrm>
                <a:off x="2792" y="768"/>
                <a:ext cx="590" cy="384"/>
                <a:chOff x="2792" y="768"/>
                <a:chExt cx="590" cy="384"/>
              </a:xfrm>
            </p:grpSpPr>
            <p:sp>
              <p:nvSpPr>
                <p:cNvPr id="96295" name="Rectangle 39"/>
                <p:cNvSpPr>
                  <a:spLocks noChangeArrowheads="1"/>
                </p:cNvSpPr>
                <p:nvPr/>
              </p:nvSpPr>
              <p:spPr bwMode="auto">
                <a:xfrm>
                  <a:off x="2835" y="7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14.8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296" name="Rectangle 40"/>
                <p:cNvSpPr>
                  <a:spLocks noChangeArrowheads="1"/>
                </p:cNvSpPr>
                <p:nvPr/>
              </p:nvSpPr>
              <p:spPr bwMode="auto">
                <a:xfrm>
                  <a:off x="2792" y="7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297" name="Group 41"/>
              <p:cNvGrpSpPr>
                <a:grpSpLocks/>
              </p:cNvGrpSpPr>
              <p:nvPr/>
            </p:nvGrpSpPr>
            <p:grpSpPr bwMode="auto">
              <a:xfrm>
                <a:off x="3382" y="768"/>
                <a:ext cx="590" cy="384"/>
                <a:chOff x="3382" y="768"/>
                <a:chExt cx="590" cy="384"/>
              </a:xfrm>
            </p:grpSpPr>
            <p:sp>
              <p:nvSpPr>
                <p:cNvPr id="96298" name="Rectangle 42"/>
                <p:cNvSpPr>
                  <a:spLocks noChangeArrowheads="1"/>
                </p:cNvSpPr>
                <p:nvPr/>
              </p:nvSpPr>
              <p:spPr bwMode="auto">
                <a:xfrm>
                  <a:off x="3425" y="7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4.4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299" name="Rectangle 43"/>
                <p:cNvSpPr>
                  <a:spLocks noChangeArrowheads="1"/>
                </p:cNvSpPr>
                <p:nvPr/>
              </p:nvSpPr>
              <p:spPr bwMode="auto">
                <a:xfrm>
                  <a:off x="3382" y="7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00" name="Group 44"/>
              <p:cNvGrpSpPr>
                <a:grpSpLocks/>
              </p:cNvGrpSpPr>
              <p:nvPr/>
            </p:nvGrpSpPr>
            <p:grpSpPr bwMode="auto">
              <a:xfrm>
                <a:off x="0" y="1152"/>
                <a:ext cx="950" cy="384"/>
                <a:chOff x="0" y="1152"/>
                <a:chExt cx="950" cy="384"/>
              </a:xfrm>
            </p:grpSpPr>
            <p:sp>
              <p:nvSpPr>
                <p:cNvPr id="96301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Bolivia (1990)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302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03" name="Group 47"/>
              <p:cNvGrpSpPr>
                <a:grpSpLocks/>
              </p:cNvGrpSpPr>
              <p:nvPr/>
            </p:nvGrpSpPr>
            <p:grpSpPr bwMode="auto">
              <a:xfrm>
                <a:off x="950" y="1152"/>
                <a:ext cx="662" cy="384"/>
                <a:chOff x="950" y="1152"/>
                <a:chExt cx="662" cy="384"/>
              </a:xfrm>
            </p:grpSpPr>
            <p:sp>
              <p:nvSpPr>
                <p:cNvPr id="96304" name="Rectangle 48"/>
                <p:cNvSpPr>
                  <a:spLocks noChangeArrowheads="1"/>
                </p:cNvSpPr>
                <p:nvPr/>
              </p:nvSpPr>
              <p:spPr bwMode="auto">
                <a:xfrm>
                  <a:off x="993" y="1152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31.5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05" name="Rectangle 49"/>
                <p:cNvSpPr>
                  <a:spLocks noChangeArrowheads="1"/>
                </p:cNvSpPr>
                <p:nvPr/>
              </p:nvSpPr>
              <p:spPr bwMode="auto">
                <a:xfrm>
                  <a:off x="950" y="1152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06" name="Group 50"/>
              <p:cNvGrpSpPr>
                <a:grpSpLocks/>
              </p:cNvGrpSpPr>
              <p:nvPr/>
            </p:nvGrpSpPr>
            <p:grpSpPr bwMode="auto">
              <a:xfrm>
                <a:off x="1612" y="1152"/>
                <a:ext cx="590" cy="384"/>
                <a:chOff x="1612" y="1152"/>
                <a:chExt cx="590" cy="384"/>
              </a:xfrm>
            </p:grpSpPr>
            <p:sp>
              <p:nvSpPr>
                <p:cNvPr id="96307" name="Rectangle 51"/>
                <p:cNvSpPr>
                  <a:spLocks noChangeArrowheads="1"/>
                </p:cNvSpPr>
                <p:nvPr/>
              </p:nvSpPr>
              <p:spPr bwMode="auto">
                <a:xfrm>
                  <a:off x="1655" y="11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26.5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08" name="Rectangle 52"/>
                <p:cNvSpPr>
                  <a:spLocks noChangeArrowheads="1"/>
                </p:cNvSpPr>
                <p:nvPr/>
              </p:nvSpPr>
              <p:spPr bwMode="auto">
                <a:xfrm>
                  <a:off x="1612" y="11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09" name="Group 53"/>
              <p:cNvGrpSpPr>
                <a:grpSpLocks/>
              </p:cNvGrpSpPr>
              <p:nvPr/>
            </p:nvGrpSpPr>
            <p:grpSpPr bwMode="auto">
              <a:xfrm>
                <a:off x="2202" y="1152"/>
                <a:ext cx="590" cy="384"/>
                <a:chOff x="2202" y="1152"/>
                <a:chExt cx="590" cy="384"/>
              </a:xfrm>
            </p:grpSpPr>
            <p:sp>
              <p:nvSpPr>
                <p:cNvPr id="96310" name="Rectangle 54"/>
                <p:cNvSpPr>
                  <a:spLocks noChangeArrowheads="1"/>
                </p:cNvSpPr>
                <p:nvPr/>
              </p:nvSpPr>
              <p:spPr bwMode="auto">
                <a:xfrm>
                  <a:off x="2245" y="11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19.5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11" name="Rectangle 55"/>
                <p:cNvSpPr>
                  <a:spLocks noChangeArrowheads="1"/>
                </p:cNvSpPr>
                <p:nvPr/>
              </p:nvSpPr>
              <p:spPr bwMode="auto">
                <a:xfrm>
                  <a:off x="2202" y="11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12" name="Group 56"/>
              <p:cNvGrpSpPr>
                <a:grpSpLocks/>
              </p:cNvGrpSpPr>
              <p:nvPr/>
            </p:nvGrpSpPr>
            <p:grpSpPr bwMode="auto">
              <a:xfrm>
                <a:off x="2792" y="1152"/>
                <a:ext cx="590" cy="384"/>
                <a:chOff x="2792" y="1152"/>
                <a:chExt cx="590" cy="384"/>
              </a:xfrm>
            </p:grpSpPr>
            <p:sp>
              <p:nvSpPr>
                <p:cNvPr id="96313" name="Rectangle 57"/>
                <p:cNvSpPr>
                  <a:spLocks noChangeArrowheads="1"/>
                </p:cNvSpPr>
                <p:nvPr/>
              </p:nvSpPr>
              <p:spPr bwMode="auto">
                <a:xfrm>
                  <a:off x="2835" y="11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14.2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14" name="Rectangle 58"/>
                <p:cNvSpPr>
                  <a:spLocks noChangeArrowheads="1"/>
                </p:cNvSpPr>
                <p:nvPr/>
              </p:nvSpPr>
              <p:spPr bwMode="auto">
                <a:xfrm>
                  <a:off x="2792" y="11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15" name="Group 59"/>
              <p:cNvGrpSpPr>
                <a:grpSpLocks/>
              </p:cNvGrpSpPr>
              <p:nvPr/>
            </p:nvGrpSpPr>
            <p:grpSpPr bwMode="auto">
              <a:xfrm>
                <a:off x="3382" y="1152"/>
                <a:ext cx="590" cy="384"/>
                <a:chOff x="3382" y="1152"/>
                <a:chExt cx="590" cy="384"/>
              </a:xfrm>
            </p:grpSpPr>
            <p:sp>
              <p:nvSpPr>
                <p:cNvPr id="96316" name="Rectangle 60"/>
                <p:cNvSpPr>
                  <a:spLocks noChangeArrowheads="1"/>
                </p:cNvSpPr>
                <p:nvPr/>
              </p:nvSpPr>
              <p:spPr bwMode="auto">
                <a:xfrm>
                  <a:off x="3425" y="11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8.3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17" name="Rectangle 61"/>
                <p:cNvSpPr>
                  <a:spLocks noChangeArrowheads="1"/>
                </p:cNvSpPr>
                <p:nvPr/>
              </p:nvSpPr>
              <p:spPr bwMode="auto">
                <a:xfrm>
                  <a:off x="3382" y="11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18" name="Group 62"/>
              <p:cNvGrpSpPr>
                <a:grpSpLocks/>
              </p:cNvGrpSpPr>
              <p:nvPr/>
            </p:nvGrpSpPr>
            <p:grpSpPr bwMode="auto">
              <a:xfrm>
                <a:off x="0" y="1536"/>
                <a:ext cx="950" cy="384"/>
                <a:chOff x="0" y="1536"/>
                <a:chExt cx="950" cy="384"/>
              </a:xfrm>
            </p:grpSpPr>
            <p:sp>
              <p:nvSpPr>
                <p:cNvPr id="96319" name="Rectangle 63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Chile (1996)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320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21" name="Group 65"/>
              <p:cNvGrpSpPr>
                <a:grpSpLocks/>
              </p:cNvGrpSpPr>
              <p:nvPr/>
            </p:nvGrpSpPr>
            <p:grpSpPr bwMode="auto">
              <a:xfrm>
                <a:off x="950" y="1536"/>
                <a:ext cx="662" cy="384"/>
                <a:chOff x="950" y="1536"/>
                <a:chExt cx="662" cy="384"/>
              </a:xfrm>
            </p:grpSpPr>
            <p:sp>
              <p:nvSpPr>
                <p:cNvPr id="96322" name="Rectangle 66"/>
                <p:cNvSpPr>
                  <a:spLocks noChangeArrowheads="1"/>
                </p:cNvSpPr>
                <p:nvPr/>
              </p:nvSpPr>
              <p:spPr bwMode="auto">
                <a:xfrm>
                  <a:off x="993" y="1536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30.9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23" name="Rectangle 67"/>
                <p:cNvSpPr>
                  <a:spLocks noChangeArrowheads="1"/>
                </p:cNvSpPr>
                <p:nvPr/>
              </p:nvSpPr>
              <p:spPr bwMode="auto">
                <a:xfrm>
                  <a:off x="950" y="1536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24" name="Group 68"/>
              <p:cNvGrpSpPr>
                <a:grpSpLocks/>
              </p:cNvGrpSpPr>
              <p:nvPr/>
            </p:nvGrpSpPr>
            <p:grpSpPr bwMode="auto">
              <a:xfrm>
                <a:off x="1612" y="1536"/>
                <a:ext cx="590" cy="384"/>
                <a:chOff x="1612" y="1536"/>
                <a:chExt cx="590" cy="384"/>
              </a:xfrm>
            </p:grpSpPr>
            <p:sp>
              <p:nvSpPr>
                <p:cNvPr id="96325" name="Rectangle 69"/>
                <p:cNvSpPr>
                  <a:spLocks noChangeArrowheads="1"/>
                </p:cNvSpPr>
                <p:nvPr/>
              </p:nvSpPr>
              <p:spPr bwMode="auto">
                <a:xfrm>
                  <a:off x="1655" y="153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23.2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26" name="Rectangle 70"/>
                <p:cNvSpPr>
                  <a:spLocks noChangeArrowheads="1"/>
                </p:cNvSpPr>
                <p:nvPr/>
              </p:nvSpPr>
              <p:spPr bwMode="auto">
                <a:xfrm>
                  <a:off x="1612" y="153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27" name="Group 71"/>
              <p:cNvGrpSpPr>
                <a:grpSpLocks/>
              </p:cNvGrpSpPr>
              <p:nvPr/>
            </p:nvGrpSpPr>
            <p:grpSpPr bwMode="auto">
              <a:xfrm>
                <a:off x="2202" y="1536"/>
                <a:ext cx="590" cy="384"/>
                <a:chOff x="2202" y="1536"/>
                <a:chExt cx="590" cy="384"/>
              </a:xfrm>
            </p:grpSpPr>
            <p:sp>
              <p:nvSpPr>
                <p:cNvPr id="96328" name="Rectangle 72"/>
                <p:cNvSpPr>
                  <a:spLocks noChangeArrowheads="1"/>
                </p:cNvSpPr>
                <p:nvPr/>
              </p:nvSpPr>
              <p:spPr bwMode="auto">
                <a:xfrm>
                  <a:off x="2245" y="153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22.2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29" name="Rectangle 73"/>
                <p:cNvSpPr>
                  <a:spLocks noChangeArrowheads="1"/>
                </p:cNvSpPr>
                <p:nvPr/>
              </p:nvSpPr>
              <p:spPr bwMode="auto">
                <a:xfrm>
                  <a:off x="2202" y="153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30" name="Group 74"/>
              <p:cNvGrpSpPr>
                <a:grpSpLocks/>
              </p:cNvGrpSpPr>
              <p:nvPr/>
            </p:nvGrpSpPr>
            <p:grpSpPr bwMode="auto">
              <a:xfrm>
                <a:off x="2792" y="1536"/>
                <a:ext cx="590" cy="384"/>
                <a:chOff x="2792" y="1536"/>
                <a:chExt cx="590" cy="384"/>
              </a:xfrm>
            </p:grpSpPr>
            <p:sp>
              <p:nvSpPr>
                <p:cNvPr id="96331" name="Rectangle 75"/>
                <p:cNvSpPr>
                  <a:spLocks noChangeArrowheads="1"/>
                </p:cNvSpPr>
                <p:nvPr/>
              </p:nvSpPr>
              <p:spPr bwMode="auto">
                <a:xfrm>
                  <a:off x="2835" y="153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16.5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32" name="Rectangle 76"/>
                <p:cNvSpPr>
                  <a:spLocks noChangeArrowheads="1"/>
                </p:cNvSpPr>
                <p:nvPr/>
              </p:nvSpPr>
              <p:spPr bwMode="auto">
                <a:xfrm>
                  <a:off x="2792" y="153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33" name="Group 77"/>
              <p:cNvGrpSpPr>
                <a:grpSpLocks/>
              </p:cNvGrpSpPr>
              <p:nvPr/>
            </p:nvGrpSpPr>
            <p:grpSpPr bwMode="auto">
              <a:xfrm>
                <a:off x="3382" y="1536"/>
                <a:ext cx="590" cy="384"/>
                <a:chOff x="3382" y="1536"/>
                <a:chExt cx="590" cy="384"/>
              </a:xfrm>
            </p:grpSpPr>
            <p:sp>
              <p:nvSpPr>
                <p:cNvPr id="96334" name="Rectangle 78"/>
                <p:cNvSpPr>
                  <a:spLocks noChangeArrowheads="1"/>
                </p:cNvSpPr>
                <p:nvPr/>
              </p:nvSpPr>
              <p:spPr bwMode="auto">
                <a:xfrm>
                  <a:off x="3425" y="153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7.2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35" name="Rectangle 79"/>
                <p:cNvSpPr>
                  <a:spLocks noChangeArrowheads="1"/>
                </p:cNvSpPr>
                <p:nvPr/>
              </p:nvSpPr>
              <p:spPr bwMode="auto">
                <a:xfrm>
                  <a:off x="3382" y="153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36" name="Group 80"/>
              <p:cNvGrpSpPr>
                <a:grpSpLocks/>
              </p:cNvGrpSpPr>
              <p:nvPr/>
            </p:nvGrpSpPr>
            <p:grpSpPr bwMode="auto">
              <a:xfrm>
                <a:off x="0" y="1920"/>
                <a:ext cx="950" cy="384"/>
                <a:chOff x="0" y="1920"/>
                <a:chExt cx="950" cy="384"/>
              </a:xfrm>
            </p:grpSpPr>
            <p:sp>
              <p:nvSpPr>
                <p:cNvPr id="96337" name="Rectangle 81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Colombia (1997)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338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39" name="Group 83"/>
              <p:cNvGrpSpPr>
                <a:grpSpLocks/>
              </p:cNvGrpSpPr>
              <p:nvPr/>
            </p:nvGrpSpPr>
            <p:grpSpPr bwMode="auto">
              <a:xfrm>
                <a:off x="950" y="1920"/>
                <a:ext cx="662" cy="384"/>
                <a:chOff x="950" y="1920"/>
                <a:chExt cx="662" cy="384"/>
              </a:xfrm>
            </p:grpSpPr>
            <p:sp>
              <p:nvSpPr>
                <p:cNvPr id="96340" name="Rectangle 84"/>
                <p:cNvSpPr>
                  <a:spLocks noChangeArrowheads="1"/>
                </p:cNvSpPr>
                <p:nvPr/>
              </p:nvSpPr>
              <p:spPr bwMode="auto">
                <a:xfrm>
                  <a:off x="993" y="1920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17.5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41" name="Rectangle 85"/>
                <p:cNvSpPr>
                  <a:spLocks noChangeArrowheads="1"/>
                </p:cNvSpPr>
                <p:nvPr/>
              </p:nvSpPr>
              <p:spPr bwMode="auto">
                <a:xfrm>
                  <a:off x="950" y="1920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42" name="Group 86"/>
              <p:cNvGrpSpPr>
                <a:grpSpLocks/>
              </p:cNvGrpSpPr>
              <p:nvPr/>
            </p:nvGrpSpPr>
            <p:grpSpPr bwMode="auto">
              <a:xfrm>
                <a:off x="1612" y="1920"/>
                <a:ext cx="590" cy="384"/>
                <a:chOff x="1612" y="1920"/>
                <a:chExt cx="590" cy="384"/>
              </a:xfrm>
            </p:grpSpPr>
            <p:sp>
              <p:nvSpPr>
                <p:cNvPr id="96343" name="Rectangle 87"/>
                <p:cNvSpPr>
                  <a:spLocks noChangeArrowheads="1"/>
                </p:cNvSpPr>
                <p:nvPr/>
              </p:nvSpPr>
              <p:spPr bwMode="auto">
                <a:xfrm>
                  <a:off x="1655" y="192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19.7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44" name="Rectangle 88"/>
                <p:cNvSpPr>
                  <a:spLocks noChangeArrowheads="1"/>
                </p:cNvSpPr>
                <p:nvPr/>
              </p:nvSpPr>
              <p:spPr bwMode="auto">
                <a:xfrm>
                  <a:off x="1612" y="192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45" name="Group 89"/>
              <p:cNvGrpSpPr>
                <a:grpSpLocks/>
              </p:cNvGrpSpPr>
              <p:nvPr/>
            </p:nvGrpSpPr>
            <p:grpSpPr bwMode="auto">
              <a:xfrm>
                <a:off x="2202" y="1920"/>
                <a:ext cx="590" cy="384"/>
                <a:chOff x="2202" y="1920"/>
                <a:chExt cx="590" cy="384"/>
              </a:xfrm>
            </p:grpSpPr>
            <p:sp>
              <p:nvSpPr>
                <p:cNvPr id="96346" name="Rectangle 90"/>
                <p:cNvSpPr>
                  <a:spLocks noChangeArrowheads="1"/>
                </p:cNvSpPr>
                <p:nvPr/>
              </p:nvSpPr>
              <p:spPr bwMode="auto">
                <a:xfrm>
                  <a:off x="2245" y="192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22.2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47" name="Rectangle 91"/>
                <p:cNvSpPr>
                  <a:spLocks noChangeArrowheads="1"/>
                </p:cNvSpPr>
                <p:nvPr/>
              </p:nvSpPr>
              <p:spPr bwMode="auto">
                <a:xfrm>
                  <a:off x="2202" y="192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48" name="Group 92"/>
              <p:cNvGrpSpPr>
                <a:grpSpLocks/>
              </p:cNvGrpSpPr>
              <p:nvPr/>
            </p:nvGrpSpPr>
            <p:grpSpPr bwMode="auto">
              <a:xfrm>
                <a:off x="2792" y="1920"/>
                <a:ext cx="590" cy="384"/>
                <a:chOff x="2792" y="1920"/>
                <a:chExt cx="590" cy="384"/>
              </a:xfrm>
            </p:grpSpPr>
            <p:sp>
              <p:nvSpPr>
                <p:cNvPr id="96349" name="Rectangle 93"/>
                <p:cNvSpPr>
                  <a:spLocks noChangeArrowheads="1"/>
                </p:cNvSpPr>
                <p:nvPr/>
              </p:nvSpPr>
              <p:spPr bwMode="auto">
                <a:xfrm>
                  <a:off x="2835" y="192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20.7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50" name="Rectangle 94"/>
                <p:cNvSpPr>
                  <a:spLocks noChangeArrowheads="1"/>
                </p:cNvSpPr>
                <p:nvPr/>
              </p:nvSpPr>
              <p:spPr bwMode="auto">
                <a:xfrm>
                  <a:off x="2792" y="192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51" name="Group 95"/>
              <p:cNvGrpSpPr>
                <a:grpSpLocks/>
              </p:cNvGrpSpPr>
              <p:nvPr/>
            </p:nvGrpSpPr>
            <p:grpSpPr bwMode="auto">
              <a:xfrm>
                <a:off x="3382" y="1920"/>
                <a:ext cx="590" cy="384"/>
                <a:chOff x="3382" y="1920"/>
                <a:chExt cx="590" cy="384"/>
              </a:xfrm>
            </p:grpSpPr>
            <p:sp>
              <p:nvSpPr>
                <p:cNvPr id="96352" name="Rectangle 96"/>
                <p:cNvSpPr>
                  <a:spLocks noChangeArrowheads="1"/>
                </p:cNvSpPr>
                <p:nvPr/>
              </p:nvSpPr>
              <p:spPr bwMode="auto">
                <a:xfrm>
                  <a:off x="3425" y="192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19.9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53" name="Rectangle 97"/>
                <p:cNvSpPr>
                  <a:spLocks noChangeArrowheads="1"/>
                </p:cNvSpPr>
                <p:nvPr/>
              </p:nvSpPr>
              <p:spPr bwMode="auto">
                <a:xfrm>
                  <a:off x="3382" y="192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54" name="Group 98"/>
              <p:cNvGrpSpPr>
                <a:grpSpLocks/>
              </p:cNvGrpSpPr>
              <p:nvPr/>
            </p:nvGrpSpPr>
            <p:grpSpPr bwMode="auto">
              <a:xfrm>
                <a:off x="0" y="2304"/>
                <a:ext cx="950" cy="384"/>
                <a:chOff x="0" y="2304"/>
                <a:chExt cx="950" cy="384"/>
              </a:xfrm>
            </p:grpSpPr>
            <p:sp>
              <p:nvSpPr>
                <p:cNvPr id="96355" name="Rectangle 99"/>
                <p:cNvSpPr>
                  <a:spLocks noChangeArrowheads="1"/>
                </p:cNvSpPr>
                <p:nvPr/>
              </p:nvSpPr>
              <p:spPr bwMode="auto">
                <a:xfrm>
                  <a:off x="43" y="2304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Costa Rica (1996)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356" name="Rectangle 100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57" name="Group 101"/>
              <p:cNvGrpSpPr>
                <a:grpSpLocks/>
              </p:cNvGrpSpPr>
              <p:nvPr/>
            </p:nvGrpSpPr>
            <p:grpSpPr bwMode="auto">
              <a:xfrm>
                <a:off x="950" y="2304"/>
                <a:ext cx="662" cy="384"/>
                <a:chOff x="950" y="2304"/>
                <a:chExt cx="662" cy="384"/>
              </a:xfrm>
            </p:grpSpPr>
            <p:sp>
              <p:nvSpPr>
                <p:cNvPr id="96358" name="Rectangle 102"/>
                <p:cNvSpPr>
                  <a:spLocks noChangeArrowheads="1"/>
                </p:cNvSpPr>
                <p:nvPr/>
              </p:nvSpPr>
              <p:spPr bwMode="auto">
                <a:xfrm>
                  <a:off x="993" y="2304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27.7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59" name="Rectangle 103"/>
                <p:cNvSpPr>
                  <a:spLocks noChangeArrowheads="1"/>
                </p:cNvSpPr>
                <p:nvPr/>
              </p:nvSpPr>
              <p:spPr bwMode="auto">
                <a:xfrm>
                  <a:off x="950" y="2304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60" name="Group 104"/>
              <p:cNvGrpSpPr>
                <a:grpSpLocks/>
              </p:cNvGrpSpPr>
              <p:nvPr/>
            </p:nvGrpSpPr>
            <p:grpSpPr bwMode="auto">
              <a:xfrm>
                <a:off x="1612" y="2304"/>
                <a:ext cx="590" cy="384"/>
                <a:chOff x="1612" y="2304"/>
                <a:chExt cx="590" cy="384"/>
              </a:xfrm>
            </p:grpSpPr>
            <p:sp>
              <p:nvSpPr>
                <p:cNvPr id="9636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655" y="230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23.6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62" name="Rectangle 106"/>
                <p:cNvSpPr>
                  <a:spLocks noChangeArrowheads="1"/>
                </p:cNvSpPr>
                <p:nvPr/>
              </p:nvSpPr>
              <p:spPr bwMode="auto">
                <a:xfrm>
                  <a:off x="1612" y="230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63" name="Group 107"/>
              <p:cNvGrpSpPr>
                <a:grpSpLocks/>
              </p:cNvGrpSpPr>
              <p:nvPr/>
            </p:nvGrpSpPr>
            <p:grpSpPr bwMode="auto">
              <a:xfrm>
                <a:off x="2202" y="2304"/>
                <a:ext cx="590" cy="384"/>
                <a:chOff x="2202" y="2304"/>
                <a:chExt cx="590" cy="384"/>
              </a:xfrm>
            </p:grpSpPr>
            <p:sp>
              <p:nvSpPr>
                <p:cNvPr id="96364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45" y="230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24.1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65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02" y="230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66" name="Group 110"/>
              <p:cNvGrpSpPr>
                <a:grpSpLocks/>
              </p:cNvGrpSpPr>
              <p:nvPr/>
            </p:nvGrpSpPr>
            <p:grpSpPr bwMode="auto">
              <a:xfrm>
                <a:off x="2792" y="2304"/>
                <a:ext cx="590" cy="384"/>
                <a:chOff x="2792" y="2304"/>
                <a:chExt cx="590" cy="384"/>
              </a:xfrm>
            </p:grpSpPr>
            <p:sp>
              <p:nvSpPr>
                <p:cNvPr id="9636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835" y="230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13.9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68" name="Rectangle 112"/>
                <p:cNvSpPr>
                  <a:spLocks noChangeArrowheads="1"/>
                </p:cNvSpPr>
                <p:nvPr/>
              </p:nvSpPr>
              <p:spPr bwMode="auto">
                <a:xfrm>
                  <a:off x="2792" y="230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69" name="Group 113"/>
              <p:cNvGrpSpPr>
                <a:grpSpLocks/>
              </p:cNvGrpSpPr>
              <p:nvPr/>
            </p:nvGrpSpPr>
            <p:grpSpPr bwMode="auto">
              <a:xfrm>
                <a:off x="3382" y="2304"/>
                <a:ext cx="590" cy="384"/>
                <a:chOff x="3382" y="2304"/>
                <a:chExt cx="590" cy="384"/>
              </a:xfrm>
            </p:grpSpPr>
            <p:sp>
              <p:nvSpPr>
                <p:cNvPr id="9637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425" y="230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10.7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7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382" y="230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72" name="Group 116"/>
              <p:cNvGrpSpPr>
                <a:grpSpLocks/>
              </p:cNvGrpSpPr>
              <p:nvPr/>
            </p:nvGrpSpPr>
            <p:grpSpPr bwMode="auto">
              <a:xfrm>
                <a:off x="0" y="2688"/>
                <a:ext cx="950" cy="384"/>
                <a:chOff x="0" y="2688"/>
                <a:chExt cx="950" cy="384"/>
              </a:xfrm>
            </p:grpSpPr>
            <p:sp>
              <p:nvSpPr>
                <p:cNvPr id="96373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" y="2688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Ecuador (1995)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374" name="Rectangle 118"/>
                <p:cNvSpPr>
                  <a:spLocks noChangeArrowheads="1"/>
                </p:cNvSpPr>
                <p:nvPr/>
              </p:nvSpPr>
              <p:spPr bwMode="auto">
                <a:xfrm>
                  <a:off x="0" y="2688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75" name="Group 119"/>
              <p:cNvGrpSpPr>
                <a:grpSpLocks/>
              </p:cNvGrpSpPr>
              <p:nvPr/>
            </p:nvGrpSpPr>
            <p:grpSpPr bwMode="auto">
              <a:xfrm>
                <a:off x="950" y="2688"/>
                <a:ext cx="662" cy="384"/>
                <a:chOff x="950" y="2688"/>
                <a:chExt cx="662" cy="384"/>
              </a:xfrm>
            </p:grpSpPr>
            <p:sp>
              <p:nvSpPr>
                <p:cNvPr id="96376" name="Rectangle 120"/>
                <p:cNvSpPr>
                  <a:spLocks noChangeArrowheads="1"/>
                </p:cNvSpPr>
                <p:nvPr/>
              </p:nvSpPr>
              <p:spPr bwMode="auto">
                <a:xfrm>
                  <a:off x="993" y="2688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12.5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77" name="Rectangle 121"/>
                <p:cNvSpPr>
                  <a:spLocks noChangeArrowheads="1"/>
                </p:cNvSpPr>
                <p:nvPr/>
              </p:nvSpPr>
              <p:spPr bwMode="auto">
                <a:xfrm>
                  <a:off x="950" y="2688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78" name="Group 122"/>
              <p:cNvGrpSpPr>
                <a:grpSpLocks/>
              </p:cNvGrpSpPr>
              <p:nvPr/>
            </p:nvGrpSpPr>
            <p:grpSpPr bwMode="auto">
              <a:xfrm>
                <a:off x="1612" y="2688"/>
                <a:ext cx="590" cy="384"/>
                <a:chOff x="1612" y="2688"/>
                <a:chExt cx="590" cy="384"/>
              </a:xfrm>
            </p:grpSpPr>
            <p:sp>
              <p:nvSpPr>
                <p:cNvPr id="9637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655" y="268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15.0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8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612" y="268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81" name="Group 125"/>
              <p:cNvGrpSpPr>
                <a:grpSpLocks/>
              </p:cNvGrpSpPr>
              <p:nvPr/>
            </p:nvGrpSpPr>
            <p:grpSpPr bwMode="auto">
              <a:xfrm>
                <a:off x="2202" y="2688"/>
                <a:ext cx="590" cy="384"/>
                <a:chOff x="2202" y="2688"/>
                <a:chExt cx="590" cy="384"/>
              </a:xfrm>
            </p:grpSpPr>
            <p:sp>
              <p:nvSpPr>
                <p:cNvPr id="96382" name="Rectangle 126"/>
                <p:cNvSpPr>
                  <a:spLocks noChangeArrowheads="1"/>
                </p:cNvSpPr>
                <p:nvPr/>
              </p:nvSpPr>
              <p:spPr bwMode="auto">
                <a:xfrm>
                  <a:off x="2245" y="268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19.4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83" name="Rectangle 127"/>
                <p:cNvSpPr>
                  <a:spLocks noChangeArrowheads="1"/>
                </p:cNvSpPr>
                <p:nvPr/>
              </p:nvSpPr>
              <p:spPr bwMode="auto">
                <a:xfrm>
                  <a:off x="2202" y="268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84" name="Group 128"/>
              <p:cNvGrpSpPr>
                <a:grpSpLocks/>
              </p:cNvGrpSpPr>
              <p:nvPr/>
            </p:nvGrpSpPr>
            <p:grpSpPr bwMode="auto">
              <a:xfrm>
                <a:off x="2792" y="2688"/>
                <a:ext cx="590" cy="384"/>
                <a:chOff x="2792" y="2688"/>
                <a:chExt cx="590" cy="384"/>
              </a:xfrm>
            </p:grpSpPr>
            <p:sp>
              <p:nvSpPr>
                <p:cNvPr id="96385" name="Rectangle 129"/>
                <p:cNvSpPr>
                  <a:spLocks noChangeArrowheads="1"/>
                </p:cNvSpPr>
                <p:nvPr/>
              </p:nvSpPr>
              <p:spPr bwMode="auto">
                <a:xfrm>
                  <a:off x="2835" y="268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22.5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86" name="Rectangle 130"/>
                <p:cNvSpPr>
                  <a:spLocks noChangeArrowheads="1"/>
                </p:cNvSpPr>
                <p:nvPr/>
              </p:nvSpPr>
              <p:spPr bwMode="auto">
                <a:xfrm>
                  <a:off x="2792" y="268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87" name="Group 131"/>
              <p:cNvGrpSpPr>
                <a:grpSpLocks/>
              </p:cNvGrpSpPr>
              <p:nvPr/>
            </p:nvGrpSpPr>
            <p:grpSpPr bwMode="auto">
              <a:xfrm>
                <a:off x="3382" y="2688"/>
                <a:ext cx="590" cy="384"/>
                <a:chOff x="3382" y="2688"/>
                <a:chExt cx="590" cy="384"/>
              </a:xfrm>
            </p:grpSpPr>
            <p:sp>
              <p:nvSpPr>
                <p:cNvPr id="96388" name="Rectangle 132"/>
                <p:cNvSpPr>
                  <a:spLocks noChangeArrowheads="1"/>
                </p:cNvSpPr>
                <p:nvPr/>
              </p:nvSpPr>
              <p:spPr bwMode="auto">
                <a:xfrm>
                  <a:off x="3425" y="268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30.6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89" name="Rectangle 133"/>
                <p:cNvSpPr>
                  <a:spLocks noChangeArrowheads="1"/>
                </p:cNvSpPr>
                <p:nvPr/>
              </p:nvSpPr>
              <p:spPr bwMode="auto">
                <a:xfrm>
                  <a:off x="3382" y="268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90" name="Group 134"/>
              <p:cNvGrpSpPr>
                <a:grpSpLocks/>
              </p:cNvGrpSpPr>
              <p:nvPr/>
            </p:nvGrpSpPr>
            <p:grpSpPr bwMode="auto">
              <a:xfrm>
                <a:off x="0" y="3072"/>
                <a:ext cx="950" cy="384"/>
                <a:chOff x="0" y="3072"/>
                <a:chExt cx="950" cy="384"/>
              </a:xfrm>
            </p:grpSpPr>
            <p:sp>
              <p:nvSpPr>
                <p:cNvPr id="96391" name="Rectangle 135"/>
                <p:cNvSpPr>
                  <a:spLocks noChangeArrowheads="1"/>
                </p:cNvSpPr>
                <p:nvPr/>
              </p:nvSpPr>
              <p:spPr bwMode="auto">
                <a:xfrm>
                  <a:off x="43" y="3072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Guatemala (1999)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392" name="Rectangle 136"/>
                <p:cNvSpPr>
                  <a:spLocks noChangeArrowheads="1"/>
                </p:cNvSpPr>
                <p:nvPr/>
              </p:nvSpPr>
              <p:spPr bwMode="auto">
                <a:xfrm>
                  <a:off x="0" y="3072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93" name="Group 137"/>
              <p:cNvGrpSpPr>
                <a:grpSpLocks/>
              </p:cNvGrpSpPr>
              <p:nvPr/>
            </p:nvGrpSpPr>
            <p:grpSpPr bwMode="auto">
              <a:xfrm>
                <a:off x="950" y="3072"/>
                <a:ext cx="662" cy="384"/>
                <a:chOff x="950" y="3072"/>
                <a:chExt cx="662" cy="384"/>
              </a:xfrm>
            </p:grpSpPr>
            <p:sp>
              <p:nvSpPr>
                <p:cNvPr id="96394" name="Rectangle 138"/>
                <p:cNvSpPr>
                  <a:spLocks noChangeArrowheads="1"/>
                </p:cNvSpPr>
                <p:nvPr/>
              </p:nvSpPr>
              <p:spPr bwMode="auto">
                <a:xfrm>
                  <a:off x="993" y="3072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12.8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95" name="Rectangle 139"/>
                <p:cNvSpPr>
                  <a:spLocks noChangeArrowheads="1"/>
                </p:cNvSpPr>
                <p:nvPr/>
              </p:nvSpPr>
              <p:spPr bwMode="auto">
                <a:xfrm>
                  <a:off x="950" y="3072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96" name="Group 140"/>
              <p:cNvGrpSpPr>
                <a:grpSpLocks/>
              </p:cNvGrpSpPr>
              <p:nvPr/>
            </p:nvGrpSpPr>
            <p:grpSpPr bwMode="auto">
              <a:xfrm>
                <a:off x="1612" y="3072"/>
                <a:ext cx="590" cy="384"/>
                <a:chOff x="1612" y="3072"/>
                <a:chExt cx="590" cy="384"/>
              </a:xfrm>
            </p:grpSpPr>
            <p:sp>
              <p:nvSpPr>
                <p:cNvPr id="96397" name="Rectangle 141"/>
                <p:cNvSpPr>
                  <a:spLocks noChangeArrowheads="1"/>
                </p:cNvSpPr>
                <p:nvPr/>
              </p:nvSpPr>
              <p:spPr bwMode="auto">
                <a:xfrm>
                  <a:off x="1655" y="307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12.7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39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612" y="307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399" name="Group 143"/>
              <p:cNvGrpSpPr>
                <a:grpSpLocks/>
              </p:cNvGrpSpPr>
              <p:nvPr/>
            </p:nvGrpSpPr>
            <p:grpSpPr bwMode="auto">
              <a:xfrm>
                <a:off x="2202" y="3072"/>
                <a:ext cx="590" cy="384"/>
                <a:chOff x="2202" y="3072"/>
                <a:chExt cx="590" cy="384"/>
              </a:xfrm>
            </p:grpSpPr>
            <p:sp>
              <p:nvSpPr>
                <p:cNvPr id="96400" name="Rectangle 144"/>
                <p:cNvSpPr>
                  <a:spLocks noChangeArrowheads="1"/>
                </p:cNvSpPr>
                <p:nvPr/>
              </p:nvSpPr>
              <p:spPr bwMode="auto">
                <a:xfrm>
                  <a:off x="2245" y="307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16.9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0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202" y="307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02" name="Group 146"/>
              <p:cNvGrpSpPr>
                <a:grpSpLocks/>
              </p:cNvGrpSpPr>
              <p:nvPr/>
            </p:nvGrpSpPr>
            <p:grpSpPr bwMode="auto">
              <a:xfrm>
                <a:off x="2792" y="3072"/>
                <a:ext cx="590" cy="384"/>
                <a:chOff x="2792" y="3072"/>
                <a:chExt cx="590" cy="384"/>
              </a:xfrm>
            </p:grpSpPr>
            <p:sp>
              <p:nvSpPr>
                <p:cNvPr id="96403" name="Rectangle 147"/>
                <p:cNvSpPr>
                  <a:spLocks noChangeArrowheads="1"/>
                </p:cNvSpPr>
                <p:nvPr/>
              </p:nvSpPr>
              <p:spPr bwMode="auto">
                <a:xfrm>
                  <a:off x="2835" y="307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26.3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04" name="Rectangle 148"/>
                <p:cNvSpPr>
                  <a:spLocks noChangeArrowheads="1"/>
                </p:cNvSpPr>
                <p:nvPr/>
              </p:nvSpPr>
              <p:spPr bwMode="auto">
                <a:xfrm>
                  <a:off x="2792" y="307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05" name="Group 149"/>
              <p:cNvGrpSpPr>
                <a:grpSpLocks/>
              </p:cNvGrpSpPr>
              <p:nvPr/>
            </p:nvGrpSpPr>
            <p:grpSpPr bwMode="auto">
              <a:xfrm>
                <a:off x="3382" y="3072"/>
                <a:ext cx="590" cy="384"/>
                <a:chOff x="3382" y="3072"/>
                <a:chExt cx="590" cy="384"/>
              </a:xfrm>
            </p:grpSpPr>
            <p:sp>
              <p:nvSpPr>
                <p:cNvPr id="96406" name="Rectangle 150"/>
                <p:cNvSpPr>
                  <a:spLocks noChangeArrowheads="1"/>
                </p:cNvSpPr>
                <p:nvPr/>
              </p:nvSpPr>
              <p:spPr bwMode="auto">
                <a:xfrm>
                  <a:off x="3425" y="307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31.3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07" name="Rectangle 151"/>
                <p:cNvSpPr>
                  <a:spLocks noChangeArrowheads="1"/>
                </p:cNvSpPr>
                <p:nvPr/>
              </p:nvSpPr>
              <p:spPr bwMode="auto">
                <a:xfrm>
                  <a:off x="3382" y="307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08" name="Group 152"/>
              <p:cNvGrpSpPr>
                <a:grpSpLocks/>
              </p:cNvGrpSpPr>
              <p:nvPr/>
            </p:nvGrpSpPr>
            <p:grpSpPr bwMode="auto">
              <a:xfrm>
                <a:off x="0" y="3456"/>
                <a:ext cx="950" cy="384"/>
                <a:chOff x="0" y="3456"/>
                <a:chExt cx="950" cy="384"/>
              </a:xfrm>
            </p:grpSpPr>
            <p:sp>
              <p:nvSpPr>
                <p:cNvPr id="96409" name="Rectangle 153"/>
                <p:cNvSpPr>
                  <a:spLocks noChangeArrowheads="1"/>
                </p:cNvSpPr>
                <p:nvPr/>
              </p:nvSpPr>
              <p:spPr bwMode="auto">
                <a:xfrm>
                  <a:off x="43" y="3456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Jamaica (1996)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410" name="Rectangle 154"/>
                <p:cNvSpPr>
                  <a:spLocks noChangeArrowheads="1"/>
                </p:cNvSpPr>
                <p:nvPr/>
              </p:nvSpPr>
              <p:spPr bwMode="auto">
                <a:xfrm>
                  <a:off x="0" y="3456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11" name="Group 155"/>
              <p:cNvGrpSpPr>
                <a:grpSpLocks/>
              </p:cNvGrpSpPr>
              <p:nvPr/>
            </p:nvGrpSpPr>
            <p:grpSpPr bwMode="auto">
              <a:xfrm>
                <a:off x="950" y="3456"/>
                <a:ext cx="662" cy="384"/>
                <a:chOff x="950" y="3456"/>
                <a:chExt cx="662" cy="384"/>
              </a:xfrm>
            </p:grpSpPr>
            <p:sp>
              <p:nvSpPr>
                <p:cNvPr id="96412" name="Rectangle 156"/>
                <p:cNvSpPr>
                  <a:spLocks noChangeArrowheads="1"/>
                </p:cNvSpPr>
                <p:nvPr/>
              </p:nvSpPr>
              <p:spPr bwMode="auto">
                <a:xfrm>
                  <a:off x="993" y="3456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25.3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13" name="Rectangle 157"/>
                <p:cNvSpPr>
                  <a:spLocks noChangeArrowheads="1"/>
                </p:cNvSpPr>
                <p:nvPr/>
              </p:nvSpPr>
              <p:spPr bwMode="auto">
                <a:xfrm>
                  <a:off x="950" y="3456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14" name="Group 158"/>
              <p:cNvGrpSpPr>
                <a:grpSpLocks/>
              </p:cNvGrpSpPr>
              <p:nvPr/>
            </p:nvGrpSpPr>
            <p:grpSpPr bwMode="auto">
              <a:xfrm>
                <a:off x="1612" y="3456"/>
                <a:ext cx="590" cy="384"/>
                <a:chOff x="1612" y="3456"/>
                <a:chExt cx="590" cy="384"/>
              </a:xfrm>
            </p:grpSpPr>
            <p:sp>
              <p:nvSpPr>
                <p:cNvPr id="96415" name="Rectangle 159"/>
                <p:cNvSpPr>
                  <a:spLocks noChangeArrowheads="1"/>
                </p:cNvSpPr>
                <p:nvPr/>
              </p:nvSpPr>
              <p:spPr bwMode="auto">
                <a:xfrm>
                  <a:off x="1655" y="345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23.9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16" name="Rectangle 160"/>
                <p:cNvSpPr>
                  <a:spLocks noChangeArrowheads="1"/>
                </p:cNvSpPr>
                <p:nvPr/>
              </p:nvSpPr>
              <p:spPr bwMode="auto">
                <a:xfrm>
                  <a:off x="1612" y="345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17" name="Group 161"/>
              <p:cNvGrpSpPr>
                <a:grpSpLocks/>
              </p:cNvGrpSpPr>
              <p:nvPr/>
            </p:nvGrpSpPr>
            <p:grpSpPr bwMode="auto">
              <a:xfrm>
                <a:off x="2202" y="3456"/>
                <a:ext cx="590" cy="384"/>
                <a:chOff x="2202" y="3456"/>
                <a:chExt cx="590" cy="384"/>
              </a:xfrm>
            </p:grpSpPr>
            <p:sp>
              <p:nvSpPr>
                <p:cNvPr id="9641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245" y="345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19.4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19" name="Rectangle 163"/>
                <p:cNvSpPr>
                  <a:spLocks noChangeArrowheads="1"/>
                </p:cNvSpPr>
                <p:nvPr/>
              </p:nvSpPr>
              <p:spPr bwMode="auto">
                <a:xfrm>
                  <a:off x="2202" y="345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20" name="Group 164"/>
              <p:cNvGrpSpPr>
                <a:grpSpLocks/>
              </p:cNvGrpSpPr>
              <p:nvPr/>
            </p:nvGrpSpPr>
            <p:grpSpPr bwMode="auto">
              <a:xfrm>
                <a:off x="2792" y="3456"/>
                <a:ext cx="590" cy="384"/>
                <a:chOff x="2792" y="3456"/>
                <a:chExt cx="590" cy="384"/>
              </a:xfrm>
            </p:grpSpPr>
            <p:sp>
              <p:nvSpPr>
                <p:cNvPr id="96421" name="Rectangle 165"/>
                <p:cNvSpPr>
                  <a:spLocks noChangeArrowheads="1"/>
                </p:cNvSpPr>
                <p:nvPr/>
              </p:nvSpPr>
              <p:spPr bwMode="auto">
                <a:xfrm>
                  <a:off x="2835" y="345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16.2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22" name="Rectangle 166"/>
                <p:cNvSpPr>
                  <a:spLocks noChangeArrowheads="1"/>
                </p:cNvSpPr>
                <p:nvPr/>
              </p:nvSpPr>
              <p:spPr bwMode="auto">
                <a:xfrm>
                  <a:off x="2792" y="345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23" name="Group 167"/>
              <p:cNvGrpSpPr>
                <a:grpSpLocks/>
              </p:cNvGrpSpPr>
              <p:nvPr/>
            </p:nvGrpSpPr>
            <p:grpSpPr bwMode="auto">
              <a:xfrm>
                <a:off x="3382" y="3456"/>
                <a:ext cx="590" cy="384"/>
                <a:chOff x="3382" y="3456"/>
                <a:chExt cx="590" cy="384"/>
              </a:xfrm>
            </p:grpSpPr>
            <p:sp>
              <p:nvSpPr>
                <p:cNvPr id="96424" name="Rectangle 168"/>
                <p:cNvSpPr>
                  <a:spLocks noChangeArrowheads="1"/>
                </p:cNvSpPr>
                <p:nvPr/>
              </p:nvSpPr>
              <p:spPr bwMode="auto">
                <a:xfrm>
                  <a:off x="3425" y="345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15.2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25" name="Rectangle 169"/>
                <p:cNvSpPr>
                  <a:spLocks noChangeArrowheads="1"/>
                </p:cNvSpPr>
                <p:nvPr/>
              </p:nvSpPr>
              <p:spPr bwMode="auto">
                <a:xfrm>
                  <a:off x="3382" y="345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26" name="Group 170"/>
              <p:cNvGrpSpPr>
                <a:grpSpLocks/>
              </p:cNvGrpSpPr>
              <p:nvPr/>
            </p:nvGrpSpPr>
            <p:grpSpPr bwMode="auto">
              <a:xfrm>
                <a:off x="0" y="3840"/>
                <a:ext cx="950" cy="384"/>
                <a:chOff x="0" y="3840"/>
                <a:chExt cx="950" cy="384"/>
              </a:xfrm>
            </p:grpSpPr>
            <p:sp>
              <p:nvSpPr>
                <p:cNvPr id="96427" name="Rectangle 171"/>
                <p:cNvSpPr>
                  <a:spLocks noChangeArrowheads="1"/>
                </p:cNvSpPr>
                <p:nvPr/>
              </p:nvSpPr>
              <p:spPr bwMode="auto">
                <a:xfrm>
                  <a:off x="43" y="3840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Perú (1996)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428" name="Rectangle 172"/>
                <p:cNvSpPr>
                  <a:spLocks noChangeArrowheads="1"/>
                </p:cNvSpPr>
                <p:nvPr/>
              </p:nvSpPr>
              <p:spPr bwMode="auto">
                <a:xfrm>
                  <a:off x="0" y="3840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29" name="Group 173"/>
              <p:cNvGrpSpPr>
                <a:grpSpLocks/>
              </p:cNvGrpSpPr>
              <p:nvPr/>
            </p:nvGrpSpPr>
            <p:grpSpPr bwMode="auto">
              <a:xfrm>
                <a:off x="950" y="3840"/>
                <a:ext cx="662" cy="384"/>
                <a:chOff x="950" y="3840"/>
                <a:chExt cx="662" cy="384"/>
              </a:xfrm>
            </p:grpSpPr>
            <p:sp>
              <p:nvSpPr>
                <p:cNvPr id="96430" name="Rectangle 174"/>
                <p:cNvSpPr>
                  <a:spLocks noChangeArrowheads="1"/>
                </p:cNvSpPr>
                <p:nvPr/>
              </p:nvSpPr>
              <p:spPr bwMode="auto">
                <a:xfrm>
                  <a:off x="993" y="3840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20.1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31" name="Rectangle 175"/>
                <p:cNvSpPr>
                  <a:spLocks noChangeArrowheads="1"/>
                </p:cNvSpPr>
                <p:nvPr/>
              </p:nvSpPr>
              <p:spPr bwMode="auto">
                <a:xfrm>
                  <a:off x="950" y="3840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32" name="Group 176"/>
              <p:cNvGrpSpPr>
                <a:grpSpLocks/>
              </p:cNvGrpSpPr>
              <p:nvPr/>
            </p:nvGrpSpPr>
            <p:grpSpPr bwMode="auto">
              <a:xfrm>
                <a:off x="1612" y="3840"/>
                <a:ext cx="590" cy="384"/>
                <a:chOff x="1612" y="3840"/>
                <a:chExt cx="590" cy="384"/>
              </a:xfrm>
            </p:grpSpPr>
            <p:sp>
              <p:nvSpPr>
                <p:cNvPr id="96433" name="Rectangle 177"/>
                <p:cNvSpPr>
                  <a:spLocks noChangeArrowheads="1"/>
                </p:cNvSpPr>
                <p:nvPr/>
              </p:nvSpPr>
              <p:spPr bwMode="auto">
                <a:xfrm>
                  <a:off x="1655" y="384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20.7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34" name="Rectangle 178"/>
                <p:cNvSpPr>
                  <a:spLocks noChangeArrowheads="1"/>
                </p:cNvSpPr>
                <p:nvPr/>
              </p:nvSpPr>
              <p:spPr bwMode="auto">
                <a:xfrm>
                  <a:off x="1612" y="384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35" name="Group 179"/>
              <p:cNvGrpSpPr>
                <a:grpSpLocks/>
              </p:cNvGrpSpPr>
              <p:nvPr/>
            </p:nvGrpSpPr>
            <p:grpSpPr bwMode="auto">
              <a:xfrm>
                <a:off x="2202" y="3840"/>
                <a:ext cx="590" cy="384"/>
                <a:chOff x="2202" y="3840"/>
                <a:chExt cx="590" cy="384"/>
              </a:xfrm>
            </p:grpSpPr>
            <p:sp>
              <p:nvSpPr>
                <p:cNvPr id="96436" name="Rectangle 180"/>
                <p:cNvSpPr>
                  <a:spLocks noChangeArrowheads="1"/>
                </p:cNvSpPr>
                <p:nvPr/>
              </p:nvSpPr>
              <p:spPr bwMode="auto">
                <a:xfrm>
                  <a:off x="2245" y="384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21.0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37" name="Rectangle 181"/>
                <p:cNvSpPr>
                  <a:spLocks noChangeArrowheads="1"/>
                </p:cNvSpPr>
                <p:nvPr/>
              </p:nvSpPr>
              <p:spPr bwMode="auto">
                <a:xfrm>
                  <a:off x="2202" y="384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38" name="Group 182"/>
              <p:cNvGrpSpPr>
                <a:grpSpLocks/>
              </p:cNvGrpSpPr>
              <p:nvPr/>
            </p:nvGrpSpPr>
            <p:grpSpPr bwMode="auto">
              <a:xfrm>
                <a:off x="2792" y="3840"/>
                <a:ext cx="590" cy="384"/>
                <a:chOff x="2792" y="3840"/>
                <a:chExt cx="590" cy="384"/>
              </a:xfrm>
            </p:grpSpPr>
            <p:sp>
              <p:nvSpPr>
                <p:cNvPr id="96439" name="Rectangle 183"/>
                <p:cNvSpPr>
                  <a:spLocks noChangeArrowheads="1"/>
                </p:cNvSpPr>
                <p:nvPr/>
              </p:nvSpPr>
              <p:spPr bwMode="auto">
                <a:xfrm>
                  <a:off x="2835" y="384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20.7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40" name="Rectangle 184"/>
                <p:cNvSpPr>
                  <a:spLocks noChangeArrowheads="1"/>
                </p:cNvSpPr>
                <p:nvPr/>
              </p:nvSpPr>
              <p:spPr bwMode="auto">
                <a:xfrm>
                  <a:off x="2792" y="384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41" name="Group 185"/>
              <p:cNvGrpSpPr>
                <a:grpSpLocks/>
              </p:cNvGrpSpPr>
              <p:nvPr/>
            </p:nvGrpSpPr>
            <p:grpSpPr bwMode="auto">
              <a:xfrm>
                <a:off x="3382" y="3840"/>
                <a:ext cx="590" cy="384"/>
                <a:chOff x="3382" y="3840"/>
                <a:chExt cx="590" cy="384"/>
              </a:xfrm>
            </p:grpSpPr>
            <p:sp>
              <p:nvSpPr>
                <p:cNvPr id="96442" name="Rectangle 186"/>
                <p:cNvSpPr>
                  <a:spLocks noChangeArrowheads="1"/>
                </p:cNvSpPr>
                <p:nvPr/>
              </p:nvSpPr>
              <p:spPr bwMode="auto">
                <a:xfrm>
                  <a:off x="3425" y="384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17.5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43" name="Rectangle 187"/>
                <p:cNvSpPr>
                  <a:spLocks noChangeArrowheads="1"/>
                </p:cNvSpPr>
                <p:nvPr/>
              </p:nvSpPr>
              <p:spPr bwMode="auto">
                <a:xfrm>
                  <a:off x="3382" y="384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44" name="Group 188"/>
              <p:cNvGrpSpPr>
                <a:grpSpLocks/>
              </p:cNvGrpSpPr>
              <p:nvPr/>
            </p:nvGrpSpPr>
            <p:grpSpPr bwMode="auto">
              <a:xfrm>
                <a:off x="0" y="4224"/>
                <a:ext cx="950" cy="384"/>
                <a:chOff x="0" y="4224"/>
                <a:chExt cx="950" cy="384"/>
              </a:xfrm>
            </p:grpSpPr>
            <p:sp>
              <p:nvSpPr>
                <p:cNvPr id="96445" name="Rectangle 189"/>
                <p:cNvSpPr>
                  <a:spLocks noChangeArrowheads="1"/>
                </p:cNvSpPr>
                <p:nvPr/>
              </p:nvSpPr>
              <p:spPr bwMode="auto">
                <a:xfrm>
                  <a:off x="43" y="4224"/>
                  <a:ext cx="86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just"/>
                  <a:r>
                    <a:rPr kumimoji="0" lang="es-UY" sz="1400">
                      <a:cs typeface="Times New Roman" pitchFamily="18" charset="0"/>
                    </a:rPr>
                    <a:t>Uruguay (1993)</a:t>
                  </a:r>
                </a:p>
                <a:p>
                  <a:pPr algn="just" eaLnBrk="0" hangingPunct="0"/>
                  <a:endParaRPr kumimoji="0" lang="es-UY" sz="1400"/>
                </a:p>
              </p:txBody>
            </p:sp>
            <p:sp>
              <p:nvSpPr>
                <p:cNvPr id="96446" name="Rectangle 190"/>
                <p:cNvSpPr>
                  <a:spLocks noChangeArrowheads="1"/>
                </p:cNvSpPr>
                <p:nvPr/>
              </p:nvSpPr>
              <p:spPr bwMode="auto">
                <a:xfrm>
                  <a:off x="0" y="4224"/>
                  <a:ext cx="95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47" name="Group 191"/>
              <p:cNvGrpSpPr>
                <a:grpSpLocks/>
              </p:cNvGrpSpPr>
              <p:nvPr/>
            </p:nvGrpSpPr>
            <p:grpSpPr bwMode="auto">
              <a:xfrm>
                <a:off x="950" y="4224"/>
                <a:ext cx="662" cy="384"/>
                <a:chOff x="950" y="4224"/>
                <a:chExt cx="662" cy="384"/>
              </a:xfrm>
            </p:grpSpPr>
            <p:sp>
              <p:nvSpPr>
                <p:cNvPr id="96448" name="Rectangle 192"/>
                <p:cNvSpPr>
                  <a:spLocks noChangeArrowheads="1"/>
                </p:cNvSpPr>
                <p:nvPr/>
              </p:nvSpPr>
              <p:spPr bwMode="auto">
                <a:xfrm>
                  <a:off x="993" y="4224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34.9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49" name="Rectangle 193"/>
                <p:cNvSpPr>
                  <a:spLocks noChangeArrowheads="1"/>
                </p:cNvSpPr>
                <p:nvPr/>
              </p:nvSpPr>
              <p:spPr bwMode="auto">
                <a:xfrm>
                  <a:off x="950" y="4224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50" name="Group 194"/>
              <p:cNvGrpSpPr>
                <a:grpSpLocks/>
              </p:cNvGrpSpPr>
              <p:nvPr/>
            </p:nvGrpSpPr>
            <p:grpSpPr bwMode="auto">
              <a:xfrm>
                <a:off x="1612" y="4224"/>
                <a:ext cx="590" cy="384"/>
                <a:chOff x="1612" y="4224"/>
                <a:chExt cx="590" cy="384"/>
              </a:xfrm>
            </p:grpSpPr>
            <p:sp>
              <p:nvSpPr>
                <p:cNvPr id="96451" name="Rectangle 195"/>
                <p:cNvSpPr>
                  <a:spLocks noChangeArrowheads="1"/>
                </p:cNvSpPr>
                <p:nvPr/>
              </p:nvSpPr>
              <p:spPr bwMode="auto">
                <a:xfrm>
                  <a:off x="1655" y="422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19.9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52" name="Rectangle 196"/>
                <p:cNvSpPr>
                  <a:spLocks noChangeArrowheads="1"/>
                </p:cNvSpPr>
                <p:nvPr/>
              </p:nvSpPr>
              <p:spPr bwMode="auto">
                <a:xfrm>
                  <a:off x="1612" y="422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53" name="Group 197"/>
              <p:cNvGrpSpPr>
                <a:grpSpLocks/>
              </p:cNvGrpSpPr>
              <p:nvPr/>
            </p:nvGrpSpPr>
            <p:grpSpPr bwMode="auto">
              <a:xfrm>
                <a:off x="2202" y="4224"/>
                <a:ext cx="590" cy="384"/>
                <a:chOff x="2202" y="4224"/>
                <a:chExt cx="590" cy="384"/>
              </a:xfrm>
            </p:grpSpPr>
            <p:sp>
              <p:nvSpPr>
                <p:cNvPr id="96454" name="Rectangle 198"/>
                <p:cNvSpPr>
                  <a:spLocks noChangeArrowheads="1"/>
                </p:cNvSpPr>
                <p:nvPr/>
              </p:nvSpPr>
              <p:spPr bwMode="auto">
                <a:xfrm>
                  <a:off x="2245" y="422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22.1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5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202" y="422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56" name="Group 200"/>
              <p:cNvGrpSpPr>
                <a:grpSpLocks/>
              </p:cNvGrpSpPr>
              <p:nvPr/>
            </p:nvGrpSpPr>
            <p:grpSpPr bwMode="auto">
              <a:xfrm>
                <a:off x="2792" y="4224"/>
                <a:ext cx="590" cy="384"/>
                <a:chOff x="2792" y="4224"/>
                <a:chExt cx="590" cy="384"/>
              </a:xfrm>
            </p:grpSpPr>
            <p:sp>
              <p:nvSpPr>
                <p:cNvPr id="96457" name="Rectangle 201"/>
                <p:cNvSpPr>
                  <a:spLocks noChangeArrowheads="1"/>
                </p:cNvSpPr>
                <p:nvPr/>
              </p:nvSpPr>
              <p:spPr bwMode="auto">
                <a:xfrm>
                  <a:off x="2835" y="422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13.2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58" name="Rectangle 202"/>
                <p:cNvSpPr>
                  <a:spLocks noChangeArrowheads="1"/>
                </p:cNvSpPr>
                <p:nvPr/>
              </p:nvSpPr>
              <p:spPr bwMode="auto">
                <a:xfrm>
                  <a:off x="2792" y="422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459" name="Group 203"/>
              <p:cNvGrpSpPr>
                <a:grpSpLocks/>
              </p:cNvGrpSpPr>
              <p:nvPr/>
            </p:nvGrpSpPr>
            <p:grpSpPr bwMode="auto">
              <a:xfrm>
                <a:off x="3382" y="4224"/>
                <a:ext cx="590" cy="384"/>
                <a:chOff x="3382" y="4224"/>
                <a:chExt cx="590" cy="384"/>
              </a:xfrm>
            </p:grpSpPr>
            <p:sp>
              <p:nvSpPr>
                <p:cNvPr id="96460" name="Rectangle 204"/>
                <p:cNvSpPr>
                  <a:spLocks noChangeArrowheads="1"/>
                </p:cNvSpPr>
                <p:nvPr/>
              </p:nvSpPr>
              <p:spPr bwMode="auto">
                <a:xfrm>
                  <a:off x="3425" y="422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es-UY" sz="1400">
                      <a:cs typeface="Times New Roman" pitchFamily="18" charset="0"/>
                    </a:rPr>
                    <a:t>10.0</a:t>
                  </a:r>
                </a:p>
                <a:p>
                  <a:pPr algn="r" eaLnBrk="0" hangingPunct="0"/>
                  <a:endParaRPr kumimoji="0" lang="es-UY" sz="1400"/>
                </a:p>
              </p:txBody>
            </p:sp>
            <p:sp>
              <p:nvSpPr>
                <p:cNvPr id="96461" name="Rectangle 205"/>
                <p:cNvSpPr>
                  <a:spLocks noChangeArrowheads="1"/>
                </p:cNvSpPr>
                <p:nvPr/>
              </p:nvSpPr>
              <p:spPr bwMode="auto">
                <a:xfrm>
                  <a:off x="3382" y="422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6462" name="Rectangle 206"/>
            <p:cNvSpPr>
              <a:spLocks noChangeArrowheads="1"/>
            </p:cNvSpPr>
            <p:nvPr/>
          </p:nvSpPr>
          <p:spPr bwMode="auto">
            <a:xfrm>
              <a:off x="-2" y="-2"/>
              <a:ext cx="3976" cy="4612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reformas y la privatizacion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990600" y="17526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kumimoji="0" lang="pt-BR" sz="1000" b="1">
                <a:latin typeface="Arial" pitchFamily="34" charset="0"/>
                <a:cs typeface="Arial" pitchFamily="34" charset="0"/>
              </a:rPr>
              <a:t>Porcentage de los gastos públicos em el gasto total de salud en los</a:t>
            </a:r>
          </a:p>
          <a:p>
            <a:pPr algn="ctr"/>
            <a:r>
              <a:rPr kumimoji="0" lang="pt-BR" sz="1000" b="1">
                <a:latin typeface="Arial" pitchFamily="34" charset="0"/>
                <a:cs typeface="Arial" pitchFamily="34" charset="0"/>
              </a:rPr>
              <a:t> países que realizaron  reformas estructurales de salud: 1995-2000</a:t>
            </a:r>
            <a:endParaRPr kumimoji="0" lang="pt-BR" sz="100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kumimoji="0" lang="pt-BR"/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1143000" y="2819400"/>
            <a:ext cx="6683375" cy="2898775"/>
            <a:chOff x="-2" y="-2"/>
            <a:chExt cx="4210" cy="2308"/>
          </a:xfrm>
        </p:grpSpPr>
        <p:grpSp>
          <p:nvGrpSpPr>
            <p:cNvPr id="98309" name="Group 5"/>
            <p:cNvGrpSpPr>
              <a:grpSpLocks/>
            </p:cNvGrpSpPr>
            <p:nvPr/>
          </p:nvGrpSpPr>
          <p:grpSpPr bwMode="auto">
            <a:xfrm>
              <a:off x="0" y="0"/>
              <a:ext cx="4206" cy="2304"/>
              <a:chOff x="0" y="0"/>
              <a:chExt cx="4206" cy="2304"/>
            </a:xfrm>
          </p:grpSpPr>
          <p:grpSp>
            <p:nvGrpSpPr>
              <p:cNvPr id="9831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026" cy="384"/>
                <a:chOff x="0" y="0"/>
                <a:chExt cx="1026" cy="384"/>
              </a:xfrm>
            </p:grpSpPr>
            <p:sp>
              <p:nvSpPr>
                <p:cNvPr id="9831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94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latin typeface="Arial" pitchFamily="34" charset="0"/>
                      <a:cs typeface="Arial" pitchFamily="34" charset="0"/>
                    </a:rPr>
                    <a:t>Países</a:t>
                  </a:r>
                  <a:endParaRPr kumimoji="0" lang="pt-BR" sz="1000">
                    <a:latin typeface="Arial" pitchFamily="34" charset="0"/>
                    <a:cs typeface="Arial" pitchFamily="34" charset="0"/>
                  </a:endParaRPr>
                </a:p>
                <a:p>
                  <a:pPr algn="ctr" eaLnBrk="0" hangingPunct="0"/>
                  <a:endParaRPr kumimoji="0" lang="pt-BR"/>
                </a:p>
              </p:txBody>
            </p:sp>
            <p:sp>
              <p:nvSpPr>
                <p:cNvPr id="98312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2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13" name="Group 9"/>
              <p:cNvGrpSpPr>
                <a:grpSpLocks/>
              </p:cNvGrpSpPr>
              <p:nvPr/>
            </p:nvGrpSpPr>
            <p:grpSpPr bwMode="auto">
              <a:xfrm>
                <a:off x="1026" y="0"/>
                <a:ext cx="482" cy="384"/>
                <a:chOff x="1026" y="0"/>
                <a:chExt cx="482" cy="384"/>
              </a:xfrm>
            </p:grpSpPr>
            <p:sp>
              <p:nvSpPr>
                <p:cNvPr id="98314" name="Rectangle 10"/>
                <p:cNvSpPr>
                  <a:spLocks noChangeArrowheads="1"/>
                </p:cNvSpPr>
                <p:nvPr/>
              </p:nvSpPr>
              <p:spPr bwMode="auto">
                <a:xfrm>
                  <a:off x="1069" y="0"/>
                  <a:ext cx="3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latin typeface="Arial" pitchFamily="34" charset="0"/>
                      <a:cs typeface="Arial" pitchFamily="34" charset="0"/>
                    </a:rPr>
                    <a:t>1995</a:t>
                  </a:r>
                  <a:endParaRPr kumimoji="0" lang="pt-BR" sz="1000">
                    <a:latin typeface="Arial" pitchFamily="34" charset="0"/>
                    <a:cs typeface="Arial" pitchFamily="34" charset="0"/>
                  </a:endParaRPr>
                </a:p>
                <a:p>
                  <a:pPr algn="ctr" eaLnBrk="0" hangingPunct="0"/>
                  <a:endParaRPr kumimoji="0" lang="pt-BR"/>
                </a:p>
              </p:txBody>
            </p:sp>
            <p:sp>
              <p:nvSpPr>
                <p:cNvPr id="98315" name="Rectangle 11"/>
                <p:cNvSpPr>
                  <a:spLocks noChangeArrowheads="1"/>
                </p:cNvSpPr>
                <p:nvPr/>
              </p:nvSpPr>
              <p:spPr bwMode="auto">
                <a:xfrm>
                  <a:off x="1026" y="0"/>
                  <a:ext cx="4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16" name="Group 12"/>
              <p:cNvGrpSpPr>
                <a:grpSpLocks/>
              </p:cNvGrpSpPr>
              <p:nvPr/>
            </p:nvGrpSpPr>
            <p:grpSpPr bwMode="auto">
              <a:xfrm>
                <a:off x="1508" y="0"/>
                <a:ext cx="518" cy="384"/>
                <a:chOff x="1508" y="0"/>
                <a:chExt cx="518" cy="384"/>
              </a:xfrm>
            </p:grpSpPr>
            <p:sp>
              <p:nvSpPr>
                <p:cNvPr id="98317" name="Rectangle 13"/>
                <p:cNvSpPr>
                  <a:spLocks noChangeArrowheads="1"/>
                </p:cNvSpPr>
                <p:nvPr/>
              </p:nvSpPr>
              <p:spPr bwMode="auto">
                <a:xfrm>
                  <a:off x="1551" y="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latin typeface="Arial" pitchFamily="34" charset="0"/>
                      <a:cs typeface="Arial" pitchFamily="34" charset="0"/>
                    </a:rPr>
                    <a:t>1996</a:t>
                  </a:r>
                  <a:endParaRPr kumimoji="0" lang="pt-BR" sz="1000">
                    <a:latin typeface="Arial" pitchFamily="34" charset="0"/>
                    <a:cs typeface="Arial" pitchFamily="34" charset="0"/>
                  </a:endParaRPr>
                </a:p>
                <a:p>
                  <a:pPr algn="ctr" eaLnBrk="0" hangingPunct="0"/>
                  <a:endParaRPr kumimoji="0" lang="pt-BR"/>
                </a:p>
              </p:txBody>
            </p:sp>
            <p:sp>
              <p:nvSpPr>
                <p:cNvPr id="983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508" y="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19" name="Group 15"/>
              <p:cNvGrpSpPr>
                <a:grpSpLocks/>
              </p:cNvGrpSpPr>
              <p:nvPr/>
            </p:nvGrpSpPr>
            <p:grpSpPr bwMode="auto">
              <a:xfrm>
                <a:off x="2026" y="0"/>
                <a:ext cx="590" cy="384"/>
                <a:chOff x="2026" y="0"/>
                <a:chExt cx="590" cy="384"/>
              </a:xfrm>
            </p:grpSpPr>
            <p:sp>
              <p:nvSpPr>
                <p:cNvPr id="98320" name="Rectangle 16"/>
                <p:cNvSpPr>
                  <a:spLocks noChangeArrowheads="1"/>
                </p:cNvSpPr>
                <p:nvPr/>
              </p:nvSpPr>
              <p:spPr bwMode="auto">
                <a:xfrm>
                  <a:off x="2069" y="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latin typeface="Arial" pitchFamily="34" charset="0"/>
                      <a:cs typeface="Arial" pitchFamily="34" charset="0"/>
                    </a:rPr>
                    <a:t>1997</a:t>
                  </a:r>
                  <a:endParaRPr kumimoji="0" lang="pt-BR" sz="1000">
                    <a:latin typeface="Arial" pitchFamily="34" charset="0"/>
                    <a:cs typeface="Arial" pitchFamily="34" charset="0"/>
                  </a:endParaRPr>
                </a:p>
                <a:p>
                  <a:pPr algn="ctr" eaLnBrk="0" hangingPunct="0"/>
                  <a:endParaRPr kumimoji="0" lang="pt-BR"/>
                </a:p>
              </p:txBody>
            </p:sp>
            <p:sp>
              <p:nvSpPr>
                <p:cNvPr id="98321" name="Rectangle 17"/>
                <p:cNvSpPr>
                  <a:spLocks noChangeArrowheads="1"/>
                </p:cNvSpPr>
                <p:nvPr/>
              </p:nvSpPr>
              <p:spPr bwMode="auto">
                <a:xfrm>
                  <a:off x="2026" y="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22" name="Group 18"/>
              <p:cNvGrpSpPr>
                <a:grpSpLocks/>
              </p:cNvGrpSpPr>
              <p:nvPr/>
            </p:nvGrpSpPr>
            <p:grpSpPr bwMode="auto">
              <a:xfrm>
                <a:off x="2616" y="0"/>
                <a:ext cx="554" cy="384"/>
                <a:chOff x="2616" y="0"/>
                <a:chExt cx="554" cy="384"/>
              </a:xfrm>
            </p:grpSpPr>
            <p:sp>
              <p:nvSpPr>
                <p:cNvPr id="98323" name="Rectangle 19"/>
                <p:cNvSpPr>
                  <a:spLocks noChangeArrowheads="1"/>
                </p:cNvSpPr>
                <p:nvPr/>
              </p:nvSpPr>
              <p:spPr bwMode="auto">
                <a:xfrm>
                  <a:off x="2659" y="0"/>
                  <a:ext cx="4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latin typeface="Arial" pitchFamily="34" charset="0"/>
                      <a:cs typeface="Arial" pitchFamily="34" charset="0"/>
                    </a:rPr>
                    <a:t>1998</a:t>
                  </a:r>
                  <a:endParaRPr kumimoji="0" lang="pt-BR" sz="1000">
                    <a:latin typeface="Arial" pitchFamily="34" charset="0"/>
                    <a:cs typeface="Arial" pitchFamily="34" charset="0"/>
                  </a:endParaRPr>
                </a:p>
                <a:p>
                  <a:pPr algn="ctr" eaLnBrk="0" hangingPunct="0"/>
                  <a:endParaRPr kumimoji="0" lang="pt-BR"/>
                </a:p>
              </p:txBody>
            </p:sp>
            <p:sp>
              <p:nvSpPr>
                <p:cNvPr id="98324" name="Rectangle 20"/>
                <p:cNvSpPr>
                  <a:spLocks noChangeArrowheads="1"/>
                </p:cNvSpPr>
                <p:nvPr/>
              </p:nvSpPr>
              <p:spPr bwMode="auto">
                <a:xfrm>
                  <a:off x="2616" y="0"/>
                  <a:ext cx="55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25" name="Group 21"/>
              <p:cNvGrpSpPr>
                <a:grpSpLocks/>
              </p:cNvGrpSpPr>
              <p:nvPr/>
            </p:nvGrpSpPr>
            <p:grpSpPr bwMode="auto">
              <a:xfrm>
                <a:off x="3170" y="0"/>
                <a:ext cx="518" cy="384"/>
                <a:chOff x="3170" y="0"/>
                <a:chExt cx="518" cy="384"/>
              </a:xfrm>
            </p:grpSpPr>
            <p:sp>
              <p:nvSpPr>
                <p:cNvPr id="98326" name="Rectangle 22"/>
                <p:cNvSpPr>
                  <a:spLocks noChangeArrowheads="1"/>
                </p:cNvSpPr>
                <p:nvPr/>
              </p:nvSpPr>
              <p:spPr bwMode="auto">
                <a:xfrm>
                  <a:off x="3213" y="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latin typeface="Arial" pitchFamily="34" charset="0"/>
                      <a:cs typeface="Arial" pitchFamily="34" charset="0"/>
                    </a:rPr>
                    <a:t>1999</a:t>
                  </a:r>
                  <a:endParaRPr kumimoji="0" lang="pt-BR" sz="1000">
                    <a:latin typeface="Arial" pitchFamily="34" charset="0"/>
                    <a:cs typeface="Arial" pitchFamily="34" charset="0"/>
                  </a:endParaRPr>
                </a:p>
                <a:p>
                  <a:pPr algn="ctr" eaLnBrk="0" hangingPunct="0"/>
                  <a:endParaRPr kumimoji="0" lang="pt-BR"/>
                </a:p>
              </p:txBody>
            </p:sp>
            <p:sp>
              <p:nvSpPr>
                <p:cNvPr id="98327" name="Rectangle 23"/>
                <p:cNvSpPr>
                  <a:spLocks noChangeArrowheads="1"/>
                </p:cNvSpPr>
                <p:nvPr/>
              </p:nvSpPr>
              <p:spPr bwMode="auto">
                <a:xfrm>
                  <a:off x="3170" y="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28" name="Group 24"/>
              <p:cNvGrpSpPr>
                <a:grpSpLocks/>
              </p:cNvGrpSpPr>
              <p:nvPr/>
            </p:nvGrpSpPr>
            <p:grpSpPr bwMode="auto">
              <a:xfrm>
                <a:off x="3688" y="0"/>
                <a:ext cx="518" cy="384"/>
                <a:chOff x="3688" y="0"/>
                <a:chExt cx="518" cy="384"/>
              </a:xfrm>
            </p:grpSpPr>
            <p:sp>
              <p:nvSpPr>
                <p:cNvPr id="98329" name="Rectangle 25"/>
                <p:cNvSpPr>
                  <a:spLocks noChangeArrowheads="1"/>
                </p:cNvSpPr>
                <p:nvPr/>
              </p:nvSpPr>
              <p:spPr bwMode="auto">
                <a:xfrm>
                  <a:off x="3731" y="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kumimoji="0" lang="pt-BR" sz="1000" b="1">
                      <a:latin typeface="Arial" pitchFamily="34" charset="0"/>
                      <a:cs typeface="Arial" pitchFamily="34" charset="0"/>
                    </a:rPr>
                    <a:t>2000</a:t>
                  </a:r>
                  <a:endParaRPr kumimoji="0" lang="pt-BR" sz="1000">
                    <a:latin typeface="Arial" pitchFamily="34" charset="0"/>
                    <a:cs typeface="Arial" pitchFamily="34" charset="0"/>
                  </a:endParaRPr>
                </a:p>
                <a:p>
                  <a:pPr algn="ctr" eaLnBrk="0" hangingPunct="0"/>
                  <a:endParaRPr kumimoji="0" lang="pt-BR"/>
                </a:p>
              </p:txBody>
            </p:sp>
            <p:sp>
              <p:nvSpPr>
                <p:cNvPr id="98330" name="Rectangle 26"/>
                <p:cNvSpPr>
                  <a:spLocks noChangeArrowheads="1"/>
                </p:cNvSpPr>
                <p:nvPr/>
              </p:nvSpPr>
              <p:spPr bwMode="auto">
                <a:xfrm>
                  <a:off x="3688" y="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31" name="Group 27"/>
              <p:cNvGrpSpPr>
                <a:grpSpLocks/>
              </p:cNvGrpSpPr>
              <p:nvPr/>
            </p:nvGrpSpPr>
            <p:grpSpPr bwMode="auto">
              <a:xfrm>
                <a:off x="0" y="384"/>
                <a:ext cx="1026" cy="384"/>
                <a:chOff x="0" y="384"/>
                <a:chExt cx="1026" cy="384"/>
              </a:xfrm>
            </p:grpSpPr>
            <p:sp>
              <p:nvSpPr>
                <p:cNvPr id="98332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94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Argentina</a:t>
                  </a:r>
                </a:p>
                <a:p>
                  <a:pPr eaLnBrk="0" hangingPunct="0"/>
                  <a:endParaRPr kumimoji="0" lang="pt-BR"/>
                </a:p>
              </p:txBody>
            </p:sp>
            <p:sp>
              <p:nvSpPr>
                <p:cNvPr id="98333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02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34" name="Group 30"/>
              <p:cNvGrpSpPr>
                <a:grpSpLocks/>
              </p:cNvGrpSpPr>
              <p:nvPr/>
            </p:nvGrpSpPr>
            <p:grpSpPr bwMode="auto">
              <a:xfrm>
                <a:off x="1026" y="384"/>
                <a:ext cx="482" cy="384"/>
                <a:chOff x="1026" y="384"/>
                <a:chExt cx="482" cy="384"/>
              </a:xfrm>
            </p:grpSpPr>
            <p:sp>
              <p:nvSpPr>
                <p:cNvPr id="98335" name="Rectangle 31"/>
                <p:cNvSpPr>
                  <a:spLocks noChangeArrowheads="1"/>
                </p:cNvSpPr>
                <p:nvPr/>
              </p:nvSpPr>
              <p:spPr bwMode="auto">
                <a:xfrm>
                  <a:off x="1069" y="384"/>
                  <a:ext cx="3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61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36" name="Rectangle 32"/>
                <p:cNvSpPr>
                  <a:spLocks noChangeArrowheads="1"/>
                </p:cNvSpPr>
                <p:nvPr/>
              </p:nvSpPr>
              <p:spPr bwMode="auto">
                <a:xfrm>
                  <a:off x="1026" y="384"/>
                  <a:ext cx="4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37" name="Group 33"/>
              <p:cNvGrpSpPr>
                <a:grpSpLocks/>
              </p:cNvGrpSpPr>
              <p:nvPr/>
            </p:nvGrpSpPr>
            <p:grpSpPr bwMode="auto">
              <a:xfrm>
                <a:off x="1508" y="384"/>
                <a:ext cx="518" cy="384"/>
                <a:chOff x="1508" y="384"/>
                <a:chExt cx="518" cy="384"/>
              </a:xfrm>
            </p:grpSpPr>
            <p:sp>
              <p:nvSpPr>
                <p:cNvPr id="98338" name="Rectangle 34"/>
                <p:cNvSpPr>
                  <a:spLocks noChangeArrowheads="1"/>
                </p:cNvSpPr>
                <p:nvPr/>
              </p:nvSpPr>
              <p:spPr bwMode="auto">
                <a:xfrm>
                  <a:off x="1551" y="384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59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39" name="Rectangle 35"/>
                <p:cNvSpPr>
                  <a:spLocks noChangeArrowheads="1"/>
                </p:cNvSpPr>
                <p:nvPr/>
              </p:nvSpPr>
              <p:spPr bwMode="auto">
                <a:xfrm>
                  <a:off x="1508" y="384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40" name="Group 36"/>
              <p:cNvGrpSpPr>
                <a:grpSpLocks/>
              </p:cNvGrpSpPr>
              <p:nvPr/>
            </p:nvGrpSpPr>
            <p:grpSpPr bwMode="auto">
              <a:xfrm>
                <a:off x="2026" y="384"/>
                <a:ext cx="590" cy="384"/>
                <a:chOff x="2026" y="384"/>
                <a:chExt cx="590" cy="384"/>
              </a:xfrm>
            </p:grpSpPr>
            <p:sp>
              <p:nvSpPr>
                <p:cNvPr id="98341" name="Rectangle 37"/>
                <p:cNvSpPr>
                  <a:spLocks noChangeArrowheads="1"/>
                </p:cNvSpPr>
                <p:nvPr/>
              </p:nvSpPr>
              <p:spPr bwMode="auto">
                <a:xfrm>
                  <a:off x="2069" y="38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58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42" name="Rectangle 38"/>
                <p:cNvSpPr>
                  <a:spLocks noChangeArrowheads="1"/>
                </p:cNvSpPr>
                <p:nvPr/>
              </p:nvSpPr>
              <p:spPr bwMode="auto">
                <a:xfrm>
                  <a:off x="2026" y="38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43" name="Group 39"/>
              <p:cNvGrpSpPr>
                <a:grpSpLocks/>
              </p:cNvGrpSpPr>
              <p:nvPr/>
            </p:nvGrpSpPr>
            <p:grpSpPr bwMode="auto">
              <a:xfrm>
                <a:off x="2616" y="384"/>
                <a:ext cx="554" cy="384"/>
                <a:chOff x="2616" y="384"/>
                <a:chExt cx="554" cy="384"/>
              </a:xfrm>
            </p:grpSpPr>
            <p:sp>
              <p:nvSpPr>
                <p:cNvPr id="98344" name="Rectangle 40"/>
                <p:cNvSpPr>
                  <a:spLocks noChangeArrowheads="1"/>
                </p:cNvSpPr>
                <p:nvPr/>
              </p:nvSpPr>
              <p:spPr bwMode="auto">
                <a:xfrm>
                  <a:off x="2659" y="384"/>
                  <a:ext cx="4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55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45" name="Rectangle 41"/>
                <p:cNvSpPr>
                  <a:spLocks noChangeArrowheads="1"/>
                </p:cNvSpPr>
                <p:nvPr/>
              </p:nvSpPr>
              <p:spPr bwMode="auto">
                <a:xfrm>
                  <a:off x="2616" y="384"/>
                  <a:ext cx="55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46" name="Group 42"/>
              <p:cNvGrpSpPr>
                <a:grpSpLocks/>
              </p:cNvGrpSpPr>
              <p:nvPr/>
            </p:nvGrpSpPr>
            <p:grpSpPr bwMode="auto">
              <a:xfrm>
                <a:off x="3170" y="384"/>
                <a:ext cx="518" cy="384"/>
                <a:chOff x="3170" y="384"/>
                <a:chExt cx="518" cy="384"/>
              </a:xfrm>
            </p:grpSpPr>
            <p:sp>
              <p:nvSpPr>
                <p:cNvPr id="98347" name="Rectangle 43"/>
                <p:cNvSpPr>
                  <a:spLocks noChangeArrowheads="1"/>
                </p:cNvSpPr>
                <p:nvPr/>
              </p:nvSpPr>
              <p:spPr bwMode="auto">
                <a:xfrm>
                  <a:off x="3213" y="384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56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48" name="Rectangle 44"/>
                <p:cNvSpPr>
                  <a:spLocks noChangeArrowheads="1"/>
                </p:cNvSpPr>
                <p:nvPr/>
              </p:nvSpPr>
              <p:spPr bwMode="auto">
                <a:xfrm>
                  <a:off x="3170" y="384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49" name="Group 45"/>
              <p:cNvGrpSpPr>
                <a:grpSpLocks/>
              </p:cNvGrpSpPr>
              <p:nvPr/>
            </p:nvGrpSpPr>
            <p:grpSpPr bwMode="auto">
              <a:xfrm>
                <a:off x="3688" y="384"/>
                <a:ext cx="518" cy="384"/>
                <a:chOff x="3688" y="384"/>
                <a:chExt cx="518" cy="384"/>
              </a:xfrm>
            </p:grpSpPr>
            <p:sp>
              <p:nvSpPr>
                <p:cNvPr id="98350" name="Rectangle 46"/>
                <p:cNvSpPr>
                  <a:spLocks noChangeArrowheads="1"/>
                </p:cNvSpPr>
                <p:nvPr/>
              </p:nvSpPr>
              <p:spPr bwMode="auto">
                <a:xfrm>
                  <a:off x="3731" y="384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55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51" name="Rectangle 47"/>
                <p:cNvSpPr>
                  <a:spLocks noChangeArrowheads="1"/>
                </p:cNvSpPr>
                <p:nvPr/>
              </p:nvSpPr>
              <p:spPr bwMode="auto">
                <a:xfrm>
                  <a:off x="3688" y="384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52" name="Group 48"/>
              <p:cNvGrpSpPr>
                <a:grpSpLocks/>
              </p:cNvGrpSpPr>
              <p:nvPr/>
            </p:nvGrpSpPr>
            <p:grpSpPr bwMode="auto">
              <a:xfrm>
                <a:off x="0" y="768"/>
                <a:ext cx="1026" cy="384"/>
                <a:chOff x="0" y="768"/>
                <a:chExt cx="1026" cy="384"/>
              </a:xfrm>
            </p:grpSpPr>
            <p:sp>
              <p:nvSpPr>
                <p:cNvPr id="983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94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Brasil</a:t>
                  </a:r>
                </a:p>
                <a:p>
                  <a:pPr eaLnBrk="0" hangingPunct="0"/>
                  <a:endParaRPr kumimoji="0" lang="pt-BR"/>
                </a:p>
              </p:txBody>
            </p:sp>
            <p:sp>
              <p:nvSpPr>
                <p:cNvPr id="98354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02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55" name="Group 51"/>
              <p:cNvGrpSpPr>
                <a:grpSpLocks/>
              </p:cNvGrpSpPr>
              <p:nvPr/>
            </p:nvGrpSpPr>
            <p:grpSpPr bwMode="auto">
              <a:xfrm>
                <a:off x="1026" y="768"/>
                <a:ext cx="482" cy="384"/>
                <a:chOff x="1026" y="768"/>
                <a:chExt cx="482" cy="384"/>
              </a:xfrm>
            </p:grpSpPr>
            <p:sp>
              <p:nvSpPr>
                <p:cNvPr id="98356" name="Rectangle 52"/>
                <p:cNvSpPr>
                  <a:spLocks noChangeArrowheads="1"/>
                </p:cNvSpPr>
                <p:nvPr/>
              </p:nvSpPr>
              <p:spPr bwMode="auto">
                <a:xfrm>
                  <a:off x="1069" y="768"/>
                  <a:ext cx="3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43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57" name="Rectangle 53"/>
                <p:cNvSpPr>
                  <a:spLocks noChangeArrowheads="1"/>
                </p:cNvSpPr>
                <p:nvPr/>
              </p:nvSpPr>
              <p:spPr bwMode="auto">
                <a:xfrm>
                  <a:off x="1026" y="768"/>
                  <a:ext cx="4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58" name="Group 54"/>
              <p:cNvGrpSpPr>
                <a:grpSpLocks/>
              </p:cNvGrpSpPr>
              <p:nvPr/>
            </p:nvGrpSpPr>
            <p:grpSpPr bwMode="auto">
              <a:xfrm>
                <a:off x="1508" y="768"/>
                <a:ext cx="518" cy="384"/>
                <a:chOff x="1508" y="768"/>
                <a:chExt cx="518" cy="384"/>
              </a:xfrm>
            </p:grpSpPr>
            <p:sp>
              <p:nvSpPr>
                <p:cNvPr id="98359" name="Rectangle 55"/>
                <p:cNvSpPr>
                  <a:spLocks noChangeArrowheads="1"/>
                </p:cNvSpPr>
                <p:nvPr/>
              </p:nvSpPr>
              <p:spPr bwMode="auto">
                <a:xfrm>
                  <a:off x="1551" y="768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40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60" name="Rectangle 56"/>
                <p:cNvSpPr>
                  <a:spLocks noChangeArrowheads="1"/>
                </p:cNvSpPr>
                <p:nvPr/>
              </p:nvSpPr>
              <p:spPr bwMode="auto">
                <a:xfrm>
                  <a:off x="1508" y="768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61" name="Group 57"/>
              <p:cNvGrpSpPr>
                <a:grpSpLocks/>
              </p:cNvGrpSpPr>
              <p:nvPr/>
            </p:nvGrpSpPr>
            <p:grpSpPr bwMode="auto">
              <a:xfrm>
                <a:off x="2026" y="768"/>
                <a:ext cx="590" cy="384"/>
                <a:chOff x="2026" y="768"/>
                <a:chExt cx="590" cy="384"/>
              </a:xfrm>
            </p:grpSpPr>
            <p:sp>
              <p:nvSpPr>
                <p:cNvPr id="98362" name="Rectangle 58"/>
                <p:cNvSpPr>
                  <a:spLocks noChangeArrowheads="1"/>
                </p:cNvSpPr>
                <p:nvPr/>
              </p:nvSpPr>
              <p:spPr bwMode="auto">
                <a:xfrm>
                  <a:off x="2069" y="76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44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63" name="Rectangle 59"/>
                <p:cNvSpPr>
                  <a:spLocks noChangeArrowheads="1"/>
                </p:cNvSpPr>
                <p:nvPr/>
              </p:nvSpPr>
              <p:spPr bwMode="auto">
                <a:xfrm>
                  <a:off x="2026" y="76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64" name="Group 60"/>
              <p:cNvGrpSpPr>
                <a:grpSpLocks/>
              </p:cNvGrpSpPr>
              <p:nvPr/>
            </p:nvGrpSpPr>
            <p:grpSpPr bwMode="auto">
              <a:xfrm>
                <a:off x="2616" y="768"/>
                <a:ext cx="554" cy="384"/>
                <a:chOff x="2616" y="768"/>
                <a:chExt cx="554" cy="384"/>
              </a:xfrm>
            </p:grpSpPr>
            <p:sp>
              <p:nvSpPr>
                <p:cNvPr id="98365" name="Rectangle 61"/>
                <p:cNvSpPr>
                  <a:spLocks noChangeArrowheads="1"/>
                </p:cNvSpPr>
                <p:nvPr/>
              </p:nvSpPr>
              <p:spPr bwMode="auto">
                <a:xfrm>
                  <a:off x="2659" y="768"/>
                  <a:ext cx="4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44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66" name="Rectangle 62"/>
                <p:cNvSpPr>
                  <a:spLocks noChangeArrowheads="1"/>
                </p:cNvSpPr>
                <p:nvPr/>
              </p:nvSpPr>
              <p:spPr bwMode="auto">
                <a:xfrm>
                  <a:off x="2616" y="768"/>
                  <a:ext cx="55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67" name="Group 63"/>
              <p:cNvGrpSpPr>
                <a:grpSpLocks/>
              </p:cNvGrpSpPr>
              <p:nvPr/>
            </p:nvGrpSpPr>
            <p:grpSpPr bwMode="auto">
              <a:xfrm>
                <a:off x="3170" y="768"/>
                <a:ext cx="518" cy="384"/>
                <a:chOff x="3170" y="768"/>
                <a:chExt cx="518" cy="384"/>
              </a:xfrm>
            </p:grpSpPr>
            <p:sp>
              <p:nvSpPr>
                <p:cNvPr id="98368" name="Rectangle 64"/>
                <p:cNvSpPr>
                  <a:spLocks noChangeArrowheads="1"/>
                </p:cNvSpPr>
                <p:nvPr/>
              </p:nvSpPr>
              <p:spPr bwMode="auto">
                <a:xfrm>
                  <a:off x="3213" y="768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43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69" name="Rectangle 65"/>
                <p:cNvSpPr>
                  <a:spLocks noChangeArrowheads="1"/>
                </p:cNvSpPr>
                <p:nvPr/>
              </p:nvSpPr>
              <p:spPr bwMode="auto">
                <a:xfrm>
                  <a:off x="3170" y="768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70" name="Group 66"/>
              <p:cNvGrpSpPr>
                <a:grpSpLocks/>
              </p:cNvGrpSpPr>
              <p:nvPr/>
            </p:nvGrpSpPr>
            <p:grpSpPr bwMode="auto">
              <a:xfrm>
                <a:off x="3688" y="768"/>
                <a:ext cx="518" cy="384"/>
                <a:chOff x="3688" y="768"/>
                <a:chExt cx="518" cy="384"/>
              </a:xfrm>
            </p:grpSpPr>
            <p:sp>
              <p:nvSpPr>
                <p:cNvPr id="98371" name="Rectangle 67"/>
                <p:cNvSpPr>
                  <a:spLocks noChangeArrowheads="1"/>
                </p:cNvSpPr>
                <p:nvPr/>
              </p:nvSpPr>
              <p:spPr bwMode="auto">
                <a:xfrm>
                  <a:off x="3731" y="768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41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72" name="Rectangle 68"/>
                <p:cNvSpPr>
                  <a:spLocks noChangeArrowheads="1"/>
                </p:cNvSpPr>
                <p:nvPr/>
              </p:nvSpPr>
              <p:spPr bwMode="auto">
                <a:xfrm>
                  <a:off x="3688" y="768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73" name="Group 69"/>
              <p:cNvGrpSpPr>
                <a:grpSpLocks/>
              </p:cNvGrpSpPr>
              <p:nvPr/>
            </p:nvGrpSpPr>
            <p:grpSpPr bwMode="auto">
              <a:xfrm>
                <a:off x="0" y="1152"/>
                <a:ext cx="1026" cy="384"/>
                <a:chOff x="0" y="1152"/>
                <a:chExt cx="1026" cy="384"/>
              </a:xfrm>
            </p:grpSpPr>
            <p:sp>
              <p:nvSpPr>
                <p:cNvPr id="98374" name="Rectangle 70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94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Chile</a:t>
                  </a:r>
                </a:p>
                <a:p>
                  <a:pPr eaLnBrk="0" hangingPunct="0"/>
                  <a:endParaRPr kumimoji="0" lang="pt-BR"/>
                </a:p>
              </p:txBody>
            </p:sp>
            <p:sp>
              <p:nvSpPr>
                <p:cNvPr id="98375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02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76" name="Group 72"/>
              <p:cNvGrpSpPr>
                <a:grpSpLocks/>
              </p:cNvGrpSpPr>
              <p:nvPr/>
            </p:nvGrpSpPr>
            <p:grpSpPr bwMode="auto">
              <a:xfrm>
                <a:off x="1026" y="1152"/>
                <a:ext cx="482" cy="384"/>
                <a:chOff x="1026" y="1152"/>
                <a:chExt cx="482" cy="384"/>
              </a:xfrm>
            </p:grpSpPr>
            <p:sp>
              <p:nvSpPr>
                <p:cNvPr id="98377" name="Rectangle 73"/>
                <p:cNvSpPr>
                  <a:spLocks noChangeArrowheads="1"/>
                </p:cNvSpPr>
                <p:nvPr/>
              </p:nvSpPr>
              <p:spPr bwMode="auto">
                <a:xfrm>
                  <a:off x="1069" y="1152"/>
                  <a:ext cx="3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36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78" name="Rectangle 74"/>
                <p:cNvSpPr>
                  <a:spLocks noChangeArrowheads="1"/>
                </p:cNvSpPr>
                <p:nvPr/>
              </p:nvSpPr>
              <p:spPr bwMode="auto">
                <a:xfrm>
                  <a:off x="1026" y="1152"/>
                  <a:ext cx="4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79" name="Group 75"/>
              <p:cNvGrpSpPr>
                <a:grpSpLocks/>
              </p:cNvGrpSpPr>
              <p:nvPr/>
            </p:nvGrpSpPr>
            <p:grpSpPr bwMode="auto">
              <a:xfrm>
                <a:off x="1508" y="1152"/>
                <a:ext cx="518" cy="384"/>
                <a:chOff x="1508" y="1152"/>
                <a:chExt cx="518" cy="384"/>
              </a:xfrm>
            </p:grpSpPr>
            <p:sp>
              <p:nvSpPr>
                <p:cNvPr id="98380" name="Rectangle 76"/>
                <p:cNvSpPr>
                  <a:spLocks noChangeArrowheads="1"/>
                </p:cNvSpPr>
                <p:nvPr/>
              </p:nvSpPr>
              <p:spPr bwMode="auto">
                <a:xfrm>
                  <a:off x="1551" y="1152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39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81" name="Rectangle 77"/>
                <p:cNvSpPr>
                  <a:spLocks noChangeArrowheads="1"/>
                </p:cNvSpPr>
                <p:nvPr/>
              </p:nvSpPr>
              <p:spPr bwMode="auto">
                <a:xfrm>
                  <a:off x="1508" y="1152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82" name="Group 78"/>
              <p:cNvGrpSpPr>
                <a:grpSpLocks/>
              </p:cNvGrpSpPr>
              <p:nvPr/>
            </p:nvGrpSpPr>
            <p:grpSpPr bwMode="auto">
              <a:xfrm>
                <a:off x="2026" y="1152"/>
                <a:ext cx="590" cy="384"/>
                <a:chOff x="2026" y="1152"/>
                <a:chExt cx="590" cy="384"/>
              </a:xfrm>
            </p:grpSpPr>
            <p:sp>
              <p:nvSpPr>
                <p:cNvPr id="98383" name="Rectangle 79"/>
                <p:cNvSpPr>
                  <a:spLocks noChangeArrowheads="1"/>
                </p:cNvSpPr>
                <p:nvPr/>
              </p:nvSpPr>
              <p:spPr bwMode="auto">
                <a:xfrm>
                  <a:off x="2069" y="115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38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84" name="Rectangle 80"/>
                <p:cNvSpPr>
                  <a:spLocks noChangeArrowheads="1"/>
                </p:cNvSpPr>
                <p:nvPr/>
              </p:nvSpPr>
              <p:spPr bwMode="auto">
                <a:xfrm>
                  <a:off x="2026" y="115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85" name="Group 81"/>
              <p:cNvGrpSpPr>
                <a:grpSpLocks/>
              </p:cNvGrpSpPr>
              <p:nvPr/>
            </p:nvGrpSpPr>
            <p:grpSpPr bwMode="auto">
              <a:xfrm>
                <a:off x="2616" y="1152"/>
                <a:ext cx="554" cy="384"/>
                <a:chOff x="2616" y="1152"/>
                <a:chExt cx="554" cy="384"/>
              </a:xfrm>
            </p:grpSpPr>
            <p:sp>
              <p:nvSpPr>
                <p:cNvPr id="98386" name="Rectangle 82"/>
                <p:cNvSpPr>
                  <a:spLocks noChangeArrowheads="1"/>
                </p:cNvSpPr>
                <p:nvPr/>
              </p:nvSpPr>
              <p:spPr bwMode="auto">
                <a:xfrm>
                  <a:off x="2659" y="1152"/>
                  <a:ext cx="4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40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87" name="Rectangle 83"/>
                <p:cNvSpPr>
                  <a:spLocks noChangeArrowheads="1"/>
                </p:cNvSpPr>
                <p:nvPr/>
              </p:nvSpPr>
              <p:spPr bwMode="auto">
                <a:xfrm>
                  <a:off x="2616" y="1152"/>
                  <a:ext cx="55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88" name="Group 84"/>
              <p:cNvGrpSpPr>
                <a:grpSpLocks/>
              </p:cNvGrpSpPr>
              <p:nvPr/>
            </p:nvGrpSpPr>
            <p:grpSpPr bwMode="auto">
              <a:xfrm>
                <a:off x="3170" y="1152"/>
                <a:ext cx="518" cy="384"/>
                <a:chOff x="3170" y="1152"/>
                <a:chExt cx="518" cy="384"/>
              </a:xfrm>
            </p:grpSpPr>
            <p:sp>
              <p:nvSpPr>
                <p:cNvPr id="98389" name="Rectangle 85"/>
                <p:cNvSpPr>
                  <a:spLocks noChangeArrowheads="1"/>
                </p:cNvSpPr>
                <p:nvPr/>
              </p:nvSpPr>
              <p:spPr bwMode="auto">
                <a:xfrm>
                  <a:off x="3213" y="1152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41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90" name="Rectangle 86"/>
                <p:cNvSpPr>
                  <a:spLocks noChangeArrowheads="1"/>
                </p:cNvSpPr>
                <p:nvPr/>
              </p:nvSpPr>
              <p:spPr bwMode="auto">
                <a:xfrm>
                  <a:off x="3170" y="1152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91" name="Group 87"/>
              <p:cNvGrpSpPr>
                <a:grpSpLocks/>
              </p:cNvGrpSpPr>
              <p:nvPr/>
            </p:nvGrpSpPr>
            <p:grpSpPr bwMode="auto">
              <a:xfrm>
                <a:off x="3688" y="1152"/>
                <a:ext cx="518" cy="384"/>
                <a:chOff x="3688" y="1152"/>
                <a:chExt cx="518" cy="384"/>
              </a:xfrm>
            </p:grpSpPr>
            <p:sp>
              <p:nvSpPr>
                <p:cNvPr id="98392" name="Rectangle 88"/>
                <p:cNvSpPr>
                  <a:spLocks noChangeArrowheads="1"/>
                </p:cNvSpPr>
                <p:nvPr/>
              </p:nvSpPr>
              <p:spPr bwMode="auto">
                <a:xfrm>
                  <a:off x="3731" y="1152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43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93" name="Rectangle 89"/>
                <p:cNvSpPr>
                  <a:spLocks noChangeArrowheads="1"/>
                </p:cNvSpPr>
                <p:nvPr/>
              </p:nvSpPr>
              <p:spPr bwMode="auto">
                <a:xfrm>
                  <a:off x="3688" y="1152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94" name="Group 90"/>
              <p:cNvGrpSpPr>
                <a:grpSpLocks/>
              </p:cNvGrpSpPr>
              <p:nvPr/>
            </p:nvGrpSpPr>
            <p:grpSpPr bwMode="auto">
              <a:xfrm>
                <a:off x="0" y="1536"/>
                <a:ext cx="1026" cy="384"/>
                <a:chOff x="0" y="1536"/>
                <a:chExt cx="1026" cy="384"/>
              </a:xfrm>
            </p:grpSpPr>
            <p:sp>
              <p:nvSpPr>
                <p:cNvPr id="98395" name="Rectangle 91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94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Colômbia</a:t>
                  </a:r>
                </a:p>
                <a:p>
                  <a:pPr eaLnBrk="0" hangingPunct="0"/>
                  <a:endParaRPr kumimoji="0" lang="pt-BR"/>
                </a:p>
              </p:txBody>
            </p:sp>
            <p:sp>
              <p:nvSpPr>
                <p:cNvPr id="98396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02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397" name="Group 93"/>
              <p:cNvGrpSpPr>
                <a:grpSpLocks/>
              </p:cNvGrpSpPr>
              <p:nvPr/>
            </p:nvGrpSpPr>
            <p:grpSpPr bwMode="auto">
              <a:xfrm>
                <a:off x="1026" y="1536"/>
                <a:ext cx="482" cy="384"/>
                <a:chOff x="1026" y="1536"/>
                <a:chExt cx="482" cy="384"/>
              </a:xfrm>
            </p:grpSpPr>
            <p:sp>
              <p:nvSpPr>
                <p:cNvPr id="98398" name="Rectangle 94"/>
                <p:cNvSpPr>
                  <a:spLocks noChangeArrowheads="1"/>
                </p:cNvSpPr>
                <p:nvPr/>
              </p:nvSpPr>
              <p:spPr bwMode="auto">
                <a:xfrm>
                  <a:off x="1069" y="1536"/>
                  <a:ext cx="3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58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399" name="Rectangle 95"/>
                <p:cNvSpPr>
                  <a:spLocks noChangeArrowheads="1"/>
                </p:cNvSpPr>
                <p:nvPr/>
              </p:nvSpPr>
              <p:spPr bwMode="auto">
                <a:xfrm>
                  <a:off x="1026" y="1536"/>
                  <a:ext cx="4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00" name="Group 96"/>
              <p:cNvGrpSpPr>
                <a:grpSpLocks/>
              </p:cNvGrpSpPr>
              <p:nvPr/>
            </p:nvGrpSpPr>
            <p:grpSpPr bwMode="auto">
              <a:xfrm>
                <a:off x="1508" y="1536"/>
                <a:ext cx="518" cy="384"/>
                <a:chOff x="1508" y="1536"/>
                <a:chExt cx="518" cy="384"/>
              </a:xfrm>
            </p:grpSpPr>
            <p:sp>
              <p:nvSpPr>
                <p:cNvPr id="98401" name="Rectangle 97"/>
                <p:cNvSpPr>
                  <a:spLocks noChangeArrowheads="1"/>
                </p:cNvSpPr>
                <p:nvPr/>
              </p:nvSpPr>
              <p:spPr bwMode="auto">
                <a:xfrm>
                  <a:off x="1551" y="1536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59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02" name="Rectangle 98"/>
                <p:cNvSpPr>
                  <a:spLocks noChangeArrowheads="1"/>
                </p:cNvSpPr>
                <p:nvPr/>
              </p:nvSpPr>
              <p:spPr bwMode="auto">
                <a:xfrm>
                  <a:off x="1508" y="1536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03" name="Group 99"/>
              <p:cNvGrpSpPr>
                <a:grpSpLocks/>
              </p:cNvGrpSpPr>
              <p:nvPr/>
            </p:nvGrpSpPr>
            <p:grpSpPr bwMode="auto">
              <a:xfrm>
                <a:off x="2026" y="1536"/>
                <a:ext cx="590" cy="384"/>
                <a:chOff x="2026" y="1536"/>
                <a:chExt cx="590" cy="384"/>
              </a:xfrm>
            </p:grpSpPr>
            <p:sp>
              <p:nvSpPr>
                <p:cNvPr id="984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2069" y="153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58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05" name="Rectangle 101"/>
                <p:cNvSpPr>
                  <a:spLocks noChangeArrowheads="1"/>
                </p:cNvSpPr>
                <p:nvPr/>
              </p:nvSpPr>
              <p:spPr bwMode="auto">
                <a:xfrm>
                  <a:off x="2026" y="153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06" name="Group 102"/>
              <p:cNvGrpSpPr>
                <a:grpSpLocks/>
              </p:cNvGrpSpPr>
              <p:nvPr/>
            </p:nvGrpSpPr>
            <p:grpSpPr bwMode="auto">
              <a:xfrm>
                <a:off x="2616" y="1536"/>
                <a:ext cx="554" cy="384"/>
                <a:chOff x="2616" y="1536"/>
                <a:chExt cx="554" cy="384"/>
              </a:xfrm>
            </p:grpSpPr>
            <p:sp>
              <p:nvSpPr>
                <p:cNvPr id="984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2659" y="1536"/>
                  <a:ext cx="4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55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08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16" y="1536"/>
                  <a:ext cx="55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09" name="Group 105"/>
              <p:cNvGrpSpPr>
                <a:grpSpLocks/>
              </p:cNvGrpSpPr>
              <p:nvPr/>
            </p:nvGrpSpPr>
            <p:grpSpPr bwMode="auto">
              <a:xfrm>
                <a:off x="3170" y="1536"/>
                <a:ext cx="518" cy="384"/>
                <a:chOff x="3170" y="1536"/>
                <a:chExt cx="518" cy="384"/>
              </a:xfrm>
            </p:grpSpPr>
            <p:sp>
              <p:nvSpPr>
                <p:cNvPr id="984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3213" y="1536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54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11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70" y="1536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2" name="Group 108"/>
              <p:cNvGrpSpPr>
                <a:grpSpLocks/>
              </p:cNvGrpSpPr>
              <p:nvPr/>
            </p:nvGrpSpPr>
            <p:grpSpPr bwMode="auto">
              <a:xfrm>
                <a:off x="3688" y="1536"/>
                <a:ext cx="518" cy="384"/>
                <a:chOff x="3688" y="1536"/>
                <a:chExt cx="518" cy="384"/>
              </a:xfrm>
            </p:grpSpPr>
            <p:sp>
              <p:nvSpPr>
                <p:cNvPr id="984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3731" y="1536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56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14" name="Rectangle 110"/>
                <p:cNvSpPr>
                  <a:spLocks noChangeArrowheads="1"/>
                </p:cNvSpPr>
                <p:nvPr/>
              </p:nvSpPr>
              <p:spPr bwMode="auto">
                <a:xfrm>
                  <a:off x="3688" y="1536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5" name="Group 111"/>
              <p:cNvGrpSpPr>
                <a:grpSpLocks/>
              </p:cNvGrpSpPr>
              <p:nvPr/>
            </p:nvGrpSpPr>
            <p:grpSpPr bwMode="auto">
              <a:xfrm>
                <a:off x="0" y="1920"/>
                <a:ext cx="1026" cy="384"/>
                <a:chOff x="0" y="1920"/>
                <a:chExt cx="1026" cy="384"/>
              </a:xfrm>
            </p:grpSpPr>
            <p:sp>
              <p:nvSpPr>
                <p:cNvPr id="984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94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Costa Rica</a:t>
                  </a:r>
                </a:p>
                <a:p>
                  <a:pPr eaLnBrk="0" hangingPunct="0"/>
                  <a:endParaRPr kumimoji="0" lang="pt-BR"/>
                </a:p>
              </p:txBody>
            </p:sp>
            <p:sp>
              <p:nvSpPr>
                <p:cNvPr id="98417" name="Rectangle 113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102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18" name="Group 114"/>
              <p:cNvGrpSpPr>
                <a:grpSpLocks/>
              </p:cNvGrpSpPr>
              <p:nvPr/>
            </p:nvGrpSpPr>
            <p:grpSpPr bwMode="auto">
              <a:xfrm>
                <a:off x="1026" y="1920"/>
                <a:ext cx="482" cy="384"/>
                <a:chOff x="1026" y="1920"/>
                <a:chExt cx="482" cy="384"/>
              </a:xfrm>
            </p:grpSpPr>
            <p:sp>
              <p:nvSpPr>
                <p:cNvPr id="984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69" y="1920"/>
                  <a:ext cx="39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68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20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26" y="1920"/>
                  <a:ext cx="48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21" name="Group 117"/>
              <p:cNvGrpSpPr>
                <a:grpSpLocks/>
              </p:cNvGrpSpPr>
              <p:nvPr/>
            </p:nvGrpSpPr>
            <p:grpSpPr bwMode="auto">
              <a:xfrm>
                <a:off x="1508" y="1920"/>
                <a:ext cx="518" cy="384"/>
                <a:chOff x="1508" y="1920"/>
                <a:chExt cx="518" cy="384"/>
              </a:xfrm>
            </p:grpSpPr>
            <p:sp>
              <p:nvSpPr>
                <p:cNvPr id="984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1551" y="192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67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23" name="Rectangle 119"/>
                <p:cNvSpPr>
                  <a:spLocks noChangeArrowheads="1"/>
                </p:cNvSpPr>
                <p:nvPr/>
              </p:nvSpPr>
              <p:spPr bwMode="auto">
                <a:xfrm>
                  <a:off x="1508" y="192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24" name="Group 120"/>
              <p:cNvGrpSpPr>
                <a:grpSpLocks/>
              </p:cNvGrpSpPr>
              <p:nvPr/>
            </p:nvGrpSpPr>
            <p:grpSpPr bwMode="auto">
              <a:xfrm>
                <a:off x="2026" y="1920"/>
                <a:ext cx="590" cy="384"/>
                <a:chOff x="2026" y="1920"/>
                <a:chExt cx="590" cy="384"/>
              </a:xfrm>
            </p:grpSpPr>
            <p:sp>
              <p:nvSpPr>
                <p:cNvPr id="98425" name="Rectangle 121"/>
                <p:cNvSpPr>
                  <a:spLocks noChangeArrowheads="1"/>
                </p:cNvSpPr>
                <p:nvPr/>
              </p:nvSpPr>
              <p:spPr bwMode="auto">
                <a:xfrm>
                  <a:off x="2069" y="192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69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26" y="192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27" name="Group 123"/>
              <p:cNvGrpSpPr>
                <a:grpSpLocks/>
              </p:cNvGrpSpPr>
              <p:nvPr/>
            </p:nvGrpSpPr>
            <p:grpSpPr bwMode="auto">
              <a:xfrm>
                <a:off x="2616" y="1920"/>
                <a:ext cx="554" cy="384"/>
                <a:chOff x="2616" y="1920"/>
                <a:chExt cx="554" cy="384"/>
              </a:xfrm>
            </p:grpSpPr>
            <p:sp>
              <p:nvSpPr>
                <p:cNvPr id="98428" name="Rectangle 124"/>
                <p:cNvSpPr>
                  <a:spLocks noChangeArrowheads="1"/>
                </p:cNvSpPr>
                <p:nvPr/>
              </p:nvSpPr>
              <p:spPr bwMode="auto">
                <a:xfrm>
                  <a:off x="2659" y="1920"/>
                  <a:ext cx="4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67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2616" y="1920"/>
                  <a:ext cx="55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30" name="Group 126"/>
              <p:cNvGrpSpPr>
                <a:grpSpLocks/>
              </p:cNvGrpSpPr>
              <p:nvPr/>
            </p:nvGrpSpPr>
            <p:grpSpPr bwMode="auto">
              <a:xfrm>
                <a:off x="3170" y="1920"/>
                <a:ext cx="518" cy="384"/>
                <a:chOff x="3170" y="1920"/>
                <a:chExt cx="518" cy="384"/>
              </a:xfrm>
            </p:grpSpPr>
            <p:sp>
              <p:nvSpPr>
                <p:cNvPr id="98431" name="Rectangle 127"/>
                <p:cNvSpPr>
                  <a:spLocks noChangeArrowheads="1"/>
                </p:cNvSpPr>
                <p:nvPr/>
              </p:nvSpPr>
              <p:spPr bwMode="auto">
                <a:xfrm>
                  <a:off x="3213" y="192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69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3170" y="192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8433" name="Group 129"/>
              <p:cNvGrpSpPr>
                <a:grpSpLocks/>
              </p:cNvGrpSpPr>
              <p:nvPr/>
            </p:nvGrpSpPr>
            <p:grpSpPr bwMode="auto">
              <a:xfrm>
                <a:off x="3688" y="1920"/>
                <a:ext cx="518" cy="384"/>
                <a:chOff x="3688" y="1920"/>
                <a:chExt cx="518" cy="384"/>
              </a:xfrm>
            </p:grpSpPr>
            <p:sp>
              <p:nvSpPr>
                <p:cNvPr id="98434" name="Rectangle 130"/>
                <p:cNvSpPr>
                  <a:spLocks noChangeArrowheads="1"/>
                </p:cNvSpPr>
                <p:nvPr/>
              </p:nvSpPr>
              <p:spPr bwMode="auto">
                <a:xfrm>
                  <a:off x="3731" y="1920"/>
                  <a:ext cx="43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/>
                  <a:r>
                    <a:rPr kumimoji="0" lang="pt-BR" sz="1000">
                      <a:latin typeface="Arial" pitchFamily="34" charset="0"/>
                      <a:cs typeface="Arial" pitchFamily="34" charset="0"/>
                    </a:rPr>
                    <a:t>68</a:t>
                  </a:r>
                </a:p>
                <a:p>
                  <a:pPr algn="r" eaLnBrk="0" hangingPunct="0"/>
                  <a:endParaRPr kumimoji="0" lang="pt-BR"/>
                </a:p>
              </p:txBody>
            </p:sp>
            <p:sp>
              <p:nvSpPr>
                <p:cNvPr id="984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3688" y="1920"/>
                  <a:ext cx="51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8436" name="Rectangle 132"/>
            <p:cNvSpPr>
              <a:spLocks noChangeArrowheads="1"/>
            </p:cNvSpPr>
            <p:nvPr/>
          </p:nvSpPr>
          <p:spPr bwMode="auto">
            <a:xfrm>
              <a:off x="-2" y="-2"/>
              <a:ext cx="4210" cy="2308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>
                <a:solidFill>
                  <a:srgbClr val="FFFF00"/>
                </a:solidFill>
                <a:cs typeface="Times New Roman" pitchFamily="18" charset="0"/>
              </a:rPr>
              <a:t>Datos de gastos de las cuentas de SIDA en ALC</a:t>
            </a:r>
            <a:r>
              <a:rPr lang="es-ES" sz="2800"/>
              <a:t> </a:t>
            </a:r>
            <a:endParaRPr lang="en-US" sz="2800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 cstate="print"/>
          <a:srcRect t="7297" b="3862"/>
          <a:stretch>
            <a:fillRect/>
          </a:stretch>
        </p:blipFill>
        <p:spPr bwMode="auto">
          <a:xfrm>
            <a:off x="755650" y="1557338"/>
            <a:ext cx="7772400" cy="4714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255588" y="1295400"/>
          <a:ext cx="8888412" cy="5562600"/>
        </p:xfrm>
        <a:graphic>
          <a:graphicData uri="http://schemas.openxmlformats.org/presentationml/2006/ole">
            <p:oleObj spid="_x0000_s77826" name="Hoja de cálculo" r:id="rId4" imgW="8391347" imgH="4114890" progId="Excel.Sheet.8">
              <p:embed/>
            </p:oleObj>
          </a:graphicData>
        </a:graphic>
      </p:graphicFrame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s-ES" sz="3200">
                <a:solidFill>
                  <a:srgbClr val="FFFF00"/>
                </a:solidFill>
              </a:rPr>
              <a:t>Países con datos de cuentas de SIDA en ALC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>
                <a:solidFill>
                  <a:srgbClr val="FFFF00"/>
                </a:solidFill>
              </a:rPr>
              <a:t>CN Salud Reproductiva en México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 cstate="print"/>
          <a:srcRect l="2620" t="14026" r="1956" b="9892"/>
          <a:stretch>
            <a:fillRect/>
          </a:stretch>
        </p:blipFill>
        <p:spPr bwMode="auto">
          <a:xfrm>
            <a:off x="0" y="1327150"/>
            <a:ext cx="9144000" cy="546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>
                <a:solidFill>
                  <a:srgbClr val="FFFF00"/>
                </a:solidFill>
              </a:rPr>
              <a:t>Mucho hay todavía por hacer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Aumentar el nivel de prioridad en los países y en los organismos internacionales;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Establecer mecanismos de abogacía y coordinación con los donantes para lograr interés y fondos;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Mejorar la calidad de las estimativas y de los sistemas estadísticos nacionales para la producción de datos;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Involucrar más a los gobiernos, sector público, sector privado y no gubernamental entre los usuarios y demandantes de información;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Posibilitar estimaciones de fuentes y usos por patologías y por niveles subnacionales de gobierno;</a:t>
            </a:r>
          </a:p>
          <a:p>
            <a:pPr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Incrementar esfuerzos de capacitación en los cursos tradicionales de gestión de salud;</a:t>
            </a: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69637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9638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2" dur="indefinite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allAtOnce"/>
      <p:bldP spid="69635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143000"/>
          </a:xfrm>
        </p:spPr>
        <p:txBody>
          <a:bodyPr/>
          <a:lstStyle/>
          <a:p>
            <a:r>
              <a:rPr lang="es-CO">
                <a:solidFill>
                  <a:srgbClr val="FFFF00"/>
                </a:solidFill>
              </a:rPr>
              <a:t>El papel del BID</a:t>
            </a:r>
          </a:p>
        </p:txBody>
      </p:sp>
      <p:grpSp>
        <p:nvGrpSpPr>
          <p:cNvPr id="81926" name="Group 6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81927" name="AutoShape 7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1928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>
                <a:solidFill>
                  <a:srgbClr val="FFFF00"/>
                </a:solidFill>
              </a:rPr>
              <a:t>Principales apoyos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O" sz="2800">
                <a:latin typeface="Verdana" pitchFamily="34" charset="0"/>
              </a:rPr>
              <a:t>Agenda Compartida de Salud</a:t>
            </a:r>
          </a:p>
          <a:p>
            <a:pPr>
              <a:lnSpc>
                <a:spcPct val="80000"/>
              </a:lnSpc>
            </a:pPr>
            <a:r>
              <a:rPr lang="es-CO" sz="2800">
                <a:latin typeface="Verdana" pitchFamily="34" charset="0"/>
              </a:rPr>
              <a:t>Cooperaciones Técnicas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Capacitación, entrenamiento;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Montaje y administración de la página web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Subcuentas de salud de SIDA (varios países)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Subcuentas de salud reproductiva 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Institucionalización de las cuentas de salud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Cuentas de Salud y Seguridad Social (Colombia)</a:t>
            </a:r>
          </a:p>
          <a:p>
            <a:pPr>
              <a:lnSpc>
                <a:spcPct val="80000"/>
              </a:lnSpc>
            </a:pPr>
            <a:r>
              <a:rPr lang="es-CO" sz="2800">
                <a:latin typeface="Verdana" pitchFamily="34" charset="0"/>
              </a:rPr>
              <a:t>Coordinación Intersectorial (OPS, Banco Mundial, USAID)</a:t>
            </a:r>
          </a:p>
          <a:p>
            <a:pPr>
              <a:lnSpc>
                <a:spcPct val="80000"/>
              </a:lnSpc>
            </a:pPr>
            <a:r>
              <a:rPr lang="es-CO" sz="2800">
                <a:latin typeface="Verdana" pitchFamily="34" charset="0"/>
              </a:rPr>
              <a:t>Fortalecimiento de sistemas estadísticos nacionales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83973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3974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0" dur="indefinite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3" dur="indefinite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6" dur="indefinite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9" dur="indefinite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2" dur="indefinite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7" dur="indefinite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72" dur="indefinite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allAtOnce"/>
      <p:bldP spid="83971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143000"/>
          </a:xfrm>
        </p:spPr>
        <p:txBody>
          <a:bodyPr/>
          <a:lstStyle/>
          <a:p>
            <a:r>
              <a:rPr lang="es-CO">
                <a:solidFill>
                  <a:srgbClr val="FFFF00"/>
                </a:solidFill>
              </a:rPr>
              <a:t>Perspectivas</a:t>
            </a:r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85000" name="AutoShape 8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5001" name="Picture 9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268413"/>
            <a:ext cx="7772400" cy="1143000"/>
          </a:xfrm>
        </p:spPr>
        <p:txBody>
          <a:bodyPr/>
          <a:lstStyle/>
          <a:p>
            <a:r>
              <a:rPr lang="es-CO" sz="4000">
                <a:solidFill>
                  <a:srgbClr val="FFFF00"/>
                </a:solidFill>
              </a:rPr>
              <a:t>Navegando con cuentas de salud</a:t>
            </a: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8001000" y="5562600"/>
            <a:ext cx="1143000" cy="1295400"/>
            <a:chOff x="192" y="624"/>
            <a:chExt cx="515" cy="531"/>
          </a:xfrm>
        </p:grpSpPr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0967" name="Picture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>
                <a:solidFill>
                  <a:srgbClr val="FFFF00"/>
                </a:solidFill>
              </a:rPr>
              <a:t>Avances esperados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>
                <a:latin typeface="Verdana" pitchFamily="34" charset="0"/>
              </a:rPr>
              <a:t>Subcuentas por patología</a:t>
            </a:r>
          </a:p>
          <a:p>
            <a:r>
              <a:rPr lang="es-CO">
                <a:latin typeface="Verdana" pitchFamily="34" charset="0"/>
              </a:rPr>
              <a:t>Sub-Matrices insumo-producto en salud</a:t>
            </a:r>
          </a:p>
          <a:p>
            <a:r>
              <a:rPr lang="es-CO">
                <a:latin typeface="Verdana" pitchFamily="34" charset="0"/>
              </a:rPr>
              <a:t>Áreas de interés de la industria (equipamientos médicos; fármacos, vacunas, etc.)</a:t>
            </a:r>
          </a:p>
          <a:p>
            <a:r>
              <a:rPr lang="es-CO">
                <a:latin typeface="Verdana" pitchFamily="34" charset="0"/>
              </a:rPr>
              <a:t>Equidad sub-nacional en salud – cuentas regionales de salud;</a:t>
            </a:r>
          </a:p>
          <a:p>
            <a:r>
              <a:rPr lang="es-CO">
                <a:latin typeface="Verdana" pitchFamily="34" charset="0"/>
              </a:rPr>
              <a:t>Integración macro y micro en salud </a:t>
            </a:r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8172450" y="5805488"/>
            <a:ext cx="971550" cy="1052512"/>
            <a:chOff x="192" y="624"/>
            <a:chExt cx="515" cy="531"/>
          </a:xfrm>
        </p:grpSpPr>
        <p:sp>
          <p:nvSpPr>
            <p:cNvPr id="87045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7046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allAtOnce"/>
      <p:bldP spid="8704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>
                <a:solidFill>
                  <a:srgbClr val="FFFF00"/>
                </a:solidFill>
                <a:latin typeface="Verdana" pitchFamily="34" charset="0"/>
              </a:rPr>
              <a:t>¿Qué debemos saber acerca de los indicadores de desempeño en salud</a:t>
            </a:r>
            <a:r>
              <a:rPr lang="en-US" sz="3200">
                <a:solidFill>
                  <a:srgbClr val="FFFF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257675" cy="4800600"/>
          </a:xfrm>
        </p:spPr>
        <p:txBody>
          <a:bodyPr/>
          <a:lstStyle/>
          <a:p>
            <a:r>
              <a:rPr lang="en-US" sz="1800">
                <a:latin typeface="Verdana" pitchFamily="34" charset="0"/>
              </a:rPr>
              <a:t>¿</a:t>
            </a:r>
            <a:r>
              <a:rPr lang="es-CO" sz="1800">
                <a:latin typeface="Verdana" pitchFamily="34" charset="0"/>
              </a:rPr>
              <a:t>Cuánto gastar en salud para</a:t>
            </a:r>
            <a:r>
              <a:rPr lang="es-CO" sz="1800"/>
              <a:t> </a:t>
            </a:r>
            <a:r>
              <a:rPr lang="es-CO" sz="1800">
                <a:latin typeface="Verdana" pitchFamily="34" charset="0"/>
              </a:rPr>
              <a:t>alcanzar la mejor cobertura con la máxima eficiencia?</a:t>
            </a:r>
          </a:p>
          <a:p>
            <a:r>
              <a:rPr lang="es-CO" sz="1800">
                <a:latin typeface="Verdana" pitchFamily="34" charset="0"/>
              </a:rPr>
              <a:t>¿Adonde y con quiénes gastar para garantizar equidad?</a:t>
            </a:r>
          </a:p>
          <a:p>
            <a:r>
              <a:rPr lang="es-CO" sz="1800">
                <a:latin typeface="Verdana" pitchFamily="34" charset="0"/>
              </a:rPr>
              <a:t>¿Qué sector gasta mejor en salud para cumplir con los objetivos sociales: el público o el privado?</a:t>
            </a:r>
          </a:p>
          <a:p>
            <a:r>
              <a:rPr lang="es-CO" sz="1800">
                <a:latin typeface="Verdana" pitchFamily="34" charset="0"/>
              </a:rPr>
              <a:t>¿Cuánto debemos importar y como podremos exportar bienes y servicios de salud para inserirse de forma competitiva en la sociedad global?</a:t>
            </a:r>
          </a:p>
          <a:p>
            <a:r>
              <a:rPr lang="es-CO" sz="1800">
                <a:latin typeface="Verdana" pitchFamily="34" charset="0"/>
              </a:rPr>
              <a:t>¿Cuánto y adonde se debe invertir en salud?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716588" y="1447800"/>
          <a:ext cx="2138362" cy="4800600"/>
        </p:xfrm>
        <a:graphic>
          <a:graphicData uri="http://schemas.openxmlformats.org/presentationml/2006/ole">
            <p:oleObj spid="_x0000_s33796" name="Clip" r:id="rId4" imgW="1857600" imgH="3995640" progId="MS_ClipArt_Gallery.2">
              <p:embed/>
            </p:oleObj>
          </a:graphicData>
        </a:graphic>
      </p:graphicFrame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8001000" y="5562600"/>
            <a:ext cx="1143000" cy="1295400"/>
            <a:chOff x="192" y="624"/>
            <a:chExt cx="515" cy="531"/>
          </a:xfrm>
        </p:grpSpPr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799" name="Picture 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allAtOnce"/>
      <p:bldP spid="3379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>
                <a:solidFill>
                  <a:srgbClr val="FFFF00"/>
                </a:solidFill>
                <a:latin typeface="Verdana" pitchFamily="34" charset="0"/>
              </a:rPr>
              <a:t>Anualmente tendremos que elaborar el presupuesto de salud pero ….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257675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No tenemos información suficiente…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Los datos no son consistentes porque no hay coherencia en las metodologías para obtener y clasificar el gasto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Nadie se preocupa con la calidad de la información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No hay transparencia en la información..</a:t>
            </a:r>
          </a:p>
          <a:p>
            <a:pPr>
              <a:lnSpc>
                <a:spcPct val="80000"/>
              </a:lnSpc>
            </a:pPr>
            <a:r>
              <a:rPr lang="es-CO" sz="2000">
                <a:latin typeface="Verdana" pitchFamily="34" charset="0"/>
              </a:rPr>
              <a:t>Nadie utiliza la información sobre gastos para evaluar la calidad y los resultados alcanzados por el sistema de salud.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57725" y="2824163"/>
          <a:ext cx="4257675" cy="2047875"/>
        </p:xfrm>
        <a:graphic>
          <a:graphicData uri="http://schemas.openxmlformats.org/presentationml/2006/ole">
            <p:oleObj spid="_x0000_s35844" name="Clip" r:id="rId4" imgW="5447880" imgH="2506320" progId="MS_ClipArt_Gallery.2">
              <p:embed/>
            </p:oleObj>
          </a:graphicData>
        </a:graphic>
      </p:graphicFrame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8001000" y="5562600"/>
            <a:ext cx="1143000" cy="1295400"/>
            <a:chOff x="192" y="624"/>
            <a:chExt cx="515" cy="531"/>
          </a:xfrm>
        </p:grpSpPr>
        <p:sp>
          <p:nvSpPr>
            <p:cNvPr id="35846" name="AutoShape 6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5847" name="Picture 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allAtOnce"/>
      <p:bldP spid="3584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>
                <a:solidFill>
                  <a:srgbClr val="FFFF00"/>
                </a:solidFill>
                <a:latin typeface="Verdana" pitchFamily="34" charset="0"/>
              </a:rPr>
              <a:t>Así, sometemos nuestras vidas a decisiones tomadas a las ciegas</a:t>
            </a:r>
            <a:r>
              <a:rPr lang="es-CO" sz="3200">
                <a:solidFill>
                  <a:srgbClr val="FFFF00"/>
                </a:solidFill>
              </a:rPr>
              <a:t> 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951413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O" sz="1800">
                <a:latin typeface="Verdana" pitchFamily="34" charset="0"/>
              </a:rPr>
              <a:t>Expandimos o cortamos presupuesto en salud si saber lo que estamos haciendo y si tiene impacto positivo o negativo;</a:t>
            </a:r>
          </a:p>
          <a:p>
            <a:pPr>
              <a:lnSpc>
                <a:spcPct val="80000"/>
              </a:lnSpc>
            </a:pPr>
            <a:r>
              <a:rPr lang="es-CO" sz="1800">
                <a:latin typeface="Verdana" pitchFamily="34" charset="0"/>
              </a:rPr>
              <a:t>Invertimos en salud empujados por presiones políticas sin orientarnos por decisiones informadas adecuadamente</a:t>
            </a:r>
          </a:p>
          <a:p>
            <a:pPr>
              <a:lnSpc>
                <a:spcPct val="80000"/>
              </a:lnSpc>
              <a:buFontTx/>
              <a:buNone/>
            </a:pPr>
            <a:endParaRPr lang="es-CO" sz="2400"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s-CO" sz="2400">
                <a:solidFill>
                  <a:srgbClr val="FFFF00"/>
                </a:solidFill>
                <a:latin typeface="Verdana" pitchFamily="34" charset="0"/>
              </a:rPr>
              <a:t>Y como resultados tenemos ….</a:t>
            </a:r>
          </a:p>
          <a:p>
            <a:pPr>
              <a:lnSpc>
                <a:spcPct val="80000"/>
              </a:lnSpc>
            </a:pPr>
            <a:endParaRPr lang="es-CO" sz="180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s-CO" sz="1800">
                <a:latin typeface="Verdana" pitchFamily="34" charset="0"/>
              </a:rPr>
              <a:t>Ineficiencia en la programación de los gastos</a:t>
            </a:r>
          </a:p>
          <a:p>
            <a:pPr>
              <a:lnSpc>
                <a:spcPct val="80000"/>
              </a:lnSpc>
            </a:pPr>
            <a:r>
              <a:rPr lang="es-CO" sz="1800">
                <a:latin typeface="Verdana" pitchFamily="34" charset="0"/>
              </a:rPr>
              <a:t>Falta de responsabilidad y de transparencia;</a:t>
            </a:r>
          </a:p>
          <a:p>
            <a:pPr>
              <a:lnSpc>
                <a:spcPct val="80000"/>
              </a:lnSpc>
            </a:pPr>
            <a:r>
              <a:rPr lang="es-CO" sz="1800">
                <a:latin typeface="Verdana" pitchFamily="34" charset="0"/>
              </a:rPr>
              <a:t>Inequidad</a:t>
            </a:r>
          </a:p>
          <a:p>
            <a:pPr>
              <a:lnSpc>
                <a:spcPct val="80000"/>
              </a:lnSpc>
            </a:pPr>
            <a:r>
              <a:rPr lang="es-CO" sz="1800">
                <a:latin typeface="Verdana" pitchFamily="34" charset="0"/>
              </a:rPr>
              <a:t>Alimentamos el ciclo vicioso del populismo y de las demandas insatisfechas con salud </a:t>
            </a:r>
          </a:p>
          <a:p>
            <a:pPr>
              <a:lnSpc>
                <a:spcPct val="80000"/>
              </a:lnSpc>
            </a:pPr>
            <a:endParaRPr lang="es-CO" sz="1800">
              <a:latin typeface="Verdana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292725" y="1844675"/>
          <a:ext cx="3659188" cy="3389313"/>
        </p:xfrm>
        <a:graphic>
          <a:graphicData uri="http://schemas.openxmlformats.org/presentationml/2006/ole">
            <p:oleObj spid="_x0000_s37892" name="Clip" r:id="rId4" imgW="5154120" imgH="3928680" progId="MS_ClipArt_Gallery.2">
              <p:embed/>
            </p:oleObj>
          </a:graphicData>
        </a:graphic>
      </p:graphicFrame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8001000" y="5562600"/>
            <a:ext cx="1143000" cy="1295400"/>
            <a:chOff x="192" y="624"/>
            <a:chExt cx="515" cy="531"/>
          </a:xfrm>
        </p:grpSpPr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7895" name="Picture 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5" dur="indefinite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0" dur="indefinite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5" dur="indefinite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0" dur="indefinite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5" dur="indefinite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0" dur="indefinite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allAtOnce"/>
      <p:bldP spid="37891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>
                <a:solidFill>
                  <a:srgbClr val="FFFF00"/>
                </a:solidFill>
              </a:rPr>
              <a:t>¿Qué facilitan las cuentas de salud?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O" sz="2400">
                <a:latin typeface="Verdana" pitchFamily="34" charset="0"/>
              </a:rPr>
              <a:t>Decisiones financieras y presupuestarias en salud basadas en evidencia;</a:t>
            </a:r>
          </a:p>
          <a:p>
            <a:pPr>
              <a:lnSpc>
                <a:spcPct val="90000"/>
              </a:lnSpc>
            </a:pPr>
            <a:r>
              <a:rPr lang="es-CO" sz="2400">
                <a:latin typeface="Verdana" pitchFamily="34" charset="0"/>
              </a:rPr>
              <a:t>Detección de inequidades en los procesos de financiamiento y uso de recursos para salud;</a:t>
            </a:r>
          </a:p>
          <a:p>
            <a:pPr>
              <a:lnSpc>
                <a:spcPct val="90000"/>
              </a:lnSpc>
            </a:pPr>
            <a:r>
              <a:rPr lang="es-CO" sz="2400">
                <a:latin typeface="Verdana" pitchFamily="34" charset="0"/>
              </a:rPr>
              <a:t>Decisiones cuanto a inversiones en áreas de mayor necesidad y eficiencia, para los sectores público y privado;</a:t>
            </a:r>
          </a:p>
          <a:p>
            <a:pPr>
              <a:lnSpc>
                <a:spcPct val="90000"/>
              </a:lnSpc>
            </a:pPr>
            <a:r>
              <a:rPr lang="es-CO" sz="2400">
                <a:latin typeface="Verdana" pitchFamily="34" charset="0"/>
              </a:rPr>
              <a:t>Comparaciones internacionales y mayor precisión de las lecciones aprendidas internacionalmente;</a:t>
            </a:r>
          </a:p>
          <a:p>
            <a:pPr>
              <a:lnSpc>
                <a:spcPct val="90000"/>
              </a:lnSpc>
            </a:pPr>
            <a:r>
              <a:rPr lang="es-CO" sz="2400">
                <a:latin typeface="Verdana" pitchFamily="34" charset="0"/>
              </a:rPr>
              <a:t>Base para la negociación de recursos internacionales de salud junto a los organismos multilaterales;</a:t>
            </a:r>
          </a:p>
          <a:p>
            <a:pPr>
              <a:lnSpc>
                <a:spcPct val="90000"/>
              </a:lnSpc>
            </a:pPr>
            <a:r>
              <a:rPr lang="es-CO" sz="2400">
                <a:latin typeface="Verdana" pitchFamily="34" charset="0"/>
              </a:rPr>
              <a:t>Estimaciones de tendencias futuras y proyecciones de gastos asociados a metas de salud.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8243888" y="6021388"/>
            <a:ext cx="900112" cy="836612"/>
            <a:chOff x="192" y="624"/>
            <a:chExt cx="515" cy="531"/>
          </a:xfrm>
        </p:grpSpPr>
        <p:sp>
          <p:nvSpPr>
            <p:cNvPr id="43013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3014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7" dur="indefinite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2" dur="indefinite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allAtOnce"/>
      <p:bldP spid="43011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b="1">
                <a:solidFill>
                  <a:srgbClr val="FFFF00"/>
                </a:solidFill>
                <a:latin typeface="Verdana" pitchFamily="34" charset="0"/>
              </a:rPr>
              <a:t>Desarrollo de las cuentas de salud</a:t>
            </a:r>
            <a:r>
              <a:rPr lang="es-CO" sz="4000"/>
              <a:t> 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395288" y="5516563"/>
            <a:ext cx="8569325" cy="0"/>
          </a:xfrm>
          <a:prstGeom prst="line">
            <a:avLst/>
          </a:prstGeom>
          <a:noFill/>
          <a:ln w="57150" cap="sq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3213" y="5610225"/>
            <a:ext cx="1209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00"/>
                </a:solidFill>
              </a:rPr>
              <a:t>Años 60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816100" y="5610225"/>
            <a:ext cx="1209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00"/>
                </a:solidFill>
              </a:rPr>
              <a:t>Años 70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71863" y="5610225"/>
            <a:ext cx="1209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00"/>
                </a:solidFill>
              </a:rPr>
              <a:t>Años 80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148263" y="5589588"/>
            <a:ext cx="1209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00"/>
                </a:solidFill>
              </a:rPr>
              <a:t>Años 90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7019925" y="5589588"/>
            <a:ext cx="12096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O">
                <a:solidFill>
                  <a:srgbClr val="FFFF00"/>
                </a:solidFill>
              </a:rPr>
              <a:t>Años 00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23850" y="4437063"/>
            <a:ext cx="2128838" cy="82232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/>
              <a:t>Cuentas</a:t>
            </a:r>
          </a:p>
          <a:p>
            <a:pPr algn="ctr"/>
            <a:r>
              <a:rPr lang="es-CO"/>
              <a:t>Administrativas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763713" y="3429000"/>
            <a:ext cx="2568575" cy="82232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/>
              <a:t>Sistema de Cuentas</a:t>
            </a:r>
          </a:p>
          <a:p>
            <a:pPr algn="ctr"/>
            <a:r>
              <a:rPr lang="es-CO"/>
              <a:t>Nacionales (SCN)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635375" y="2420938"/>
            <a:ext cx="2568575" cy="82232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O"/>
              <a:t>Sistema de Cuentas</a:t>
            </a:r>
          </a:p>
          <a:p>
            <a:r>
              <a:rPr lang="es-CO"/>
              <a:t>De Salud (OECD)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V="1">
            <a:off x="1403350" y="2636838"/>
            <a:ext cx="0" cy="1800225"/>
          </a:xfrm>
          <a:prstGeom prst="line">
            <a:avLst/>
          </a:prstGeom>
          <a:noFill/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2987675" y="2781300"/>
            <a:ext cx="0" cy="647700"/>
          </a:xfrm>
          <a:prstGeom prst="line">
            <a:avLst/>
          </a:prstGeom>
          <a:noFill/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2987675" y="2781300"/>
            <a:ext cx="647700" cy="0"/>
          </a:xfrm>
          <a:prstGeom prst="line">
            <a:avLst/>
          </a:prstGeom>
          <a:noFill/>
          <a:ln w="12700" cap="sq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1403350" y="2636838"/>
            <a:ext cx="2232025" cy="0"/>
          </a:xfrm>
          <a:prstGeom prst="line">
            <a:avLst/>
          </a:prstGeom>
          <a:noFill/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711950" y="4457700"/>
            <a:ext cx="1812925" cy="82232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CO"/>
              <a:t>PHR-USAID</a:t>
            </a:r>
          </a:p>
          <a:p>
            <a:pPr algn="ctr"/>
            <a:r>
              <a:rPr lang="es-CO"/>
              <a:t>Harvard</a:t>
            </a:r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2411413" y="4868863"/>
            <a:ext cx="4321175" cy="0"/>
          </a:xfrm>
          <a:prstGeom prst="line">
            <a:avLst/>
          </a:prstGeom>
          <a:noFill/>
          <a:ln w="12700" cap="sq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732588" y="1773238"/>
            <a:ext cx="1843087" cy="118745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O"/>
              <a:t>PHR-USAID</a:t>
            </a:r>
          </a:p>
          <a:p>
            <a:r>
              <a:rPr lang="es-CO"/>
              <a:t>WHO World </a:t>
            </a:r>
          </a:p>
          <a:p>
            <a:r>
              <a:rPr lang="es-CO"/>
              <a:t>Bank</a:t>
            </a:r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V="1">
            <a:off x="7596188" y="2997200"/>
            <a:ext cx="0" cy="1439863"/>
          </a:xfrm>
          <a:prstGeom prst="line">
            <a:avLst/>
          </a:prstGeom>
          <a:noFill/>
          <a:ln w="12700" cap="sq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6156325" y="2708275"/>
            <a:ext cx="576263" cy="0"/>
          </a:xfrm>
          <a:prstGeom prst="line">
            <a:avLst/>
          </a:prstGeom>
          <a:noFill/>
          <a:ln w="12700" cap="sq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8172450" y="5949950"/>
            <a:ext cx="971550" cy="908050"/>
            <a:chOff x="192" y="624"/>
            <a:chExt cx="515" cy="531"/>
          </a:xfrm>
        </p:grpSpPr>
        <p:sp>
          <p:nvSpPr>
            <p:cNvPr id="39958" name="AutoShape 22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9959" name="Picture 2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b="1">
                <a:solidFill>
                  <a:srgbClr val="FFFF00"/>
                </a:solidFill>
                <a:latin typeface="Verdana" pitchFamily="34" charset="0"/>
              </a:rPr>
              <a:t>Énfasis de cada modelo</a:t>
            </a:r>
            <a:r>
              <a:rPr lang="es-CO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O" sz="2800">
                <a:latin typeface="Verdana" pitchFamily="34" charset="0"/>
              </a:rPr>
              <a:t>Cuentas Administrativas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Énfasis en fuentes y usos según categorías especificadas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Enfoque matricial (quién, cuánto, para qué)</a:t>
            </a:r>
          </a:p>
          <a:p>
            <a:pPr>
              <a:lnSpc>
                <a:spcPct val="80000"/>
              </a:lnSpc>
            </a:pPr>
            <a:r>
              <a:rPr lang="es-CO" sz="2800">
                <a:latin typeface="Verdana" pitchFamily="34" charset="0"/>
              </a:rPr>
              <a:t>SCN-1993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Cuentas Satélite de Salud – enfoque tradicional de cuentas nacionales integradas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para 2003 en ALC en 9 países (AR, BR, CH, CO, ME, PN, PR, PE)</a:t>
            </a:r>
          </a:p>
          <a:p>
            <a:pPr>
              <a:lnSpc>
                <a:spcPct val="80000"/>
              </a:lnSpc>
            </a:pPr>
            <a:r>
              <a:rPr lang="es-CO" sz="2800">
                <a:latin typeface="Verdana" pitchFamily="34" charset="0"/>
              </a:rPr>
              <a:t>SCS – OECD</a:t>
            </a:r>
          </a:p>
          <a:p>
            <a:pPr lvl="1">
              <a:lnSpc>
                <a:spcPct val="80000"/>
              </a:lnSpc>
            </a:pPr>
            <a:r>
              <a:rPr lang="es-CO" sz="2400">
                <a:latin typeface="Verdana" pitchFamily="34" charset="0"/>
              </a:rPr>
              <a:t>Clasificación internacional homogénea de funciones de salud, proveedores de servicio y fuentes de financiamiento.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8172450" y="5949950"/>
            <a:ext cx="971550" cy="908050"/>
            <a:chOff x="192" y="624"/>
            <a:chExt cx="515" cy="531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 flipV="1">
              <a:off x="283" y="702"/>
              <a:ext cx="424" cy="453"/>
            </a:xfrm>
            <a:prstGeom prst="roundRect">
              <a:avLst>
                <a:gd name="adj" fmla="val 0"/>
              </a:avLst>
            </a:prstGeom>
            <a:solidFill>
              <a:srgbClr val="82C0FF"/>
            </a:solidFill>
            <a:ln w="18415">
              <a:solidFill>
                <a:srgbClr val="82C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9158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624"/>
              <a:ext cx="42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3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6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9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4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0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5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allAtOnce"/>
      <p:bldP spid="49155" grpId="1" build="p"/>
    </p:bldLst>
  </p:timing>
</p:sld>
</file>

<file path=ppt/theme/theme1.xml><?xml version="1.0" encoding="utf-8"?>
<a:theme xmlns:a="http://schemas.openxmlformats.org/drawingml/2006/main" name="Financial Overview">
  <a:themeElements>
    <a:clrScheme name="Financial Overview 1">
      <a:dk1>
        <a:srgbClr val="000000"/>
      </a:dk1>
      <a:lt1>
        <a:srgbClr val="006666"/>
      </a:lt1>
      <a:dk2>
        <a:srgbClr val="FFFFFF"/>
      </a:dk2>
      <a:lt2>
        <a:srgbClr val="969696"/>
      </a:lt2>
      <a:accent1>
        <a:srgbClr val="99FFCC"/>
      </a:accent1>
      <a:accent2>
        <a:srgbClr val="00CCCC"/>
      </a:accent2>
      <a:accent3>
        <a:srgbClr val="AAB8B8"/>
      </a:accent3>
      <a:accent4>
        <a:srgbClr val="000000"/>
      </a:accent4>
      <a:accent5>
        <a:srgbClr val="CAFFE2"/>
      </a:accent5>
      <a:accent6>
        <a:srgbClr val="00B9B9"/>
      </a:accent6>
      <a:hlink>
        <a:srgbClr val="CCCCFF"/>
      </a:hlink>
      <a:folHlink>
        <a:srgbClr val="A3BABA"/>
      </a:folHlink>
    </a:clrScheme>
    <a:fontScheme name="Financial Overview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C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C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nancial Overview 1">
        <a:dk1>
          <a:srgbClr val="000000"/>
        </a:dk1>
        <a:lt1>
          <a:srgbClr val="006666"/>
        </a:lt1>
        <a:dk2>
          <a:srgbClr val="FFFFFF"/>
        </a:dk2>
        <a:lt2>
          <a:srgbClr val="969696"/>
        </a:lt2>
        <a:accent1>
          <a:srgbClr val="99FFCC"/>
        </a:accent1>
        <a:accent2>
          <a:srgbClr val="00CCCC"/>
        </a:accent2>
        <a:accent3>
          <a:srgbClr val="AAB8B8"/>
        </a:accent3>
        <a:accent4>
          <a:srgbClr val="000000"/>
        </a:accent4>
        <a:accent5>
          <a:srgbClr val="CAFFE2"/>
        </a:accent5>
        <a:accent6>
          <a:srgbClr val="00B9B9"/>
        </a:accent6>
        <a:hlink>
          <a:srgbClr val="CCCCFF"/>
        </a:hlink>
        <a:folHlink>
          <a:srgbClr val="A3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2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66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730000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3">
        <a:dk1>
          <a:srgbClr val="000000"/>
        </a:dk1>
        <a:lt1>
          <a:srgbClr val="FFFFFF"/>
        </a:lt1>
        <a:dk2>
          <a:srgbClr val="B2B2B2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Overview 4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Financial Overview</Template>
  <TotalTime>408</TotalTime>
  <Words>1787</Words>
  <Application>Microsoft Office PowerPoint</Application>
  <PresentationFormat>On-screen Show (4:3)</PresentationFormat>
  <Paragraphs>356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Times New Roman</vt:lpstr>
      <vt:lpstr>Arial Narrow</vt:lpstr>
      <vt:lpstr>Verdana</vt:lpstr>
      <vt:lpstr>Financial Overview</vt:lpstr>
      <vt:lpstr>Microsoft Clip Gallery</vt:lpstr>
      <vt:lpstr>Hoja de cálculo de Microsoft Excel</vt:lpstr>
      <vt:lpstr>Microsoft Graph 2000 Chart</vt:lpstr>
      <vt:lpstr>Cuentas de Salud  Progresos y Retos en América Latina</vt:lpstr>
      <vt:lpstr>Sumario</vt:lpstr>
      <vt:lpstr>Navegando con cuentas de salud</vt:lpstr>
      <vt:lpstr>¿Qué debemos saber acerca de los indicadores de desempeño en salud?</vt:lpstr>
      <vt:lpstr>Anualmente tendremos que elaborar el presupuesto de salud pero ….</vt:lpstr>
      <vt:lpstr>Así, sometemos nuestras vidas a decisiones tomadas a las ciegas …</vt:lpstr>
      <vt:lpstr>¿Qué facilitan las cuentas de salud?</vt:lpstr>
      <vt:lpstr>Desarrollo de las cuentas de salud </vt:lpstr>
      <vt:lpstr>Énfasis de cada modelo </vt:lpstr>
      <vt:lpstr>Pasos para institucionalizar cuentas de salud</vt:lpstr>
      <vt:lpstr>El Progreso alcanzado por Colombia</vt:lpstr>
      <vt:lpstr>Avances</vt:lpstr>
      <vt:lpstr>Uso del Instrumento</vt:lpstr>
      <vt:lpstr>El libro de Gilberto Barón</vt:lpstr>
      <vt:lpstr>Los esfuerzos en América Latina</vt:lpstr>
      <vt:lpstr>Niveles de Institucionalización de CS</vt:lpstr>
      <vt:lpstr>Situación en ALC</vt:lpstr>
      <vt:lpstr>Algunos avances colectivos en ALC</vt:lpstr>
      <vt:lpstr>Gastos de Salud en ALC en el contexto mundial</vt:lpstr>
      <vt:lpstr>Slide 20</vt:lpstr>
      <vt:lpstr>Distribución  % de los beneficios del gasto público en salud por quintil de ingreso Países seleccionados de ALC – década de 1990 </vt:lpstr>
      <vt:lpstr>Las reformas y la privatizacion</vt:lpstr>
      <vt:lpstr>Datos de gastos de las cuentas de SIDA en ALC </vt:lpstr>
      <vt:lpstr>Países con datos de cuentas de SIDA en ALC</vt:lpstr>
      <vt:lpstr>CN Salud Reproductiva en México</vt:lpstr>
      <vt:lpstr>Mucho hay todavía por hacer</vt:lpstr>
      <vt:lpstr>El papel del BID</vt:lpstr>
      <vt:lpstr>Principales apoyos</vt:lpstr>
      <vt:lpstr>Perspectivas</vt:lpstr>
      <vt:lpstr>Avances esperados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Cuentas Nacionales de Salud  Progresos y Retos en América Latina</dc:title>
  <dc:creator>Andre Medici</dc:creator>
  <cp:lastModifiedBy>anarod</cp:lastModifiedBy>
  <cp:revision>17</cp:revision>
  <dcterms:created xsi:type="dcterms:W3CDTF">2007-03-25T11:19:28Z</dcterms:created>
  <dcterms:modified xsi:type="dcterms:W3CDTF">2010-07-12T03:57:01Z</dcterms:modified>
</cp:coreProperties>
</file>