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9A26B0-AB6D-42F8-8D5C-81B7E630D5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BCA28-8F3D-4F3D-A258-F2FA1612F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64178-477D-4A46-A0FD-0B286B654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D2784-3CFD-4829-8B81-DA41F7F17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D799C-F6BE-431C-B9AB-60B7E28A4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D80EE-F6F8-413B-8E51-86B78A785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8AD0F-C2D6-4C54-B878-91E36136D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55663-529A-44C9-BE28-5FABBA09C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2B5F3-F50B-4F29-97FB-15B09F6BD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C85A5-6ED6-461E-9AE9-F4394E290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34A68-DB9D-4398-869E-13BB0FBEB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B813-F98F-42F2-8509-192FDE752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CED633-2D68-4498-B77B-71779780C9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Cuales son los retos de las políticas de reducción de la pobreza?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5200" y="2895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124200"/>
            <a:ext cx="622300" cy="65563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Wanda Engel</a:t>
            </a:r>
          </a:p>
          <a:p>
            <a:pPr eaLnBrk="0" hangingPunct="0">
              <a:spcBef>
                <a:spcPct val="0"/>
              </a:spcBef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Unidad de Pobreza y Desigualdad</a:t>
            </a:r>
          </a:p>
          <a:p>
            <a:pPr eaLnBrk="0" hangingPunct="0">
              <a:spcBef>
                <a:spcPct val="0"/>
              </a:spcBef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Banco Interamericano de Desarrollo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Retos en monitoreo y evaluación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monitorear y medir resultados e impactos?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La cultura del monitoreo y evaluación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   Sistemas estadísticos únicos y confiables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Definición de indicadores sensibles a corto plazo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Sistemas de monitoreo y evaluación para un conjunto integrado de programas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Metodologías: el método experimental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s-ES_trad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Escenario Actual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3581400" cy="41148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2000" b="1"/>
              <a:t>               </a:t>
            </a:r>
            <a:r>
              <a:rPr lang="es-ES_tradnl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DEMANDA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rgbClr val="FFFF7D"/>
              </a:buClr>
              <a:buSzPts val="2000"/>
            </a:pPr>
            <a:r>
              <a:rPr lang="es-ES_tradnl" sz="2000" b="1"/>
              <a:t>   Aumento de la demanda por servicios sociales: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2000" b="1"/>
              <a:t>            </a:t>
            </a:r>
            <a:r>
              <a:rPr lang="es-ES_tradnl" sz="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conciencia de los derechos y de la necesidad de reducir la pobreza (década de los derechos)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. crisis sociales y financieras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rgbClr val="FFFF7D"/>
              </a:buClr>
              <a:buSzPts val="2000"/>
            </a:pPr>
            <a:r>
              <a:rPr lang="es-ES_tradnl" sz="2000" b="1"/>
              <a:t>    Frágil conocimiento sobre las características de la pobreza </a:t>
            </a:r>
            <a:r>
              <a:rPr lang="es-ES_tradnl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(cuantos son, quienes son, dónde viven, cuáles son sus necesidades)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81600" y="1828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15000" y="1828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/>
        </p:nvSpPr>
        <p:spPr bwMode="auto">
          <a:xfrm>
            <a:off x="4953000" y="13716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s-ES_tradnl" sz="2000" b="1"/>
              <a:t>                </a:t>
            </a:r>
            <a:r>
              <a:rPr lang="es-ES_tradnl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OFERTA</a:t>
            </a:r>
          </a:p>
          <a:p>
            <a:pPr eaLnBrk="0" hangingPunct="0"/>
            <a:endParaRPr lang="es-ES_tradnl" sz="20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/>
            <a:r>
              <a:rPr lang="es-ES_tradnl" sz="2000" b="1"/>
              <a:t>.    Aumento de las inversiones sociales</a:t>
            </a:r>
          </a:p>
          <a:p>
            <a:pPr eaLnBrk="0" hangingPunct="0"/>
            <a:r>
              <a:rPr lang="es-ES_tradnl" sz="2000" b="1"/>
              <a:t>.    Crisis financieras y fiscales: carácter cíclico de las inversiones</a:t>
            </a:r>
          </a:p>
          <a:p>
            <a:pPr eaLnBrk="0" hangingPunct="0"/>
            <a:r>
              <a:rPr lang="es-ES_tradnl" sz="2000" b="1"/>
              <a:t>.    Rigidez de los presupuestos</a:t>
            </a:r>
          </a:p>
          <a:p>
            <a:pPr eaLnBrk="0" hangingPunct="0"/>
            <a:r>
              <a:rPr lang="es-ES_tradnl" sz="2000" b="1"/>
              <a:t>.    Arreglos institucionales qué favorecen la sectorización </a:t>
            </a:r>
            <a:r>
              <a:rPr lang="es-ES_tradnl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(políticas de ministerios)</a:t>
            </a:r>
          </a:p>
          <a:p>
            <a:pPr eaLnBrk="0" hangingPunct="0"/>
            <a:r>
              <a:rPr lang="es-ES_tradnl" sz="2000" b="1"/>
              <a:t>.    Oferta fragmentada y desconocida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6019800"/>
            <a:ext cx="8221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Grandes inversiones/Bajos impactos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762000" y="5943600"/>
            <a:ext cx="715963" cy="685800"/>
          </a:xfrm>
          <a:prstGeom prst="curvedRightArrow">
            <a:avLst>
              <a:gd name="adj1" fmla="val 20000"/>
              <a:gd name="adj2" fmla="val 40000"/>
              <a:gd name="adj3" fmla="val 34799"/>
            </a:avLst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7543800" y="5867400"/>
            <a:ext cx="681038" cy="622300"/>
          </a:xfrm>
          <a:prstGeom prst="curvedLeftArrow">
            <a:avLst>
              <a:gd name="adj1" fmla="val 20000"/>
              <a:gd name="adj2" fmla="val 40000"/>
              <a:gd name="adj3" fmla="val 36480"/>
            </a:avLst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33400" y="1143000"/>
            <a:ext cx="38100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1143000"/>
            <a:ext cx="3886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676400" y="6019800"/>
            <a:ext cx="571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Conceptuales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qué reducir la pobreza?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s-ES" sz="2800" b="1"/>
              <a:t>Cuestiones sociales, económicas, políticas y éticas </a:t>
            </a:r>
          </a:p>
          <a:p>
            <a:pPr>
              <a:lnSpc>
                <a:spcPct val="90000"/>
              </a:lnSpc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es pobreza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Conceptos básicos: pobreza, desigualdad exclusión y vulnerabilidad</a:t>
            </a:r>
          </a:p>
          <a:p>
            <a:pPr>
              <a:lnSpc>
                <a:spcPct val="90000"/>
              </a:lnSpc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Quien son los pobres?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s-ES" sz="2800" b="1"/>
              <a:t>Indicadores de pobreza, líneas de base, medición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Perfiles de pobreza como instrumento para diseño y focalización de programas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Sistemas de información de las familias (Registro Único)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Cuales son las alternativas para la reducción de la pobreza?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</a:t>
            </a:r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Determinantes económicos</a:t>
            </a:r>
            <a:r>
              <a:rPr lang="es-ES" sz="2800" b="1"/>
              <a:t>: la evolución del empleo, los salarios por calificación, tasas de dependencia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</a:t>
            </a:r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Determinantes humanos</a:t>
            </a:r>
            <a:r>
              <a:rPr lang="es-ES" sz="2800" b="1"/>
              <a:t>: las dotaciones de capital humano en educación y salud, aspectos subjetivos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</a:t>
            </a:r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Determinantes sociales</a:t>
            </a:r>
            <a:r>
              <a:rPr lang="es-ES" sz="2800" b="1"/>
              <a:t>: familia, organizaciones sociales, participación, violencia, crimen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Conceptuales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Retos Operacionales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3733800"/>
          </a:xfrm>
          <a:noFill/>
          <a:ln/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FFFF7D"/>
              </a:buClr>
              <a:buSzPts val="2800"/>
              <a:buFontTx/>
              <a:buNone/>
            </a:pPr>
            <a:r>
              <a:rPr lang="es-ES_tradnl" sz="2800" b="1"/>
              <a:t>    Conocer y organizar la demanda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FFFF7D"/>
              </a:buClr>
              <a:buSzPts val="2800"/>
              <a:buFontTx/>
              <a:buNone/>
            </a:pPr>
            <a:r>
              <a:rPr lang="es-ES_tradnl" sz="2800" b="1"/>
              <a:t>    Conocer, organizar, integrar y racionalizar la oferta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FFFF7D"/>
              </a:buClr>
              <a:buSzPts val="2800"/>
              <a:buFontTx/>
              <a:buNone/>
            </a:pPr>
            <a:r>
              <a:rPr lang="es-ES_tradnl" sz="2800" b="1"/>
              <a:t>    Crear arreglos institucionales adecuados para la integración y racionalización de la oferta y de la demanda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FFFF7D"/>
              </a:buClr>
              <a:buSzPts val="2800"/>
              <a:buFontTx/>
              <a:buNone/>
            </a:pPr>
            <a:endParaRPr lang="es-ES_tradnl" sz="2800" b="1"/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ES_tradnl" sz="2800" b="1"/>
              <a:t>                       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ES_tradnl" sz="2800" b="1"/>
              <a:t>                         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ES_tradnl" sz="2800" b="1"/>
              <a:t>                         </a:t>
            </a:r>
            <a:r>
              <a:rPr lang="es-ES_tradnl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Disminuir los costos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FFFF7D"/>
              </a:buClr>
              <a:buSzPts val="2800"/>
              <a:buFontTx/>
              <a:buNone/>
            </a:pPr>
            <a:r>
              <a:rPr lang="es-ES_tradnl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Aumentar el impacto</a:t>
            </a:r>
            <a:r>
              <a:rPr lang="es-ES_tradnl" sz="2800" b="1"/>
              <a:t>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4953000"/>
            <a:ext cx="815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Que tan efectivas son las estrategias con enfoque integral en el aumento del impacto de las políticas de reducción de pobreza?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8600" y="838200"/>
            <a:ext cx="8534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057400" y="3657600"/>
            <a:ext cx="3657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810000" y="2971800"/>
            <a:ext cx="333375" cy="457200"/>
          </a:xfrm>
          <a:prstGeom prst="downArrow">
            <a:avLst>
              <a:gd name="adj1" fmla="val 50000"/>
              <a:gd name="adj2" fmla="val 3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810000" y="4495800"/>
            <a:ext cx="333375" cy="457200"/>
          </a:xfrm>
          <a:prstGeom prst="downArrow">
            <a:avLst>
              <a:gd name="adj1" fmla="val 50000"/>
              <a:gd name="adj2" fmla="val 3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5800" y="5029200"/>
            <a:ext cx="777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s-ES_tradnl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	</a:t>
            </a:r>
            <a:r>
              <a:rPr lang="es-ES_tradnl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Políticas integradas y sus posibles impactos: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    Racionalización de los gastos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Disminución de los costos operacionales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Efectos sinérgicos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	</a:t>
            </a:r>
            <a:r>
              <a:rPr lang="es-ES_tradnl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Tipos de integración: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</a:t>
            </a:r>
            <a:r>
              <a:rPr lang="es-ES_tradnl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Sectorial:</a:t>
            </a:r>
            <a:r>
              <a:rPr lang="es-ES_tradnl" sz="2800" b="1"/>
              <a:t> protección social, desarrollo humano y social, desarrollo económico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</a:t>
            </a:r>
            <a:r>
              <a:rPr lang="es-ES_tradnl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Institucional:</a:t>
            </a:r>
            <a:r>
              <a:rPr lang="es-ES_tradnl" sz="2800" b="1"/>
              <a:t> diferentes niveles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</a:t>
            </a:r>
            <a:r>
              <a:rPr lang="es-ES_tradnl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Social:</a:t>
            </a:r>
            <a:r>
              <a:rPr lang="es-ES_tradnl" sz="2800" b="1"/>
              <a:t> gobierno, sociedad civil , empresariado y voluntariado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	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Retos Operacionales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1219200"/>
            <a:ext cx="8229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" y="3886200"/>
            <a:ext cx="8229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  <a:ln/>
        </p:spPr>
        <p:txBody>
          <a:bodyPr/>
          <a:lstStyle/>
          <a:p>
            <a:r>
              <a:rPr lang="es-ES"/>
              <a:t> </a:t>
            </a:r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Operacionales</a:t>
            </a:r>
            <a:r>
              <a:rPr lang="es-ES"/>
              <a:t/>
            </a:r>
            <a:br>
              <a:rPr lang="es-ES"/>
            </a:br>
            <a:r>
              <a:rPr lang="es-ES" sz="32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Modalidades de Integración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5562600"/>
          </a:xfrm>
          <a:noFill/>
          <a:ln/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ESTRATEGIAS NACIONALES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/>
              <a:t>Unidad: País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/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/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AGENDAS SOCIALES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/>
              <a:t>Unidad: Región / Estados / Áreas Metropolitanas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/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/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DESARROLLO LOCAL INTEGRADO y SOSTENIBLE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Unidad: pequeña ciudad /localidad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INTEGRACIÓN POR BASE TERRITORIAL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/>
              <a:t>Unidad : barrio/comunidad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/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s-ES_tradnl" sz="1800" b="1"/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PERSPECTIVA  DE LOS CICLOS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DE VIDA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s-ES_tradnl" sz="1800" b="1"/>
              <a:t>Unidad: familia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62000" y="1371600"/>
            <a:ext cx="7620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447800" y="2514600"/>
            <a:ext cx="6629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524000" y="3505200"/>
            <a:ext cx="6324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981200" y="4648200"/>
            <a:ext cx="510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2438400" y="5791200"/>
            <a:ext cx="4343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4267200" y="5410200"/>
            <a:ext cx="304800" cy="528638"/>
          </a:xfrm>
          <a:prstGeom prst="upDownArrow">
            <a:avLst>
              <a:gd name="adj1" fmla="val 50000"/>
              <a:gd name="adj2" fmla="val 34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267200" y="20574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4267200" y="3200400"/>
            <a:ext cx="304800" cy="528638"/>
          </a:xfrm>
          <a:prstGeom prst="upDownArrow">
            <a:avLst>
              <a:gd name="adj1" fmla="val 50000"/>
              <a:gd name="adj2" fmla="val 34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4267200" y="4343400"/>
            <a:ext cx="304800" cy="528638"/>
          </a:xfrm>
          <a:prstGeom prst="upDownArrow">
            <a:avLst>
              <a:gd name="adj1" fmla="val 50000"/>
              <a:gd name="adj2" fmla="val 34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Operacionales</a:t>
            </a:r>
            <a:r>
              <a:rPr lang="es-ES"/>
              <a:t/>
            </a:r>
            <a:br>
              <a:rPr lang="es-ES"/>
            </a:br>
            <a:r>
              <a:rPr lang="es-ES" sz="32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institucionalizar las políticas de reducción de pobreza?</a:t>
            </a:r>
            <a:br>
              <a:rPr lang="es-ES" sz="32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32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retos de Financiamiento</a:t>
            </a:r>
          </a:p>
          <a:p>
            <a:pPr>
              <a:buFontTx/>
              <a:buNone/>
            </a:pPr>
            <a:r>
              <a:rPr lang="es-ES" b="1"/>
              <a:t>	Estrategias de protección del presupuesto</a:t>
            </a:r>
          </a:p>
          <a:p>
            <a:pPr>
              <a:buFontTx/>
              <a:buNone/>
            </a:pPr>
            <a:r>
              <a:rPr lang="es-ES" b="1"/>
              <a:t>	Identificación y incremento de fuentes alternativas</a:t>
            </a:r>
          </a:p>
          <a:p>
            <a:pPr>
              <a:buFontTx/>
              <a:buNone/>
            </a:pPr>
            <a:r>
              <a:rPr lang="es-ES" b="1"/>
              <a:t>	Creación de mecanismos (fondos) que aumenten la transparencia, equidad y eficiencia de los gastos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Operacionales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Arreglos institucionales necesarios a la integración y sostenibilidade de los programas: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Espacios gubernamentales de integración y espacios públicos de participación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Profesionalización del servicio publico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Desburocratización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Creación de legislación favorable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Informatización (e-gobierno)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Accountability y control social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b="1"/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304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Cuales son los retos de las políticas de reducción de la pobreza? </vt:lpstr>
      <vt:lpstr>Escenario Actual</vt:lpstr>
      <vt:lpstr>Retos Conceptuales</vt:lpstr>
      <vt:lpstr>Retos Conceptuales</vt:lpstr>
      <vt:lpstr> Retos Operacionales</vt:lpstr>
      <vt:lpstr> Retos Operacionales</vt:lpstr>
      <vt:lpstr> Retos Operacionales Modalidades de Integración</vt:lpstr>
      <vt:lpstr>Retos Operacionales Como institucionalizar las políticas de reducción de pobreza? </vt:lpstr>
      <vt:lpstr>Retos Operacionales</vt:lpstr>
      <vt:lpstr> Retos en monitoreo y evaluación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Cuales son los retos de las politicas de reducción de la pobreza? </dc:title>
  <dc:creator>WandaA</dc:creator>
  <cp:lastModifiedBy>anarod</cp:lastModifiedBy>
  <cp:revision>19</cp:revision>
  <dcterms:created xsi:type="dcterms:W3CDTF">2003-12-04T21:28:47Z</dcterms:created>
  <dcterms:modified xsi:type="dcterms:W3CDTF">2010-07-11T23:41:57Z</dcterms:modified>
</cp:coreProperties>
</file>