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handoutMasterIdLst>
    <p:handoutMasterId r:id="rId36"/>
  </p:handoutMasterIdLst>
  <p:sldIdLst>
    <p:sldId id="550" r:id="rId2"/>
    <p:sldId id="616" r:id="rId3"/>
    <p:sldId id="617" r:id="rId4"/>
    <p:sldId id="642" r:id="rId5"/>
    <p:sldId id="607" r:id="rId6"/>
    <p:sldId id="647" r:id="rId7"/>
    <p:sldId id="645" r:id="rId8"/>
    <p:sldId id="646" r:id="rId9"/>
    <p:sldId id="648" r:id="rId10"/>
    <p:sldId id="649" r:id="rId11"/>
    <p:sldId id="650" r:id="rId12"/>
    <p:sldId id="626" r:id="rId13"/>
    <p:sldId id="620" r:id="rId14"/>
    <p:sldId id="622" r:id="rId15"/>
    <p:sldId id="621" r:id="rId16"/>
    <p:sldId id="625" r:id="rId17"/>
    <p:sldId id="652" r:id="rId18"/>
    <p:sldId id="657" r:id="rId19"/>
    <p:sldId id="627" r:id="rId20"/>
    <p:sldId id="624" r:id="rId21"/>
    <p:sldId id="628" r:id="rId22"/>
    <p:sldId id="629" r:id="rId23"/>
    <p:sldId id="630" r:id="rId24"/>
    <p:sldId id="653" r:id="rId25"/>
    <p:sldId id="641" r:id="rId26"/>
    <p:sldId id="637" r:id="rId27"/>
    <p:sldId id="638" r:id="rId28"/>
    <p:sldId id="639" r:id="rId29"/>
    <p:sldId id="640" r:id="rId30"/>
    <p:sldId id="644" r:id="rId31"/>
    <p:sldId id="655" r:id="rId32"/>
    <p:sldId id="656" r:id="rId33"/>
    <p:sldId id="658" r:id="rId34"/>
    <p:sldId id="618" r:id="rId35"/>
  </p:sldIdLst>
  <p:sldSz cx="9144000" cy="6858000" type="letter"/>
  <p:notesSz cx="7035800" cy="9194800"/>
  <p:embeddedFontLst>
    <p:embeddedFont>
      <p:font typeface="Arial Unicode MS" pitchFamily="34" charset="-128"/>
      <p:regular r:id="rId37"/>
    </p:embeddedFont>
    <p:embeddedFont>
      <p:font typeface="Arial Narrow" pitchFamily="34" charset="0"/>
      <p:regular r:id="rId38"/>
      <p:bold r:id="rId39"/>
      <p:italic r:id="rId40"/>
      <p:boldItalic r:id="rId41"/>
    </p:embeddedFont>
  </p:embeddedFontLst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99C"/>
    <a:srgbClr val="FF0000"/>
    <a:srgbClr val="FFCCFF"/>
    <a:srgbClr val="CCECFF"/>
    <a:srgbClr val="D8DFF2"/>
    <a:srgbClr val="CCCCFF"/>
    <a:srgbClr val="99CC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5734" autoAdjust="0"/>
    <p:restoredTop sz="94580" autoAdjust="0"/>
  </p:normalViewPr>
  <p:slideViewPr>
    <p:cSldViewPr>
      <p:cViewPr>
        <p:scale>
          <a:sx n="66" d="100"/>
          <a:sy n="66" d="100"/>
        </p:scale>
        <p:origin x="-714" y="-72"/>
      </p:cViewPr>
      <p:guideLst>
        <p:guide orient="horz" pos="2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3" rIns="90708" bIns="45353" numCol="1" anchor="t" anchorCtr="0" compatLnSpc="1">
            <a:prstTxWarp prst="textNoShape">
              <a:avLst/>
            </a:prstTxWarp>
          </a:bodyPr>
          <a:lstStyle>
            <a:lvl1pPr defTabSz="906463">
              <a:defRPr sz="1200" b="0">
                <a:latin typeface="Arial Unicode MS" pitchFamily="34" charset="-128"/>
              </a:defRPr>
            </a:lvl1pPr>
          </a:lstStyle>
          <a:p>
            <a:endParaRPr lang="es-E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3" rIns="90708" bIns="45353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>
                <a:latin typeface="Arial Unicode MS" pitchFamily="34" charset="-128"/>
              </a:defRPr>
            </a:lvl1pPr>
          </a:lstStyle>
          <a:p>
            <a:endParaRPr lang="es-E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2838"/>
            <a:ext cx="3049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3" rIns="90708" bIns="45353" numCol="1" anchor="b" anchorCtr="0" compatLnSpc="1">
            <a:prstTxWarp prst="textNoShape">
              <a:avLst/>
            </a:prstTxWarp>
          </a:bodyPr>
          <a:lstStyle>
            <a:lvl1pPr defTabSz="906463">
              <a:defRPr sz="1200" b="0">
                <a:latin typeface="Arial Unicode MS" pitchFamily="34" charset="-128"/>
              </a:defRPr>
            </a:lvl1pPr>
          </a:lstStyle>
          <a:p>
            <a:endParaRPr lang="es-E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732838"/>
            <a:ext cx="3049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3" rIns="90708" bIns="45353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>
                <a:latin typeface="Arial Unicode MS" pitchFamily="34" charset="-128"/>
              </a:defRPr>
            </a:lvl1pPr>
          </a:lstStyle>
          <a:p>
            <a:fld id="{784F661F-F88F-407F-A2CD-D369AC80A7B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Picture 27" descr="barra"/>
          <p:cNvPicPr>
            <a:picLocks noChangeAspect="1" noChangeArrowheads="1"/>
          </p:cNvPicPr>
          <p:nvPr/>
        </p:nvPicPr>
        <p:blipFill>
          <a:blip r:embed="rId13" cstate="print"/>
          <a:srcRect t="11421" b="53807"/>
          <a:stretch>
            <a:fillRect/>
          </a:stretch>
        </p:blipFill>
        <p:spPr bwMode="auto">
          <a:xfrm>
            <a:off x="0" y="6669088"/>
            <a:ext cx="91440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2" name="Picture 28" descr="cenefa gri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90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32" name="Rectangle 20"/>
          <p:cNvSpPr>
            <a:spLocks noChangeArrowheads="1"/>
          </p:cNvSpPr>
          <p:nvPr/>
        </p:nvSpPr>
        <p:spPr bwMode="auto">
          <a:xfrm>
            <a:off x="0" y="5462588"/>
            <a:ext cx="9144000" cy="13954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9722" name="Rectangle 10"/>
          <p:cNvSpPr>
            <a:spLocks noChangeArrowheads="1"/>
          </p:cNvSpPr>
          <p:nvPr/>
        </p:nvSpPr>
        <p:spPr bwMode="auto">
          <a:xfrm>
            <a:off x="57150" y="28575"/>
            <a:ext cx="9029700" cy="2105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9730" name="Rectangle 18"/>
          <p:cNvSpPr>
            <a:spLocks noChangeArrowheads="1"/>
          </p:cNvSpPr>
          <p:nvPr/>
        </p:nvSpPr>
        <p:spPr bwMode="auto">
          <a:xfrm>
            <a:off x="0" y="-100013"/>
            <a:ext cx="9144000" cy="21336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9731" name="Picture 19" descr="ESCUDO SOMBRA 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692150"/>
            <a:ext cx="3260725" cy="4175125"/>
          </a:xfrm>
          <a:prstGeom prst="rect">
            <a:avLst/>
          </a:prstGeom>
          <a:noFill/>
        </p:spPr>
      </p:pic>
      <p:sp>
        <p:nvSpPr>
          <p:cNvPr id="499733" name="Text Box 21"/>
          <p:cNvSpPr txBox="1">
            <a:spLocks noChangeArrowheads="1"/>
          </p:cNvSpPr>
          <p:nvPr/>
        </p:nvSpPr>
        <p:spPr bwMode="auto">
          <a:xfrm>
            <a:off x="755650" y="5735638"/>
            <a:ext cx="76327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s-MX" sz="2800">
                <a:latin typeface="Arial Narrow" pitchFamily="34" charset="0"/>
              </a:rPr>
              <a:t>Departamento Nacional de Planeación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s-MX" sz="2800" b="0">
                <a:latin typeface="Arial Narrow" pitchFamily="34" charset="0"/>
              </a:rPr>
              <a:t>República de Colombia</a:t>
            </a:r>
            <a:endParaRPr lang="es-ES" sz="2800" b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29600" cy="360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38200" indent="-838200"/>
            <a:r>
              <a:rPr lang="es-ES_tradnl" sz="2000" b="1"/>
              <a:t>INTRODUCCIÓN</a:t>
            </a:r>
            <a:endParaRPr lang="es-ES" sz="2000" b="1"/>
          </a:p>
        </p:txBody>
      </p:sp>
      <p:sp>
        <p:nvSpPr>
          <p:cNvPr id="705540" name="Rectangle 4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705545" name="Rectangle 9"/>
          <p:cNvSpPr>
            <a:spLocks noChangeArrowheads="1"/>
          </p:cNvSpPr>
          <p:nvPr/>
        </p:nvSpPr>
        <p:spPr bwMode="auto">
          <a:xfrm>
            <a:off x="685800" y="1455738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MX" sz="2000">
                <a:solidFill>
                  <a:schemeClr val="tx2"/>
                </a:solidFill>
              </a:rPr>
              <a:t>MASACRES</a:t>
            </a:r>
            <a:endParaRPr lang="es-CO" sz="2000">
              <a:solidFill>
                <a:schemeClr val="tx2"/>
              </a:solidFill>
            </a:endParaRPr>
          </a:p>
        </p:txBody>
      </p:sp>
      <p:sp>
        <p:nvSpPr>
          <p:cNvPr id="705546" name="Text Box 10"/>
          <p:cNvSpPr txBox="1">
            <a:spLocks noChangeArrowheads="1"/>
          </p:cNvSpPr>
          <p:nvPr/>
        </p:nvSpPr>
        <p:spPr bwMode="auto">
          <a:xfrm>
            <a:off x="212725" y="6434138"/>
            <a:ext cx="1276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s-MX" sz="1200"/>
              <a:t>FUENTE: DIJIN</a:t>
            </a:r>
            <a:endParaRPr lang="es-CO" sz="1200"/>
          </a:p>
        </p:txBody>
      </p:sp>
      <p:pic>
        <p:nvPicPr>
          <p:cNvPr id="70554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8595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29600" cy="360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38200" indent="-838200"/>
            <a:r>
              <a:rPr lang="es-ES_tradnl" sz="2000" b="1"/>
              <a:t>INTRODUCCIÓN</a:t>
            </a:r>
            <a:endParaRPr lang="es-ES" sz="2000" b="1"/>
          </a:p>
        </p:txBody>
      </p:sp>
      <p:sp>
        <p:nvSpPr>
          <p:cNvPr id="706563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706567" name="Rectangle 7"/>
          <p:cNvSpPr>
            <a:spLocks noChangeArrowheads="1"/>
          </p:cNvSpPr>
          <p:nvPr/>
        </p:nvSpPr>
        <p:spPr bwMode="auto">
          <a:xfrm>
            <a:off x="685800" y="1400175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MX" sz="2000">
                <a:solidFill>
                  <a:schemeClr val="tx2"/>
                </a:solidFill>
              </a:rPr>
              <a:t>SECUESTRO</a:t>
            </a:r>
            <a:endParaRPr lang="es-CO" sz="2000">
              <a:solidFill>
                <a:schemeClr val="tx2"/>
              </a:solidFill>
            </a:endParaRPr>
          </a:p>
        </p:txBody>
      </p:sp>
      <p:sp>
        <p:nvSpPr>
          <p:cNvPr id="706568" name="Text Box 8"/>
          <p:cNvSpPr txBox="1">
            <a:spLocks noChangeArrowheads="1"/>
          </p:cNvSpPr>
          <p:nvPr/>
        </p:nvSpPr>
        <p:spPr bwMode="auto">
          <a:xfrm>
            <a:off x="212725" y="6381750"/>
            <a:ext cx="1276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s-MX" sz="1200"/>
              <a:t>FUENTE: DIJIN</a:t>
            </a:r>
            <a:endParaRPr lang="es-CO" sz="1200"/>
          </a:p>
        </p:txBody>
      </p:sp>
      <p:pic>
        <p:nvPicPr>
          <p:cNvPr id="70656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57375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6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490788"/>
            <a:ext cx="7772400" cy="2162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4000" b="1"/>
              <a:t>2. BREVE PERO </a:t>
            </a:r>
            <a:br>
              <a:rPr lang="es-MX" sz="4000" b="1"/>
            </a:br>
            <a:r>
              <a:rPr lang="es-MX" sz="4000" b="1"/>
              <a:t>FRUCTÍFERA HISTORIA</a:t>
            </a:r>
            <a:endParaRPr lang="es-ES" sz="4000" b="1"/>
          </a:p>
        </p:txBody>
      </p:sp>
      <p:sp>
        <p:nvSpPr>
          <p:cNvPr id="678918" name="Rectangle 6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BREVE PERO FRUCTÍFERA HISTORIA</a:t>
            </a:r>
            <a:endParaRPr lang="es-ES" sz="2400" b="1"/>
          </a:p>
        </p:txBody>
      </p:sp>
      <p:sp>
        <p:nvSpPr>
          <p:cNvPr id="671750" name="Rectangle 6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71751" name="Rectangle 7"/>
          <p:cNvSpPr>
            <a:spLocks noChangeArrowheads="1"/>
          </p:cNvSpPr>
          <p:nvPr/>
        </p:nvSpPr>
        <p:spPr bwMode="auto">
          <a:xfrm>
            <a:off x="533400" y="19923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71755" name="Text Box 11"/>
          <p:cNvSpPr txBox="1">
            <a:spLocks noChangeArrowheads="1"/>
          </p:cNvSpPr>
          <p:nvPr/>
        </p:nvSpPr>
        <p:spPr bwMode="auto">
          <a:xfrm>
            <a:off x="971550" y="3141663"/>
            <a:ext cx="1162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s-MX" sz="1800"/>
              <a:t>ANTES</a:t>
            </a:r>
          </a:p>
          <a:p>
            <a:pPr algn="ctr" eaLnBrk="1" hangingPunct="1"/>
            <a:r>
              <a:rPr lang="es-MX" sz="1800"/>
              <a:t>DÉCADA</a:t>
            </a:r>
          </a:p>
          <a:p>
            <a:pPr algn="ctr" eaLnBrk="1" hangingPunct="1"/>
            <a:r>
              <a:rPr lang="es-MX" sz="1800"/>
              <a:t>1990</a:t>
            </a:r>
            <a:endParaRPr lang="es-CO" sz="1800"/>
          </a:p>
        </p:txBody>
      </p:sp>
      <p:pic>
        <p:nvPicPr>
          <p:cNvPr id="671756" name="Picture 12" descr="BD2129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3500438"/>
            <a:ext cx="304800" cy="304800"/>
          </a:xfrm>
          <a:prstGeom prst="rect">
            <a:avLst/>
          </a:prstGeom>
          <a:noFill/>
        </p:spPr>
      </p:pic>
      <p:sp>
        <p:nvSpPr>
          <p:cNvPr id="671792" name="Rectangle 48"/>
          <p:cNvSpPr>
            <a:spLocks noChangeArrowheads="1"/>
          </p:cNvSpPr>
          <p:nvPr/>
        </p:nvSpPr>
        <p:spPr bwMode="auto">
          <a:xfrm>
            <a:off x="4068763" y="1773238"/>
            <a:ext cx="24479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800"/>
          </a:p>
          <a:p>
            <a:pPr algn="ctr"/>
            <a:r>
              <a:rPr lang="es-MX" sz="1800"/>
              <a:t>FENÓMENOS </a:t>
            </a:r>
          </a:p>
          <a:p>
            <a:pPr algn="ctr"/>
            <a:r>
              <a:rPr lang="es-MX" sz="1800"/>
              <a:t>CRIMINALIDAD, </a:t>
            </a:r>
          </a:p>
          <a:p>
            <a:pPr algn="ctr"/>
            <a:r>
              <a:rPr lang="es-MX" sz="1800"/>
              <a:t>VIOLENCIA Y </a:t>
            </a:r>
          </a:p>
          <a:p>
            <a:pPr algn="ctr"/>
            <a:r>
              <a:rPr lang="es-MX" sz="1800"/>
              <a:t>CONTRAVENCIONALIDAD</a:t>
            </a:r>
          </a:p>
          <a:p>
            <a:pPr algn="ctr"/>
            <a:r>
              <a:rPr lang="es-MX" sz="1800"/>
              <a:t>URBANA</a:t>
            </a:r>
          </a:p>
          <a:p>
            <a:pPr algn="ctr"/>
            <a:endParaRPr lang="es-MX" sz="1800"/>
          </a:p>
          <a:p>
            <a:pPr algn="ctr"/>
            <a:endParaRPr lang="es-MX" sz="1500"/>
          </a:p>
          <a:p>
            <a:pPr algn="ctr"/>
            <a:endParaRPr lang="es-MX" sz="1500"/>
          </a:p>
          <a:p>
            <a:pPr algn="ctr"/>
            <a:endParaRPr lang="es-MX" sz="1500"/>
          </a:p>
          <a:p>
            <a:pPr algn="ctr"/>
            <a:endParaRPr lang="es-ES" sz="1500"/>
          </a:p>
          <a:p>
            <a:pPr algn="ctr" eaLnBrk="1" hangingPunct="1"/>
            <a:endParaRPr lang="es-MX" sz="1300"/>
          </a:p>
          <a:p>
            <a:pPr algn="ctr" eaLnBrk="1" hangingPunct="1"/>
            <a:r>
              <a:rPr lang="es-MX" sz="1700"/>
              <a:t>NO SE INTERVENÍAN</a:t>
            </a:r>
          </a:p>
          <a:p>
            <a:pPr algn="ctr" eaLnBrk="1" hangingPunct="1"/>
            <a:r>
              <a:rPr lang="es-MX" sz="1700"/>
              <a:t>COMO FENÓMENOS </a:t>
            </a:r>
          </a:p>
          <a:p>
            <a:pPr algn="ctr" eaLnBrk="1" hangingPunct="1"/>
            <a:r>
              <a:rPr lang="es-MX" sz="1700"/>
              <a:t>INDEPENDIENTES DE LOS</a:t>
            </a:r>
          </a:p>
          <a:p>
            <a:pPr algn="ctr" eaLnBrk="1" hangingPunct="1"/>
            <a:r>
              <a:rPr lang="es-MX" sz="1700"/>
              <a:t>ASUNTOS DE LAS </a:t>
            </a:r>
          </a:p>
          <a:p>
            <a:pPr algn="ctr" eaLnBrk="1" hangingPunct="1"/>
            <a:r>
              <a:rPr lang="es-MX" sz="1700"/>
              <a:t>DINÁMICAS DE VIOLENCIA </a:t>
            </a:r>
          </a:p>
          <a:p>
            <a:pPr algn="ctr" eaLnBrk="1" hangingPunct="1"/>
            <a:r>
              <a:rPr lang="es-MX" sz="1700"/>
              <a:t>PROPICIADAS POR GRUPOS</a:t>
            </a:r>
          </a:p>
          <a:p>
            <a:pPr algn="ctr" eaLnBrk="1" hangingPunct="1"/>
            <a:r>
              <a:rPr lang="es-MX" sz="1700"/>
              <a:t>ARMADOS ILEGALES</a:t>
            </a:r>
            <a:endParaRPr lang="es-CO" sz="1700"/>
          </a:p>
        </p:txBody>
      </p:sp>
      <p:sp>
        <p:nvSpPr>
          <p:cNvPr id="671801" name="AutoShape 57"/>
          <p:cNvSpPr>
            <a:spLocks noChangeArrowheads="1"/>
          </p:cNvSpPr>
          <p:nvPr/>
        </p:nvSpPr>
        <p:spPr bwMode="auto">
          <a:xfrm>
            <a:off x="4930775" y="3284538"/>
            <a:ext cx="6492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BREVE PERO FRUCTÍFERA HISTORIA</a:t>
            </a:r>
            <a:endParaRPr lang="es-ES" sz="2400" b="1"/>
          </a:p>
        </p:txBody>
      </p:sp>
      <p:sp>
        <p:nvSpPr>
          <p:cNvPr id="674819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74820" name="Rectangle 4"/>
          <p:cNvSpPr>
            <a:spLocks noChangeArrowheads="1"/>
          </p:cNvSpPr>
          <p:nvPr/>
        </p:nvSpPr>
        <p:spPr bwMode="auto">
          <a:xfrm>
            <a:off x="533400" y="19923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74821" name="Rectangle 5"/>
          <p:cNvSpPr>
            <a:spLocks noChangeArrowheads="1"/>
          </p:cNvSpPr>
          <p:nvPr/>
        </p:nvSpPr>
        <p:spPr bwMode="auto">
          <a:xfrm>
            <a:off x="2387600" y="1779588"/>
            <a:ext cx="2471738" cy="1073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800" b="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800" b="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800"/>
              <a:t>CONVIVENCIA Y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800"/>
              <a:t>SEGURIDAD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800"/>
              <a:t>CIUDADANA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800" b="0"/>
          </a:p>
          <a:p>
            <a:pPr algn="ctr" eaLnBrk="1" hangingPunct="1"/>
            <a:endParaRPr lang="es-CO" sz="1800" b="0"/>
          </a:p>
        </p:txBody>
      </p:sp>
      <p:sp>
        <p:nvSpPr>
          <p:cNvPr id="674822" name="Rectangle 6"/>
          <p:cNvSpPr>
            <a:spLocks noChangeArrowheads="1"/>
          </p:cNvSpPr>
          <p:nvPr/>
        </p:nvSpPr>
        <p:spPr bwMode="auto">
          <a:xfrm>
            <a:off x="2484438" y="3573463"/>
            <a:ext cx="2376487" cy="2951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CO" sz="1700"/>
              <a:t>SEPARACIÓN </a:t>
            </a:r>
          </a:p>
          <a:p>
            <a:pPr algn="ctr" eaLnBrk="1" hangingPunct="1"/>
            <a:r>
              <a:rPr lang="es-CO" sz="1700"/>
              <a:t>CONCEPTUAL Y </a:t>
            </a:r>
          </a:p>
          <a:p>
            <a:pPr algn="ctr" eaLnBrk="1" hangingPunct="1"/>
            <a:r>
              <a:rPr lang="es-CO" sz="1700"/>
              <a:t>PRÁCTICA </a:t>
            </a:r>
          </a:p>
          <a:p>
            <a:pPr algn="ctr"/>
            <a:r>
              <a:rPr lang="es-CO" sz="1700"/>
              <a:t>DE LOS ASUNTOS</a:t>
            </a:r>
          </a:p>
          <a:p>
            <a:pPr algn="ctr"/>
            <a:r>
              <a:rPr lang="es-CO" sz="1700"/>
              <a:t>ASOCIADOS AL </a:t>
            </a:r>
          </a:p>
          <a:p>
            <a:pPr algn="ctr"/>
            <a:r>
              <a:rPr lang="es-CO" sz="1700"/>
              <a:t>ACCIONAR </a:t>
            </a:r>
          </a:p>
          <a:p>
            <a:pPr algn="ctr"/>
            <a:r>
              <a:rPr lang="es-CO" sz="1700"/>
              <a:t>DE GRUPOS</a:t>
            </a:r>
          </a:p>
          <a:p>
            <a:pPr algn="ctr"/>
            <a:r>
              <a:rPr lang="es-CO" sz="1700"/>
              <a:t>ARMADOS</a:t>
            </a:r>
          </a:p>
          <a:p>
            <a:pPr algn="ctr"/>
            <a:r>
              <a:rPr lang="es-CO" sz="1700"/>
              <a:t>IRREGULARES</a:t>
            </a:r>
          </a:p>
        </p:txBody>
      </p:sp>
      <p:sp>
        <p:nvSpPr>
          <p:cNvPr id="674823" name="Rectangle 7"/>
          <p:cNvSpPr>
            <a:spLocks noChangeArrowheads="1"/>
          </p:cNvSpPr>
          <p:nvPr/>
        </p:nvSpPr>
        <p:spPr bwMode="auto">
          <a:xfrm>
            <a:off x="6300788" y="4510088"/>
            <a:ext cx="2157412" cy="194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600"/>
              <a:t> AVANCES </a:t>
            </a:r>
          </a:p>
          <a:p>
            <a:pPr algn="ctr" eaLnBrk="1" hangingPunct="1"/>
            <a:r>
              <a:rPr lang="es-MX" sz="1600"/>
              <a:t>ACADÉMICOS </a:t>
            </a:r>
          </a:p>
          <a:p>
            <a:pPr algn="ctr" eaLnBrk="1" hangingPunct="1"/>
            <a:r>
              <a:rPr lang="es-MX" sz="1600"/>
              <a:t>DOMÉSTICOS</a:t>
            </a:r>
          </a:p>
          <a:p>
            <a:pPr algn="ctr" eaLnBrk="1" hangingPunct="1"/>
            <a:r>
              <a:rPr lang="es-MX" sz="1600"/>
              <a:t>(violentólogos) </a:t>
            </a:r>
          </a:p>
          <a:p>
            <a:pPr algn="ctr" eaLnBrk="1" hangingPunct="1"/>
            <a:r>
              <a:rPr lang="es-MX" sz="1600"/>
              <a:t>EXISTENCIA </a:t>
            </a:r>
          </a:p>
          <a:p>
            <a:pPr algn="ctr" eaLnBrk="1" hangingPunct="1"/>
            <a:r>
              <a:rPr lang="es-MX" sz="1600"/>
              <a:t>MULTIPLES </a:t>
            </a:r>
          </a:p>
          <a:p>
            <a:pPr algn="ctr" eaLnBrk="1" hangingPunct="1"/>
            <a:r>
              <a:rPr lang="es-MX" sz="1600"/>
              <a:t>FORMAS</a:t>
            </a:r>
          </a:p>
          <a:p>
            <a:pPr algn="ctr" eaLnBrk="1" hangingPunct="1"/>
            <a:r>
              <a:rPr lang="es-MX" sz="1600"/>
              <a:t>VIOLENCIA</a:t>
            </a:r>
            <a:endParaRPr lang="es-CO" sz="1600"/>
          </a:p>
        </p:txBody>
      </p:sp>
      <p:sp>
        <p:nvSpPr>
          <p:cNvPr id="674824" name="Text Box 8"/>
          <p:cNvSpPr txBox="1">
            <a:spLocks noChangeArrowheads="1"/>
          </p:cNvSpPr>
          <p:nvPr/>
        </p:nvSpPr>
        <p:spPr bwMode="auto">
          <a:xfrm>
            <a:off x="273050" y="1916113"/>
            <a:ext cx="1263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s-MX" sz="1800"/>
              <a:t>A PARTIR</a:t>
            </a:r>
          </a:p>
          <a:p>
            <a:pPr algn="ctr" eaLnBrk="1" hangingPunct="1"/>
            <a:r>
              <a:rPr lang="es-MX" sz="1800"/>
              <a:t>DÉCADA</a:t>
            </a:r>
          </a:p>
          <a:p>
            <a:pPr algn="ctr" eaLnBrk="1" hangingPunct="1"/>
            <a:r>
              <a:rPr lang="es-MX" sz="1800"/>
              <a:t>1990</a:t>
            </a:r>
            <a:endParaRPr lang="es-CO" sz="1800"/>
          </a:p>
        </p:txBody>
      </p:sp>
      <p:pic>
        <p:nvPicPr>
          <p:cNvPr id="674825" name="Picture 9" descr="BD2129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3375" y="2187575"/>
            <a:ext cx="304800" cy="304800"/>
          </a:xfrm>
          <a:prstGeom prst="rect">
            <a:avLst/>
          </a:prstGeom>
          <a:noFill/>
        </p:spPr>
      </p:pic>
      <p:sp>
        <p:nvSpPr>
          <p:cNvPr id="674826" name="Rectangle 10"/>
          <p:cNvSpPr>
            <a:spLocks noChangeArrowheads="1"/>
          </p:cNvSpPr>
          <p:nvPr/>
        </p:nvSpPr>
        <p:spPr bwMode="auto">
          <a:xfrm>
            <a:off x="6300788" y="3679825"/>
            <a:ext cx="2159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600"/>
              <a:t>TENDENCIA MUNDIAL</a:t>
            </a:r>
          </a:p>
          <a:p>
            <a:pPr algn="ctr" eaLnBrk="1" hangingPunct="1"/>
            <a:r>
              <a:rPr lang="es-MX" sz="1600"/>
              <a:t>POSGUERRA FRÍA</a:t>
            </a:r>
            <a:endParaRPr lang="es-CO" sz="1600"/>
          </a:p>
        </p:txBody>
      </p:sp>
      <p:sp>
        <p:nvSpPr>
          <p:cNvPr id="674827" name="AutoShape 11"/>
          <p:cNvSpPr>
            <a:spLocks noChangeArrowheads="1"/>
          </p:cNvSpPr>
          <p:nvPr/>
        </p:nvSpPr>
        <p:spPr bwMode="auto">
          <a:xfrm>
            <a:off x="3348038" y="2997200"/>
            <a:ext cx="5334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4828" name="Line 12"/>
          <p:cNvSpPr>
            <a:spLocks noChangeShapeType="1"/>
          </p:cNvSpPr>
          <p:nvPr/>
        </p:nvSpPr>
        <p:spPr bwMode="auto">
          <a:xfrm>
            <a:off x="5795963" y="3933825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4829" name="Line 13"/>
          <p:cNvSpPr>
            <a:spLocks noChangeShapeType="1"/>
          </p:cNvSpPr>
          <p:nvPr/>
        </p:nvSpPr>
        <p:spPr bwMode="auto">
          <a:xfrm>
            <a:off x="5795963" y="39338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4830" name="Line 14"/>
          <p:cNvSpPr>
            <a:spLocks noChangeShapeType="1"/>
          </p:cNvSpPr>
          <p:nvPr/>
        </p:nvSpPr>
        <p:spPr bwMode="auto">
          <a:xfrm>
            <a:off x="5795963" y="58054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4831" name="Line 15"/>
          <p:cNvSpPr>
            <a:spLocks noChangeShapeType="1"/>
          </p:cNvSpPr>
          <p:nvPr/>
        </p:nvSpPr>
        <p:spPr bwMode="auto">
          <a:xfrm flipH="1">
            <a:off x="4859338" y="48688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BREVE PERO FRUCTÍFERA HISTORIA</a:t>
            </a:r>
            <a:endParaRPr lang="es-ES" sz="2400" b="1"/>
          </a:p>
        </p:txBody>
      </p:sp>
      <p:sp>
        <p:nvSpPr>
          <p:cNvPr id="673795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73797" name="Rectangle 5"/>
          <p:cNvSpPr>
            <a:spLocks noChangeArrowheads="1"/>
          </p:cNvSpPr>
          <p:nvPr/>
        </p:nvSpPr>
        <p:spPr bwMode="auto">
          <a:xfrm>
            <a:off x="3971925" y="1803400"/>
            <a:ext cx="3048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500" b="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500" b="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800"/>
              <a:t>CONVIVENCIA Y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800"/>
              <a:t>SEGURIDAD CIUDADANA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800" b="0"/>
          </a:p>
          <a:p>
            <a:pPr algn="ctr" eaLnBrk="1" hangingPunct="1"/>
            <a:endParaRPr lang="es-CO" sz="1800" b="0"/>
          </a:p>
        </p:txBody>
      </p:sp>
      <p:sp>
        <p:nvSpPr>
          <p:cNvPr id="673800" name="Text Box 8"/>
          <p:cNvSpPr txBox="1">
            <a:spLocks noChangeArrowheads="1"/>
          </p:cNvSpPr>
          <p:nvPr/>
        </p:nvSpPr>
        <p:spPr bwMode="auto">
          <a:xfrm>
            <a:off x="1804988" y="1779588"/>
            <a:ext cx="1327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s-MX" sz="1800"/>
              <a:t>A PARTIR </a:t>
            </a:r>
          </a:p>
          <a:p>
            <a:pPr algn="ctr" eaLnBrk="1" hangingPunct="1"/>
            <a:r>
              <a:rPr lang="es-MX" sz="1800"/>
              <a:t>DÉCADA</a:t>
            </a:r>
          </a:p>
          <a:p>
            <a:pPr algn="ctr" eaLnBrk="1" hangingPunct="1"/>
            <a:r>
              <a:rPr lang="es-MX" sz="1800"/>
              <a:t>1990</a:t>
            </a:r>
            <a:endParaRPr lang="es-CO" sz="1800"/>
          </a:p>
        </p:txBody>
      </p:sp>
      <p:pic>
        <p:nvPicPr>
          <p:cNvPr id="673801" name="Picture 9" descr="BD2129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1063" y="2044700"/>
            <a:ext cx="304800" cy="304800"/>
          </a:xfrm>
          <a:prstGeom prst="rect">
            <a:avLst/>
          </a:prstGeom>
          <a:noFill/>
        </p:spPr>
      </p:pic>
      <p:sp>
        <p:nvSpPr>
          <p:cNvPr id="673805" name="AutoShape 13"/>
          <p:cNvSpPr>
            <a:spLocks noChangeArrowheads="1"/>
          </p:cNvSpPr>
          <p:nvPr/>
        </p:nvSpPr>
        <p:spPr bwMode="auto">
          <a:xfrm>
            <a:off x="5167313" y="2684463"/>
            <a:ext cx="5334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3809" name="Rectangle 17"/>
          <p:cNvSpPr>
            <a:spLocks noChangeArrowheads="1"/>
          </p:cNvSpPr>
          <p:nvPr/>
        </p:nvSpPr>
        <p:spPr bwMode="auto">
          <a:xfrm>
            <a:off x="4332288" y="5229225"/>
            <a:ext cx="2376487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AMBITO </a:t>
            </a:r>
          </a:p>
          <a:p>
            <a:pPr algn="ctr"/>
            <a:r>
              <a:rPr lang="es-MX" sz="1800"/>
              <a:t>INDEPENDIENTE</a:t>
            </a:r>
          </a:p>
          <a:p>
            <a:pPr algn="ctr"/>
            <a:r>
              <a:rPr lang="es-MX" sz="1800"/>
              <a:t>DE POLÍTICA</a:t>
            </a:r>
          </a:p>
          <a:p>
            <a:pPr algn="ctr"/>
            <a:r>
              <a:rPr lang="es-MX" sz="1800"/>
              <a:t> PÚBLICA</a:t>
            </a:r>
            <a:endParaRPr lang="es-CO" sz="1800"/>
          </a:p>
        </p:txBody>
      </p:sp>
      <p:sp>
        <p:nvSpPr>
          <p:cNvPr id="673819" name="Rectangle 27"/>
          <p:cNvSpPr>
            <a:spLocks noChangeArrowheads="1"/>
          </p:cNvSpPr>
          <p:nvPr/>
        </p:nvSpPr>
        <p:spPr bwMode="auto">
          <a:xfrm>
            <a:off x="4332288" y="3284538"/>
            <a:ext cx="2232025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ADQUIERE </a:t>
            </a:r>
          </a:p>
          <a:p>
            <a:pPr algn="ctr"/>
            <a:r>
              <a:rPr lang="es-MX" sz="1800"/>
              <a:t>CATEGORÍA</a:t>
            </a:r>
          </a:p>
          <a:p>
            <a:pPr algn="ctr"/>
            <a:r>
              <a:rPr lang="es-MX" sz="1800"/>
              <a:t>CONSTITUCIONAL</a:t>
            </a:r>
            <a:endParaRPr lang="es-ES" sz="1800"/>
          </a:p>
        </p:txBody>
      </p:sp>
      <p:sp>
        <p:nvSpPr>
          <p:cNvPr id="673826" name="AutoShape 34"/>
          <p:cNvSpPr>
            <a:spLocks noChangeArrowheads="1"/>
          </p:cNvSpPr>
          <p:nvPr/>
        </p:nvSpPr>
        <p:spPr bwMode="auto">
          <a:xfrm>
            <a:off x="5268913" y="4627563"/>
            <a:ext cx="5334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BREVE PERO FRUCTÍFERA HISTORIA</a:t>
            </a:r>
            <a:endParaRPr lang="es-ES" sz="2400" b="1"/>
          </a:p>
        </p:txBody>
      </p:sp>
      <p:sp>
        <p:nvSpPr>
          <p:cNvPr id="677891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77892" name="Rectangle 4"/>
          <p:cNvSpPr>
            <a:spLocks noChangeArrowheads="1"/>
          </p:cNvSpPr>
          <p:nvPr/>
        </p:nvSpPr>
        <p:spPr bwMode="auto">
          <a:xfrm>
            <a:off x="539750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77893" name="Rectangle 5"/>
          <p:cNvSpPr>
            <a:spLocks noChangeArrowheads="1"/>
          </p:cNvSpPr>
          <p:nvPr/>
        </p:nvSpPr>
        <p:spPr bwMode="auto">
          <a:xfrm>
            <a:off x="468313" y="1557338"/>
            <a:ext cx="64928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60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60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C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O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N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T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I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T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U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C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I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Ó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N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60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1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9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9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1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600">
              <a:solidFill>
                <a:srgbClr val="FF0000"/>
              </a:solidFill>
            </a:endParaRPr>
          </a:p>
          <a:p>
            <a:pPr algn="ctr" eaLnBrk="1" hangingPunct="1"/>
            <a:endParaRPr lang="es-CO" sz="1600">
              <a:solidFill>
                <a:srgbClr val="FF0000"/>
              </a:solidFill>
            </a:endParaRPr>
          </a:p>
        </p:txBody>
      </p:sp>
      <p:sp>
        <p:nvSpPr>
          <p:cNvPr id="677900" name="Rectangle 12"/>
          <p:cNvSpPr>
            <a:spLocks noChangeArrowheads="1"/>
          </p:cNvSpPr>
          <p:nvPr/>
        </p:nvSpPr>
        <p:spPr bwMode="auto">
          <a:xfrm>
            <a:off x="1476375" y="2133600"/>
            <a:ext cx="1584325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500"/>
              <a:t>GOBIERNO</a:t>
            </a:r>
          </a:p>
          <a:p>
            <a:pPr algn="ctr"/>
            <a:r>
              <a:rPr lang="es-MX" sz="1500"/>
              <a:t>GAVIRIA</a:t>
            </a:r>
            <a:endParaRPr lang="es-ES" sz="1500"/>
          </a:p>
        </p:txBody>
      </p:sp>
      <p:sp>
        <p:nvSpPr>
          <p:cNvPr id="677902" name="Rectangle 14"/>
          <p:cNvSpPr>
            <a:spLocks noChangeArrowheads="1"/>
          </p:cNvSpPr>
          <p:nvPr/>
        </p:nvSpPr>
        <p:spPr bwMode="auto">
          <a:xfrm>
            <a:off x="1476375" y="3213100"/>
            <a:ext cx="1584325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500"/>
              <a:t>GOBIERNO</a:t>
            </a:r>
          </a:p>
          <a:p>
            <a:pPr algn="ctr"/>
            <a:r>
              <a:rPr lang="es-MX" sz="1500"/>
              <a:t>SAMPER</a:t>
            </a:r>
            <a:endParaRPr lang="es-ES" sz="1500"/>
          </a:p>
        </p:txBody>
      </p:sp>
      <p:sp>
        <p:nvSpPr>
          <p:cNvPr id="677903" name="Rectangle 15"/>
          <p:cNvSpPr>
            <a:spLocks noChangeArrowheads="1"/>
          </p:cNvSpPr>
          <p:nvPr/>
        </p:nvSpPr>
        <p:spPr bwMode="auto">
          <a:xfrm>
            <a:off x="1476375" y="4292600"/>
            <a:ext cx="1584325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500"/>
              <a:t>GOBIERNO</a:t>
            </a:r>
          </a:p>
          <a:p>
            <a:pPr algn="ctr"/>
            <a:r>
              <a:rPr lang="es-MX" sz="1500"/>
              <a:t>PASTRANA</a:t>
            </a:r>
            <a:endParaRPr lang="es-ES" sz="1500"/>
          </a:p>
        </p:txBody>
      </p:sp>
      <p:sp>
        <p:nvSpPr>
          <p:cNvPr id="677904" name="Rectangle 16"/>
          <p:cNvSpPr>
            <a:spLocks noChangeArrowheads="1"/>
          </p:cNvSpPr>
          <p:nvPr/>
        </p:nvSpPr>
        <p:spPr bwMode="auto">
          <a:xfrm>
            <a:off x="1476375" y="5373688"/>
            <a:ext cx="15843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500"/>
              <a:t>GOBIERNO</a:t>
            </a:r>
          </a:p>
          <a:p>
            <a:pPr algn="ctr"/>
            <a:r>
              <a:rPr lang="es-MX" sz="1500"/>
              <a:t>URIBE</a:t>
            </a:r>
            <a:endParaRPr lang="es-ES" sz="1500"/>
          </a:p>
        </p:txBody>
      </p:sp>
      <p:sp>
        <p:nvSpPr>
          <p:cNvPr id="677905" name="Rectangle 17"/>
          <p:cNvSpPr>
            <a:spLocks noChangeArrowheads="1"/>
          </p:cNvSpPr>
          <p:nvPr/>
        </p:nvSpPr>
        <p:spPr bwMode="auto">
          <a:xfrm>
            <a:off x="3635375" y="2133600"/>
            <a:ext cx="5113338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ESTRATEGIA NACIONAL CONTRA</a:t>
            </a:r>
          </a:p>
          <a:p>
            <a:pPr algn="ctr"/>
            <a:r>
              <a:rPr lang="es-MX" sz="1600"/>
              <a:t>LA VIOLENCIA</a:t>
            </a:r>
            <a:endParaRPr lang="es-ES" sz="1600"/>
          </a:p>
        </p:txBody>
      </p:sp>
      <p:sp>
        <p:nvSpPr>
          <p:cNvPr id="677906" name="Rectangle 18"/>
          <p:cNvSpPr>
            <a:spLocks noChangeArrowheads="1"/>
          </p:cNvSpPr>
          <p:nvPr/>
        </p:nvSpPr>
        <p:spPr bwMode="auto">
          <a:xfrm>
            <a:off x="3708400" y="4294188"/>
            <a:ext cx="5113338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ESTRATEGIA NACIONAL PARA LA CONVIVENCIA </a:t>
            </a:r>
          </a:p>
          <a:p>
            <a:pPr algn="ctr"/>
            <a:r>
              <a:rPr lang="es-MX" sz="1600"/>
              <a:t>Y SEGURIDAD CIUDADANA</a:t>
            </a:r>
            <a:r>
              <a:rPr lang="es-ES" sz="1600"/>
              <a:t> </a:t>
            </a:r>
          </a:p>
        </p:txBody>
      </p:sp>
      <p:sp>
        <p:nvSpPr>
          <p:cNvPr id="677907" name="Rectangle 19"/>
          <p:cNvSpPr>
            <a:spLocks noChangeArrowheads="1"/>
          </p:cNvSpPr>
          <p:nvPr/>
        </p:nvSpPr>
        <p:spPr bwMode="auto">
          <a:xfrm>
            <a:off x="3706813" y="3213100"/>
            <a:ext cx="511333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JUSTICIA PARA LA GENTE</a:t>
            </a:r>
            <a:endParaRPr lang="es-ES" sz="1600"/>
          </a:p>
        </p:txBody>
      </p:sp>
      <p:sp>
        <p:nvSpPr>
          <p:cNvPr id="677908" name="Rectangle 20"/>
          <p:cNvSpPr>
            <a:spLocks noChangeArrowheads="1"/>
          </p:cNvSpPr>
          <p:nvPr/>
        </p:nvSpPr>
        <p:spPr bwMode="auto">
          <a:xfrm>
            <a:off x="3708400" y="5302250"/>
            <a:ext cx="5113338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POLÍTICA DE DEFENSA Y </a:t>
            </a:r>
          </a:p>
          <a:p>
            <a:pPr algn="ctr"/>
            <a:r>
              <a:rPr lang="es-MX" sz="1600"/>
              <a:t>SEGURIDAD DEMOCRÁTICA</a:t>
            </a:r>
            <a:endParaRPr lang="es-ES" sz="1600"/>
          </a:p>
        </p:txBody>
      </p:sp>
      <p:sp>
        <p:nvSpPr>
          <p:cNvPr id="677909" name="AutoShape 21"/>
          <p:cNvSpPr>
            <a:spLocks noChangeArrowheads="1"/>
          </p:cNvSpPr>
          <p:nvPr/>
        </p:nvSpPr>
        <p:spPr bwMode="auto">
          <a:xfrm>
            <a:off x="3203575" y="2205038"/>
            <a:ext cx="287338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7910" name="AutoShape 22"/>
          <p:cNvSpPr>
            <a:spLocks noChangeArrowheads="1"/>
          </p:cNvSpPr>
          <p:nvPr/>
        </p:nvSpPr>
        <p:spPr bwMode="auto">
          <a:xfrm>
            <a:off x="3203575" y="3303588"/>
            <a:ext cx="287338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7911" name="AutoShape 23"/>
          <p:cNvSpPr>
            <a:spLocks noChangeArrowheads="1"/>
          </p:cNvSpPr>
          <p:nvPr/>
        </p:nvSpPr>
        <p:spPr bwMode="auto">
          <a:xfrm>
            <a:off x="3203575" y="4383088"/>
            <a:ext cx="287338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7912" name="AutoShape 24"/>
          <p:cNvSpPr>
            <a:spLocks noChangeArrowheads="1"/>
          </p:cNvSpPr>
          <p:nvPr/>
        </p:nvSpPr>
        <p:spPr bwMode="auto">
          <a:xfrm>
            <a:off x="3203575" y="5391150"/>
            <a:ext cx="287338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BREVE PERO FRUCTÍFERA HISTORIA</a:t>
            </a:r>
            <a:endParaRPr lang="es-ES" sz="2400" b="1"/>
          </a:p>
        </p:txBody>
      </p:sp>
      <p:sp>
        <p:nvSpPr>
          <p:cNvPr id="711683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711684" name="Rectangle 4"/>
          <p:cNvSpPr>
            <a:spLocks noChangeArrowheads="1"/>
          </p:cNvSpPr>
          <p:nvPr/>
        </p:nvSpPr>
        <p:spPr bwMode="auto">
          <a:xfrm>
            <a:off x="539750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711685" name="Rectangle 5"/>
          <p:cNvSpPr>
            <a:spLocks noChangeArrowheads="1"/>
          </p:cNvSpPr>
          <p:nvPr/>
        </p:nvSpPr>
        <p:spPr bwMode="auto">
          <a:xfrm>
            <a:off x="250825" y="1557338"/>
            <a:ext cx="64928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60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60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C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O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N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T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I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T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U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C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I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Ó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N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60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1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9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9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MX" sz="1600">
                <a:solidFill>
                  <a:srgbClr val="FF0000"/>
                </a:solidFill>
              </a:rPr>
              <a:t>1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s-MX" sz="1600">
              <a:solidFill>
                <a:srgbClr val="FF0000"/>
              </a:solidFill>
            </a:endParaRPr>
          </a:p>
          <a:p>
            <a:pPr algn="ctr" eaLnBrk="1" hangingPunct="1"/>
            <a:endParaRPr lang="es-CO" sz="1600">
              <a:solidFill>
                <a:srgbClr val="FF0000"/>
              </a:solidFill>
            </a:endParaRPr>
          </a:p>
        </p:txBody>
      </p:sp>
      <p:sp>
        <p:nvSpPr>
          <p:cNvPr id="711686" name="Rectangle 6"/>
          <p:cNvSpPr>
            <a:spLocks noChangeArrowheads="1"/>
          </p:cNvSpPr>
          <p:nvPr/>
        </p:nvSpPr>
        <p:spPr bwMode="auto">
          <a:xfrm>
            <a:off x="1187450" y="1773238"/>
            <a:ext cx="1873250" cy="439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DESARROLLOS</a:t>
            </a:r>
          </a:p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r>
              <a:rPr lang="es-MX" sz="1800"/>
              <a:t>LEGALES</a:t>
            </a:r>
          </a:p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r>
              <a:rPr lang="es-MX" sz="1800"/>
              <a:t>IMPORTANTES</a:t>
            </a:r>
            <a:endParaRPr lang="es-ES" sz="1800"/>
          </a:p>
        </p:txBody>
      </p:sp>
      <p:sp>
        <p:nvSpPr>
          <p:cNvPr id="711690" name="Rectangle 10"/>
          <p:cNvSpPr>
            <a:spLocks noChangeArrowheads="1"/>
          </p:cNvSpPr>
          <p:nvPr/>
        </p:nvSpPr>
        <p:spPr bwMode="auto">
          <a:xfrm>
            <a:off x="3635375" y="1773238"/>
            <a:ext cx="5113338" cy="439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r>
              <a:rPr lang="es-MX" sz="1400"/>
              <a:t>Decreto 2615 de 1991 Consejos Territoriales </a:t>
            </a:r>
          </a:p>
          <a:p>
            <a:pPr algn="just"/>
            <a:r>
              <a:rPr lang="es-MX" sz="1400"/>
              <a:t>de Seguridad</a:t>
            </a:r>
            <a:r>
              <a:rPr lang="es-ES" sz="1400"/>
              <a:t> </a:t>
            </a:r>
          </a:p>
          <a:p>
            <a:pPr algn="just"/>
            <a:endParaRPr lang="es-MX" sz="1400"/>
          </a:p>
          <a:p>
            <a:pPr algn="just"/>
            <a:r>
              <a:rPr lang="es-MX" sz="1400"/>
              <a:t>Ley 4 de 1991-</a:t>
            </a:r>
            <a:r>
              <a:rPr lang="es-ES" sz="1400"/>
              <a:t>orden público interno, policía cívica </a:t>
            </a:r>
          </a:p>
          <a:p>
            <a:pPr algn="just"/>
            <a:r>
              <a:rPr lang="es-ES" sz="1400"/>
              <a:t>Local y otras disposiciones</a:t>
            </a:r>
          </a:p>
          <a:p>
            <a:pPr algn="just"/>
            <a:endParaRPr lang="es-MX" sz="1400"/>
          </a:p>
          <a:p>
            <a:pPr algn="just"/>
            <a:r>
              <a:rPr lang="es-MX" sz="1400"/>
              <a:t>Ley 62 de 1993</a:t>
            </a:r>
            <a:r>
              <a:rPr lang="es-ES" sz="1400"/>
              <a:t> – Reforma Policía Nacional</a:t>
            </a:r>
          </a:p>
          <a:p>
            <a:pPr algn="just"/>
            <a:endParaRPr lang="es-ES" sz="1400"/>
          </a:p>
          <a:p>
            <a:pPr algn="just"/>
            <a:r>
              <a:rPr lang="es-ES" sz="1400"/>
              <a:t>Ley 418 de 1997 y ss –Ley de Orden Públco</a:t>
            </a:r>
          </a:p>
          <a:p>
            <a:pPr algn="just"/>
            <a:endParaRPr lang="es-ES" sz="1400"/>
          </a:p>
          <a:p>
            <a:pPr algn="just"/>
            <a:r>
              <a:rPr lang="es-MX" sz="1400"/>
              <a:t>Ley 715 de 2001 –Sistema General de </a:t>
            </a:r>
          </a:p>
          <a:p>
            <a:pPr algn="just"/>
            <a:r>
              <a:rPr lang="es-MX" sz="1400"/>
              <a:t>Participaciones (servicio adicional Policía y justicia)</a:t>
            </a:r>
          </a:p>
          <a:p>
            <a:pPr algn="just"/>
            <a:endParaRPr lang="es-MX" sz="1400"/>
          </a:p>
          <a:p>
            <a:pPr algn="just"/>
            <a:r>
              <a:rPr lang="es-MX" sz="1400"/>
              <a:t>Ley 684 de 2001-Sistema de defensa y seguridad</a:t>
            </a:r>
          </a:p>
          <a:p>
            <a:pPr algn="just"/>
            <a:endParaRPr lang="es-MX" sz="14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MX" sz="1600"/>
          </a:p>
          <a:p>
            <a:pPr algn="just"/>
            <a:endParaRPr lang="es-ES" sz="1600"/>
          </a:p>
        </p:txBody>
      </p:sp>
      <p:sp>
        <p:nvSpPr>
          <p:cNvPr id="711695" name="AutoShape 15"/>
          <p:cNvSpPr>
            <a:spLocks noChangeArrowheads="1"/>
          </p:cNvSpPr>
          <p:nvPr/>
        </p:nvSpPr>
        <p:spPr bwMode="auto">
          <a:xfrm>
            <a:off x="3203575" y="3303588"/>
            <a:ext cx="287338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BREVE PERO FRUCTÍFERA HISTORIA</a:t>
            </a:r>
            <a:endParaRPr lang="es-ES" sz="2400" b="1"/>
          </a:p>
        </p:txBody>
      </p:sp>
      <p:sp>
        <p:nvSpPr>
          <p:cNvPr id="722947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722948" name="Rectangle 4"/>
          <p:cNvSpPr>
            <a:spLocks noChangeArrowheads="1"/>
          </p:cNvSpPr>
          <p:nvPr/>
        </p:nvSpPr>
        <p:spPr bwMode="auto">
          <a:xfrm>
            <a:off x="539750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722950" name="Rectangle 6"/>
          <p:cNvSpPr>
            <a:spLocks noChangeArrowheads="1"/>
          </p:cNvSpPr>
          <p:nvPr/>
        </p:nvSpPr>
        <p:spPr bwMode="auto">
          <a:xfrm>
            <a:off x="179388" y="1773238"/>
            <a:ext cx="18732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700"/>
          </a:p>
          <a:p>
            <a:pPr algn="ctr"/>
            <a:r>
              <a:rPr lang="es-MX" sz="1700"/>
              <a:t>CONSTRUCCIÓN </a:t>
            </a:r>
          </a:p>
          <a:p>
            <a:pPr algn="ctr"/>
            <a:r>
              <a:rPr lang="es-MX" sz="1700"/>
              <a:t>DE </a:t>
            </a:r>
          </a:p>
          <a:p>
            <a:pPr algn="ctr"/>
            <a:r>
              <a:rPr lang="es-MX" sz="1700"/>
              <a:t>POLÍTICA </a:t>
            </a:r>
          </a:p>
          <a:p>
            <a:pPr algn="ctr"/>
            <a:r>
              <a:rPr lang="es-MX" sz="1700"/>
              <a:t>PÚBLICA</a:t>
            </a:r>
          </a:p>
          <a:p>
            <a:pPr algn="ctr"/>
            <a:endParaRPr lang="es-MX" sz="1700"/>
          </a:p>
          <a:p>
            <a:pPr algn="ctr"/>
            <a:endParaRPr lang="es-MX" sz="1700"/>
          </a:p>
          <a:p>
            <a:pPr algn="ctr"/>
            <a:endParaRPr lang="es-MX" sz="1700"/>
          </a:p>
          <a:p>
            <a:pPr algn="ctr"/>
            <a:r>
              <a:rPr lang="es-MX" sz="1700"/>
              <a:t>NACIONAL Y</a:t>
            </a:r>
          </a:p>
          <a:p>
            <a:pPr algn="ctr"/>
            <a:r>
              <a:rPr lang="es-MX" sz="1700"/>
              <a:t>TERRITORIAL</a:t>
            </a:r>
          </a:p>
          <a:p>
            <a:pPr algn="ctr"/>
            <a:endParaRPr lang="es-MX" sz="1700"/>
          </a:p>
          <a:p>
            <a:pPr algn="ctr"/>
            <a:endParaRPr lang="es-MX" sz="1700"/>
          </a:p>
          <a:p>
            <a:pPr algn="ctr"/>
            <a:endParaRPr lang="es-MX" sz="1700"/>
          </a:p>
          <a:p>
            <a:pPr algn="ctr"/>
            <a:endParaRPr lang="es-MX" sz="1700"/>
          </a:p>
        </p:txBody>
      </p:sp>
      <p:sp>
        <p:nvSpPr>
          <p:cNvPr id="722951" name="Rectangle 7"/>
          <p:cNvSpPr>
            <a:spLocks noChangeArrowheads="1"/>
          </p:cNvSpPr>
          <p:nvPr/>
        </p:nvSpPr>
        <p:spPr bwMode="auto">
          <a:xfrm>
            <a:off x="6516688" y="1484313"/>
            <a:ext cx="20161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r>
              <a:rPr lang="es-MX" sz="1600"/>
              <a:t>PRÈSTAMO 1085 OC/CO</a:t>
            </a:r>
          </a:p>
          <a:p>
            <a:pPr algn="ctr"/>
            <a:r>
              <a:rPr lang="es-MX" sz="1600"/>
              <a:t>(NACI</a:t>
            </a:r>
            <a:r>
              <a:rPr lang="es-CO" sz="1600"/>
              <a:t>Ó</a:t>
            </a:r>
            <a:r>
              <a:rPr lang="es-MX" sz="1600"/>
              <a:t>N)</a:t>
            </a:r>
          </a:p>
          <a:p>
            <a:pPr algn="ctr"/>
            <a:endParaRPr lang="es-MX" sz="1600"/>
          </a:p>
          <a:p>
            <a:pPr algn="ctr"/>
            <a:r>
              <a:rPr lang="es-MX" sz="1600"/>
              <a:t>PRÈSTAMO 1086 OC/CO</a:t>
            </a:r>
          </a:p>
          <a:p>
            <a:pPr algn="ctr"/>
            <a:r>
              <a:rPr lang="es-MX" sz="1600"/>
              <a:t>PRÈSTAMO 1087 OC/CO</a:t>
            </a:r>
          </a:p>
          <a:p>
            <a:pPr algn="ctr"/>
            <a:r>
              <a:rPr lang="es-MX" sz="1600"/>
              <a:t>PRÈSTAMO 1088 OC/CO</a:t>
            </a:r>
          </a:p>
          <a:p>
            <a:pPr algn="ctr"/>
            <a:r>
              <a:rPr lang="es-MX" sz="1600"/>
              <a:t>CALI</a:t>
            </a:r>
          </a:p>
          <a:p>
            <a:pPr algn="ctr"/>
            <a:r>
              <a:rPr lang="es-MX" sz="1600"/>
              <a:t>MEDELLÍN</a:t>
            </a:r>
          </a:p>
          <a:p>
            <a:pPr algn="ctr"/>
            <a:r>
              <a:rPr lang="es-MX" sz="1600"/>
              <a:t>BOGOTA</a:t>
            </a:r>
          </a:p>
          <a:p>
            <a:pPr algn="ctr"/>
            <a:endParaRPr lang="es-MX" sz="1600"/>
          </a:p>
          <a:p>
            <a:pPr algn="ctr"/>
            <a:r>
              <a:rPr lang="es-MX" sz="1600"/>
              <a:t>COOPERACIONES</a:t>
            </a:r>
          </a:p>
          <a:p>
            <a:pPr algn="ctr"/>
            <a:r>
              <a:rPr lang="es-MX" sz="1600"/>
              <a:t>TÉCNICAS NO</a:t>
            </a:r>
          </a:p>
          <a:p>
            <a:pPr algn="ctr"/>
            <a:r>
              <a:rPr lang="es-MX" sz="1600"/>
              <a:t>REEMBOLSABLES</a:t>
            </a:r>
          </a:p>
          <a:p>
            <a:pPr algn="ctr"/>
            <a:r>
              <a:rPr lang="es-MX" sz="1600"/>
              <a:t>(PRÈSTAMOS-CRIMEN</a:t>
            </a:r>
          </a:p>
          <a:p>
            <a:pPr algn="ctr"/>
            <a:r>
              <a:rPr lang="es-MX" sz="1600"/>
              <a:t>E IMPUNIDAD)</a:t>
            </a:r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ES" sz="1600"/>
          </a:p>
        </p:txBody>
      </p:sp>
      <p:sp>
        <p:nvSpPr>
          <p:cNvPr id="722952" name="AutoShape 8"/>
          <p:cNvSpPr>
            <a:spLocks noChangeArrowheads="1"/>
          </p:cNvSpPr>
          <p:nvPr/>
        </p:nvSpPr>
        <p:spPr bwMode="auto">
          <a:xfrm>
            <a:off x="5651500" y="3303588"/>
            <a:ext cx="287338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954" name="Rectangle 10"/>
          <p:cNvSpPr>
            <a:spLocks noChangeArrowheads="1"/>
          </p:cNvSpPr>
          <p:nvPr/>
        </p:nvSpPr>
        <p:spPr bwMode="auto">
          <a:xfrm>
            <a:off x="3203575" y="1773238"/>
            <a:ext cx="18732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s-MX" sz="1800"/>
          </a:p>
        </p:txBody>
      </p:sp>
      <p:sp>
        <p:nvSpPr>
          <p:cNvPr id="722955" name="Rectangle 11"/>
          <p:cNvSpPr>
            <a:spLocks noChangeArrowheads="1"/>
          </p:cNvSpPr>
          <p:nvPr/>
        </p:nvSpPr>
        <p:spPr bwMode="auto">
          <a:xfrm>
            <a:off x="3203575" y="1773238"/>
            <a:ext cx="18732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800"/>
          </a:p>
          <a:p>
            <a:pPr algn="ctr"/>
            <a:r>
              <a:rPr lang="es-MX" sz="1800"/>
              <a:t>CRECIENTE</a:t>
            </a:r>
          </a:p>
          <a:p>
            <a:pPr algn="ctr"/>
            <a:r>
              <a:rPr lang="es-MX" sz="1800"/>
              <a:t>INTERÉS DEL</a:t>
            </a:r>
          </a:p>
          <a:p>
            <a:pPr algn="ctr"/>
            <a:r>
              <a:rPr lang="es-MX" sz="1800"/>
              <a:t>BID </a:t>
            </a:r>
          </a:p>
          <a:p>
            <a:pPr algn="ctr"/>
            <a:r>
              <a:rPr lang="es-MX" sz="1800"/>
              <a:t>(Y OTROS </a:t>
            </a:r>
          </a:p>
          <a:p>
            <a:pPr algn="ctr"/>
            <a:r>
              <a:rPr lang="es-MX" sz="1800"/>
              <a:t>ORGANISMOS)</a:t>
            </a:r>
          </a:p>
          <a:p>
            <a:pPr algn="ctr"/>
            <a:r>
              <a:rPr lang="es-MX" sz="1800"/>
              <a:t>EN APOYAR</a:t>
            </a:r>
          </a:p>
          <a:p>
            <a:pPr algn="ctr"/>
            <a:r>
              <a:rPr lang="es-MX" sz="1800"/>
              <a:t>INICIATIVAS</a:t>
            </a:r>
          </a:p>
          <a:p>
            <a:pPr algn="ctr"/>
            <a:r>
              <a:rPr lang="es-MX" sz="1800"/>
              <a:t>EN CONVIVENCIA </a:t>
            </a:r>
          </a:p>
          <a:p>
            <a:pPr algn="ctr"/>
            <a:r>
              <a:rPr lang="es-MX" sz="1800"/>
              <a:t>Y SEGURIDAD</a:t>
            </a:r>
          </a:p>
          <a:p>
            <a:pPr algn="ctr"/>
            <a:r>
              <a:rPr lang="es-MX" sz="1800"/>
              <a:t>CIUDADANA</a:t>
            </a:r>
          </a:p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s-MX" sz="1800"/>
          </a:p>
        </p:txBody>
      </p:sp>
      <p:sp>
        <p:nvSpPr>
          <p:cNvPr id="722956" name="Rectangle 12"/>
          <p:cNvSpPr>
            <a:spLocks noChangeArrowheads="1"/>
          </p:cNvSpPr>
          <p:nvPr/>
        </p:nvSpPr>
        <p:spPr bwMode="auto">
          <a:xfrm>
            <a:off x="2051050" y="2997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O" sz="3800">
                <a:solidFill>
                  <a:srgbClr val="FF0000"/>
                </a:solidFill>
              </a:rPr>
              <a:t>+</a:t>
            </a:r>
            <a:endParaRPr lang="es-ES" sz="3800">
              <a:solidFill>
                <a:srgbClr val="FF0000"/>
              </a:solidFill>
            </a:endParaRPr>
          </a:p>
        </p:txBody>
      </p:sp>
      <p:sp>
        <p:nvSpPr>
          <p:cNvPr id="722957" name="Rectangle 13"/>
          <p:cNvSpPr>
            <a:spLocks noChangeArrowheads="1"/>
          </p:cNvSpPr>
          <p:nvPr/>
        </p:nvSpPr>
        <p:spPr bwMode="auto">
          <a:xfrm>
            <a:off x="4017963" y="59705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O" sz="2000">
                <a:solidFill>
                  <a:srgbClr val="FF0000"/>
                </a:solidFill>
              </a:rPr>
              <a:t>COLOMBIA: PIONERO Y MODELO PARA OTRAS EXPERIENCIAS</a:t>
            </a:r>
            <a:endParaRPr lang="es-E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851150"/>
            <a:ext cx="7772400" cy="2162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4000" b="1"/>
              <a:t>3. </a:t>
            </a:r>
            <a:r>
              <a:rPr lang="es-ES_tradnl" sz="4000" b="1">
                <a:latin typeface="Arial" pitchFamily="34" charset="0"/>
                <a:cs typeface="Arial" pitchFamily="34" charset="0"/>
              </a:rPr>
              <a:t>EL CAMPO DE LA POLÍTICA</a:t>
            </a:r>
            <a:endParaRPr lang="es-ES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80963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474788"/>
            <a:ext cx="7772400" cy="439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3800" b="1">
                <a:latin typeface="Arial" pitchFamily="34" charset="0"/>
              </a:rPr>
              <a:t>CONVIVENCIA Y </a:t>
            </a:r>
            <a:br>
              <a:rPr lang="es-ES" sz="3800" b="1">
                <a:latin typeface="Arial" pitchFamily="34" charset="0"/>
              </a:rPr>
            </a:br>
            <a:r>
              <a:rPr lang="es-ES" sz="3800" b="1">
                <a:latin typeface="Arial" pitchFamily="34" charset="0"/>
              </a:rPr>
              <a:t>SEGURIDAD CIUDADANA: </a:t>
            </a:r>
            <a:br>
              <a:rPr lang="es-ES" sz="3800" b="1">
                <a:latin typeface="Arial" pitchFamily="34" charset="0"/>
              </a:rPr>
            </a:br>
            <a:r>
              <a:rPr lang="es-ES" sz="3800" b="1">
                <a:latin typeface="Arial" pitchFamily="34" charset="0"/>
              </a:rPr>
              <a:t>LA CONSTRUCCIÓN </a:t>
            </a:r>
            <a:br>
              <a:rPr lang="es-ES" sz="3800" b="1">
                <a:latin typeface="Arial" pitchFamily="34" charset="0"/>
              </a:rPr>
            </a:br>
            <a:r>
              <a:rPr lang="es-ES" sz="3800" b="1">
                <a:latin typeface="Arial" pitchFamily="34" charset="0"/>
              </a:rPr>
              <a:t>DE UNA POLÍTICA PÚBLICA</a:t>
            </a:r>
            <a:br>
              <a:rPr lang="es-ES" sz="3800" b="1">
                <a:latin typeface="Arial" pitchFamily="34" charset="0"/>
              </a:rPr>
            </a:br>
            <a:r>
              <a:rPr lang="es-ES" sz="2200" b="1">
                <a:latin typeface="Arial" pitchFamily="34" charset="0"/>
              </a:rPr>
              <a:t/>
            </a:r>
            <a:br>
              <a:rPr lang="es-ES" sz="2200" b="1">
                <a:latin typeface="Arial" pitchFamily="34" charset="0"/>
              </a:rPr>
            </a:br>
            <a:r>
              <a:rPr lang="es-ES" sz="2200" b="1">
                <a:latin typeface="Arial" pitchFamily="34" charset="0"/>
              </a:rPr>
              <a:t/>
            </a:r>
            <a:br>
              <a:rPr lang="es-ES" sz="2200" b="1">
                <a:latin typeface="Arial" pitchFamily="34" charset="0"/>
              </a:rPr>
            </a:br>
            <a:r>
              <a:rPr lang="es-ES" sz="2400" b="1">
                <a:latin typeface="Arial" pitchFamily="34" charset="0"/>
              </a:rPr>
              <a:t>DIRECCIÓN JUSTICIA Y SEGURIDAD</a:t>
            </a:r>
            <a:br>
              <a:rPr lang="es-ES" sz="2400" b="1">
                <a:latin typeface="Arial" pitchFamily="34" charset="0"/>
              </a:rPr>
            </a:br>
            <a:r>
              <a:rPr lang="es-ES" sz="2200" b="1">
                <a:latin typeface="Arial" pitchFamily="34" charset="0"/>
              </a:rPr>
              <a:t/>
            </a:r>
            <a:br>
              <a:rPr lang="es-ES" sz="2200" b="1">
                <a:latin typeface="Arial" pitchFamily="34" charset="0"/>
              </a:rPr>
            </a:br>
            <a:r>
              <a:rPr lang="es-ES" sz="2200" b="1">
                <a:latin typeface="Arial" pitchFamily="34" charset="0"/>
              </a:rPr>
              <a:t/>
            </a:r>
            <a:br>
              <a:rPr lang="es-ES" sz="2200" b="1">
                <a:latin typeface="Arial" pitchFamily="34" charset="0"/>
              </a:rPr>
            </a:br>
            <a:r>
              <a:rPr lang="es-ES" sz="2200" b="1">
                <a:latin typeface="Arial" pitchFamily="34" charset="0"/>
              </a:rPr>
              <a:t/>
            </a:r>
            <a:br>
              <a:rPr lang="es-ES" sz="2200" b="1">
                <a:latin typeface="Arial" pitchFamily="34" charset="0"/>
              </a:rPr>
            </a:br>
            <a:r>
              <a:rPr lang="es-ES" sz="2200" b="1">
                <a:latin typeface="Arial" pitchFamily="34" charset="0"/>
              </a:rPr>
              <a:t>MEDELLÍN, SEPTIEMBRE 12 DE 2005</a:t>
            </a:r>
            <a:br>
              <a:rPr lang="es-ES" sz="2200" b="1">
                <a:latin typeface="Arial" pitchFamily="34" charset="0"/>
              </a:rPr>
            </a:br>
            <a:endParaRPr lang="es-ES" sz="2200" b="1">
              <a:solidFill>
                <a:schemeClr val="tx1"/>
              </a:solidFill>
            </a:endParaRPr>
          </a:p>
        </p:txBody>
      </p:sp>
      <p:sp>
        <p:nvSpPr>
          <p:cNvPr id="657414" name="Rectangle 6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29600" cy="2873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EL CAMPO DE LA POLÍTICA</a:t>
            </a:r>
            <a:endParaRPr lang="es-ES" sz="2400" b="1"/>
          </a:p>
        </p:txBody>
      </p:sp>
      <p:sp>
        <p:nvSpPr>
          <p:cNvPr id="676867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76868" name="Rectangle 4"/>
          <p:cNvSpPr>
            <a:spLocks noChangeArrowheads="1"/>
          </p:cNvSpPr>
          <p:nvPr/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76872" name="Rectangle 8"/>
          <p:cNvSpPr>
            <a:spLocks noChangeArrowheads="1"/>
          </p:cNvSpPr>
          <p:nvPr/>
        </p:nvSpPr>
        <p:spPr bwMode="auto">
          <a:xfrm>
            <a:off x="5940425" y="3030538"/>
            <a:ext cx="2287588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300"/>
              <a:t>INTEGRALIDAD </a:t>
            </a:r>
          </a:p>
          <a:p>
            <a:pPr algn="ctr" eaLnBrk="1" hangingPunct="1"/>
            <a:r>
              <a:rPr lang="es-MX" sz="1300"/>
              <a:t>EN LAS POLÍTICAS</a:t>
            </a:r>
          </a:p>
          <a:p>
            <a:pPr algn="ctr" eaLnBrk="1" hangingPunct="1"/>
            <a:r>
              <a:rPr lang="es-MX" sz="1300"/>
              <a:t>INTERINSTITUCIONALIDAD</a:t>
            </a:r>
            <a:endParaRPr lang="es-CO" sz="1300"/>
          </a:p>
        </p:txBody>
      </p:sp>
      <p:sp>
        <p:nvSpPr>
          <p:cNvPr id="676873" name="Rectangle 9"/>
          <p:cNvSpPr>
            <a:spLocks noChangeArrowheads="1"/>
          </p:cNvSpPr>
          <p:nvPr/>
        </p:nvSpPr>
        <p:spPr bwMode="auto">
          <a:xfrm>
            <a:off x="5940425" y="2205038"/>
            <a:ext cx="2287588" cy="67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300"/>
              <a:t>SE PRIVILEGIA </a:t>
            </a:r>
          </a:p>
          <a:p>
            <a:pPr algn="ctr" eaLnBrk="1" hangingPunct="1"/>
            <a:r>
              <a:rPr lang="es-MX" sz="1300"/>
              <a:t>PREVENCIÓN SOBRE </a:t>
            </a:r>
          </a:p>
          <a:p>
            <a:pPr algn="ctr" eaLnBrk="1" hangingPunct="1"/>
            <a:r>
              <a:rPr lang="es-MX" sz="1300"/>
              <a:t>REPRESIÓN</a:t>
            </a:r>
            <a:endParaRPr lang="es-CO" sz="1300"/>
          </a:p>
        </p:txBody>
      </p:sp>
      <p:sp>
        <p:nvSpPr>
          <p:cNvPr id="676877" name="Rectangle 13"/>
          <p:cNvSpPr>
            <a:spLocks noChangeArrowheads="1"/>
          </p:cNvSpPr>
          <p:nvPr/>
        </p:nvSpPr>
        <p:spPr bwMode="auto">
          <a:xfrm>
            <a:off x="5940425" y="3859213"/>
            <a:ext cx="2287588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300"/>
              <a:t>INTEGRACIÓN </a:t>
            </a:r>
          </a:p>
          <a:p>
            <a:pPr algn="ctr" eaLnBrk="1" hangingPunct="1"/>
            <a:r>
              <a:rPr lang="es-MX" sz="1300"/>
              <a:t>JUSTICIA Y CULTURA</a:t>
            </a:r>
          </a:p>
          <a:p>
            <a:pPr algn="ctr" eaLnBrk="1" hangingPunct="1"/>
            <a:r>
              <a:rPr lang="es-MX" sz="1300"/>
              <a:t>CIUDADANA</a:t>
            </a:r>
            <a:endParaRPr lang="es-CO" sz="1300"/>
          </a:p>
        </p:txBody>
      </p:sp>
      <p:sp>
        <p:nvSpPr>
          <p:cNvPr id="676878" name="Rectangle 14"/>
          <p:cNvSpPr>
            <a:spLocks noChangeArrowheads="1"/>
          </p:cNvSpPr>
          <p:nvPr/>
        </p:nvSpPr>
        <p:spPr bwMode="auto">
          <a:xfrm>
            <a:off x="5995988" y="4624388"/>
            <a:ext cx="2287587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300"/>
              <a:t>INCORPORACIÓN DE </a:t>
            </a:r>
          </a:p>
          <a:p>
            <a:pPr algn="ctr" eaLnBrk="1" hangingPunct="1"/>
            <a:r>
              <a:rPr lang="es-MX" sz="1300"/>
              <a:t>TODOS LOS PODERES </a:t>
            </a:r>
          </a:p>
          <a:p>
            <a:pPr algn="ctr" eaLnBrk="1" hangingPunct="1"/>
            <a:r>
              <a:rPr lang="es-MX" sz="1300"/>
              <a:t>PÚBLICOS</a:t>
            </a:r>
            <a:endParaRPr lang="es-CO" sz="1300"/>
          </a:p>
        </p:txBody>
      </p:sp>
      <p:sp>
        <p:nvSpPr>
          <p:cNvPr id="676883" name="Rectangle 19"/>
          <p:cNvSpPr>
            <a:spLocks noChangeArrowheads="1"/>
          </p:cNvSpPr>
          <p:nvPr/>
        </p:nvSpPr>
        <p:spPr bwMode="auto">
          <a:xfrm>
            <a:off x="6013450" y="5345113"/>
            <a:ext cx="2287588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300"/>
              <a:t>PREPONDERANCIA</a:t>
            </a:r>
          </a:p>
          <a:p>
            <a:pPr algn="ctr" eaLnBrk="1" hangingPunct="1"/>
            <a:r>
              <a:rPr lang="es-MX" sz="1300"/>
              <a:t>AUTORIDADES</a:t>
            </a:r>
          </a:p>
          <a:p>
            <a:pPr algn="ctr" eaLnBrk="1" hangingPunct="1"/>
            <a:r>
              <a:rPr lang="es-MX" sz="1300"/>
              <a:t>TERRITORIALES</a:t>
            </a:r>
            <a:endParaRPr lang="es-CO" sz="1300"/>
          </a:p>
        </p:txBody>
      </p:sp>
      <p:sp>
        <p:nvSpPr>
          <p:cNvPr id="676884" name="Rectangle 20"/>
          <p:cNvSpPr>
            <a:spLocks noChangeArrowheads="1"/>
          </p:cNvSpPr>
          <p:nvPr/>
        </p:nvSpPr>
        <p:spPr bwMode="auto">
          <a:xfrm>
            <a:off x="5995988" y="6064250"/>
            <a:ext cx="2305050" cy="604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300"/>
              <a:t>RESPONSABILIDAD SOCIAL</a:t>
            </a:r>
          </a:p>
          <a:p>
            <a:pPr algn="ctr" eaLnBrk="1" hangingPunct="1"/>
            <a:r>
              <a:rPr lang="es-MX" sz="1300"/>
              <a:t>Y PARTICIPACIÓN </a:t>
            </a:r>
          </a:p>
          <a:p>
            <a:pPr algn="ctr" eaLnBrk="1" hangingPunct="1"/>
            <a:r>
              <a:rPr lang="es-MX" sz="1300"/>
              <a:t>CIUDADANA</a:t>
            </a:r>
            <a:endParaRPr lang="es-CO" sz="1300"/>
          </a:p>
        </p:txBody>
      </p:sp>
      <p:sp>
        <p:nvSpPr>
          <p:cNvPr id="676889" name="Rectangle 25"/>
          <p:cNvSpPr>
            <a:spLocks noChangeArrowheads="1"/>
          </p:cNvSpPr>
          <p:nvPr/>
        </p:nvSpPr>
        <p:spPr bwMode="auto">
          <a:xfrm>
            <a:off x="915988" y="3500438"/>
            <a:ext cx="1828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300"/>
              <a:t>SE PRIVILEGIA</a:t>
            </a:r>
          </a:p>
          <a:p>
            <a:pPr algn="ctr" eaLnBrk="1" hangingPunct="1"/>
            <a:r>
              <a:rPr lang="es-MX" sz="1300"/>
              <a:t>TRATAMIENTO</a:t>
            </a:r>
          </a:p>
          <a:p>
            <a:pPr algn="ctr" eaLnBrk="1" hangingPunct="1"/>
            <a:r>
              <a:rPr lang="es-MX" sz="1300"/>
              <a:t>REPRESIVO</a:t>
            </a:r>
            <a:endParaRPr lang="es-CO" sz="1300"/>
          </a:p>
        </p:txBody>
      </p:sp>
      <p:sp>
        <p:nvSpPr>
          <p:cNvPr id="676890" name="Rectangle 26"/>
          <p:cNvSpPr>
            <a:spLocks noChangeArrowheads="1"/>
          </p:cNvSpPr>
          <p:nvPr/>
        </p:nvSpPr>
        <p:spPr bwMode="auto">
          <a:xfrm>
            <a:off x="944563" y="2276475"/>
            <a:ext cx="182880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MX" sz="1500"/>
          </a:p>
          <a:p>
            <a:pPr algn="ctr" eaLnBrk="1" hangingPunct="1"/>
            <a:r>
              <a:rPr lang="es-MX" sz="1300"/>
              <a:t>TRATAMIENTO </a:t>
            </a:r>
          </a:p>
          <a:p>
            <a:pPr algn="ctr" eaLnBrk="1" hangingPunct="1"/>
            <a:r>
              <a:rPr lang="es-MX" sz="1300"/>
              <a:t>VICIADO POR </a:t>
            </a:r>
          </a:p>
          <a:p>
            <a:pPr algn="ctr" eaLnBrk="1" hangingPunct="1"/>
            <a:r>
              <a:rPr lang="es-MX" sz="1300"/>
              <a:t>ESTADO DE SITIO</a:t>
            </a:r>
          </a:p>
          <a:p>
            <a:pPr algn="ctr" eaLnBrk="1" hangingPunct="1"/>
            <a:r>
              <a:rPr lang="es-MX" sz="1300"/>
              <a:t>CUASI</a:t>
            </a:r>
          </a:p>
          <a:p>
            <a:pPr algn="ctr" eaLnBrk="1" hangingPunct="1"/>
            <a:r>
              <a:rPr lang="es-MX" sz="1300"/>
              <a:t>PERMANENTE</a:t>
            </a:r>
          </a:p>
          <a:p>
            <a:pPr algn="ctr" eaLnBrk="1" hangingPunct="1"/>
            <a:endParaRPr lang="es-CO" sz="1300"/>
          </a:p>
        </p:txBody>
      </p:sp>
      <p:sp>
        <p:nvSpPr>
          <p:cNvPr id="676891" name="Rectangle 27"/>
          <p:cNvSpPr>
            <a:spLocks noChangeArrowheads="1"/>
          </p:cNvSpPr>
          <p:nvPr/>
        </p:nvSpPr>
        <p:spPr bwMode="auto">
          <a:xfrm>
            <a:off x="915988" y="4335463"/>
            <a:ext cx="1828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300"/>
              <a:t>EXCLUSIVIDAD </a:t>
            </a:r>
          </a:p>
          <a:p>
            <a:pPr algn="ctr" eaLnBrk="1" hangingPunct="1"/>
            <a:r>
              <a:rPr lang="es-MX" sz="1300"/>
              <a:t>POLICIAL Y MILITAR</a:t>
            </a:r>
            <a:endParaRPr lang="es-CO" sz="1300"/>
          </a:p>
        </p:txBody>
      </p:sp>
      <p:sp>
        <p:nvSpPr>
          <p:cNvPr id="676892" name="Rectangle 28"/>
          <p:cNvSpPr>
            <a:spLocks noChangeArrowheads="1"/>
          </p:cNvSpPr>
          <p:nvPr/>
        </p:nvSpPr>
        <p:spPr bwMode="auto">
          <a:xfrm>
            <a:off x="915988" y="4983163"/>
            <a:ext cx="1828800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300"/>
              <a:t>EXCLUSIVIDAD</a:t>
            </a:r>
          </a:p>
          <a:p>
            <a:pPr algn="ctr" eaLnBrk="1" hangingPunct="1"/>
            <a:r>
              <a:rPr lang="es-MX" sz="1300"/>
              <a:t>DEL NIVEL CENTRAL</a:t>
            </a:r>
          </a:p>
          <a:p>
            <a:pPr algn="ctr" eaLnBrk="1" hangingPunct="1"/>
            <a:r>
              <a:rPr lang="es-MX" sz="1300"/>
              <a:t>DE GOBIERNO</a:t>
            </a:r>
          </a:p>
        </p:txBody>
      </p:sp>
      <p:sp>
        <p:nvSpPr>
          <p:cNvPr id="676893" name="Rectangle 29"/>
          <p:cNvSpPr>
            <a:spLocks noChangeArrowheads="1"/>
          </p:cNvSpPr>
          <p:nvPr/>
        </p:nvSpPr>
        <p:spPr bwMode="auto">
          <a:xfrm>
            <a:off x="900113" y="5703888"/>
            <a:ext cx="1828800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300"/>
              <a:t>EXCLUSIVIDAD</a:t>
            </a:r>
          </a:p>
          <a:p>
            <a:pPr algn="ctr" eaLnBrk="1" hangingPunct="1"/>
            <a:r>
              <a:rPr lang="es-MX" sz="1300"/>
              <a:t>DEL EJECUTIVO</a:t>
            </a:r>
          </a:p>
        </p:txBody>
      </p:sp>
      <p:sp>
        <p:nvSpPr>
          <p:cNvPr id="676902" name="Rectangle 38"/>
          <p:cNvSpPr>
            <a:spLocks noChangeArrowheads="1"/>
          </p:cNvSpPr>
          <p:nvPr/>
        </p:nvSpPr>
        <p:spPr bwMode="auto">
          <a:xfrm>
            <a:off x="755650" y="1557338"/>
            <a:ext cx="237648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000">
                <a:solidFill>
                  <a:srgbClr val="FF0000"/>
                </a:solidFill>
              </a:rPr>
              <a:t>DEL ORDEN PÚBLICO</a:t>
            </a:r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676903" name="Rectangle 39"/>
          <p:cNvSpPr>
            <a:spLocks noChangeArrowheads="1"/>
          </p:cNvSpPr>
          <p:nvPr/>
        </p:nvSpPr>
        <p:spPr bwMode="auto">
          <a:xfrm>
            <a:off x="5940425" y="1557338"/>
            <a:ext cx="237648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000">
                <a:solidFill>
                  <a:srgbClr val="FF0000"/>
                </a:solidFill>
              </a:rPr>
              <a:t>A LA SEGURIDAD CIUDADANA</a:t>
            </a:r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676904" name="Rectangle 40"/>
          <p:cNvSpPr>
            <a:spLocks noChangeArrowheads="1"/>
          </p:cNvSpPr>
          <p:nvPr/>
        </p:nvSpPr>
        <p:spPr bwMode="auto">
          <a:xfrm>
            <a:off x="2987675" y="1557338"/>
            <a:ext cx="237648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000">
                <a:solidFill>
                  <a:srgbClr val="FF0000"/>
                </a:solidFill>
              </a:rPr>
              <a:t>. . .</a:t>
            </a:r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676905" name="AutoShape 41"/>
          <p:cNvSpPr>
            <a:spLocks noChangeArrowheads="1"/>
          </p:cNvSpPr>
          <p:nvPr/>
        </p:nvSpPr>
        <p:spPr bwMode="auto">
          <a:xfrm>
            <a:off x="3348038" y="2924175"/>
            <a:ext cx="2087562" cy="22336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29600" cy="2873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EL CAMPO DE LA POLÍTICA</a:t>
            </a:r>
            <a:endParaRPr lang="es-ES" sz="2400" b="1"/>
          </a:p>
        </p:txBody>
      </p:sp>
      <p:sp>
        <p:nvSpPr>
          <p:cNvPr id="681987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82004" name="Rectangle 20"/>
          <p:cNvSpPr>
            <a:spLocks noChangeArrowheads="1"/>
          </p:cNvSpPr>
          <p:nvPr/>
        </p:nvSpPr>
        <p:spPr bwMode="auto">
          <a:xfrm>
            <a:off x="1547813" y="1557338"/>
            <a:ext cx="59039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200">
                <a:solidFill>
                  <a:srgbClr val="FF0000"/>
                </a:solidFill>
              </a:rPr>
              <a:t>EL PAPEL DE LA NACIÓN</a:t>
            </a:r>
            <a:endParaRPr lang="es-ES" sz="2200">
              <a:solidFill>
                <a:srgbClr val="FF0000"/>
              </a:solidFill>
            </a:endParaRPr>
          </a:p>
        </p:txBody>
      </p:sp>
      <p:sp>
        <p:nvSpPr>
          <p:cNvPr id="682005" name="Rectangle 21"/>
          <p:cNvSpPr>
            <a:spLocks noChangeArrowheads="1"/>
          </p:cNvSpPr>
          <p:nvPr/>
        </p:nvSpPr>
        <p:spPr bwMode="auto">
          <a:xfrm>
            <a:off x="1187450" y="2133600"/>
            <a:ext cx="662463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DISEÑAR LINEAMIENTOS GENERALES DE POLÍTICA</a:t>
            </a:r>
            <a:endParaRPr lang="es-ES" sz="1600"/>
          </a:p>
        </p:txBody>
      </p:sp>
      <p:sp>
        <p:nvSpPr>
          <p:cNvPr id="682006" name="Rectangle 22"/>
          <p:cNvSpPr>
            <a:spLocks noChangeArrowheads="1"/>
          </p:cNvSpPr>
          <p:nvPr/>
        </p:nvSpPr>
        <p:spPr bwMode="auto">
          <a:xfrm>
            <a:off x="1187450" y="2708275"/>
            <a:ext cx="6624638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FORTALECER Y COORDINAR ENTIDADES DEL ORDEN </a:t>
            </a:r>
          </a:p>
          <a:p>
            <a:pPr algn="ctr"/>
            <a:r>
              <a:rPr lang="es-MX" sz="1600"/>
              <a:t>NACIONAL (POLICÍA NACIONAL, RAMA JUDICIAL, ICBF)</a:t>
            </a:r>
            <a:endParaRPr lang="es-ES" sz="1600"/>
          </a:p>
        </p:txBody>
      </p:sp>
      <p:sp>
        <p:nvSpPr>
          <p:cNvPr id="682007" name="Rectangle 23"/>
          <p:cNvSpPr>
            <a:spLocks noChangeArrowheads="1"/>
          </p:cNvSpPr>
          <p:nvPr/>
        </p:nvSpPr>
        <p:spPr bwMode="auto">
          <a:xfrm>
            <a:off x="1187450" y="3429000"/>
            <a:ext cx="6624638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600"/>
          </a:p>
          <a:p>
            <a:pPr algn="ctr"/>
            <a:r>
              <a:rPr lang="es-MX" sz="1600"/>
              <a:t>BRINDAR ASISTENCIA TÉCNICA A ENTES </a:t>
            </a:r>
          </a:p>
          <a:p>
            <a:pPr algn="ctr"/>
            <a:r>
              <a:rPr lang="es-MX" sz="1600"/>
              <a:t>TERRITORIALES PARA DISEÑO E IMPLEMENTACIÓN </a:t>
            </a:r>
          </a:p>
          <a:p>
            <a:pPr algn="ctr"/>
            <a:r>
              <a:rPr lang="es-MX" sz="1600"/>
              <a:t>DE POLÍTICAS, PLANES, PROGRAMAS Y PROYECTOS  LOCALES</a:t>
            </a:r>
          </a:p>
          <a:p>
            <a:pPr algn="ctr"/>
            <a:endParaRPr lang="es-ES" sz="1600"/>
          </a:p>
        </p:txBody>
      </p:sp>
      <p:sp>
        <p:nvSpPr>
          <p:cNvPr id="682008" name="Rectangle 24"/>
          <p:cNvSpPr>
            <a:spLocks noChangeArrowheads="1"/>
          </p:cNvSpPr>
          <p:nvPr/>
        </p:nvSpPr>
        <p:spPr bwMode="auto">
          <a:xfrm>
            <a:off x="1187450" y="4437063"/>
            <a:ext cx="66246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PROMOVER COOPERACIÓN VERTICAL DE </a:t>
            </a:r>
          </a:p>
          <a:p>
            <a:pPr algn="ctr"/>
            <a:r>
              <a:rPr lang="es-MX" sz="1600"/>
              <a:t>EXPERIENCIAS EXITOSAS ENTRE ENTES TERRITORIALES</a:t>
            </a:r>
            <a:endParaRPr lang="es-ES" sz="1600"/>
          </a:p>
        </p:txBody>
      </p:sp>
      <p:sp>
        <p:nvSpPr>
          <p:cNvPr id="682009" name="Rectangle 25"/>
          <p:cNvSpPr>
            <a:spLocks noChangeArrowheads="1"/>
          </p:cNvSpPr>
          <p:nvPr/>
        </p:nvSpPr>
        <p:spPr bwMode="auto">
          <a:xfrm>
            <a:off x="1187450" y="5229225"/>
            <a:ext cx="6624638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GENERAR INFORMACIÓN</a:t>
            </a:r>
            <a:endParaRPr lang="es-ES" sz="1600"/>
          </a:p>
        </p:txBody>
      </p:sp>
      <p:sp>
        <p:nvSpPr>
          <p:cNvPr id="682010" name="Rectangle 26"/>
          <p:cNvSpPr>
            <a:spLocks noChangeArrowheads="1"/>
          </p:cNvSpPr>
          <p:nvPr/>
        </p:nvSpPr>
        <p:spPr bwMode="auto">
          <a:xfrm>
            <a:off x="1187450" y="5805488"/>
            <a:ext cx="6624638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600"/>
          </a:p>
          <a:p>
            <a:pPr algn="ctr"/>
            <a:r>
              <a:rPr lang="es-MX" sz="1600"/>
              <a:t>ARMONIZAR DIFERENTES FUENTES DE FINANCIACIÓN </a:t>
            </a:r>
          </a:p>
          <a:p>
            <a:pPr algn="ctr"/>
            <a:r>
              <a:rPr lang="es-MX" sz="1600"/>
              <a:t>PARA GARANTIZAR RECURSOS DE INVERSIÓN A ENTIDADES </a:t>
            </a:r>
          </a:p>
          <a:p>
            <a:pPr algn="ctr"/>
            <a:r>
              <a:rPr lang="es-MX" sz="1600"/>
              <a:t>DEL ORDEN NACIONAL Y PARA ASISTENCIA TÉCNICA</a:t>
            </a:r>
          </a:p>
          <a:p>
            <a:pPr algn="ctr"/>
            <a:endParaRPr lang="es-ES" sz="16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2873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EL CAMPO DE LA POLÍTICA</a:t>
            </a:r>
            <a:endParaRPr lang="es-ES" sz="2400" b="1"/>
          </a:p>
        </p:txBody>
      </p:sp>
      <p:sp>
        <p:nvSpPr>
          <p:cNvPr id="683011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83012" name="Rectangle 4"/>
          <p:cNvSpPr>
            <a:spLocks noChangeArrowheads="1"/>
          </p:cNvSpPr>
          <p:nvPr/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83013" name="Rectangle 5"/>
          <p:cNvSpPr>
            <a:spLocks noChangeArrowheads="1"/>
          </p:cNvSpPr>
          <p:nvPr/>
        </p:nvSpPr>
        <p:spPr bwMode="auto">
          <a:xfrm>
            <a:off x="1692275" y="1341438"/>
            <a:ext cx="59039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200">
                <a:solidFill>
                  <a:srgbClr val="FF0000"/>
                </a:solidFill>
              </a:rPr>
              <a:t>EL PAPEL DE LOS ENTES TERRITORIALES</a:t>
            </a:r>
            <a:endParaRPr lang="es-ES" sz="2200">
              <a:solidFill>
                <a:srgbClr val="FF0000"/>
              </a:solidFill>
            </a:endParaRPr>
          </a:p>
        </p:txBody>
      </p:sp>
      <p:sp>
        <p:nvSpPr>
          <p:cNvPr id="683014" name="Rectangle 6"/>
          <p:cNvSpPr>
            <a:spLocks noChangeArrowheads="1"/>
          </p:cNvSpPr>
          <p:nvPr/>
        </p:nvSpPr>
        <p:spPr bwMode="auto">
          <a:xfrm>
            <a:off x="1331913" y="1844675"/>
            <a:ext cx="6624637" cy="50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DISEÑAR E IMPLEMENTAR POLÍTICAS, PLANES, </a:t>
            </a:r>
          </a:p>
          <a:p>
            <a:pPr algn="ctr"/>
            <a:r>
              <a:rPr lang="es-MX" sz="1200"/>
              <a:t>PROGRAMAS Y PROYECTOS</a:t>
            </a:r>
            <a:endParaRPr lang="es-ES" sz="1200"/>
          </a:p>
        </p:txBody>
      </p:sp>
      <p:sp>
        <p:nvSpPr>
          <p:cNvPr id="683015" name="Rectangle 7"/>
          <p:cNvSpPr>
            <a:spLocks noChangeArrowheads="1"/>
          </p:cNvSpPr>
          <p:nvPr/>
        </p:nvSpPr>
        <p:spPr bwMode="auto">
          <a:xfrm>
            <a:off x="1331913" y="2420938"/>
            <a:ext cx="6624637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COORDINAR Y ARMONIZAR LA ACTUACIÓN DE LAS ENTIDADES </a:t>
            </a:r>
          </a:p>
          <a:p>
            <a:pPr algn="ctr"/>
            <a:r>
              <a:rPr lang="es-MX" sz="1200"/>
              <a:t>DEL ORDEN NACIONAL CON LAS DEL ORDEN TERRITORIAL</a:t>
            </a:r>
            <a:endParaRPr lang="es-ES" sz="1200"/>
          </a:p>
        </p:txBody>
      </p:sp>
      <p:sp>
        <p:nvSpPr>
          <p:cNvPr id="683016" name="Rectangle 8"/>
          <p:cNvSpPr>
            <a:spLocks noChangeArrowheads="1"/>
          </p:cNvSpPr>
          <p:nvPr/>
        </p:nvSpPr>
        <p:spPr bwMode="auto">
          <a:xfrm>
            <a:off x="1331913" y="3573463"/>
            <a:ext cx="6624637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200"/>
          </a:p>
          <a:p>
            <a:pPr algn="ctr"/>
            <a:r>
              <a:rPr lang="es-MX" sz="1200"/>
              <a:t>FORTALECER Y DINAMIZAR CONSEJOS MUNICIPALES DE SEGURIDAD EN CABEZA </a:t>
            </a:r>
          </a:p>
          <a:p>
            <a:pPr algn="ctr"/>
            <a:r>
              <a:rPr lang="es-MX" sz="1200"/>
              <a:t>DE LOS ALCALDES EN EJERCICIO DE FACULTAD DE AUTORIDAD DE POLICÍA</a:t>
            </a:r>
          </a:p>
          <a:p>
            <a:pPr algn="ctr"/>
            <a:endParaRPr lang="es-ES" sz="1200"/>
          </a:p>
        </p:txBody>
      </p:sp>
      <p:sp>
        <p:nvSpPr>
          <p:cNvPr id="683017" name="Rectangle 9"/>
          <p:cNvSpPr>
            <a:spLocks noChangeArrowheads="1"/>
          </p:cNvSpPr>
          <p:nvPr/>
        </p:nvSpPr>
        <p:spPr bwMode="auto">
          <a:xfrm>
            <a:off x="1331913" y="4652963"/>
            <a:ext cx="662463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GENERAR SISTEMAS DE SEGUIMIENTO Y EVALUACIÓN</a:t>
            </a:r>
            <a:endParaRPr lang="es-ES" sz="1200"/>
          </a:p>
        </p:txBody>
      </p:sp>
      <p:sp>
        <p:nvSpPr>
          <p:cNvPr id="683018" name="Rectangle 10"/>
          <p:cNvSpPr>
            <a:spLocks noChangeArrowheads="1"/>
          </p:cNvSpPr>
          <p:nvPr/>
        </p:nvSpPr>
        <p:spPr bwMode="auto">
          <a:xfrm>
            <a:off x="1331913" y="5589588"/>
            <a:ext cx="662463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GENERAR MECANISMOS PARA PROMOVER LA </a:t>
            </a:r>
          </a:p>
          <a:p>
            <a:pPr algn="ctr"/>
            <a:r>
              <a:rPr lang="es-MX" sz="1200"/>
              <a:t>CULTURA Y LA PARTICIPACIÓN CIUDADANA, ASÍ COMO LA </a:t>
            </a:r>
          </a:p>
          <a:p>
            <a:pPr algn="ctr"/>
            <a:r>
              <a:rPr lang="es-MX" sz="1200"/>
              <a:t>COOPERACIÓN CON LAS AUTORIDADES</a:t>
            </a:r>
            <a:endParaRPr lang="es-ES" sz="1200"/>
          </a:p>
        </p:txBody>
      </p:sp>
      <p:sp>
        <p:nvSpPr>
          <p:cNvPr id="683019" name="Rectangle 11"/>
          <p:cNvSpPr>
            <a:spLocks noChangeArrowheads="1"/>
          </p:cNvSpPr>
          <p:nvPr/>
        </p:nvSpPr>
        <p:spPr bwMode="auto">
          <a:xfrm>
            <a:off x="1331913" y="4149725"/>
            <a:ext cx="662463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GARANTIZAR RECURSOS PARA FINANCIAR POLÍTICAS  (FONDOS CUENTA DE </a:t>
            </a:r>
          </a:p>
          <a:p>
            <a:pPr algn="ctr"/>
            <a:r>
              <a:rPr lang="es-MX" sz="1200"/>
              <a:t>SEGURIDAD) Y SERVICIO ADICIONAL DE POLICÍA Y JUSTICIA (LEY 4 DE 1991)</a:t>
            </a:r>
            <a:endParaRPr lang="es-ES" sz="1200"/>
          </a:p>
        </p:txBody>
      </p:sp>
      <p:sp>
        <p:nvSpPr>
          <p:cNvPr id="683020" name="Rectangle 12"/>
          <p:cNvSpPr>
            <a:spLocks noChangeArrowheads="1"/>
          </p:cNvSpPr>
          <p:nvPr/>
        </p:nvSpPr>
        <p:spPr bwMode="auto">
          <a:xfrm>
            <a:off x="1331913" y="5084763"/>
            <a:ext cx="6624637" cy="433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GENERAR SISTEMAS DE INFORMACIÓN LOCAL COMPARABLES Y </a:t>
            </a:r>
          </a:p>
          <a:p>
            <a:pPr algn="ctr"/>
            <a:r>
              <a:rPr lang="es-MX" sz="1200"/>
              <a:t>COMPLEMENTARIOS A LOS DEL ORDEN NACIONAL</a:t>
            </a:r>
            <a:endParaRPr lang="es-ES" sz="1200"/>
          </a:p>
        </p:txBody>
      </p:sp>
      <p:sp>
        <p:nvSpPr>
          <p:cNvPr id="683021" name="Rectangle 13"/>
          <p:cNvSpPr>
            <a:spLocks noChangeArrowheads="1"/>
          </p:cNvSpPr>
          <p:nvPr/>
        </p:nvSpPr>
        <p:spPr bwMode="auto">
          <a:xfrm>
            <a:off x="1331913" y="2997200"/>
            <a:ext cx="6624637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200"/>
          </a:p>
          <a:p>
            <a:pPr algn="ctr"/>
            <a:r>
              <a:rPr lang="es-MX" sz="1200"/>
              <a:t>FORTALECER AUTORIDADES LOCALES (INSPECTORES POLICÍA, DEFENSORES </a:t>
            </a:r>
          </a:p>
          <a:p>
            <a:pPr algn="ctr"/>
            <a:r>
              <a:rPr lang="es-MX" sz="1200"/>
              <a:t>FAMILIA) Y MECANISMOS ALTERNATIVOS DE SOLUCIÓN DE CONFLICTOS</a:t>
            </a:r>
          </a:p>
          <a:p>
            <a:pPr algn="ctr"/>
            <a:endParaRPr lang="es-ES" sz="12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29600" cy="2873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EL CAMPO DE LA POLÍTICA</a:t>
            </a:r>
            <a:endParaRPr lang="es-ES" sz="2400" b="1"/>
          </a:p>
        </p:txBody>
      </p:sp>
      <p:sp>
        <p:nvSpPr>
          <p:cNvPr id="684035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84036" name="Rectangle 4"/>
          <p:cNvSpPr>
            <a:spLocks noChangeArrowheads="1"/>
          </p:cNvSpPr>
          <p:nvPr/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84037" name="Rectangle 5"/>
          <p:cNvSpPr>
            <a:spLocks noChangeArrowheads="1"/>
          </p:cNvSpPr>
          <p:nvPr/>
        </p:nvSpPr>
        <p:spPr bwMode="auto">
          <a:xfrm>
            <a:off x="1692275" y="1846263"/>
            <a:ext cx="59039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200">
                <a:solidFill>
                  <a:srgbClr val="FF0000"/>
                </a:solidFill>
              </a:rPr>
              <a:t>EL PAPEL DE LA CIUDADANÍA</a:t>
            </a:r>
            <a:endParaRPr lang="es-ES" sz="2200">
              <a:solidFill>
                <a:srgbClr val="FF0000"/>
              </a:solidFill>
            </a:endParaRPr>
          </a:p>
        </p:txBody>
      </p:sp>
      <p:sp>
        <p:nvSpPr>
          <p:cNvPr id="684038" name="Rectangle 6"/>
          <p:cNvSpPr>
            <a:spLocks noChangeArrowheads="1"/>
          </p:cNvSpPr>
          <p:nvPr/>
        </p:nvSpPr>
        <p:spPr bwMode="auto">
          <a:xfrm>
            <a:off x="1331913" y="2708275"/>
            <a:ext cx="6624637" cy="50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PARTICIPAR EN EL DISEÑO DE PLANES PARCIALES DE </a:t>
            </a:r>
          </a:p>
          <a:p>
            <a:pPr algn="ctr"/>
            <a:r>
              <a:rPr lang="es-MX" sz="1600"/>
              <a:t>SEGURIDAD CIUDADANA Y CONVIVENCIA</a:t>
            </a:r>
            <a:endParaRPr lang="es-ES" sz="1600"/>
          </a:p>
        </p:txBody>
      </p:sp>
      <p:sp>
        <p:nvSpPr>
          <p:cNvPr id="684039" name="Rectangle 7"/>
          <p:cNvSpPr>
            <a:spLocks noChangeArrowheads="1"/>
          </p:cNvSpPr>
          <p:nvPr/>
        </p:nvSpPr>
        <p:spPr bwMode="auto">
          <a:xfrm>
            <a:off x="1331913" y="3357563"/>
            <a:ext cx="6624637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EJERCER CONTROL CIUDADANO A LA EJECUCIÓN </a:t>
            </a:r>
          </a:p>
          <a:p>
            <a:pPr algn="ctr"/>
            <a:r>
              <a:rPr lang="es-MX" sz="1600"/>
              <a:t>DE LAS POLÍTICAS LOCALES</a:t>
            </a:r>
            <a:endParaRPr lang="es-ES" sz="1600"/>
          </a:p>
        </p:txBody>
      </p:sp>
      <p:sp>
        <p:nvSpPr>
          <p:cNvPr id="684040" name="Rectangle 8"/>
          <p:cNvSpPr>
            <a:spLocks noChangeArrowheads="1"/>
          </p:cNvSpPr>
          <p:nvPr/>
        </p:nvSpPr>
        <p:spPr bwMode="auto">
          <a:xfrm>
            <a:off x="1331913" y="4005263"/>
            <a:ext cx="6624637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PARTICIPAR EN FIGURAS Y ESQUEMAS DE </a:t>
            </a:r>
          </a:p>
          <a:p>
            <a:pPr algn="ctr"/>
            <a:r>
              <a:rPr lang="es-MX" sz="1600"/>
              <a:t>SOLUCIÓN DE CONFLICTOS (MEDIADORES, CONCILIADORES, </a:t>
            </a:r>
          </a:p>
          <a:p>
            <a:pPr algn="ctr"/>
            <a:r>
              <a:rPr lang="es-MX" sz="1600"/>
              <a:t>JUECES DE PAZ)</a:t>
            </a:r>
            <a:endParaRPr lang="es-ES" sz="1600"/>
          </a:p>
        </p:txBody>
      </p:sp>
      <p:sp>
        <p:nvSpPr>
          <p:cNvPr id="684041" name="Rectangle 9"/>
          <p:cNvSpPr>
            <a:spLocks noChangeArrowheads="1"/>
          </p:cNvSpPr>
          <p:nvPr/>
        </p:nvSpPr>
        <p:spPr bwMode="auto">
          <a:xfrm>
            <a:off x="1331913" y="5086350"/>
            <a:ext cx="6624637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COLABORAR CON LAS AUTORIDADES, PARTICIPAR EN </a:t>
            </a:r>
          </a:p>
          <a:p>
            <a:pPr algn="ctr"/>
            <a:r>
              <a:rPr lang="es-MX" sz="1600"/>
              <a:t>ESCUELAS Y FRENTES DE SEGURIDAD</a:t>
            </a:r>
            <a:endParaRPr lang="es-ES" sz="16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29600" cy="2873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EL CAMPO DE LA POLÍTICA</a:t>
            </a:r>
            <a:endParaRPr lang="es-ES" sz="2400" b="1"/>
          </a:p>
        </p:txBody>
      </p:sp>
      <p:sp>
        <p:nvSpPr>
          <p:cNvPr id="712707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712708" name="Rectangle 4"/>
          <p:cNvSpPr>
            <a:spLocks noChangeArrowheads="1"/>
          </p:cNvSpPr>
          <p:nvPr/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712709" name="Rectangle 5"/>
          <p:cNvSpPr>
            <a:spLocks noChangeArrowheads="1"/>
          </p:cNvSpPr>
          <p:nvPr/>
        </p:nvSpPr>
        <p:spPr bwMode="auto">
          <a:xfrm>
            <a:off x="1692275" y="1557338"/>
            <a:ext cx="59039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200">
                <a:solidFill>
                  <a:srgbClr val="FF0000"/>
                </a:solidFill>
              </a:rPr>
              <a:t>LOS ÁMBITOS DE INTERVENCIÓN</a:t>
            </a:r>
            <a:endParaRPr lang="es-ES" sz="2200">
              <a:solidFill>
                <a:srgbClr val="FF0000"/>
              </a:solidFill>
            </a:endParaRPr>
          </a:p>
        </p:txBody>
      </p:sp>
      <p:sp>
        <p:nvSpPr>
          <p:cNvPr id="712710" name="Rectangle 6"/>
          <p:cNvSpPr>
            <a:spLocks noChangeArrowheads="1"/>
          </p:cNvSpPr>
          <p:nvPr/>
        </p:nvSpPr>
        <p:spPr bwMode="auto">
          <a:xfrm>
            <a:off x="7021513" y="2492375"/>
            <a:ext cx="1943100" cy="50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DELITOS</a:t>
            </a:r>
            <a:endParaRPr lang="es-ES" sz="1200"/>
          </a:p>
        </p:txBody>
      </p:sp>
      <p:sp>
        <p:nvSpPr>
          <p:cNvPr id="712714" name="Rectangle 10"/>
          <p:cNvSpPr>
            <a:spLocks noChangeArrowheads="1"/>
          </p:cNvSpPr>
          <p:nvPr/>
        </p:nvSpPr>
        <p:spPr bwMode="auto">
          <a:xfrm>
            <a:off x="7021513" y="3138488"/>
            <a:ext cx="1943100" cy="50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CONTRAVENCIONES</a:t>
            </a:r>
            <a:endParaRPr lang="es-ES" sz="1200"/>
          </a:p>
        </p:txBody>
      </p:sp>
      <p:sp>
        <p:nvSpPr>
          <p:cNvPr id="712715" name="Rectangle 11"/>
          <p:cNvSpPr>
            <a:spLocks noChangeArrowheads="1"/>
          </p:cNvSpPr>
          <p:nvPr/>
        </p:nvSpPr>
        <p:spPr bwMode="auto">
          <a:xfrm>
            <a:off x="7021513" y="3789363"/>
            <a:ext cx="1943100" cy="50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VIOLENCIA </a:t>
            </a:r>
          </a:p>
          <a:p>
            <a:pPr algn="ctr"/>
            <a:r>
              <a:rPr lang="es-MX" sz="1200"/>
              <a:t>INTRAFAMILIAR</a:t>
            </a:r>
            <a:endParaRPr lang="es-ES" sz="1200"/>
          </a:p>
        </p:txBody>
      </p:sp>
      <p:sp>
        <p:nvSpPr>
          <p:cNvPr id="712716" name="Rectangle 12"/>
          <p:cNvSpPr>
            <a:spLocks noChangeArrowheads="1"/>
          </p:cNvSpPr>
          <p:nvPr/>
        </p:nvSpPr>
        <p:spPr bwMode="auto">
          <a:xfrm>
            <a:off x="7021513" y="4435475"/>
            <a:ext cx="1943100" cy="50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CONTROL DE ARMAS</a:t>
            </a:r>
            <a:endParaRPr lang="es-ES" sz="1200"/>
          </a:p>
        </p:txBody>
      </p:sp>
      <p:sp>
        <p:nvSpPr>
          <p:cNvPr id="712717" name="Rectangle 13"/>
          <p:cNvSpPr>
            <a:spLocks noChangeArrowheads="1"/>
          </p:cNvSpPr>
          <p:nvPr/>
        </p:nvSpPr>
        <p:spPr bwMode="auto">
          <a:xfrm>
            <a:off x="7019925" y="5083175"/>
            <a:ext cx="1943100" cy="50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CONSUMO ALCOHOL Y</a:t>
            </a:r>
          </a:p>
          <a:p>
            <a:pPr algn="ctr"/>
            <a:r>
              <a:rPr lang="es-MX" sz="1200"/>
              <a:t>DROGAS ILÍCITAS</a:t>
            </a:r>
            <a:endParaRPr lang="es-ES" sz="1200"/>
          </a:p>
        </p:txBody>
      </p:sp>
      <p:sp>
        <p:nvSpPr>
          <p:cNvPr id="712718" name="Rectangle 14"/>
          <p:cNvSpPr>
            <a:spLocks noChangeArrowheads="1"/>
          </p:cNvSpPr>
          <p:nvPr/>
        </p:nvSpPr>
        <p:spPr bwMode="auto">
          <a:xfrm>
            <a:off x="7019925" y="5730875"/>
            <a:ext cx="1943100" cy="50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/>
              <a:t>MENOR INFRACTOR</a:t>
            </a:r>
            <a:endParaRPr lang="es-ES" sz="1200"/>
          </a:p>
        </p:txBody>
      </p:sp>
      <p:sp>
        <p:nvSpPr>
          <p:cNvPr id="712719" name="Rectangle 15"/>
          <p:cNvSpPr>
            <a:spLocks noChangeArrowheads="1"/>
          </p:cNvSpPr>
          <p:nvPr/>
        </p:nvSpPr>
        <p:spPr bwMode="auto">
          <a:xfrm>
            <a:off x="179388" y="2276475"/>
            <a:ext cx="1728787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SEGURIDAD</a:t>
            </a:r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r>
              <a:rPr lang="es-MX" sz="1600"/>
              <a:t>CONVIVENCIA</a:t>
            </a:r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endParaRPr lang="es-MX" sz="1600"/>
          </a:p>
          <a:p>
            <a:pPr algn="ctr"/>
            <a:r>
              <a:rPr lang="es-MX" sz="1600"/>
              <a:t>SALUD </a:t>
            </a:r>
          </a:p>
          <a:p>
            <a:pPr algn="ctr"/>
            <a:r>
              <a:rPr lang="es-MX" sz="1600"/>
              <a:t>PÚBLICA</a:t>
            </a:r>
            <a:endParaRPr lang="es-ES" sz="1600"/>
          </a:p>
        </p:txBody>
      </p:sp>
      <p:sp>
        <p:nvSpPr>
          <p:cNvPr id="712721" name="Rectangle 17"/>
          <p:cNvSpPr>
            <a:spLocks noChangeArrowheads="1"/>
          </p:cNvSpPr>
          <p:nvPr/>
        </p:nvSpPr>
        <p:spPr bwMode="auto">
          <a:xfrm>
            <a:off x="4860925" y="2565400"/>
            <a:ext cx="165576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CAMPO </a:t>
            </a:r>
          </a:p>
          <a:p>
            <a:pPr algn="ctr"/>
            <a:r>
              <a:rPr lang="es-MX" sz="1800"/>
              <a:t>NORMATIVO</a:t>
            </a:r>
          </a:p>
          <a:p>
            <a:pPr algn="ctr"/>
            <a:endParaRPr lang="es-MX" sz="1800"/>
          </a:p>
          <a:p>
            <a:pPr algn="ctr"/>
            <a:r>
              <a:rPr lang="es-MX" sz="1200"/>
              <a:t>JURISDICCIONES </a:t>
            </a:r>
          </a:p>
          <a:p>
            <a:pPr algn="ctr"/>
            <a:r>
              <a:rPr lang="es-MX" sz="1200"/>
              <a:t>PENAL</a:t>
            </a:r>
          </a:p>
          <a:p>
            <a:pPr algn="ctr"/>
            <a:r>
              <a:rPr lang="es-MX" sz="1200"/>
              <a:t>JUVENIL YFAMILIA</a:t>
            </a:r>
          </a:p>
          <a:p>
            <a:pPr algn="ctr"/>
            <a:endParaRPr lang="es-MX" sz="1200"/>
          </a:p>
          <a:p>
            <a:pPr algn="ctr"/>
            <a:r>
              <a:rPr lang="es-MX" sz="1200"/>
              <a:t>NORMAS </a:t>
            </a:r>
          </a:p>
          <a:p>
            <a:pPr algn="ctr"/>
            <a:r>
              <a:rPr lang="es-MX" sz="1200"/>
              <a:t>ADMINISTRATIVAS</a:t>
            </a:r>
          </a:p>
          <a:p>
            <a:pPr algn="ctr"/>
            <a:r>
              <a:rPr lang="es-MX" sz="1200"/>
              <a:t>(Código Policía)</a:t>
            </a:r>
          </a:p>
          <a:p>
            <a:pPr algn="ctr"/>
            <a:endParaRPr lang="es-MX" sz="1200"/>
          </a:p>
          <a:p>
            <a:pPr algn="ctr"/>
            <a:r>
              <a:rPr lang="es-MX" sz="1200"/>
              <a:t>MECANISMOS</a:t>
            </a:r>
          </a:p>
          <a:p>
            <a:pPr algn="ctr"/>
            <a:r>
              <a:rPr lang="es-MX" sz="1200"/>
              <a:t>ALTERNATIVOS</a:t>
            </a:r>
          </a:p>
          <a:p>
            <a:pPr algn="ctr"/>
            <a:r>
              <a:rPr lang="es-MX" sz="1200"/>
              <a:t>SOLUCION</a:t>
            </a:r>
          </a:p>
          <a:p>
            <a:pPr algn="ctr"/>
            <a:r>
              <a:rPr lang="es-MX" sz="1200"/>
              <a:t>CONFLICTOS</a:t>
            </a:r>
            <a:endParaRPr lang="es-ES" sz="1200"/>
          </a:p>
          <a:p>
            <a:pPr algn="ctr"/>
            <a:endParaRPr lang="es-ES" sz="1200"/>
          </a:p>
          <a:p>
            <a:pPr algn="ctr"/>
            <a:endParaRPr lang="es-ES"/>
          </a:p>
        </p:txBody>
      </p:sp>
      <p:sp>
        <p:nvSpPr>
          <p:cNvPr id="712726" name="AutoShape 22"/>
          <p:cNvSpPr>
            <a:spLocks noChangeArrowheads="1"/>
          </p:cNvSpPr>
          <p:nvPr/>
        </p:nvSpPr>
        <p:spPr bwMode="auto">
          <a:xfrm>
            <a:off x="2052638" y="3860800"/>
            <a:ext cx="431800" cy="485775"/>
          </a:xfrm>
          <a:prstGeom prst="notchedRight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31" name="AutoShape 27"/>
          <p:cNvSpPr>
            <a:spLocks/>
          </p:cNvSpPr>
          <p:nvPr/>
        </p:nvSpPr>
        <p:spPr bwMode="auto">
          <a:xfrm>
            <a:off x="6661150" y="2565400"/>
            <a:ext cx="79375" cy="3455988"/>
          </a:xfrm>
          <a:prstGeom prst="rightBrace">
            <a:avLst>
              <a:gd name="adj1" fmla="val 3628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32" name="Rectangle 28"/>
          <p:cNvSpPr>
            <a:spLocks noChangeArrowheads="1"/>
          </p:cNvSpPr>
          <p:nvPr/>
        </p:nvSpPr>
        <p:spPr bwMode="auto">
          <a:xfrm>
            <a:off x="2771775" y="3068638"/>
            <a:ext cx="1295400" cy="215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O" sz="2000"/>
              <a:t>POLITICA </a:t>
            </a:r>
          </a:p>
          <a:p>
            <a:pPr algn="ctr"/>
            <a:r>
              <a:rPr lang="es-CO" sz="2000"/>
              <a:t>PUBLICA</a:t>
            </a:r>
          </a:p>
          <a:p>
            <a:pPr algn="ctr"/>
            <a:endParaRPr lang="es-ES" sz="2000"/>
          </a:p>
        </p:txBody>
      </p:sp>
      <p:sp>
        <p:nvSpPr>
          <p:cNvPr id="712733" name="AutoShape 29"/>
          <p:cNvSpPr>
            <a:spLocks noChangeArrowheads="1"/>
          </p:cNvSpPr>
          <p:nvPr/>
        </p:nvSpPr>
        <p:spPr bwMode="auto">
          <a:xfrm>
            <a:off x="4284663" y="3933825"/>
            <a:ext cx="431800" cy="48577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851150"/>
            <a:ext cx="7772400" cy="2162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4000" b="1"/>
              <a:t>4. </a:t>
            </a:r>
            <a:r>
              <a:rPr lang="es-ES_tradnl" sz="4000" b="1">
                <a:latin typeface="Arial" pitchFamily="34" charset="0"/>
                <a:cs typeface="Arial" pitchFamily="34" charset="0"/>
              </a:rPr>
              <a:t>RETOS Y DESAFÍOS</a:t>
            </a:r>
            <a:endParaRPr lang="es-ES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97347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RETOS Y DESAFÍOS</a:t>
            </a:r>
            <a:endParaRPr lang="es-ES" sz="2400" b="1"/>
          </a:p>
        </p:txBody>
      </p:sp>
      <p:sp>
        <p:nvSpPr>
          <p:cNvPr id="693251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93252" name="Rectangle 4"/>
          <p:cNvSpPr>
            <a:spLocks noChangeArrowheads="1"/>
          </p:cNvSpPr>
          <p:nvPr/>
        </p:nvSpPr>
        <p:spPr bwMode="auto">
          <a:xfrm>
            <a:off x="539750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93254" name="AutoShape 6"/>
          <p:cNvSpPr>
            <a:spLocks noChangeArrowheads="1"/>
          </p:cNvSpPr>
          <p:nvPr/>
        </p:nvSpPr>
        <p:spPr bwMode="auto">
          <a:xfrm>
            <a:off x="2989263" y="3357563"/>
            <a:ext cx="3240087" cy="2879725"/>
          </a:xfrm>
          <a:prstGeom prst="leftRightArrowCallout">
            <a:avLst>
              <a:gd name="adj1" fmla="val 25000"/>
              <a:gd name="adj2" fmla="val 25000"/>
              <a:gd name="adj3" fmla="val 14064"/>
              <a:gd name="adj4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300"/>
          </a:p>
          <a:p>
            <a:pPr algn="ctr"/>
            <a:r>
              <a:rPr lang="es-MX" sz="1200"/>
              <a:t>INCORPORAR Y</a:t>
            </a:r>
          </a:p>
          <a:p>
            <a:pPr algn="ctr"/>
            <a:r>
              <a:rPr lang="es-MX" sz="1200"/>
              <a:t>MANTENER</a:t>
            </a:r>
          </a:p>
          <a:p>
            <a:pPr algn="ctr"/>
            <a:r>
              <a:rPr lang="es-MX" sz="1200"/>
              <a:t>DE MANERA</a:t>
            </a:r>
          </a:p>
          <a:p>
            <a:pPr algn="ctr"/>
            <a:r>
              <a:rPr lang="es-MX" sz="1200"/>
              <a:t>DIFERENCIADA </a:t>
            </a:r>
          </a:p>
          <a:p>
            <a:pPr algn="ctr"/>
            <a:r>
              <a:rPr lang="es-MX" sz="1200"/>
              <a:t>PERO</a:t>
            </a:r>
          </a:p>
          <a:p>
            <a:pPr algn="ctr"/>
            <a:r>
              <a:rPr lang="es-MX" sz="1200"/>
              <a:t>ARMÓNICA</a:t>
            </a:r>
          </a:p>
          <a:p>
            <a:pPr algn="ctr"/>
            <a:r>
              <a:rPr lang="es-MX" sz="1200"/>
              <a:t>Y</a:t>
            </a:r>
          </a:p>
          <a:p>
            <a:pPr algn="ctr"/>
            <a:r>
              <a:rPr lang="es-MX" sz="1200"/>
              <a:t>COMPLEMENTARIA</a:t>
            </a:r>
          </a:p>
          <a:p>
            <a:pPr algn="ctr"/>
            <a:r>
              <a:rPr lang="es-MX" sz="1200"/>
              <a:t>LOS DIFERENTES</a:t>
            </a:r>
          </a:p>
          <a:p>
            <a:pPr algn="ctr"/>
            <a:r>
              <a:rPr lang="es-MX" sz="1200"/>
              <a:t>AMBITOS DE </a:t>
            </a:r>
          </a:p>
          <a:p>
            <a:pPr algn="ctr"/>
            <a:r>
              <a:rPr lang="es-MX" sz="1200"/>
              <a:t>INTERVENCIÓN </a:t>
            </a:r>
          </a:p>
          <a:p>
            <a:pPr algn="ctr"/>
            <a:r>
              <a:rPr lang="es-MX" sz="1200"/>
              <a:t>EN LA ESFERA </a:t>
            </a:r>
          </a:p>
          <a:p>
            <a:pPr algn="ctr"/>
            <a:r>
              <a:rPr lang="es-MX" sz="1200"/>
              <a:t>DE LA </a:t>
            </a:r>
          </a:p>
          <a:p>
            <a:pPr algn="ctr"/>
            <a:r>
              <a:rPr lang="es-MX" sz="1200"/>
              <a:t>SEGURIDAD </a:t>
            </a:r>
          </a:p>
          <a:p>
            <a:pPr algn="ctr"/>
            <a:r>
              <a:rPr lang="es-MX" sz="1200"/>
              <a:t>PÚBLICA</a:t>
            </a:r>
            <a:endParaRPr lang="es-ES" sz="1200"/>
          </a:p>
          <a:p>
            <a:pPr algn="ctr"/>
            <a:endParaRPr lang="es-ES" sz="1200"/>
          </a:p>
        </p:txBody>
      </p:sp>
      <p:sp>
        <p:nvSpPr>
          <p:cNvPr id="693255" name="Rectangle 7"/>
          <p:cNvSpPr>
            <a:spLocks noChangeArrowheads="1"/>
          </p:cNvSpPr>
          <p:nvPr/>
        </p:nvSpPr>
        <p:spPr bwMode="auto">
          <a:xfrm>
            <a:off x="250825" y="4003675"/>
            <a:ext cx="2592388" cy="151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ENFRENTAR CRIMEN </a:t>
            </a:r>
          </a:p>
          <a:p>
            <a:pPr algn="ctr"/>
            <a:r>
              <a:rPr lang="es-MX" sz="1600"/>
              <a:t>URBANO, VIOLENCIA</a:t>
            </a:r>
          </a:p>
          <a:p>
            <a:pPr algn="ctr"/>
            <a:r>
              <a:rPr lang="es-MX" sz="1600"/>
              <a:t>DISPERSA Y</a:t>
            </a:r>
          </a:p>
          <a:p>
            <a:pPr algn="ctr"/>
            <a:r>
              <a:rPr lang="es-MX" sz="1600"/>
              <a:t>CONTRAVENCIONALIDAD</a:t>
            </a:r>
            <a:endParaRPr lang="es-ES" sz="1600"/>
          </a:p>
        </p:txBody>
      </p:sp>
      <p:sp>
        <p:nvSpPr>
          <p:cNvPr id="693256" name="Rectangle 8"/>
          <p:cNvSpPr>
            <a:spLocks noChangeArrowheads="1"/>
          </p:cNvSpPr>
          <p:nvPr/>
        </p:nvSpPr>
        <p:spPr bwMode="auto">
          <a:xfrm>
            <a:off x="6373813" y="4003675"/>
            <a:ext cx="2303462" cy="151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ENFRENTAR</a:t>
            </a:r>
          </a:p>
          <a:p>
            <a:pPr algn="ctr"/>
            <a:r>
              <a:rPr lang="es-MX" sz="1600"/>
              <a:t>FENÓMENOS DE</a:t>
            </a:r>
          </a:p>
          <a:p>
            <a:pPr algn="ctr"/>
            <a:r>
              <a:rPr lang="es-MX" sz="1600"/>
              <a:t>TERRORISMO,</a:t>
            </a:r>
          </a:p>
          <a:p>
            <a:pPr algn="ctr"/>
            <a:r>
              <a:rPr lang="es-MX" sz="1600"/>
              <a:t>NARCOTRÁFICO Y</a:t>
            </a:r>
          </a:p>
          <a:p>
            <a:pPr algn="ctr"/>
            <a:r>
              <a:rPr lang="es-MX" sz="1600"/>
              <a:t>CRIMEN ORGANIZADO</a:t>
            </a:r>
            <a:endParaRPr lang="es-ES" sz="1600"/>
          </a:p>
        </p:txBody>
      </p:sp>
      <p:sp>
        <p:nvSpPr>
          <p:cNvPr id="693257" name="Rectangle 9"/>
          <p:cNvSpPr>
            <a:spLocks noChangeArrowheads="1"/>
          </p:cNvSpPr>
          <p:nvPr/>
        </p:nvSpPr>
        <p:spPr bwMode="auto">
          <a:xfrm>
            <a:off x="2484438" y="2205038"/>
            <a:ext cx="41767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700">
                <a:solidFill>
                  <a:srgbClr val="FF0000"/>
                </a:solidFill>
              </a:rPr>
              <a:t>DEFINIR PROCESOS PERMANENTES DE IDENTIFICACIÓN DE PUNTOS DE </a:t>
            </a:r>
          </a:p>
          <a:p>
            <a:pPr algn="ctr"/>
            <a:r>
              <a:rPr lang="es-MX" sz="1700">
                <a:solidFill>
                  <a:srgbClr val="FF0000"/>
                </a:solidFill>
              </a:rPr>
              <a:t>ENCUENTRO Y DE INDEPENDENCIA ENTRE LAS DOS ESFERAS</a:t>
            </a:r>
          </a:p>
          <a:p>
            <a:pPr algn="ctr"/>
            <a:r>
              <a:rPr lang="es-MX" sz="1700">
                <a:solidFill>
                  <a:srgbClr val="FF0000"/>
                </a:solidFill>
              </a:rPr>
              <a:t>DE INTERVENCIÓN PÚBLICA</a:t>
            </a:r>
            <a:endParaRPr lang="es-ES" sz="17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RETOS Y DESAFÍOS</a:t>
            </a:r>
            <a:endParaRPr lang="es-ES" sz="2400" b="1"/>
          </a:p>
        </p:txBody>
      </p:sp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94276" name="Rectangle 4"/>
          <p:cNvSpPr>
            <a:spLocks noChangeArrowheads="1"/>
          </p:cNvSpPr>
          <p:nvPr/>
        </p:nvSpPr>
        <p:spPr bwMode="auto">
          <a:xfrm>
            <a:off x="539750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94278" name="Rectangle 6"/>
          <p:cNvSpPr>
            <a:spLocks noChangeArrowheads="1"/>
          </p:cNvSpPr>
          <p:nvPr/>
        </p:nvSpPr>
        <p:spPr bwMode="auto">
          <a:xfrm>
            <a:off x="9144000" y="5084763"/>
            <a:ext cx="417671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694279" name="Rectangle 7"/>
          <p:cNvSpPr>
            <a:spLocks noChangeArrowheads="1"/>
          </p:cNvSpPr>
          <p:nvPr/>
        </p:nvSpPr>
        <p:spPr bwMode="auto">
          <a:xfrm>
            <a:off x="107950" y="3429000"/>
            <a:ext cx="25923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PREVENCIÓN</a:t>
            </a:r>
            <a:endParaRPr lang="es-ES" sz="1600"/>
          </a:p>
        </p:txBody>
      </p:sp>
      <p:sp>
        <p:nvSpPr>
          <p:cNvPr id="694280" name="Rectangle 8"/>
          <p:cNvSpPr>
            <a:spLocks noChangeArrowheads="1"/>
          </p:cNvSpPr>
          <p:nvPr/>
        </p:nvSpPr>
        <p:spPr bwMode="auto">
          <a:xfrm>
            <a:off x="3275013" y="3429000"/>
            <a:ext cx="259238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DISUASIÓN</a:t>
            </a:r>
            <a:endParaRPr lang="es-ES" sz="1600"/>
          </a:p>
        </p:txBody>
      </p:sp>
      <p:sp>
        <p:nvSpPr>
          <p:cNvPr id="694281" name="Rectangle 9"/>
          <p:cNvSpPr>
            <a:spLocks noChangeArrowheads="1"/>
          </p:cNvSpPr>
          <p:nvPr/>
        </p:nvSpPr>
        <p:spPr bwMode="auto">
          <a:xfrm>
            <a:off x="6443663" y="3429000"/>
            <a:ext cx="259238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CONTROL</a:t>
            </a:r>
            <a:endParaRPr lang="es-ES" sz="1600"/>
          </a:p>
        </p:txBody>
      </p:sp>
      <p:sp>
        <p:nvSpPr>
          <p:cNvPr id="694282" name="Oval 10"/>
          <p:cNvSpPr>
            <a:spLocks noChangeArrowheads="1"/>
          </p:cNvSpPr>
          <p:nvPr/>
        </p:nvSpPr>
        <p:spPr bwMode="auto">
          <a:xfrm>
            <a:off x="2771775" y="4724400"/>
            <a:ext cx="1871663" cy="865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ESFERA </a:t>
            </a:r>
          </a:p>
          <a:p>
            <a:pPr algn="ctr"/>
            <a:r>
              <a:rPr lang="es-MX" sz="1600"/>
              <a:t>POLICIAL</a:t>
            </a:r>
            <a:endParaRPr lang="es-ES" sz="1600"/>
          </a:p>
        </p:txBody>
      </p:sp>
      <p:sp>
        <p:nvSpPr>
          <p:cNvPr id="694283" name="Oval 11"/>
          <p:cNvSpPr>
            <a:spLocks noChangeArrowheads="1"/>
          </p:cNvSpPr>
          <p:nvPr/>
        </p:nvSpPr>
        <p:spPr bwMode="auto">
          <a:xfrm>
            <a:off x="3635375" y="5302250"/>
            <a:ext cx="1944688" cy="935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600"/>
          </a:p>
          <a:p>
            <a:pPr algn="ctr"/>
            <a:r>
              <a:rPr lang="es-MX" sz="1600"/>
              <a:t>ESFERA </a:t>
            </a:r>
          </a:p>
          <a:p>
            <a:pPr algn="ctr"/>
            <a:r>
              <a:rPr lang="es-MX" sz="1600"/>
              <a:t>CIUDADANA</a:t>
            </a:r>
            <a:endParaRPr lang="es-ES" sz="1600"/>
          </a:p>
        </p:txBody>
      </p:sp>
      <p:sp>
        <p:nvSpPr>
          <p:cNvPr id="694284" name="Oval 12"/>
          <p:cNvSpPr>
            <a:spLocks noChangeArrowheads="1"/>
          </p:cNvSpPr>
          <p:nvPr/>
        </p:nvSpPr>
        <p:spPr bwMode="auto">
          <a:xfrm>
            <a:off x="4427538" y="4724400"/>
            <a:ext cx="1944687" cy="792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 ESFERA </a:t>
            </a:r>
          </a:p>
          <a:p>
            <a:pPr algn="ctr"/>
            <a:r>
              <a:rPr lang="es-MX" sz="1600"/>
              <a:t> JUDICIAL</a:t>
            </a:r>
            <a:endParaRPr lang="es-ES" sz="1600"/>
          </a:p>
        </p:txBody>
      </p:sp>
      <p:sp>
        <p:nvSpPr>
          <p:cNvPr id="694285" name="AutoShape 13"/>
          <p:cNvSpPr>
            <a:spLocks noChangeArrowheads="1"/>
          </p:cNvSpPr>
          <p:nvPr/>
        </p:nvSpPr>
        <p:spPr bwMode="auto">
          <a:xfrm>
            <a:off x="2843213" y="3429000"/>
            <a:ext cx="288925" cy="485775"/>
          </a:xfrm>
          <a:prstGeom prst="leftRightArrow">
            <a:avLst>
              <a:gd name="adj1" fmla="val 50000"/>
              <a:gd name="adj2" fmla="val 20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4286" name="AutoShape 14"/>
          <p:cNvSpPr>
            <a:spLocks noChangeArrowheads="1"/>
          </p:cNvSpPr>
          <p:nvPr/>
        </p:nvSpPr>
        <p:spPr bwMode="auto">
          <a:xfrm>
            <a:off x="6011863" y="3429000"/>
            <a:ext cx="288925" cy="485775"/>
          </a:xfrm>
          <a:prstGeom prst="leftRightArrow">
            <a:avLst>
              <a:gd name="adj1" fmla="val 50000"/>
              <a:gd name="adj2" fmla="val 20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4287" name="Rectangle 15"/>
          <p:cNvSpPr>
            <a:spLocks noChangeArrowheads="1"/>
          </p:cNvSpPr>
          <p:nvPr/>
        </p:nvSpPr>
        <p:spPr bwMode="auto">
          <a:xfrm>
            <a:off x="250825" y="2420938"/>
            <a:ext cx="85693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>
                <a:solidFill>
                  <a:srgbClr val="FF0000"/>
                </a:solidFill>
              </a:rPr>
              <a:t>ARTICULAR Y COORDINAR MÉTODOS, ESFERAS E INSTITUCIONES</a:t>
            </a:r>
            <a:r>
              <a:rPr lang="es-MX" sz="1600"/>
              <a:t> </a:t>
            </a:r>
            <a:r>
              <a:rPr lang="es-MX" sz="1600">
                <a:solidFill>
                  <a:srgbClr val="FF0000"/>
                </a:solidFill>
              </a:rPr>
              <a:t>PARA</a:t>
            </a:r>
          </a:p>
          <a:p>
            <a:pPr algn="ctr"/>
            <a:r>
              <a:rPr lang="es-MX" sz="1600">
                <a:solidFill>
                  <a:srgbClr val="FF0000"/>
                </a:solidFill>
              </a:rPr>
              <a:t>ENFRENTAR CRIMEN URBANO, VIOLENCIA DISPERSA Y CONTRAVENCIONALIDAD</a:t>
            </a:r>
          </a:p>
          <a:p>
            <a:pPr algn="ctr"/>
            <a:endParaRPr lang="es-MX" sz="1600">
              <a:solidFill>
                <a:srgbClr val="FF0000"/>
              </a:solidFill>
            </a:endParaRPr>
          </a:p>
          <a:p>
            <a:pPr algn="ctr"/>
            <a:endParaRPr lang="es-ES" sz="1600">
              <a:solidFill>
                <a:srgbClr val="FF0000"/>
              </a:solidFill>
            </a:endParaRPr>
          </a:p>
        </p:txBody>
      </p:sp>
      <p:sp>
        <p:nvSpPr>
          <p:cNvPr id="694288" name="Line 16"/>
          <p:cNvSpPr>
            <a:spLocks noChangeShapeType="1"/>
          </p:cNvSpPr>
          <p:nvPr/>
        </p:nvSpPr>
        <p:spPr bwMode="auto">
          <a:xfrm>
            <a:off x="1331913" y="4221163"/>
            <a:ext cx="64801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89" name="Line 17"/>
          <p:cNvSpPr>
            <a:spLocks noChangeShapeType="1"/>
          </p:cNvSpPr>
          <p:nvPr/>
        </p:nvSpPr>
        <p:spPr bwMode="auto">
          <a:xfrm flipV="1">
            <a:off x="1331913" y="3860800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90" name="Line 18"/>
          <p:cNvSpPr>
            <a:spLocks noChangeShapeType="1"/>
          </p:cNvSpPr>
          <p:nvPr/>
        </p:nvSpPr>
        <p:spPr bwMode="auto">
          <a:xfrm flipV="1">
            <a:off x="4572000" y="3860800"/>
            <a:ext cx="0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91" name="Line 19"/>
          <p:cNvSpPr>
            <a:spLocks noChangeShapeType="1"/>
          </p:cNvSpPr>
          <p:nvPr/>
        </p:nvSpPr>
        <p:spPr bwMode="auto">
          <a:xfrm flipV="1">
            <a:off x="7812088" y="3860800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RETOS Y DESAFÍOS</a:t>
            </a:r>
            <a:endParaRPr lang="es-ES" sz="2400" b="1"/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539750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95302" name="Rectangle 6"/>
          <p:cNvSpPr>
            <a:spLocks noChangeArrowheads="1"/>
          </p:cNvSpPr>
          <p:nvPr/>
        </p:nvSpPr>
        <p:spPr bwMode="auto">
          <a:xfrm>
            <a:off x="9144000" y="5084763"/>
            <a:ext cx="417671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695303" name="Rectangle 7"/>
          <p:cNvSpPr>
            <a:spLocks noChangeArrowheads="1"/>
          </p:cNvSpPr>
          <p:nvPr/>
        </p:nvSpPr>
        <p:spPr bwMode="auto">
          <a:xfrm>
            <a:off x="3492500" y="2781300"/>
            <a:ext cx="17287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000"/>
              <a:t>NACIÓN</a:t>
            </a:r>
            <a:endParaRPr lang="es-ES" sz="2000"/>
          </a:p>
        </p:txBody>
      </p:sp>
      <p:sp>
        <p:nvSpPr>
          <p:cNvPr id="695304" name="Rectangle 8"/>
          <p:cNvSpPr>
            <a:spLocks noChangeArrowheads="1"/>
          </p:cNvSpPr>
          <p:nvPr/>
        </p:nvSpPr>
        <p:spPr bwMode="auto">
          <a:xfrm>
            <a:off x="250825" y="1916113"/>
            <a:ext cx="85693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>
                <a:solidFill>
                  <a:srgbClr val="FF0000"/>
                </a:solidFill>
              </a:rPr>
              <a:t>ARTICULAR Y COORDINAR LOS NIVELES NACIONAL Y TERRITORIAL, </a:t>
            </a:r>
          </a:p>
          <a:p>
            <a:pPr algn="ctr"/>
            <a:r>
              <a:rPr lang="es-MX" sz="1600">
                <a:solidFill>
                  <a:srgbClr val="FF0000"/>
                </a:solidFill>
              </a:rPr>
              <a:t>LAS INSTITUCIONES ESTATALES Y LA SOCIEDAD Y LAS </a:t>
            </a:r>
          </a:p>
          <a:p>
            <a:pPr algn="ctr"/>
            <a:r>
              <a:rPr lang="es-MX" sz="1600">
                <a:solidFill>
                  <a:srgbClr val="FF0000"/>
                </a:solidFill>
              </a:rPr>
              <a:t>ESFERAS PÚBLICAS Y PRIVADAS</a:t>
            </a:r>
          </a:p>
          <a:p>
            <a:pPr algn="ctr"/>
            <a:endParaRPr lang="es-ES" sz="1600">
              <a:solidFill>
                <a:srgbClr val="FF0000"/>
              </a:solidFill>
            </a:endParaRPr>
          </a:p>
        </p:txBody>
      </p:sp>
      <p:sp>
        <p:nvSpPr>
          <p:cNvPr id="695305" name="Rectangle 9"/>
          <p:cNvSpPr>
            <a:spLocks noChangeArrowheads="1"/>
          </p:cNvSpPr>
          <p:nvPr/>
        </p:nvSpPr>
        <p:spPr bwMode="auto">
          <a:xfrm>
            <a:off x="2843213" y="5373688"/>
            <a:ext cx="3097212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000"/>
              <a:t>ENTES TERRITORIALES</a:t>
            </a:r>
            <a:endParaRPr lang="es-ES" sz="2000"/>
          </a:p>
        </p:txBody>
      </p:sp>
      <p:sp>
        <p:nvSpPr>
          <p:cNvPr id="695306" name="Rectangle 10"/>
          <p:cNvSpPr>
            <a:spLocks noChangeArrowheads="1"/>
          </p:cNvSpPr>
          <p:nvPr/>
        </p:nvSpPr>
        <p:spPr bwMode="auto">
          <a:xfrm>
            <a:off x="468313" y="3070225"/>
            <a:ext cx="1150937" cy="194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/>
              <a:t>EMPRESA</a:t>
            </a:r>
          </a:p>
          <a:p>
            <a:pPr algn="ctr"/>
            <a:r>
              <a:rPr lang="es-MX" sz="1400"/>
              <a:t>PRIVADA</a:t>
            </a:r>
          </a:p>
          <a:p>
            <a:pPr algn="ctr"/>
            <a:endParaRPr lang="es-MX" sz="1400"/>
          </a:p>
          <a:p>
            <a:pPr algn="ctr"/>
            <a:r>
              <a:rPr lang="es-MX" sz="1200"/>
              <a:t>CAMARAS</a:t>
            </a:r>
          </a:p>
          <a:p>
            <a:pPr algn="ctr"/>
            <a:r>
              <a:rPr lang="es-MX" sz="1200"/>
              <a:t>COMERCIO</a:t>
            </a:r>
          </a:p>
          <a:p>
            <a:pPr algn="ctr"/>
            <a:endParaRPr lang="es-MX" sz="1200"/>
          </a:p>
          <a:p>
            <a:pPr algn="ctr"/>
            <a:r>
              <a:rPr lang="es-MX" sz="1200"/>
              <a:t>VIGILANCIA </a:t>
            </a:r>
          </a:p>
          <a:p>
            <a:pPr algn="ctr"/>
            <a:r>
              <a:rPr lang="es-MX" sz="1200"/>
              <a:t>PRIVADA</a:t>
            </a:r>
          </a:p>
          <a:p>
            <a:pPr algn="ctr"/>
            <a:endParaRPr lang="es-MX" sz="1200"/>
          </a:p>
          <a:p>
            <a:pPr algn="ctr"/>
            <a:r>
              <a:rPr lang="es-MX" sz="1200"/>
              <a:t>1,2,3</a:t>
            </a:r>
            <a:endParaRPr lang="es-ES" sz="1200"/>
          </a:p>
        </p:txBody>
      </p:sp>
      <p:sp>
        <p:nvSpPr>
          <p:cNvPr id="695307" name="Oval 11"/>
          <p:cNvSpPr>
            <a:spLocks noChangeArrowheads="1"/>
          </p:cNvSpPr>
          <p:nvPr/>
        </p:nvSpPr>
        <p:spPr bwMode="auto">
          <a:xfrm>
            <a:off x="6372225" y="3502025"/>
            <a:ext cx="2016125" cy="1368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CIUDADANÍA</a:t>
            </a:r>
            <a:endParaRPr lang="es-ES"/>
          </a:p>
        </p:txBody>
      </p:sp>
      <p:sp>
        <p:nvSpPr>
          <p:cNvPr id="695308" name="AutoShape 12"/>
          <p:cNvSpPr>
            <a:spLocks noChangeArrowheads="1"/>
          </p:cNvSpPr>
          <p:nvPr/>
        </p:nvSpPr>
        <p:spPr bwMode="auto">
          <a:xfrm>
            <a:off x="3779838" y="3430588"/>
            <a:ext cx="1296987" cy="1511300"/>
          </a:xfrm>
          <a:prstGeom prst="upDownArrow">
            <a:avLst>
              <a:gd name="adj1" fmla="val 50000"/>
              <a:gd name="adj2" fmla="val 233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09" name="Line 13"/>
          <p:cNvSpPr>
            <a:spLocks noChangeShapeType="1"/>
          </p:cNvSpPr>
          <p:nvPr/>
        </p:nvSpPr>
        <p:spPr bwMode="auto">
          <a:xfrm flipH="1">
            <a:off x="1042988" y="2854325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0" name="Line 14"/>
          <p:cNvSpPr>
            <a:spLocks noChangeShapeType="1"/>
          </p:cNvSpPr>
          <p:nvPr/>
        </p:nvSpPr>
        <p:spPr bwMode="auto">
          <a:xfrm>
            <a:off x="1042988" y="28543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1" name="Line 15"/>
          <p:cNvSpPr>
            <a:spLocks noChangeShapeType="1"/>
          </p:cNvSpPr>
          <p:nvPr/>
        </p:nvSpPr>
        <p:spPr bwMode="auto">
          <a:xfrm>
            <a:off x="971550" y="50133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2" name="Line 16"/>
          <p:cNvSpPr>
            <a:spLocks noChangeShapeType="1"/>
          </p:cNvSpPr>
          <p:nvPr/>
        </p:nvSpPr>
        <p:spPr bwMode="auto">
          <a:xfrm>
            <a:off x="971550" y="5589588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3" name="Line 17"/>
          <p:cNvSpPr>
            <a:spLocks noChangeShapeType="1"/>
          </p:cNvSpPr>
          <p:nvPr/>
        </p:nvSpPr>
        <p:spPr bwMode="auto">
          <a:xfrm>
            <a:off x="5219700" y="29972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4" name="Line 18"/>
          <p:cNvSpPr>
            <a:spLocks noChangeShapeType="1"/>
          </p:cNvSpPr>
          <p:nvPr/>
        </p:nvSpPr>
        <p:spPr bwMode="auto">
          <a:xfrm>
            <a:off x="7235825" y="2997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5" name="Line 19"/>
          <p:cNvSpPr>
            <a:spLocks noChangeShapeType="1"/>
          </p:cNvSpPr>
          <p:nvPr/>
        </p:nvSpPr>
        <p:spPr bwMode="auto">
          <a:xfrm>
            <a:off x="5940425" y="55895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6" name="Line 20"/>
          <p:cNvSpPr>
            <a:spLocks noChangeShapeType="1"/>
          </p:cNvSpPr>
          <p:nvPr/>
        </p:nvSpPr>
        <p:spPr bwMode="auto">
          <a:xfrm flipV="1">
            <a:off x="7524750" y="487045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7" name="Line 21"/>
          <p:cNvSpPr>
            <a:spLocks noChangeShapeType="1"/>
          </p:cNvSpPr>
          <p:nvPr/>
        </p:nvSpPr>
        <p:spPr bwMode="auto">
          <a:xfrm>
            <a:off x="1619250" y="41497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RETOS Y DESAFÍOS</a:t>
            </a:r>
            <a:endParaRPr lang="es-ES" sz="2400" b="1"/>
          </a:p>
        </p:txBody>
      </p:sp>
      <p:sp>
        <p:nvSpPr>
          <p:cNvPr id="696323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696324" name="Rectangle 4"/>
          <p:cNvSpPr>
            <a:spLocks noChangeArrowheads="1"/>
          </p:cNvSpPr>
          <p:nvPr/>
        </p:nvSpPr>
        <p:spPr bwMode="auto">
          <a:xfrm>
            <a:off x="539750" y="11969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696326" name="Rectangle 6"/>
          <p:cNvSpPr>
            <a:spLocks noChangeArrowheads="1"/>
          </p:cNvSpPr>
          <p:nvPr/>
        </p:nvSpPr>
        <p:spPr bwMode="auto">
          <a:xfrm>
            <a:off x="9144000" y="5084763"/>
            <a:ext cx="417671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696327" name="Rectangle 7"/>
          <p:cNvSpPr>
            <a:spLocks noChangeArrowheads="1"/>
          </p:cNvSpPr>
          <p:nvPr/>
        </p:nvSpPr>
        <p:spPr bwMode="auto">
          <a:xfrm>
            <a:off x="250825" y="2276475"/>
            <a:ext cx="8569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>
                <a:solidFill>
                  <a:srgbClr val="FF0000"/>
                </a:solidFill>
              </a:rPr>
              <a:t>ARTICULAR Y COORDINAR LOS MEDIOS HUMANOS Y TECNOLÓGICOS </a:t>
            </a:r>
          </a:p>
          <a:p>
            <a:pPr algn="ctr"/>
            <a:r>
              <a:rPr lang="es-MX" sz="1600">
                <a:solidFill>
                  <a:srgbClr val="FF0000"/>
                </a:solidFill>
              </a:rPr>
              <a:t>A TRAVÉS DE LA INFORMACIÓN COMO HERRAMIENTA FUNDAMENTAL</a:t>
            </a:r>
            <a:endParaRPr lang="es-ES" sz="1600">
              <a:solidFill>
                <a:srgbClr val="FF0000"/>
              </a:solidFill>
            </a:endParaRPr>
          </a:p>
          <a:p>
            <a:pPr algn="ctr"/>
            <a:endParaRPr lang="es-ES" sz="1600">
              <a:solidFill>
                <a:srgbClr val="FF0000"/>
              </a:solidFill>
            </a:endParaRPr>
          </a:p>
        </p:txBody>
      </p:sp>
      <p:sp>
        <p:nvSpPr>
          <p:cNvPr id="696328" name="Rectangle 8"/>
          <p:cNvSpPr>
            <a:spLocks noChangeArrowheads="1"/>
          </p:cNvSpPr>
          <p:nvPr/>
        </p:nvSpPr>
        <p:spPr bwMode="auto">
          <a:xfrm>
            <a:off x="3419475" y="3213100"/>
            <a:ext cx="20161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000"/>
              <a:t>LÍNEAS DE </a:t>
            </a:r>
          </a:p>
          <a:p>
            <a:pPr algn="ctr"/>
            <a:r>
              <a:rPr lang="es-MX" sz="2000"/>
              <a:t>BASE</a:t>
            </a:r>
          </a:p>
          <a:p>
            <a:pPr algn="ctr"/>
            <a:endParaRPr lang="es-MX" sz="2000"/>
          </a:p>
          <a:p>
            <a:pPr algn="ctr"/>
            <a:r>
              <a:rPr lang="es-MX" sz="2000"/>
              <a:t>SISTEMAS DE</a:t>
            </a:r>
          </a:p>
          <a:p>
            <a:pPr algn="ctr"/>
            <a:r>
              <a:rPr lang="es-MX" sz="2000"/>
              <a:t>INFORMACIÓN</a:t>
            </a:r>
          </a:p>
          <a:p>
            <a:pPr algn="ctr"/>
            <a:endParaRPr lang="es-MX" sz="2000"/>
          </a:p>
          <a:p>
            <a:pPr algn="ctr"/>
            <a:r>
              <a:rPr lang="es-MX" sz="2000"/>
              <a:t>ESTUDIOS</a:t>
            </a:r>
            <a:endParaRPr lang="es-ES" sz="2000"/>
          </a:p>
        </p:txBody>
      </p:sp>
      <p:sp>
        <p:nvSpPr>
          <p:cNvPr id="696329" name="Rectangle 9"/>
          <p:cNvSpPr>
            <a:spLocks noChangeArrowheads="1"/>
          </p:cNvSpPr>
          <p:nvPr/>
        </p:nvSpPr>
        <p:spPr bwMode="auto">
          <a:xfrm>
            <a:off x="827088" y="3213100"/>
            <a:ext cx="19446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TOMADORES</a:t>
            </a:r>
          </a:p>
          <a:p>
            <a:pPr algn="ctr"/>
            <a:r>
              <a:rPr lang="es-MX" sz="1800"/>
              <a:t>DECISIONES</a:t>
            </a:r>
            <a:endParaRPr lang="es-ES" sz="1800"/>
          </a:p>
        </p:txBody>
      </p:sp>
      <p:sp>
        <p:nvSpPr>
          <p:cNvPr id="696330" name="Rectangle 10"/>
          <p:cNvSpPr>
            <a:spLocks noChangeArrowheads="1"/>
          </p:cNvSpPr>
          <p:nvPr/>
        </p:nvSpPr>
        <p:spPr bwMode="auto">
          <a:xfrm>
            <a:off x="827088" y="4005263"/>
            <a:ext cx="19446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FUNCIONARIOS</a:t>
            </a:r>
          </a:p>
          <a:p>
            <a:pPr algn="ctr"/>
            <a:r>
              <a:rPr lang="es-MX" sz="1800"/>
              <a:t>OPERATIVOS</a:t>
            </a:r>
            <a:endParaRPr lang="es-ES" sz="1800"/>
          </a:p>
        </p:txBody>
      </p:sp>
      <p:sp>
        <p:nvSpPr>
          <p:cNvPr id="696331" name="Rectangle 11"/>
          <p:cNvSpPr>
            <a:spLocks noChangeArrowheads="1"/>
          </p:cNvSpPr>
          <p:nvPr/>
        </p:nvSpPr>
        <p:spPr bwMode="auto">
          <a:xfrm>
            <a:off x="827088" y="4797425"/>
            <a:ext cx="19446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ANALISTAS</a:t>
            </a:r>
          </a:p>
          <a:p>
            <a:pPr algn="ctr"/>
            <a:r>
              <a:rPr lang="es-MX" sz="1800"/>
              <a:t>EVALUADORES</a:t>
            </a:r>
            <a:endParaRPr lang="es-ES" sz="1800"/>
          </a:p>
        </p:txBody>
      </p:sp>
      <p:sp>
        <p:nvSpPr>
          <p:cNvPr id="696332" name="Rectangle 12"/>
          <p:cNvSpPr>
            <a:spLocks noChangeArrowheads="1"/>
          </p:cNvSpPr>
          <p:nvPr/>
        </p:nvSpPr>
        <p:spPr bwMode="auto">
          <a:xfrm>
            <a:off x="6011863" y="3213100"/>
            <a:ext cx="19446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/>
              <a:t>HERRAMIENTAS</a:t>
            </a:r>
          </a:p>
          <a:p>
            <a:pPr algn="ctr"/>
            <a:r>
              <a:rPr lang="es-MX" sz="1400"/>
              <a:t>CAPTURA DATOS</a:t>
            </a:r>
            <a:endParaRPr lang="es-ES" sz="1400"/>
          </a:p>
        </p:txBody>
      </p:sp>
      <p:sp>
        <p:nvSpPr>
          <p:cNvPr id="696333" name="Rectangle 13"/>
          <p:cNvSpPr>
            <a:spLocks noChangeArrowheads="1"/>
          </p:cNvSpPr>
          <p:nvPr/>
        </p:nvSpPr>
        <p:spPr bwMode="auto">
          <a:xfrm>
            <a:off x="6011863" y="4005263"/>
            <a:ext cx="19446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CCTV</a:t>
            </a:r>
            <a:endParaRPr lang="es-ES" sz="1800"/>
          </a:p>
        </p:txBody>
      </p:sp>
      <p:sp>
        <p:nvSpPr>
          <p:cNvPr id="696334" name="Rectangle 14"/>
          <p:cNvSpPr>
            <a:spLocks noChangeArrowheads="1"/>
          </p:cNvSpPr>
          <p:nvPr/>
        </p:nvSpPr>
        <p:spPr bwMode="auto">
          <a:xfrm>
            <a:off x="6011863" y="4797425"/>
            <a:ext cx="19446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1,2,3</a:t>
            </a:r>
            <a:endParaRPr lang="es-ES" sz="1800"/>
          </a:p>
        </p:txBody>
      </p:sp>
      <p:sp>
        <p:nvSpPr>
          <p:cNvPr id="696335" name="AutoShape 15"/>
          <p:cNvSpPr>
            <a:spLocks noChangeArrowheads="1"/>
          </p:cNvSpPr>
          <p:nvPr/>
        </p:nvSpPr>
        <p:spPr bwMode="auto">
          <a:xfrm flipH="1">
            <a:off x="2916238" y="3284538"/>
            <a:ext cx="360362" cy="485775"/>
          </a:xfrm>
          <a:prstGeom prst="notchedRight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36" name="AutoShape 16"/>
          <p:cNvSpPr>
            <a:spLocks noChangeArrowheads="1"/>
          </p:cNvSpPr>
          <p:nvPr/>
        </p:nvSpPr>
        <p:spPr bwMode="auto">
          <a:xfrm flipH="1">
            <a:off x="2916238" y="4076700"/>
            <a:ext cx="360362" cy="485775"/>
          </a:xfrm>
          <a:prstGeom prst="notchedRight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37" name="AutoShape 17"/>
          <p:cNvSpPr>
            <a:spLocks noChangeArrowheads="1"/>
          </p:cNvSpPr>
          <p:nvPr/>
        </p:nvSpPr>
        <p:spPr bwMode="auto">
          <a:xfrm flipH="1">
            <a:off x="2916238" y="4887913"/>
            <a:ext cx="360362" cy="485775"/>
          </a:xfrm>
          <a:prstGeom prst="notchedRight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38" name="AutoShape 18"/>
          <p:cNvSpPr>
            <a:spLocks noChangeArrowheads="1"/>
          </p:cNvSpPr>
          <p:nvPr/>
        </p:nvSpPr>
        <p:spPr bwMode="auto">
          <a:xfrm flipH="1">
            <a:off x="5508625" y="3284538"/>
            <a:ext cx="360363" cy="485775"/>
          </a:xfrm>
          <a:prstGeom prst="notchedRight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39" name="AutoShape 19"/>
          <p:cNvSpPr>
            <a:spLocks noChangeArrowheads="1"/>
          </p:cNvSpPr>
          <p:nvPr/>
        </p:nvSpPr>
        <p:spPr bwMode="auto">
          <a:xfrm flipH="1">
            <a:off x="5508625" y="4095750"/>
            <a:ext cx="360363" cy="485775"/>
          </a:xfrm>
          <a:prstGeom prst="notchedRight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0" name="AutoShape 20"/>
          <p:cNvSpPr>
            <a:spLocks noChangeArrowheads="1"/>
          </p:cNvSpPr>
          <p:nvPr/>
        </p:nvSpPr>
        <p:spPr bwMode="auto">
          <a:xfrm flipH="1">
            <a:off x="5508625" y="4887913"/>
            <a:ext cx="360363" cy="485775"/>
          </a:xfrm>
          <a:prstGeom prst="notchedRight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1" name="Rectangle 21"/>
          <p:cNvSpPr>
            <a:spLocks noChangeArrowheads="1"/>
          </p:cNvSpPr>
          <p:nvPr/>
        </p:nvSpPr>
        <p:spPr bwMode="auto">
          <a:xfrm>
            <a:off x="323850" y="6164263"/>
            <a:ext cx="85693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1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33463"/>
            <a:ext cx="8229600" cy="8112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600" b="1"/>
              <a:t>INDICE</a:t>
            </a:r>
            <a:endParaRPr lang="es-ES" sz="3600" b="1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39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itchFamily="2" charset="2"/>
              <a:buChar char="§"/>
            </a:pPr>
            <a:endParaRPr lang="es-ES_tradnl" b="1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None/>
            </a:pPr>
            <a:endParaRPr lang="es-ES_tradnl" b="1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_tradnl" b="1">
                <a:latin typeface="Arial" pitchFamily="34" charset="0"/>
                <a:cs typeface="Arial" pitchFamily="34" charset="0"/>
              </a:rPr>
              <a:t>Introducción</a:t>
            </a:r>
          </a:p>
          <a:p>
            <a:pPr algn="just">
              <a:buFont typeface="Wingdings" pitchFamily="2" charset="2"/>
              <a:buChar char="§"/>
            </a:pPr>
            <a:r>
              <a:rPr lang="es-ES_tradnl" b="1">
                <a:latin typeface="Arial" pitchFamily="34" charset="0"/>
                <a:cs typeface="Arial" pitchFamily="34" charset="0"/>
              </a:rPr>
              <a:t>Una breve pero fructífera historia </a:t>
            </a:r>
          </a:p>
          <a:p>
            <a:pPr algn="just">
              <a:buFont typeface="Wingdings" pitchFamily="2" charset="2"/>
              <a:buChar char="§"/>
            </a:pPr>
            <a:r>
              <a:rPr lang="es-ES_tradnl" b="1">
                <a:latin typeface="Arial" pitchFamily="34" charset="0"/>
                <a:cs typeface="Arial" pitchFamily="34" charset="0"/>
              </a:rPr>
              <a:t>El campo de la política</a:t>
            </a:r>
          </a:p>
          <a:p>
            <a:pPr algn="just">
              <a:buFont typeface="Wingdings" pitchFamily="2" charset="2"/>
              <a:buChar char="§"/>
            </a:pPr>
            <a:r>
              <a:rPr lang="es-ES_tradnl" b="1">
                <a:latin typeface="Arial" pitchFamily="34" charset="0"/>
                <a:cs typeface="Arial" pitchFamily="34" charset="0"/>
              </a:rPr>
              <a:t>Retos y desafíos </a:t>
            </a:r>
          </a:p>
          <a:p>
            <a:pPr algn="just">
              <a:buFont typeface="Wingdings" pitchFamily="2" charset="2"/>
              <a:buChar char="§"/>
            </a:pPr>
            <a:endParaRPr lang="es-ES_tradnl" b="1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None/>
            </a:pPr>
            <a:endParaRPr lang="es-ES_tradnl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60485" name="Rectangle 5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RETOS Y DESAFÍOS</a:t>
            </a:r>
            <a:endParaRPr lang="es-ES" sz="2400" b="1"/>
          </a:p>
        </p:txBody>
      </p:sp>
      <p:sp>
        <p:nvSpPr>
          <p:cNvPr id="700419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700420" name="Rectangle 4"/>
          <p:cNvSpPr>
            <a:spLocks noChangeArrowheads="1"/>
          </p:cNvSpPr>
          <p:nvPr/>
        </p:nvSpPr>
        <p:spPr bwMode="auto">
          <a:xfrm>
            <a:off x="539750" y="11969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700421" name="Rectangle 5"/>
          <p:cNvSpPr>
            <a:spLocks noChangeArrowheads="1"/>
          </p:cNvSpPr>
          <p:nvPr/>
        </p:nvSpPr>
        <p:spPr bwMode="auto">
          <a:xfrm>
            <a:off x="9144000" y="5084763"/>
            <a:ext cx="417671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700422" name="Rectangle 6"/>
          <p:cNvSpPr>
            <a:spLocks noChangeArrowheads="1"/>
          </p:cNvSpPr>
          <p:nvPr/>
        </p:nvSpPr>
        <p:spPr bwMode="auto">
          <a:xfrm>
            <a:off x="250825" y="1989138"/>
            <a:ext cx="85693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>
                <a:solidFill>
                  <a:srgbClr val="FF0000"/>
                </a:solidFill>
              </a:rPr>
              <a:t>LA SEGURIDAD CIUDADANA EN EL 2019</a:t>
            </a:r>
            <a:endParaRPr lang="es-ES">
              <a:solidFill>
                <a:srgbClr val="FF0000"/>
              </a:solidFill>
            </a:endParaRPr>
          </a:p>
        </p:txBody>
      </p:sp>
      <p:sp>
        <p:nvSpPr>
          <p:cNvPr id="700437" name="Rectangle 21"/>
          <p:cNvSpPr>
            <a:spLocks noChangeArrowheads="1"/>
          </p:cNvSpPr>
          <p:nvPr/>
        </p:nvSpPr>
        <p:spPr bwMode="auto">
          <a:xfrm>
            <a:off x="684213" y="2636838"/>
            <a:ext cx="7416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000"/>
              <a:t>SUPERADA LA AMENAZA DEL TERRORISMO Y NARCOTRÁFICO</a:t>
            </a:r>
            <a:endParaRPr lang="es-ES" sz="2000"/>
          </a:p>
        </p:txBody>
      </p:sp>
      <p:sp>
        <p:nvSpPr>
          <p:cNvPr id="700439" name="Rectangle 23"/>
          <p:cNvSpPr>
            <a:spLocks noChangeArrowheads="1"/>
          </p:cNvSpPr>
          <p:nvPr/>
        </p:nvSpPr>
        <p:spPr bwMode="auto">
          <a:xfrm>
            <a:off x="3276600" y="3357563"/>
            <a:ext cx="2146300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400"/>
              <a:t>CRIMEN ORGANIZADO </a:t>
            </a:r>
          </a:p>
          <a:p>
            <a:pPr algn="ctr" eaLnBrk="1" hangingPunct="1"/>
            <a:r>
              <a:rPr lang="es-MX" sz="1400"/>
              <a:t>INTERNO</a:t>
            </a:r>
            <a:endParaRPr lang="es-CO" sz="1400"/>
          </a:p>
        </p:txBody>
      </p:sp>
      <p:sp>
        <p:nvSpPr>
          <p:cNvPr id="700440" name="Rectangle 24"/>
          <p:cNvSpPr>
            <a:spLocks noChangeArrowheads="1"/>
          </p:cNvSpPr>
          <p:nvPr/>
        </p:nvSpPr>
        <p:spPr bwMode="auto">
          <a:xfrm>
            <a:off x="3276600" y="4868863"/>
            <a:ext cx="21463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400"/>
              <a:t>DELINCUENCIA COMUN</a:t>
            </a:r>
            <a:endParaRPr lang="es-CO" sz="1400"/>
          </a:p>
        </p:txBody>
      </p:sp>
      <p:sp>
        <p:nvSpPr>
          <p:cNvPr id="700442" name="Rectangle 26"/>
          <p:cNvSpPr>
            <a:spLocks noChangeArrowheads="1"/>
          </p:cNvSpPr>
          <p:nvPr/>
        </p:nvSpPr>
        <p:spPr bwMode="auto">
          <a:xfrm>
            <a:off x="323850" y="4243388"/>
            <a:ext cx="19446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/>
              <a:t>PREVALENCIA</a:t>
            </a:r>
          </a:p>
          <a:p>
            <a:pPr algn="ctr"/>
            <a:r>
              <a:rPr lang="es-MX" sz="1600"/>
              <a:t>AMENAZAS</a:t>
            </a:r>
          </a:p>
          <a:p>
            <a:pPr algn="ctr"/>
            <a:r>
              <a:rPr lang="es-MX" sz="1600"/>
              <a:t>NO </a:t>
            </a:r>
          </a:p>
          <a:p>
            <a:pPr algn="ctr"/>
            <a:r>
              <a:rPr lang="es-MX" sz="1600"/>
              <a:t>CONVENCIONALES</a:t>
            </a:r>
            <a:endParaRPr lang="es-ES" sz="1600"/>
          </a:p>
        </p:txBody>
      </p:sp>
      <p:sp>
        <p:nvSpPr>
          <p:cNvPr id="700443" name="AutoShape 27"/>
          <p:cNvSpPr>
            <a:spLocks noChangeArrowheads="1"/>
          </p:cNvSpPr>
          <p:nvPr/>
        </p:nvSpPr>
        <p:spPr bwMode="auto">
          <a:xfrm>
            <a:off x="2268538" y="4386263"/>
            <a:ext cx="719137" cy="5762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0444" name="Rectangle 28"/>
          <p:cNvSpPr>
            <a:spLocks noChangeArrowheads="1"/>
          </p:cNvSpPr>
          <p:nvPr/>
        </p:nvSpPr>
        <p:spPr bwMode="auto">
          <a:xfrm>
            <a:off x="3289300" y="4149725"/>
            <a:ext cx="2146300" cy="574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MX" sz="1400"/>
          </a:p>
          <a:p>
            <a:pPr algn="ctr" eaLnBrk="1" hangingPunct="1"/>
            <a:r>
              <a:rPr lang="es-MX" sz="1400"/>
              <a:t>CRIMEN ORGANIZADO </a:t>
            </a:r>
          </a:p>
          <a:p>
            <a:pPr algn="ctr" eaLnBrk="1" hangingPunct="1"/>
            <a:r>
              <a:rPr lang="es-MX" sz="1400"/>
              <a:t>TRANSNACIONAL</a:t>
            </a:r>
          </a:p>
          <a:p>
            <a:pPr algn="ctr" eaLnBrk="1" hangingPunct="1"/>
            <a:endParaRPr lang="es-CO" sz="1400"/>
          </a:p>
        </p:txBody>
      </p:sp>
      <p:sp>
        <p:nvSpPr>
          <p:cNvPr id="700445" name="Rectangle 29"/>
          <p:cNvSpPr>
            <a:spLocks noChangeArrowheads="1"/>
          </p:cNvSpPr>
          <p:nvPr/>
        </p:nvSpPr>
        <p:spPr bwMode="auto">
          <a:xfrm>
            <a:off x="3276600" y="5516563"/>
            <a:ext cx="21463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400"/>
              <a:t>TERRORISMO BAJA </a:t>
            </a:r>
          </a:p>
          <a:p>
            <a:pPr algn="ctr" eaLnBrk="1" hangingPunct="1"/>
            <a:r>
              <a:rPr lang="es-MX" sz="1400"/>
              <a:t>INTENSIDAD</a:t>
            </a:r>
            <a:endParaRPr lang="es-CO" sz="1400"/>
          </a:p>
        </p:txBody>
      </p:sp>
      <p:sp>
        <p:nvSpPr>
          <p:cNvPr id="700446" name="AutoShape 30"/>
          <p:cNvSpPr>
            <a:spLocks noChangeArrowheads="1"/>
          </p:cNvSpPr>
          <p:nvPr/>
        </p:nvSpPr>
        <p:spPr bwMode="auto">
          <a:xfrm>
            <a:off x="5795963" y="4292600"/>
            <a:ext cx="1066800" cy="914400"/>
          </a:xfrm>
          <a:prstGeom prst="notchedRightArrow">
            <a:avLst>
              <a:gd name="adj1" fmla="val 50000"/>
              <a:gd name="adj2" fmla="val 291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ES_tradnl" sz="1200"/>
          </a:p>
          <a:p>
            <a:pPr algn="ctr" eaLnBrk="1" hangingPunct="1"/>
            <a:r>
              <a:rPr lang="es-ES_tradnl" sz="1200"/>
              <a:t> AUMENTO</a:t>
            </a:r>
            <a:endParaRPr lang="es-ES" sz="1200"/>
          </a:p>
          <a:p>
            <a:pPr algn="ctr" eaLnBrk="1" hangingPunct="1"/>
            <a:endParaRPr lang="es-ES" sz="1200"/>
          </a:p>
        </p:txBody>
      </p:sp>
      <p:sp>
        <p:nvSpPr>
          <p:cNvPr id="700447" name="Rectangle 31"/>
          <p:cNvSpPr>
            <a:spLocks noChangeArrowheads="1"/>
          </p:cNvSpPr>
          <p:nvPr/>
        </p:nvSpPr>
        <p:spPr bwMode="auto">
          <a:xfrm>
            <a:off x="7232650" y="4076700"/>
            <a:ext cx="15875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sz="1200"/>
              <a:t>CRIMEN</a:t>
            </a:r>
            <a:endParaRPr lang="es-ES" sz="1200"/>
          </a:p>
        </p:txBody>
      </p:sp>
      <p:sp>
        <p:nvSpPr>
          <p:cNvPr id="700448" name="Rectangle 32"/>
          <p:cNvSpPr>
            <a:spLocks noChangeArrowheads="1"/>
          </p:cNvSpPr>
          <p:nvPr/>
        </p:nvSpPr>
        <p:spPr bwMode="auto">
          <a:xfrm>
            <a:off x="7232650" y="4533900"/>
            <a:ext cx="15875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ES_tradnl" sz="1200"/>
          </a:p>
          <a:p>
            <a:pPr algn="ctr" eaLnBrk="1" hangingPunct="1"/>
            <a:r>
              <a:rPr lang="es-ES_tradnl" sz="1200"/>
              <a:t>CONTRAVENCIONES</a:t>
            </a:r>
            <a:endParaRPr lang="es-ES" sz="1200"/>
          </a:p>
          <a:p>
            <a:pPr algn="ctr" eaLnBrk="1" hangingPunct="1"/>
            <a:endParaRPr lang="es-ES" sz="1200"/>
          </a:p>
        </p:txBody>
      </p:sp>
      <p:sp>
        <p:nvSpPr>
          <p:cNvPr id="700449" name="Rectangle 33"/>
          <p:cNvSpPr>
            <a:spLocks noChangeArrowheads="1"/>
          </p:cNvSpPr>
          <p:nvPr/>
        </p:nvSpPr>
        <p:spPr bwMode="auto">
          <a:xfrm>
            <a:off x="7232650" y="4991100"/>
            <a:ext cx="15875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sz="1200"/>
              <a:t>VIOLENCIA</a:t>
            </a:r>
            <a:endParaRPr lang="es-ES" sz="12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RETOS Y DESAFÍOS</a:t>
            </a:r>
            <a:endParaRPr lang="es-ES" sz="2400" b="1"/>
          </a:p>
        </p:txBody>
      </p:sp>
      <p:sp>
        <p:nvSpPr>
          <p:cNvPr id="714755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714756" name="Rectangle 4"/>
          <p:cNvSpPr>
            <a:spLocks noChangeArrowheads="1"/>
          </p:cNvSpPr>
          <p:nvPr/>
        </p:nvSpPr>
        <p:spPr bwMode="auto">
          <a:xfrm>
            <a:off x="539750" y="11969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714757" name="Rectangle 5"/>
          <p:cNvSpPr>
            <a:spLocks noChangeArrowheads="1"/>
          </p:cNvSpPr>
          <p:nvPr/>
        </p:nvSpPr>
        <p:spPr bwMode="auto">
          <a:xfrm>
            <a:off x="9144000" y="5084763"/>
            <a:ext cx="417671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714758" name="Rectangle 6"/>
          <p:cNvSpPr>
            <a:spLocks noChangeArrowheads="1"/>
          </p:cNvSpPr>
          <p:nvPr/>
        </p:nvSpPr>
        <p:spPr bwMode="auto">
          <a:xfrm>
            <a:off x="395288" y="1484313"/>
            <a:ext cx="85693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>
                <a:solidFill>
                  <a:srgbClr val="FF0000"/>
                </a:solidFill>
              </a:rPr>
              <a:t>LA SEGURIDAD CIUDADANA EN EL 2019</a:t>
            </a:r>
            <a:endParaRPr lang="es-ES">
              <a:solidFill>
                <a:srgbClr val="FF0000"/>
              </a:solidFill>
            </a:endParaRPr>
          </a:p>
        </p:txBody>
      </p:sp>
      <p:sp>
        <p:nvSpPr>
          <p:cNvPr id="714793" name="Rectangle 41"/>
          <p:cNvSpPr>
            <a:spLocks noChangeArrowheads="1"/>
          </p:cNvSpPr>
          <p:nvPr/>
        </p:nvSpPr>
        <p:spPr bwMode="auto">
          <a:xfrm>
            <a:off x="1258888" y="2276475"/>
            <a:ext cx="525780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sz="2000"/>
              <a:t>GENERAR UN DIVIDENDO DE PAZ</a:t>
            </a:r>
            <a:endParaRPr lang="es-ES" sz="2000"/>
          </a:p>
        </p:txBody>
      </p:sp>
      <p:sp>
        <p:nvSpPr>
          <p:cNvPr id="714794" name="Rectangle 42"/>
          <p:cNvSpPr>
            <a:spLocks noChangeArrowheads="1"/>
          </p:cNvSpPr>
          <p:nvPr/>
        </p:nvSpPr>
        <p:spPr bwMode="auto">
          <a:xfrm>
            <a:off x="2362200" y="4311650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sz="1600"/>
              <a:t>CONVIVENCIA Y SEGURIDAD </a:t>
            </a:r>
          </a:p>
          <a:p>
            <a:pPr algn="ctr" eaLnBrk="1" hangingPunct="1"/>
            <a:r>
              <a:rPr lang="es-ES_tradnl" sz="1600"/>
              <a:t>CIUDADANA</a:t>
            </a:r>
            <a:endParaRPr lang="es-ES" sz="1600"/>
          </a:p>
        </p:txBody>
      </p:sp>
      <p:sp>
        <p:nvSpPr>
          <p:cNvPr id="714795" name="AutoShape 43"/>
          <p:cNvSpPr>
            <a:spLocks noChangeArrowheads="1"/>
          </p:cNvSpPr>
          <p:nvPr/>
        </p:nvSpPr>
        <p:spPr bwMode="auto">
          <a:xfrm>
            <a:off x="2590800" y="2933700"/>
            <a:ext cx="2590800" cy="1143000"/>
          </a:xfrm>
          <a:prstGeom prst="downArrowCallout">
            <a:avLst>
              <a:gd name="adj1" fmla="val 56667"/>
              <a:gd name="adj2" fmla="val 56667"/>
              <a:gd name="adj3" fmla="val 16667"/>
              <a:gd name="adj4" fmla="val 66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sz="1600"/>
              <a:t>DESPLAZAMIENTO</a:t>
            </a:r>
          </a:p>
          <a:p>
            <a:pPr algn="ctr" eaLnBrk="1" hangingPunct="1"/>
            <a:r>
              <a:rPr lang="es-ES_tradnl" sz="1600"/>
              <a:t>GASTO PÚBLICO</a:t>
            </a:r>
            <a:endParaRPr lang="es-ES" sz="1600"/>
          </a:p>
        </p:txBody>
      </p:sp>
      <p:sp>
        <p:nvSpPr>
          <p:cNvPr id="714796" name="Rectangle 44"/>
          <p:cNvSpPr>
            <a:spLocks noChangeArrowheads="1"/>
          </p:cNvSpPr>
          <p:nvPr/>
        </p:nvSpPr>
        <p:spPr bwMode="auto">
          <a:xfrm>
            <a:off x="2362200" y="5073650"/>
            <a:ext cx="2514600" cy="30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sz="1200"/>
              <a:t>PREVENCIÓN</a:t>
            </a:r>
            <a:endParaRPr lang="es-ES" sz="1200"/>
          </a:p>
        </p:txBody>
      </p:sp>
      <p:sp>
        <p:nvSpPr>
          <p:cNvPr id="714797" name="Rectangle 45"/>
          <p:cNvSpPr>
            <a:spLocks noChangeArrowheads="1"/>
          </p:cNvSpPr>
          <p:nvPr/>
        </p:nvSpPr>
        <p:spPr bwMode="auto">
          <a:xfrm>
            <a:off x="2362200" y="5607050"/>
            <a:ext cx="2514600" cy="269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sz="1200"/>
              <a:t>DISUASIÓN</a:t>
            </a:r>
            <a:endParaRPr lang="es-ES" sz="1200"/>
          </a:p>
        </p:txBody>
      </p:sp>
      <p:sp>
        <p:nvSpPr>
          <p:cNvPr id="714798" name="Rectangle 46"/>
          <p:cNvSpPr>
            <a:spLocks noChangeArrowheads="1"/>
          </p:cNvSpPr>
          <p:nvPr/>
        </p:nvSpPr>
        <p:spPr bwMode="auto">
          <a:xfrm>
            <a:off x="2362200" y="6140450"/>
            <a:ext cx="2514600" cy="24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sz="1200"/>
              <a:t>CONTROL</a:t>
            </a:r>
            <a:endParaRPr lang="es-ES" sz="1200"/>
          </a:p>
        </p:txBody>
      </p:sp>
      <p:sp>
        <p:nvSpPr>
          <p:cNvPr id="714799" name="Oval 47"/>
          <p:cNvSpPr>
            <a:spLocks noChangeArrowheads="1"/>
          </p:cNvSpPr>
          <p:nvPr/>
        </p:nvSpPr>
        <p:spPr bwMode="auto">
          <a:xfrm>
            <a:off x="6084888" y="5013325"/>
            <a:ext cx="2514600" cy="1447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sz="1400">
                <a:solidFill>
                  <a:srgbClr val="FF0000"/>
                </a:solidFill>
              </a:rPr>
              <a:t>CRIMINALIDAD</a:t>
            </a:r>
          </a:p>
          <a:p>
            <a:pPr algn="ctr" eaLnBrk="1" hangingPunct="1"/>
            <a:r>
              <a:rPr lang="es-ES_tradnl" sz="1400">
                <a:solidFill>
                  <a:srgbClr val="FF0000"/>
                </a:solidFill>
              </a:rPr>
              <a:t>CONTRAVENCIONALIDAD</a:t>
            </a:r>
          </a:p>
          <a:p>
            <a:pPr algn="ctr" eaLnBrk="1" hangingPunct="1"/>
            <a:r>
              <a:rPr lang="es-ES_tradnl" sz="1400">
                <a:solidFill>
                  <a:srgbClr val="FF0000"/>
                </a:solidFill>
              </a:rPr>
              <a:t>VIOLENCIA</a:t>
            </a:r>
            <a:endParaRPr lang="es-ES" sz="1400">
              <a:solidFill>
                <a:srgbClr val="FF0000"/>
              </a:solidFill>
            </a:endParaRPr>
          </a:p>
        </p:txBody>
      </p:sp>
      <p:sp>
        <p:nvSpPr>
          <p:cNvPr id="714800" name="AutoShape 48"/>
          <p:cNvSpPr>
            <a:spLocks noChangeArrowheads="1"/>
          </p:cNvSpPr>
          <p:nvPr/>
        </p:nvSpPr>
        <p:spPr bwMode="auto">
          <a:xfrm>
            <a:off x="5181600" y="5157788"/>
            <a:ext cx="469900" cy="1143000"/>
          </a:xfrm>
          <a:prstGeom prst="chevron">
            <a:avLst>
              <a:gd name="adj" fmla="val 25000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4801" name="Line 49"/>
          <p:cNvSpPr>
            <a:spLocks noChangeShapeType="1"/>
          </p:cNvSpPr>
          <p:nvPr/>
        </p:nvSpPr>
        <p:spPr bwMode="auto">
          <a:xfrm flipH="1">
            <a:off x="2057400" y="45402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802" name="Line 50"/>
          <p:cNvSpPr>
            <a:spLocks noChangeShapeType="1"/>
          </p:cNvSpPr>
          <p:nvPr/>
        </p:nvSpPr>
        <p:spPr bwMode="auto">
          <a:xfrm flipH="1">
            <a:off x="2051050" y="4540250"/>
            <a:ext cx="6350" cy="1697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803" name="Line 51"/>
          <p:cNvSpPr>
            <a:spLocks noChangeShapeType="1"/>
          </p:cNvSpPr>
          <p:nvPr/>
        </p:nvSpPr>
        <p:spPr bwMode="auto">
          <a:xfrm flipH="1">
            <a:off x="2057400" y="52292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804" name="Line 52"/>
          <p:cNvSpPr>
            <a:spLocks noChangeShapeType="1"/>
          </p:cNvSpPr>
          <p:nvPr/>
        </p:nvSpPr>
        <p:spPr bwMode="auto">
          <a:xfrm flipH="1">
            <a:off x="2057400" y="57340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805" name="Line 53"/>
          <p:cNvSpPr>
            <a:spLocks noChangeShapeType="1"/>
          </p:cNvSpPr>
          <p:nvPr/>
        </p:nvSpPr>
        <p:spPr bwMode="auto">
          <a:xfrm flipH="1">
            <a:off x="2057400" y="6237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806" name="Rectangle 54"/>
          <p:cNvSpPr>
            <a:spLocks noChangeArrowheads="1"/>
          </p:cNvSpPr>
          <p:nvPr/>
        </p:nvSpPr>
        <p:spPr bwMode="auto">
          <a:xfrm>
            <a:off x="6096000" y="423545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sz="1300"/>
              <a:t>POLICÍA</a:t>
            </a:r>
          </a:p>
          <a:p>
            <a:pPr algn="ctr" eaLnBrk="1" hangingPunct="1"/>
            <a:r>
              <a:rPr lang="es-ES_tradnl" sz="1300"/>
              <a:t>NACIONAL</a:t>
            </a:r>
            <a:endParaRPr lang="es-ES" sz="1300"/>
          </a:p>
        </p:txBody>
      </p:sp>
      <p:sp>
        <p:nvSpPr>
          <p:cNvPr id="714807" name="Rectangle 55"/>
          <p:cNvSpPr>
            <a:spLocks noChangeArrowheads="1"/>
          </p:cNvSpPr>
          <p:nvPr/>
        </p:nvSpPr>
        <p:spPr bwMode="auto">
          <a:xfrm>
            <a:off x="7391400" y="4235450"/>
            <a:ext cx="1219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sz="1300"/>
              <a:t>OTRAS</a:t>
            </a:r>
          </a:p>
          <a:p>
            <a:pPr algn="ctr" eaLnBrk="1" hangingPunct="1"/>
            <a:r>
              <a:rPr lang="es-ES_tradnl" sz="1300"/>
              <a:t>ENTIDADES</a:t>
            </a:r>
            <a:endParaRPr lang="es-ES" sz="1300"/>
          </a:p>
        </p:txBody>
      </p:sp>
      <p:sp>
        <p:nvSpPr>
          <p:cNvPr id="714808" name="Line 56"/>
          <p:cNvSpPr>
            <a:spLocks noChangeShapeType="1"/>
          </p:cNvSpPr>
          <p:nvPr/>
        </p:nvSpPr>
        <p:spPr bwMode="auto">
          <a:xfrm>
            <a:off x="5486400" y="454025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4809" name="Rectangle 57"/>
          <p:cNvSpPr>
            <a:spLocks noChangeArrowheads="1"/>
          </p:cNvSpPr>
          <p:nvPr/>
        </p:nvSpPr>
        <p:spPr bwMode="auto">
          <a:xfrm>
            <a:off x="1354138" y="49625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FF0000"/>
                </a:solidFill>
              </a:rPr>
              <a:t>F</a:t>
            </a:r>
          </a:p>
          <a:p>
            <a:pPr algn="ctr"/>
            <a:r>
              <a:rPr lang="es-MX" sz="140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s-MX" sz="140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es-MX" sz="140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s-MX" sz="140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s-MX" sz="1400">
                <a:solidFill>
                  <a:srgbClr val="FF0000"/>
                </a:solidFill>
              </a:rPr>
              <a:t>L</a:t>
            </a:r>
          </a:p>
          <a:p>
            <a:pPr algn="ctr"/>
            <a:r>
              <a:rPr lang="es-MX" sz="140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s-MX" sz="1400">
                <a:solidFill>
                  <a:srgbClr val="FF0000"/>
                </a:solidFill>
              </a:rPr>
              <a:t>C</a:t>
            </a:r>
          </a:p>
          <a:p>
            <a:pPr algn="ctr"/>
            <a:r>
              <a:rPr lang="es-MX" sz="140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s-MX" sz="1400">
                <a:solidFill>
                  <a:srgbClr val="FF0000"/>
                </a:solidFill>
              </a:rPr>
              <a:t>R</a:t>
            </a:r>
            <a:endParaRPr lang="es-E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RETOS Y DESAFÍOS</a:t>
            </a:r>
            <a:endParaRPr lang="es-ES" sz="2400" b="1"/>
          </a:p>
        </p:txBody>
      </p:sp>
      <p:sp>
        <p:nvSpPr>
          <p:cNvPr id="715779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715780" name="Rectangle 4"/>
          <p:cNvSpPr>
            <a:spLocks noChangeArrowheads="1"/>
          </p:cNvSpPr>
          <p:nvPr/>
        </p:nvSpPr>
        <p:spPr bwMode="auto">
          <a:xfrm>
            <a:off x="539750" y="11969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715781" name="Rectangle 5"/>
          <p:cNvSpPr>
            <a:spLocks noChangeArrowheads="1"/>
          </p:cNvSpPr>
          <p:nvPr/>
        </p:nvSpPr>
        <p:spPr bwMode="auto">
          <a:xfrm>
            <a:off x="9144000" y="5084763"/>
            <a:ext cx="417671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715782" name="Rectangle 6"/>
          <p:cNvSpPr>
            <a:spLocks noChangeArrowheads="1"/>
          </p:cNvSpPr>
          <p:nvPr/>
        </p:nvSpPr>
        <p:spPr bwMode="auto">
          <a:xfrm>
            <a:off x="250825" y="1989138"/>
            <a:ext cx="85693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>
                <a:solidFill>
                  <a:srgbClr val="FF0000"/>
                </a:solidFill>
              </a:rPr>
              <a:t>LA SEGURIDAD CIUDADANA EN EL 2019</a:t>
            </a:r>
            <a:endParaRPr lang="es-ES">
              <a:solidFill>
                <a:srgbClr val="FF0000"/>
              </a:solidFill>
            </a:endParaRPr>
          </a:p>
        </p:txBody>
      </p:sp>
      <p:sp>
        <p:nvSpPr>
          <p:cNvPr id="715805" name="Rectangle 29"/>
          <p:cNvSpPr>
            <a:spLocks noChangeArrowheads="1"/>
          </p:cNvSpPr>
          <p:nvPr/>
        </p:nvSpPr>
        <p:spPr bwMode="auto">
          <a:xfrm>
            <a:off x="323850" y="3141663"/>
            <a:ext cx="29527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CRIMEN, VIOLENCIA Y</a:t>
            </a:r>
          </a:p>
          <a:p>
            <a:pPr algn="ctr"/>
            <a:r>
              <a:rPr lang="es-MX" sz="1800"/>
              <a:t>CONTRAVENCIÓN</a:t>
            </a:r>
            <a:endParaRPr lang="es-ES" sz="1800"/>
          </a:p>
        </p:txBody>
      </p:sp>
      <p:sp>
        <p:nvSpPr>
          <p:cNvPr id="715806" name="Rectangle 30"/>
          <p:cNvSpPr>
            <a:spLocks noChangeArrowheads="1"/>
          </p:cNvSpPr>
          <p:nvPr/>
        </p:nvSpPr>
        <p:spPr bwMode="auto">
          <a:xfrm>
            <a:off x="4643438" y="2852738"/>
            <a:ext cx="37449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¿AUMENTAN CONDUCTAS?</a:t>
            </a:r>
          </a:p>
          <a:p>
            <a:pPr algn="ctr"/>
            <a:endParaRPr lang="es-MX" sz="1800"/>
          </a:p>
          <a:p>
            <a:pPr algn="ctr"/>
            <a:r>
              <a:rPr lang="es-MX" sz="1800"/>
              <a:t>¿NIVEL AMERICA LATINA?</a:t>
            </a:r>
          </a:p>
          <a:p>
            <a:pPr algn="ctr"/>
            <a:endParaRPr lang="es-MX" sz="1800"/>
          </a:p>
          <a:p>
            <a:pPr algn="ctr"/>
            <a:r>
              <a:rPr lang="es-MX" sz="1800"/>
              <a:t>¿NIVEL PAÍSES EUROPEOS?</a:t>
            </a:r>
            <a:endParaRPr lang="es-ES" sz="1800"/>
          </a:p>
        </p:txBody>
      </p:sp>
      <p:sp>
        <p:nvSpPr>
          <p:cNvPr id="715807" name="Rectangle 31"/>
          <p:cNvSpPr>
            <a:spLocks noChangeArrowheads="1"/>
          </p:cNvSpPr>
          <p:nvPr/>
        </p:nvSpPr>
        <p:spPr bwMode="auto">
          <a:xfrm>
            <a:off x="395288" y="5300663"/>
            <a:ext cx="29527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CULTURA </a:t>
            </a:r>
          </a:p>
          <a:p>
            <a:pPr algn="ctr"/>
            <a:r>
              <a:rPr lang="es-MX" sz="1800"/>
              <a:t>CIUDADANA</a:t>
            </a:r>
            <a:endParaRPr lang="es-ES" sz="1800"/>
          </a:p>
        </p:txBody>
      </p:sp>
      <p:sp>
        <p:nvSpPr>
          <p:cNvPr id="715808" name="Rectangle 32"/>
          <p:cNvSpPr>
            <a:spLocks noChangeArrowheads="1"/>
          </p:cNvSpPr>
          <p:nvPr/>
        </p:nvSpPr>
        <p:spPr bwMode="auto">
          <a:xfrm>
            <a:off x="4714875" y="5229225"/>
            <a:ext cx="37449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¿UNA SOCIEDAD MÁS DIFÍCIL DE</a:t>
            </a:r>
          </a:p>
          <a:p>
            <a:pPr algn="ctr"/>
            <a:r>
              <a:rPr lang="es-MX" sz="1800"/>
              <a:t>CONTENER Y DISCIPLINAR?</a:t>
            </a:r>
          </a:p>
          <a:p>
            <a:pPr algn="ctr"/>
            <a:endParaRPr lang="es-MX" sz="1800"/>
          </a:p>
          <a:p>
            <a:pPr algn="ctr"/>
            <a:r>
              <a:rPr lang="es-MX" sz="1800"/>
              <a:t>¿UNA SOCIEDAD CON MAYOR </a:t>
            </a:r>
          </a:p>
          <a:p>
            <a:pPr algn="ctr"/>
            <a:r>
              <a:rPr lang="es-MX" sz="1800"/>
              <a:t>CAPACIDAD DE REGULACIÓN?</a:t>
            </a:r>
          </a:p>
        </p:txBody>
      </p:sp>
      <p:sp>
        <p:nvSpPr>
          <p:cNvPr id="715809" name="AutoShape 33"/>
          <p:cNvSpPr>
            <a:spLocks noChangeArrowheads="1"/>
          </p:cNvSpPr>
          <p:nvPr/>
        </p:nvSpPr>
        <p:spPr bwMode="auto">
          <a:xfrm>
            <a:off x="3492500" y="3068638"/>
            <a:ext cx="647700" cy="8651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5810" name="AutoShape 34"/>
          <p:cNvSpPr>
            <a:spLocks noChangeArrowheads="1"/>
          </p:cNvSpPr>
          <p:nvPr/>
        </p:nvSpPr>
        <p:spPr bwMode="auto">
          <a:xfrm>
            <a:off x="3492500" y="5443538"/>
            <a:ext cx="647700" cy="8651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400" b="1"/>
              <a:t>RETOS Y DESAFÍOS</a:t>
            </a:r>
            <a:endParaRPr lang="es-ES" sz="2400" b="1"/>
          </a:p>
        </p:txBody>
      </p:sp>
      <p:sp>
        <p:nvSpPr>
          <p:cNvPr id="723971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723972" name="Rectangle 4"/>
          <p:cNvSpPr>
            <a:spLocks noChangeArrowheads="1"/>
          </p:cNvSpPr>
          <p:nvPr/>
        </p:nvSpPr>
        <p:spPr bwMode="auto">
          <a:xfrm>
            <a:off x="539750" y="11969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MX" sz="1000" b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723973" name="Rectangle 5"/>
          <p:cNvSpPr>
            <a:spLocks noChangeArrowheads="1"/>
          </p:cNvSpPr>
          <p:nvPr/>
        </p:nvSpPr>
        <p:spPr bwMode="auto">
          <a:xfrm>
            <a:off x="9144000" y="5084763"/>
            <a:ext cx="417671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723974" name="Rectangle 6"/>
          <p:cNvSpPr>
            <a:spLocks noChangeArrowheads="1"/>
          </p:cNvSpPr>
          <p:nvPr/>
        </p:nvSpPr>
        <p:spPr bwMode="auto">
          <a:xfrm>
            <a:off x="250825" y="1989138"/>
            <a:ext cx="85693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>
                <a:solidFill>
                  <a:srgbClr val="FF0000"/>
                </a:solidFill>
              </a:rPr>
              <a:t>LA SEGURIDAD CIUDADANA EN EL 2019</a:t>
            </a:r>
            <a:endParaRPr lang="es-ES">
              <a:solidFill>
                <a:srgbClr val="FF0000"/>
              </a:solidFill>
            </a:endParaRPr>
          </a:p>
        </p:txBody>
      </p:sp>
      <p:sp>
        <p:nvSpPr>
          <p:cNvPr id="723976" name="Rectangle 8"/>
          <p:cNvSpPr>
            <a:spLocks noChangeArrowheads="1"/>
          </p:cNvSpPr>
          <p:nvPr/>
        </p:nvSpPr>
        <p:spPr bwMode="auto">
          <a:xfrm>
            <a:off x="4643438" y="3068638"/>
            <a:ext cx="37449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ACCESO AL SERVICIO DE JUSTICIA</a:t>
            </a:r>
          </a:p>
          <a:p>
            <a:pPr algn="ctr"/>
            <a:endParaRPr lang="es-MX" sz="1800"/>
          </a:p>
          <a:p>
            <a:pPr algn="ctr"/>
            <a:r>
              <a:rPr lang="es-MX" sz="1800"/>
              <a:t>HACER COINCIDIR </a:t>
            </a:r>
          </a:p>
          <a:p>
            <a:pPr algn="ctr"/>
            <a:r>
              <a:rPr lang="es-MX" sz="1800"/>
              <a:t>OFERTA Y DEMANDA</a:t>
            </a:r>
          </a:p>
          <a:p>
            <a:pPr algn="ctr"/>
            <a:endParaRPr lang="es-MX" sz="1800"/>
          </a:p>
        </p:txBody>
      </p:sp>
      <p:sp>
        <p:nvSpPr>
          <p:cNvPr id="723978" name="Rectangle 10"/>
          <p:cNvSpPr>
            <a:spLocks noChangeArrowheads="1"/>
          </p:cNvSpPr>
          <p:nvPr/>
        </p:nvSpPr>
        <p:spPr bwMode="auto">
          <a:xfrm>
            <a:off x="4714875" y="5229225"/>
            <a:ext cx="37449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800"/>
              <a:t>LEGITIMIDAD</a:t>
            </a:r>
          </a:p>
          <a:p>
            <a:pPr algn="ctr"/>
            <a:endParaRPr lang="es-MX" sz="1800"/>
          </a:p>
          <a:p>
            <a:pPr algn="ctr"/>
            <a:r>
              <a:rPr lang="es-MX" sz="1800"/>
              <a:t>PRESENCIA EFECTIVA DEL ESTADO</a:t>
            </a:r>
          </a:p>
          <a:p>
            <a:pPr algn="ctr"/>
            <a:endParaRPr lang="es-MX" sz="1800"/>
          </a:p>
          <a:p>
            <a:pPr algn="ctr"/>
            <a:endParaRPr lang="es-MX" sz="1800"/>
          </a:p>
        </p:txBody>
      </p:sp>
      <p:sp>
        <p:nvSpPr>
          <p:cNvPr id="723979" name="AutoShape 11"/>
          <p:cNvSpPr>
            <a:spLocks noChangeArrowheads="1"/>
          </p:cNvSpPr>
          <p:nvPr/>
        </p:nvSpPr>
        <p:spPr bwMode="auto">
          <a:xfrm>
            <a:off x="3276600" y="4005263"/>
            <a:ext cx="647700" cy="8651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981" name="Rectangle 13"/>
          <p:cNvSpPr>
            <a:spLocks noChangeArrowheads="1"/>
          </p:cNvSpPr>
          <p:nvPr/>
        </p:nvSpPr>
        <p:spPr bwMode="auto">
          <a:xfrm>
            <a:off x="827088" y="4149725"/>
            <a:ext cx="16573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O"/>
              <a:t>JUSTICIA</a:t>
            </a:r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ChangeArrowheads="1"/>
          </p:cNvSpPr>
          <p:nvPr/>
        </p:nvSpPr>
        <p:spPr bwMode="auto">
          <a:xfrm>
            <a:off x="0" y="5462588"/>
            <a:ext cx="9144000" cy="139541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7651" name="Rectangle 3"/>
          <p:cNvSpPr>
            <a:spLocks noChangeArrowheads="1"/>
          </p:cNvSpPr>
          <p:nvPr/>
        </p:nvSpPr>
        <p:spPr bwMode="auto">
          <a:xfrm>
            <a:off x="57150" y="28575"/>
            <a:ext cx="9029700" cy="2105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7652" name="Rectangle 4"/>
          <p:cNvSpPr>
            <a:spLocks noChangeArrowheads="1"/>
          </p:cNvSpPr>
          <p:nvPr/>
        </p:nvSpPr>
        <p:spPr bwMode="auto">
          <a:xfrm>
            <a:off x="0" y="-100013"/>
            <a:ext cx="9144000" cy="21336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67653" name="Picture 5" descr="ESCUDO SOMBRA 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809625"/>
            <a:ext cx="3260725" cy="4175125"/>
          </a:xfrm>
          <a:prstGeom prst="rect">
            <a:avLst/>
          </a:prstGeom>
          <a:noFill/>
        </p:spPr>
      </p:pic>
      <p:sp>
        <p:nvSpPr>
          <p:cNvPr id="667654" name="Text Box 6"/>
          <p:cNvSpPr txBox="1">
            <a:spLocks noChangeArrowheads="1"/>
          </p:cNvSpPr>
          <p:nvPr/>
        </p:nvSpPr>
        <p:spPr bwMode="auto">
          <a:xfrm>
            <a:off x="755650" y="5735638"/>
            <a:ext cx="76327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s-MX" sz="2800">
                <a:latin typeface="Arial Narrow" pitchFamily="34" charset="0"/>
              </a:rPr>
              <a:t>Departamento Nacional de Planeación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s-MX" sz="2800" b="0">
                <a:latin typeface="Arial Narrow" pitchFamily="34" charset="0"/>
              </a:rPr>
              <a:t>República de Colombia</a:t>
            </a:r>
            <a:endParaRPr lang="es-ES" sz="2800" b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851150"/>
            <a:ext cx="7772400" cy="2162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4000" b="1"/>
              <a:t>1. </a:t>
            </a:r>
            <a:r>
              <a:rPr lang="es-ES_tradnl" sz="4000" b="1">
                <a:latin typeface="Arial" pitchFamily="34" charset="0"/>
                <a:cs typeface="Arial" pitchFamily="34" charset="0"/>
              </a:rPr>
              <a:t>INTRODUCCIÓN</a:t>
            </a:r>
            <a:endParaRPr lang="es-ES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98371" name="Rectangle 3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96975"/>
            <a:ext cx="8229600" cy="360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38200" indent="-838200"/>
            <a:r>
              <a:rPr lang="es-ES_tradnl" sz="2800" b="1"/>
              <a:t>INTRODUCCIÓN</a:t>
            </a:r>
            <a:endParaRPr lang="es-ES" sz="2800" b="1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773238"/>
            <a:ext cx="8229600" cy="439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s-MX" b="1">
              <a:latin typeface="Arial" pitchFamily="34" charset="0"/>
            </a:endParaRPr>
          </a:p>
          <a:p>
            <a:pPr algn="just"/>
            <a:r>
              <a:rPr lang="es-MX" sz="2400" b="1">
                <a:latin typeface="Arial" pitchFamily="34" charset="0"/>
              </a:rPr>
              <a:t>El tema de la convivencia y seguridad ciudadana adquiere vida propia y genera profundas transformaciones institucionales.</a:t>
            </a:r>
          </a:p>
          <a:p>
            <a:pPr algn="just"/>
            <a:r>
              <a:rPr lang="es-MX" sz="2400" b="1">
                <a:latin typeface="Arial" pitchFamily="34" charset="0"/>
              </a:rPr>
              <a:t>Bogotá, Cali y Medellín marcan un derrotero fundamental</a:t>
            </a:r>
          </a:p>
          <a:p>
            <a:pPr algn="just"/>
            <a:r>
              <a:rPr lang="es-MX" sz="2400" b="1">
                <a:latin typeface="Arial" pitchFamily="34" charset="0"/>
              </a:rPr>
              <a:t>Los colombianos han venido asumiendo de manera creciente el ejercicio de la responsabilidad social en el tema</a:t>
            </a:r>
          </a:p>
          <a:p>
            <a:pPr algn="just"/>
            <a:endParaRPr lang="es-ES" sz="3500" b="1">
              <a:latin typeface="Arial" pitchFamily="34" charset="0"/>
            </a:endParaRPr>
          </a:p>
        </p:txBody>
      </p:sp>
      <p:sp>
        <p:nvSpPr>
          <p:cNvPr id="635912" name="Rectangle 8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92238"/>
            <a:ext cx="8229600" cy="523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38200" indent="-838200"/>
            <a:r>
              <a:rPr lang="es-ES_tradnl" sz="2800" b="1"/>
              <a:t>INTRODUCCIÓN</a:t>
            </a:r>
            <a:endParaRPr lang="es-ES" sz="2800" b="1"/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916113"/>
            <a:ext cx="8229600" cy="439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es-MX" sz="2200" b="1">
              <a:latin typeface="Arial" pitchFamily="34" charset="0"/>
            </a:endParaRPr>
          </a:p>
          <a:p>
            <a:pPr algn="just">
              <a:lnSpc>
                <a:spcPct val="80000"/>
              </a:lnSpc>
            </a:pPr>
            <a:endParaRPr lang="es-MX" sz="2200" b="1">
              <a:latin typeface="Arial" pitchFamily="34" charset="0"/>
            </a:endParaRPr>
          </a:p>
          <a:p>
            <a:pPr algn="just">
              <a:lnSpc>
                <a:spcPct val="80000"/>
              </a:lnSpc>
            </a:pPr>
            <a:endParaRPr lang="es-MX" sz="2200" b="1">
              <a:latin typeface="Aria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MX" sz="2600" b="1">
                <a:latin typeface="Arial" pitchFamily="34" charset="0"/>
              </a:rPr>
              <a:t>	En el marco de la Política de Defensa y Seguridad Democrática la convivencia y la seguridad ciudadana constituyen uno de los ejes fundamentales para la recuperación del control definitivo del territorio por parte del Estado.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ES" sz="2600" b="1">
              <a:latin typeface="Arial" pitchFamily="34" charset="0"/>
            </a:endParaRPr>
          </a:p>
        </p:txBody>
      </p:sp>
      <p:sp>
        <p:nvSpPr>
          <p:cNvPr id="703492" name="Rectangle 4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33463"/>
            <a:ext cx="8229600" cy="3794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38200" indent="-838200"/>
            <a:r>
              <a:rPr lang="es-ES_tradnl" sz="2800" b="1"/>
              <a:t>INTRODUCCIÓN</a:t>
            </a:r>
            <a:endParaRPr lang="es-ES" sz="2800" b="1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7513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MX" sz="1200" b="1">
                <a:solidFill>
                  <a:srgbClr val="FF0000"/>
                </a:solidFill>
                <a:latin typeface="Arial" pitchFamily="34" charset="0"/>
              </a:rPr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MX" sz="2000" b="1">
              <a:latin typeface="Aria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es-ES" sz="2000" b="1">
              <a:latin typeface="Arial" pitchFamily="34" charset="0"/>
            </a:endParaRPr>
          </a:p>
        </p:txBody>
      </p:sp>
      <p:sp>
        <p:nvSpPr>
          <p:cNvPr id="701444" name="Rectangle 4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701445" name="Rectangle 5"/>
          <p:cNvSpPr>
            <a:spLocks noChangeArrowheads="1"/>
          </p:cNvSpPr>
          <p:nvPr/>
        </p:nvSpPr>
        <p:spPr bwMode="auto">
          <a:xfrm>
            <a:off x="152400" y="2420938"/>
            <a:ext cx="20574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100"/>
              <a:t>TERRORISMO</a:t>
            </a:r>
          </a:p>
          <a:p>
            <a:pPr algn="ctr" eaLnBrk="1" hangingPunct="1"/>
            <a:endParaRPr lang="es-MX" sz="1100"/>
          </a:p>
          <a:p>
            <a:pPr algn="ctr" eaLnBrk="1" hangingPunct="1"/>
            <a:r>
              <a:rPr lang="es-MX" sz="1100"/>
              <a:t>NARCOTRAFICO</a:t>
            </a:r>
          </a:p>
          <a:p>
            <a:pPr algn="ctr" eaLnBrk="1" hangingPunct="1"/>
            <a:endParaRPr lang="es-MX" sz="1100"/>
          </a:p>
          <a:p>
            <a:pPr algn="ctr" eaLnBrk="1" hangingPunct="1"/>
            <a:r>
              <a:rPr lang="es-MX" sz="1100"/>
              <a:t>EROSIÓN PROCESOS</a:t>
            </a:r>
          </a:p>
          <a:p>
            <a:pPr algn="ctr" eaLnBrk="1" hangingPunct="1"/>
            <a:r>
              <a:rPr lang="es-MX" sz="1100"/>
              <a:t>DEMOCRÁTICOS LOCALES</a:t>
            </a:r>
          </a:p>
          <a:p>
            <a:pPr algn="ctr" eaLnBrk="1" hangingPunct="1"/>
            <a:endParaRPr lang="es-MX" sz="1100"/>
          </a:p>
          <a:p>
            <a:pPr algn="ctr" eaLnBrk="1" hangingPunct="1"/>
            <a:r>
              <a:rPr lang="es-MX" sz="1100"/>
              <a:t>DEPREDACIÓN FINANZAS</a:t>
            </a:r>
          </a:p>
          <a:p>
            <a:pPr algn="ctr" eaLnBrk="1" hangingPunct="1"/>
            <a:r>
              <a:rPr lang="es-MX" sz="1100"/>
              <a:t>PÚBLICAS TERRITORIALES</a:t>
            </a:r>
          </a:p>
          <a:p>
            <a:pPr algn="ctr" eaLnBrk="1" hangingPunct="1"/>
            <a:endParaRPr lang="es-MX" sz="1100"/>
          </a:p>
          <a:p>
            <a:pPr algn="ctr" eaLnBrk="1" hangingPunct="1"/>
            <a:r>
              <a:rPr lang="es-MX" sz="1100"/>
              <a:t>SUPLANTACIÓN </a:t>
            </a:r>
          </a:p>
          <a:p>
            <a:pPr algn="ctr" eaLnBrk="1" hangingPunct="1"/>
            <a:r>
              <a:rPr lang="es-MX" sz="1100"/>
              <a:t>ADMINISTRACIÓN JUSTICIA</a:t>
            </a:r>
          </a:p>
          <a:p>
            <a:pPr algn="ctr" eaLnBrk="1" hangingPunct="1"/>
            <a:r>
              <a:rPr lang="es-MX" sz="1100"/>
              <a:t>POR FORMAS PRIVADAS</a:t>
            </a:r>
          </a:p>
          <a:p>
            <a:pPr algn="ctr" eaLnBrk="1" hangingPunct="1"/>
            <a:endParaRPr lang="es-MX" sz="1100"/>
          </a:p>
          <a:p>
            <a:pPr algn="ctr" eaLnBrk="1" hangingPunct="1"/>
            <a:r>
              <a:rPr lang="es-MX" sz="1100"/>
              <a:t>REGULACIÓN RELACIONES</a:t>
            </a:r>
          </a:p>
          <a:p>
            <a:pPr algn="ctr" eaLnBrk="1" hangingPunct="1"/>
            <a:r>
              <a:rPr lang="es-MX" sz="1100"/>
              <a:t>SOCIALES POR VÍA ARMADA</a:t>
            </a:r>
            <a:endParaRPr lang="es-CO" sz="1100"/>
          </a:p>
        </p:txBody>
      </p:sp>
      <p:sp>
        <p:nvSpPr>
          <p:cNvPr id="701446" name="Text Box 6"/>
          <p:cNvSpPr txBox="1">
            <a:spLocks noChangeArrowheads="1"/>
          </p:cNvSpPr>
          <p:nvPr/>
        </p:nvSpPr>
        <p:spPr bwMode="auto">
          <a:xfrm>
            <a:off x="363538" y="1989138"/>
            <a:ext cx="1616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s-MX" sz="1200"/>
              <a:t>SITUACIÓN INICIAL</a:t>
            </a:r>
            <a:endParaRPr lang="es-CO" sz="1200"/>
          </a:p>
        </p:txBody>
      </p:sp>
      <p:sp>
        <p:nvSpPr>
          <p:cNvPr id="701447" name="AutoShape 7"/>
          <p:cNvSpPr>
            <a:spLocks noChangeArrowheads="1"/>
          </p:cNvSpPr>
          <p:nvPr/>
        </p:nvSpPr>
        <p:spPr bwMode="auto">
          <a:xfrm>
            <a:off x="2438400" y="2492375"/>
            <a:ext cx="1447800" cy="22098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s-MX" sz="1100"/>
              <a:t>RECUPERACIÓN</a:t>
            </a:r>
          </a:p>
          <a:p>
            <a:pPr eaLnBrk="1" hangingPunct="1"/>
            <a:endParaRPr lang="es-MX" sz="1100"/>
          </a:p>
          <a:p>
            <a:pPr eaLnBrk="1" hangingPunct="1"/>
            <a:r>
              <a:rPr lang="es-MX" sz="1100"/>
              <a:t>Identificación</a:t>
            </a:r>
          </a:p>
          <a:p>
            <a:pPr eaLnBrk="1" hangingPunct="1"/>
            <a:r>
              <a:rPr lang="es-MX" sz="1100"/>
              <a:t>Neutralización y</a:t>
            </a:r>
          </a:p>
          <a:p>
            <a:pPr eaLnBrk="1" hangingPunct="1"/>
            <a:r>
              <a:rPr lang="es-MX" sz="1100"/>
              <a:t>Desarticulación </a:t>
            </a:r>
          </a:p>
          <a:p>
            <a:pPr eaLnBrk="1" hangingPunct="1"/>
            <a:r>
              <a:rPr lang="es-MX" sz="1100"/>
              <a:t>amenaza</a:t>
            </a:r>
            <a:endParaRPr lang="es-CO" sz="1100"/>
          </a:p>
        </p:txBody>
      </p:sp>
      <p:sp>
        <p:nvSpPr>
          <p:cNvPr id="701448" name="AutoShape 8"/>
          <p:cNvSpPr>
            <a:spLocks noChangeArrowheads="1"/>
          </p:cNvSpPr>
          <p:nvPr/>
        </p:nvSpPr>
        <p:spPr bwMode="auto">
          <a:xfrm>
            <a:off x="3886200" y="2492375"/>
            <a:ext cx="1447800" cy="2209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s-MX" sz="1100"/>
              <a:t>MANTENIMIENTO</a:t>
            </a:r>
          </a:p>
          <a:p>
            <a:pPr eaLnBrk="1" hangingPunct="1"/>
            <a:endParaRPr lang="es-MX" sz="1100"/>
          </a:p>
          <a:p>
            <a:pPr eaLnBrk="1" hangingPunct="1"/>
            <a:r>
              <a:rPr lang="es-MX" sz="1100"/>
              <a:t>Condiciones </a:t>
            </a:r>
          </a:p>
          <a:p>
            <a:pPr eaLnBrk="1" hangingPunct="1"/>
            <a:r>
              <a:rPr lang="es-MX" sz="1100"/>
              <a:t>Objetivas </a:t>
            </a:r>
          </a:p>
          <a:p>
            <a:pPr eaLnBrk="1" hangingPunct="1"/>
            <a:r>
              <a:rPr lang="es-MX" sz="1100"/>
              <a:t>Seguridad y</a:t>
            </a:r>
          </a:p>
          <a:p>
            <a:pPr eaLnBrk="1" hangingPunct="1"/>
            <a:r>
              <a:rPr lang="es-MX" sz="1100"/>
              <a:t>Convivencia</a:t>
            </a:r>
          </a:p>
        </p:txBody>
      </p:sp>
      <p:sp>
        <p:nvSpPr>
          <p:cNvPr id="701449" name="AutoShape 9"/>
          <p:cNvSpPr>
            <a:spLocks noChangeArrowheads="1"/>
          </p:cNvSpPr>
          <p:nvPr/>
        </p:nvSpPr>
        <p:spPr bwMode="auto">
          <a:xfrm>
            <a:off x="5334000" y="2492375"/>
            <a:ext cx="1447800" cy="22098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s-MX" sz="1100"/>
          </a:p>
          <a:p>
            <a:pPr eaLnBrk="1" hangingPunct="1"/>
            <a:r>
              <a:rPr lang="es-MX" sz="1100"/>
              <a:t>CONSOLIDACIÓN</a:t>
            </a:r>
          </a:p>
          <a:p>
            <a:pPr eaLnBrk="1" hangingPunct="1"/>
            <a:endParaRPr lang="es-MX" sz="1100"/>
          </a:p>
          <a:p>
            <a:pPr eaLnBrk="1" hangingPunct="1"/>
            <a:r>
              <a:rPr lang="es-MX" sz="1100"/>
              <a:t>Intervención </a:t>
            </a:r>
          </a:p>
          <a:p>
            <a:pPr eaLnBrk="1" hangingPunct="1"/>
            <a:r>
              <a:rPr lang="es-MX" sz="1100"/>
              <a:t>integral, articulada </a:t>
            </a:r>
          </a:p>
          <a:p>
            <a:pPr eaLnBrk="1" hangingPunct="1"/>
            <a:r>
              <a:rPr lang="es-MX" sz="1100"/>
              <a:t>y coordinada </a:t>
            </a:r>
          </a:p>
          <a:p>
            <a:pPr eaLnBrk="1" hangingPunct="1"/>
            <a:r>
              <a:rPr lang="es-MX" sz="1100"/>
              <a:t>del Estado</a:t>
            </a:r>
          </a:p>
          <a:p>
            <a:pPr eaLnBrk="1" hangingPunct="1"/>
            <a:endParaRPr lang="es-CO" sz="1100"/>
          </a:p>
        </p:txBody>
      </p:sp>
      <p:sp>
        <p:nvSpPr>
          <p:cNvPr id="701450" name="Rectangle 10"/>
          <p:cNvSpPr>
            <a:spLocks noChangeArrowheads="1"/>
          </p:cNvSpPr>
          <p:nvPr/>
        </p:nvSpPr>
        <p:spPr bwMode="auto">
          <a:xfrm>
            <a:off x="7010400" y="2492375"/>
            <a:ext cx="19812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MX" sz="1100"/>
              <a:t>SEGURIDAD</a:t>
            </a:r>
          </a:p>
          <a:p>
            <a:pPr algn="ctr" eaLnBrk="1" hangingPunct="1"/>
            <a:endParaRPr lang="es-MX" sz="1100"/>
          </a:p>
          <a:p>
            <a:pPr algn="ctr" eaLnBrk="1" hangingPunct="1"/>
            <a:r>
              <a:rPr lang="es-MX" sz="1100"/>
              <a:t>ORDENAMIENTO </a:t>
            </a:r>
          </a:p>
          <a:p>
            <a:pPr algn="ctr" eaLnBrk="1" hangingPunct="1"/>
            <a:r>
              <a:rPr lang="es-MX" sz="1100"/>
              <a:t>DEMOCRÁTICO</a:t>
            </a:r>
          </a:p>
          <a:p>
            <a:pPr algn="ctr" eaLnBrk="1" hangingPunct="1"/>
            <a:endParaRPr lang="es-MX" sz="1100"/>
          </a:p>
          <a:p>
            <a:pPr algn="ctr" eaLnBrk="1" hangingPunct="1"/>
            <a:r>
              <a:rPr lang="es-MX" sz="1100"/>
              <a:t>ESTADO SOCIAL</a:t>
            </a:r>
          </a:p>
          <a:p>
            <a:pPr algn="ctr" eaLnBrk="1" hangingPunct="1"/>
            <a:r>
              <a:rPr lang="es-MX" sz="1100"/>
              <a:t>DE DERECHO</a:t>
            </a:r>
          </a:p>
          <a:p>
            <a:pPr algn="ctr" eaLnBrk="1" hangingPunct="1"/>
            <a:endParaRPr lang="es-MX" sz="1100"/>
          </a:p>
          <a:p>
            <a:pPr algn="ctr" eaLnBrk="1" hangingPunct="1"/>
            <a:r>
              <a:rPr lang="es-MX" sz="1100"/>
              <a:t>DESARROLLO </a:t>
            </a:r>
          </a:p>
          <a:p>
            <a:pPr algn="ctr" eaLnBrk="1" hangingPunct="1"/>
            <a:r>
              <a:rPr lang="es-MX" sz="1100"/>
              <a:t>SOSTENIBLE</a:t>
            </a:r>
            <a:endParaRPr lang="es-CO" sz="1100"/>
          </a:p>
        </p:txBody>
      </p:sp>
      <p:sp>
        <p:nvSpPr>
          <p:cNvPr id="701451" name="Text Box 11"/>
          <p:cNvSpPr txBox="1">
            <a:spLocks noChangeArrowheads="1"/>
          </p:cNvSpPr>
          <p:nvPr/>
        </p:nvSpPr>
        <p:spPr bwMode="auto">
          <a:xfrm>
            <a:off x="2362200" y="4244975"/>
            <a:ext cx="1447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s-MX" sz="1100">
                <a:solidFill>
                  <a:srgbClr val="FF0000"/>
                </a:solidFill>
              </a:rPr>
              <a:t>INTELIGENCIA</a:t>
            </a:r>
          </a:p>
          <a:p>
            <a:pPr eaLnBrk="1" hangingPunct="1"/>
            <a:r>
              <a:rPr lang="es-MX" sz="1100">
                <a:solidFill>
                  <a:srgbClr val="FF0000"/>
                </a:solidFill>
              </a:rPr>
              <a:t>OPERACIONES</a:t>
            </a:r>
          </a:p>
          <a:p>
            <a:pPr eaLnBrk="1" hangingPunct="1"/>
            <a:r>
              <a:rPr lang="es-MX" sz="1100">
                <a:solidFill>
                  <a:srgbClr val="FF0000"/>
                </a:solidFill>
              </a:rPr>
              <a:t>OFENSIVAS</a:t>
            </a:r>
          </a:p>
          <a:p>
            <a:pPr eaLnBrk="1" hangingPunct="1"/>
            <a:r>
              <a:rPr lang="es-MX" sz="1100">
                <a:solidFill>
                  <a:srgbClr val="FF0000"/>
                </a:solidFill>
              </a:rPr>
              <a:t>JUDICIALIZACIÓN</a:t>
            </a:r>
            <a:endParaRPr lang="es-CO" sz="1100">
              <a:solidFill>
                <a:srgbClr val="FF0000"/>
              </a:solidFill>
            </a:endParaRPr>
          </a:p>
        </p:txBody>
      </p:sp>
      <p:sp>
        <p:nvSpPr>
          <p:cNvPr id="701452" name="Text Box 12"/>
          <p:cNvSpPr txBox="1">
            <a:spLocks noChangeArrowheads="1"/>
          </p:cNvSpPr>
          <p:nvPr/>
        </p:nvSpPr>
        <p:spPr bwMode="auto">
          <a:xfrm>
            <a:off x="3810000" y="4321175"/>
            <a:ext cx="1447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s-MX" sz="1100">
                <a:solidFill>
                  <a:srgbClr val="FF0000"/>
                </a:solidFill>
              </a:rPr>
              <a:t>SEGURIDAD</a:t>
            </a:r>
          </a:p>
          <a:p>
            <a:pPr eaLnBrk="1" hangingPunct="1"/>
            <a:r>
              <a:rPr lang="es-MX" sz="1100">
                <a:solidFill>
                  <a:srgbClr val="FF0000"/>
                </a:solidFill>
              </a:rPr>
              <a:t>CIUDADANA Y</a:t>
            </a:r>
          </a:p>
          <a:p>
            <a:pPr eaLnBrk="1" hangingPunct="1"/>
            <a:r>
              <a:rPr lang="es-MX" sz="1100">
                <a:solidFill>
                  <a:srgbClr val="FF0000"/>
                </a:solidFill>
              </a:rPr>
              <a:t>CONVIVENCIA</a:t>
            </a:r>
            <a:endParaRPr lang="es-CO" sz="1100">
              <a:solidFill>
                <a:srgbClr val="FF0000"/>
              </a:solidFill>
            </a:endParaRPr>
          </a:p>
        </p:txBody>
      </p:sp>
      <p:sp>
        <p:nvSpPr>
          <p:cNvPr id="701453" name="Text Box 13"/>
          <p:cNvSpPr txBox="1">
            <a:spLocks noChangeArrowheads="1"/>
          </p:cNvSpPr>
          <p:nvPr/>
        </p:nvSpPr>
        <p:spPr bwMode="auto">
          <a:xfrm>
            <a:off x="5181600" y="4321175"/>
            <a:ext cx="152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s-MX" sz="1100">
                <a:solidFill>
                  <a:srgbClr val="FF0000"/>
                </a:solidFill>
              </a:rPr>
              <a:t>DESARROLLO</a:t>
            </a:r>
          </a:p>
          <a:p>
            <a:pPr eaLnBrk="1" hangingPunct="1"/>
            <a:r>
              <a:rPr lang="es-MX" sz="1100">
                <a:solidFill>
                  <a:srgbClr val="FF0000"/>
                </a:solidFill>
              </a:rPr>
              <a:t>PARTICIPACIÓN</a:t>
            </a:r>
          </a:p>
          <a:p>
            <a:pPr eaLnBrk="1" hangingPunct="1"/>
            <a:r>
              <a:rPr lang="es-MX" sz="1100">
                <a:solidFill>
                  <a:srgbClr val="FF0000"/>
                </a:solidFill>
              </a:rPr>
              <a:t>GOBERNABILIDAD</a:t>
            </a:r>
            <a:endParaRPr lang="es-CO" sz="1100">
              <a:solidFill>
                <a:srgbClr val="FF0000"/>
              </a:solidFill>
            </a:endParaRPr>
          </a:p>
        </p:txBody>
      </p:sp>
      <p:sp>
        <p:nvSpPr>
          <p:cNvPr id="701454" name="Text Box 14"/>
          <p:cNvSpPr txBox="1">
            <a:spLocks noChangeArrowheads="1"/>
          </p:cNvSpPr>
          <p:nvPr/>
        </p:nvSpPr>
        <p:spPr bwMode="auto">
          <a:xfrm>
            <a:off x="7400925" y="1989138"/>
            <a:ext cx="1131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s-MX" sz="1200"/>
              <a:t>RESULTADO</a:t>
            </a:r>
            <a:endParaRPr lang="es-CO" sz="1200"/>
          </a:p>
        </p:txBody>
      </p:sp>
      <p:sp>
        <p:nvSpPr>
          <p:cNvPr id="701455" name="Text Box 15"/>
          <p:cNvSpPr txBox="1">
            <a:spLocks noChangeArrowheads="1"/>
          </p:cNvSpPr>
          <p:nvPr/>
        </p:nvSpPr>
        <p:spPr bwMode="auto">
          <a:xfrm>
            <a:off x="3113088" y="2133600"/>
            <a:ext cx="290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s-MX" sz="1400"/>
              <a:t>CICLO CONTROL TERRITORIAL</a:t>
            </a:r>
            <a:endParaRPr lang="es-CO" sz="1400"/>
          </a:p>
        </p:txBody>
      </p:sp>
      <p:sp>
        <p:nvSpPr>
          <p:cNvPr id="701456" name="Oval 16"/>
          <p:cNvSpPr>
            <a:spLocks noChangeArrowheads="1"/>
          </p:cNvSpPr>
          <p:nvPr/>
        </p:nvSpPr>
        <p:spPr bwMode="auto">
          <a:xfrm>
            <a:off x="3581400" y="5661025"/>
            <a:ext cx="1981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MX" sz="1100" b="0"/>
          </a:p>
          <a:p>
            <a:pPr algn="ctr" eaLnBrk="1" hangingPunct="1"/>
            <a:r>
              <a:rPr lang="es-MX" sz="1100"/>
              <a:t>ELEVAR AL MÁXIMO</a:t>
            </a:r>
          </a:p>
          <a:p>
            <a:pPr algn="ctr" eaLnBrk="1" hangingPunct="1"/>
            <a:r>
              <a:rPr lang="es-MX" sz="1100"/>
              <a:t>COSTOS TRANSACCIÓN</a:t>
            </a:r>
          </a:p>
          <a:p>
            <a:pPr algn="ctr" eaLnBrk="1" hangingPunct="1"/>
            <a:r>
              <a:rPr lang="es-MX" sz="1100"/>
              <a:t>ACTORES ARMADOS</a:t>
            </a:r>
          </a:p>
          <a:p>
            <a:pPr algn="ctr" eaLnBrk="1" hangingPunct="1"/>
            <a:r>
              <a:rPr lang="es-MX" sz="1100"/>
              <a:t>ILEGALES</a:t>
            </a:r>
            <a:endParaRPr lang="es-CO" sz="1100"/>
          </a:p>
        </p:txBody>
      </p:sp>
      <p:sp>
        <p:nvSpPr>
          <p:cNvPr id="701457" name="AutoShape 17"/>
          <p:cNvSpPr>
            <a:spLocks noChangeArrowheads="1"/>
          </p:cNvSpPr>
          <p:nvPr/>
        </p:nvSpPr>
        <p:spPr bwMode="auto">
          <a:xfrm>
            <a:off x="2924175" y="5741988"/>
            <a:ext cx="733425" cy="909637"/>
          </a:xfrm>
          <a:prstGeom prst="curvedRightArrow">
            <a:avLst>
              <a:gd name="adj1" fmla="val 24805"/>
              <a:gd name="adj2" fmla="val 4961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58" name="AutoShape 18"/>
          <p:cNvSpPr>
            <a:spLocks noChangeArrowheads="1"/>
          </p:cNvSpPr>
          <p:nvPr/>
        </p:nvSpPr>
        <p:spPr bwMode="auto">
          <a:xfrm>
            <a:off x="5486400" y="5737225"/>
            <a:ext cx="733425" cy="914400"/>
          </a:xfrm>
          <a:prstGeom prst="curvedLeftArrow">
            <a:avLst>
              <a:gd name="adj1" fmla="val 24935"/>
              <a:gd name="adj2" fmla="val 4987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59" name="Text Box 19"/>
          <p:cNvSpPr txBox="1">
            <a:spLocks noChangeArrowheads="1"/>
          </p:cNvSpPr>
          <p:nvPr/>
        </p:nvSpPr>
        <p:spPr bwMode="auto">
          <a:xfrm>
            <a:off x="2847975" y="5229225"/>
            <a:ext cx="3629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s-MX" sz="1200"/>
              <a:t>PARTICIPACIÓN Y APOYO DE LA CIUDADANÍA</a:t>
            </a:r>
            <a:endParaRPr lang="es-CO" sz="1200"/>
          </a:p>
        </p:txBody>
      </p:sp>
      <p:sp>
        <p:nvSpPr>
          <p:cNvPr id="701460" name="Line 20"/>
          <p:cNvSpPr>
            <a:spLocks noChangeShapeType="1"/>
          </p:cNvSpPr>
          <p:nvPr/>
        </p:nvSpPr>
        <p:spPr bwMode="auto">
          <a:xfrm flipH="1">
            <a:off x="2286000" y="53736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1461" name="Line 21"/>
          <p:cNvSpPr>
            <a:spLocks noChangeShapeType="1"/>
          </p:cNvSpPr>
          <p:nvPr/>
        </p:nvSpPr>
        <p:spPr bwMode="auto">
          <a:xfrm flipV="1">
            <a:off x="2286000" y="4292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1462" name="Line 22"/>
          <p:cNvSpPr>
            <a:spLocks noChangeShapeType="1"/>
          </p:cNvSpPr>
          <p:nvPr/>
        </p:nvSpPr>
        <p:spPr bwMode="auto">
          <a:xfrm flipH="1">
            <a:off x="6477000" y="53736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1463" name="Line 23"/>
          <p:cNvSpPr>
            <a:spLocks noChangeShapeType="1"/>
          </p:cNvSpPr>
          <p:nvPr/>
        </p:nvSpPr>
        <p:spPr bwMode="auto">
          <a:xfrm flipV="1">
            <a:off x="6858000" y="4292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6700"/>
            <a:ext cx="8229600" cy="523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38200" indent="-838200"/>
            <a:r>
              <a:rPr lang="es-ES_tradnl" sz="2800" b="1"/>
              <a:t>INTRODUCCIÓN</a:t>
            </a:r>
            <a:endParaRPr lang="es-ES" sz="2800" b="1"/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39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s-MX" sz="2000" b="1">
                <a:latin typeface="Arial" pitchFamily="34" charset="0"/>
              </a:rPr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MX" sz="2000" b="1">
              <a:latin typeface="Aria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es-MX" sz="2000" b="1">
              <a:latin typeface="Aria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es-MX" sz="2000" b="1">
              <a:latin typeface="Aria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MX" sz="2000" b="1">
                <a:latin typeface="Arial" pitchFamily="34" charset="0"/>
              </a:rPr>
              <a:t>	</a:t>
            </a:r>
            <a:r>
              <a:rPr lang="es-MX" sz="2600" b="1">
                <a:latin typeface="Arial" pitchFamily="34" charset="0"/>
              </a:rPr>
              <a:t>En el marco de la Política de Defensa y Seguridad Democrática se han registrado avances significativos en variables de primer orden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MX" sz="2600" b="1">
              <a:latin typeface="Arial" pitchFamily="34" charset="0"/>
            </a:endParaRPr>
          </a:p>
          <a:p>
            <a:pPr algn="just">
              <a:lnSpc>
                <a:spcPct val="80000"/>
              </a:lnSpc>
            </a:pPr>
            <a:endParaRPr lang="es-ES" sz="2600" b="1">
              <a:latin typeface="Arial" pitchFamily="34" charset="0"/>
            </a:endParaRPr>
          </a:p>
        </p:txBody>
      </p:sp>
      <p:sp>
        <p:nvSpPr>
          <p:cNvPr id="702468" name="Rectangle 4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29600" cy="360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38200" indent="-838200"/>
            <a:r>
              <a:rPr lang="es-ES_tradnl" sz="2000" b="1"/>
              <a:t>INTRODUCCIÓN</a:t>
            </a:r>
            <a:endParaRPr lang="es-ES" sz="2000" b="1"/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3926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s-MX" sz="2000" b="1">
                <a:latin typeface="Arial" pitchFamily="34" charset="0"/>
              </a:rPr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MX" sz="2000" b="1">
              <a:latin typeface="Aria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es-MX" sz="2000" b="1">
              <a:latin typeface="Aria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es-MX" sz="2000" b="1">
              <a:latin typeface="Aria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s-MX" sz="2000" b="1">
                <a:latin typeface="Arial" pitchFamily="34" charset="0"/>
              </a:rPr>
              <a:t>	</a:t>
            </a:r>
            <a:endParaRPr lang="es-ES" sz="2600" b="1">
              <a:latin typeface="Arial" pitchFamily="34" charset="0"/>
            </a:endParaRPr>
          </a:p>
        </p:txBody>
      </p:sp>
      <p:sp>
        <p:nvSpPr>
          <p:cNvPr id="704516" name="Rectangle 4"/>
          <p:cNvSpPr>
            <a:spLocks noChangeArrowheads="1"/>
          </p:cNvSpPr>
          <p:nvPr/>
        </p:nvSpPr>
        <p:spPr bwMode="auto">
          <a:xfrm>
            <a:off x="4005263" y="144463"/>
            <a:ext cx="48879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/>
              <a:t>Convivencia y seguridad ciudadana: la construcción de una política pública</a:t>
            </a:r>
          </a:p>
        </p:txBody>
      </p:sp>
      <p:sp>
        <p:nvSpPr>
          <p:cNvPr id="704517" name="Rectangle 5"/>
          <p:cNvSpPr>
            <a:spLocks noChangeArrowheads="1"/>
          </p:cNvSpPr>
          <p:nvPr/>
        </p:nvSpPr>
        <p:spPr bwMode="auto">
          <a:xfrm>
            <a:off x="685800" y="1471613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MX" sz="2000"/>
              <a:t>HOMICIDIO</a:t>
            </a:r>
            <a:endParaRPr lang="es-CO" sz="2000"/>
          </a:p>
        </p:txBody>
      </p:sp>
      <p:sp>
        <p:nvSpPr>
          <p:cNvPr id="704518" name="Text Box 6"/>
          <p:cNvSpPr txBox="1">
            <a:spLocks noChangeArrowheads="1"/>
          </p:cNvSpPr>
          <p:nvPr/>
        </p:nvSpPr>
        <p:spPr bwMode="auto">
          <a:xfrm>
            <a:off x="212725" y="6453188"/>
            <a:ext cx="1276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s-MX" sz="1200"/>
              <a:t>FUENTE: DIJIN</a:t>
            </a:r>
            <a:endParaRPr lang="es-CO" sz="1200"/>
          </a:p>
        </p:txBody>
      </p:sp>
      <p:pic>
        <p:nvPicPr>
          <p:cNvPr id="70451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52613"/>
            <a:ext cx="883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8920</TotalTime>
  <Words>1553</Words>
  <Application>Microsoft Office PowerPoint</Application>
  <PresentationFormat>Letter Paper (8.5x11 in)</PresentationFormat>
  <Paragraphs>1110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 Unicode MS</vt:lpstr>
      <vt:lpstr>Arial</vt:lpstr>
      <vt:lpstr>Arial Narrow</vt:lpstr>
      <vt:lpstr>Wingdings</vt:lpstr>
      <vt:lpstr>Times New Roman</vt:lpstr>
      <vt:lpstr>Blank</vt:lpstr>
      <vt:lpstr>Slide 1</vt:lpstr>
      <vt:lpstr>CONVIVENCIA Y  SEGURIDAD CIUDADANA:  LA CONSTRUCCIÓN  DE UNA POLÍTICA PÚBLICA   DIRECCIÓN JUSTICIA Y SEGURIDAD    MEDELLÍN, SEPTIEMBRE 12 DE 2005 </vt:lpstr>
      <vt:lpstr>INDICE</vt:lpstr>
      <vt:lpstr>1. INTRODUCCIÓN</vt:lpstr>
      <vt:lpstr>INTRODUCCIÓN</vt:lpstr>
      <vt:lpstr>INTRODUCCIÓN</vt:lpstr>
      <vt:lpstr>INTRODUCCIÓN</vt:lpstr>
      <vt:lpstr>INTRODUCCIÓN</vt:lpstr>
      <vt:lpstr>INTRODUCCIÓN</vt:lpstr>
      <vt:lpstr>INTRODUCCIÓN</vt:lpstr>
      <vt:lpstr>INTRODUCCIÓN</vt:lpstr>
      <vt:lpstr>2. BREVE PERO  FRUCTÍFERA HISTORIA</vt:lpstr>
      <vt:lpstr>BREVE PERO FRUCTÍFERA HISTORIA</vt:lpstr>
      <vt:lpstr>BREVE PERO FRUCTÍFERA HISTORIA</vt:lpstr>
      <vt:lpstr>BREVE PERO FRUCTÍFERA HISTORIA</vt:lpstr>
      <vt:lpstr>BREVE PERO FRUCTÍFERA HISTORIA</vt:lpstr>
      <vt:lpstr>BREVE PERO FRUCTÍFERA HISTORIA</vt:lpstr>
      <vt:lpstr>BREVE PERO FRUCTÍFERA HISTORIA</vt:lpstr>
      <vt:lpstr>3. EL CAMPO DE LA POLÍTICA</vt:lpstr>
      <vt:lpstr>EL CAMPO DE LA POLÍTICA</vt:lpstr>
      <vt:lpstr>EL CAMPO DE LA POLÍTICA</vt:lpstr>
      <vt:lpstr>EL CAMPO DE LA POLÍTICA</vt:lpstr>
      <vt:lpstr>EL CAMPO DE LA POLÍTICA</vt:lpstr>
      <vt:lpstr>EL CAMPO DE LA POLÍTICA</vt:lpstr>
      <vt:lpstr>4. RETOS Y DESAFÍOS</vt:lpstr>
      <vt:lpstr>RETOS Y DESAFÍOS</vt:lpstr>
      <vt:lpstr>RETOS Y DESAFÍOS</vt:lpstr>
      <vt:lpstr>RETOS Y DESAFÍOS</vt:lpstr>
      <vt:lpstr>RETOS Y DESAFÍOS</vt:lpstr>
      <vt:lpstr>RETOS Y DESAFÍOS</vt:lpstr>
      <vt:lpstr>RETOS Y DESAFÍOS</vt:lpstr>
      <vt:lpstr>RETOS Y DESAFÍOS</vt:lpstr>
      <vt:lpstr>RETOS Y DESAFÍOS</vt:lpstr>
      <vt:lpstr>Slide 34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Administrador</dc:creator>
  <cp:lastModifiedBy>anarod</cp:lastModifiedBy>
  <cp:revision>699</cp:revision>
  <dcterms:created xsi:type="dcterms:W3CDTF">2002-10-22T21:54:22Z</dcterms:created>
  <dcterms:modified xsi:type="dcterms:W3CDTF">2010-07-11T23:07:41Z</dcterms:modified>
</cp:coreProperties>
</file>