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57"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embeddedFontLst>
    <p:embeddedFont>
      <p:font typeface="Tahoma" pitchFamily="34" charset="0"/>
      <p:regular r:id="rId11"/>
      <p:bold r:id="rId12"/>
    </p:embeddedFont>
  </p:embeddedFont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83" autoAdjust="0"/>
    <p:restoredTop sz="90929"/>
  </p:normalViewPr>
  <p:slideViewPr>
    <p:cSldViewPr>
      <p:cViewPr varScale="1">
        <p:scale>
          <a:sx n="61" d="100"/>
          <a:sy n="61" d="100"/>
        </p:scale>
        <p:origin x="-5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5538" name="Group 2"/>
          <p:cNvGrpSpPr>
            <a:grpSpLocks/>
          </p:cNvGrpSpPr>
          <p:nvPr/>
        </p:nvGrpSpPr>
        <p:grpSpPr bwMode="auto">
          <a:xfrm>
            <a:off x="0" y="2438400"/>
            <a:ext cx="9009063" cy="1052513"/>
            <a:chOff x="0" y="1536"/>
            <a:chExt cx="5675" cy="663"/>
          </a:xfrm>
        </p:grpSpPr>
        <p:grpSp>
          <p:nvGrpSpPr>
            <p:cNvPr id="65539" name="Group 3"/>
            <p:cNvGrpSpPr>
              <a:grpSpLocks/>
            </p:cNvGrpSpPr>
            <p:nvPr/>
          </p:nvGrpSpPr>
          <p:grpSpPr bwMode="auto">
            <a:xfrm>
              <a:off x="183" y="1604"/>
              <a:ext cx="448" cy="299"/>
              <a:chOff x="720" y="336"/>
              <a:chExt cx="624" cy="432"/>
            </a:xfrm>
          </p:grpSpPr>
          <p:sp>
            <p:nvSpPr>
              <p:cNvPr id="65540"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6554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65542" name="Group 6"/>
            <p:cNvGrpSpPr>
              <a:grpSpLocks/>
            </p:cNvGrpSpPr>
            <p:nvPr/>
          </p:nvGrpSpPr>
          <p:grpSpPr bwMode="auto">
            <a:xfrm>
              <a:off x="261" y="1870"/>
              <a:ext cx="465" cy="299"/>
              <a:chOff x="912" y="2640"/>
              <a:chExt cx="672" cy="432"/>
            </a:xfrm>
          </p:grpSpPr>
          <p:sp>
            <p:nvSpPr>
              <p:cNvPr id="65543"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6554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6554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65546"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6554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es-ES"/>
              <a:t>Haga clic para modificar el estilo de título del patrón</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65550"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s-ES"/>
          </a:p>
        </p:txBody>
      </p:sp>
      <p:sp>
        <p:nvSpPr>
          <p:cNvPr id="65551"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s-ES"/>
          </a:p>
        </p:txBody>
      </p:sp>
      <p:sp>
        <p:nvSpPr>
          <p:cNvPr id="65552"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30DEA44F-627A-4C3F-9605-EE160E20FB90}"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05F77847-4083-4E90-BC0A-588469283C2D}"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FA59296-69A6-4741-BD1B-15716911DDAC}"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C33AEAA-B432-45DF-A628-39171B287E5D}"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D5B7D528-BC5E-4C31-8811-F699652F36A3}"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CE46604F-620D-4042-9F95-378FAC26F4A2}"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35839E68-B1CD-4E52-8090-68771CBD97A7}"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956CB8A0-145D-4B06-B0CB-BCFD46FC855F}"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4490F287-9B3E-43CC-862D-716B9B930213}"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96024630-A7BE-4597-ADFE-1519A825E477}"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35DBF02-FDE7-473F-B29A-3A4DD7CA9DE5}"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s-ES"/>
          </a:p>
        </p:txBody>
      </p:sp>
      <p:sp>
        <p:nvSpPr>
          <p:cNvPr id="6451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s-ES"/>
          </a:p>
        </p:txBody>
      </p:sp>
      <p:sp>
        <p:nvSpPr>
          <p:cNvPr id="6451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s-ES"/>
          </a:p>
        </p:txBody>
      </p:sp>
      <p:sp>
        <p:nvSpPr>
          <p:cNvPr id="6451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s-ES"/>
          </a:p>
        </p:txBody>
      </p:sp>
      <p:sp>
        <p:nvSpPr>
          <p:cNvPr id="6451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s-ES"/>
          </a:p>
        </p:txBody>
      </p:sp>
      <p:sp>
        <p:nvSpPr>
          <p:cNvPr id="6451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s-ES"/>
          </a:p>
        </p:txBody>
      </p:sp>
      <p:sp>
        <p:nvSpPr>
          <p:cNvPr id="6452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s-ES"/>
          </a:p>
        </p:txBody>
      </p:sp>
      <p:sp>
        <p:nvSpPr>
          <p:cNvPr id="64521"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s-ES" smtClean="0"/>
              <a:t>Haga clic para modificar el estilo de título del patrón</a:t>
            </a:r>
          </a:p>
        </p:txBody>
      </p:sp>
      <p:sp>
        <p:nvSpPr>
          <p:cNvPr id="6452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s-E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s-E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838D947A-06AB-4443-8A94-EB0D322D3530}"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p:txBody>
          <a:bodyPr/>
          <a:lstStyle/>
          <a:p>
            <a:pPr algn="ctr"/>
            <a:r>
              <a:rPr lang="es-MX" sz="3600"/>
              <a:t>Compatibilización de los Compromisos de la OMC y los Acuerdos Bilaterales de Libre Comercio</a:t>
            </a:r>
            <a:endParaRPr lang="es-ES" sz="3600"/>
          </a:p>
        </p:txBody>
      </p:sp>
      <p:sp>
        <p:nvSpPr>
          <p:cNvPr id="95235" name="Rectangle 3"/>
          <p:cNvSpPr>
            <a:spLocks noGrp="1" noChangeArrowheads="1"/>
          </p:cNvSpPr>
          <p:nvPr>
            <p:ph type="subTitle" idx="1"/>
          </p:nvPr>
        </p:nvSpPr>
        <p:spPr/>
        <p:txBody>
          <a:bodyPr/>
          <a:lstStyle/>
          <a:p>
            <a:r>
              <a:rPr lang="es-MX" sz="2800" b="1">
                <a:solidFill>
                  <a:schemeClr val="hlink"/>
                </a:solidFill>
              </a:rPr>
              <a:t>I Reunión de la Subregión Andina de la Red de Comercio e Integración</a:t>
            </a:r>
          </a:p>
          <a:p>
            <a:r>
              <a:rPr lang="es-MX" sz="2800" b="1">
                <a:solidFill>
                  <a:schemeClr val="hlink"/>
                </a:solidFill>
              </a:rPr>
              <a:t>Ricardo Ramírez</a:t>
            </a:r>
            <a:endParaRPr lang="es-ES" sz="2800" b="1">
              <a:solidFill>
                <a:schemeClr val="hlink"/>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s-MX"/>
              <a:t>Planteamiento del Problema</a:t>
            </a:r>
            <a:endParaRPr lang="es-ES"/>
          </a:p>
        </p:txBody>
      </p:sp>
      <p:sp>
        <p:nvSpPr>
          <p:cNvPr id="96259" name="Rectangle 3"/>
          <p:cNvSpPr>
            <a:spLocks noGrp="1" noChangeArrowheads="1"/>
          </p:cNvSpPr>
          <p:nvPr>
            <p:ph type="body" idx="1"/>
          </p:nvPr>
        </p:nvSpPr>
        <p:spPr/>
        <p:txBody>
          <a:bodyPr/>
          <a:lstStyle/>
          <a:p>
            <a:r>
              <a:rPr lang="es-MX" sz="3600"/>
              <a:t>Relación entre la OMC y Acuerdos Regionales. </a:t>
            </a:r>
          </a:p>
          <a:p>
            <a:r>
              <a:rPr lang="es-MX" sz="3600"/>
              <a:t>Compatibles con los Artículos XXIV del GATT y V del GATS.</a:t>
            </a:r>
            <a:endParaRPr lang="es-MX" sz="4000"/>
          </a:p>
          <a:p>
            <a:r>
              <a:rPr lang="es-MX" sz="3600"/>
              <a:t>Relación de OMC con Acuerdos Regionales</a:t>
            </a:r>
            <a:endParaRPr lang="es-ES" sz="36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s-MX"/>
              <a:t>Compatibles con los Artículo XXIV del GATT y V del GATS </a:t>
            </a:r>
            <a:endParaRPr lang="es-ES"/>
          </a:p>
        </p:txBody>
      </p:sp>
      <p:sp>
        <p:nvSpPr>
          <p:cNvPr id="97283" name="Rectangle 3"/>
          <p:cNvSpPr>
            <a:spLocks noGrp="1" noChangeArrowheads="1"/>
          </p:cNvSpPr>
          <p:nvPr>
            <p:ph type="body" idx="1"/>
          </p:nvPr>
        </p:nvSpPr>
        <p:spPr/>
        <p:txBody>
          <a:bodyPr/>
          <a:lstStyle/>
          <a:p>
            <a:pPr>
              <a:lnSpc>
                <a:spcPct val="90000"/>
              </a:lnSpc>
            </a:pPr>
            <a:r>
              <a:rPr lang="es-MX"/>
              <a:t>Examen sobre Compatibilidad. </a:t>
            </a:r>
          </a:p>
          <a:p>
            <a:pPr>
              <a:lnSpc>
                <a:spcPct val="90000"/>
              </a:lnSpc>
            </a:pPr>
            <a:r>
              <a:rPr lang="es-ES_tradnl"/>
              <a:t>Artículo XXIV del GATT: “con respecto a lo esencial de los intercambios comerciales”</a:t>
            </a:r>
            <a:r>
              <a:rPr lang="es-MX"/>
              <a:t>. </a:t>
            </a:r>
          </a:p>
          <a:p>
            <a:pPr>
              <a:lnSpc>
                <a:spcPct val="90000"/>
              </a:lnSpc>
            </a:pPr>
            <a:r>
              <a:rPr lang="es-MX"/>
              <a:t>Artículo V GATS. </a:t>
            </a:r>
          </a:p>
          <a:p>
            <a:pPr>
              <a:lnSpc>
                <a:spcPct val="90000"/>
              </a:lnSpc>
            </a:pPr>
            <a:r>
              <a:rPr lang="es-MX"/>
              <a:t>Otras excepciones: Cláusula de Habilitación (Montevideo, Cartagena, Asunción).</a:t>
            </a:r>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s-MX"/>
              <a:t>Relación de la OMC con Acuerdos Regionales</a:t>
            </a:r>
            <a:endParaRPr lang="es-ES"/>
          </a:p>
        </p:txBody>
      </p:sp>
      <p:sp>
        <p:nvSpPr>
          <p:cNvPr id="98307" name="Rectangle 3"/>
          <p:cNvSpPr>
            <a:spLocks noGrp="1" noChangeArrowheads="1"/>
          </p:cNvSpPr>
          <p:nvPr>
            <p:ph type="body" idx="1"/>
          </p:nvPr>
        </p:nvSpPr>
        <p:spPr/>
        <p:txBody>
          <a:bodyPr/>
          <a:lstStyle/>
          <a:p>
            <a:pPr>
              <a:lnSpc>
                <a:spcPct val="90000"/>
              </a:lnSpc>
            </a:pPr>
            <a:r>
              <a:rPr lang="es-MX" sz="2800"/>
              <a:t>Co-existencia de dos o más instrumentos comerciales. </a:t>
            </a:r>
          </a:p>
          <a:p>
            <a:pPr>
              <a:lnSpc>
                <a:spcPct val="90000"/>
              </a:lnSpc>
            </a:pPr>
            <a:r>
              <a:rPr lang="es-MX" sz="2800"/>
              <a:t>Tres distintos escenarios sobre la posible interacción entre OMC y Acuerdos Regionales:</a:t>
            </a:r>
          </a:p>
          <a:p>
            <a:pPr lvl="1">
              <a:lnSpc>
                <a:spcPct val="90000"/>
              </a:lnSpc>
            </a:pPr>
            <a:r>
              <a:rPr lang="es-MX" sz="2400"/>
              <a:t>La OMC establece compromisos no incluidos en acuerdos regionales</a:t>
            </a:r>
          </a:p>
          <a:p>
            <a:pPr lvl="1">
              <a:lnSpc>
                <a:spcPct val="90000"/>
              </a:lnSpc>
            </a:pPr>
            <a:r>
              <a:rPr lang="es-MX" sz="2400"/>
              <a:t>La OMC desarrolla disciplinas que modifican compromisos incluidos en Acuerdos Regionales.</a:t>
            </a:r>
          </a:p>
          <a:p>
            <a:pPr lvl="1">
              <a:lnSpc>
                <a:spcPct val="90000"/>
              </a:lnSpc>
            </a:pPr>
            <a:r>
              <a:rPr lang="es-MX" sz="2400"/>
              <a:t>Los Acuerdos Regionales incorporan disciplinas equivalentes o similares a las de OMC</a:t>
            </a:r>
            <a:endParaRPr lang="es-ES"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s-MX" sz="3200"/>
              <a:t>La OMC establece disciplinas compromisos no incluidos en Acuerdos Regionales</a:t>
            </a:r>
            <a:endParaRPr lang="es-ES" sz="3200"/>
          </a:p>
        </p:txBody>
      </p:sp>
      <p:sp>
        <p:nvSpPr>
          <p:cNvPr id="99331" name="Rectangle 3"/>
          <p:cNvSpPr>
            <a:spLocks noGrp="1" noChangeArrowheads="1"/>
          </p:cNvSpPr>
          <p:nvPr>
            <p:ph type="body" idx="1"/>
          </p:nvPr>
        </p:nvSpPr>
        <p:spPr/>
        <p:txBody>
          <a:bodyPr/>
          <a:lstStyle/>
          <a:p>
            <a:r>
              <a:rPr lang="es-MX"/>
              <a:t>Disciplinas que no se incluyen en Acuerdos Regionales. </a:t>
            </a:r>
          </a:p>
          <a:p>
            <a:pPr lvl="1"/>
            <a:r>
              <a:rPr lang="es-MX"/>
              <a:t>Antidumping. </a:t>
            </a:r>
          </a:p>
          <a:p>
            <a:r>
              <a:rPr lang="es-MX"/>
              <a:t>Acuerdos Regionales pueden establecer disciplinas que no están incluidas en la OMC. </a:t>
            </a:r>
          </a:p>
          <a:p>
            <a:pPr lvl="1"/>
            <a:r>
              <a:rPr lang="es-MX"/>
              <a:t>Laboral – Ambiental – Políticas de Competencia. </a:t>
            </a: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s-MX" sz="3200"/>
              <a:t>La OMC desarrolla disciplinas que modifican compromisos incluidos en Acuerdos Regionales</a:t>
            </a:r>
            <a:endParaRPr lang="es-ES" sz="3200"/>
          </a:p>
        </p:txBody>
      </p:sp>
      <p:sp>
        <p:nvSpPr>
          <p:cNvPr id="100355" name="Rectangle 3"/>
          <p:cNvSpPr>
            <a:spLocks noGrp="1" noChangeArrowheads="1"/>
          </p:cNvSpPr>
          <p:nvPr>
            <p:ph type="body" idx="1"/>
          </p:nvPr>
        </p:nvSpPr>
        <p:spPr/>
        <p:txBody>
          <a:bodyPr/>
          <a:lstStyle/>
          <a:p>
            <a:r>
              <a:rPr lang="es-MX"/>
              <a:t>La OMC establece disciplinas que elaboran sobre los compromisos establecidos en los Acuerdos Regionales.</a:t>
            </a:r>
          </a:p>
          <a:p>
            <a:pPr lvl="1"/>
            <a:r>
              <a:rPr lang="es-MX"/>
              <a:t>Agricultura: Apoyos Internos. </a:t>
            </a:r>
          </a:p>
          <a:p>
            <a:pPr lvl="1"/>
            <a:r>
              <a:rPr lang="es-MX"/>
              <a:t>Servicios. </a:t>
            </a:r>
          </a:p>
          <a:p>
            <a:pPr lvl="1"/>
            <a:r>
              <a:rPr lang="es-MX"/>
              <a:t>Inversión. </a:t>
            </a: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s-MX" sz="3200"/>
              <a:t>Al no existir regla de conflicto: Prevalecerá el Acuerdo Posterior</a:t>
            </a:r>
            <a:endParaRPr lang="es-ES" sz="3200"/>
          </a:p>
        </p:txBody>
      </p:sp>
      <p:sp>
        <p:nvSpPr>
          <p:cNvPr id="101379" name="Rectangle 3"/>
          <p:cNvSpPr>
            <a:spLocks noGrp="1" noChangeArrowheads="1"/>
          </p:cNvSpPr>
          <p:nvPr>
            <p:ph type="body" idx="1"/>
          </p:nvPr>
        </p:nvSpPr>
        <p:spPr/>
        <p:txBody>
          <a:bodyPr/>
          <a:lstStyle/>
          <a:p>
            <a:pPr>
              <a:lnSpc>
                <a:spcPct val="90000"/>
              </a:lnSpc>
            </a:pPr>
            <a:r>
              <a:rPr lang="es-MX" sz="2800"/>
              <a:t>Cuál es la regla de conflicto: </a:t>
            </a:r>
          </a:p>
          <a:p>
            <a:pPr lvl="1">
              <a:lnSpc>
                <a:spcPct val="90000"/>
              </a:lnSpc>
            </a:pPr>
            <a:r>
              <a:rPr lang="es-MX" sz="2400"/>
              <a:t>“Las Partes confirman los derechos y obligaciones vigentes entre ellas conforme al Acuerdo sobre la OMC y los acuerdos de los que sean parte.” </a:t>
            </a:r>
          </a:p>
          <a:p>
            <a:pPr lvl="1">
              <a:lnSpc>
                <a:spcPct val="90000"/>
              </a:lnSpc>
            </a:pPr>
            <a:r>
              <a:rPr lang="es-MX" sz="2400"/>
              <a:t>A menos que no exista un disposición expresa, prevalecerá el acuerdo posterior: </a:t>
            </a:r>
          </a:p>
          <a:p>
            <a:pPr lvl="2">
              <a:lnSpc>
                <a:spcPct val="90000"/>
              </a:lnSpc>
            </a:pPr>
            <a:r>
              <a:rPr lang="es-ES_tradnl" sz="2000">
                <a:latin typeface="CG Times" charset="0"/>
              </a:rPr>
              <a:t>“Cuando todas las partes en el tratado anterior sean también partes en el tratado posterior pero el tratado anterior no quede terminado no su aplicación suspendida conforme al artículo 59, el tratado anterior se aplicará únicamente en la medida en que sus disposiciones sean compatibles con las del tratado posterior.” </a:t>
            </a:r>
            <a:endParaRPr lang="es-ES" sz="2000">
              <a:latin typeface="CG Times"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s-MX" sz="2800"/>
              <a:t>Los Acuerdos Regionales incorporan disciplinas equivalentes o similares a la OMC.</a:t>
            </a:r>
            <a:r>
              <a:rPr lang="es-MX"/>
              <a:t> </a:t>
            </a:r>
            <a:endParaRPr lang="es-ES"/>
          </a:p>
        </p:txBody>
      </p:sp>
      <p:sp>
        <p:nvSpPr>
          <p:cNvPr id="102403" name="Rectangle 3"/>
          <p:cNvSpPr>
            <a:spLocks noGrp="1" noChangeArrowheads="1"/>
          </p:cNvSpPr>
          <p:nvPr>
            <p:ph type="body" idx="1"/>
          </p:nvPr>
        </p:nvSpPr>
        <p:spPr/>
        <p:txBody>
          <a:bodyPr/>
          <a:lstStyle/>
          <a:p>
            <a:pPr>
              <a:lnSpc>
                <a:spcPct val="90000"/>
              </a:lnSpc>
            </a:pPr>
            <a:r>
              <a:rPr lang="es-MX" sz="2800"/>
              <a:t>Incorporación: Artículo III (Trato Nacional) y Artículo XI (Restricciones no Arancelarias del GATT.</a:t>
            </a:r>
          </a:p>
          <a:p>
            <a:pPr lvl="1">
              <a:lnSpc>
                <a:spcPct val="90000"/>
              </a:lnSpc>
            </a:pPr>
            <a:r>
              <a:rPr lang="es-MX" sz="2400"/>
              <a:t>No existe problema de compatibilidad, sino de solución de controversias. Elección de foro: la OMC la honrará? </a:t>
            </a:r>
          </a:p>
          <a:p>
            <a:pPr>
              <a:lnSpc>
                <a:spcPct val="90000"/>
              </a:lnSpc>
            </a:pPr>
            <a:r>
              <a:rPr lang="es-MX" sz="2800"/>
              <a:t>Cuando las disciplinas son redactadas de manera distinta entre la OMC y Acuerdo Regional.</a:t>
            </a:r>
          </a:p>
          <a:p>
            <a:pPr lvl="1">
              <a:lnSpc>
                <a:spcPct val="90000"/>
              </a:lnSpc>
            </a:pPr>
            <a:r>
              <a:rPr lang="es-MX" sz="2400"/>
              <a:t>Cuál prevalece?</a:t>
            </a:r>
            <a:endParaRPr lang="es-E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lgn="ctr"/>
            <a:r>
              <a:rPr lang="es-MX"/>
              <a:t>OMC - TLCAN</a:t>
            </a:r>
            <a:endParaRPr lang="es-ES"/>
          </a:p>
        </p:txBody>
      </p:sp>
      <p:sp>
        <p:nvSpPr>
          <p:cNvPr id="103427" name="Rectangle 3"/>
          <p:cNvSpPr>
            <a:spLocks noGrp="1" noChangeArrowheads="1"/>
          </p:cNvSpPr>
          <p:nvPr>
            <p:ph type="body" idx="1"/>
          </p:nvPr>
        </p:nvSpPr>
        <p:spPr/>
        <p:txBody>
          <a:bodyPr/>
          <a:lstStyle/>
          <a:p>
            <a:r>
              <a:rPr lang="es-MX" sz="2800"/>
              <a:t>Telecomunicaciones. </a:t>
            </a:r>
          </a:p>
          <a:p>
            <a:r>
              <a:rPr lang="es-MX" sz="2800"/>
              <a:t>Antidumping (cemento, tubería petrolera, arroz, fructosa, enmienda bryd)</a:t>
            </a:r>
          </a:p>
          <a:p>
            <a:r>
              <a:rPr lang="es-MX" sz="2800"/>
              <a:t>Subvenciones (madera blanda)</a:t>
            </a:r>
          </a:p>
          <a:p>
            <a:r>
              <a:rPr lang="es-MX" sz="2800"/>
              <a:t>Trato Nacional (revistas y fructosa)</a:t>
            </a:r>
          </a:p>
          <a:p>
            <a:r>
              <a:rPr lang="es-MX" sz="2800"/>
              <a:t>Salvaguardias (Escobas)</a:t>
            </a:r>
          </a:p>
          <a:p>
            <a:r>
              <a:rPr lang="es-MX" sz="2800"/>
              <a:t>Agricultura (Productos lácteos)</a:t>
            </a:r>
          </a:p>
          <a:p>
            <a:r>
              <a:rPr lang="es-MX" sz="2800"/>
              <a:t>Servicios (Transporte terrestre)</a:t>
            </a:r>
            <a:endParaRPr lang="es-ES" sz="2800"/>
          </a:p>
        </p:txBody>
      </p:sp>
    </p:spTree>
  </p:cSld>
  <p:clrMapOvr>
    <a:masterClrMapping/>
  </p:clrMapOvr>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Office\Templates\Diseños de presentaciones\Mezclas.pot</Template>
  <TotalTime>632</TotalTime>
  <Words>470</Words>
  <Application>Microsoft Office PowerPoint</Application>
  <PresentationFormat>On-screen Show (4:3)</PresentationFormat>
  <Paragraphs>46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Tahoma</vt:lpstr>
      <vt:lpstr>Wingdings</vt:lpstr>
      <vt:lpstr>CG Times</vt:lpstr>
      <vt:lpstr>Mezclas</vt:lpstr>
      <vt:lpstr>Compatibilización de los Compromisos de la OMC y los Acuerdos Bilaterales de Libre Comercio</vt:lpstr>
      <vt:lpstr>Planteamiento del Problema</vt:lpstr>
      <vt:lpstr>Compatibles con los Artículo XXIV del GATT y V del GATS </vt:lpstr>
      <vt:lpstr>Relación de la OMC con Acuerdos Regionales</vt:lpstr>
      <vt:lpstr>La OMC establece disciplinas compromisos no incluidos en Acuerdos Regionales</vt:lpstr>
      <vt:lpstr>La OMC desarrolla disciplinas que modifican compromisos incluidos en Acuerdos Regionales</vt:lpstr>
      <vt:lpstr>Al no existir regla de conflicto: Prevalecerá el Acuerdo Posterior</vt:lpstr>
      <vt:lpstr>Los Acuerdos Regionales incorporan disciplinas equivalentes o similares a la OMC. </vt:lpstr>
      <vt:lpstr>OMC - TLCAN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Compatibilización de los Compromisos de la OMC y los Acuerdos Bilaterales de Libre Comercio</dc:title>
  <dc:creator>Ricardo Ramirez</dc:creator>
  <cp:lastModifiedBy>anarod</cp:lastModifiedBy>
  <cp:revision>2</cp:revision>
  <cp:lastPrinted>1601-01-01T00:00:00Z</cp:lastPrinted>
  <dcterms:created xsi:type="dcterms:W3CDTF">2005-07-01T01:16:57Z</dcterms:created>
  <dcterms:modified xsi:type="dcterms:W3CDTF">2010-07-12T02:17:49Z</dcterms:modified>
</cp:coreProperties>
</file>